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99" r:id="rId5"/>
    <p:sldMasterId id="2147483717" r:id="rId6"/>
  </p:sldMasterIdLst>
  <p:notesMasterIdLst>
    <p:notesMasterId r:id="rId12"/>
  </p:notesMasterIdLst>
  <p:handoutMasterIdLst>
    <p:handoutMasterId r:id="rId13"/>
  </p:handoutMasterIdLst>
  <p:sldIdLst>
    <p:sldId id="256" r:id="rId7"/>
    <p:sldId id="257" r:id="rId8"/>
    <p:sldId id="283" r:id="rId9"/>
    <p:sldId id="285" r:id="rId10"/>
    <p:sldId id="284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4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  <p:cmAuthor id="3" name="MAUSY Claude [CEGEE]" initials="MC[ [2]" lastIdx="1" clrIdx="2">
    <p:extLst>
      <p:ext uri="{19B8F6BF-5375-455C-9EA6-DF929625EA0E}">
        <p15:presenceInfo xmlns:p15="http://schemas.microsoft.com/office/powerpoint/2012/main" userId="S::claude.mausy@cegee.caisse-epargne.fr::a5d570c3-a1d5-4cad-89af-100046ea3b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322C"/>
    <a:srgbClr val="FF0000"/>
    <a:srgbClr val="FF9999"/>
    <a:srgbClr val="0000FF"/>
    <a:srgbClr val="C31632"/>
    <a:srgbClr val="D11921"/>
    <a:srgbClr val="B82A56"/>
    <a:srgbClr val="EC1B24"/>
    <a:srgbClr val="E7302A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6" autoAdjust="0"/>
    <p:restoredTop sz="93488" autoAdjust="0"/>
  </p:normalViewPr>
  <p:slideViewPr>
    <p:cSldViewPr snapToGrid="0">
      <p:cViewPr varScale="1">
        <p:scale>
          <a:sx n="108" d="100"/>
          <a:sy n="108" d="100"/>
        </p:scale>
        <p:origin x="714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4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15/02/2024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15/02/2024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40221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04062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4846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7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37160" y="-30480"/>
            <a:ext cx="12435840" cy="6888480"/>
          </a:xfrm>
          <a:prstGeom prst="rect">
            <a:avLst/>
          </a:prstGeom>
        </p:spPr>
      </p:pic>
      <p:grpSp>
        <p:nvGrpSpPr>
          <p:cNvPr id="27" name="Groupe 26"/>
          <p:cNvGrpSpPr/>
          <p:nvPr userDrawn="1"/>
        </p:nvGrpSpPr>
        <p:grpSpPr>
          <a:xfrm>
            <a:off x="8913018" y="4973733"/>
            <a:ext cx="2804665" cy="1160354"/>
            <a:chOff x="8913018" y="4973733"/>
            <a:chExt cx="2804665" cy="1160354"/>
          </a:xfrm>
        </p:grpSpPr>
        <p:sp>
          <p:nvSpPr>
            <p:cNvPr id="26" name="Rectangle 25"/>
            <p:cNvSpPr/>
            <p:nvPr userDrawn="1"/>
          </p:nvSpPr>
          <p:spPr>
            <a:xfrm>
              <a:off x="8913018" y="4973733"/>
              <a:ext cx="2804665" cy="1160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5" name="Image 24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6987" y="4988106"/>
              <a:ext cx="2771078" cy="1145981"/>
            </a:xfrm>
            <a:prstGeom prst="rect">
              <a:avLst/>
            </a:prstGeom>
          </p:spPr>
        </p:pic>
      </p:grp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7BD7F9C-D61F-45C4-9950-66826F7AC354}" type="datetime4">
              <a:rPr lang="fr-FR" smtClean="0"/>
              <a:pPr/>
              <a:t>15 février 2024</a:t>
            </a:fld>
            <a:endParaRPr lang="fr-FR" dirty="0"/>
          </a:p>
        </p:txBody>
      </p:sp>
      <p:pic>
        <p:nvPicPr>
          <p:cNvPr id="24" name="Image 23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55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accent6">
                <a:lumMod val="5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0D0554C4-B329-44FB-8A8A-413BF97C4B11}" type="datetime4">
              <a:rPr lang="fr-FR" smtClean="0"/>
              <a:pPr/>
              <a:t>15 février 2024</a:t>
            </a:fld>
            <a:endParaRPr lang="fr-FR" dirty="0"/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736" y="4755650"/>
            <a:ext cx="3082580" cy="127480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8882C35-4057-4032-81E9-650BF228329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256760" y="4826996"/>
            <a:ext cx="3786255" cy="1581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128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DB7C-5267-462C-B94A-1EB8D6172714}" type="datetime4">
              <a:rPr lang="fr-FR" smtClean="0"/>
              <a:t>15 février 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1600448-15DF-41DF-AB6F-5D7012B545E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39675"/>
            <a:ext cx="714375" cy="31432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46D7783-02FF-4E16-A52C-28AEFC79259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081936" y="6143464"/>
            <a:ext cx="1645694" cy="65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016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510" y="6177603"/>
            <a:ext cx="1757360" cy="577552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15 février 2024</a:t>
            </a:fld>
            <a:endParaRPr lang="fr-FR" dirty="0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639" y="6156907"/>
            <a:ext cx="1808129" cy="5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5631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15 février 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195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3030-210E-4F95-B01F-6A5FA5AEE3F1}" type="datetime4">
              <a:rPr lang="fr-FR" smtClean="0"/>
              <a:t>15 février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0614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15 février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4791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FFD05-87AB-4452-8462-E40CE5E2E73C}" type="datetime4">
              <a:rPr lang="fr-FR" smtClean="0"/>
              <a:t>15 février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5398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15 février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3676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E631-13D7-40A2-ACE8-EA74897A880B}" type="datetime4">
              <a:rPr lang="fr-FR" smtClean="0"/>
              <a:t>15 février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7409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D98D5-62B2-447B-919F-3288137FC0FF}" type="datetime4">
              <a:rPr lang="fr-FR" smtClean="0"/>
              <a:t>15 février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1788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26BAF-03C0-4B38-AF75-03D3838D9244}" type="datetime4">
              <a:rPr lang="fr-FR" smtClean="0"/>
              <a:t>15 février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1550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15 février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 texte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8745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15 février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266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7027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940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6" Type="http://schemas.openxmlformats.org/officeDocument/2006/relationships/slideLayout" Target="../slideLayouts/slideLayout21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15.xml"/><Relationship Id="rId19" Type="http://schemas.openxmlformats.org/officeDocument/2006/relationships/image" Target="../media/image12.jpeg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15/02/2024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04708BF8-992F-4F23-AA16-AB03FA41F6EE}" type="datetime4">
              <a:rPr lang="fr-FR" smtClean="0"/>
              <a:pPr/>
              <a:t>15 février 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714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fr/url?sa=i&amp;rct=j&amp;q=&amp;esrc=s&amp;source=images&amp;cd=&amp;cad=rja&amp;uact=8&amp;ved=2ahUKEwjt5qXfsbXcAhUFDOwKHZYZA0wQjRx6BAgBEAU&amp;url=https://fr.fotolia.com/tag/%22%C3%A0%20retenir%22&amp;psig=AOvVaw2JoVTkk_lOo4UqznKrnQmc&amp;ust=1532440987601167" TargetMode="External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png"/><Relationship Id="rId11" Type="http://schemas.openxmlformats.org/officeDocument/2006/relationships/image" Target="../media/image35.png"/><Relationship Id="rId5" Type="http://schemas.openxmlformats.org/officeDocument/2006/relationships/image" Target="../media/image30.emf"/><Relationship Id="rId10" Type="http://schemas.openxmlformats.org/officeDocument/2006/relationships/image" Target="../media/image34.png"/><Relationship Id="rId4" Type="http://schemas.openxmlformats.org/officeDocument/2006/relationships/image" Target="../media/image29.png"/><Relationship Id="rId9" Type="http://schemas.openxmlformats.org/officeDocument/2006/relationships/image" Target="../media/image3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6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176/documents-hors-arbo-2/32561/bpce-life_offre-taux-booste-2024-2025.pdf" TargetMode="External"/><Relationship Id="rId11" Type="http://schemas.openxmlformats.org/officeDocument/2006/relationships/hyperlink" Target="http://commerciaux.celca.caisse-epargne.fr/download/1176/documents-hors-arbo-2/32564/communique-ecureuil-vie-n357-dispositif-de-complement-de-participation-aux-benefices-2024-2.pdf" TargetMode="External"/><Relationship Id="rId5" Type="http://schemas.openxmlformats.org/officeDocument/2006/relationships/image" Target="../media/image37.png"/><Relationship Id="rId10" Type="http://schemas.openxmlformats.org/officeDocument/2006/relationships/hyperlink" Target="http://commerciaux.celca.caisse-epargne.fr/download/1176/documents-hors-arbo-2/32565/communique-ecureuil-vie-n358-dispositif-de-supplement-de-remuneration-sur-versement-2024.pdf" TargetMode="External"/><Relationship Id="rId4" Type="http://schemas.openxmlformats.org/officeDocument/2006/relationships/hyperlink" Target="http://commerciaux.celca.caisse-epargne.fr/download/1176/documents-hors-arbo-2/32562/ecureuivie_kit-offre-bonification-asv-2024_s1.pdf" TargetMode="External"/><Relationship Id="rId9" Type="http://schemas.openxmlformats.org/officeDocument/2006/relationships/image" Target="../media/image4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648/lettre-hebdomadaire-vega-investment-managers/32579/la-lettre-hebdomadaire-de-vega-im_12-fevrier-2024.pdf" TargetMode="Externa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335902" y="5158749"/>
            <a:ext cx="11224727" cy="556592"/>
          </a:xfrm>
        </p:spPr>
        <p:txBody>
          <a:bodyPr/>
          <a:lstStyle/>
          <a:p>
            <a:r>
              <a:rPr lang="fr-FR" sz="2700" dirty="0"/>
              <a:t>2024 – Semaine 08 du Lundi  19 au Samedi  24 février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08</a:t>
            </a: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6F0729-DD20-87B4-653E-2F9BC6369A05}"/>
              </a:ext>
            </a:extLst>
          </p:cNvPr>
          <p:cNvSpPr/>
          <p:nvPr/>
        </p:nvSpPr>
        <p:spPr>
          <a:xfrm>
            <a:off x="3492930" y="3429000"/>
            <a:ext cx="8539749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Vie: </a:t>
            </a:r>
            <a:r>
              <a:rPr lang="fr-FR" dirty="0"/>
              <a:t>Dispositif de supplément de rémunération sur versement 2024 BPCE VIE, CNP, BPCE LIFE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La lettre HEBDO du 12 février 2024</a:t>
            </a:r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014558" y="3196695"/>
            <a:ext cx="1134369" cy="3280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616" y="1749669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5787" y="2015422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08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540" y="5125450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6955" y="2035195"/>
            <a:ext cx="1452679" cy="4270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37804" y="1953505"/>
            <a:ext cx="1452679" cy="427092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17" name="Picture 2" descr="Résultat de recherche d'images pour &quot;à retenir&quot;">
            <a:hlinkClick r:id="rId8"/>
            <a:extLst>
              <a:ext uri="{FF2B5EF4-FFF2-40B4-BE49-F238E27FC236}">
                <a16:creationId xmlns:a16="http://schemas.microsoft.com/office/drawing/2014/main" id="{BA29E15A-459C-4E03-8136-E183FA87DDA8}"/>
              </a:ext>
            </a:extLst>
          </p:cNvPr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4" t="28043" r="14390" b="27196"/>
          <a:stretch/>
        </p:blipFill>
        <p:spPr bwMode="auto">
          <a:xfrm rot="21294829">
            <a:off x="1151726" y="1336395"/>
            <a:ext cx="1432560" cy="420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02C7D1E-C2A8-4D4E-9569-FDFDB3FA443B}"/>
              </a:ext>
            </a:extLst>
          </p:cNvPr>
          <p:cNvSpPr txBox="1"/>
          <p:nvPr/>
        </p:nvSpPr>
        <p:spPr>
          <a:xfrm>
            <a:off x="2734091" y="132157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C710D3C-55DD-F52A-6C7F-8B8BAB4BB9E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52033" y="2543980"/>
            <a:ext cx="4962525" cy="220027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71A4C84-159C-74C7-84B0-8F7953D7AC6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2826" y="2560253"/>
            <a:ext cx="5283679" cy="2928399"/>
          </a:xfrm>
          <a:prstGeom prst="rect">
            <a:avLst/>
          </a:prstGeom>
        </p:spPr>
      </p:pic>
      <p:sp>
        <p:nvSpPr>
          <p:cNvPr id="3" name="Explosion : 8 points 2">
            <a:extLst>
              <a:ext uri="{FF2B5EF4-FFF2-40B4-BE49-F238E27FC236}">
                <a16:creationId xmlns:a16="http://schemas.microsoft.com/office/drawing/2014/main" id="{FD3D1344-BB23-49E5-79D3-3BBA506C1BCB}"/>
              </a:ext>
            </a:extLst>
          </p:cNvPr>
          <p:cNvSpPr/>
          <p:nvPr/>
        </p:nvSpPr>
        <p:spPr>
          <a:xfrm rot="636615">
            <a:off x="4480222" y="3458010"/>
            <a:ext cx="1558213" cy="91440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compter du 19 février</a:t>
            </a:r>
          </a:p>
        </p:txBody>
      </p:sp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kumimoji="0" lang="fr-FR" sz="2200" b="1" i="0" u="none" strike="noStrike" kern="1200" cap="all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DISPOSITIF DE SUPPLEMENT DE REMUNERATION SUR VERSEMENT  2024</a:t>
            </a:r>
            <a:endParaRPr kumimoji="0" lang="fr-FR" sz="2200" b="1" i="0" u="none" strike="noStrike" kern="1200" cap="all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014558" y="3196695"/>
            <a:ext cx="1134369" cy="3280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08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ASSURANCE VIE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02C7D1E-C2A8-4D4E-9569-FDFDB3FA443B}"/>
              </a:ext>
            </a:extLst>
          </p:cNvPr>
          <p:cNvSpPr txBox="1"/>
          <p:nvPr/>
        </p:nvSpPr>
        <p:spPr>
          <a:xfrm>
            <a:off x="2734091" y="132157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AEF2B2D-C568-6FA5-3B1B-10167FF84B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8" y="1512968"/>
            <a:ext cx="8089666" cy="4372659"/>
          </a:xfrm>
          <a:prstGeom prst="rect">
            <a:avLst/>
          </a:prstGeom>
        </p:spPr>
      </p:pic>
      <p:pic>
        <p:nvPicPr>
          <p:cNvPr id="4" name="Image 3">
            <a:hlinkClick r:id="rId4"/>
            <a:extLst>
              <a:ext uri="{FF2B5EF4-FFF2-40B4-BE49-F238E27FC236}">
                <a16:creationId xmlns:a16="http://schemas.microsoft.com/office/drawing/2014/main" id="{A7E9B813-15D8-A9FC-A113-7BDF5B13EB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03398" y="1730271"/>
            <a:ext cx="2121213" cy="1202723"/>
          </a:xfrm>
          <a:prstGeom prst="rect">
            <a:avLst/>
          </a:prstGeom>
          <a:ln>
            <a:solidFill>
              <a:srgbClr val="7030A0"/>
            </a:solidFill>
          </a:ln>
        </p:spPr>
      </p:pic>
      <p:pic>
        <p:nvPicPr>
          <p:cNvPr id="18" name="Image 17">
            <a:hlinkClick r:id="rId6"/>
            <a:extLst>
              <a:ext uri="{FF2B5EF4-FFF2-40B4-BE49-F238E27FC236}">
                <a16:creationId xmlns:a16="http://schemas.microsoft.com/office/drawing/2014/main" id="{D3155F2A-7E52-649E-BE0E-9BD5F23C6A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36887" y="3021879"/>
            <a:ext cx="2123275" cy="1354839"/>
          </a:xfrm>
          <a:prstGeom prst="rect">
            <a:avLst/>
          </a:prstGeom>
          <a:ln>
            <a:solidFill>
              <a:srgbClr val="7030A0"/>
            </a:solidFill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1E11DC0-2E66-0F85-0EBC-2A0F53D41AE1}"/>
              </a:ext>
            </a:extLst>
          </p:cNvPr>
          <p:cNvSpPr/>
          <p:nvPr/>
        </p:nvSpPr>
        <p:spPr>
          <a:xfrm>
            <a:off x="8089666" y="1251108"/>
            <a:ext cx="2339489" cy="29254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tx1"/>
                </a:solidFill>
              </a:rPr>
              <a:t>Retrouvez le kit détaillé de l’offre et les Flash EVD et BPCE LIFE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B62825E-D7CC-84FC-4CE6-959FD35F4F9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7359" y="4769956"/>
            <a:ext cx="1360674" cy="1998516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43305E3-EB67-CCA3-6D74-29A198EF7CE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98525" y="4755298"/>
            <a:ext cx="1324594" cy="2006699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24" name="Ellipse 23">
            <a:extLst>
              <a:ext uri="{FF2B5EF4-FFF2-40B4-BE49-F238E27FC236}">
                <a16:creationId xmlns:a16="http://schemas.microsoft.com/office/drawing/2014/main" id="{4684CA4F-AC90-6B68-A93D-6D5DCDFF286F}"/>
              </a:ext>
            </a:extLst>
          </p:cNvPr>
          <p:cNvSpPr/>
          <p:nvPr/>
        </p:nvSpPr>
        <p:spPr>
          <a:xfrm>
            <a:off x="9464005" y="3421771"/>
            <a:ext cx="818865" cy="24649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>
                <a:highlight>
                  <a:srgbClr val="FFFF00"/>
                </a:highlight>
                <a:hlinkClick r:id="rId6"/>
              </a:rPr>
              <a:t>CLIC</a:t>
            </a:r>
            <a:endParaRPr lang="fr-FR" sz="1000" dirty="0">
              <a:highlight>
                <a:srgbClr val="FFFF00"/>
              </a:highlight>
            </a:endParaRP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BD6FC84E-6BF6-988C-8676-E120171097BA}"/>
              </a:ext>
            </a:extLst>
          </p:cNvPr>
          <p:cNvSpPr/>
          <p:nvPr/>
        </p:nvSpPr>
        <p:spPr>
          <a:xfrm>
            <a:off x="9793529" y="6019030"/>
            <a:ext cx="818865" cy="24649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>
                <a:highlight>
                  <a:srgbClr val="FFFF00"/>
                </a:highlight>
                <a:hlinkClick r:id="rId10"/>
              </a:rPr>
              <a:t>CLIC</a:t>
            </a:r>
            <a:endParaRPr lang="fr-FR" sz="1000" dirty="0">
              <a:highlight>
                <a:srgbClr val="FFFF00"/>
              </a:highlight>
            </a:endParaRP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23CF2815-38EA-D519-DEB2-A0822EC1DC4E}"/>
              </a:ext>
            </a:extLst>
          </p:cNvPr>
          <p:cNvSpPr/>
          <p:nvPr/>
        </p:nvSpPr>
        <p:spPr>
          <a:xfrm>
            <a:off x="8359904" y="6140160"/>
            <a:ext cx="818865" cy="24649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>
                <a:highlight>
                  <a:srgbClr val="FFFF00"/>
                </a:highlight>
                <a:hlinkClick r:id="rId11"/>
              </a:rPr>
              <a:t>CLIC</a:t>
            </a:r>
            <a:endParaRPr lang="fr-FR" sz="1000" dirty="0">
              <a:highlight>
                <a:srgbClr val="FFFF00"/>
              </a:highlight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FBF788E-EB8C-B1D5-AA29-49965222A06E}"/>
              </a:ext>
            </a:extLst>
          </p:cNvPr>
          <p:cNvSpPr txBox="1"/>
          <p:nvPr/>
        </p:nvSpPr>
        <p:spPr>
          <a:xfrm>
            <a:off x="8322321" y="4450592"/>
            <a:ext cx="24373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BPCE LIFE réservé aux Banquiers privés et CAGP </a:t>
            </a:r>
          </a:p>
        </p:txBody>
      </p:sp>
    </p:spTree>
    <p:extLst>
      <p:ext uri="{BB962C8B-B14F-4D97-AF65-F5344CB8AC3E}">
        <p14:creationId xmlns:p14="http://schemas.microsoft.com/office/powerpoint/2010/main" val="30572331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LA LETTRE HEBDO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12 FEVRIER 2024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268650"/>
            <a:ext cx="4943475" cy="495300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1407374" y="4160642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07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4" name="Image 3">
            <a:hlinkClick r:id="rId6"/>
            <a:extLst>
              <a:ext uri="{FF2B5EF4-FFF2-40B4-BE49-F238E27FC236}">
                <a16:creationId xmlns:a16="http://schemas.microsoft.com/office/drawing/2014/main" id="{6C37F9C4-09DE-653B-5277-3EE8A0016A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9031" y="2116185"/>
            <a:ext cx="2819770" cy="4088913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1418056246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51578</TotalTime>
  <Words>177</Words>
  <Application>Microsoft Office PowerPoint</Application>
  <PresentationFormat>Grand écran</PresentationFormat>
  <Paragraphs>35</Paragraphs>
  <Slides>5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5</vt:i4>
      </vt:variant>
    </vt:vector>
  </HeadingPairs>
  <TitlesOfParts>
    <vt:vector size="16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Wingdings 2</vt:lpstr>
      <vt:lpstr>Conception personnalisée</vt:lpstr>
      <vt:lpstr>Caisse d'Epargne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2627</cp:revision>
  <dcterms:created xsi:type="dcterms:W3CDTF">2020-06-24T09:20:11Z</dcterms:created>
  <dcterms:modified xsi:type="dcterms:W3CDTF">2024-02-15T14:23:02Z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2023-01-17T13:40:48Z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