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9" r:id="rId5"/>
    <p:sldMasterId id="2147483717" r:id="rId6"/>
  </p:sldMasterIdLst>
  <p:notesMasterIdLst>
    <p:notesMasterId r:id="rId13"/>
  </p:notesMasterIdLst>
  <p:handoutMasterIdLst>
    <p:handoutMasterId r:id="rId14"/>
  </p:handoutMasterIdLst>
  <p:sldIdLst>
    <p:sldId id="256" r:id="rId7"/>
    <p:sldId id="257" r:id="rId8"/>
    <p:sldId id="283" r:id="rId9"/>
    <p:sldId id="285" r:id="rId10"/>
    <p:sldId id="286" r:id="rId11"/>
    <p:sldId id="284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FF0000"/>
    <a:srgbClr val="FF9999"/>
    <a:srgbClr val="0000FF"/>
    <a:srgbClr val="C31632"/>
    <a:srgbClr val="D11921"/>
    <a:srgbClr val="B82A56"/>
    <a:srgbClr val="EC1B24"/>
    <a:srgbClr val="E7302A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22/02/2024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22/02/2024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240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0909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22 février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22 février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22 février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22 février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22 février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22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22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22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22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22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22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22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22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22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22/02/2024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22 février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2091/scpi-aew-sante/32612/aew-patrimoine-sante-bulletin-2eme-semestre-2023.pdf" TargetMode="External"/><Relationship Id="rId3" Type="http://schemas.openxmlformats.org/officeDocument/2006/relationships/image" Target="../media/image3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2022/scpi-aew-diversification-allemagne/32614/aew-diversification-allemagne-bulletin-2eeme-semestre-2023.pdf" TargetMode="External"/><Relationship Id="rId11" Type="http://schemas.openxmlformats.org/officeDocument/2006/relationships/image" Target="../media/image39.png"/><Relationship Id="rId5" Type="http://schemas.openxmlformats.org/officeDocument/2006/relationships/image" Target="../media/image36.png"/><Relationship Id="rId10" Type="http://schemas.openxmlformats.org/officeDocument/2006/relationships/hyperlink" Target="http://commerciaux.celca.caisse-epargne.fr/download/1490/scpi-atout-pierre-diversification/32613/atout-pierre-diversification-bulletin-2eme-semestre-2023.pdf" TargetMode="External"/><Relationship Id="rId4" Type="http://schemas.openxmlformats.org/officeDocument/2006/relationships/hyperlink" Target="http://commerciaux.celca.caisse-epargne.fr/download/2235/scpi-aew-commerces-europe/32611/aew-commerces-europe-bulletin-2eme-semestre-2023.pdf" TargetMode="External"/><Relationship Id="rId9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hyperlink" Target="http://commerciaux.celca.caisse-epargne.fr/download/1176/documents-hors-arbo-2/32692/202402_fiche_fonds_en_euros_2024-bpcelife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2661/la-lettre-hebdomadaire-de-vega-im_19-fevrier-2024-1.pdf" TargetMode="Externa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1224727" cy="556592"/>
          </a:xfrm>
        </p:spPr>
        <p:txBody>
          <a:bodyPr/>
          <a:lstStyle/>
          <a:p>
            <a:r>
              <a:rPr lang="fr-FR" sz="2700" dirty="0"/>
              <a:t>2024 – Semaine 09 du Lundi  26 février au Samedi 2 mars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09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530252" y="3102428"/>
            <a:ext cx="8539749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direct:  AEW PATRIMOINE</a:t>
            </a:r>
            <a:r>
              <a:rPr lang="fr-FR" dirty="0"/>
              <a:t>: retrouvez les bulletins semestriels de Atout Pierre Diversification, AEW Patrimoine Santé, AEW Diversification Allemagne et AEW Commerces Europe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BPCE LIFE </a:t>
            </a:r>
            <a:r>
              <a:rPr lang="fr-FR" dirty="0"/>
              <a:t>: Fiche du fonds Euros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19 février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20351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1A4C84-159C-74C7-84B0-8F7953D7AC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2826" y="2560253"/>
            <a:ext cx="5283679" cy="292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 BULLETINS SEMESTRIELS AEW PATRIMOINE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6875" y="167474"/>
            <a:ext cx="1452679" cy="427093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12142B-E2A8-72E3-462A-4E22DEEFA07A}"/>
              </a:ext>
            </a:extLst>
          </p:cNvPr>
          <p:cNvSpPr/>
          <p:nvPr/>
        </p:nvSpPr>
        <p:spPr>
          <a:xfrm>
            <a:off x="231354" y="1399142"/>
            <a:ext cx="6951644" cy="49575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58CBC6F-E009-96E2-2881-617A2838B562}"/>
              </a:ext>
            </a:extLst>
          </p:cNvPr>
          <p:cNvSpPr txBox="1"/>
          <p:nvPr/>
        </p:nvSpPr>
        <p:spPr>
          <a:xfrm>
            <a:off x="-75742" y="1422334"/>
            <a:ext cx="1109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 Les bulletins semestriels sont en ligne sur le site de AEW PATRIMOINE ainsi que </a:t>
            </a:r>
            <a:r>
              <a:rPr lang="fr-FR"/>
              <a:t>dans la </a:t>
            </a:r>
            <a:r>
              <a:rPr lang="fr-FR" dirty="0"/>
              <a:t>r</a:t>
            </a:r>
            <a:r>
              <a:rPr lang="fr-FR"/>
              <a:t>ubrique </a:t>
            </a:r>
            <a:r>
              <a:rPr lang="fr-FR" dirty="0"/>
              <a:t>des commerciaux.</a:t>
            </a:r>
          </a:p>
        </p:txBody>
      </p:sp>
      <p:pic>
        <p:nvPicPr>
          <p:cNvPr id="20" name="Image 19">
            <a:hlinkClick r:id="rId4"/>
            <a:extLst>
              <a:ext uri="{FF2B5EF4-FFF2-40B4-BE49-F238E27FC236}">
                <a16:creationId xmlns:a16="http://schemas.microsoft.com/office/drawing/2014/main" id="{73698BCE-AB31-48D4-D049-CF0E12BEC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08" y="2278742"/>
            <a:ext cx="2588812" cy="3615281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22" name="Image 21">
            <a:hlinkClick r:id="rId6"/>
            <a:extLst>
              <a:ext uri="{FF2B5EF4-FFF2-40B4-BE49-F238E27FC236}">
                <a16:creationId xmlns:a16="http://schemas.microsoft.com/office/drawing/2014/main" id="{3788391A-0743-4055-51EE-9D0DEB25A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6884" y="2291702"/>
            <a:ext cx="2548531" cy="3602321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24" name="Image 23">
            <a:hlinkClick r:id="rId8"/>
            <a:extLst>
              <a:ext uri="{FF2B5EF4-FFF2-40B4-BE49-F238E27FC236}">
                <a16:creationId xmlns:a16="http://schemas.microsoft.com/office/drawing/2014/main" id="{EA2B9640-2724-EBCD-5EBB-A445E298D5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5870" y="2318719"/>
            <a:ext cx="2544139" cy="3602321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26" name="Image 25">
            <a:hlinkClick r:id="rId10"/>
            <a:extLst>
              <a:ext uri="{FF2B5EF4-FFF2-40B4-BE49-F238E27FC236}">
                <a16:creationId xmlns:a16="http://schemas.microsoft.com/office/drawing/2014/main" id="{D4CC578F-EF6E-0505-FB04-CC3EE52FE94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00464" y="2318719"/>
            <a:ext cx="2506909" cy="3546539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BFF72D4D-C61D-3B5B-5C9B-8CCE6AADFFA6}"/>
              </a:ext>
            </a:extLst>
          </p:cNvPr>
          <p:cNvSpPr txBox="1"/>
          <p:nvPr/>
        </p:nvSpPr>
        <p:spPr>
          <a:xfrm>
            <a:off x="3867792" y="6026306"/>
            <a:ext cx="3806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Cliquez sur les images</a:t>
            </a:r>
          </a:p>
        </p:txBody>
      </p:sp>
    </p:spTree>
    <p:extLst>
      <p:ext uri="{BB962C8B-B14F-4D97-AF65-F5344CB8AC3E}">
        <p14:creationId xmlns:p14="http://schemas.microsoft.com/office/powerpoint/2010/main" val="504138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FICHE DU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FONDS EUROS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Assurance Luxembourg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12142B-E2A8-72E3-462A-4E22DEEFA07A}"/>
              </a:ext>
            </a:extLst>
          </p:cNvPr>
          <p:cNvSpPr/>
          <p:nvPr/>
        </p:nvSpPr>
        <p:spPr>
          <a:xfrm>
            <a:off x="231354" y="1399142"/>
            <a:ext cx="6951644" cy="49575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58CBC6F-E009-96E2-2881-617A2838B562}"/>
              </a:ext>
            </a:extLst>
          </p:cNvPr>
          <p:cNvSpPr txBox="1"/>
          <p:nvPr/>
        </p:nvSpPr>
        <p:spPr>
          <a:xfrm>
            <a:off x="-75742" y="1422334"/>
            <a:ext cx="1109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F72D4D-C61D-3B5B-5C9B-8CCE6AADFFA6}"/>
              </a:ext>
            </a:extLst>
          </p:cNvPr>
          <p:cNvSpPr txBox="1"/>
          <p:nvPr/>
        </p:nvSpPr>
        <p:spPr>
          <a:xfrm>
            <a:off x="1868007" y="4007581"/>
            <a:ext cx="3806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Cliquez sur l’ image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461D303-53DF-B4F0-C1BA-6DCC125C9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8075" y="168455"/>
            <a:ext cx="2066925" cy="752475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7DA2867A-1CD2-750E-9B05-18D64FF77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48" y="1321573"/>
            <a:ext cx="9913291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Retrouvez la fiche dédiée reprenant les informations relatives au Fonds en euros de BPCE Life détaillant: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Le rendement sur le Fonds en euros,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L’évolution des performances,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L’allocation au 31/12/2023,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Les principaux émetteurs obligataires de BPCE Life,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La politique de gestion et la réassurance du Fonds en euros. 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8C6915F4-5CC2-966B-D76F-B7EB1937A153}"/>
              </a:ext>
            </a:extLst>
          </p:cNvPr>
          <p:cNvSpPr/>
          <p:nvPr/>
        </p:nvSpPr>
        <p:spPr>
          <a:xfrm rot="289843">
            <a:off x="8042372" y="2378510"/>
            <a:ext cx="2070841" cy="987846"/>
          </a:xfrm>
          <a:prstGeom prst="ellipse">
            <a:avLst/>
          </a:prstGeom>
          <a:solidFill>
            <a:srgbClr val="7030A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Offre réservée CAGP/BP</a:t>
            </a:r>
          </a:p>
        </p:txBody>
      </p:sp>
      <p:pic>
        <p:nvPicPr>
          <p:cNvPr id="11" name="Image 10">
            <a:hlinkClick r:id="rId4"/>
            <a:extLst>
              <a:ext uri="{FF2B5EF4-FFF2-40B4-BE49-F238E27FC236}">
                <a16:creationId xmlns:a16="http://schemas.microsoft.com/office/drawing/2014/main" id="{1D01543B-9A75-9E84-B3A0-3D14139FE0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987" y="3562909"/>
            <a:ext cx="1813680" cy="2626808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3997985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19 FEVRIER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8609D34F-1FBE-70E3-7C3C-1080BF035C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031" y="2127837"/>
            <a:ext cx="2855607" cy="4065610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51807</TotalTime>
  <Words>266</Words>
  <Application>Microsoft Office PowerPoint</Application>
  <PresentationFormat>Grand écran</PresentationFormat>
  <Paragraphs>48</Paragraphs>
  <Slides>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2639</cp:revision>
  <dcterms:created xsi:type="dcterms:W3CDTF">2020-06-24T09:20:11Z</dcterms:created>
  <dcterms:modified xsi:type="dcterms:W3CDTF">2024-02-22T12:20:49Z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