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5"/>
  </p:notesMasterIdLst>
  <p:handoutMasterIdLst>
    <p:handoutMasterId r:id="rId16"/>
  </p:handoutMasterIdLst>
  <p:sldIdLst>
    <p:sldId id="256" r:id="rId7"/>
    <p:sldId id="257" r:id="rId8"/>
    <p:sldId id="283" r:id="rId9"/>
    <p:sldId id="285" r:id="rId10"/>
    <p:sldId id="288" r:id="rId11"/>
    <p:sldId id="290" r:id="rId12"/>
    <p:sldId id="289" r:id="rId13"/>
    <p:sldId id="28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88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14 mars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14 mars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14 mars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14 mars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14 mars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14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14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14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14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14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14 mars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hyperlink" Target="http://commerciaux.celca.caisse-epargne.fr/download/1176/documents-hors-arbo-2/32872/chiffres-express-2024-vf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6.png"/><Relationship Id="rId2" Type="http://schemas.openxmlformats.org/officeDocument/2006/relationships/hyperlink" Target="http://commerciaux.celca.caisse-epargne.fr/wp-admin/admin-ajax.php?juwpfisadmin=false&amp;action=wpfd&amp;task=file.download&amp;wpfd_category_id=1657&amp;wpfd_file_id=14482&amp;token=&amp;preview=1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11" Type="http://schemas.openxmlformats.org/officeDocument/2006/relationships/hyperlink" Target="http://commerciaux.celca.caisse-epargne.fr/global-bdd/digital-joignabilite/digital-joignabilite/" TargetMode="External"/><Relationship Id="rId5" Type="http://schemas.openxmlformats.org/officeDocument/2006/relationships/image" Target="../media/image41.png"/><Relationship Id="rId10" Type="http://schemas.openxmlformats.org/officeDocument/2006/relationships/hyperlink" Target="http://commerciaux.celca.caisse-epargne.fr/global-bdd/digital-joignabilite/les-fonctionnalites-selfcare-par-canal/" TargetMode="External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-my.sharepoint.com/:v:/g/personal/romain_dehlinger_natixis_com/EYQzd3fv0T5EnfZW6aoQz0wBHvTPZIacVM8LcsMCPoh5Ag?referrer=Teams.TEAMS-ELECTRON&amp;referrerScenario=MeetingChicletGetLink.view.vie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871/la-lettre-hebdomadaire-de-vega-im_11-mars-2024-1.pdf" TargetMode="Externa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12 du Lundi 18 au Samedi 23 mars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12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12825" y="3514349"/>
            <a:ext cx="8539749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NWM :</a:t>
            </a:r>
            <a:r>
              <a:rPr lang="fr-FR" dirty="0"/>
              <a:t>  Guide de la fiscalité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BANCARISATION: </a:t>
            </a:r>
            <a:r>
              <a:rPr lang="fr-FR" dirty="0"/>
              <a:t>mise à jour des modèles de mail et fiches pratiques SELFCARE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NIMI du jeudi 14 mars 2024 sur l’évolution des portefeuilles modèles Q1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11 mars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GUIDE FISCAL NWM 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2"/>
          </p:cNvPr>
          <p:cNvSpPr txBox="1"/>
          <p:nvPr/>
        </p:nvSpPr>
        <p:spPr>
          <a:xfrm>
            <a:off x="2289479" y="370867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FDD2AC-513A-4C36-B0D6-B7004EDD5045}"/>
              </a:ext>
            </a:extLst>
          </p:cNvPr>
          <p:cNvSpPr txBox="1"/>
          <p:nvPr/>
        </p:nvSpPr>
        <p:spPr>
          <a:xfrm>
            <a:off x="253389" y="2370601"/>
            <a:ext cx="10276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Retrouvez le guide fiscal de Natixis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Wealth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BDA4BD-1F56-4F55-B5A5-1AF04619D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2478" y="440379"/>
            <a:ext cx="1556419" cy="684518"/>
          </a:xfrm>
          <a:prstGeom prst="rect">
            <a:avLst/>
          </a:prstGeom>
        </p:spPr>
      </p:pic>
      <p:pic>
        <p:nvPicPr>
          <p:cNvPr id="9" name="Image 8">
            <a:hlinkClick r:id="rId4"/>
            <a:extLst>
              <a:ext uri="{FF2B5EF4-FFF2-40B4-BE49-F238E27FC236}">
                <a16:creationId xmlns:a16="http://schemas.microsoft.com/office/drawing/2014/main" id="{45EE254C-6455-DDD5-BDC7-4600EA29C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527" y="2277029"/>
            <a:ext cx="2491266" cy="358119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56369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105984" cy="261814"/>
          </a:xfrm>
        </p:spPr>
        <p:txBody>
          <a:bodyPr/>
          <a:lstStyle/>
          <a:p>
            <a:r>
              <a:rPr lang="fr-FR" sz="900" dirty="0"/>
              <a:t>Bancarisation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MISE A JOUR : MODELES DE MAILS &amp; FICHE PRATIQUE SELFCARE (1/2)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11039630" y="259098"/>
            <a:ext cx="1129177" cy="1560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44BECFF-4806-602E-5D3D-C40C080DD9B5}"/>
              </a:ext>
            </a:extLst>
          </p:cNvPr>
          <p:cNvSpPr txBox="1"/>
          <p:nvPr/>
        </p:nvSpPr>
        <p:spPr>
          <a:xfrm>
            <a:off x="307279" y="1232173"/>
            <a:ext cx="101377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dirty="0"/>
              <a:t>(Re)découvrez les modèles de mail pour accompagner nos clients dans l’utilisation des fonctionnalités de la Banque A Distance ainsi que la fiche pratique des fonctionnalités </a:t>
            </a:r>
            <a:r>
              <a:rPr lang="fr-FR" dirty="0" err="1"/>
              <a:t>selfcare</a:t>
            </a:r>
            <a:r>
              <a:rPr lang="fr-FR" dirty="0"/>
              <a:t> par canal. 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4263A8E-B2E8-612B-A252-5F2E90B74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73" y="1863661"/>
            <a:ext cx="9926229" cy="436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2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105984" cy="261814"/>
          </a:xfrm>
        </p:spPr>
        <p:txBody>
          <a:bodyPr/>
          <a:lstStyle/>
          <a:p>
            <a:r>
              <a:rPr lang="fr-FR" sz="900" dirty="0"/>
              <a:t>Bancarisation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MISE A JOUR : MODELES DE MAILS &amp; FICHE PRATIQUE SELFCARE (2/2)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11039630" y="259098"/>
            <a:ext cx="1129177" cy="1560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F34BC3AE-0744-6088-53E9-BC3E7508C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52" y="1205108"/>
            <a:ext cx="10153650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50825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682625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159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57350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500" dirty="0"/>
              <a:t>La fiche récapitulative « </a:t>
            </a:r>
            <a:r>
              <a:rPr lang="fr-FR" altLang="fr-FR" sz="1500" b="1" dirty="0"/>
              <a:t>Les</a:t>
            </a:r>
            <a:r>
              <a:rPr lang="fr-FR" altLang="fr-FR" sz="1500" dirty="0"/>
              <a:t> </a:t>
            </a:r>
            <a:r>
              <a:rPr lang="fr-FR" altLang="fr-FR" sz="1500" b="1" dirty="0"/>
              <a:t>fonctionnalités </a:t>
            </a:r>
            <a:r>
              <a:rPr lang="fr-FR" altLang="fr-FR" sz="1500" b="1" dirty="0" err="1"/>
              <a:t>selfcare</a:t>
            </a:r>
            <a:r>
              <a:rPr lang="fr-FR" altLang="fr-FR" sz="1500" b="1" dirty="0"/>
              <a:t> par canal </a:t>
            </a:r>
            <a:r>
              <a:rPr lang="fr-FR" altLang="fr-FR" sz="1500" dirty="0"/>
              <a:t>» a été mise à jour dans la Rubrique des Commerciaux.</a:t>
            </a:r>
          </a:p>
          <a:p>
            <a:pPr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  <a:p>
            <a:pPr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</p:txBody>
      </p:sp>
      <p:grpSp>
        <p:nvGrpSpPr>
          <p:cNvPr id="4" name="Groupe 107">
            <a:extLst>
              <a:ext uri="{FF2B5EF4-FFF2-40B4-BE49-F238E27FC236}">
                <a16:creationId xmlns:a16="http://schemas.microsoft.com/office/drawing/2014/main" id="{1B81DBC4-6642-5145-E10A-E631CB0F5DA4}"/>
              </a:ext>
            </a:extLst>
          </p:cNvPr>
          <p:cNvGrpSpPr>
            <a:grpSpLocks/>
          </p:cNvGrpSpPr>
          <p:nvPr/>
        </p:nvGrpSpPr>
        <p:grpSpPr bwMode="auto">
          <a:xfrm>
            <a:off x="459998" y="1927022"/>
            <a:ext cx="4633913" cy="3808412"/>
            <a:chOff x="7194919" y="2085154"/>
            <a:chExt cx="3444508" cy="2830885"/>
          </a:xfrm>
        </p:grpSpPr>
        <p:pic>
          <p:nvPicPr>
            <p:cNvPr id="8" name="Image 7">
              <a:hlinkClick r:id="rId2"/>
              <a:extLst>
                <a:ext uri="{FF2B5EF4-FFF2-40B4-BE49-F238E27FC236}">
                  <a16:creationId xmlns:a16="http://schemas.microsoft.com/office/drawing/2014/main" id="{1854A0EB-622C-86FF-B066-0FE6674A8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67957">
              <a:off x="8821000" y="2284578"/>
              <a:ext cx="1818427" cy="2631461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 8">
              <a:hlinkClick r:id="rId2"/>
              <a:extLst>
                <a:ext uri="{FF2B5EF4-FFF2-40B4-BE49-F238E27FC236}">
                  <a16:creationId xmlns:a16="http://schemas.microsoft.com/office/drawing/2014/main" id="{61A21DA7-4C65-71D5-2AD2-C1ABB3AFA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088003">
              <a:off x="7194919" y="2085154"/>
              <a:ext cx="1892768" cy="2729403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1F8428B7-E5AE-33FE-7582-FC33C8AE7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5491" y="1651910"/>
            <a:ext cx="5083175" cy="458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50825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682625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159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57350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500" dirty="0"/>
              <a:t>Retrouvez dans cette fiche </a:t>
            </a:r>
            <a:r>
              <a:rPr lang="fr-FR" altLang="fr-FR" sz="1500" b="1" dirty="0"/>
              <a:t>toutes les opérations réalisables en </a:t>
            </a:r>
            <a:r>
              <a:rPr lang="fr-FR" altLang="fr-FR" sz="1500" b="1" dirty="0" err="1"/>
              <a:t>selfcare</a:t>
            </a:r>
            <a:r>
              <a:rPr lang="fr-FR" altLang="fr-FR" sz="1500" b="1" dirty="0"/>
              <a:t> par nos clients</a:t>
            </a:r>
            <a:r>
              <a:rPr lang="fr-FR" altLang="fr-FR" sz="1500" dirty="0"/>
              <a:t>.</a:t>
            </a:r>
          </a:p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500" dirty="0"/>
              <a:t>Pour obtenir plus d’informations, cliquez sur le lien et accédez à différents types de supports actualisés : fiches pratiques, vidéos,…</a:t>
            </a:r>
          </a:p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endParaRPr lang="fr-FR" altLang="fr-FR" sz="1500" dirty="0"/>
          </a:p>
        </p:txBody>
      </p:sp>
      <p:grpSp>
        <p:nvGrpSpPr>
          <p:cNvPr id="12" name="Groupe 106">
            <a:extLst>
              <a:ext uri="{FF2B5EF4-FFF2-40B4-BE49-F238E27FC236}">
                <a16:creationId xmlns:a16="http://schemas.microsoft.com/office/drawing/2014/main" id="{3C74D866-B6F7-A0CA-995C-E04E865794AC}"/>
              </a:ext>
            </a:extLst>
          </p:cNvPr>
          <p:cNvGrpSpPr>
            <a:grpSpLocks/>
          </p:cNvGrpSpPr>
          <p:nvPr/>
        </p:nvGrpSpPr>
        <p:grpSpPr bwMode="auto">
          <a:xfrm>
            <a:off x="6467443" y="3026569"/>
            <a:ext cx="3500437" cy="1668462"/>
            <a:chOff x="1319795" y="2679810"/>
            <a:chExt cx="4305006" cy="2049980"/>
          </a:xfrm>
        </p:grpSpPr>
        <p:pic>
          <p:nvPicPr>
            <p:cNvPr id="13" name="Image 13">
              <a:extLst>
                <a:ext uri="{FF2B5EF4-FFF2-40B4-BE49-F238E27FC236}">
                  <a16:creationId xmlns:a16="http://schemas.microsoft.com/office/drawing/2014/main" id="{E745EF5D-3B35-18B7-F760-B55BF347F8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36287">
              <a:off x="1319795" y="2691151"/>
              <a:ext cx="1146424" cy="1522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Image 14">
              <a:extLst>
                <a:ext uri="{FF2B5EF4-FFF2-40B4-BE49-F238E27FC236}">
                  <a16:creationId xmlns:a16="http://schemas.microsoft.com/office/drawing/2014/main" id="{AA0DD3D7-C11D-8A8F-AB9E-ADF66E75D3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9118" y="2679810"/>
              <a:ext cx="1152054" cy="1545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Image 15">
              <a:extLst>
                <a:ext uri="{FF2B5EF4-FFF2-40B4-BE49-F238E27FC236}">
                  <a16:creationId xmlns:a16="http://schemas.microsoft.com/office/drawing/2014/main" id="{1DDE7D31-4E34-C1B9-20DB-88CBCFAA1F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78988">
              <a:off x="3442209" y="2750119"/>
              <a:ext cx="1156313" cy="1529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Image 16">
              <a:extLst>
                <a:ext uri="{FF2B5EF4-FFF2-40B4-BE49-F238E27FC236}">
                  <a16:creationId xmlns:a16="http://schemas.microsoft.com/office/drawing/2014/main" id="{6FA6AFC5-B824-521A-391C-CEFEF06EFA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20819">
              <a:off x="4456024" y="2896992"/>
              <a:ext cx="1168777" cy="1542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 17">
              <a:extLst>
                <a:ext uri="{FF2B5EF4-FFF2-40B4-BE49-F238E27FC236}">
                  <a16:creationId xmlns:a16="http://schemas.microsoft.com/office/drawing/2014/main" id="{86F3EE92-8E3D-C6E7-A3C3-9DEEE3EC9D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3348" y="3690325"/>
              <a:ext cx="1861916" cy="1039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Espace réservé du contenu 3">
            <a:extLst>
              <a:ext uri="{FF2B5EF4-FFF2-40B4-BE49-F238E27FC236}">
                <a16:creationId xmlns:a16="http://schemas.microsoft.com/office/drawing/2014/main" id="{407A3FBA-5C3D-9F7B-255A-11F4A0AC5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8523" y="4878148"/>
            <a:ext cx="50006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50825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682625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159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57350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500" dirty="0"/>
              <a:t>Cliquez </a:t>
            </a:r>
            <a:r>
              <a:rPr lang="fr-FR" altLang="fr-FR" sz="1500" dirty="0">
                <a:hlinkClick r:id="rId10"/>
              </a:rPr>
              <a:t>ICI</a:t>
            </a:r>
            <a:r>
              <a:rPr lang="fr-FR" altLang="fr-FR" sz="1500" dirty="0"/>
              <a:t> pour y accéder et ajoutez le lien </a:t>
            </a:r>
            <a:r>
              <a:rPr lang="fr-FR" altLang="fr-FR" sz="1500" dirty="0">
                <a:hlinkClick r:id="rId11"/>
              </a:rPr>
              <a:t>http://commerciaux.celca.caisse-epargne.fr/global-bdd/digital-joignabilite/digital-joignabilite/</a:t>
            </a:r>
            <a:r>
              <a:rPr lang="fr-FR" altLang="fr-FR" sz="1500" dirty="0"/>
              <a:t> dans vos favoris !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63793C-1C3A-D132-3E18-93D67DEDF7F9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4638860" flipH="1" flipV="1">
            <a:off x="4822712" y="4049183"/>
            <a:ext cx="744429" cy="715834"/>
          </a:xfrm>
          <a:prstGeom prst="rect">
            <a:avLst/>
          </a:prstGeom>
          <a:noFill/>
        </p:spPr>
      </p:pic>
      <p:grpSp>
        <p:nvGrpSpPr>
          <p:cNvPr id="23" name="Graphique 1813">
            <a:extLst>
              <a:ext uri="{FF2B5EF4-FFF2-40B4-BE49-F238E27FC236}">
                <a16:creationId xmlns:a16="http://schemas.microsoft.com/office/drawing/2014/main" id="{AD682876-349D-445B-E50F-BEB79C8E749C}"/>
              </a:ext>
            </a:extLst>
          </p:cNvPr>
          <p:cNvGrpSpPr/>
          <p:nvPr/>
        </p:nvGrpSpPr>
        <p:grpSpPr>
          <a:xfrm>
            <a:off x="7882130" y="5680515"/>
            <a:ext cx="685493" cy="639874"/>
            <a:chOff x="2279329" y="2853237"/>
            <a:chExt cx="426529" cy="398144"/>
          </a:xfrm>
          <a:noFill/>
        </p:grpSpPr>
        <p:grpSp>
          <p:nvGrpSpPr>
            <p:cNvPr id="24" name="Graphique 1813">
              <a:extLst>
                <a:ext uri="{FF2B5EF4-FFF2-40B4-BE49-F238E27FC236}">
                  <a16:creationId xmlns:a16="http://schemas.microsoft.com/office/drawing/2014/main" id="{D5966BC7-BFF1-B0A3-B537-0FF34271A154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27" name="Graphique 1813">
                <a:extLst>
                  <a:ext uri="{FF2B5EF4-FFF2-40B4-BE49-F238E27FC236}">
                    <a16:creationId xmlns:a16="http://schemas.microsoft.com/office/drawing/2014/main" id="{600E412D-BE04-E8CD-95A5-2AC6C818BBCA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29" name="Graphique 1813">
                  <a:extLst>
                    <a:ext uri="{FF2B5EF4-FFF2-40B4-BE49-F238E27FC236}">
                      <a16:creationId xmlns:a16="http://schemas.microsoft.com/office/drawing/2014/main" id="{C76AD44D-5E9E-617E-A06D-67CEDCC49043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43" name="Forme libre : forme 42">
                    <a:extLst>
                      <a:ext uri="{FF2B5EF4-FFF2-40B4-BE49-F238E27FC236}">
                        <a16:creationId xmlns:a16="http://schemas.microsoft.com/office/drawing/2014/main" id="{4F7B8209-DAFA-73CB-F049-2C3DE15937C5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fr-FR" sz="1050"/>
                  </a:p>
                </p:txBody>
              </p:sp>
              <p:sp>
                <p:nvSpPr>
                  <p:cNvPr id="44" name="Forme libre : forme 43">
                    <a:extLst>
                      <a:ext uri="{FF2B5EF4-FFF2-40B4-BE49-F238E27FC236}">
                        <a16:creationId xmlns:a16="http://schemas.microsoft.com/office/drawing/2014/main" id="{1A93C7B1-ED84-CAEB-73C5-547E84A19929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fr-FR" sz="1050"/>
                  </a:p>
                </p:txBody>
              </p:sp>
            </p:grp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8BA6F15E-574C-2F13-011E-07041B4312D2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fr-FR" sz="1050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E66E041C-F6CE-2161-F680-A43860E738DA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fr-FR" sz="1050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0554D761-CBA9-4C97-068F-1AA35AEDBE95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fr-FR" sz="1050"/>
                </a:p>
              </p:txBody>
            </p:sp>
            <p:grpSp>
              <p:nvGrpSpPr>
                <p:cNvPr id="33" name="Graphique 1813">
                  <a:extLst>
                    <a:ext uri="{FF2B5EF4-FFF2-40B4-BE49-F238E27FC236}">
                      <a16:creationId xmlns:a16="http://schemas.microsoft.com/office/drawing/2014/main" id="{01E46CB2-65C2-DAA7-5677-63D3FCB2A5CE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40" name="Forme libre : forme 39">
                    <a:extLst>
                      <a:ext uri="{FF2B5EF4-FFF2-40B4-BE49-F238E27FC236}">
                        <a16:creationId xmlns:a16="http://schemas.microsoft.com/office/drawing/2014/main" id="{F4BB4743-DB94-2EB2-3BF3-AF4D83FFA3B5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fr-FR" sz="1050"/>
                  </a:p>
                </p:txBody>
              </p:sp>
              <p:sp>
                <p:nvSpPr>
                  <p:cNvPr id="41" name="Forme libre : forme 40">
                    <a:extLst>
                      <a:ext uri="{FF2B5EF4-FFF2-40B4-BE49-F238E27FC236}">
                        <a16:creationId xmlns:a16="http://schemas.microsoft.com/office/drawing/2014/main" id="{3587F57D-25DA-BB75-D5C1-ADB18284287C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fr-FR" sz="1050"/>
                  </a:p>
                </p:txBody>
              </p:sp>
              <p:sp>
                <p:nvSpPr>
                  <p:cNvPr id="42" name="Forme libre : forme 41">
                    <a:extLst>
                      <a:ext uri="{FF2B5EF4-FFF2-40B4-BE49-F238E27FC236}">
                        <a16:creationId xmlns:a16="http://schemas.microsoft.com/office/drawing/2014/main" id="{30CFFCF8-B5DD-55B0-62C5-5818C30630C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fr-FR" sz="1050"/>
                  </a:p>
                </p:txBody>
              </p:sp>
            </p:grpSp>
            <p:grpSp>
              <p:nvGrpSpPr>
                <p:cNvPr id="34" name="Graphique 1813">
                  <a:extLst>
                    <a:ext uri="{FF2B5EF4-FFF2-40B4-BE49-F238E27FC236}">
                      <a16:creationId xmlns:a16="http://schemas.microsoft.com/office/drawing/2014/main" id="{16754BDA-AF54-EAB3-AA6A-4EE8B16D6F22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37" name="Forme libre : forme 36">
                    <a:extLst>
                      <a:ext uri="{FF2B5EF4-FFF2-40B4-BE49-F238E27FC236}">
                        <a16:creationId xmlns:a16="http://schemas.microsoft.com/office/drawing/2014/main" id="{401044EE-76A3-3FC9-C32E-E080B093485E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fr-FR" sz="1050"/>
                  </a:p>
                </p:txBody>
              </p:sp>
              <p:sp>
                <p:nvSpPr>
                  <p:cNvPr id="38" name="Forme libre : forme 37">
                    <a:extLst>
                      <a:ext uri="{FF2B5EF4-FFF2-40B4-BE49-F238E27FC236}">
                        <a16:creationId xmlns:a16="http://schemas.microsoft.com/office/drawing/2014/main" id="{8D6B8F04-F84B-C0BC-1CD2-EB8DAC54128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fr-FR" sz="1050"/>
                  </a:p>
                </p:txBody>
              </p:sp>
              <p:sp>
                <p:nvSpPr>
                  <p:cNvPr id="39" name="Forme libre : forme 38">
                    <a:extLst>
                      <a:ext uri="{FF2B5EF4-FFF2-40B4-BE49-F238E27FC236}">
                        <a16:creationId xmlns:a16="http://schemas.microsoft.com/office/drawing/2014/main" id="{952C5149-AF29-E6ED-534D-2E3015DA2591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fr-FR" sz="1050"/>
                  </a:p>
                </p:txBody>
              </p:sp>
            </p:grp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F3A71BD2-E8D9-DB80-9848-FA9627245428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fr-FR" sz="1050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3800A26E-F9E8-4F56-96E6-54C17FB37877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fr-FR" sz="1050"/>
                </a:p>
              </p:txBody>
            </p:sp>
          </p:grp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82FCA18E-F07C-7CB3-4E8E-33C4A6788806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</p:grp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AD37AC50-1A12-EC0B-DDF4-9C58156357E0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</p:grpSp>
    </p:spTree>
    <p:extLst>
      <p:ext uri="{BB962C8B-B14F-4D97-AF65-F5344CB8AC3E}">
        <p14:creationId xmlns:p14="http://schemas.microsoft.com/office/powerpoint/2010/main" val="305621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584306"/>
          </a:xfrm>
        </p:spPr>
        <p:txBody>
          <a:bodyPr/>
          <a:lstStyle/>
          <a:p>
            <a:pPr marL="0" indent="0">
              <a:buNone/>
            </a:pPr>
            <a:r>
              <a:rPr lang="fr-FR" sz="1000" dirty="0"/>
              <a:t>Valeurs mobilières</a:t>
            </a:r>
          </a:p>
          <a:p>
            <a:pPr marL="0" indent="0">
              <a:buNone/>
            </a:pPr>
            <a:r>
              <a:rPr lang="fr-FR" dirty="0"/>
              <a:t>ASV 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3213717"/>
            <a:ext cx="1120770" cy="317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509386-22D2-BA66-77EF-CDD7743F1401}"/>
              </a:ext>
            </a:extLst>
          </p:cNvPr>
          <p:cNvSpPr txBox="1"/>
          <p:nvPr/>
        </p:nvSpPr>
        <p:spPr>
          <a:xfrm>
            <a:off x="382489" y="3123375"/>
            <a:ext cx="259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Lien de réécoute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EA77A7-9A63-EC38-92DF-A02CDC708E4A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NIMI sur les PF modèles du jeudi 14 mars 2024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le lien de réécoute 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1" y="368300"/>
            <a:ext cx="11756571" cy="8002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Réécoute de la </a:t>
            </a: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EVOLUTION DES PORTEFEUILLES MODELES Q1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1114B6C-5711-DD4F-4F1E-61BCBA55E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48" y="2727387"/>
            <a:ext cx="5695950" cy="314325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0BEBC84-9D10-6626-4BF6-29FACBD40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1114" y="420858"/>
            <a:ext cx="2178082" cy="70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36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11 MARS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CB8F8042-A9F2-CC3A-D682-0B0812F88D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6376" y="1924289"/>
            <a:ext cx="3005080" cy="4339861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52637</TotalTime>
  <Words>413</Words>
  <Application>Microsoft Office PowerPoint</Application>
  <PresentationFormat>Grand écran</PresentationFormat>
  <Paragraphs>67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2678</cp:revision>
  <dcterms:created xsi:type="dcterms:W3CDTF">2020-06-24T09:20:11Z</dcterms:created>
  <dcterms:modified xsi:type="dcterms:W3CDTF">2024-03-14T08:37:47Z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