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9" r:id="rId5"/>
    <p:sldMasterId id="2147483717" r:id="rId6"/>
  </p:sldMasterIdLst>
  <p:notesMasterIdLst>
    <p:notesMasterId r:id="rId18"/>
  </p:notesMasterIdLst>
  <p:handoutMasterIdLst>
    <p:handoutMasterId r:id="rId19"/>
  </p:handoutMasterIdLst>
  <p:sldIdLst>
    <p:sldId id="256" r:id="rId7"/>
    <p:sldId id="257" r:id="rId8"/>
    <p:sldId id="283" r:id="rId9"/>
    <p:sldId id="2146847181" r:id="rId10"/>
    <p:sldId id="463" r:id="rId11"/>
    <p:sldId id="464" r:id="rId12"/>
    <p:sldId id="466" r:id="rId13"/>
    <p:sldId id="462" r:id="rId14"/>
    <p:sldId id="465" r:id="rId15"/>
    <p:sldId id="2146847180" r:id="rId16"/>
    <p:sldId id="284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322C"/>
    <a:srgbClr val="FF0000"/>
    <a:srgbClr val="FF9999"/>
    <a:srgbClr val="0000FF"/>
    <a:srgbClr val="C31632"/>
    <a:srgbClr val="D11921"/>
    <a:srgbClr val="B82A56"/>
    <a:srgbClr val="EC1B24"/>
    <a:srgbClr val="E7302A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21/03/2024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21/03/2024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03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309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942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480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567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848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21 mars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21 mars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21 mars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21 mars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21 mars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21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21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21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21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21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21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21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21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21 mars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21/03/2024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21 mars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2918/im-352.pdf" TargetMode="External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hyperlink" Target="http://commerciaux.celca.caisse-epargne.fr/download/1176/documents-hors-arbo-2/32919/im-353.pdf" TargetMode="Externa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2927/tatou-sur-non-residents_202403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hyperlink" Target="http://commerciaux.celca.caisse-epargne.fr/download/1176/documents-hors-arbo-2/32914/fip-entreprendre-ge-2017_note-distribution-partielle-202403.pdf" TargetMode="External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hyperlink" Target="http://commerciaux.celca.caisse-epargne.fr/download/1176/documents-hors-arbo-2/32923/specimen-fcpi-masseran-innov-iii-part-a.pdf" TargetMode="External"/><Relationship Id="rId7" Type="http://schemas.openxmlformats.org/officeDocument/2006/relationships/hyperlink" Target="http://commerciaux.celca.caisse-epargne.fr/download/1176/documents-hors-arbo-2/32924/specimen-masseran-patrimoine-innovation-2011-parts-a.pdf" TargetMode="External"/><Relationship Id="rId12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11" Type="http://schemas.openxmlformats.org/officeDocument/2006/relationships/hyperlink" Target="http://commerciaux.celca.caisse-epargne.fr/download/1176/documents-hors-arbo-2/32926/specimen-masseran-innovation-viii-a.pdf" TargetMode="External"/><Relationship Id="rId5" Type="http://schemas.openxmlformats.org/officeDocument/2006/relationships/hyperlink" Target="http://commerciaux.celca.caisse-epargne.fr/download/1176/documents-hors-arbo-2/32922/specimen-fcpi-masseran-innovation-iv-parts-a.pdf" TargetMode="External"/><Relationship Id="rId10" Type="http://schemas.openxmlformats.org/officeDocument/2006/relationships/image" Target="../media/image51.png"/><Relationship Id="rId4" Type="http://schemas.openxmlformats.org/officeDocument/2006/relationships/image" Target="../media/image48.png"/><Relationship Id="rId9" Type="http://schemas.openxmlformats.org/officeDocument/2006/relationships/hyperlink" Target="http://commerciaux.celca.caisse-epargne.fr/download/1176/documents-hors-arbo-2/32925/specimen-masseran-innovation-vi-2013-part-a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2913/la-lettre-hebdomadaire-de-vega-im_18-mars-2024.pdf" TargetMode="Externa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13 du  Lundi 25 au Samedi  30 mars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13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478613" y="3248377"/>
            <a:ext cx="8539749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IMMOBILIER: Nouveauté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Immobox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dirty="0"/>
              <a:t>ajout d’un nouveau prescripteur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PUMA:  PUMA VIE &amp; PUMA DECES  </a:t>
            </a:r>
            <a:r>
              <a:rPr lang="fr-FR" dirty="0"/>
              <a:t>Nouveautés à compter du 8 Avril 2024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</a:t>
            </a:r>
            <a:r>
              <a:rPr lang="fr-FR" dirty="0"/>
              <a:t>GENERIS  CAPITAL: 2</a:t>
            </a:r>
            <a:r>
              <a:rPr lang="fr-FR" baseline="30000" dirty="0"/>
              <a:t>ème</a:t>
            </a:r>
            <a:r>
              <a:rPr lang="fr-FR" dirty="0"/>
              <a:t> distribution pour ENTREPRENDRE GRAND EST 2017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FCPI: SEVENTURE : </a:t>
            </a:r>
            <a:r>
              <a:rPr lang="fr-FR" dirty="0"/>
              <a:t>distributions et liquidations février -mars 2024 Gamme </a:t>
            </a:r>
            <a:r>
              <a:rPr lang="fr-FR" dirty="0" err="1"/>
              <a:t>Masseran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BPCE LIFE : </a:t>
            </a:r>
            <a:r>
              <a:rPr lang="fr-FR" dirty="0"/>
              <a:t>Fin de l’offre taux boosté fin mars et début avril en lieu et place du 28/06/2024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18 mars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25" y="215400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979" y="247803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1949238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129A5-19E7-740A-B33F-2F658D406E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653" y="2990687"/>
            <a:ext cx="4605709" cy="23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NOUVEAUTE IMMOBOX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IMMOBILIER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C4AD6A1-33D3-3FB3-29B9-DB510685331C}"/>
              </a:ext>
            </a:extLst>
          </p:cNvPr>
          <p:cNvSpPr txBox="1"/>
          <p:nvPr/>
        </p:nvSpPr>
        <p:spPr>
          <a:xfrm>
            <a:off x="12114261" y="5639398"/>
            <a:ext cx="2991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la note de distribution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C370A1-88F2-39BE-64E2-CAAE5968C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940" y="545577"/>
            <a:ext cx="2333625" cy="561975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139E4773-423A-4C8C-79E7-8CF45C79F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31" y="1235483"/>
            <a:ext cx="1078963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compter du 25/03/2024, il sera désormais possible d’ajouter un second prescripteur sur les fiches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relais BPCE </a:t>
            </a:r>
            <a:r>
              <a:rPr kumimoji="0" lang="fr-FR" alt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Immobox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(par exemple un prescripteur initial du lead).La donnée renseignée par le conseiller sur chaque fiche relais sera disponible sur les </a:t>
            </a:r>
            <a:r>
              <a:rPr kumimoji="0" lang="fr-FR" alt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reporting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hebdomadaires (onglet Rapport détaillé).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76A7FC2-9FB9-A985-309E-20E208879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99" y="2143125"/>
            <a:ext cx="10431635" cy="4142604"/>
          </a:xfrm>
          <a:prstGeom prst="rect">
            <a:avLst/>
          </a:prstGeom>
        </p:spPr>
      </p:pic>
      <p:pic>
        <p:nvPicPr>
          <p:cNvPr id="12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18514">
            <a:off x="8461228" y="2557534"/>
            <a:ext cx="2162810" cy="856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6638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NOUVEAUTES PUMA VIE &amp; PUMA DECES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F82D3C-FA2D-936B-60FC-4138A9CAED04}"/>
              </a:ext>
            </a:extLst>
          </p:cNvPr>
          <p:cNvSpPr txBox="1"/>
          <p:nvPr/>
        </p:nvSpPr>
        <p:spPr>
          <a:xfrm>
            <a:off x="734298" y="1578873"/>
            <a:ext cx="10131656" cy="473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fr-FR" sz="20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PUMA VIE :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gestion des supports monétaires 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issus des supports temporaires arrivés à échéance en parallèle des poches Gestion sous mandat/Gestion déléguée.</a:t>
            </a:r>
          </a:p>
          <a:p>
            <a:pPr marL="342900" lvl="0" indent="-342900" algn="just">
              <a:lnSpc>
                <a:spcPct val="107000"/>
              </a:lnSpc>
              <a:buClr>
                <a:srgbClr val="EA4E55"/>
              </a:buClr>
              <a:buSzPts val="1200"/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L’Ouverture des supports SCPI pour les contrats en Gestion sous mandat gérés hors poche.</a:t>
            </a:r>
          </a:p>
          <a:p>
            <a:pPr marL="342900" lvl="0" indent="-342900" algn="just">
              <a:lnSpc>
                <a:spcPct val="107000"/>
              </a:lnSpc>
              <a:buClr>
                <a:srgbClr val="EA4E55"/>
              </a:buClr>
              <a:buSzPts val="1200"/>
              <a:buFont typeface="Wingdings" panose="05000000000000000000" pitchFamily="2" charset="2"/>
              <a:buChar char="§"/>
            </a:pPr>
            <a:r>
              <a:rPr lang="fr-F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L’affichage des supports 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 l’écran de consultation des supports et sur la synthèse d’une opération sont dans l’ordre ci-dessous. Cet affichage répond à une demande d’évolution des établissements :</a:t>
            </a:r>
          </a:p>
          <a:p>
            <a:pPr marL="342900" lvl="0" indent="-342900" algn="just">
              <a:lnSpc>
                <a:spcPct val="107000"/>
              </a:lnSpc>
              <a:buSzPts val="1200"/>
              <a:buFont typeface="Calibri Light" panose="020F0302020204030204" pitchFamily="34" charset="0"/>
              <a:buChar char="-"/>
            </a:pP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Euro</a:t>
            </a:r>
          </a:p>
          <a:p>
            <a:pPr marL="342900" lvl="0" indent="-342900" algn="just">
              <a:lnSpc>
                <a:spcPct val="107000"/>
              </a:lnSpc>
              <a:buSzPts val="1200"/>
              <a:buFont typeface="Calibri Light" panose="020F0302020204030204" pitchFamily="34" charset="0"/>
              <a:buChar char="-"/>
            </a:pP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Support(s) Monétaire(s) </a:t>
            </a:r>
          </a:p>
          <a:p>
            <a:pPr marL="342900" lvl="0" indent="-342900" algn="just">
              <a:lnSpc>
                <a:spcPct val="107000"/>
              </a:lnSpc>
              <a:buSzPts val="1200"/>
              <a:buFont typeface="Calibri Light" panose="020F0302020204030204" pitchFamily="34" charset="0"/>
              <a:buChar char="-"/>
            </a:pP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Support(s) Temporaire(s)</a:t>
            </a:r>
          </a:p>
          <a:p>
            <a:pPr marL="342900" lvl="0" indent="-342900" algn="just">
              <a:lnSpc>
                <a:spcPct val="107000"/>
              </a:lnSpc>
              <a:buSzPts val="1200"/>
              <a:buFont typeface="Calibri Light" panose="020F0302020204030204" pitchFamily="34" charset="0"/>
              <a:buChar char="-"/>
            </a:pP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Support(s) SCPI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200"/>
              <a:buFont typeface="Calibri Light" panose="020F0302020204030204" pitchFamily="34" charset="0"/>
              <a:buChar char="-"/>
            </a:pP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Support(s) permanent(s) ou Supports en Gestion sous mandat / Gestion déléguée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b="1" u="none" strike="noStrik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 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Désinvestissement 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possible sur les supports monétaires issus des supports temporaires arrivés à échéance pour les contrats en orientation de gestion (GSM / GEDEL)</a:t>
            </a:r>
          </a:p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solidFill>
                  <a:srgbClr val="EA4E5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6A324F0-4051-68FE-FCB2-A0EF4E065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029" y="5748207"/>
            <a:ext cx="7846870" cy="75843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717F2EA-3B36-DE6F-2D84-4EF6899D5DE7}"/>
              </a:ext>
            </a:extLst>
          </p:cNvPr>
          <p:cNvSpPr txBox="1"/>
          <p:nvPr/>
        </p:nvSpPr>
        <p:spPr>
          <a:xfrm>
            <a:off x="-56248" y="1154456"/>
            <a:ext cx="7552062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20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compter du 8 avril PUMA évolue permettant :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6494" y="726148"/>
            <a:ext cx="2162810" cy="856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9280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NOUVEAUTES PUMA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VIE &amp; PUMA DECES (2/2)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C4AD6A1-33D3-3FB3-29B9-DB510685331C}"/>
              </a:ext>
            </a:extLst>
          </p:cNvPr>
          <p:cNvSpPr txBox="1"/>
          <p:nvPr/>
        </p:nvSpPr>
        <p:spPr>
          <a:xfrm>
            <a:off x="12114261" y="5639398"/>
            <a:ext cx="2991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la note de distribution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F82D3C-FA2D-936B-60FC-4138A9CAED04}"/>
              </a:ext>
            </a:extLst>
          </p:cNvPr>
          <p:cNvSpPr txBox="1"/>
          <p:nvPr/>
        </p:nvSpPr>
        <p:spPr>
          <a:xfrm>
            <a:off x="77739" y="912981"/>
            <a:ext cx="10550297" cy="2359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fr-F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Dans PUMA DECES : </a:t>
            </a:r>
            <a:endParaRPr lang="fr-F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  <a:buSzPts val="1200"/>
            </a:pPr>
            <a:r>
              <a:rPr lang="fr-F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Evolution CERFA n°2705-A : les colonnes 8 « Montant de la part du bénéficiaire dans les primes versées » et 9 « Montant de la part du bénéficiaire dans le capital à verser » sont pré-alimentées pour les contrats éligibles au 757B en valeur réelle.</a:t>
            </a:r>
          </a:p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solidFill>
                  <a:srgbClr val="EA4E5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hlinkClick r:id="rId3"/>
            <a:extLst>
              <a:ext uri="{FF2B5EF4-FFF2-40B4-BE49-F238E27FC236}">
                <a16:creationId xmlns:a16="http://schemas.microsoft.com/office/drawing/2014/main" id="{DB589505-DF8D-4DE4-1B8F-005263954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375" y="3023967"/>
            <a:ext cx="2149930" cy="3074629"/>
          </a:xfrm>
          <a:prstGeom prst="rect">
            <a:avLst/>
          </a:prstGeom>
          <a:ln>
            <a:solidFill>
              <a:srgbClr val="E3322C"/>
            </a:solidFill>
          </a:ln>
        </p:spPr>
      </p:pic>
      <p:pic>
        <p:nvPicPr>
          <p:cNvPr id="10" name="Image 9">
            <a:hlinkClick r:id="rId5"/>
            <a:extLst>
              <a:ext uri="{FF2B5EF4-FFF2-40B4-BE49-F238E27FC236}">
                <a16:creationId xmlns:a16="http://schemas.microsoft.com/office/drawing/2014/main" id="{B7D84E45-4A6C-19A3-2123-03EC70980F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5299" y="2986092"/>
            <a:ext cx="2148165" cy="3112504"/>
          </a:xfrm>
          <a:prstGeom prst="rect">
            <a:avLst/>
          </a:prstGeom>
          <a:ln>
            <a:solidFill>
              <a:srgbClr val="E3322C"/>
            </a:solidFill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EDE2FF3-F048-801F-114A-EB860E17371B}"/>
              </a:ext>
            </a:extLst>
          </p:cNvPr>
          <p:cNvSpPr txBox="1"/>
          <p:nvPr/>
        </p:nvSpPr>
        <p:spPr>
          <a:xfrm>
            <a:off x="1884795" y="3828199"/>
            <a:ext cx="25979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Retrouvez les flashs </a:t>
            </a:r>
          </a:p>
          <a:p>
            <a:r>
              <a:rPr lang="fr-FR" dirty="0"/>
              <a:t>en cliquant sur les images</a:t>
            </a:r>
          </a:p>
        </p:txBody>
      </p:sp>
      <p:pic>
        <p:nvPicPr>
          <p:cNvPr id="2" name="Espace réservé du contenu 18">
            <a:extLst>
              <a:ext uri="{FF2B5EF4-FFF2-40B4-BE49-F238E27FC236}">
                <a16:creationId xmlns:a16="http://schemas.microsoft.com/office/drawing/2014/main" id="{9A508D01-2F2D-48F6-9E7D-B67CE7BFF0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1170" y="620577"/>
            <a:ext cx="2162810" cy="856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1493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CNP ASSURANCES  TATOU SUR… LES NON-RESIDENTS MISE A JOUR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C4AD6A1-33D3-3FB3-29B9-DB510685331C}"/>
              </a:ext>
            </a:extLst>
          </p:cNvPr>
          <p:cNvSpPr txBox="1"/>
          <p:nvPr/>
        </p:nvSpPr>
        <p:spPr>
          <a:xfrm>
            <a:off x="12114261" y="5639398"/>
            <a:ext cx="2991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la note de distribution </a:t>
            </a:r>
          </a:p>
        </p:txBody>
      </p:sp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511FE60A-D0F1-19FA-1B88-EFC546EFC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553" y="3015355"/>
            <a:ext cx="2159814" cy="30799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4FAC5DC3-F340-D757-5FBD-F80190808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56" y="1045409"/>
            <a:ext cx="10256703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distinction </a:t>
            </a:r>
            <a:r>
              <a:rPr kumimoji="0" lang="fr-FR" altLang="fr-FR" sz="2000" b="1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justificatifs fiscaux acceptés par l’Administration fiscale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lors de la mise à jour de la situation administrative et fiscale du client et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lors d’une demande d’opération sur son(ses) contrat(s).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A91C3B1-58C3-92E7-C4B8-3DB44030B1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2905" y="208387"/>
            <a:ext cx="2668798" cy="77239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DC5D6D6-D390-F7C1-25F6-29BA63401179}"/>
              </a:ext>
            </a:extLst>
          </p:cNvPr>
          <p:cNvSpPr txBox="1"/>
          <p:nvPr/>
        </p:nvSpPr>
        <p:spPr>
          <a:xfrm>
            <a:off x="261620" y="3429000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974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FIP ENTREPRENDRE GRAND EST  2017: nouvelle distribution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FIP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E96C69C-2FFB-C547-F143-2AD82986D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5282" y="127276"/>
            <a:ext cx="2298598" cy="94497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EF0F1A0-C07D-D77B-9372-001626F74A65}"/>
              </a:ext>
            </a:extLst>
          </p:cNvPr>
          <p:cNvSpPr txBox="1"/>
          <p:nvPr/>
        </p:nvSpPr>
        <p:spPr>
          <a:xfrm>
            <a:off x="225845" y="1440320"/>
            <a:ext cx="109790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fr-F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seconde distribution du FIP Entreprendre Grand Est 2017  sera réalisée le 28 mars 2024.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657EFA-8ED8-66B9-356E-D950C4DD9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3437" y="2472140"/>
            <a:ext cx="2566409" cy="1003797"/>
          </a:xfrm>
          <a:prstGeom prst="rect">
            <a:avLst/>
          </a:prstGeom>
        </p:spPr>
      </p:pic>
      <p:pic>
        <p:nvPicPr>
          <p:cNvPr id="12" name="Image 11">
            <a:hlinkClick r:id="rId5"/>
            <a:extLst>
              <a:ext uri="{FF2B5EF4-FFF2-40B4-BE49-F238E27FC236}">
                <a16:creationId xmlns:a16="http://schemas.microsoft.com/office/drawing/2014/main" id="{86B9BBE1-FE59-D655-4974-B16EB83AD8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8564" y="2269570"/>
            <a:ext cx="2758360" cy="375144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C4AD6A1-33D3-3FB3-29B9-DB510685331C}"/>
              </a:ext>
            </a:extLst>
          </p:cNvPr>
          <p:cNvSpPr txBox="1"/>
          <p:nvPr/>
        </p:nvSpPr>
        <p:spPr>
          <a:xfrm>
            <a:off x="727113" y="3429000"/>
            <a:ext cx="2991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la note de distribution </a:t>
            </a:r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9CA2400A-CB1F-0C7B-CB02-9558ED2452D0}"/>
              </a:ext>
            </a:extLst>
          </p:cNvPr>
          <p:cNvSpPr/>
          <p:nvPr/>
        </p:nvSpPr>
        <p:spPr>
          <a:xfrm>
            <a:off x="2082188" y="4406747"/>
            <a:ext cx="859316" cy="361950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735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>
          <a:xfrm>
            <a:off x="11071229" y="2539069"/>
            <a:ext cx="1120771" cy="340045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FIP/FCPI</a:t>
            </a:r>
          </a:p>
        </p:txBody>
      </p:sp>
      <p:sp>
        <p:nvSpPr>
          <p:cNvPr id="9" name="Rectangle 8"/>
          <p:cNvSpPr/>
          <p:nvPr/>
        </p:nvSpPr>
        <p:spPr>
          <a:xfrm>
            <a:off x="11071229" y="2917267"/>
            <a:ext cx="1120770" cy="3472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71228" y="176282"/>
            <a:ext cx="1120771" cy="146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72403AC-4C72-EA9C-C241-10D751A09F72}"/>
              </a:ext>
            </a:extLst>
          </p:cNvPr>
          <p:cNvSpPr txBox="1"/>
          <p:nvPr/>
        </p:nvSpPr>
        <p:spPr>
          <a:xfrm>
            <a:off x="0" y="368300"/>
            <a:ext cx="10979084" cy="7694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DISTRIBUTIONS  &amp; LIQUIDATION DE FCPI: GAMME MASSERAN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73E294-5103-4089-C990-D6228CB01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975" y="103072"/>
            <a:ext cx="2050505" cy="63911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A0A8E0-0DC3-B31B-C30B-B488562BD4BA}"/>
              </a:ext>
            </a:extLst>
          </p:cNvPr>
          <p:cNvSpPr txBox="1"/>
          <p:nvPr/>
        </p:nvSpPr>
        <p:spPr>
          <a:xfrm>
            <a:off x="158678" y="1500251"/>
            <a:ext cx="1039992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Entre février et mars, 5 FCPI ont renvoyé de l’argent aux porteurs. </a:t>
            </a:r>
          </a:p>
          <a:p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particulier, les 3 fonds MASSERAN INNOVATION III, MASSERAN INNOVATION IV, et MASSERAN PATRIMOINE INNOVATION 2011qui  ont réalisé leur dernière distribution et sont à présent liquidés</a:t>
            </a:r>
            <a:r>
              <a:rPr lang="fr-F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r>
              <a:rPr lang="fr-FR" sz="2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Ils sont tous les trois positifs</a:t>
            </a:r>
            <a:r>
              <a:rPr lang="fr-F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Les distributions ont été versées sur les comptes des clients </a:t>
            </a:r>
            <a:r>
              <a:rPr lang="fr-F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 28 février </a:t>
            </a:r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pour MI VI et MI VIII et le seront </a:t>
            </a:r>
            <a:r>
              <a:rPr lang="fr-F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 22 mars </a:t>
            </a:r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pour MI III, MI IV et MPI 2011.</a:t>
            </a:r>
          </a:p>
          <a:p>
            <a: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fr-F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Retrouvez les courriers qui ont été adressés aux clients</a:t>
            </a:r>
          </a:p>
        </p:txBody>
      </p:sp>
      <p:pic>
        <p:nvPicPr>
          <p:cNvPr id="7" name="Image 6">
            <a:hlinkClick r:id="rId3"/>
            <a:extLst>
              <a:ext uri="{FF2B5EF4-FFF2-40B4-BE49-F238E27FC236}">
                <a16:creationId xmlns:a16="http://schemas.microsoft.com/office/drawing/2014/main" id="{46E5EBCB-EBA0-27B6-35ED-F1A474379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504" y="3909618"/>
            <a:ext cx="1484917" cy="20645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B592D51-2405-93D7-A647-B7BFD5CFAC34}"/>
              </a:ext>
            </a:extLst>
          </p:cNvPr>
          <p:cNvSpPr txBox="1"/>
          <p:nvPr/>
        </p:nvSpPr>
        <p:spPr>
          <a:xfrm>
            <a:off x="396606" y="6052089"/>
            <a:ext cx="3800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MASSERAN INNOVATION III</a:t>
            </a:r>
          </a:p>
        </p:txBody>
      </p:sp>
      <p:pic>
        <p:nvPicPr>
          <p:cNvPr id="11" name="Image 10">
            <a:hlinkClick r:id="rId5"/>
            <a:extLst>
              <a:ext uri="{FF2B5EF4-FFF2-40B4-BE49-F238E27FC236}">
                <a16:creationId xmlns:a16="http://schemas.microsoft.com/office/drawing/2014/main" id="{92104EED-EE54-D6B0-A1FB-7CF753D2FC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7001" y="3877917"/>
            <a:ext cx="1633986" cy="21537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53C1F19-5B49-2880-6347-51736C3E29AA}"/>
              </a:ext>
            </a:extLst>
          </p:cNvPr>
          <p:cNvSpPr txBox="1"/>
          <p:nvPr/>
        </p:nvSpPr>
        <p:spPr>
          <a:xfrm>
            <a:off x="2377806" y="6089211"/>
            <a:ext cx="3800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MASSERAN INNOVATION IV</a:t>
            </a:r>
          </a:p>
        </p:txBody>
      </p:sp>
      <p:pic>
        <p:nvPicPr>
          <p:cNvPr id="20" name="Image 19">
            <a:hlinkClick r:id="rId7"/>
            <a:extLst>
              <a:ext uri="{FF2B5EF4-FFF2-40B4-BE49-F238E27FC236}">
                <a16:creationId xmlns:a16="http://schemas.microsoft.com/office/drawing/2014/main" id="{0122259F-DA60-53F7-3432-0DC3446D0C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8988" y="3905435"/>
            <a:ext cx="1633985" cy="20729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DB1133CC-EDAB-7EE6-C0C6-F0B8CA0DAB2F}"/>
              </a:ext>
            </a:extLst>
          </p:cNvPr>
          <p:cNvSpPr txBox="1"/>
          <p:nvPr/>
        </p:nvSpPr>
        <p:spPr>
          <a:xfrm>
            <a:off x="4396392" y="5996419"/>
            <a:ext cx="3800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MASSERAN PATRIMOINE </a:t>
            </a:r>
          </a:p>
          <a:p>
            <a:r>
              <a:rPr lang="fr-FR" sz="1200" dirty="0"/>
              <a:t> INNOVATION 2011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BC5FF92-73F5-4801-8D7C-C12A78052E50}"/>
              </a:ext>
            </a:extLst>
          </p:cNvPr>
          <p:cNvSpPr txBox="1"/>
          <p:nvPr/>
        </p:nvSpPr>
        <p:spPr>
          <a:xfrm>
            <a:off x="8759182" y="6050739"/>
            <a:ext cx="3800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MASSERAN INNOVATION VIII</a:t>
            </a:r>
          </a:p>
        </p:txBody>
      </p:sp>
      <p:pic>
        <p:nvPicPr>
          <p:cNvPr id="25" name="Image 24">
            <a:hlinkClick r:id="rId9"/>
            <a:extLst>
              <a:ext uri="{FF2B5EF4-FFF2-40B4-BE49-F238E27FC236}">
                <a16:creationId xmlns:a16="http://schemas.microsoft.com/office/drawing/2014/main" id="{55A33204-4735-A364-C443-6F8332856B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7892" y="3905435"/>
            <a:ext cx="1633984" cy="21262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4B063576-D240-4557-BFB6-141076BA8DE2}"/>
              </a:ext>
            </a:extLst>
          </p:cNvPr>
          <p:cNvSpPr txBox="1"/>
          <p:nvPr/>
        </p:nvSpPr>
        <p:spPr>
          <a:xfrm>
            <a:off x="6511970" y="6131544"/>
            <a:ext cx="3800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MASSERAN INNOVATION VI</a:t>
            </a:r>
          </a:p>
        </p:txBody>
      </p:sp>
      <p:pic>
        <p:nvPicPr>
          <p:cNvPr id="28" name="Image 27">
            <a:hlinkClick r:id="rId11"/>
            <a:extLst>
              <a:ext uri="{FF2B5EF4-FFF2-40B4-BE49-F238E27FC236}">
                <a16:creationId xmlns:a16="http://schemas.microsoft.com/office/drawing/2014/main" id="{17B86B81-5AA5-130C-A4A7-53AAF23DC58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06491" y="3874831"/>
            <a:ext cx="1506298" cy="20993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4373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BPCE LIFE : Offre  TAUX BOOSTE  TIC TAC…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3" y="2489062"/>
            <a:ext cx="984136" cy="61018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3026420"/>
            <a:ext cx="1129177" cy="33837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Relation unique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3C14BB-4CA5-4EB8-BADE-3D15906256E8}"/>
              </a:ext>
            </a:extLst>
          </p:cNvPr>
          <p:cNvSpPr/>
          <p:nvPr/>
        </p:nvSpPr>
        <p:spPr>
          <a:xfrm>
            <a:off x="11033730" y="71561"/>
            <a:ext cx="1129177" cy="16682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15A6CFB-EEFC-4435-8774-33B219C27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41" y="1282331"/>
            <a:ext cx="10694409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Nous </a:t>
            </a:r>
            <a:r>
              <a:rPr lang="fr-FR" altLang="fr-FR" dirty="0">
                <a:ea typeface="Calibri" panose="020F0502020204030204" pitchFamily="34" charset="0"/>
              </a:rPr>
              <a:t>vous annoncions en Gazette S2 l’offre taux boosté jusqu’au 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28/06/2024, victime de son succès  celle-ci  s</a:t>
            </a:r>
            <a:r>
              <a:rPr lang="fr-FR" altLang="fr-FR" dirty="0"/>
              <a:t>’arrêtera le :</a:t>
            </a:r>
          </a:p>
          <a:p>
            <a:pPr marL="342900" marR="82550" lvl="0" indent="-342900" algn="just">
              <a:buFont typeface="Symbol" panose="05050102010706020507" pitchFamily="18" charset="2"/>
              <a:buChar char=""/>
            </a:pP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le </a:t>
            </a:r>
            <a:r>
              <a:rPr lang="fr-FR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29 mars 2024 </a:t>
            </a: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pour les </a:t>
            </a:r>
            <a:r>
              <a:rPr lang="fr-FR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personnes morales</a:t>
            </a:r>
          </a:p>
          <a:p>
            <a:pPr marL="342900" marR="82550" lvl="0" indent="-342900" algn="just">
              <a:buFont typeface="Symbol" panose="05050102010706020507" pitchFamily="18" charset="2"/>
              <a:buChar char=""/>
            </a:pP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le </a:t>
            </a:r>
            <a:r>
              <a:rPr lang="fr-FR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5 avril 2024 </a:t>
            </a: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pour les </a:t>
            </a:r>
            <a:r>
              <a:rPr lang="fr-FR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personnes physiques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DDC08E-527E-96D6-17A6-3FA3B6E4B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525" y="2506011"/>
            <a:ext cx="5444575" cy="3805531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85956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18 MARS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2567202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11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D23B77ED-E89C-E91A-8EB7-ABA8E11808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665" y="2256680"/>
            <a:ext cx="2640670" cy="3807923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53103</TotalTime>
  <Words>809</Words>
  <Application>Microsoft Office PowerPoint</Application>
  <PresentationFormat>Grand écran</PresentationFormat>
  <Paragraphs>117</Paragraphs>
  <Slides>11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24" baseType="lpstr">
      <vt:lpstr>Arial</vt:lpstr>
      <vt:lpstr>Arial Black</vt:lpstr>
      <vt:lpstr>Arial Narrow</vt:lpstr>
      <vt:lpstr>Calibri</vt:lpstr>
      <vt:lpstr>Calibri Light</vt:lpstr>
      <vt:lpstr>Montserrat</vt:lpstr>
      <vt:lpstr>Montserrat Black</vt:lpstr>
      <vt:lpstr>Segoe Print</vt:lpstr>
      <vt:lpstr>Symbol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2702</cp:revision>
  <dcterms:created xsi:type="dcterms:W3CDTF">2020-06-24T09:20:11Z</dcterms:created>
  <dcterms:modified xsi:type="dcterms:W3CDTF">2024-03-21T12:52:12Z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