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99" r:id="rId5"/>
    <p:sldMasterId id="2147483717" r:id="rId6"/>
  </p:sldMasterIdLst>
  <p:notesMasterIdLst>
    <p:notesMasterId r:id="rId17"/>
  </p:notesMasterIdLst>
  <p:handoutMasterIdLst>
    <p:handoutMasterId r:id="rId18"/>
  </p:handoutMasterIdLst>
  <p:sldIdLst>
    <p:sldId id="256" r:id="rId7"/>
    <p:sldId id="257" r:id="rId8"/>
    <p:sldId id="283" r:id="rId9"/>
    <p:sldId id="289" r:id="rId10"/>
    <p:sldId id="285" r:id="rId11"/>
    <p:sldId id="286" r:id="rId12"/>
    <p:sldId id="287" r:id="rId13"/>
    <p:sldId id="288" r:id="rId14"/>
    <p:sldId id="465" r:id="rId15"/>
    <p:sldId id="284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FF0000"/>
    <a:srgbClr val="FF9999"/>
    <a:srgbClr val="0000FF"/>
    <a:srgbClr val="C31632"/>
    <a:srgbClr val="D11921"/>
    <a:srgbClr val="B82A56"/>
    <a:srgbClr val="EC1B24"/>
    <a:srgbClr val="E7302A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3488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52219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8624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062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151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3779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00222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11 avril 2024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11 avril 2024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11 avril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11 avril 2024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11 avril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11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11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11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11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11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11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11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11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11 avril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11 avril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emf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3065/synthese-frais-et-dividendes-scpi-en-assurance-vie.ppt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hyperlink" Target="http://commerciaux.celca.caisse-epargne.fr/download/1176/documents-hors-arbo-2/33064/synthese-des-communications-scpi-clients-et-conseillers_ce_mars-2024_v2.pptx" TargetMode="External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roupebpce-my.sharepoint.com/:v:/g/personal/nathalie_cassan_cegee_caisse-epargne_fr/ET6HJagzwfxOk16_M6WNQZEB9fuO9ISQ6xSB-rA7qIeBhA?referrer=Teams.TEAMS-ELECTRON&amp;referrerScenario=MeetingChicletGetLink.view.view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41.png"/><Relationship Id="rId4" Type="http://schemas.openxmlformats.org/officeDocument/2006/relationships/image" Target="../media/image4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hyperlink" Target="https://groupebpce-my.sharepoint.com/:v:/g/personal/romain_dehlinger_natixis_com/EbjlWZvmyIhAgohIDL-SIsYBhLLmWvKqGSlshrw4EBJAdA?referrer=Teams.TEAMS-ELECTRON&amp;referrerScenario=MeetingChicletGetLink.view.view" TargetMode="External"/><Relationship Id="rId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3062/la-lettre-hebdomadaire-de-vega-im_8-avril-2024-1.pdf" TargetMode="External"/><Relationship Id="rId5" Type="http://schemas.openxmlformats.org/officeDocument/2006/relationships/image" Target="../media/image48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35902" y="5158749"/>
            <a:ext cx="11224727" cy="556592"/>
          </a:xfrm>
        </p:spPr>
        <p:txBody>
          <a:bodyPr/>
          <a:lstStyle/>
          <a:p>
            <a:r>
              <a:rPr lang="fr-FR" sz="2700" dirty="0"/>
              <a:t>2024 – Semaine 16 du  Lundi 15 au Samedi 20 avril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16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569148" y="2433565"/>
            <a:ext cx="8539749" cy="258532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en direct et en assurance vie </a:t>
            </a:r>
            <a:r>
              <a:rPr lang="fr-FR" dirty="0"/>
              <a:t>: Dossier spécial: 2 outils de synthèse sur les communications clients et conseillers et  les frais de souscriptions et dividendes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FAF: Replay audio du mercredi 10 avril : </a:t>
            </a:r>
            <a:r>
              <a:rPr lang="fr-FR" dirty="0"/>
              <a:t>sur les bonnes pratiques souscriptions FAF conformes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LEA:</a:t>
            </a:r>
            <a:r>
              <a:rPr lang="fr-FR" dirty="0"/>
              <a:t> rappel CHADO chainage des opérations et panier LEA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:Focus trimestriel Gestion déléguée:  réécoute de la </a:t>
            </a:r>
            <a:r>
              <a:rPr lang="fr-FR" dirty="0" err="1"/>
              <a:t>webex</a:t>
            </a:r>
            <a:r>
              <a:rPr lang="fr-FR" dirty="0"/>
              <a:t> du jeudi 11 avril 2024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8 avril 2024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625" y="215400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6979" y="247803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6955" y="1949238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7804" y="195350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710D3C-55DD-F52A-6C7F-8B8BAB4BB9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2033" y="2543980"/>
            <a:ext cx="4962525" cy="220027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7129A5-19E7-740A-B33F-2F658D406E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1653" y="2990687"/>
            <a:ext cx="4605709" cy="236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116955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DOSSIER SPECIAL 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: SYNTHESE DES COMMUNICATIONS CLIENTS ET CONSEILLERS ET DES FRAIS DE SOUSCRIPTIONS ET DIVIDENDES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 2">
            <a:hlinkClick r:id="rId3"/>
            <a:extLst>
              <a:ext uri="{FF2B5EF4-FFF2-40B4-BE49-F238E27FC236}">
                <a16:creationId xmlns:a16="http://schemas.microsoft.com/office/drawing/2014/main" id="{E040A82A-80C8-4E36-BC32-FBEA745A6D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9542" y="2808366"/>
            <a:ext cx="5463057" cy="3020044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19" name="Image 18">
            <a:hlinkClick r:id="rId5"/>
            <a:extLst>
              <a:ext uri="{FF2B5EF4-FFF2-40B4-BE49-F238E27FC236}">
                <a16:creationId xmlns:a16="http://schemas.microsoft.com/office/drawing/2014/main" id="{DA0DE99B-7A76-26A9-5ECA-92CC5A9061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683" y="2808366"/>
            <a:ext cx="5034815" cy="3020044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A3577080-C0CC-CE39-2F4D-52AB18FF375E}"/>
              </a:ext>
            </a:extLst>
          </p:cNvPr>
          <p:cNvSpPr txBox="1"/>
          <p:nvPr/>
        </p:nvSpPr>
        <p:spPr>
          <a:xfrm>
            <a:off x="578498" y="1819469"/>
            <a:ext cx="8798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Retrouvez deux nouveaux outils de synthèse  pour vous accompagner, cliquez sur les images</a:t>
            </a:r>
          </a:p>
        </p:txBody>
      </p:sp>
    </p:spTree>
    <p:extLst>
      <p:ext uri="{BB962C8B-B14F-4D97-AF65-F5344CB8AC3E}">
        <p14:creationId xmlns:p14="http://schemas.microsoft.com/office/powerpoint/2010/main" val="2346709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BONNES PRATIQUES SOUSCRIPTIONS CONFORMES FAF GP REPLAY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FAF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 1">
            <a:hlinkClick r:id="rId3"/>
            <a:extLst>
              <a:ext uri="{FF2B5EF4-FFF2-40B4-BE49-F238E27FC236}">
                <a16:creationId xmlns:a16="http://schemas.microsoft.com/office/drawing/2014/main" id="{5CBA2A3E-DC65-0888-0168-596FF5078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8822" y="2283540"/>
            <a:ext cx="6162675" cy="3429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B148290-2FC4-11AD-BB3E-8E7A99B425AA}"/>
              </a:ext>
            </a:extLst>
          </p:cNvPr>
          <p:cNvSpPr txBox="1"/>
          <p:nvPr/>
        </p:nvSpPr>
        <p:spPr>
          <a:xfrm>
            <a:off x="43073" y="1418253"/>
            <a:ext cx="10808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Pour ceux qui n’auraient pu assister à l’audio du mercredi 10 avril ,  sur les bonnes pratiques pour une souscription FAF conforme , retrouvez le replay.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0CE2BEB-A65A-D12B-D8A3-0657ED7ABBF9}"/>
              </a:ext>
            </a:extLst>
          </p:cNvPr>
          <p:cNvSpPr txBox="1"/>
          <p:nvPr/>
        </p:nvSpPr>
        <p:spPr>
          <a:xfrm>
            <a:off x="569168" y="3925272"/>
            <a:ext cx="1931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Cliquez sur l’image </a:t>
            </a:r>
          </a:p>
        </p:txBody>
      </p:sp>
    </p:spTree>
    <p:extLst>
      <p:ext uri="{BB962C8B-B14F-4D97-AF65-F5344CB8AC3E}">
        <p14:creationId xmlns:p14="http://schemas.microsoft.com/office/powerpoint/2010/main" val="310861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CHAINAGE DES OPERATIONS LEA VERS L’OUTIL ASSUREUR ET PANIER LEA (1/3)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FAF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B0D7EC8-DE5F-B42E-1CA1-F31DCB207457}"/>
              </a:ext>
            </a:extLst>
          </p:cNvPr>
          <p:cNvSpPr txBox="1"/>
          <p:nvPr/>
        </p:nvSpPr>
        <p:spPr>
          <a:xfrm>
            <a:off x="628999" y="1221418"/>
            <a:ext cx="613447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Quelles sont les opérations éligibles ?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Graphique 2">
            <a:extLst>
              <a:ext uri="{FF2B5EF4-FFF2-40B4-BE49-F238E27FC236}">
                <a16:creationId xmlns:a16="http://schemas.microsoft.com/office/drawing/2014/main" id="{EBF6F845-7E36-DC3C-FD4B-0F4699BA68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9994" y="1596970"/>
            <a:ext cx="8913181" cy="5013664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98796E7E-6B55-AAD8-DC22-F9EFC52BD3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68829">
            <a:off x="9025642" y="2196712"/>
            <a:ext cx="1837055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7598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CHAINAGE DES OPERATIONS LEA VERS L’OUTIL ASSUREUR ET PANIER LEA (2/3)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FAF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00327AA-E81E-7CE8-C830-431DF2B9ADB3}"/>
              </a:ext>
            </a:extLst>
          </p:cNvPr>
          <p:cNvSpPr txBox="1"/>
          <p:nvPr/>
        </p:nvSpPr>
        <p:spPr>
          <a:xfrm>
            <a:off x="309908" y="1199297"/>
            <a:ext cx="613447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Comment s’assurer que l’opération est chainable ?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Graphique 1">
            <a:extLst>
              <a:ext uri="{FF2B5EF4-FFF2-40B4-BE49-F238E27FC236}">
                <a16:creationId xmlns:a16="http://schemas.microsoft.com/office/drawing/2014/main" id="{2683E9B9-D1FB-A07A-C0D4-D57AC37128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432" y="1690906"/>
            <a:ext cx="8514030" cy="4789142"/>
          </a:xfrm>
          <a:prstGeom prst="rect">
            <a:avLst/>
          </a:prstGeom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DDC0D504-EACF-4ACD-86CC-3DD8E6A309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6257">
            <a:off x="8764051" y="2198858"/>
            <a:ext cx="1837055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AD80E991-4396-803D-2C4C-73BEB532C380}"/>
              </a:ext>
            </a:extLst>
          </p:cNvPr>
          <p:cNvSpPr/>
          <p:nvPr/>
        </p:nvSpPr>
        <p:spPr>
          <a:xfrm>
            <a:off x="2175028" y="3968318"/>
            <a:ext cx="479163" cy="36195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20024B43-4663-41AA-EA8E-30A36DC49D68}"/>
              </a:ext>
            </a:extLst>
          </p:cNvPr>
          <p:cNvSpPr/>
          <p:nvPr/>
        </p:nvSpPr>
        <p:spPr>
          <a:xfrm>
            <a:off x="5104660" y="2041864"/>
            <a:ext cx="991340" cy="78123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71468FA-3DC6-E4C1-6E85-D62663FC4A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4846" y="2070575"/>
            <a:ext cx="1038225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093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CHAINAGE DES OPERATIONS LEA VERS L’OUTIL ASSUREUR ET PANIER LEA (3/3)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FAF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19048F2-9717-4A6B-7640-8AD73C018BCD}"/>
              </a:ext>
            </a:extLst>
          </p:cNvPr>
          <p:cNvSpPr txBox="1"/>
          <p:nvPr/>
        </p:nvSpPr>
        <p:spPr>
          <a:xfrm>
            <a:off x="212254" y="1321573"/>
            <a:ext cx="9100422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Comment retrouver son LEA et accéder au panier des opérations si j’ai fermé l’application LEA 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D5D6A01-621D-0B98-891E-4503CC906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611" y="1749669"/>
            <a:ext cx="6754139" cy="349187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F4BEA8-9262-FA9A-7BD4-1CDAC16F0C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9375" y="3045197"/>
            <a:ext cx="6743931" cy="3583279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E1CB411B-D507-2553-6578-47D4F7B921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61378">
            <a:off x="8764051" y="2198858"/>
            <a:ext cx="1837055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2911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Focus trimestriel  Gestion déléguée du  jeudi  11 janvier 20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24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95" y="3595511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39630" y="2489063"/>
            <a:ext cx="1152370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286831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du jeudi  11 avril 2024 sur la gestion déléguée  retrouvez  le support de présentation et  lien de réécoute 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41859E-4C94-CE50-6973-3ED5868794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7119" y="519462"/>
            <a:ext cx="1570880" cy="52867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8E059E0-73D6-58D3-66C8-B6CCA23CF224}"/>
              </a:ext>
            </a:extLst>
          </p:cNvPr>
          <p:cNvSpPr txBox="1"/>
          <p:nvPr/>
        </p:nvSpPr>
        <p:spPr>
          <a:xfrm>
            <a:off x="660995" y="2821081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hlinkClick r:id="rId5"/>
              </a:rPr>
              <a:t>Lien de réécoute 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79C33B2-29F5-6A04-53E1-F5137775E7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566" y="2266773"/>
            <a:ext cx="64389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635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8 AVRIL 2024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199" y="2567202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16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10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A4C25983-CE41-1030-083E-C53BEDC741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6048" y="2021790"/>
            <a:ext cx="2972030" cy="4277703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53811</TotalTime>
  <Words>430</Words>
  <Application>Microsoft Office PowerPoint</Application>
  <PresentationFormat>Grand écran</PresentationFormat>
  <Paragraphs>70</Paragraphs>
  <Slides>10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2723</cp:revision>
  <dcterms:created xsi:type="dcterms:W3CDTF">2020-06-24T09:20:11Z</dcterms:created>
  <dcterms:modified xsi:type="dcterms:W3CDTF">2024-04-11T10:45:15Z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