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99" r:id="rId5"/>
    <p:sldMasterId id="2147483717" r:id="rId6"/>
  </p:sldMasterIdLst>
  <p:notesMasterIdLst>
    <p:notesMasterId r:id="rId15"/>
  </p:notesMasterIdLst>
  <p:handoutMasterIdLst>
    <p:handoutMasterId r:id="rId16"/>
  </p:handoutMasterIdLst>
  <p:sldIdLst>
    <p:sldId id="256" r:id="rId7"/>
    <p:sldId id="257" r:id="rId8"/>
    <p:sldId id="283" r:id="rId9"/>
    <p:sldId id="286" r:id="rId10"/>
    <p:sldId id="287" r:id="rId11"/>
    <p:sldId id="288" r:id="rId12"/>
    <p:sldId id="285" r:id="rId13"/>
    <p:sldId id="284"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4"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 id="3" name="MAUSY Claude [CEGEE]" initials="MC[ [2]" lastIdx="1" clrIdx="2">
    <p:extLst>
      <p:ext uri="{19B8F6BF-5375-455C-9EA6-DF929625EA0E}">
        <p15:presenceInfo xmlns:p15="http://schemas.microsoft.com/office/powerpoint/2012/main" userId="S::claude.mausy@cegee.caisse-epargne.fr::a5d570c3-a1d5-4cad-89af-100046ea3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322C"/>
    <a:srgbClr val="FF0000"/>
    <a:srgbClr val="FF9999"/>
    <a:srgbClr val="0000FF"/>
    <a:srgbClr val="C31632"/>
    <a:srgbClr val="D11921"/>
    <a:srgbClr val="B82A56"/>
    <a:srgbClr val="EC1B24"/>
    <a:srgbClr val="E7302A"/>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3488" autoAdjust="0"/>
  </p:normalViewPr>
  <p:slideViewPr>
    <p:cSldViewPr snapToGrid="0">
      <p:cViewPr varScale="1">
        <p:scale>
          <a:sx n="106" d="100"/>
          <a:sy n="106" d="100"/>
        </p:scale>
        <p:origin x="792" y="114"/>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17/04/2024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17/04/2024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3</a:t>
            </a:fld>
            <a:endParaRPr lang="fr-FR"/>
          </a:p>
        </p:txBody>
      </p:sp>
    </p:spTree>
    <p:extLst>
      <p:ext uri="{BB962C8B-B14F-4D97-AF65-F5344CB8AC3E}">
        <p14:creationId xmlns:p14="http://schemas.microsoft.com/office/powerpoint/2010/main" val="634022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4</a:t>
            </a:fld>
            <a:endParaRPr lang="fr-FR"/>
          </a:p>
        </p:txBody>
      </p:sp>
    </p:spTree>
    <p:extLst>
      <p:ext uri="{BB962C8B-B14F-4D97-AF65-F5344CB8AC3E}">
        <p14:creationId xmlns:p14="http://schemas.microsoft.com/office/powerpoint/2010/main" val="1744840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5</a:t>
            </a:fld>
            <a:endParaRPr lang="fr-FR"/>
          </a:p>
        </p:txBody>
      </p:sp>
    </p:spTree>
    <p:extLst>
      <p:ext uri="{BB962C8B-B14F-4D97-AF65-F5344CB8AC3E}">
        <p14:creationId xmlns:p14="http://schemas.microsoft.com/office/powerpoint/2010/main" val="727091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6</a:t>
            </a:fld>
            <a:endParaRPr lang="fr-FR"/>
          </a:p>
        </p:txBody>
      </p:sp>
    </p:spTree>
    <p:extLst>
      <p:ext uri="{BB962C8B-B14F-4D97-AF65-F5344CB8AC3E}">
        <p14:creationId xmlns:p14="http://schemas.microsoft.com/office/powerpoint/2010/main" val="2517803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8</a:t>
            </a:fld>
            <a:endParaRPr lang="fr-FR"/>
          </a:p>
        </p:txBody>
      </p:sp>
    </p:spTree>
    <p:extLst>
      <p:ext uri="{BB962C8B-B14F-4D97-AF65-F5344CB8AC3E}">
        <p14:creationId xmlns:p14="http://schemas.microsoft.com/office/powerpoint/2010/main" val="4244846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commerciaux.celca.caisse-epargne.fr/download/1449/referentiel-des-delegations-commerciales/9052/referentiel-des-derogations-commerciales.pdf"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7"/>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17 avril 2024</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6795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accent6">
                <a:lumMod val="50000"/>
              </a:schemeClr>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17 avril 2024</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pic>
        <p:nvPicPr>
          <p:cNvPr id="9" name="Image 8">
            <a:extLst>
              <a:ext uri="{FF2B5EF4-FFF2-40B4-BE49-F238E27FC236}">
                <a16:creationId xmlns:a16="http://schemas.microsoft.com/office/drawing/2014/main" id="{08882C35-4057-4032-81E9-650BF228329C}"/>
              </a:ext>
            </a:extLst>
          </p:cNvPr>
          <p:cNvPicPr>
            <a:picLocks noChangeAspect="1"/>
          </p:cNvPicPr>
          <p:nvPr userDrawn="1"/>
        </p:nvPicPr>
        <p:blipFill>
          <a:blip r:embed="rId4"/>
          <a:stretch>
            <a:fillRect/>
          </a:stretch>
        </p:blipFill>
        <p:spPr>
          <a:xfrm>
            <a:off x="8256760" y="4826996"/>
            <a:ext cx="3786255" cy="1581758"/>
          </a:xfrm>
          <a:prstGeom prst="rect">
            <a:avLst/>
          </a:prstGeom>
        </p:spPr>
      </p:pic>
    </p:spTree>
    <p:extLst>
      <p:ext uri="{BB962C8B-B14F-4D97-AF65-F5344CB8AC3E}">
        <p14:creationId xmlns:p14="http://schemas.microsoft.com/office/powerpoint/2010/main" val="3361128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17 avril 2024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pic>
        <p:nvPicPr>
          <p:cNvPr id="10" name="Image 9">
            <a:extLst>
              <a:ext uri="{FF2B5EF4-FFF2-40B4-BE49-F238E27FC236}">
                <a16:creationId xmlns:a16="http://schemas.microsoft.com/office/drawing/2014/main" id="{C1600448-15DF-41DF-AB6F-5D7012B545ED}"/>
              </a:ext>
            </a:extLst>
          </p:cNvPr>
          <p:cNvPicPr>
            <a:picLocks noChangeAspect="1"/>
          </p:cNvPicPr>
          <p:nvPr userDrawn="1"/>
        </p:nvPicPr>
        <p:blipFill>
          <a:blip r:embed="rId4"/>
          <a:stretch>
            <a:fillRect/>
          </a:stretch>
        </p:blipFill>
        <p:spPr>
          <a:xfrm>
            <a:off x="0" y="639675"/>
            <a:ext cx="714375" cy="314325"/>
          </a:xfrm>
          <a:prstGeom prst="rect">
            <a:avLst/>
          </a:prstGeom>
        </p:spPr>
      </p:pic>
      <p:pic>
        <p:nvPicPr>
          <p:cNvPr id="13" name="Image 12">
            <a:extLst>
              <a:ext uri="{FF2B5EF4-FFF2-40B4-BE49-F238E27FC236}">
                <a16:creationId xmlns:a16="http://schemas.microsoft.com/office/drawing/2014/main" id="{F46D7783-02FF-4E16-A52C-28AEFC792598}"/>
              </a:ext>
            </a:extLst>
          </p:cNvPr>
          <p:cNvPicPr>
            <a:picLocks noChangeAspect="1"/>
          </p:cNvPicPr>
          <p:nvPr userDrawn="1"/>
        </p:nvPicPr>
        <p:blipFill>
          <a:blip r:embed="rId5"/>
          <a:stretch>
            <a:fillRect/>
          </a:stretch>
        </p:blipFill>
        <p:spPr>
          <a:xfrm>
            <a:off x="10081936" y="6143464"/>
            <a:ext cx="1645694" cy="651025"/>
          </a:xfrm>
          <a:prstGeom prst="rect">
            <a:avLst/>
          </a:prstGeom>
        </p:spPr>
      </p:pic>
    </p:spTree>
    <p:extLst>
      <p:ext uri="{BB962C8B-B14F-4D97-AF65-F5344CB8AC3E}">
        <p14:creationId xmlns:p14="http://schemas.microsoft.com/office/powerpoint/2010/main" val="1306016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17 avril 2024</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348556311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17 avril 2024</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17219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727061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47479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757539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288367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783740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011178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911155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332874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17 avril 2024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776126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2330702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36659406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image" Target="../media/image11.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12.jpe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17/04/2024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17 avril 2024</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5417140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jt5qXfsbXcAhUFDOwKHZYZA0wQjRx6BAgBEAU&amp;url=https://fr.fotolia.com/tag/%22%C3%A0%20retenir%22&amp;psig=AOvVaw2JoVTkk_lOo4UqznKrnQmc&amp;ust=1532440987601167" TargetMode="External"/><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emf"/><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jpeg"/></Relationships>
</file>

<file path=ppt/slides/_rels/slide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6.png"/><Relationship Id="rId7" Type="http://schemas.openxmlformats.org/officeDocument/2006/relationships/hyperlink" Target="https://www.aewpatrimoine.com/aide-declaration-campagne-fiscale-2024"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hyperlink" Target="https://www.aewpatrimoine.com/actualites/scpi-informations-sur-les-declarations-2024-au-titre-des-revenus-2023"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survey.zohopublic.eu/zs/LNBuL8"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43.png"/><Relationship Id="rId4" Type="http://schemas.openxmlformats.org/officeDocument/2006/relationships/hyperlink" Target="http://commerciaux.celca.caisse-epargne.fr/download/1176/documents-hors-arbo-2/33147/webinaire-special-caisse-depargne-vos-premiers-pas-sur-big-20240416_115815-meeting-recording.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hyperlink" Target="http://commerciaux.celca.caisse-epargne.fr/download/1176/documents-hors-arbo-2/33144/en-direct_gestion-pilotee_t1-2024.pdf"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commerciaux.celca.caisse-epargne.fr/download/1648/lettre-hebdomadaire-vega-investment-managers/33145/la-lettre-hebdomadaire-de-vega-im_15-avril-2024.pdf" TargetMode="External"/><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35902" y="5158749"/>
            <a:ext cx="11224727" cy="556592"/>
          </a:xfrm>
        </p:spPr>
        <p:txBody>
          <a:bodyPr/>
          <a:lstStyle/>
          <a:p>
            <a:r>
              <a:rPr lang="fr-FR" sz="2700" dirty="0"/>
              <a:t>2024 – Semaine 17 du  Lundi 22 au Samedi 27 avril</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17</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4" name="Rectangle 3">
            <a:extLst>
              <a:ext uri="{FF2B5EF4-FFF2-40B4-BE49-F238E27FC236}">
                <a16:creationId xmlns:a16="http://schemas.microsoft.com/office/drawing/2014/main" id="{726F0729-DD20-87B4-653E-2F9BC6369A05}"/>
              </a:ext>
            </a:extLst>
          </p:cNvPr>
          <p:cNvSpPr/>
          <p:nvPr/>
        </p:nvSpPr>
        <p:spPr>
          <a:xfrm>
            <a:off x="3507503" y="3224675"/>
            <a:ext cx="8539749" cy="2308324"/>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EN DIRECT </a:t>
            </a:r>
            <a:r>
              <a:rPr lang="fr-FR" dirty="0"/>
              <a:t>: </a:t>
            </a:r>
            <a:r>
              <a:rPr lang="fr-FR" dirty="0">
                <a:effectLst>
                  <a:outerShdw blurRad="38100" dist="38100" dir="2700000" algn="tl">
                    <a:srgbClr val="000000">
                      <a:alpha val="43137"/>
                    </a:srgbClr>
                  </a:outerShdw>
                </a:effectLst>
              </a:rPr>
              <a:t>AEW PATRIMOINE</a:t>
            </a:r>
            <a:r>
              <a:rPr lang="fr-FR" dirty="0"/>
              <a:t>: Calendrier des IFU &amp;  aide à la déclaration</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Immobilier</a:t>
            </a:r>
            <a:r>
              <a:rPr lang="fr-FR" dirty="0"/>
              <a:t> : MASTER CLASS ISELECTION 23 &amp; 30 mai 2024</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FISCALITE:  Webinaire HARVEST </a:t>
            </a:r>
            <a:r>
              <a:rPr lang="fr-FR" dirty="0"/>
              <a:t>replay du mardi 16 avril 2024  «  </a:t>
            </a:r>
            <a:r>
              <a:rPr lang="fr-FR"/>
              <a:t>Vos premiers pas dans BIG » </a:t>
            </a:r>
            <a:endParaRPr lang="fr-FR" dirty="0"/>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En Direct des Gestions Pilotées  N°25 T1-2024</a:t>
            </a:r>
            <a:r>
              <a:rPr lang="fr-FR" dirty="0">
                <a:effectLst>
                  <a:outerShdw blurRad="38100" dist="38100" dir="2700000" algn="tl">
                    <a:srgbClr val="000000">
                      <a:alpha val="43137"/>
                    </a:srgbClr>
                  </a:outerShdw>
                </a:effectLst>
              </a:rPr>
              <a:t> </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15 avril 2024</a:t>
            </a:r>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1014558" y="3196695"/>
            <a:ext cx="1134369" cy="32802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743625" y="2154008"/>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4"/>
          <a:stretch>
            <a:fillRect/>
          </a:stretch>
        </p:blipFill>
        <p:spPr>
          <a:xfrm>
            <a:off x="1976979" y="2478032"/>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1540" y="5125450"/>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6"/>
          <a:stretch>
            <a:fillRect/>
          </a:stretch>
        </p:blipFill>
        <p:spPr>
          <a:xfrm>
            <a:off x="7806955" y="1949238"/>
            <a:ext cx="1452679" cy="427093"/>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7"/>
          <a:stretch>
            <a:fillRect/>
          </a:stretch>
        </p:blipFill>
        <p:spPr>
          <a:xfrm>
            <a:off x="9437804" y="1953505"/>
            <a:ext cx="1452679" cy="427092"/>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28156" y="2489675"/>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17" name="Picture 2" descr="Résultat de recherche d'images pour &quot;à retenir&quot;">
            <a:hlinkClick r:id="rId8"/>
            <a:extLst>
              <a:ext uri="{FF2B5EF4-FFF2-40B4-BE49-F238E27FC236}">
                <a16:creationId xmlns:a16="http://schemas.microsoft.com/office/drawing/2014/main" id="{BA29E15A-459C-4E03-8136-E183FA87DDA8}"/>
              </a:ext>
            </a:extLst>
          </p:cNvPr>
          <p:cNvPicPr/>
          <p:nvPr/>
        </p:nvPicPr>
        <p:blipFill rotWithShape="1">
          <a:blip r:embed="rId9" cstate="print">
            <a:extLst>
              <a:ext uri="{28A0092B-C50C-407E-A947-70E740481C1C}">
                <a14:useLocalDpi xmlns:a14="http://schemas.microsoft.com/office/drawing/2010/main" val="0"/>
              </a:ext>
            </a:extLst>
          </a:blip>
          <a:srcRect l="20354" t="28043" r="14390" b="27196"/>
          <a:stretch/>
        </p:blipFill>
        <p:spPr bwMode="auto">
          <a:xfrm rot="21294829">
            <a:off x="1151726" y="1336395"/>
            <a:ext cx="1432560" cy="420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02C7D1E-C2A8-4D4E-9569-FDFDB3FA443B}"/>
              </a:ext>
            </a:extLst>
          </p:cNvPr>
          <p:cNvSpPr txBox="1"/>
          <p:nvPr/>
        </p:nvSpPr>
        <p:spPr>
          <a:xfrm>
            <a:off x="2734091" y="1321573"/>
            <a:ext cx="184731" cy="369332"/>
          </a:xfrm>
          <a:prstGeom prst="rect">
            <a:avLst/>
          </a:prstGeom>
          <a:noFill/>
        </p:spPr>
        <p:txBody>
          <a:bodyPr wrap="none" rtlCol="0">
            <a:spAutoFit/>
          </a:bodyPr>
          <a:lstStyle/>
          <a:p>
            <a:endParaRPr lang="fr-FR" dirty="0">
              <a:solidFill>
                <a:srgbClr val="FF0000"/>
              </a:solidFill>
              <a:effectLst>
                <a:outerShdw blurRad="38100" dist="38100" dir="2700000" algn="tl">
                  <a:srgbClr val="000000">
                    <a:alpha val="43137"/>
                  </a:srgbClr>
                </a:outerShdw>
              </a:effectLst>
            </a:endParaRPr>
          </a:p>
        </p:txBody>
      </p:sp>
      <p:pic>
        <p:nvPicPr>
          <p:cNvPr id="6" name="Image 5">
            <a:extLst>
              <a:ext uri="{FF2B5EF4-FFF2-40B4-BE49-F238E27FC236}">
                <a16:creationId xmlns:a16="http://schemas.microsoft.com/office/drawing/2014/main" id="{FC710D3C-55DD-F52A-6C7F-8B8BAB4BB9E4}"/>
              </a:ext>
            </a:extLst>
          </p:cNvPr>
          <p:cNvPicPr>
            <a:picLocks noChangeAspect="1"/>
          </p:cNvPicPr>
          <p:nvPr/>
        </p:nvPicPr>
        <p:blipFill>
          <a:blip r:embed="rId10"/>
          <a:stretch>
            <a:fillRect/>
          </a:stretch>
        </p:blipFill>
        <p:spPr>
          <a:xfrm>
            <a:off x="6052033" y="2543980"/>
            <a:ext cx="4962525" cy="2200275"/>
          </a:xfrm>
          <a:prstGeom prst="rect">
            <a:avLst/>
          </a:prstGeom>
        </p:spPr>
      </p:pic>
      <p:pic>
        <p:nvPicPr>
          <p:cNvPr id="4" name="Image 3">
            <a:extLst>
              <a:ext uri="{FF2B5EF4-FFF2-40B4-BE49-F238E27FC236}">
                <a16:creationId xmlns:a16="http://schemas.microsoft.com/office/drawing/2014/main" id="{977129A5-19E7-740A-B33F-2F658D406E0D}"/>
              </a:ext>
            </a:extLst>
          </p:cNvPr>
          <p:cNvPicPr>
            <a:picLocks noChangeAspect="1"/>
          </p:cNvPicPr>
          <p:nvPr/>
        </p:nvPicPr>
        <p:blipFill>
          <a:blip r:embed="rId11"/>
          <a:stretch>
            <a:fillRect/>
          </a:stretch>
        </p:blipFill>
        <p:spPr>
          <a:xfrm>
            <a:off x="511653" y="2990687"/>
            <a:ext cx="4605709" cy="2368965"/>
          </a:xfrm>
          <a:prstGeom prst="rect">
            <a:avLst/>
          </a:prstGeom>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IFU ET AIDE A LA DECLARATION</a:t>
            </a:r>
            <a:endParaRPr lang="fr-FR" sz="2400" kern="0" dirty="0">
              <a:solidFill>
                <a:schemeClr val="bg1">
                  <a:lumMod val="50000"/>
                </a:schemeClr>
              </a:solidFill>
            </a:endParaRPr>
          </a:p>
        </p:txBody>
      </p:sp>
      <p:sp>
        <p:nvSpPr>
          <p:cNvPr id="14" name="Rectangle 13"/>
          <p:cNvSpPr/>
          <p:nvPr/>
        </p:nvSpPr>
        <p:spPr>
          <a:xfrm>
            <a:off x="11039630" y="3256384"/>
            <a:ext cx="1129177" cy="32682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sp>
        <p:nvSpPr>
          <p:cNvPr id="18" name="ZoneTexte 17">
            <a:extLst>
              <a:ext uri="{FF2B5EF4-FFF2-40B4-BE49-F238E27FC236}">
                <a16:creationId xmlns:a16="http://schemas.microsoft.com/office/drawing/2014/main" id="{60D29943-95D0-400A-8281-91F786D4697F}"/>
              </a:ext>
            </a:extLst>
          </p:cNvPr>
          <p:cNvSpPr txBox="1"/>
          <p:nvPr/>
        </p:nvSpPr>
        <p:spPr>
          <a:xfrm>
            <a:off x="46383" y="1417563"/>
            <a:ext cx="10313772" cy="369332"/>
          </a:xfrm>
          <a:prstGeom prst="rect">
            <a:avLst/>
          </a:prstGeom>
          <a:noFill/>
        </p:spPr>
        <p:txBody>
          <a:bodyPr wrap="square" rtlCol="0">
            <a:spAutoFit/>
          </a:bodyPr>
          <a:lstStyle/>
          <a:p>
            <a:pPr algn="just"/>
            <a:endPar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9" name="Espace réservé du texte 5">
            <a:extLst>
              <a:ext uri="{FF2B5EF4-FFF2-40B4-BE49-F238E27FC236}">
                <a16:creationId xmlns:a16="http://schemas.microsoft.com/office/drawing/2014/main" id="{193756CE-0FC3-4E3F-AA00-0C1B3FDDE0C6}"/>
              </a:ext>
            </a:extLst>
          </p:cNvPr>
          <p:cNvSpPr txBox="1">
            <a:spLocks/>
          </p:cNvSpPr>
          <p:nvPr/>
        </p:nvSpPr>
        <p:spPr>
          <a:xfrm>
            <a:off x="11086011" y="248558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 EN DIRECT</a:t>
            </a:r>
          </a:p>
        </p:txBody>
      </p:sp>
      <p:sp>
        <p:nvSpPr>
          <p:cNvPr id="20" name="Rectangle 19">
            <a:extLst>
              <a:ext uri="{FF2B5EF4-FFF2-40B4-BE49-F238E27FC236}">
                <a16:creationId xmlns:a16="http://schemas.microsoft.com/office/drawing/2014/main" id="{B95CE256-AD9E-42D3-AB8F-C0501CA6E746}"/>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1FD2179B-702B-4080-8E79-5B9F40D5C834}"/>
              </a:ext>
            </a:extLst>
          </p:cNvPr>
          <p:cNvPicPr>
            <a:picLocks noChangeAspect="1"/>
          </p:cNvPicPr>
          <p:nvPr/>
        </p:nvPicPr>
        <p:blipFill>
          <a:blip r:embed="rId3"/>
          <a:stretch>
            <a:fillRect/>
          </a:stretch>
        </p:blipFill>
        <p:spPr>
          <a:xfrm>
            <a:off x="8974338" y="218611"/>
            <a:ext cx="2629880" cy="773494"/>
          </a:xfrm>
          <a:prstGeom prst="rect">
            <a:avLst/>
          </a:prstGeom>
        </p:spPr>
      </p:pic>
      <p:graphicFrame>
        <p:nvGraphicFramePr>
          <p:cNvPr id="5" name="Tableau 4">
            <a:extLst>
              <a:ext uri="{FF2B5EF4-FFF2-40B4-BE49-F238E27FC236}">
                <a16:creationId xmlns:a16="http://schemas.microsoft.com/office/drawing/2014/main" id="{BFCCE538-A4B1-46F7-8CF3-1F73679FD915}"/>
              </a:ext>
            </a:extLst>
          </p:cNvPr>
          <p:cNvGraphicFramePr>
            <a:graphicFrameLocks noGrp="1"/>
          </p:cNvGraphicFramePr>
          <p:nvPr>
            <p:extLst>
              <p:ext uri="{D42A27DB-BD31-4B8C-83A1-F6EECF244321}">
                <p14:modId xmlns:p14="http://schemas.microsoft.com/office/powerpoint/2010/main" val="3326541173"/>
              </p:ext>
            </p:extLst>
          </p:nvPr>
        </p:nvGraphicFramePr>
        <p:xfrm>
          <a:off x="237639" y="1230790"/>
          <a:ext cx="10741445" cy="3056347"/>
        </p:xfrm>
        <a:graphic>
          <a:graphicData uri="http://schemas.openxmlformats.org/drawingml/2006/table">
            <a:tbl>
              <a:tblPr firstRow="1" firstCol="1" bandRow="1">
                <a:tableStyleId>{5C22544A-7EE6-4342-B048-85BDC9FD1C3A}</a:tableStyleId>
              </a:tblPr>
              <a:tblGrid>
                <a:gridCol w="10741445">
                  <a:extLst>
                    <a:ext uri="{9D8B030D-6E8A-4147-A177-3AD203B41FA5}">
                      <a16:colId xmlns:a16="http://schemas.microsoft.com/office/drawing/2014/main" val="2551538060"/>
                    </a:ext>
                  </a:extLst>
                </a:gridCol>
              </a:tblGrid>
              <a:tr h="897982">
                <a:tc>
                  <a:txBody>
                    <a:bodyPr/>
                    <a:lstStyle/>
                    <a:p>
                      <a:pPr algn="just"/>
                      <a:r>
                        <a:rPr lang="fr-FR" sz="1800" b="0" dirty="0">
                          <a:solidFill>
                            <a:schemeClr val="tx1"/>
                          </a:solidFill>
                          <a:effectLst/>
                        </a:rPr>
                        <a:t>Les clients détenant des SCPI gérées par AEW Patrimoine sont entrain de recevoir leurs Imprimés Fiscaux Uniques (IFU) contenant tous les éléments nécessaires pour réaliser leurs déclarations fiscales 2024 (sur les revenus 2023). </a:t>
                      </a:r>
                    </a:p>
                    <a:p>
                      <a:pPr algn="just"/>
                      <a:endParaRPr lang="fr-FR" sz="1800" b="0" dirty="0">
                        <a:solidFill>
                          <a:schemeClr val="tx1"/>
                        </a:solidFill>
                        <a:effectLst/>
                      </a:endParaRPr>
                    </a:p>
                    <a:p>
                      <a:pPr marL="285750" indent="-285750" algn="just">
                        <a:buFont typeface="Wingdings" panose="05000000000000000000" pitchFamily="2" charset="2"/>
                        <a:buChar char="Ø"/>
                      </a:pPr>
                      <a:r>
                        <a:rPr lang="fr-FR" sz="1800" b="0" dirty="0">
                          <a:solidFill>
                            <a:schemeClr val="tx1"/>
                          </a:solidFill>
                          <a:effectLst/>
                        </a:rPr>
                        <a:t>Depuis le 5 avril 2024 pour les SCPI fiscales</a:t>
                      </a:r>
                    </a:p>
                    <a:p>
                      <a:pPr marL="285750" indent="-285750" algn="just">
                        <a:buFont typeface="Wingdings" panose="05000000000000000000" pitchFamily="2" charset="2"/>
                        <a:buChar char="Ø"/>
                      </a:pPr>
                      <a:r>
                        <a:rPr lang="fr-FR" sz="1800" b="0" dirty="0">
                          <a:solidFill>
                            <a:schemeClr val="tx1"/>
                          </a:solidFill>
                          <a:effectLst/>
                        </a:rPr>
                        <a:t>À compter du 19 avril 2024 pour les SCPI de rendement</a:t>
                      </a:r>
                    </a:p>
                    <a:p>
                      <a:pPr marL="285750" indent="-285750" algn="just">
                        <a:buFont typeface="Wingdings" panose="05000000000000000000" pitchFamily="2" charset="2"/>
                        <a:buChar char="Ø"/>
                      </a:pPr>
                      <a:endParaRPr lang="fr-FR" sz="1000" b="0" dirty="0">
                        <a:solidFill>
                          <a:schemeClr val="tx1"/>
                        </a:solidFill>
                        <a:effectLst/>
                      </a:endParaRPr>
                    </a:p>
                    <a:p>
                      <a:pPr algn="just"/>
                      <a:r>
                        <a:rPr lang="fr-FR" sz="1800" b="0" dirty="0">
                          <a:solidFill>
                            <a:schemeClr val="tx1"/>
                          </a:solidFill>
                          <a:effectLst/>
                          <a:latin typeface="Calibri" panose="020F0502020204030204" pitchFamily="34" charset="0"/>
                          <a:ea typeface="Calibri" panose="020F0502020204030204" pitchFamily="34" charset="0"/>
                        </a:rPr>
                        <a:t>Afin de faciliter la déclaration des clients, AEW a mis en ligne une aide à la Déclaration. </a:t>
                      </a:r>
                    </a:p>
                  </a:txBody>
                  <a:tcPr marL="171450" marR="171450" marT="0" marB="85725">
                    <a:noFill/>
                  </a:tcPr>
                </a:tc>
                <a:extLst>
                  <a:ext uri="{0D108BD9-81ED-4DB2-BD59-A6C34878D82A}">
                    <a16:rowId xmlns:a16="http://schemas.microsoft.com/office/drawing/2014/main" val="2660195431"/>
                  </a:ext>
                </a:extLst>
              </a:tr>
              <a:tr h="897982">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fr-FR" sz="1800" b="0" kern="1200" dirty="0">
                        <a:solidFill>
                          <a:schemeClr val="tx1"/>
                        </a:solidFill>
                        <a:effectLst/>
                        <a:latin typeface="+mn-lt"/>
                        <a:ea typeface="+mn-ea"/>
                        <a:cs typeface="+mn-cs"/>
                      </a:endParaRPr>
                    </a:p>
                  </a:txBody>
                  <a:tcPr marL="171450" marR="171450" marT="0" marB="85725">
                    <a:noFill/>
                  </a:tcPr>
                </a:tc>
                <a:extLst>
                  <a:ext uri="{0D108BD9-81ED-4DB2-BD59-A6C34878D82A}">
                    <a16:rowId xmlns:a16="http://schemas.microsoft.com/office/drawing/2014/main" val="1870554700"/>
                  </a:ext>
                </a:extLst>
              </a:tr>
            </a:tbl>
          </a:graphicData>
        </a:graphic>
      </p:graphicFrame>
      <p:sp>
        <p:nvSpPr>
          <p:cNvPr id="21" name="ZoneTexte 20">
            <a:hlinkClick r:id="rId4"/>
            <a:extLst>
              <a:ext uri="{FF2B5EF4-FFF2-40B4-BE49-F238E27FC236}">
                <a16:creationId xmlns:a16="http://schemas.microsoft.com/office/drawing/2014/main" id="{58641CFB-3EC0-49B7-8B89-9F72E14027BC}"/>
              </a:ext>
            </a:extLst>
          </p:cNvPr>
          <p:cNvSpPr txBox="1"/>
          <p:nvPr/>
        </p:nvSpPr>
        <p:spPr>
          <a:xfrm>
            <a:off x="305501" y="3774975"/>
            <a:ext cx="2704977" cy="1138773"/>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22" name="Picture 2" descr="Résultat de recherche d'images pour &quot;image calendrier&quot;">
            <a:hlinkClick r:id="rId5"/>
            <a:extLst>
              <a:ext uri="{FF2B5EF4-FFF2-40B4-BE49-F238E27FC236}">
                <a16:creationId xmlns:a16="http://schemas.microsoft.com/office/drawing/2014/main" id="{4EE86F2D-C7D2-4E2E-A9DD-1BDF6649360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22267" y="4757494"/>
            <a:ext cx="1533044" cy="136588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AC086544-220E-461D-ABFE-F41E70C5B91E}"/>
              </a:ext>
            </a:extLst>
          </p:cNvPr>
          <p:cNvSpPr txBox="1"/>
          <p:nvPr/>
        </p:nvSpPr>
        <p:spPr>
          <a:xfrm>
            <a:off x="8768184" y="4021197"/>
            <a:ext cx="2262068" cy="646331"/>
          </a:xfrm>
          <a:prstGeom prst="rect">
            <a:avLst/>
          </a:prstGeom>
          <a:noFill/>
        </p:spPr>
        <p:txBody>
          <a:bodyPr wrap="square" rtlCol="0">
            <a:spAutoFit/>
          </a:bodyPr>
          <a:lstStyle/>
          <a:p>
            <a:r>
              <a:rPr lang="fr-FR" dirty="0">
                <a:effectLst>
                  <a:outerShdw blurRad="38100" dist="38100" dir="2700000" algn="tl">
                    <a:srgbClr val="000000">
                      <a:alpha val="43137"/>
                    </a:srgbClr>
                  </a:outerShdw>
                </a:effectLst>
              </a:rPr>
              <a:t>Calendrier des envois</a:t>
            </a:r>
          </a:p>
          <a:p>
            <a:r>
              <a:rPr lang="fr-FR" dirty="0">
                <a:effectLst>
                  <a:outerShdw blurRad="38100" dist="38100" dir="2700000" algn="tl">
                    <a:srgbClr val="000000">
                      <a:alpha val="43137"/>
                    </a:srgbClr>
                  </a:outerShdw>
                </a:effectLst>
              </a:rPr>
              <a:t>      Cliquez </a:t>
            </a:r>
          </a:p>
        </p:txBody>
      </p:sp>
      <p:pic>
        <p:nvPicPr>
          <p:cNvPr id="4" name="Image 3">
            <a:hlinkClick r:id="rId7"/>
            <a:extLst>
              <a:ext uri="{FF2B5EF4-FFF2-40B4-BE49-F238E27FC236}">
                <a16:creationId xmlns:a16="http://schemas.microsoft.com/office/drawing/2014/main" id="{1FE1FB7D-E09E-03A6-E652-EBC7715EA616}"/>
              </a:ext>
            </a:extLst>
          </p:cNvPr>
          <p:cNvPicPr>
            <a:picLocks noChangeAspect="1"/>
          </p:cNvPicPr>
          <p:nvPr/>
        </p:nvPicPr>
        <p:blipFill>
          <a:blip r:embed="rId8"/>
          <a:stretch>
            <a:fillRect/>
          </a:stretch>
        </p:blipFill>
        <p:spPr>
          <a:xfrm>
            <a:off x="3010478" y="3415030"/>
            <a:ext cx="5112329" cy="2950947"/>
          </a:xfrm>
          <a:prstGeom prst="rect">
            <a:avLst/>
          </a:prstGeom>
          <a:ln>
            <a:solidFill>
              <a:schemeClr val="tx2"/>
            </a:solidFill>
          </a:ln>
        </p:spPr>
      </p:pic>
    </p:spTree>
    <p:extLst>
      <p:ext uri="{BB962C8B-B14F-4D97-AF65-F5344CB8AC3E}">
        <p14:creationId xmlns:p14="http://schemas.microsoft.com/office/powerpoint/2010/main" val="1494396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LES  MASTERCLASS PREMIUM MAI 2024</a:t>
            </a:r>
            <a:endParaRPr lang="fr-FR" sz="2400" kern="0" dirty="0">
              <a:solidFill>
                <a:schemeClr val="bg1">
                  <a:lumMod val="50000"/>
                </a:schemeClr>
              </a:solidFill>
            </a:endParaRPr>
          </a:p>
        </p:txBody>
      </p:sp>
      <p:sp>
        <p:nvSpPr>
          <p:cNvPr id="14" name="Rectangle 13"/>
          <p:cNvSpPr/>
          <p:nvPr/>
        </p:nvSpPr>
        <p:spPr>
          <a:xfrm>
            <a:off x="11039630" y="3256384"/>
            <a:ext cx="1129177" cy="32682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sp>
        <p:nvSpPr>
          <p:cNvPr id="18" name="ZoneTexte 17">
            <a:extLst>
              <a:ext uri="{FF2B5EF4-FFF2-40B4-BE49-F238E27FC236}">
                <a16:creationId xmlns:a16="http://schemas.microsoft.com/office/drawing/2014/main" id="{60D29943-95D0-400A-8281-91F786D4697F}"/>
              </a:ext>
            </a:extLst>
          </p:cNvPr>
          <p:cNvSpPr txBox="1"/>
          <p:nvPr/>
        </p:nvSpPr>
        <p:spPr>
          <a:xfrm>
            <a:off x="46383" y="1417563"/>
            <a:ext cx="10313772" cy="369332"/>
          </a:xfrm>
          <a:prstGeom prst="rect">
            <a:avLst/>
          </a:prstGeom>
          <a:noFill/>
        </p:spPr>
        <p:txBody>
          <a:bodyPr wrap="square" rtlCol="0">
            <a:spAutoFit/>
          </a:bodyPr>
          <a:lstStyle/>
          <a:p>
            <a:pPr algn="just"/>
            <a:endPar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9" name="Espace réservé du texte 5">
            <a:extLst>
              <a:ext uri="{FF2B5EF4-FFF2-40B4-BE49-F238E27FC236}">
                <a16:creationId xmlns:a16="http://schemas.microsoft.com/office/drawing/2014/main" id="{193756CE-0FC3-4E3F-AA00-0C1B3FDDE0C6}"/>
              </a:ext>
            </a:extLst>
          </p:cNvPr>
          <p:cNvSpPr txBox="1">
            <a:spLocks/>
          </p:cNvSpPr>
          <p:nvPr/>
        </p:nvSpPr>
        <p:spPr>
          <a:xfrm>
            <a:off x="11086011" y="248558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200" dirty="0"/>
              <a:t>IMMOBILIER</a:t>
            </a:r>
          </a:p>
        </p:txBody>
      </p:sp>
      <p:sp>
        <p:nvSpPr>
          <p:cNvPr id="20" name="Rectangle 19">
            <a:extLst>
              <a:ext uri="{FF2B5EF4-FFF2-40B4-BE49-F238E27FC236}">
                <a16:creationId xmlns:a16="http://schemas.microsoft.com/office/drawing/2014/main" id="{B95CE256-AD9E-42D3-AB8F-C0501CA6E746}"/>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 name="Tableau 4">
            <a:extLst>
              <a:ext uri="{FF2B5EF4-FFF2-40B4-BE49-F238E27FC236}">
                <a16:creationId xmlns:a16="http://schemas.microsoft.com/office/drawing/2014/main" id="{BFCCE538-A4B1-46F7-8CF3-1F73679FD915}"/>
              </a:ext>
            </a:extLst>
          </p:cNvPr>
          <p:cNvGraphicFramePr>
            <a:graphicFrameLocks noGrp="1"/>
          </p:cNvGraphicFramePr>
          <p:nvPr>
            <p:extLst>
              <p:ext uri="{D42A27DB-BD31-4B8C-83A1-F6EECF244321}">
                <p14:modId xmlns:p14="http://schemas.microsoft.com/office/powerpoint/2010/main" val="565724607"/>
              </p:ext>
            </p:extLst>
          </p:nvPr>
        </p:nvGraphicFramePr>
        <p:xfrm>
          <a:off x="118819" y="1302576"/>
          <a:ext cx="10741445" cy="2366010"/>
        </p:xfrm>
        <a:graphic>
          <a:graphicData uri="http://schemas.openxmlformats.org/drawingml/2006/table">
            <a:tbl>
              <a:tblPr firstRow="1" firstCol="1" bandRow="1">
                <a:tableStyleId>{5C22544A-7EE6-4342-B048-85BDC9FD1C3A}</a:tableStyleId>
              </a:tblPr>
              <a:tblGrid>
                <a:gridCol w="10741445">
                  <a:extLst>
                    <a:ext uri="{9D8B030D-6E8A-4147-A177-3AD203B41FA5}">
                      <a16:colId xmlns:a16="http://schemas.microsoft.com/office/drawing/2014/main" val="2551538060"/>
                    </a:ext>
                  </a:extLst>
                </a:gridCol>
              </a:tblGrid>
              <a:tr h="897982">
                <a:tc>
                  <a:txBody>
                    <a:bodyPr/>
                    <a:lstStyle/>
                    <a:p>
                      <a:pPr algn="just"/>
                      <a:r>
                        <a:rPr lang="fr-FR" sz="1800" b="0" dirty="0" err="1">
                          <a:solidFill>
                            <a:schemeClr val="tx1"/>
                          </a:solidFill>
                          <a:effectLst/>
                        </a:rPr>
                        <a:t>ISelection</a:t>
                      </a:r>
                      <a:r>
                        <a:rPr lang="fr-FR" sz="1800" b="0" dirty="0">
                          <a:solidFill>
                            <a:schemeClr val="tx1"/>
                          </a:solidFill>
                          <a:effectLst/>
                        </a:rPr>
                        <a:t> propose des </a:t>
                      </a:r>
                      <a:r>
                        <a:rPr lang="fr-FR" sz="1800" b="0" dirty="0" err="1">
                          <a:solidFill>
                            <a:schemeClr val="tx1"/>
                          </a:solidFill>
                          <a:effectLst/>
                        </a:rPr>
                        <a:t>Masterclass</a:t>
                      </a:r>
                      <a:r>
                        <a:rPr lang="fr-FR" sz="1800" b="0" dirty="0">
                          <a:solidFill>
                            <a:schemeClr val="tx1"/>
                          </a:solidFill>
                          <a:effectLst/>
                        </a:rPr>
                        <a:t> PREMIUM les jeudis  23 &amp; 30 mai</a:t>
                      </a:r>
                      <a:r>
                        <a:rPr lang="fr-FR" sz="1800" b="0">
                          <a:solidFill>
                            <a:schemeClr val="tx1"/>
                          </a:solidFill>
                          <a:effectLst/>
                        </a:rPr>
                        <a:t>, </a:t>
                      </a:r>
                      <a:r>
                        <a:rPr lang="fr-FR" sz="1800" b="0">
                          <a:solidFill>
                            <a:schemeClr val="tx1"/>
                          </a:solidFill>
                          <a:effectLst/>
                          <a:latin typeface="Calibri" panose="020F0502020204030204" pitchFamily="34" charset="0"/>
                          <a:ea typeface="Calibri" panose="020F0502020204030204" pitchFamily="34" charset="0"/>
                        </a:rPr>
                        <a:t>afin </a:t>
                      </a:r>
                      <a:r>
                        <a:rPr lang="fr-FR" sz="1800" b="0" dirty="0">
                          <a:solidFill>
                            <a:schemeClr val="tx1"/>
                          </a:solidFill>
                          <a:effectLst/>
                          <a:latin typeface="Calibri" panose="020F0502020204030204" pitchFamily="34" charset="0"/>
                          <a:ea typeface="Calibri" panose="020F0502020204030204" pitchFamily="34" charset="0"/>
                        </a:rPr>
                        <a:t>d’identifier des opportunités de rebonds grâce à l’avis d’imposition.</a:t>
                      </a:r>
                    </a:p>
                    <a:p>
                      <a:pPr algn="just"/>
                      <a:endParaRPr lang="fr-FR" sz="1800" b="0" dirty="0">
                        <a:solidFill>
                          <a:schemeClr val="tx1"/>
                        </a:solidFill>
                        <a:effectLst/>
                        <a:latin typeface="Calibri" panose="020F0502020204030204" pitchFamily="34" charset="0"/>
                        <a:ea typeface="Calibri" panose="020F0502020204030204" pitchFamily="34" charset="0"/>
                      </a:endParaRPr>
                    </a:p>
                    <a:p>
                      <a:pPr algn="just"/>
                      <a:endParaRPr lang="fr-FR" sz="1800" b="0" dirty="0">
                        <a:solidFill>
                          <a:schemeClr val="tx1"/>
                        </a:solidFill>
                        <a:effectLst/>
                        <a:latin typeface="Calibri" panose="020F0502020204030204" pitchFamily="34" charset="0"/>
                        <a:ea typeface="Calibri" panose="020F0502020204030204" pitchFamily="34" charset="0"/>
                      </a:endParaRPr>
                    </a:p>
                    <a:p>
                      <a:pPr algn="just"/>
                      <a:r>
                        <a:rPr lang="fr-FR" sz="1800" b="0" dirty="0">
                          <a:solidFill>
                            <a:schemeClr val="tx1"/>
                          </a:solidFill>
                          <a:effectLst/>
                          <a:latin typeface="Calibri" panose="020F0502020204030204" pitchFamily="34" charset="0"/>
                          <a:ea typeface="Calibri" panose="020F0502020204030204" pitchFamily="34" charset="0"/>
                        </a:rPr>
                        <a:t>Inscrivez-vous c’est par ici:</a:t>
                      </a:r>
                    </a:p>
                  </a:txBody>
                  <a:tcPr marL="171450" marR="171450" marT="0" marB="85725">
                    <a:noFill/>
                  </a:tcPr>
                </a:tc>
                <a:extLst>
                  <a:ext uri="{0D108BD9-81ED-4DB2-BD59-A6C34878D82A}">
                    <a16:rowId xmlns:a16="http://schemas.microsoft.com/office/drawing/2014/main" val="2660195431"/>
                  </a:ext>
                </a:extLst>
              </a:tr>
              <a:tr h="897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3E454A"/>
                        </a:solidFill>
                        <a:effectLst/>
                        <a:uLnTx/>
                        <a:uFillTx/>
                        <a:latin typeface="Aptos" panose="020B0004020202020204" pitchFamily="34" charset="0"/>
                        <a:ea typeface="Calibri" panose="020F0502020204030204" pitchFamily="34" charset="0"/>
                        <a:cs typeface="+mn-cs"/>
                        <a:hlinkClick r:id="" action="ppaction://noaction">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D7000F"/>
                          </a:solidFill>
                          <a:effectLst/>
                          <a:highlight>
                            <a:srgbClr val="FFFF00"/>
                          </a:highlight>
                          <a:uLnTx/>
                          <a:uFillTx/>
                          <a:latin typeface="Aptos" panose="020B0004020202020204" pitchFamily="34" charset="0"/>
                          <a:ea typeface="Calibri" panose="020F0502020204030204" pitchFamily="34" charset="0"/>
                          <a:cs typeface="+mn-cs"/>
                          <a:hlinkClick r:id="rId3">
                            <a:extLst>
                              <a:ext uri="{A12FA001-AC4F-418D-AE19-62706E023703}">
                                <ahyp:hlinkClr xmlns:ahyp="http://schemas.microsoft.com/office/drawing/2018/hyperlinkcolor" val="tx"/>
                              </a:ext>
                            </a:extLst>
                          </a:hlinkClick>
                        </a:rPr>
                        <a:t>https://survey.zohopublic.eu/zs/LNBuL8</a:t>
                      </a:r>
                      <a:endParaRPr kumimoji="0" lang="fr-FR"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fr-FR" sz="1800" b="0" kern="1200" dirty="0">
                        <a:solidFill>
                          <a:schemeClr val="tx1"/>
                        </a:solidFill>
                        <a:effectLst/>
                        <a:latin typeface="+mn-lt"/>
                        <a:ea typeface="+mn-ea"/>
                        <a:cs typeface="+mn-cs"/>
                      </a:endParaRPr>
                    </a:p>
                  </a:txBody>
                  <a:tcPr marL="171450" marR="171450" marT="0" marB="85725">
                    <a:noFill/>
                  </a:tcPr>
                </a:tc>
                <a:extLst>
                  <a:ext uri="{0D108BD9-81ED-4DB2-BD59-A6C34878D82A}">
                    <a16:rowId xmlns:a16="http://schemas.microsoft.com/office/drawing/2014/main" val="1870554700"/>
                  </a:ext>
                </a:extLst>
              </a:tr>
            </a:tbl>
          </a:graphicData>
        </a:graphic>
      </p:graphicFrame>
      <p:pic>
        <p:nvPicPr>
          <p:cNvPr id="8" name="Image 7">
            <a:extLst>
              <a:ext uri="{FF2B5EF4-FFF2-40B4-BE49-F238E27FC236}">
                <a16:creationId xmlns:a16="http://schemas.microsoft.com/office/drawing/2014/main" id="{A0468690-C03D-0CBD-55D3-AC22F0E19696}"/>
              </a:ext>
            </a:extLst>
          </p:cNvPr>
          <p:cNvPicPr>
            <a:picLocks noChangeAspect="1"/>
          </p:cNvPicPr>
          <p:nvPr/>
        </p:nvPicPr>
        <p:blipFill>
          <a:blip r:embed="rId4"/>
          <a:stretch>
            <a:fillRect/>
          </a:stretch>
        </p:blipFill>
        <p:spPr>
          <a:xfrm>
            <a:off x="8768184" y="472683"/>
            <a:ext cx="1781175" cy="523875"/>
          </a:xfrm>
          <a:prstGeom prst="rect">
            <a:avLst/>
          </a:prstGeom>
        </p:spPr>
      </p:pic>
      <p:pic>
        <p:nvPicPr>
          <p:cNvPr id="9" name="Image 8">
            <a:extLst>
              <a:ext uri="{FF2B5EF4-FFF2-40B4-BE49-F238E27FC236}">
                <a16:creationId xmlns:a16="http://schemas.microsoft.com/office/drawing/2014/main" id="{FC24D378-6862-D0B9-60EF-65223B691291}"/>
              </a:ext>
            </a:extLst>
          </p:cNvPr>
          <p:cNvPicPr>
            <a:picLocks noChangeAspect="1"/>
          </p:cNvPicPr>
          <p:nvPr/>
        </p:nvPicPr>
        <p:blipFill>
          <a:blip r:embed="rId5"/>
          <a:stretch>
            <a:fillRect/>
          </a:stretch>
        </p:blipFill>
        <p:spPr>
          <a:xfrm>
            <a:off x="5988916" y="1786895"/>
            <a:ext cx="3809498" cy="1739118"/>
          </a:xfrm>
          <a:prstGeom prst="rect">
            <a:avLst/>
          </a:prstGeom>
        </p:spPr>
      </p:pic>
      <p:pic>
        <p:nvPicPr>
          <p:cNvPr id="11" name="Image 10">
            <a:extLst>
              <a:ext uri="{FF2B5EF4-FFF2-40B4-BE49-F238E27FC236}">
                <a16:creationId xmlns:a16="http://schemas.microsoft.com/office/drawing/2014/main" id="{9DB1D543-D271-6C3E-C42A-A1D41F0FFD51}"/>
              </a:ext>
            </a:extLst>
          </p:cNvPr>
          <p:cNvPicPr>
            <a:picLocks noChangeAspect="1"/>
          </p:cNvPicPr>
          <p:nvPr/>
        </p:nvPicPr>
        <p:blipFill>
          <a:blip r:embed="rId6"/>
          <a:stretch>
            <a:fillRect/>
          </a:stretch>
        </p:blipFill>
        <p:spPr>
          <a:xfrm>
            <a:off x="6203086" y="3662957"/>
            <a:ext cx="3373741" cy="2807878"/>
          </a:xfrm>
          <a:prstGeom prst="rect">
            <a:avLst/>
          </a:prstGeom>
        </p:spPr>
      </p:pic>
    </p:spTree>
    <p:extLst>
      <p:ext uri="{BB962C8B-B14F-4D97-AF65-F5344CB8AC3E}">
        <p14:creationId xmlns:p14="http://schemas.microsoft.com/office/powerpoint/2010/main" val="2785799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 </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REECOUTE DU WEBINAIRE DE HARVEST VOS PREMIERS PAS SUR BIG </a:t>
            </a:r>
            <a:endParaRPr lang="fr-FR" sz="2400" kern="0" dirty="0">
              <a:solidFill>
                <a:schemeClr val="bg1">
                  <a:lumMod val="50000"/>
                </a:schemeClr>
              </a:solidFill>
            </a:endParaRPr>
          </a:p>
        </p:txBody>
      </p:sp>
      <p:sp>
        <p:nvSpPr>
          <p:cNvPr id="14" name="Rectangle 13"/>
          <p:cNvSpPr/>
          <p:nvPr/>
        </p:nvSpPr>
        <p:spPr>
          <a:xfrm>
            <a:off x="11039630" y="3256384"/>
            <a:ext cx="1129177" cy="32682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sp>
        <p:nvSpPr>
          <p:cNvPr id="18" name="ZoneTexte 17">
            <a:extLst>
              <a:ext uri="{FF2B5EF4-FFF2-40B4-BE49-F238E27FC236}">
                <a16:creationId xmlns:a16="http://schemas.microsoft.com/office/drawing/2014/main" id="{60D29943-95D0-400A-8281-91F786D4697F}"/>
              </a:ext>
            </a:extLst>
          </p:cNvPr>
          <p:cNvSpPr txBox="1"/>
          <p:nvPr/>
        </p:nvSpPr>
        <p:spPr>
          <a:xfrm>
            <a:off x="46383" y="1417563"/>
            <a:ext cx="10313772" cy="369332"/>
          </a:xfrm>
          <a:prstGeom prst="rect">
            <a:avLst/>
          </a:prstGeom>
          <a:noFill/>
        </p:spPr>
        <p:txBody>
          <a:bodyPr wrap="square" rtlCol="0">
            <a:spAutoFit/>
          </a:bodyPr>
          <a:lstStyle/>
          <a:p>
            <a:pPr algn="just"/>
            <a:endParaRPr lang="fr-F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9" name="Espace réservé du texte 5">
            <a:extLst>
              <a:ext uri="{FF2B5EF4-FFF2-40B4-BE49-F238E27FC236}">
                <a16:creationId xmlns:a16="http://schemas.microsoft.com/office/drawing/2014/main" id="{193756CE-0FC3-4E3F-AA00-0C1B3FDDE0C6}"/>
              </a:ext>
            </a:extLst>
          </p:cNvPr>
          <p:cNvSpPr txBox="1">
            <a:spLocks/>
          </p:cNvSpPr>
          <p:nvPr/>
        </p:nvSpPr>
        <p:spPr>
          <a:xfrm>
            <a:off x="11086011" y="2485581"/>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200" dirty="0"/>
              <a:t>BIG EXPERT</a:t>
            </a:r>
          </a:p>
        </p:txBody>
      </p:sp>
      <p:sp>
        <p:nvSpPr>
          <p:cNvPr id="20" name="Rectangle 19">
            <a:extLst>
              <a:ext uri="{FF2B5EF4-FFF2-40B4-BE49-F238E27FC236}">
                <a16:creationId xmlns:a16="http://schemas.microsoft.com/office/drawing/2014/main" id="{B95CE256-AD9E-42D3-AB8F-C0501CA6E746}"/>
              </a:ext>
            </a:extLst>
          </p:cNvPr>
          <p:cNvSpPr/>
          <p:nvPr/>
        </p:nvSpPr>
        <p:spPr>
          <a:xfrm>
            <a:off x="11016440" y="71561"/>
            <a:ext cx="1129177" cy="1691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 name="Tableau 4">
            <a:extLst>
              <a:ext uri="{FF2B5EF4-FFF2-40B4-BE49-F238E27FC236}">
                <a16:creationId xmlns:a16="http://schemas.microsoft.com/office/drawing/2014/main" id="{BFCCE538-A4B1-46F7-8CF3-1F73679FD915}"/>
              </a:ext>
            </a:extLst>
          </p:cNvPr>
          <p:cNvGraphicFramePr>
            <a:graphicFrameLocks noGrp="1"/>
          </p:cNvGraphicFramePr>
          <p:nvPr>
            <p:extLst>
              <p:ext uri="{D42A27DB-BD31-4B8C-83A1-F6EECF244321}">
                <p14:modId xmlns:p14="http://schemas.microsoft.com/office/powerpoint/2010/main" val="199349939"/>
              </p:ext>
            </p:extLst>
          </p:nvPr>
        </p:nvGraphicFramePr>
        <p:xfrm>
          <a:off x="307818" y="1348013"/>
          <a:ext cx="10245744" cy="2080987"/>
        </p:xfrm>
        <a:graphic>
          <a:graphicData uri="http://schemas.openxmlformats.org/drawingml/2006/table">
            <a:tbl>
              <a:tblPr firstRow="1" firstCol="1" bandRow="1">
                <a:tableStyleId>{5C22544A-7EE6-4342-B048-85BDC9FD1C3A}</a:tableStyleId>
              </a:tblPr>
              <a:tblGrid>
                <a:gridCol w="10245744">
                  <a:extLst>
                    <a:ext uri="{9D8B030D-6E8A-4147-A177-3AD203B41FA5}">
                      <a16:colId xmlns:a16="http://schemas.microsoft.com/office/drawing/2014/main" val="2551538060"/>
                    </a:ext>
                  </a:extLst>
                </a:gridCol>
              </a:tblGrid>
              <a:tr h="897982">
                <a:tc>
                  <a:txBody>
                    <a:bodyPr/>
                    <a:lstStyle/>
                    <a:p>
                      <a:pPr algn="just"/>
                      <a:r>
                        <a:rPr lang="fr-FR" sz="1800" b="0" dirty="0">
                          <a:solidFill>
                            <a:schemeClr val="tx1"/>
                          </a:solidFill>
                          <a:effectLst/>
                        </a:rPr>
                        <a:t>Pour les personnes n’ayant pu assister au Webinaire du mardi 16 avril, « Vos premiers pas sur BIG », retrouvez le replay.</a:t>
                      </a:r>
                      <a:endParaRPr lang="fr-FR" sz="1800" b="0" dirty="0">
                        <a:solidFill>
                          <a:schemeClr val="tx1"/>
                        </a:solidFill>
                        <a:effectLst/>
                        <a:latin typeface="Calibri" panose="020F0502020204030204" pitchFamily="34" charset="0"/>
                        <a:ea typeface="Calibri" panose="020F0502020204030204" pitchFamily="34" charset="0"/>
                      </a:endParaRPr>
                    </a:p>
                    <a:p>
                      <a:pPr algn="just"/>
                      <a:endParaRPr lang="fr-FR" sz="1800" b="0" dirty="0">
                        <a:solidFill>
                          <a:schemeClr val="tx1"/>
                        </a:solidFill>
                        <a:effectLst/>
                        <a:latin typeface="Calibri" panose="020F0502020204030204" pitchFamily="34" charset="0"/>
                        <a:ea typeface="Calibri" panose="020F0502020204030204" pitchFamily="34" charset="0"/>
                      </a:endParaRPr>
                    </a:p>
                    <a:p>
                      <a:pPr algn="just"/>
                      <a:endParaRPr lang="fr-FR" sz="1800" b="0" dirty="0">
                        <a:solidFill>
                          <a:schemeClr val="tx1"/>
                        </a:solidFill>
                        <a:effectLst/>
                        <a:latin typeface="Calibri" panose="020F0502020204030204" pitchFamily="34" charset="0"/>
                        <a:ea typeface="Calibri" panose="020F0502020204030204" pitchFamily="34" charset="0"/>
                      </a:endParaRPr>
                    </a:p>
                  </a:txBody>
                  <a:tcPr marL="171450" marR="171450" marT="0" marB="85725">
                    <a:noFill/>
                  </a:tcPr>
                </a:tc>
                <a:extLst>
                  <a:ext uri="{0D108BD9-81ED-4DB2-BD59-A6C34878D82A}">
                    <a16:rowId xmlns:a16="http://schemas.microsoft.com/office/drawing/2014/main" val="2660195431"/>
                  </a:ext>
                </a:extLst>
              </a:tr>
              <a:tr h="897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3E454A"/>
                        </a:solidFill>
                        <a:effectLst/>
                        <a:uLnTx/>
                        <a:uFillTx/>
                        <a:latin typeface="Aptos" panose="020B0004020202020204" pitchFamily="34" charset="0"/>
                        <a:ea typeface="Calibri" panose="020F0502020204030204" pitchFamily="34" charset="0"/>
                        <a:cs typeface="+mn-cs"/>
                        <a:hlinkClick r:id="" action="ppaction://noaction">
                          <a:extLst>
                            <a:ext uri="{A12FA001-AC4F-418D-AE19-62706E023703}">
                              <ahyp:hlinkClr xmlns:ahyp="http://schemas.microsoft.com/office/drawing/2018/hyperlinkcolor" val="tx"/>
                            </a:ext>
                          </a:extLst>
                        </a:hlinkClick>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fr-FR" sz="1800" b="0" kern="1200" dirty="0">
                        <a:solidFill>
                          <a:schemeClr val="tx1"/>
                        </a:solidFill>
                        <a:effectLst/>
                        <a:latin typeface="+mn-lt"/>
                        <a:ea typeface="+mn-ea"/>
                        <a:cs typeface="+mn-cs"/>
                      </a:endParaRPr>
                    </a:p>
                  </a:txBody>
                  <a:tcPr marL="171450" marR="171450" marT="0" marB="85725">
                    <a:noFill/>
                  </a:tcPr>
                </a:tc>
                <a:extLst>
                  <a:ext uri="{0D108BD9-81ED-4DB2-BD59-A6C34878D82A}">
                    <a16:rowId xmlns:a16="http://schemas.microsoft.com/office/drawing/2014/main" val="1870554700"/>
                  </a:ext>
                </a:extLst>
              </a:tr>
            </a:tbl>
          </a:graphicData>
        </a:graphic>
      </p:graphicFrame>
      <p:pic>
        <p:nvPicPr>
          <p:cNvPr id="3" name="Image 2">
            <a:extLst>
              <a:ext uri="{FF2B5EF4-FFF2-40B4-BE49-F238E27FC236}">
                <a16:creationId xmlns:a16="http://schemas.microsoft.com/office/drawing/2014/main" id="{72EE2ADB-605D-CE8A-437A-DAB0F4A1155F}"/>
              </a:ext>
            </a:extLst>
          </p:cNvPr>
          <p:cNvPicPr>
            <a:picLocks noChangeAspect="1"/>
          </p:cNvPicPr>
          <p:nvPr/>
        </p:nvPicPr>
        <p:blipFill>
          <a:blip r:embed="rId3"/>
          <a:stretch>
            <a:fillRect/>
          </a:stretch>
        </p:blipFill>
        <p:spPr>
          <a:xfrm>
            <a:off x="9561753" y="316273"/>
            <a:ext cx="2228850" cy="352425"/>
          </a:xfrm>
          <a:prstGeom prst="rect">
            <a:avLst/>
          </a:prstGeom>
        </p:spPr>
      </p:pic>
      <p:pic>
        <p:nvPicPr>
          <p:cNvPr id="10" name="Image 9">
            <a:hlinkClick r:id="rId4"/>
            <a:extLst>
              <a:ext uri="{FF2B5EF4-FFF2-40B4-BE49-F238E27FC236}">
                <a16:creationId xmlns:a16="http://schemas.microsoft.com/office/drawing/2014/main" id="{598CAC1C-4562-5727-25CC-3000F1613623}"/>
              </a:ext>
            </a:extLst>
          </p:cNvPr>
          <p:cNvPicPr>
            <a:picLocks noChangeAspect="1"/>
          </p:cNvPicPr>
          <p:nvPr/>
        </p:nvPicPr>
        <p:blipFill>
          <a:blip r:embed="rId5"/>
          <a:stretch>
            <a:fillRect/>
          </a:stretch>
        </p:blipFill>
        <p:spPr>
          <a:xfrm>
            <a:off x="1770413" y="2082297"/>
            <a:ext cx="7438257" cy="3900771"/>
          </a:xfrm>
          <a:prstGeom prst="rect">
            <a:avLst/>
          </a:prstGeom>
        </p:spPr>
      </p:pic>
    </p:spTree>
    <p:extLst>
      <p:ext uri="{BB962C8B-B14F-4D97-AF65-F5344CB8AC3E}">
        <p14:creationId xmlns:p14="http://schemas.microsoft.com/office/powerpoint/2010/main" val="1729184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p:txBody>
          <a:bodyPr/>
          <a:lstStyle/>
          <a:p>
            <a:endParaRPr lang="fr-FR"/>
          </a:p>
        </p:txBody>
      </p:sp>
      <p:sp>
        <p:nvSpPr>
          <p:cNvPr id="6" name="Espace réservé du texte 5"/>
          <p:cNvSpPr>
            <a:spLocks noGrp="1"/>
          </p:cNvSpPr>
          <p:nvPr>
            <p:ph type="body" sz="quarter" idx="29"/>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DIRECT GESTION PILOTEE  N°22  T1- 2024</a:t>
            </a:r>
            <a:endParaRPr lang="fr-FR" sz="2400" kern="0" dirty="0">
              <a:solidFill>
                <a:schemeClr val="bg1">
                  <a:lumMod val="50000"/>
                </a:schemeClr>
              </a:solidFill>
            </a:endParaRPr>
          </a:p>
        </p:txBody>
      </p:sp>
      <p:pic>
        <p:nvPicPr>
          <p:cNvPr id="8" name="Image 7"/>
          <p:cNvPicPr>
            <a:picLocks noChangeAspect="1"/>
          </p:cNvPicPr>
          <p:nvPr/>
        </p:nvPicPr>
        <p:blipFill>
          <a:blip r:embed="rId2"/>
          <a:stretch>
            <a:fillRect/>
          </a:stretch>
        </p:blipFill>
        <p:spPr>
          <a:xfrm>
            <a:off x="523221" y="2489063"/>
            <a:ext cx="1219200" cy="1000125"/>
          </a:xfrm>
          <a:prstGeom prst="rect">
            <a:avLst/>
          </a:prstGeom>
        </p:spPr>
      </p:pic>
      <p:pic>
        <p:nvPicPr>
          <p:cNvPr id="9" name="Image 8"/>
          <p:cNvPicPr>
            <a:picLocks noChangeAspect="1"/>
          </p:cNvPicPr>
          <p:nvPr/>
        </p:nvPicPr>
        <p:blipFill>
          <a:blip r:embed="rId3"/>
          <a:stretch>
            <a:fillRect/>
          </a:stretch>
        </p:blipFill>
        <p:spPr>
          <a:xfrm>
            <a:off x="8938384" y="468313"/>
            <a:ext cx="1590675" cy="628650"/>
          </a:xfrm>
          <a:prstGeom prst="rect">
            <a:avLst/>
          </a:prstGeom>
        </p:spPr>
      </p:pic>
      <p:sp>
        <p:nvSpPr>
          <p:cNvPr id="12" name="ZoneTexte 11"/>
          <p:cNvSpPr txBox="1"/>
          <p:nvPr/>
        </p:nvSpPr>
        <p:spPr>
          <a:xfrm rot="16200000">
            <a:off x="-373895" y="373896"/>
            <a:ext cx="1271011" cy="523220"/>
          </a:xfrm>
          <a:prstGeom prst="rect">
            <a:avLst/>
          </a:prstGeom>
          <a:noFill/>
        </p:spPr>
        <p:txBody>
          <a:bodyPr wrap="square" rtlCol="0">
            <a:spAutoFit/>
          </a:bodyPr>
          <a:lstStyle/>
          <a:p>
            <a:r>
              <a:rPr lang="fr-FR"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EN </a:t>
            </a:r>
          </a:p>
        </p:txBody>
      </p:sp>
      <p:sp>
        <p:nvSpPr>
          <p:cNvPr id="13" name="ZoneTexte 12">
            <a:hlinkClick r:id="rId4"/>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624634"/>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pic>
        <p:nvPicPr>
          <p:cNvPr id="10" name="Image 9">
            <a:hlinkClick r:id="rId5"/>
            <a:extLst>
              <a:ext uri="{FF2B5EF4-FFF2-40B4-BE49-F238E27FC236}">
                <a16:creationId xmlns:a16="http://schemas.microsoft.com/office/drawing/2014/main" id="{138AE1F1-BA6D-450F-E561-D32EEA3B0A0A}"/>
              </a:ext>
            </a:extLst>
          </p:cNvPr>
          <p:cNvPicPr>
            <a:picLocks noChangeAspect="1"/>
          </p:cNvPicPr>
          <p:nvPr/>
        </p:nvPicPr>
        <p:blipFill>
          <a:blip r:embed="rId6"/>
          <a:stretch>
            <a:fillRect/>
          </a:stretch>
        </p:blipFill>
        <p:spPr>
          <a:xfrm>
            <a:off x="4308391" y="1639956"/>
            <a:ext cx="2922879" cy="4256226"/>
          </a:xfrm>
          <a:prstGeom prst="rect">
            <a:avLst/>
          </a:prstGeom>
          <a:ln>
            <a:solidFill>
              <a:schemeClr val="tx2"/>
            </a:solidFill>
          </a:ln>
        </p:spPr>
      </p:pic>
    </p:spTree>
    <p:extLst>
      <p:ext uri="{BB962C8B-B14F-4D97-AF65-F5344CB8AC3E}">
        <p14:creationId xmlns:p14="http://schemas.microsoft.com/office/powerpoint/2010/main" val="2566574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LA LETTRE HEBDO </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15 AVRIL 2024</a:t>
            </a:r>
            <a:endParaRPr lang="fr-FR" sz="22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1510199" y="2567202"/>
            <a:ext cx="1219200" cy="1000125"/>
          </a:xfrm>
          <a:prstGeom prst="rect">
            <a:avLst/>
          </a:prstGeom>
        </p:spPr>
      </p:pic>
      <p:pic>
        <p:nvPicPr>
          <p:cNvPr id="10" name="Image 9"/>
          <p:cNvPicPr>
            <a:picLocks noChangeAspect="1"/>
          </p:cNvPicPr>
          <p:nvPr/>
        </p:nvPicPr>
        <p:blipFill>
          <a:blip r:embed="rId4"/>
          <a:stretch>
            <a:fillRect/>
          </a:stretch>
        </p:blipFill>
        <p:spPr>
          <a:xfrm>
            <a:off x="3443511" y="1268650"/>
            <a:ext cx="4943475" cy="495300"/>
          </a:xfrm>
          <a:prstGeom prst="rect">
            <a:avLst/>
          </a:prstGeom>
        </p:spPr>
      </p:pic>
      <p:sp>
        <p:nvSpPr>
          <p:cNvPr id="13" name="ZoneTexte 12"/>
          <p:cNvSpPr txBox="1"/>
          <p:nvPr/>
        </p:nvSpPr>
        <p:spPr>
          <a:xfrm>
            <a:off x="1407374" y="4160642"/>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560007"/>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17</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8</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5"/>
          <a:stretch>
            <a:fillRect/>
          </a:stretch>
        </p:blipFill>
        <p:spPr>
          <a:xfrm>
            <a:off x="8848437" y="519462"/>
            <a:ext cx="1570880" cy="528672"/>
          </a:xfrm>
          <a:prstGeom prst="rect">
            <a:avLst/>
          </a:prstGeom>
        </p:spPr>
      </p:pic>
      <p:pic>
        <p:nvPicPr>
          <p:cNvPr id="5" name="Image 4">
            <a:hlinkClick r:id="rId6"/>
            <a:extLst>
              <a:ext uri="{FF2B5EF4-FFF2-40B4-BE49-F238E27FC236}">
                <a16:creationId xmlns:a16="http://schemas.microsoft.com/office/drawing/2014/main" id="{98679606-00DA-931F-CD5B-F1F60A81B760}"/>
              </a:ext>
            </a:extLst>
          </p:cNvPr>
          <p:cNvPicPr>
            <a:picLocks noChangeAspect="1"/>
          </p:cNvPicPr>
          <p:nvPr/>
        </p:nvPicPr>
        <p:blipFill>
          <a:blip r:embed="rId7"/>
          <a:stretch>
            <a:fillRect/>
          </a:stretch>
        </p:blipFill>
        <p:spPr>
          <a:xfrm>
            <a:off x="4604801" y="1888635"/>
            <a:ext cx="2971189" cy="4283075"/>
          </a:xfrm>
          <a:prstGeom prst="rect">
            <a:avLst/>
          </a:prstGeom>
          <a:ln>
            <a:solidFill>
              <a:srgbClr val="7030A0"/>
            </a:solidFill>
          </a:ln>
        </p:spPr>
      </p:pic>
    </p:spTree>
    <p:extLst>
      <p:ext uri="{BB962C8B-B14F-4D97-AF65-F5344CB8AC3E}">
        <p14:creationId xmlns:p14="http://schemas.microsoft.com/office/powerpoint/2010/main" val="1418056246"/>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54069</TotalTime>
  <Words>418</Words>
  <Application>Microsoft Office PowerPoint</Application>
  <PresentationFormat>Grand écran</PresentationFormat>
  <Paragraphs>76</Paragraphs>
  <Slides>8</Slides>
  <Notes>6</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8</vt:i4>
      </vt:variant>
    </vt:vector>
  </HeadingPairs>
  <TitlesOfParts>
    <vt:vector size="20" baseType="lpstr">
      <vt:lpstr>Aptos</vt:lpstr>
      <vt:lpstr>Arial</vt:lpstr>
      <vt:lpstr>Arial Black</vt:lpstr>
      <vt:lpstr>Calibri</vt:lpstr>
      <vt:lpstr>Calibri Light</vt:lpstr>
      <vt:lpstr>Montserrat</vt:lpstr>
      <vt:lpstr>Montserrat Black</vt:lpstr>
      <vt:lpstr>Segoe Print</vt:lpstr>
      <vt:lpstr>Wingdings</vt:lpstr>
      <vt:lpstr>Wingdings 2</vt:lpstr>
      <vt:lpstr>Conception personnalisée</vt:lpstr>
      <vt:lpstr>Caisse d'Epargne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2733</cp:revision>
  <dcterms:created xsi:type="dcterms:W3CDTF">2020-06-24T09:20:11Z</dcterms:created>
  <dcterms:modified xsi:type="dcterms:W3CDTF">2024-04-17T12:24:49Z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2023-01-17T13:40:48Z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