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6"/>
  </p:notesMasterIdLst>
  <p:handoutMasterIdLst>
    <p:handoutMasterId r:id="rId17"/>
  </p:handoutMasterIdLst>
  <p:sldIdLst>
    <p:sldId id="256" r:id="rId7"/>
    <p:sldId id="257" r:id="rId8"/>
    <p:sldId id="283" r:id="rId9"/>
    <p:sldId id="293" r:id="rId10"/>
    <p:sldId id="464" r:id="rId11"/>
    <p:sldId id="289" r:id="rId12"/>
    <p:sldId id="269" r:id="rId13"/>
    <p:sldId id="472" r:id="rId14"/>
    <p:sldId id="28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E7302A"/>
    <a:srgbClr val="E3322C"/>
    <a:srgbClr val="FF0000"/>
    <a:srgbClr val="FF9999"/>
    <a:srgbClr val="0000FF"/>
    <a:srgbClr val="C31632"/>
    <a:srgbClr val="D11921"/>
    <a:srgbClr val="B82A56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8D8E4B-F491-42B7-9A47-2840A9B4D7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42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888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8D8E4B-F491-42B7-9A47-2840A9B4D7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964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3 mai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3 mai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3 mai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 mai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 mai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3 mai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mailto:souscripteurs@odysseeventure.com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hyperlink" Target="http://commerciaux.celca.caisse-epargne.fr/download/1176/documents-hors-arbo-2/33241/quoi-de-neuf-lot30-partie-2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hyperlink" Target="https://oxi90.com/ENTOXWI56/0D544BE034AE418793C65CF30503DB98.php?HASHID=3f8025f81c08669208bc39bdcbaf4eda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176/documents-hors-arbo-2/33247/li-fip-neoveris-corse-2015_-31-12-2023.pdf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3245/li-fip-neoveris-corse-2014_-31-12-2023.pdf" TargetMode="External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hyperlink" Target="http://commerciaux.celca.caisse-epargne.fr/download/1176/documents-hors-arbo-2/33248/li-fip-neoveris-corse-2016_-31-12-2023.pdf" TargetMode="External"/><Relationship Id="rId4" Type="http://schemas.openxmlformats.org/officeDocument/2006/relationships/hyperlink" Target="http://commerciaux.celca.caisse-epargne.fr/download/1176/documents-hors-arbo-2/33246/li-fip-savoir-faire-france_-31-12-2023.pdf" TargetMode="External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hyperlink" Target="https://view.news.im.natixis.com/?qs=8ea856e57f2f2cef3e77b6b8fc8d73c550303c639429a211dad7beda70292e3688b9e4e0ae9c94e3b6826a7c8e409afa1d41ab22f92b7f38d32bfc3c2763833c8ac00f6aaa7f8e6458c48ddae967e493" TargetMode="External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227/la-lettre-hebdomadaire-de-vega-im_29-avril-2024.pdf" TargetMode="Externa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19 du  Lundi 6 au Samedi 11 mai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19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10188" y="3291980"/>
            <a:ext cx="8539749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 </a:t>
            </a:r>
            <a:r>
              <a:rPr lang="fr-FR" dirty="0"/>
              <a:t>envoi des attestations fiscales par les SDG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VISION PATRIMOINE N°105 AVRIL 2024 : </a:t>
            </a:r>
            <a:r>
              <a:rPr lang="fr-FR" dirty="0"/>
              <a:t>Webinaire tout savoir sur l’assurance vie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</a:t>
            </a:r>
            <a:r>
              <a:rPr lang="fr-FR" dirty="0"/>
              <a:t>es conseils pour la déclaration d’impôts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SMALT CAPITAL</a:t>
            </a:r>
            <a:r>
              <a:rPr lang="fr-FR" dirty="0"/>
              <a:t>: Lettres annuelles des FIP NEOVERIS CORSE et SAVOIR FAIRE FRANCE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:  PUMA  :  </a:t>
            </a:r>
            <a:r>
              <a:rPr lang="fr-FR" dirty="0"/>
              <a:t>Nouveauté applicatif internet clients, retrouvez le Quoi de Neuf Puma ? Sur la CNI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Bilan des performances T1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29 avril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14951" y="2535606"/>
            <a:ext cx="1147179" cy="661641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FISCALITE FIP/FCPI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ATTESTATIONS FISCALES </a:t>
            </a:r>
            <a:endParaRPr lang="fr-FR" sz="2400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16433" y="1852296"/>
            <a:ext cx="103137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Nous vous rappelons que les attestations fiscales sont adressées par les sociétés de gestion directement aux clients</a:t>
            </a:r>
          </a:p>
          <a:p>
            <a:pPr algn="just"/>
            <a:endParaRPr lang="fr-FR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ODYSSEE VENTURE nous a informé, que les attestations fiscales de ODYSSEE CROISSANCE PME seront adressées par le dépositaire, par lots début mai.</a:t>
            </a:r>
          </a:p>
          <a:p>
            <a:pPr algn="just"/>
            <a:endParaRPr lang="fr-FR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cas de non- réception, une demande de duplicata pourra être effectuée à l’adresse générique suivante:</a:t>
            </a:r>
          </a:p>
          <a:p>
            <a:pPr algn="just"/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souscripteurs@odysseeventure.com</a:t>
            </a:r>
            <a:endParaRPr lang="fr-FR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endParaRPr lang="fr-FR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endParaRPr lang="fr-FR" u="sng" dirty="0">
              <a:solidFill>
                <a:srgbClr val="0563C1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dirty="0"/>
              <a:t>GENERIS CAPITAL  et SEVENTURE nous ont indiqué que les attestations sont parties S17 , si toutefois les clients ne les auraient pas reçues merci de vous rapprocher de Nathalie CASSAN ou vos ingénieurs patrimoniaux qui feront l’intermédiaire.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014952" y="164285"/>
            <a:ext cx="1147179" cy="1555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1030629" y="3322191"/>
            <a:ext cx="1147179" cy="31022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65" y="556663"/>
            <a:ext cx="1661854" cy="844329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C5B6654F-87BF-650F-8CB3-9D3B1DA0B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3314">
            <a:off x="9744135" y="399615"/>
            <a:ext cx="183705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686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NOUVEAUTE PUMA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CANAL INTERNET ASSUREUR : QUOI DE NEUF PUMA ?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19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DE2FF3-F048-801F-114A-EB860E17371B}"/>
              </a:ext>
            </a:extLst>
          </p:cNvPr>
          <p:cNvSpPr txBox="1"/>
          <p:nvPr/>
        </p:nvSpPr>
        <p:spPr>
          <a:xfrm>
            <a:off x="1036394" y="3184907"/>
            <a:ext cx="199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Cliquez sur l’ image</a:t>
            </a:r>
          </a:p>
        </p:txBody>
      </p:sp>
      <p:pic>
        <p:nvPicPr>
          <p:cNvPr id="2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70228">
            <a:off x="9260816" y="480880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476770-63C6-21E5-0AB4-3C8902F4D3A2}"/>
              </a:ext>
            </a:extLst>
          </p:cNvPr>
          <p:cNvSpPr txBox="1"/>
          <p:nvPr/>
        </p:nvSpPr>
        <p:spPr>
          <a:xfrm>
            <a:off x="0" y="1342069"/>
            <a:ext cx="107106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Retrouvez le Quoi de neuf PUMA? concernant l’applicatif internet clients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Permettre par consentement du client de rendre la présentation de la pièce d’identité périodique et non plus systématique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 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6" name="Image 5">
            <a:hlinkClick r:id="rId4"/>
            <a:extLst>
              <a:ext uri="{FF2B5EF4-FFF2-40B4-BE49-F238E27FC236}">
                <a16:creationId xmlns:a16="http://schemas.microsoft.com/office/drawing/2014/main" id="{9B8C984A-7D89-1697-9078-279F05D59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743" y="2054831"/>
            <a:ext cx="3051134" cy="4096480"/>
          </a:xfrm>
          <a:prstGeom prst="rect">
            <a:avLst/>
          </a:prstGeom>
          <a:ln>
            <a:solidFill>
              <a:srgbClr val="EC1B24"/>
            </a:solidFill>
          </a:ln>
        </p:spPr>
      </p:pic>
    </p:spTree>
    <p:extLst>
      <p:ext uri="{BB962C8B-B14F-4D97-AF65-F5344CB8AC3E}">
        <p14:creationId xmlns:p14="http://schemas.microsoft.com/office/powerpoint/2010/main" val="82149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   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VISION PATRIMOINE N° 105 AVRIL  2024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4817" y="1279673"/>
            <a:ext cx="10883495" cy="86177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Retrouvez les publications du mois de novembre de Vision Patrimoine à la  Une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Webinaire immobilier: tout ce qu’il faut savoir sur l’assurance vie, les conseils pour la déclaration d’impôts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Accès direct 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3"/>
              </a:rPr>
              <a:t>https://gestionprivee.caisse-epargne.fr/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Pour la consulter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cliquez sur l’ image 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19 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77AAE28D-AE04-3276-7335-94BB51D49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1885" y="2221823"/>
            <a:ext cx="3370031" cy="4149229"/>
          </a:xfrm>
          <a:prstGeom prst="rect">
            <a:avLst/>
          </a:prstGeom>
          <a:ln>
            <a:solidFill>
              <a:srgbClr val="E7302A"/>
            </a:solidFill>
          </a:ln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071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LETTRES ANNUELLES DES FIP NEOVERIS CORSE ET SAVOIR FAIRE FRANCE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62823" y="2830665"/>
            <a:ext cx="1051438" cy="3709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19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249998" y="191468"/>
            <a:ext cx="823409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BDE120-1F68-40E3-9BE2-EC7CB5C962DE}"/>
              </a:ext>
            </a:extLst>
          </p:cNvPr>
          <p:cNvSpPr txBox="1"/>
          <p:nvPr/>
        </p:nvSpPr>
        <p:spPr>
          <a:xfrm>
            <a:off x="8306860" y="1191707"/>
            <a:ext cx="3279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</a:t>
            </a: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40A518-BF18-C9C9-7703-0BEFD683B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317" y="257233"/>
            <a:ext cx="1949373" cy="65433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31F0DD-2778-C9EF-90DD-421D26687C9E}"/>
              </a:ext>
            </a:extLst>
          </p:cNvPr>
          <p:cNvSpPr txBox="1"/>
          <p:nvPr/>
        </p:nvSpPr>
        <p:spPr>
          <a:xfrm>
            <a:off x="334012" y="1406686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NEOVERIS CORSE 2014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5477EF-F690-02E3-7399-6525F4D0497B}"/>
              </a:ext>
            </a:extLst>
          </p:cNvPr>
          <p:cNvSpPr txBox="1"/>
          <p:nvPr/>
        </p:nvSpPr>
        <p:spPr>
          <a:xfrm>
            <a:off x="6159121" y="1276820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NEOVERIS CORSE 2015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35EB38E-6970-84E1-EBC3-95F5769CF323}"/>
              </a:ext>
            </a:extLst>
          </p:cNvPr>
          <p:cNvSpPr txBox="1"/>
          <p:nvPr/>
        </p:nvSpPr>
        <p:spPr>
          <a:xfrm>
            <a:off x="3512053" y="2963587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NEOVERIS CORSE 2016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E3FB773-136B-B2D5-E4F2-34C44633DFCD}"/>
              </a:ext>
            </a:extLst>
          </p:cNvPr>
          <p:cNvSpPr txBox="1"/>
          <p:nvPr/>
        </p:nvSpPr>
        <p:spPr>
          <a:xfrm>
            <a:off x="8711053" y="3128646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SAVOIR FAIRE FRANCE </a:t>
            </a:r>
          </a:p>
        </p:txBody>
      </p:sp>
      <p:pic>
        <p:nvPicPr>
          <p:cNvPr id="4" name="Image 3">
            <a:hlinkClick r:id="rId4"/>
            <a:extLst>
              <a:ext uri="{FF2B5EF4-FFF2-40B4-BE49-F238E27FC236}">
                <a16:creationId xmlns:a16="http://schemas.microsoft.com/office/drawing/2014/main" id="{A895671A-BDBF-5360-DE54-E40DF3FEB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5996" y="3597140"/>
            <a:ext cx="1921695" cy="280217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8" name="Image 7">
            <a:hlinkClick r:id="rId6"/>
            <a:extLst>
              <a:ext uri="{FF2B5EF4-FFF2-40B4-BE49-F238E27FC236}">
                <a16:creationId xmlns:a16="http://schemas.microsoft.com/office/drawing/2014/main" id="{6C7636B3-93F5-0771-2226-971F66492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276" y="1777916"/>
            <a:ext cx="1922972" cy="272134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6" name="Image 15">
            <a:hlinkClick r:id="rId8"/>
            <a:extLst>
              <a:ext uri="{FF2B5EF4-FFF2-40B4-BE49-F238E27FC236}">
                <a16:creationId xmlns:a16="http://schemas.microsoft.com/office/drawing/2014/main" id="{FD54876B-01C1-8236-95B7-FDAF83F919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5114" y="1669619"/>
            <a:ext cx="2060736" cy="29379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 18">
            <a:hlinkClick r:id="rId10"/>
            <a:extLst>
              <a:ext uri="{FF2B5EF4-FFF2-40B4-BE49-F238E27FC236}">
                <a16:creationId xmlns:a16="http://schemas.microsoft.com/office/drawing/2014/main" id="{41C90B03-EFDC-8E4A-6780-8DC55209F3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2807" y="3297923"/>
            <a:ext cx="2139571" cy="310139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321676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BILAN DES PERFORMANCES T1- 2024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50" y="1556138"/>
            <a:ext cx="1219200" cy="1000125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250213" y="3701736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Pour  consulter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cliquez sur l’ image 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19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F9913B-EF26-FDA5-BEAB-B603E0022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6172" y="143301"/>
            <a:ext cx="1499361" cy="727115"/>
          </a:xfrm>
          <a:prstGeom prst="rect">
            <a:avLst/>
          </a:prstGeom>
        </p:spPr>
      </p:pic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EBF3CC86-B364-C8B3-2DCF-B934DFB347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0739" y="1361898"/>
            <a:ext cx="4836354" cy="489999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460915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29  AVRIL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6D6670ED-8C70-BD22-D913-5B87B733C7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0327" y="1972638"/>
            <a:ext cx="2949807" cy="414067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54752</TotalTime>
  <Words>510</Words>
  <Application>Microsoft Office PowerPoint</Application>
  <PresentationFormat>Grand écran</PresentationFormat>
  <Paragraphs>88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2767</cp:revision>
  <dcterms:created xsi:type="dcterms:W3CDTF">2020-06-24T09:20:11Z</dcterms:created>
  <dcterms:modified xsi:type="dcterms:W3CDTF">2024-05-03T07:56:26Z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