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99" r:id="rId5"/>
    <p:sldMasterId id="2147483717" r:id="rId6"/>
  </p:sldMasterIdLst>
  <p:notesMasterIdLst>
    <p:notesMasterId r:id="rId15"/>
  </p:notesMasterIdLst>
  <p:handoutMasterIdLst>
    <p:handoutMasterId r:id="rId16"/>
  </p:handoutMasterIdLst>
  <p:sldIdLst>
    <p:sldId id="256" r:id="rId7"/>
    <p:sldId id="257" r:id="rId8"/>
    <p:sldId id="283" r:id="rId9"/>
    <p:sldId id="285" r:id="rId10"/>
    <p:sldId id="286" r:id="rId11"/>
    <p:sldId id="464" r:id="rId12"/>
    <p:sldId id="289" r:id="rId13"/>
    <p:sldId id="284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EC1B24"/>
    <a:srgbClr val="E7302A"/>
    <a:srgbClr val="E3322C"/>
    <a:srgbClr val="FF9999"/>
    <a:srgbClr val="0000FF"/>
    <a:srgbClr val="C31632"/>
    <a:srgbClr val="D11921"/>
    <a:srgbClr val="B82A56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06/06/2024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06/06/2024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128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6175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8D8E4B-F491-42B7-9A47-2840A9B4D78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942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6 juin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6 juin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6 juin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6 juin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6 juin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6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6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6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6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6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6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6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6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6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06/06/2024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6 juin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png"/><Relationship Id="rId4" Type="http://schemas.openxmlformats.org/officeDocument/2006/relationships/hyperlink" Target="http://commerciaux.celca.caisse-epargne.fr/download/1176/documents-hors-arbo-2/33502/aew-patrimoine_point-marche-immobilier-trimestriel_mars-2024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hyperlink" Target="https://harvestfr-my.sharepoint.com/:v:/g/personal/claire_picard_harvest_fr/EewsgPHuG6BGjKLZ8WuiIUEBJxf1oBOUZGDPdOnJsWVbtQ?e=FBSeno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hyperlink" Target="http://commerciaux.celca.caisse-epargne.fr/download/1176/documents-hors-arbo-2/33509/im-356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ionprivee.caisse-epargne.fr/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3501/la-lettre-hebdomadaire-de-vega-im_3-juin-2024.pdf" TargetMode="Externa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1224727" cy="556592"/>
          </a:xfrm>
        </p:spPr>
        <p:txBody>
          <a:bodyPr/>
          <a:lstStyle/>
          <a:p>
            <a:r>
              <a:rPr lang="fr-FR" sz="2700" dirty="0"/>
              <a:t>2024 – Semaine 24 du  Lundi 10 au Samedi 15 juin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24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574090" y="1885874"/>
            <a:ext cx="8539749" cy="2862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IMMOBILIER: AEW PATRIMOINE: </a:t>
            </a:r>
            <a:r>
              <a:rPr lang="fr-FR" dirty="0"/>
              <a:t>Point marché trimestriel par Antoine BARBIER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OUTILS: BIG SAS nouveau BIG EXPERT: </a:t>
            </a:r>
            <a:r>
              <a:rPr lang="fr-FR" dirty="0"/>
              <a:t>réécoute des webinaires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PUMA VIE &amp; PUMA DECES: </a:t>
            </a:r>
            <a:r>
              <a:rPr lang="fr-FR" dirty="0"/>
              <a:t>évolutions au 23/06/2024 (virement référencé, gestion des réclamations, PUMA décès et la signature électronique…)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VISION PATRIMOINE N°106 JUIN 2024 :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</a:rPr>
              <a:t>Tout ce qu’il faut savoir sur l’assurance vie, le marché de  l’investissement immobilier résidentiel bilan  &amp; perspectives …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03 juin 2024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625" y="215400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6979" y="247803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24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955" y="1949238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04" y="195350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710D3C-55DD-F52A-6C7F-8B8BAB4BB9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2033" y="2543980"/>
            <a:ext cx="4962525" cy="220027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7129A5-19E7-740A-B33F-2F658D406E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653" y="2990687"/>
            <a:ext cx="4605709" cy="236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IMMOBILIER POINT MARCHE TRIMESTRIEL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2321960"/>
            <a:ext cx="1203702" cy="4202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24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393" y="246024"/>
            <a:ext cx="2516336" cy="73981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4940565-29A3-7031-07C0-536508F6FE1B}"/>
              </a:ext>
            </a:extLst>
          </p:cNvPr>
          <p:cNvSpPr txBox="1">
            <a:spLocks/>
          </p:cNvSpPr>
          <p:nvPr/>
        </p:nvSpPr>
        <p:spPr>
          <a:xfrm>
            <a:off x="11048751" y="98583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/>
              <a:t>MARCHE IMMO</a:t>
            </a:r>
          </a:p>
        </p:txBody>
      </p:sp>
      <p:pic>
        <p:nvPicPr>
          <p:cNvPr id="18" name="Image 17">
            <a:hlinkClick r:id="rId4"/>
            <a:extLst>
              <a:ext uri="{FF2B5EF4-FFF2-40B4-BE49-F238E27FC236}">
                <a16:creationId xmlns:a16="http://schemas.microsoft.com/office/drawing/2014/main" id="{D348FBEA-4ED5-99D1-58D0-50CD1E2A50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9736" y="1484361"/>
            <a:ext cx="3399612" cy="4864962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351742D-9F26-2BF6-86C7-AADF9240EEAC}"/>
              </a:ext>
            </a:extLst>
          </p:cNvPr>
          <p:cNvSpPr txBox="1"/>
          <p:nvPr/>
        </p:nvSpPr>
        <p:spPr>
          <a:xfrm>
            <a:off x="515518" y="272986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8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NOUVEAU BIG , réécoute du webinaire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1690906"/>
            <a:ext cx="1203702" cy="4833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24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4940565-29A3-7031-07C0-536508F6FE1B}"/>
              </a:ext>
            </a:extLst>
          </p:cNvPr>
          <p:cNvSpPr txBox="1">
            <a:spLocks/>
          </p:cNvSpPr>
          <p:nvPr/>
        </p:nvSpPr>
        <p:spPr>
          <a:xfrm>
            <a:off x="11048751" y="98583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/>
              <a:t>BIG EXPERT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89D33A-C16E-7B71-1D05-90FD5CFC6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7595" y="78982"/>
            <a:ext cx="3067050" cy="10287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649B6FA-7261-3A8A-E3AC-72D8F087738A}"/>
              </a:ext>
            </a:extLst>
          </p:cNvPr>
          <p:cNvSpPr txBox="1"/>
          <p:nvPr/>
        </p:nvSpPr>
        <p:spPr>
          <a:xfrm>
            <a:off x="252412" y="1397000"/>
            <a:ext cx="10202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Pour les personnes n’ayant pu assister aux différents  webinaire sur BIG SAS,  le nouveau BIG EXPERT, retrouvez le lien de réécoute.</a:t>
            </a:r>
          </a:p>
        </p:txBody>
      </p:sp>
      <p:pic>
        <p:nvPicPr>
          <p:cNvPr id="10" name="Image 9">
            <a:hlinkClick r:id="rId4"/>
            <a:extLst>
              <a:ext uri="{FF2B5EF4-FFF2-40B4-BE49-F238E27FC236}">
                <a16:creationId xmlns:a16="http://schemas.microsoft.com/office/drawing/2014/main" id="{DBF60198-37C9-A9EA-2817-A1A992B2EA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303" y="2118758"/>
            <a:ext cx="10182225" cy="4953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9B9093-1EF1-2283-7F2B-A58C2AFCEA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4786" y="2756417"/>
            <a:ext cx="656272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472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125879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  NOUVEAUTES  PUMA VIE &amp; DECES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à compter du 23 juin 2024 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775E7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Semaine 24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CE273-56D8-4DF5-AF26-13F824466A73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Helvetica Neue Medium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 Light" panose="020F0302020204030204"/>
              <a:ea typeface="+mn-ea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EDE2FF3-F048-801F-114A-EB860E17371B}"/>
              </a:ext>
            </a:extLst>
          </p:cNvPr>
          <p:cNvSpPr txBox="1"/>
          <p:nvPr/>
        </p:nvSpPr>
        <p:spPr>
          <a:xfrm>
            <a:off x="1036394" y="3184907"/>
            <a:ext cx="199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Cliquez sur l’image</a:t>
            </a:r>
          </a:p>
        </p:txBody>
      </p:sp>
      <p:pic>
        <p:nvPicPr>
          <p:cNvPr id="2" name="Espace réservé du contenu 18">
            <a:extLst>
              <a:ext uri="{FF2B5EF4-FFF2-40B4-BE49-F238E27FC236}">
                <a16:creationId xmlns:a16="http://schemas.microsoft.com/office/drawing/2014/main" id="{9A508D01-2F2D-48F6-9E7D-B67CE7BFF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70228">
            <a:off x="9260816" y="480880"/>
            <a:ext cx="2162810" cy="8566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4476770-63C6-21E5-0AB4-3C8902F4D3A2}"/>
              </a:ext>
            </a:extLst>
          </p:cNvPr>
          <p:cNvSpPr txBox="1"/>
          <p:nvPr/>
        </p:nvSpPr>
        <p:spPr>
          <a:xfrm>
            <a:off x="0" y="1342069"/>
            <a:ext cx="1071068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 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5" name="Image 4">
            <a:hlinkClick r:id="rId4"/>
            <a:extLst>
              <a:ext uri="{FF2B5EF4-FFF2-40B4-BE49-F238E27FC236}">
                <a16:creationId xmlns:a16="http://schemas.microsoft.com/office/drawing/2014/main" id="{796A5CF7-186A-1CC5-23B4-BCFD071BEB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5890" y="2145417"/>
            <a:ext cx="3070084" cy="4214388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2AA3BDC-0C9D-85CB-3EC0-8B53965E91D8}"/>
              </a:ext>
            </a:extLst>
          </p:cNvPr>
          <p:cNvSpPr txBox="1"/>
          <p:nvPr/>
        </p:nvSpPr>
        <p:spPr>
          <a:xfrm>
            <a:off x="315485" y="1310560"/>
            <a:ext cx="99705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Retrouvez entre autres, les éditions des opérations annulées à J, les virements référencés, la gestion des </a:t>
            </a:r>
          </a:p>
          <a:p>
            <a:r>
              <a:rPr lang="fr-FR" dirty="0"/>
              <a:t>Réclamations, dans PUMA décès la signature électronique …</a:t>
            </a:r>
          </a:p>
        </p:txBody>
      </p:sp>
    </p:spTree>
    <p:extLst>
      <p:ext uri="{BB962C8B-B14F-4D97-AF65-F5344CB8AC3E}">
        <p14:creationId xmlns:p14="http://schemas.microsoft.com/office/powerpoint/2010/main" val="821493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125879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     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VISION PATRIMOINE N° 106 JUIN 2024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114817" y="1279673"/>
            <a:ext cx="10883495" cy="86177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Retrouvez les publications du mois de novembre de Vision Patrimoine à la  Une :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Tout ce qu’il faut savoir sur l’assurance vie, le marché de  l’investissement immobilier résidentiel bilan  &amp; perspectives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Accès direct 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rId3"/>
              </a:rPr>
              <a:t>https://gestionprivee.caisse-epargne.fr/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ou par simple clic sur l’image </a:t>
            </a:r>
          </a:p>
        </p:txBody>
      </p:sp>
      <p:sp>
        <p:nvSpPr>
          <p:cNvPr id="13" name="ZoneTexte 12">
            <a:hlinkClick r:id="rId4"/>
          </p:cNvPr>
          <p:cNvSpPr txBox="1"/>
          <p:nvPr/>
        </p:nvSpPr>
        <p:spPr>
          <a:xfrm>
            <a:off x="95589" y="356625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Pour la consulter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cliquez sur l’ image  </a:t>
            </a:r>
            <a:r>
              <a:rPr kumimoji="0" 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775E7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Semaine 24 </a:t>
            </a: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CE273-56D8-4DF5-AF26-13F824466A73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Helvetica Neue Medium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 Light" panose="020F0302020204030204"/>
              <a:ea typeface="+mn-ea"/>
              <a:cs typeface="Helvetica Neue Medium"/>
            </a:endParaRPr>
          </a:p>
        </p:txBody>
      </p:sp>
      <p:pic>
        <p:nvPicPr>
          <p:cNvPr id="8" name="Image 7">
            <a:hlinkClick r:id="rId3"/>
            <a:extLst>
              <a:ext uri="{FF2B5EF4-FFF2-40B4-BE49-F238E27FC236}">
                <a16:creationId xmlns:a16="http://schemas.microsoft.com/office/drawing/2014/main" id="{595A6503-A4CB-26C6-F940-D245421346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383" y="2289001"/>
            <a:ext cx="3564974" cy="412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841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03 JUIN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199" y="2567202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24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CC4B165E-2A7D-BB43-02F0-28EF507EAB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0145" y="2148128"/>
            <a:ext cx="2837541" cy="4025028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56240</TotalTime>
  <Words>390</Words>
  <Application>Microsoft Office PowerPoint</Application>
  <PresentationFormat>Grand écran</PresentationFormat>
  <Paragraphs>64</Paragraphs>
  <Slides>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2795</cp:revision>
  <dcterms:created xsi:type="dcterms:W3CDTF">2020-06-24T09:20:11Z</dcterms:created>
  <dcterms:modified xsi:type="dcterms:W3CDTF">2024-06-06T09:12:52Z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