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99" r:id="rId5"/>
    <p:sldMasterId id="2147483717" r:id="rId6"/>
  </p:sldMasterIdLst>
  <p:notesMasterIdLst>
    <p:notesMasterId r:id="rId16"/>
  </p:notesMasterIdLst>
  <p:handoutMasterIdLst>
    <p:handoutMasterId r:id="rId17"/>
  </p:handoutMasterIdLst>
  <p:sldIdLst>
    <p:sldId id="256" r:id="rId7"/>
    <p:sldId id="257" r:id="rId8"/>
    <p:sldId id="283" r:id="rId9"/>
    <p:sldId id="462" r:id="rId10"/>
    <p:sldId id="287" r:id="rId11"/>
    <p:sldId id="465" r:id="rId12"/>
    <p:sldId id="466" r:id="rId13"/>
    <p:sldId id="467" r:id="rId14"/>
    <p:sldId id="285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C1B24"/>
    <a:srgbClr val="E7302A"/>
    <a:srgbClr val="E3322C"/>
    <a:srgbClr val="FF9999"/>
    <a:srgbClr val="0000FF"/>
    <a:srgbClr val="C31632"/>
    <a:srgbClr val="D11921"/>
    <a:srgbClr val="B82A56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18" d="100"/>
          <a:sy n="118" d="100"/>
        </p:scale>
        <p:origin x="312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8D8E4B-F491-42B7-9A47-2840A9B4D78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02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167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3916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088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20 juin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20 juin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20 juin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20 juin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20 juin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20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20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20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20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20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20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20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20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20 juin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20 juin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emf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3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hyperlink" Target="https://groupebpce-my.sharepoint.com/personal/romain_dehlinger_natixis_com/_layouts/15/stream.aspx?id=%2Fpersonal%2Fromain%5Fdehlinger%5Fnatixis%5Fcom%2FDocuments%2FRecordings%2FEvolution%20LEA%20%28int%C3%A9gration%20questionnaire%20produits%20complexes%29%2D20240613%5F150341%2DEnregistrement%20de%20la%20r%C3%A9union%2Emp4&amp;referrer=StreamWebApp%2EWeb&amp;referrerScenario=AddressBarCopied%2Eview%2E0cd5c0d4%2D36c6%2D4782%2Db78d%2D130b93f47c76&amp;ga=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hyperlink" Target="http://commerciaux.celca.caisse-epargne.fr/download/1176/documents-hors-arbo-2/33609/20240425_presentation-synthetique-v4-3-version-ce.pptx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3624/flash-juin-2024.pptx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3608/flash-special-marches-17062024.pdf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3618/la-lettre-hebdomadaire-de-vega-im_17-juin-2024.pdf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26 du  Lundi 24 au Samedi 29 juin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26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05803D-ED3E-ABA9-9186-F4FE0A87D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450" y="2929781"/>
            <a:ext cx="8561953" cy="271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625" y="215400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979" y="247803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26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1949238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129A5-19E7-740A-B33F-2F658D406E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653" y="2990687"/>
            <a:ext cx="4605709" cy="236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0021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125879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LEA : GESTION DES INSTRUMENTS FINANCIERS COMPLEXES Réécoute audio du 13/06/2024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Pour la consulter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cliquez sur l’ image  </a:t>
            </a: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775E7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Semaine 26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CE273-56D8-4DF5-AF26-13F824466A73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Helvetica Neue Medium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 Light" panose="020F0302020204030204"/>
              <a:ea typeface="+mn-ea"/>
              <a:cs typeface="Helvetica Neue Medium"/>
            </a:endParaRPr>
          </a:p>
        </p:txBody>
      </p:sp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A01A797A-CDE4-C458-E7E9-1521F1384C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6073" y="2489063"/>
            <a:ext cx="6007272" cy="337012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4EAF4D-EC1A-00CA-28FA-116DCE8076EF}"/>
              </a:ext>
            </a:extLst>
          </p:cNvPr>
          <p:cNvSpPr txBox="1"/>
          <p:nvPr/>
        </p:nvSpPr>
        <p:spPr>
          <a:xfrm>
            <a:off x="160793" y="1366168"/>
            <a:ext cx="98367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Pour les personnes n’ayant pu assister à la </a:t>
            </a:r>
            <a:r>
              <a:rPr lang="fr-FR" dirty="0" err="1"/>
              <a:t>webex</a:t>
            </a:r>
            <a:r>
              <a:rPr lang="fr-FR" dirty="0"/>
              <a:t> du jeudi 13 juin de NIMI,</a:t>
            </a:r>
          </a:p>
          <a:p>
            <a:r>
              <a:rPr lang="fr-FR" dirty="0"/>
              <a:t> sur la gestion des instruments financiers complexes dans LEA , retrouvez le support de présentation et </a:t>
            </a:r>
          </a:p>
          <a:p>
            <a:r>
              <a:rPr lang="fr-FR" dirty="0"/>
              <a:t>le lien de réécoute:  </a:t>
            </a:r>
            <a:r>
              <a:rPr lang="fr-FR" dirty="0">
                <a:hlinkClick r:id="rId7"/>
              </a:rPr>
              <a:t>lien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9039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34401" y="2489063"/>
            <a:ext cx="1079860" cy="624238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OFFRES TEORA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20941" y="368300"/>
            <a:ext cx="10979084" cy="8342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125879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ACTIONS COMERCIALES / COLLECTE</a:t>
            </a:r>
          </a:p>
          <a:p>
            <a:pPr marL="0" marR="0" lvl="0" indent="0" algn="l" defTabSz="125879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FLASH TEORA DU JEUDI 20 JUIN 2024:  OFFRE AEP, TRANSFERTS DE COURTAGE, LCB-FT CHEZ CNP PATRIMOINE</a:t>
            </a:r>
            <a:endParaRPr kumimoji="0" lang="fr-FR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876" y="3195790"/>
            <a:ext cx="1125963" cy="3246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775E7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Semaine 26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CE273-56D8-4DF5-AF26-13F824466A73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Helvetica Neue Medium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 Light" panose="020F0302020204030204"/>
              <a:ea typeface="+mn-ea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979084" y="71561"/>
            <a:ext cx="1157066" cy="1663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DDB9D6-1882-49D8-C1B0-792011A0C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2982" y="99871"/>
            <a:ext cx="1869027" cy="7589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BE1F5DB-E320-82F3-C341-A9C8D08D57A7}"/>
              </a:ext>
            </a:extLst>
          </p:cNvPr>
          <p:cNvSpPr txBox="1"/>
          <p:nvPr/>
        </p:nvSpPr>
        <p:spPr>
          <a:xfrm>
            <a:off x="348324" y="3982557"/>
            <a:ext cx="35948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Retrouvez le support 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présentation, cliquez sur l’image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88B92A62-8592-A236-F15F-66F21F2CBB86}"/>
              </a:ext>
            </a:extLst>
          </p:cNvPr>
          <p:cNvSpPr/>
          <p:nvPr/>
        </p:nvSpPr>
        <p:spPr>
          <a:xfrm>
            <a:off x="1868007" y="4958690"/>
            <a:ext cx="978408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9071E63-AA8F-BA44-C930-F31DA2BB4DCB}"/>
              </a:ext>
            </a:extLst>
          </p:cNvPr>
          <p:cNvSpPr txBox="1"/>
          <p:nvPr/>
        </p:nvSpPr>
        <p:spPr>
          <a:xfrm rot="380472">
            <a:off x="8727496" y="1968524"/>
            <a:ext cx="22278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OFFRES RESERVEES AUX CAGP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hlinkClick r:id="rId3"/>
            <a:extLst>
              <a:ext uri="{FF2B5EF4-FFF2-40B4-BE49-F238E27FC236}">
                <a16:creationId xmlns:a16="http://schemas.microsoft.com/office/drawing/2014/main" id="{98822F24-419B-FC37-E428-F4EA6DFFF7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0518" y="3381545"/>
            <a:ext cx="5211927" cy="2874833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F04ABCB-432E-86F1-D747-81B1538BDC0A}"/>
              </a:ext>
            </a:extLst>
          </p:cNvPr>
          <p:cNvSpPr txBox="1"/>
          <p:nvPr/>
        </p:nvSpPr>
        <p:spPr>
          <a:xfrm>
            <a:off x="77161" y="1465405"/>
            <a:ext cx="979989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 ceux n’ayant pu assister à la </a:t>
            </a:r>
            <a:r>
              <a:rPr lang="fr-FR" dirty="0" err="1"/>
              <a:t>Webex</a:t>
            </a:r>
            <a:r>
              <a:rPr lang="fr-FR" dirty="0"/>
              <a:t> du jeudi 20 juin, retrouvez le support de présentation: </a:t>
            </a:r>
          </a:p>
          <a:p>
            <a:endParaRPr lang="fr-FR" sz="1400" dirty="0"/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fr-FR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Nouvelle politique commerciale d’AEP.</a:t>
            </a:r>
            <a:endParaRPr lang="fr-FR" sz="16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457200"/>
            <a:r>
              <a:rPr lang="fr-FR" sz="16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 </a:t>
            </a:r>
            <a:endParaRPr lang="fr-FR" sz="1600" dirty="0">
              <a:effectLst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fr-FR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Dispositif LCB-FT chez CNP Patrimoine </a:t>
            </a:r>
            <a:endParaRPr lang="fr-FR" sz="16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457200"/>
            <a:r>
              <a:rPr lang="fr-FR" sz="16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 </a:t>
            </a:r>
            <a:endParaRPr lang="fr-FR" sz="1600" dirty="0">
              <a:effectLst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fr-FR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Conquête : Transfert de courtage + Transformation loi Pacte. </a:t>
            </a:r>
            <a:endParaRPr lang="fr-FR" sz="16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r>
              <a:rPr lang="fr-FR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7669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PERFORMANCES OG –GSM  31/05/2024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5774" y="169460"/>
            <a:ext cx="2332876" cy="7851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27DD45-F6FD-8039-1D85-58D06D9D52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801" y="1199296"/>
            <a:ext cx="6897320" cy="522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94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3200400"/>
            <a:ext cx="1008273" cy="3224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05AD4DA-89B3-4F59-8816-2F4A82D136C9}"/>
              </a:ext>
            </a:extLst>
          </p:cNvPr>
          <p:cNvSpPr txBox="1">
            <a:spLocks/>
          </p:cNvSpPr>
          <p:nvPr/>
        </p:nvSpPr>
        <p:spPr>
          <a:xfrm>
            <a:off x="11062821" y="2485690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GSM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E92984-5CA2-48E9-8506-6C2EE83DE9C6}"/>
              </a:ext>
            </a:extLst>
          </p:cNvPr>
          <p:cNvSpPr/>
          <p:nvPr/>
        </p:nvSpPr>
        <p:spPr>
          <a:xfrm>
            <a:off x="11062820" y="71561"/>
            <a:ext cx="1082796" cy="1695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668" y="173777"/>
            <a:ext cx="2130647" cy="7170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035F566-A700-C754-B1AC-AA395D9F0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167" y="1216866"/>
            <a:ext cx="7020864" cy="529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9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FLASH SPECIAL MARCHE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99" y="2567202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26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38BF1D8C-94AE-0B0F-50F6-D8118F92C8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649" y="1915994"/>
            <a:ext cx="3217923" cy="435645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92483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17 JUIN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99" y="2567202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26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A2E15331-16C9-4827-0D1E-6AE4C330C6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4517" y="1900272"/>
            <a:ext cx="3061321" cy="4387894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682474793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56879</TotalTime>
  <Words>285</Words>
  <Application>Microsoft Office PowerPoint</Application>
  <PresentationFormat>Grand écran</PresentationFormat>
  <Paragraphs>72</Paragraphs>
  <Slides>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2830</cp:revision>
  <dcterms:created xsi:type="dcterms:W3CDTF">2020-06-24T09:20:11Z</dcterms:created>
  <dcterms:modified xsi:type="dcterms:W3CDTF">2024-06-20T11:24:12Z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