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0.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5"/>
  </p:sldMasterIdLst>
  <p:notesMasterIdLst>
    <p:notesMasterId r:id="rId35"/>
  </p:notesMasterIdLst>
  <p:handoutMasterIdLst>
    <p:handoutMasterId r:id="rId36"/>
  </p:handoutMasterIdLst>
  <p:sldIdLst>
    <p:sldId id="630" r:id="rId6"/>
    <p:sldId id="757" r:id="rId7"/>
    <p:sldId id="753" r:id="rId8"/>
    <p:sldId id="758" r:id="rId9"/>
    <p:sldId id="778" r:id="rId10"/>
    <p:sldId id="765" r:id="rId11"/>
    <p:sldId id="560" r:id="rId12"/>
    <p:sldId id="563" r:id="rId13"/>
    <p:sldId id="769" r:id="rId14"/>
    <p:sldId id="768" r:id="rId15"/>
    <p:sldId id="767" r:id="rId16"/>
    <p:sldId id="761" r:id="rId17"/>
    <p:sldId id="762" r:id="rId18"/>
    <p:sldId id="760" r:id="rId19"/>
    <p:sldId id="763" r:id="rId20"/>
    <p:sldId id="764" r:id="rId21"/>
    <p:sldId id="779" r:id="rId22"/>
    <p:sldId id="570" r:id="rId23"/>
    <p:sldId id="561" r:id="rId24"/>
    <p:sldId id="752" r:id="rId25"/>
    <p:sldId id="770" r:id="rId26"/>
    <p:sldId id="771" r:id="rId27"/>
    <p:sldId id="773" r:id="rId28"/>
    <p:sldId id="774" r:id="rId29"/>
    <p:sldId id="776" r:id="rId30"/>
    <p:sldId id="777" r:id="rId31"/>
    <p:sldId id="756" r:id="rId32"/>
    <p:sldId id="755" r:id="rId33"/>
    <p:sldId id="751" r:id="rId34"/>
  </p:sldIdLst>
  <p:sldSz cx="9906000" cy="6858000" type="A4"/>
  <p:notesSz cx="6797675" cy="9926638"/>
  <p:defaultTextStyle>
    <a:defPPr>
      <a:defRPr lang="fr-FR"/>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xmlns="">
        <p15:guide id="1" orient="horz" pos="1548" userDrawn="1">
          <p15:clr>
            <a:srgbClr val="A4A3A4"/>
          </p15:clr>
        </p15:guide>
        <p15:guide id="2" orient="horz" pos="4320" userDrawn="1">
          <p15:clr>
            <a:srgbClr val="A4A3A4"/>
          </p15:clr>
        </p15:guide>
        <p15:guide id="3" orient="horz" pos="4319">
          <p15:clr>
            <a:srgbClr val="A4A3A4"/>
          </p15:clr>
        </p15:guide>
        <p15:guide id="6" orient="horz" pos="4315" userDrawn="1">
          <p15:clr>
            <a:srgbClr val="A4A3A4"/>
          </p15:clr>
        </p15:guide>
        <p15:guide id="7" orient="horz" pos="1706" userDrawn="1">
          <p15:clr>
            <a:srgbClr val="A4A3A4"/>
          </p15:clr>
        </p15:guide>
        <p15:guide id="8" orient="horz" pos="1321" userDrawn="1">
          <p15:clr>
            <a:srgbClr val="A4A3A4"/>
          </p15:clr>
        </p15:guide>
        <p15:guide id="10" pos="5456" userDrawn="1">
          <p15:clr>
            <a:srgbClr val="A4A3A4"/>
          </p15:clr>
        </p15:guide>
        <p15:guide id="12" pos="3120" userDrawn="1">
          <p15:clr>
            <a:srgbClr val="A4A3A4"/>
          </p15:clr>
        </p15:guide>
        <p15:guide id="13" pos="852" userDrawn="1">
          <p15:clr>
            <a:srgbClr val="A4A3A4"/>
          </p15:clr>
        </p15:guide>
        <p15:guide id="14" pos="3664" userDrawn="1">
          <p15:clr>
            <a:srgbClr val="A4A3A4"/>
          </p15:clr>
        </p15:guide>
        <p15:guide id="16" orient="horz" pos="2704" userDrawn="1">
          <p15:clr>
            <a:srgbClr val="A4A3A4"/>
          </p15:clr>
        </p15:guide>
        <p15:guide id="17" orient="horz" pos="2591" userDrawn="1">
          <p15:clr>
            <a:srgbClr val="A4A3A4"/>
          </p15:clr>
        </p15:guide>
        <p15:guide id="18" pos="1895" userDrawn="1">
          <p15:clr>
            <a:srgbClr val="A4A3A4"/>
          </p15:clr>
        </p15:guide>
        <p15:guide id="19" pos="2644" userDrawn="1">
          <p15:clr>
            <a:srgbClr val="A4A3A4"/>
          </p15:clr>
        </p15:guide>
        <p15:guide id="20" pos="4390" userDrawn="1">
          <p15:clr>
            <a:srgbClr val="A4A3A4"/>
          </p15:clr>
        </p15:guide>
        <p15:guide id="21" orient="horz" pos="1933" userDrawn="1">
          <p15:clr>
            <a:srgbClr val="A4A3A4"/>
          </p15:clr>
        </p15:guide>
        <p15:guide id="22" orient="horz" pos="913" userDrawn="1">
          <p15:clr>
            <a:srgbClr val="A4A3A4"/>
          </p15:clr>
        </p15:guide>
        <p15:guide id="23" orient="horz" pos="2840" userDrawn="1">
          <p15:clr>
            <a:srgbClr val="A4A3A4"/>
          </p15:clr>
        </p15:guide>
      </p15:sldGuideLst>
    </p:ext>
    <p:ext uri="{2D200454-40CA-4A62-9FC3-DE9A4176ACB9}">
      <p15:notesGuideLst xmlns:p15="http://schemas.microsoft.com/office/powerpoint/2012/main" xmlns="">
        <p15:guide id="1" orient="horz" pos="3127" userDrawn="1">
          <p15:clr>
            <a:srgbClr val="A4A3A4"/>
          </p15:clr>
        </p15:guide>
        <p15:guide id="2"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phanie Lutz" initials="SL" lastIdx="1" clrIdx="0">
    <p:extLst/>
  </p:cmAuthor>
  <p:cmAuthor id="2" name="Nicolas Favraud" initials="NF" lastIdx="31" clrIdx="1">
    <p:extLst/>
  </p:cmAuthor>
  <p:cmAuthor id="3" name="COCAULT" initials="C" lastIdx="12" clrIdx="2"/>
  <p:cmAuthor id="4" name="SLIMAN" initials="S" lastIdx="20" clrIdx="3"/>
  <p:cmAuthor id="5" name="THELOT" initials="T" lastIdx="14"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CDE5"/>
    <a:srgbClr val="D3B390"/>
    <a:srgbClr val="C22038"/>
    <a:srgbClr val="5D87A1"/>
    <a:srgbClr val="A88563"/>
    <a:srgbClr val="CABCAC"/>
    <a:srgbClr val="FFFFFF"/>
    <a:srgbClr val="86A0B6"/>
    <a:srgbClr val="7F7F7F"/>
    <a:srgbClr val="1765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64" autoAdjust="0"/>
    <p:restoredTop sz="98889" autoAdjust="0"/>
  </p:normalViewPr>
  <p:slideViewPr>
    <p:cSldViewPr snapToGrid="0">
      <p:cViewPr varScale="1">
        <p:scale>
          <a:sx n="92" d="100"/>
          <a:sy n="92" d="100"/>
        </p:scale>
        <p:origin x="-1008" y="-102"/>
      </p:cViewPr>
      <p:guideLst>
        <p:guide orient="horz" pos="1548"/>
        <p:guide orient="horz" pos="4320"/>
        <p:guide orient="horz" pos="4319"/>
        <p:guide orient="horz" pos="4315"/>
        <p:guide orient="horz" pos="1706"/>
        <p:guide orient="horz" pos="1321"/>
        <p:guide orient="horz" pos="2704"/>
        <p:guide orient="horz" pos="2591"/>
        <p:guide orient="horz" pos="1933"/>
        <p:guide orient="horz" pos="913"/>
        <p:guide orient="horz" pos="2840"/>
        <p:guide pos="5456"/>
        <p:guide pos="3120"/>
        <p:guide pos="852"/>
        <p:guide pos="3664"/>
        <p:guide pos="1895"/>
        <p:guide pos="2644"/>
        <p:guide pos="4390"/>
      </p:guideLst>
    </p:cSldViewPr>
  </p:slideViewPr>
  <p:outlineViewPr>
    <p:cViewPr>
      <p:scale>
        <a:sx n="33" d="100"/>
        <a:sy n="33" d="100"/>
      </p:scale>
      <p:origin x="0" y="-6134"/>
    </p:cViewPr>
  </p:outlineViewPr>
  <p:notesTextViewPr>
    <p:cViewPr>
      <p:scale>
        <a:sx n="3" d="2"/>
        <a:sy n="3" d="2"/>
      </p:scale>
      <p:origin x="0" y="0"/>
    </p:cViewPr>
  </p:notesTextViewPr>
  <p:sorterViewPr>
    <p:cViewPr varScale="1">
      <p:scale>
        <a:sx n="1" d="1"/>
        <a:sy n="1" d="1"/>
      </p:scale>
      <p:origin x="0" y="0"/>
    </p:cViewPr>
  </p:sorterViewPr>
  <p:notesViewPr>
    <p:cSldViewPr snapToGrid="0">
      <p:cViewPr>
        <p:scale>
          <a:sx n="75" d="100"/>
          <a:sy n="75" d="100"/>
        </p:scale>
        <p:origin x="2880" y="-418"/>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solidFill>
                <a:latin typeface="+mn-lt"/>
                <a:ea typeface="+mn-ea"/>
                <a:cs typeface="+mn-cs"/>
              </a:defRPr>
            </a:pPr>
            <a:r>
              <a:rPr lang="en-US" dirty="0">
                <a:solidFill>
                  <a:schemeClr val="tx1"/>
                </a:solidFill>
                <a:latin typeface="Trebuchet MS" panose="020B0603020202020204" pitchFamily="34" charset="0"/>
              </a:rPr>
              <a:t>1er </a:t>
            </a:r>
            <a:r>
              <a:rPr lang="en-US" dirty="0" err="1">
                <a:solidFill>
                  <a:schemeClr val="tx1"/>
                </a:solidFill>
                <a:latin typeface="Trebuchet MS" panose="020B0603020202020204" pitchFamily="34" charset="0"/>
              </a:rPr>
              <a:t>Trimestre</a:t>
            </a:r>
            <a:r>
              <a:rPr lang="en-US" dirty="0">
                <a:solidFill>
                  <a:schemeClr val="tx1"/>
                </a:solidFill>
                <a:latin typeface="Trebuchet MS" panose="020B0603020202020204" pitchFamily="34" charset="0"/>
              </a:rPr>
              <a:t> 2018</a:t>
            </a:r>
          </a:p>
        </c:rich>
      </c:tx>
      <c:layout>
        <c:manualLayout>
          <c:xMode val="edge"/>
          <c:yMode val="edge"/>
          <c:x val="0.21423821457026748"/>
          <c:y val="6.9108519148637464E-3"/>
        </c:manualLayout>
      </c:layout>
      <c:overlay val="0"/>
      <c:spPr>
        <a:noFill/>
        <a:ln>
          <a:noFill/>
        </a:ln>
        <a:effectLst/>
      </c:spPr>
    </c:title>
    <c:autoTitleDeleted val="0"/>
    <c:plotArea>
      <c:layout/>
      <c:pieChart>
        <c:varyColors val="1"/>
        <c:ser>
          <c:idx val="0"/>
          <c:order val="0"/>
          <c:tx>
            <c:strRef>
              <c:f>Feuil1!$B$1</c:f>
              <c:strCache>
                <c:ptCount val="1"/>
                <c:pt idx="0">
                  <c:v>Ventes</c:v>
                </c:pt>
              </c:strCache>
            </c:strRef>
          </c:tx>
          <c:dPt>
            <c:idx val="0"/>
            <c:bubble3D val="0"/>
            <c:explosion val="12"/>
            <c:spPr>
              <a:solidFill>
                <a:srgbClr val="A88563"/>
              </a:solidFill>
              <a:ln>
                <a:noFill/>
              </a:ln>
              <a:effectLst>
                <a:outerShdw blurRad="40000" dist="23000" dir="5400000" rotWithShape="0">
                  <a:srgbClr val="000000">
                    <a:alpha val="35000"/>
                  </a:srgbClr>
                </a:outerShdw>
              </a:effectLst>
            </c:spPr>
          </c:dPt>
          <c:dPt>
            <c:idx val="1"/>
            <c:bubble3D val="0"/>
            <c:spPr>
              <a:solidFill>
                <a:srgbClr val="C22038"/>
              </a:solidFill>
              <a:ln>
                <a:noFill/>
              </a:ln>
              <a:effectLst>
                <a:outerShdw blurRad="40000" dist="23000" dir="5400000" rotWithShape="0">
                  <a:srgbClr val="000000">
                    <a:alpha val="35000"/>
                  </a:srgbClr>
                </a:outerShdw>
              </a:effectLst>
            </c:spPr>
          </c:dPt>
          <c:dPt>
            <c:idx val="2"/>
            <c:bubble3D val="0"/>
            <c:spPr>
              <a:solidFill>
                <a:srgbClr val="B9CDE5"/>
              </a:solidFill>
              <a:ln>
                <a:noFill/>
              </a:ln>
              <a:effectLst>
                <a:outerShdw blurRad="40000" dist="23000" dir="5400000" rotWithShape="0">
                  <a:srgbClr val="000000">
                    <a:alpha val="35000"/>
                  </a:srgbClr>
                </a:outerShdw>
              </a:effectLst>
            </c:spPr>
          </c:dPt>
          <c:dPt>
            <c:idx val="3"/>
            <c:bubble3D val="0"/>
            <c:spPr>
              <a:solidFill>
                <a:srgbClr val="5D87A1"/>
              </a:solidFill>
              <a:ln>
                <a:noFill/>
              </a:ln>
              <a:effectLst>
                <a:outerShdw blurRad="40000" dist="23000" dir="5400000" rotWithShape="0">
                  <a:srgbClr val="000000">
                    <a:alpha val="35000"/>
                  </a:srgbClr>
                </a:outerShdw>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fr-FR"/>
              </a:p>
            </c:txPr>
            <c:dLblPos val="outEnd"/>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Feuil1!$A$2:$A$5</c:f>
              <c:strCache>
                <c:ptCount val="4"/>
                <c:pt idx="0">
                  <c:v>TOF</c:v>
                </c:pt>
                <c:pt idx="1">
                  <c:v>Vacants en travaux ou sous promesse de vente</c:v>
                </c:pt>
                <c:pt idx="2">
                  <c:v>Franchises de loyers</c:v>
                </c:pt>
                <c:pt idx="3">
                  <c:v>Vacance</c:v>
                </c:pt>
              </c:strCache>
            </c:strRef>
          </c:cat>
          <c:val>
            <c:numRef>
              <c:f>Feuil1!$B$2:$B$5</c:f>
              <c:numCache>
                <c:formatCode>General</c:formatCode>
                <c:ptCount val="4"/>
                <c:pt idx="0">
                  <c:v>83.23</c:v>
                </c:pt>
                <c:pt idx="1">
                  <c:v>0.81</c:v>
                </c:pt>
                <c:pt idx="2">
                  <c:v>7.58</c:v>
                </c:pt>
                <c:pt idx="3">
                  <c:v>10.59</c:v>
                </c:pt>
              </c:numCache>
            </c:numRef>
          </c:val>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11490599982794583"/>
          <c:y val="0.74663267242197129"/>
          <c:w val="0.78940507908881108"/>
          <c:h val="0.2413191348069443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solidFill>
                <a:latin typeface="+mn-lt"/>
                <a:ea typeface="+mn-ea"/>
                <a:cs typeface="+mn-cs"/>
              </a:defRPr>
            </a:pPr>
            <a:r>
              <a:rPr lang="en-US" dirty="0" smtClean="0">
                <a:solidFill>
                  <a:schemeClr val="tx1"/>
                </a:solidFill>
                <a:latin typeface="Trebuchet MS" panose="020B0603020202020204" pitchFamily="34" charset="0"/>
              </a:rPr>
              <a:t>4ème </a:t>
            </a:r>
            <a:r>
              <a:rPr lang="en-US" dirty="0" err="1">
                <a:solidFill>
                  <a:schemeClr val="tx1"/>
                </a:solidFill>
                <a:latin typeface="Trebuchet MS" panose="020B0603020202020204" pitchFamily="34" charset="0"/>
              </a:rPr>
              <a:t>Trimestre</a:t>
            </a:r>
            <a:r>
              <a:rPr lang="en-US" dirty="0">
                <a:solidFill>
                  <a:schemeClr val="tx1"/>
                </a:solidFill>
                <a:latin typeface="Trebuchet MS" panose="020B0603020202020204" pitchFamily="34" charset="0"/>
              </a:rPr>
              <a:t> </a:t>
            </a:r>
            <a:r>
              <a:rPr lang="en-US" dirty="0" smtClean="0">
                <a:solidFill>
                  <a:schemeClr val="tx1"/>
                </a:solidFill>
                <a:latin typeface="Trebuchet MS" panose="020B0603020202020204" pitchFamily="34" charset="0"/>
              </a:rPr>
              <a:t>2017</a:t>
            </a:r>
            <a:endParaRPr lang="en-US" dirty="0">
              <a:solidFill>
                <a:schemeClr val="tx1"/>
              </a:solidFill>
              <a:latin typeface="Trebuchet MS" panose="020B0603020202020204" pitchFamily="34" charset="0"/>
            </a:endParaRPr>
          </a:p>
        </c:rich>
      </c:tx>
      <c:layout>
        <c:manualLayout>
          <c:xMode val="edge"/>
          <c:yMode val="edge"/>
          <c:x val="0.21423821457026748"/>
          <c:y val="6.9108519148637464E-3"/>
        </c:manualLayout>
      </c:layout>
      <c:overlay val="0"/>
      <c:spPr>
        <a:noFill/>
        <a:ln>
          <a:noFill/>
        </a:ln>
        <a:effectLst/>
      </c:spPr>
    </c:title>
    <c:autoTitleDeleted val="0"/>
    <c:plotArea>
      <c:layout/>
      <c:pieChart>
        <c:varyColors val="1"/>
        <c:ser>
          <c:idx val="0"/>
          <c:order val="0"/>
          <c:tx>
            <c:strRef>
              <c:f>Feuil1!$B$1</c:f>
              <c:strCache>
                <c:ptCount val="1"/>
                <c:pt idx="0">
                  <c:v>Ventes</c:v>
                </c:pt>
              </c:strCache>
            </c:strRef>
          </c:tx>
          <c:dPt>
            <c:idx val="0"/>
            <c:bubble3D val="0"/>
            <c:explosion val="12"/>
            <c:spPr>
              <a:solidFill>
                <a:srgbClr val="A88563"/>
              </a:solidFill>
              <a:ln>
                <a:noFill/>
              </a:ln>
              <a:effectLst>
                <a:outerShdw blurRad="40000" dist="23000" dir="5400000" rotWithShape="0">
                  <a:srgbClr val="000000">
                    <a:alpha val="35000"/>
                  </a:srgbClr>
                </a:outerShdw>
              </a:effectLst>
            </c:spPr>
          </c:dPt>
          <c:dPt>
            <c:idx val="1"/>
            <c:bubble3D val="0"/>
            <c:spPr>
              <a:solidFill>
                <a:srgbClr val="C22038"/>
              </a:solidFill>
              <a:ln>
                <a:noFill/>
              </a:ln>
              <a:effectLst>
                <a:outerShdw blurRad="40000" dist="23000" dir="5400000" rotWithShape="0">
                  <a:srgbClr val="000000">
                    <a:alpha val="35000"/>
                  </a:srgbClr>
                </a:outerShdw>
              </a:effectLst>
            </c:spPr>
          </c:dPt>
          <c:dPt>
            <c:idx val="2"/>
            <c:bubble3D val="0"/>
            <c:spPr>
              <a:solidFill>
                <a:srgbClr val="B9CDE5"/>
              </a:solidFill>
              <a:ln>
                <a:noFill/>
              </a:ln>
              <a:effectLst>
                <a:outerShdw blurRad="40000" dist="23000" dir="5400000" rotWithShape="0">
                  <a:srgbClr val="000000">
                    <a:alpha val="35000"/>
                  </a:srgbClr>
                </a:outerShdw>
              </a:effectLst>
            </c:spPr>
          </c:dPt>
          <c:dPt>
            <c:idx val="3"/>
            <c:bubble3D val="0"/>
            <c:spPr>
              <a:solidFill>
                <a:srgbClr val="5D87A1"/>
              </a:solidFill>
              <a:ln>
                <a:noFill/>
              </a:ln>
              <a:effectLst>
                <a:outerShdw blurRad="40000" dist="23000" dir="5400000" rotWithShape="0">
                  <a:srgbClr val="000000">
                    <a:alpha val="35000"/>
                  </a:srgbClr>
                </a:outerShdw>
              </a:effectLst>
            </c:spPr>
          </c:dPt>
          <c:dLbls>
            <c:dLbl>
              <c:idx val="1"/>
              <c:layout>
                <c:manualLayout>
                  <c:x val="-4.0540540540540591E-2"/>
                  <c:y val="3.614457831325301E-2"/>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fr-FR"/>
              </a:p>
            </c:txPr>
            <c:dLblPos val="outEnd"/>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Feuil1!$A$2:$A$5</c:f>
              <c:strCache>
                <c:ptCount val="4"/>
                <c:pt idx="0">
                  <c:v>TOF</c:v>
                </c:pt>
                <c:pt idx="1">
                  <c:v>Vacants en travaux ou sous promesse de vente</c:v>
                </c:pt>
                <c:pt idx="2">
                  <c:v>Franchises de loyers</c:v>
                </c:pt>
                <c:pt idx="3">
                  <c:v>Vacance</c:v>
                </c:pt>
              </c:strCache>
            </c:strRef>
          </c:cat>
          <c:val>
            <c:numRef>
              <c:f>Feuil1!$B$2:$B$5</c:f>
              <c:numCache>
                <c:formatCode>General</c:formatCode>
                <c:ptCount val="4"/>
                <c:pt idx="0">
                  <c:v>88.55</c:v>
                </c:pt>
                <c:pt idx="1">
                  <c:v>1.1399999999999999</c:v>
                </c:pt>
                <c:pt idx="2">
                  <c:v>1.22</c:v>
                </c:pt>
                <c:pt idx="3">
                  <c:v>9.09</c:v>
                </c:pt>
              </c:numCache>
            </c:numRef>
          </c:val>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081010323578616E-2"/>
          <c:y val="0.12491009317922663"/>
          <c:w val="0.88968191001064978"/>
          <c:h val="0.71485300428651199"/>
        </c:manualLayout>
      </c:layout>
      <c:barChart>
        <c:barDir val="col"/>
        <c:grouping val="clustered"/>
        <c:varyColors val="0"/>
        <c:ser>
          <c:idx val="0"/>
          <c:order val="0"/>
          <c:tx>
            <c:strRef>
              <c:f>Feuil1!$B$1</c:f>
              <c:strCache>
                <c:ptCount val="1"/>
                <c:pt idx="0">
                  <c:v>Dividende par part en €</c:v>
                </c:pt>
              </c:strCache>
            </c:strRef>
          </c:tx>
          <c:spPr>
            <a:solidFill>
              <a:srgbClr val="A88563"/>
            </a:solidFill>
            <a:ln>
              <a:noFill/>
            </a:ln>
            <a:effectLst>
              <a:outerShdw blurRad="40000" dist="23000" dir="5400000" rotWithShape="0">
                <a:srgbClr val="000000">
                  <a:alpha val="35000"/>
                </a:srgbClr>
              </a:outerShdw>
            </a:effectLst>
          </c:spPr>
          <c:invertIfNegative val="0"/>
          <c:dLbls>
            <c:dLbl>
              <c:idx val="0"/>
              <c:numFmt formatCode="#,##0.00\ &quot;€&quot;" sourceLinked="0"/>
              <c:spPr>
                <a:noFill/>
                <a:ln>
                  <a:noFill/>
                </a:ln>
                <a:effectLst/>
              </c:spPr>
              <c:txPr>
                <a:bodyPr rot="0" spcFirstLastPara="1" vertOverflow="ellipsis" vert="horz" wrap="square" lIns="38100" tIns="19050" rIns="38100" bIns="19050" anchor="ctr" anchorCtr="0">
                  <a:spAutoFit/>
                </a:bodyPr>
                <a:lstStyle/>
                <a:p>
                  <a:pPr>
                    <a:defRPr sz="1197" b="0" i="0" u="none" strike="noStrike" kern="1200" baseline="0">
                      <a:solidFill>
                        <a:srgbClr val="FFFFFF"/>
                      </a:solidFill>
                      <a:latin typeface="+mn-lt"/>
                      <a:ea typeface="+mn-ea"/>
                      <a:cs typeface="+mn-cs"/>
                    </a:defRPr>
                  </a:pPr>
                  <a:endParaRPr lang="fr-FR"/>
                </a:p>
              </c:txPr>
              <c:dLblPos val="ctr"/>
              <c:showLegendKey val="0"/>
              <c:showVal val="1"/>
              <c:showCatName val="0"/>
              <c:showSerName val="0"/>
              <c:showPercent val="0"/>
              <c:showBubbleSize val="0"/>
            </c:dLbl>
            <c:dLbl>
              <c:idx val="4"/>
              <c:numFmt formatCode="#,##0.00\ &quot;€&quot;" sourceLinked="0"/>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rgbClr val="FFFFFF"/>
                      </a:solidFill>
                      <a:latin typeface="+mn-lt"/>
                      <a:ea typeface="+mn-ea"/>
                      <a:cs typeface="+mn-cs"/>
                    </a:defRPr>
                  </a:pPr>
                  <a:endParaRPr lang="fr-FR"/>
                </a:p>
              </c:txPr>
              <c:dLblPos val="ctr"/>
              <c:showLegendKey val="0"/>
              <c:showVal val="1"/>
              <c:showCatName val="0"/>
              <c:showSerName val="0"/>
              <c:showPercent val="0"/>
              <c:showBubbleSize val="0"/>
            </c:dLbl>
            <c:numFmt formatCode="#,##0.00\ &quot;€&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Feuil1!$A$2:$A$6</c:f>
              <c:numCache>
                <c:formatCode>General</c:formatCode>
                <c:ptCount val="5"/>
                <c:pt idx="0">
                  <c:v>2013</c:v>
                </c:pt>
                <c:pt idx="1">
                  <c:v>2014</c:v>
                </c:pt>
                <c:pt idx="2">
                  <c:v>2015</c:v>
                </c:pt>
                <c:pt idx="3">
                  <c:v>2016</c:v>
                </c:pt>
                <c:pt idx="4">
                  <c:v>2017</c:v>
                </c:pt>
              </c:numCache>
            </c:numRef>
          </c:cat>
          <c:val>
            <c:numRef>
              <c:f>Feuil1!$B$2:$B$6</c:f>
              <c:numCache>
                <c:formatCode>General</c:formatCode>
                <c:ptCount val="5"/>
                <c:pt idx="0">
                  <c:v>46.6</c:v>
                </c:pt>
                <c:pt idx="1">
                  <c:v>45.6</c:v>
                </c:pt>
                <c:pt idx="2">
                  <c:v>41.13</c:v>
                </c:pt>
                <c:pt idx="3">
                  <c:v>36</c:v>
                </c:pt>
                <c:pt idx="4">
                  <c:v>36</c:v>
                </c:pt>
              </c:numCache>
            </c:numRef>
          </c:val>
        </c:ser>
        <c:dLbls>
          <c:dLblPos val="inEnd"/>
          <c:showLegendKey val="0"/>
          <c:showVal val="1"/>
          <c:showCatName val="0"/>
          <c:showSerName val="0"/>
          <c:showPercent val="0"/>
          <c:showBubbleSize val="0"/>
        </c:dLbls>
        <c:gapWidth val="80"/>
        <c:overlap val="25"/>
        <c:axId val="223065216"/>
        <c:axId val="223066752"/>
      </c:barChart>
      <c:catAx>
        <c:axId val="22306521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r-FR"/>
          </a:p>
        </c:txPr>
        <c:crossAx val="223066752"/>
        <c:crosses val="autoZero"/>
        <c:auto val="1"/>
        <c:lblAlgn val="ctr"/>
        <c:lblOffset val="100"/>
        <c:noMultiLvlLbl val="0"/>
      </c:catAx>
      <c:valAx>
        <c:axId val="223066752"/>
        <c:scaling>
          <c:orientation val="minMax"/>
        </c:scaling>
        <c:delete val="0"/>
        <c:axPos val="l"/>
        <c:majorGridlines>
          <c:spPr>
            <a:ln w="9525" cap="flat" cmpd="sng" algn="ctr">
              <a:solidFill>
                <a:schemeClr val="tx2">
                  <a:lumMod val="15000"/>
                  <a:lumOff val="85000"/>
                </a:schemeClr>
              </a:solidFill>
              <a:round/>
            </a:ln>
            <a:effectLst/>
          </c:spPr>
        </c:majorGridlines>
        <c:numFmt formatCode="#,##0\ &quot;€&quot;"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r-FR"/>
          </a:p>
        </c:txPr>
        <c:crossAx val="223065216"/>
        <c:crosses val="autoZero"/>
        <c:crossBetween val="between"/>
        <c:majorUnit val="50"/>
      </c:valAx>
      <c:spPr>
        <a:noFill/>
        <a:ln>
          <a:noFill/>
        </a:ln>
        <a:effectLst/>
      </c:spPr>
    </c:plotArea>
    <c:legend>
      <c:legendPos val="tr"/>
      <c:legendEntry>
        <c:idx val="0"/>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r-FR"/>
          </a:p>
        </c:txPr>
      </c:legendEntry>
      <c:layout>
        <c:manualLayout>
          <c:xMode val="edge"/>
          <c:yMode val="edge"/>
          <c:x val="0.22258675786870408"/>
          <c:y val="6.8551842330762641E-2"/>
          <c:w val="0.23291373020458128"/>
          <c:h val="8.742282857316356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
          <c:y val="0.2213649571453821"/>
          <c:w val="0.9301237626195602"/>
          <c:h val="0.65667771496540717"/>
        </c:manualLayout>
      </c:layout>
      <c:lineChart>
        <c:grouping val="standard"/>
        <c:varyColors val="0"/>
        <c:ser>
          <c:idx val="0"/>
          <c:order val="0"/>
          <c:tx>
            <c:strRef>
              <c:f>Feuil1!$B$1</c:f>
              <c:strCache>
                <c:ptCount val="1"/>
                <c:pt idx="0">
                  <c:v>Valeur de recontitution par part</c:v>
                </c:pt>
              </c:strCache>
            </c:strRef>
          </c:tx>
          <c:spPr>
            <a:ln w="22225" cap="rnd">
              <a:solidFill>
                <a:schemeClr val="accent6">
                  <a:tint val="77000"/>
                </a:schemeClr>
              </a:solidFill>
              <a:round/>
            </a:ln>
            <a:effectLst/>
          </c:spPr>
          <c:marker>
            <c:symbol val="none"/>
          </c:marker>
          <c:cat>
            <c:numRef>
              <c:f>Feuil1!$A$2:$A$6</c:f>
              <c:numCache>
                <c:formatCode>General</c:formatCode>
                <c:ptCount val="5"/>
                <c:pt idx="0">
                  <c:v>2013</c:v>
                </c:pt>
                <c:pt idx="1">
                  <c:v>2014</c:v>
                </c:pt>
                <c:pt idx="2">
                  <c:v>2015</c:v>
                </c:pt>
                <c:pt idx="3">
                  <c:v>2016</c:v>
                </c:pt>
                <c:pt idx="4">
                  <c:v>2017</c:v>
                </c:pt>
              </c:numCache>
            </c:numRef>
          </c:cat>
          <c:val>
            <c:numRef>
              <c:f>Feuil1!$B$2:$B$6</c:f>
              <c:numCache>
                <c:formatCode>General</c:formatCode>
                <c:ptCount val="5"/>
                <c:pt idx="0">
                  <c:v>876.82</c:v>
                </c:pt>
                <c:pt idx="1">
                  <c:v>845.89</c:v>
                </c:pt>
                <c:pt idx="2">
                  <c:v>848.4</c:v>
                </c:pt>
                <c:pt idx="3">
                  <c:v>846.23</c:v>
                </c:pt>
                <c:pt idx="4">
                  <c:v>878.99</c:v>
                </c:pt>
              </c:numCache>
            </c:numRef>
          </c:val>
          <c:smooth val="0"/>
        </c:ser>
        <c:ser>
          <c:idx val="1"/>
          <c:order val="1"/>
          <c:tx>
            <c:strRef>
              <c:f>Feuil1!$C$1</c:f>
              <c:strCache>
                <c:ptCount val="1"/>
                <c:pt idx="0">
                  <c:v>Prix d'acquisition moyen par part frais inclus</c:v>
                </c:pt>
              </c:strCache>
            </c:strRef>
          </c:tx>
          <c:spPr>
            <a:ln w="22225" cap="rnd">
              <a:solidFill>
                <a:schemeClr val="accent6">
                  <a:shade val="76000"/>
                </a:schemeClr>
              </a:solidFill>
              <a:round/>
            </a:ln>
            <a:effectLst/>
          </c:spPr>
          <c:marker>
            <c:symbol val="none"/>
          </c:marker>
          <c:cat>
            <c:numRef>
              <c:f>Feuil1!$A$2:$A$6</c:f>
              <c:numCache>
                <c:formatCode>General</c:formatCode>
                <c:ptCount val="5"/>
                <c:pt idx="0">
                  <c:v>2013</c:v>
                </c:pt>
                <c:pt idx="1">
                  <c:v>2014</c:v>
                </c:pt>
                <c:pt idx="2">
                  <c:v>2015</c:v>
                </c:pt>
                <c:pt idx="3">
                  <c:v>2016</c:v>
                </c:pt>
                <c:pt idx="4">
                  <c:v>2017</c:v>
                </c:pt>
              </c:numCache>
            </c:numRef>
          </c:cat>
          <c:val>
            <c:numRef>
              <c:f>Feuil1!$C$2:$C$6</c:f>
              <c:numCache>
                <c:formatCode>General</c:formatCode>
                <c:ptCount val="5"/>
                <c:pt idx="0">
                  <c:v>877.89</c:v>
                </c:pt>
                <c:pt idx="1">
                  <c:v>874.75</c:v>
                </c:pt>
                <c:pt idx="2">
                  <c:v>874.99</c:v>
                </c:pt>
                <c:pt idx="3">
                  <c:v>875.11</c:v>
                </c:pt>
                <c:pt idx="4">
                  <c:v>869.42</c:v>
                </c:pt>
              </c:numCache>
            </c:numRef>
          </c:val>
          <c:smooth val="0"/>
        </c:ser>
        <c:dLbls>
          <c:showLegendKey val="0"/>
          <c:showVal val="0"/>
          <c:showCatName val="0"/>
          <c:showSerName val="0"/>
          <c:showPercent val="0"/>
          <c:showBubbleSize val="0"/>
        </c:dLbls>
        <c:hiLowLines>
          <c:spPr>
            <a:ln w="9525" cap="flat" cmpd="sng" algn="ctr">
              <a:solidFill>
                <a:schemeClr val="dk1">
                  <a:lumMod val="35000"/>
                  <a:lumOff val="65000"/>
                </a:schemeClr>
              </a:solidFill>
              <a:round/>
            </a:ln>
            <a:effectLst/>
          </c:spPr>
        </c:hiLowLines>
        <c:marker val="1"/>
        <c:smooth val="0"/>
        <c:axId val="223169152"/>
        <c:axId val="223170944"/>
      </c:lineChart>
      <c:catAx>
        <c:axId val="223169152"/>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fr-FR"/>
          </a:p>
        </c:txPr>
        <c:crossAx val="223170944"/>
        <c:crosses val="autoZero"/>
        <c:auto val="1"/>
        <c:lblAlgn val="ctr"/>
        <c:lblOffset val="100"/>
        <c:noMultiLvlLbl val="0"/>
      </c:catAx>
      <c:valAx>
        <c:axId val="223170944"/>
        <c:scaling>
          <c:orientation val="minMax"/>
          <c:max val="880"/>
          <c:min val="845"/>
        </c:scaling>
        <c:delete val="0"/>
        <c:axPos val="l"/>
        <c:majorGridlines>
          <c:spPr>
            <a:ln w="9525" cap="flat" cmpd="sng" algn="ctr">
              <a:solidFill>
                <a:schemeClr val="dk1">
                  <a:lumMod val="15000"/>
                  <a:lumOff val="85000"/>
                  <a:alpha val="54000"/>
                </a:schemeClr>
              </a:solidFill>
              <a:round/>
            </a:ln>
            <a:effectLst/>
          </c:spPr>
        </c:majorGridlines>
        <c:numFmt formatCode="#,##0\ &quot;€&quot;" sourceLinked="0"/>
        <c:majorTickMark val="none"/>
        <c:minorTickMark val="none"/>
        <c:tickLblPos val="high"/>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fr-FR"/>
          </a:p>
        </c:txPr>
        <c:crossAx val="223169152"/>
        <c:crosses val="autoZero"/>
        <c:crossBetween val="between"/>
      </c:valAx>
      <c:spPr>
        <a:pattFill prst="ltDnDiag">
          <a:fgClr>
            <a:schemeClr val="dk1">
              <a:lumMod val="15000"/>
              <a:lumOff val="85000"/>
            </a:schemeClr>
          </a:fgClr>
          <a:bgClr>
            <a:schemeClr val="lt1"/>
          </a:bgClr>
        </a:pattFill>
        <a:ln>
          <a:noFill/>
        </a:ln>
        <a:effectLst/>
      </c:spPr>
    </c:plotArea>
    <c:legend>
      <c:legendPos val="b"/>
      <c:layout>
        <c:manualLayout>
          <c:xMode val="edge"/>
          <c:yMode val="edge"/>
          <c:x val="6.2484394506866416E-2"/>
          <c:y val="2.4573396917184964E-2"/>
          <c:w val="0.9"/>
          <c:h val="0.14919348570658736"/>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fr-FR"/>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fr-F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45334648557363644"/>
          <c:y val="0.20653289994846119"/>
          <c:w val="0.38715866866863746"/>
          <c:h val="0.73720925712709484"/>
        </c:manualLayout>
      </c:layout>
      <c:barChart>
        <c:barDir val="bar"/>
        <c:grouping val="clustered"/>
        <c:varyColors val="0"/>
        <c:ser>
          <c:idx val="0"/>
          <c:order val="0"/>
          <c:spPr>
            <a:solidFill>
              <a:srgbClr val="5D87A1"/>
            </a:solidFill>
          </c:spPr>
          <c:invertIfNegative val="0"/>
          <c:dPt>
            <c:idx val="0"/>
            <c:invertIfNegative val="0"/>
            <c:bubble3D val="0"/>
            <c:spPr>
              <a:solidFill>
                <a:sysClr val="windowText" lastClr="000000"/>
              </a:solidFill>
            </c:spPr>
          </c:dPt>
          <c:dPt>
            <c:idx val="1"/>
            <c:invertIfNegative val="0"/>
            <c:bubble3D val="0"/>
            <c:spPr>
              <a:solidFill>
                <a:srgbClr val="D3B390"/>
              </a:solidFill>
            </c:spPr>
          </c:dPt>
          <c:dPt>
            <c:idx val="2"/>
            <c:invertIfNegative val="0"/>
            <c:bubble3D val="0"/>
            <c:spPr>
              <a:solidFill>
                <a:srgbClr val="A88563"/>
              </a:solidFill>
            </c:spPr>
          </c:dPt>
          <c:dLbls>
            <c:spPr>
              <a:noFill/>
              <a:ln>
                <a:noFill/>
              </a:ln>
              <a:effectLst/>
            </c:spPr>
            <c:txPr>
              <a:bodyPr wrap="square" lIns="38100" tIns="19050" rIns="38100" bIns="19050" anchor="ctr">
                <a:spAutoFit/>
              </a:bodyPr>
              <a:lstStyle/>
              <a:p>
                <a:pPr>
                  <a:defRPr sz="1600" b="1">
                    <a:solidFill>
                      <a:schemeClr val="tx1">
                        <a:lumMod val="65000"/>
                        <a:lumOff val="35000"/>
                      </a:schemeClr>
                    </a:solidFill>
                    <a:latin typeface="Trebuchet MS" panose="020B0603020202020204" pitchFamily="34"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Feuil4!$A$21:$A$23</c:f>
              <c:strCache>
                <c:ptCount val="3"/>
                <c:pt idx="0">
                  <c:v>Commerces</c:v>
                </c:pt>
                <c:pt idx="1">
                  <c:v>Mixte</c:v>
                </c:pt>
                <c:pt idx="2">
                  <c:v>Bureaux</c:v>
                </c:pt>
              </c:strCache>
            </c:strRef>
          </c:cat>
          <c:val>
            <c:numRef>
              <c:f>Feuil4!$D$21:$D$23</c:f>
              <c:numCache>
                <c:formatCode>0%</c:formatCode>
                <c:ptCount val="3"/>
                <c:pt idx="0">
                  <c:v>0.28999999999999998</c:v>
                </c:pt>
                <c:pt idx="1">
                  <c:v>0.28999999999999998</c:v>
                </c:pt>
                <c:pt idx="2">
                  <c:v>0.42</c:v>
                </c:pt>
              </c:numCache>
            </c:numRef>
          </c:val>
        </c:ser>
        <c:dLbls>
          <c:showLegendKey val="0"/>
          <c:showVal val="0"/>
          <c:showCatName val="0"/>
          <c:showSerName val="0"/>
          <c:showPercent val="0"/>
          <c:showBubbleSize val="0"/>
        </c:dLbls>
        <c:gapWidth val="71"/>
        <c:overlap val="100"/>
        <c:axId val="225625216"/>
        <c:axId val="225626752"/>
      </c:barChart>
      <c:catAx>
        <c:axId val="225625216"/>
        <c:scaling>
          <c:orientation val="minMax"/>
        </c:scaling>
        <c:delete val="0"/>
        <c:axPos val="l"/>
        <c:numFmt formatCode="General" sourceLinked="0"/>
        <c:majorTickMark val="out"/>
        <c:minorTickMark val="none"/>
        <c:tickLblPos val="nextTo"/>
        <c:txPr>
          <a:bodyPr anchor="ctr" anchorCtr="0"/>
          <a:lstStyle/>
          <a:p>
            <a:pPr>
              <a:defRPr sz="1600">
                <a:solidFill>
                  <a:schemeClr val="tx1">
                    <a:lumMod val="65000"/>
                    <a:lumOff val="35000"/>
                  </a:schemeClr>
                </a:solidFill>
                <a:latin typeface="Trebuchet MS" panose="020B0603020202020204" pitchFamily="34" charset="0"/>
              </a:defRPr>
            </a:pPr>
            <a:endParaRPr lang="fr-FR"/>
          </a:p>
        </c:txPr>
        <c:crossAx val="225626752"/>
        <c:crosses val="autoZero"/>
        <c:auto val="1"/>
        <c:lblAlgn val="ctr"/>
        <c:lblOffset val="100"/>
        <c:noMultiLvlLbl val="0"/>
      </c:catAx>
      <c:valAx>
        <c:axId val="225626752"/>
        <c:scaling>
          <c:orientation val="minMax"/>
        </c:scaling>
        <c:delete val="1"/>
        <c:axPos val="b"/>
        <c:numFmt formatCode="0%" sourceLinked="1"/>
        <c:majorTickMark val="out"/>
        <c:minorTickMark val="none"/>
        <c:tickLblPos val="none"/>
        <c:crossAx val="225625216"/>
        <c:crosses val="autoZero"/>
        <c:crossBetween val="between"/>
      </c:valAx>
    </c:plotArea>
    <c:plotVisOnly val="1"/>
    <c:dispBlanksAs val="gap"/>
    <c:showDLblsOverMax val="0"/>
  </c:chart>
  <c:txPr>
    <a:bodyPr/>
    <a:lstStyle/>
    <a:p>
      <a:pPr>
        <a:defRPr sz="1400">
          <a:solidFill>
            <a:schemeClr val="bg1">
              <a:lumMod val="65000"/>
            </a:schemeClr>
          </a:solidFill>
          <a:latin typeface="Helvetica" panose="020B0604020202020204" pitchFamily="34" charset="0"/>
          <a:cs typeface="Helvetica" panose="020B0604020202020204" pitchFamily="34" charset="0"/>
        </a:defRPr>
      </a:pPr>
      <a:endParaRPr lang="fr-FR"/>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26176910422272165"/>
          <c:y val="9.3845485929643091E-2"/>
          <c:w val="0.4221924953223995"/>
          <c:h val="0.67443199968884138"/>
        </c:manualLayout>
      </c:layout>
      <c:doughnutChart>
        <c:varyColors val="1"/>
        <c:ser>
          <c:idx val="0"/>
          <c:order val="0"/>
          <c:tx>
            <c:strRef>
              <c:f>Feuil1!$B$1</c:f>
              <c:strCache>
                <c:ptCount val="1"/>
                <c:pt idx="0">
                  <c:v>Ventes</c:v>
                </c:pt>
              </c:strCache>
            </c:strRef>
          </c:tx>
          <c:spPr>
            <a:ln>
              <a:noFill/>
            </a:ln>
          </c:spPr>
          <c:explosion val="3"/>
          <c:dPt>
            <c:idx val="0"/>
            <c:bubble3D val="0"/>
            <c:spPr>
              <a:solidFill>
                <a:srgbClr val="A88563"/>
              </a:solidFill>
              <a:ln w="19050">
                <a:noFill/>
              </a:ln>
              <a:effectLst/>
            </c:spPr>
          </c:dPt>
          <c:dPt>
            <c:idx val="1"/>
            <c:bubble3D val="0"/>
            <c:spPr>
              <a:solidFill>
                <a:srgbClr val="D3B390"/>
              </a:solidFill>
              <a:ln w="19050">
                <a:noFill/>
              </a:ln>
              <a:effectLst/>
            </c:spPr>
          </c:dPt>
          <c:dPt>
            <c:idx val="2"/>
            <c:bubble3D val="0"/>
            <c:spPr>
              <a:solidFill>
                <a:schemeClr val="tx1">
                  <a:lumMod val="50000"/>
                  <a:lumOff val="50000"/>
                </a:schemeClr>
              </a:solidFill>
              <a:ln w="19050">
                <a:noFill/>
              </a:ln>
              <a:effectLst/>
            </c:spPr>
          </c:dPt>
          <c:dPt>
            <c:idx val="3"/>
            <c:bubble3D val="0"/>
            <c:spPr>
              <a:solidFill>
                <a:schemeClr val="tx1"/>
              </a:solidFill>
              <a:ln w="19050">
                <a:noFill/>
              </a:ln>
              <a:effectLst/>
            </c:spPr>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Trebuchet MS" panose="020B0603020202020204" pitchFamily="34" charset="0"/>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Feuil1!$A$2:$A$5</c:f>
              <c:strCache>
                <c:ptCount val="4"/>
                <c:pt idx="0">
                  <c:v>Ile -de-France</c:v>
                </c:pt>
                <c:pt idx="1">
                  <c:v>Paris</c:v>
                </c:pt>
                <c:pt idx="2">
                  <c:v>Province</c:v>
                </c:pt>
                <c:pt idx="3">
                  <c:v>Belgique</c:v>
                </c:pt>
              </c:strCache>
            </c:strRef>
          </c:cat>
          <c:val>
            <c:numRef>
              <c:f>Feuil1!$B$2:$B$5</c:f>
              <c:numCache>
                <c:formatCode>0%</c:formatCode>
                <c:ptCount val="4"/>
                <c:pt idx="0">
                  <c:v>0.55000000000000004</c:v>
                </c:pt>
                <c:pt idx="1">
                  <c:v>0.2</c:v>
                </c:pt>
                <c:pt idx="2">
                  <c:v>0.18</c:v>
                </c:pt>
                <c:pt idx="3">
                  <c:v>7.0000000000000007E-2</c:v>
                </c:pt>
              </c:numCache>
            </c:numRef>
          </c:val>
        </c:ser>
        <c:dLbls>
          <c:showLegendKey val="0"/>
          <c:showVal val="0"/>
          <c:showCatName val="0"/>
          <c:showSerName val="0"/>
          <c:showPercent val="0"/>
          <c:showBubbleSize val="0"/>
          <c:showLeaderLines val="1"/>
        </c:dLbls>
        <c:firstSliceAng val="175"/>
        <c:holeSize val="56"/>
      </c:doughnutChart>
      <c:spPr>
        <a:noFill/>
        <a:ln>
          <a:noFill/>
        </a:ln>
        <a:effectLst/>
      </c:spPr>
    </c:plotArea>
    <c:legend>
      <c:legendPos val="b"/>
      <c:layout>
        <c:manualLayout>
          <c:xMode val="edge"/>
          <c:yMode val="edge"/>
          <c:x val="1.2904287279773241E-2"/>
          <c:y val="0.77496374421280823"/>
          <c:w val="0.8916012297913426"/>
          <c:h val="0.183630761242697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Trebuchet MS" panose="020B0603020202020204" pitchFamily="34" charset="0"/>
              <a:ea typeface="+mn-ea"/>
              <a:cs typeface="Helvetica" panose="020B0604020202020204" pitchFamily="34" charset="0"/>
            </a:defRPr>
          </a:pPr>
          <a:endParaRPr lang="fr-FR"/>
        </a:p>
      </c:txPr>
    </c:legend>
    <c:plotVisOnly val="1"/>
    <c:dispBlanksAs val="gap"/>
    <c:showDLblsOverMax val="0"/>
  </c:chart>
  <c:spPr>
    <a:noFill/>
    <a:ln>
      <a:noFill/>
    </a:ln>
    <a:effectLst/>
  </c:spPr>
  <c:txPr>
    <a:bodyPr/>
    <a:lstStyle/>
    <a:p>
      <a:pPr>
        <a:defRPr/>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6">
  <a:schemeClr val="accent6"/>
</cs:colorStyle>
</file>

<file path=ppt/charts/colors4.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0.12634</cdr:x>
      <cdr:y>0.61118</cdr:y>
    </cdr:from>
    <cdr:to>
      <cdr:x>0.20802</cdr:x>
      <cdr:y>0.81291</cdr:y>
    </cdr:to>
    <cdr:sp macro="" textlink="">
      <cdr:nvSpPr>
        <cdr:cNvPr id="3" name="Organigramme : Connecteur 2"/>
        <cdr:cNvSpPr/>
      </cdr:nvSpPr>
      <cdr:spPr>
        <a:xfrm xmlns:a="http://schemas.openxmlformats.org/drawingml/2006/main">
          <a:off x="1116824" y="1811647"/>
          <a:ext cx="722061" cy="597966"/>
        </a:xfrm>
        <a:prstGeom xmlns:a="http://schemas.openxmlformats.org/drawingml/2006/main" prst="flowChartConnector">
          <a:avLst/>
        </a:prstGeom>
        <a:solidFill xmlns:a="http://schemas.openxmlformats.org/drawingml/2006/main">
          <a:schemeClr val="bg1"/>
        </a:solidFill>
        <a:ln xmlns:a="http://schemas.openxmlformats.org/drawingml/2006/main">
          <a:solidFill>
            <a:srgbClr val="A88563"/>
          </a:solidFill>
          <a:beve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ctr" anchorCtr="0"/>
        <a:lstStyle xmlns:a="http://schemas.openxmlformats.org/drawingml/2006/main"/>
        <a:p xmlns:a="http://schemas.openxmlformats.org/drawingml/2006/main">
          <a:pPr algn="ctr"/>
          <a:r>
            <a:rPr lang="fr-FR" sz="900" spc="-150" dirty="0" smtClean="0">
              <a:solidFill>
                <a:srgbClr val="A88563"/>
              </a:solidFill>
            </a:rPr>
            <a:t>5,31%</a:t>
          </a:r>
          <a:endParaRPr lang="fr-FR" sz="900" spc="-150" dirty="0">
            <a:solidFill>
              <a:srgbClr val="A88563"/>
            </a:solidFill>
          </a:endParaRPr>
        </a:p>
      </cdr:txBody>
    </cdr:sp>
  </cdr:relSizeAnchor>
  <cdr:relSizeAnchor xmlns:cdr="http://schemas.openxmlformats.org/drawingml/2006/chartDrawing">
    <cdr:from>
      <cdr:x>0.30752</cdr:x>
      <cdr:y>0.62</cdr:y>
    </cdr:from>
    <cdr:to>
      <cdr:x>0.3892</cdr:x>
      <cdr:y>0.82173</cdr:y>
    </cdr:to>
    <cdr:sp macro="" textlink="">
      <cdr:nvSpPr>
        <cdr:cNvPr id="4" name="Organigramme : Connecteur 3"/>
        <cdr:cNvSpPr/>
      </cdr:nvSpPr>
      <cdr:spPr>
        <a:xfrm xmlns:a="http://schemas.openxmlformats.org/drawingml/2006/main">
          <a:off x="2718441" y="1837782"/>
          <a:ext cx="722061" cy="597965"/>
        </a:xfrm>
        <a:prstGeom xmlns:a="http://schemas.openxmlformats.org/drawingml/2006/main" prst="flowChartConnector">
          <a:avLst/>
        </a:prstGeom>
        <a:solidFill xmlns:a="http://schemas.openxmlformats.org/drawingml/2006/main">
          <a:schemeClr val="bg1"/>
        </a:solidFill>
        <a:ln xmlns:a="http://schemas.openxmlformats.org/drawingml/2006/main">
          <a:solidFill>
            <a:srgbClr val="A88563"/>
          </a:solidFill>
          <a:beve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nchorCtr="0"/>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fr-FR" sz="900" spc="-150" dirty="0" smtClean="0">
              <a:solidFill>
                <a:srgbClr val="A88563"/>
              </a:solidFill>
            </a:rPr>
            <a:t>5,21%</a:t>
          </a:r>
          <a:endParaRPr lang="fr-FR" sz="900" spc="-150" dirty="0">
            <a:solidFill>
              <a:srgbClr val="A88563"/>
            </a:solidFill>
          </a:endParaRPr>
        </a:p>
      </cdr:txBody>
    </cdr:sp>
  </cdr:relSizeAnchor>
  <cdr:relSizeAnchor xmlns:cdr="http://schemas.openxmlformats.org/drawingml/2006/chartDrawing">
    <cdr:from>
      <cdr:x>0.48305</cdr:x>
      <cdr:y>0.61728</cdr:y>
    </cdr:from>
    <cdr:to>
      <cdr:x>0.56473</cdr:x>
      <cdr:y>0.81901</cdr:y>
    </cdr:to>
    <cdr:sp macro="" textlink="">
      <cdr:nvSpPr>
        <cdr:cNvPr id="5" name="Organigramme : Connecteur 4"/>
        <cdr:cNvSpPr/>
      </cdr:nvSpPr>
      <cdr:spPr>
        <a:xfrm xmlns:a="http://schemas.openxmlformats.org/drawingml/2006/main">
          <a:off x="4270073" y="1829731"/>
          <a:ext cx="722061" cy="597964"/>
        </a:xfrm>
        <a:prstGeom xmlns:a="http://schemas.openxmlformats.org/drawingml/2006/main" prst="flowChartConnector">
          <a:avLst/>
        </a:prstGeom>
        <a:solidFill xmlns:a="http://schemas.openxmlformats.org/drawingml/2006/main">
          <a:schemeClr val="bg1"/>
        </a:solidFill>
        <a:ln xmlns:a="http://schemas.openxmlformats.org/drawingml/2006/main">
          <a:solidFill>
            <a:srgbClr val="A88563"/>
          </a:solidFill>
          <a:beve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nchorCtr="0"/>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fr-FR" sz="900" spc="-150" dirty="0" smtClean="0">
              <a:solidFill>
                <a:srgbClr val="A88563"/>
              </a:solidFill>
            </a:rPr>
            <a:t>4,70%</a:t>
          </a:r>
          <a:endParaRPr lang="fr-FR" sz="900" spc="-150" dirty="0">
            <a:solidFill>
              <a:srgbClr val="A88563"/>
            </a:solidFill>
          </a:endParaRPr>
        </a:p>
      </cdr:txBody>
    </cdr:sp>
  </cdr:relSizeAnchor>
  <cdr:relSizeAnchor xmlns:cdr="http://schemas.openxmlformats.org/drawingml/2006/chartDrawing">
    <cdr:from>
      <cdr:x>0.65999</cdr:x>
      <cdr:y>0.61996</cdr:y>
    </cdr:from>
    <cdr:to>
      <cdr:x>0.74167</cdr:x>
      <cdr:y>0.82169</cdr:y>
    </cdr:to>
    <cdr:sp macro="" textlink="">
      <cdr:nvSpPr>
        <cdr:cNvPr id="6" name="Organigramme : Connecteur 5"/>
        <cdr:cNvSpPr/>
      </cdr:nvSpPr>
      <cdr:spPr>
        <a:xfrm xmlns:a="http://schemas.openxmlformats.org/drawingml/2006/main">
          <a:off x="5834231" y="1837663"/>
          <a:ext cx="722061" cy="597965"/>
        </a:xfrm>
        <a:prstGeom xmlns:a="http://schemas.openxmlformats.org/drawingml/2006/main" prst="flowChartConnector">
          <a:avLst/>
        </a:prstGeom>
        <a:solidFill xmlns:a="http://schemas.openxmlformats.org/drawingml/2006/main">
          <a:schemeClr val="bg1"/>
        </a:solidFill>
        <a:ln xmlns:a="http://schemas.openxmlformats.org/drawingml/2006/main">
          <a:solidFill>
            <a:srgbClr val="A88563"/>
          </a:solidFill>
          <a:beve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nchorCtr="0"/>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fr-FR" sz="900" spc="-150" dirty="0" smtClean="0">
              <a:solidFill>
                <a:srgbClr val="A88563"/>
              </a:solidFill>
            </a:rPr>
            <a:t>4,11%</a:t>
          </a:r>
          <a:endParaRPr lang="fr-FR" sz="900" spc="-150" dirty="0">
            <a:solidFill>
              <a:srgbClr val="A88563"/>
            </a:solidFill>
          </a:endParaRPr>
        </a:p>
      </cdr:txBody>
    </cdr:sp>
  </cdr:relSizeAnchor>
  <cdr:relSizeAnchor xmlns:cdr="http://schemas.openxmlformats.org/drawingml/2006/chartDrawing">
    <cdr:from>
      <cdr:x>0.83701</cdr:x>
      <cdr:y>0.62244</cdr:y>
    </cdr:from>
    <cdr:to>
      <cdr:x>0.91869</cdr:x>
      <cdr:y>0.82417</cdr:y>
    </cdr:to>
    <cdr:sp macro="" textlink="">
      <cdr:nvSpPr>
        <cdr:cNvPr id="7" name="Organigramme : Connecteur 6"/>
        <cdr:cNvSpPr/>
      </cdr:nvSpPr>
      <cdr:spPr>
        <a:xfrm xmlns:a="http://schemas.openxmlformats.org/drawingml/2006/main">
          <a:off x="7399014" y="1845013"/>
          <a:ext cx="722061" cy="597966"/>
        </a:xfrm>
        <a:prstGeom xmlns:a="http://schemas.openxmlformats.org/drawingml/2006/main" prst="flowChartConnector">
          <a:avLst/>
        </a:prstGeom>
        <a:solidFill xmlns:a="http://schemas.openxmlformats.org/drawingml/2006/main">
          <a:schemeClr val="bg1"/>
        </a:solidFill>
        <a:ln xmlns:a="http://schemas.openxmlformats.org/drawingml/2006/main">
          <a:solidFill>
            <a:srgbClr val="A88563"/>
          </a:solidFill>
          <a:beve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nchorCtr="0"/>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fr-FR" sz="900" spc="-150" dirty="0" smtClean="0">
              <a:solidFill>
                <a:srgbClr val="A88563"/>
              </a:solidFill>
            </a:rPr>
            <a:t>4,14%</a:t>
          </a:r>
          <a:endParaRPr lang="fr-FR" sz="900" spc="-150" dirty="0">
            <a:solidFill>
              <a:srgbClr val="A88563"/>
            </a:solidFill>
          </a:endParaRPr>
        </a:p>
      </cdr:txBody>
    </cdr:sp>
  </cdr:relSizeAnchor>
  <cdr:relSizeAnchor xmlns:cdr="http://schemas.openxmlformats.org/drawingml/2006/chartDrawing">
    <cdr:from>
      <cdr:x>0.66977</cdr:x>
      <cdr:y>0.07348</cdr:y>
    </cdr:from>
    <cdr:to>
      <cdr:x>0.70786</cdr:x>
      <cdr:y>0.17884</cdr:y>
    </cdr:to>
    <cdr:sp macro="" textlink="">
      <cdr:nvSpPr>
        <cdr:cNvPr id="8" name="Organigramme : Connecteur 7"/>
        <cdr:cNvSpPr/>
      </cdr:nvSpPr>
      <cdr:spPr>
        <a:xfrm xmlns:a="http://schemas.openxmlformats.org/drawingml/2006/main">
          <a:off x="5920670" y="217815"/>
          <a:ext cx="336699" cy="312307"/>
        </a:xfrm>
        <a:prstGeom xmlns:a="http://schemas.openxmlformats.org/drawingml/2006/main" prst="flowChartConnector">
          <a:avLst/>
        </a:prstGeom>
        <a:solidFill xmlns:a="http://schemas.openxmlformats.org/drawingml/2006/main">
          <a:schemeClr val="bg1"/>
        </a:solidFill>
        <a:ln xmlns:a="http://schemas.openxmlformats.org/drawingml/2006/main">
          <a:solidFill>
            <a:srgbClr val="A88563"/>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nchorCtr="0"/>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fr-FR" sz="900" spc="-150" dirty="0" smtClean="0">
              <a:solidFill>
                <a:srgbClr val="A88563"/>
              </a:solidFill>
            </a:rPr>
            <a:t>%</a:t>
          </a:r>
          <a:endParaRPr lang="fr-FR" sz="900" spc="-150" dirty="0">
            <a:solidFill>
              <a:srgbClr val="A88563"/>
            </a:solidFill>
          </a:endParaRPr>
        </a:p>
      </cdr:txBody>
    </cdr:sp>
  </cdr:relSizeAnchor>
  <cdr:relSizeAnchor xmlns:cdr="http://schemas.openxmlformats.org/drawingml/2006/chartDrawing">
    <cdr:from>
      <cdr:x>0.7026</cdr:x>
      <cdr:y>0.07348</cdr:y>
    </cdr:from>
    <cdr:to>
      <cdr:x>0.87946</cdr:x>
      <cdr:y>0.16317</cdr:y>
    </cdr:to>
    <cdr:sp macro="" textlink="">
      <cdr:nvSpPr>
        <cdr:cNvPr id="9" name="ZoneTexte 8"/>
        <cdr:cNvSpPr txBox="1"/>
      </cdr:nvSpPr>
      <cdr:spPr>
        <a:xfrm xmlns:a="http://schemas.openxmlformats.org/drawingml/2006/main">
          <a:off x="6210912" y="217815"/>
          <a:ext cx="1563369" cy="265852"/>
        </a:xfrm>
        <a:prstGeom xmlns:a="http://schemas.openxmlformats.org/drawingml/2006/main" prst="rect">
          <a:avLst/>
        </a:prstGeom>
        <a:noFill xmlns:a="http://schemas.openxmlformats.org/drawingml/2006/main"/>
      </cdr:spPr>
      <cdr:txBody>
        <a:bodyPr xmlns:a="http://schemas.openxmlformats.org/drawingml/2006/main" vertOverflow="clip" wrap="none" rtlCol="0">
          <a:spAutoFit/>
        </a:bodyPr>
        <a:lstStyle xmlns:a="http://schemas.openxmlformats.org/drawingml/2006/main"/>
        <a:p xmlns:a="http://schemas.openxmlformats.org/drawingml/2006/main">
          <a:r>
            <a:rPr lang="fr-FR" sz="1200" dirty="0" smtClean="0">
              <a:latin typeface="+mj-lt"/>
            </a:rPr>
            <a:t>Taux de DVM (1)</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576" cy="496888"/>
          </a:xfrm>
          <a:prstGeom prst="rect">
            <a:avLst/>
          </a:prstGeom>
        </p:spPr>
        <p:txBody>
          <a:bodyPr vert="horz" lIns="90971" tIns="45486" rIns="90971" bIns="45486" rtlCol="0"/>
          <a:lstStyle>
            <a:lvl1pPr algn="l" fontAlgn="auto">
              <a:spcBef>
                <a:spcPts val="0"/>
              </a:spcBef>
              <a:spcAft>
                <a:spcPts val="0"/>
              </a:spcAft>
              <a:defRPr sz="1100">
                <a:latin typeface="+mn-lt"/>
              </a:defRPr>
            </a:lvl1pPr>
          </a:lstStyle>
          <a:p>
            <a:pPr>
              <a:defRPr/>
            </a:pPr>
            <a:endParaRPr lang="fr-FR"/>
          </a:p>
        </p:txBody>
      </p:sp>
      <p:sp>
        <p:nvSpPr>
          <p:cNvPr id="3" name="Espace réservé de la date 2"/>
          <p:cNvSpPr>
            <a:spLocks noGrp="1"/>
          </p:cNvSpPr>
          <p:nvPr>
            <p:ph type="dt" sz="quarter" idx="1"/>
          </p:nvPr>
        </p:nvSpPr>
        <p:spPr>
          <a:xfrm>
            <a:off x="3851098" y="0"/>
            <a:ext cx="2944958" cy="496888"/>
          </a:xfrm>
          <a:prstGeom prst="rect">
            <a:avLst/>
          </a:prstGeom>
        </p:spPr>
        <p:txBody>
          <a:bodyPr vert="horz" lIns="90971" tIns="45486" rIns="90971" bIns="45486" rtlCol="0"/>
          <a:lstStyle>
            <a:lvl1pPr algn="r" fontAlgn="auto">
              <a:spcBef>
                <a:spcPts val="0"/>
              </a:spcBef>
              <a:spcAft>
                <a:spcPts val="0"/>
              </a:spcAft>
              <a:defRPr sz="1100">
                <a:latin typeface="+mn-lt"/>
              </a:defRPr>
            </a:lvl1pPr>
          </a:lstStyle>
          <a:p>
            <a:pPr>
              <a:defRPr/>
            </a:pPr>
            <a:fld id="{11673A84-F5CE-4CD1-9D27-68F53291E959}" type="datetimeFigureOut">
              <a:rPr lang="fr-FR"/>
              <a:pPr>
                <a:defRPr/>
              </a:pPr>
              <a:t>09/07/2018</a:t>
            </a:fld>
            <a:endParaRPr lang="fr-FR" dirty="0"/>
          </a:p>
        </p:txBody>
      </p:sp>
      <p:sp>
        <p:nvSpPr>
          <p:cNvPr id="4" name="Espace réservé du pied de page 3"/>
          <p:cNvSpPr>
            <a:spLocks noGrp="1"/>
          </p:cNvSpPr>
          <p:nvPr>
            <p:ph type="ftr" sz="quarter" idx="2"/>
          </p:nvPr>
        </p:nvSpPr>
        <p:spPr>
          <a:xfrm>
            <a:off x="0" y="9428166"/>
            <a:ext cx="2946576" cy="496886"/>
          </a:xfrm>
          <a:prstGeom prst="rect">
            <a:avLst/>
          </a:prstGeom>
        </p:spPr>
        <p:txBody>
          <a:bodyPr vert="horz" lIns="90971" tIns="45486" rIns="90971" bIns="45486" rtlCol="0" anchor="b"/>
          <a:lstStyle>
            <a:lvl1pPr algn="l" fontAlgn="auto">
              <a:spcBef>
                <a:spcPts val="0"/>
              </a:spcBef>
              <a:spcAft>
                <a:spcPts val="0"/>
              </a:spcAft>
              <a:defRPr sz="1100">
                <a:latin typeface="+mn-lt"/>
              </a:defRPr>
            </a:lvl1pPr>
          </a:lstStyle>
          <a:p>
            <a:pPr>
              <a:defRPr/>
            </a:pPr>
            <a:endParaRPr lang="fr-FR"/>
          </a:p>
        </p:txBody>
      </p:sp>
      <p:sp>
        <p:nvSpPr>
          <p:cNvPr id="5" name="Espace réservé du numéro de diapositive 4"/>
          <p:cNvSpPr>
            <a:spLocks noGrp="1"/>
          </p:cNvSpPr>
          <p:nvPr>
            <p:ph type="sldNum" sz="quarter" idx="3"/>
          </p:nvPr>
        </p:nvSpPr>
        <p:spPr>
          <a:xfrm>
            <a:off x="3851098" y="9428166"/>
            <a:ext cx="2944958" cy="496886"/>
          </a:xfrm>
          <a:prstGeom prst="rect">
            <a:avLst/>
          </a:prstGeom>
        </p:spPr>
        <p:txBody>
          <a:bodyPr vert="horz" lIns="90971" tIns="45486" rIns="90971" bIns="45486" rtlCol="0" anchor="b"/>
          <a:lstStyle>
            <a:lvl1pPr algn="r" fontAlgn="auto">
              <a:spcBef>
                <a:spcPts val="0"/>
              </a:spcBef>
              <a:spcAft>
                <a:spcPts val="0"/>
              </a:spcAft>
              <a:defRPr sz="1100">
                <a:latin typeface="+mn-lt"/>
              </a:defRPr>
            </a:lvl1pPr>
          </a:lstStyle>
          <a:p>
            <a:pPr>
              <a:defRPr/>
            </a:pPr>
            <a:fld id="{67E0BA5B-14BE-4267-9E54-3F7786BF658A}" type="slidenum">
              <a:rPr lang="fr-FR"/>
              <a:pPr>
                <a:defRPr/>
              </a:pPr>
              <a:t>‹N°›</a:t>
            </a:fld>
            <a:endParaRPr lang="fr-FR" dirty="0"/>
          </a:p>
        </p:txBody>
      </p:sp>
    </p:spTree>
    <p:extLst>
      <p:ext uri="{BB962C8B-B14F-4D97-AF65-F5344CB8AC3E}">
        <p14:creationId xmlns:p14="http://schemas.microsoft.com/office/powerpoint/2010/main" val="40553743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576" cy="496888"/>
          </a:xfrm>
          <a:prstGeom prst="rect">
            <a:avLst/>
          </a:prstGeom>
        </p:spPr>
        <p:txBody>
          <a:bodyPr vert="horz" lIns="90971" tIns="45486" rIns="90971" bIns="45486" rtlCol="0"/>
          <a:lstStyle>
            <a:lvl1pPr algn="l" fontAlgn="auto">
              <a:spcBef>
                <a:spcPts val="0"/>
              </a:spcBef>
              <a:spcAft>
                <a:spcPts val="0"/>
              </a:spcAft>
              <a:defRPr sz="1100">
                <a:latin typeface="+mn-lt"/>
              </a:defRPr>
            </a:lvl1pPr>
          </a:lstStyle>
          <a:p>
            <a:pPr>
              <a:defRPr/>
            </a:pPr>
            <a:endParaRPr lang="fr-FR"/>
          </a:p>
        </p:txBody>
      </p:sp>
      <p:sp>
        <p:nvSpPr>
          <p:cNvPr id="3" name="Espace réservé de la date 2"/>
          <p:cNvSpPr>
            <a:spLocks noGrp="1"/>
          </p:cNvSpPr>
          <p:nvPr>
            <p:ph type="dt" idx="1"/>
          </p:nvPr>
        </p:nvSpPr>
        <p:spPr>
          <a:xfrm>
            <a:off x="3851098" y="0"/>
            <a:ext cx="2944958" cy="496888"/>
          </a:xfrm>
          <a:prstGeom prst="rect">
            <a:avLst/>
          </a:prstGeom>
        </p:spPr>
        <p:txBody>
          <a:bodyPr vert="horz" lIns="90971" tIns="45486" rIns="90971" bIns="45486" rtlCol="0"/>
          <a:lstStyle>
            <a:lvl1pPr algn="r" fontAlgn="auto">
              <a:spcBef>
                <a:spcPts val="0"/>
              </a:spcBef>
              <a:spcAft>
                <a:spcPts val="0"/>
              </a:spcAft>
              <a:defRPr sz="1100">
                <a:latin typeface="+mn-lt"/>
              </a:defRPr>
            </a:lvl1pPr>
          </a:lstStyle>
          <a:p>
            <a:pPr>
              <a:defRPr/>
            </a:pPr>
            <a:fld id="{CECAA36C-7C44-470E-8348-E2E8C8AFE4F1}" type="datetimeFigureOut">
              <a:rPr lang="fr-FR"/>
              <a:pPr>
                <a:defRPr/>
              </a:pPr>
              <a:t>09/07/2018</a:t>
            </a:fld>
            <a:endParaRPr lang="fr-FR" dirty="0"/>
          </a:p>
        </p:txBody>
      </p:sp>
      <p:sp>
        <p:nvSpPr>
          <p:cNvPr id="4" name="Espace réservé de l'image des diapositives 3"/>
          <p:cNvSpPr>
            <a:spLocks noGrp="1" noRot="1" noChangeAspect="1"/>
          </p:cNvSpPr>
          <p:nvPr>
            <p:ph type="sldImg" idx="2"/>
          </p:nvPr>
        </p:nvSpPr>
        <p:spPr>
          <a:xfrm>
            <a:off x="706438" y="741363"/>
            <a:ext cx="5384800" cy="3729037"/>
          </a:xfrm>
          <a:prstGeom prst="rect">
            <a:avLst/>
          </a:prstGeom>
          <a:noFill/>
          <a:ln w="12700">
            <a:solidFill>
              <a:prstClr val="black"/>
            </a:solidFill>
          </a:ln>
        </p:spPr>
        <p:txBody>
          <a:bodyPr vert="horz" lIns="90971" tIns="45486" rIns="90971" bIns="45486" rtlCol="0" anchor="ctr"/>
          <a:lstStyle/>
          <a:p>
            <a:pPr lvl="0"/>
            <a:endParaRPr lang="fr-FR" noProof="0" dirty="0"/>
          </a:p>
        </p:txBody>
      </p:sp>
      <p:sp>
        <p:nvSpPr>
          <p:cNvPr id="5" name="Espace réservé des commentaires 4"/>
          <p:cNvSpPr>
            <a:spLocks noGrp="1"/>
          </p:cNvSpPr>
          <p:nvPr>
            <p:ph type="body" sz="quarter" idx="3"/>
          </p:nvPr>
        </p:nvSpPr>
        <p:spPr>
          <a:xfrm>
            <a:off x="679608" y="4714876"/>
            <a:ext cx="5438464" cy="4468813"/>
          </a:xfrm>
          <a:prstGeom prst="rect">
            <a:avLst/>
          </a:prstGeom>
        </p:spPr>
        <p:txBody>
          <a:bodyPr vert="horz" lIns="90971" tIns="45486" rIns="90971" bIns="45486"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9428166"/>
            <a:ext cx="2946576" cy="496886"/>
          </a:xfrm>
          <a:prstGeom prst="rect">
            <a:avLst/>
          </a:prstGeom>
        </p:spPr>
        <p:txBody>
          <a:bodyPr vert="horz" lIns="90971" tIns="45486" rIns="90971" bIns="45486" rtlCol="0" anchor="b"/>
          <a:lstStyle>
            <a:lvl1pPr algn="l" fontAlgn="auto">
              <a:spcBef>
                <a:spcPts val="0"/>
              </a:spcBef>
              <a:spcAft>
                <a:spcPts val="0"/>
              </a:spcAft>
              <a:defRPr sz="11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51098" y="9428166"/>
            <a:ext cx="2944958" cy="496886"/>
          </a:xfrm>
          <a:prstGeom prst="rect">
            <a:avLst/>
          </a:prstGeom>
        </p:spPr>
        <p:txBody>
          <a:bodyPr vert="horz" lIns="90971" tIns="45486" rIns="90971" bIns="45486" rtlCol="0" anchor="b"/>
          <a:lstStyle>
            <a:lvl1pPr algn="r" fontAlgn="auto">
              <a:spcBef>
                <a:spcPts val="0"/>
              </a:spcBef>
              <a:spcAft>
                <a:spcPts val="0"/>
              </a:spcAft>
              <a:defRPr sz="1100">
                <a:latin typeface="+mn-lt"/>
              </a:defRPr>
            </a:lvl1pPr>
          </a:lstStyle>
          <a:p>
            <a:pPr>
              <a:defRPr/>
            </a:pPr>
            <a:fld id="{432FAEC1-23E5-4D89-8A1A-BB9C71D2BF7B}" type="slidenum">
              <a:rPr lang="fr-FR"/>
              <a:pPr>
                <a:defRPr/>
              </a:pPr>
              <a:t>‹N°›</a:t>
            </a:fld>
            <a:endParaRPr lang="fr-FR" dirty="0"/>
          </a:p>
        </p:txBody>
      </p:sp>
    </p:spTree>
    <p:extLst>
      <p:ext uri="{BB962C8B-B14F-4D97-AF65-F5344CB8AC3E}">
        <p14:creationId xmlns:p14="http://schemas.microsoft.com/office/powerpoint/2010/main" val="7417250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1</a:t>
            </a:fld>
            <a:endParaRPr lang="fr-FR" dirty="0"/>
          </a:p>
        </p:txBody>
      </p:sp>
    </p:spTree>
    <p:extLst>
      <p:ext uri="{BB962C8B-B14F-4D97-AF65-F5344CB8AC3E}">
        <p14:creationId xmlns:p14="http://schemas.microsoft.com/office/powerpoint/2010/main" val="3631269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2</a:t>
            </a:fld>
            <a:endParaRPr lang="fr-FR" dirty="0"/>
          </a:p>
        </p:txBody>
      </p:sp>
    </p:spTree>
    <p:extLst>
      <p:ext uri="{BB962C8B-B14F-4D97-AF65-F5344CB8AC3E}">
        <p14:creationId xmlns:p14="http://schemas.microsoft.com/office/powerpoint/2010/main" val="4258572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3</a:t>
            </a:fld>
            <a:endParaRPr lang="fr-FR" dirty="0"/>
          </a:p>
        </p:txBody>
      </p:sp>
    </p:spTree>
    <p:extLst>
      <p:ext uri="{BB962C8B-B14F-4D97-AF65-F5344CB8AC3E}">
        <p14:creationId xmlns:p14="http://schemas.microsoft.com/office/powerpoint/2010/main" val="4039006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4</a:t>
            </a:fld>
            <a:endParaRPr lang="fr-FR" dirty="0"/>
          </a:p>
        </p:txBody>
      </p:sp>
    </p:spTree>
    <p:extLst>
      <p:ext uri="{BB962C8B-B14F-4D97-AF65-F5344CB8AC3E}">
        <p14:creationId xmlns:p14="http://schemas.microsoft.com/office/powerpoint/2010/main" val="786567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5</a:t>
            </a:fld>
            <a:endParaRPr lang="fr-FR" dirty="0"/>
          </a:p>
        </p:txBody>
      </p:sp>
    </p:spTree>
    <p:extLst>
      <p:ext uri="{BB962C8B-B14F-4D97-AF65-F5344CB8AC3E}">
        <p14:creationId xmlns:p14="http://schemas.microsoft.com/office/powerpoint/2010/main" val="3755322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6</a:t>
            </a:fld>
            <a:endParaRPr lang="fr-FR" dirty="0"/>
          </a:p>
        </p:txBody>
      </p:sp>
    </p:spTree>
    <p:extLst>
      <p:ext uri="{BB962C8B-B14F-4D97-AF65-F5344CB8AC3E}">
        <p14:creationId xmlns:p14="http://schemas.microsoft.com/office/powerpoint/2010/main" val="2385542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7</a:t>
            </a:fld>
            <a:endParaRPr lang="fr-FR" dirty="0"/>
          </a:p>
        </p:txBody>
      </p:sp>
    </p:spTree>
    <p:extLst>
      <p:ext uri="{BB962C8B-B14F-4D97-AF65-F5344CB8AC3E}">
        <p14:creationId xmlns:p14="http://schemas.microsoft.com/office/powerpoint/2010/main" val="726571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8</a:t>
            </a:fld>
            <a:endParaRPr lang="fr-FR" dirty="0"/>
          </a:p>
        </p:txBody>
      </p:sp>
    </p:spTree>
    <p:extLst>
      <p:ext uri="{BB962C8B-B14F-4D97-AF65-F5344CB8AC3E}">
        <p14:creationId xmlns:p14="http://schemas.microsoft.com/office/powerpoint/2010/main" val="2955130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9</a:t>
            </a:fld>
            <a:endParaRPr lang="fr-FR" dirty="0"/>
          </a:p>
        </p:txBody>
      </p:sp>
    </p:spTree>
    <p:extLst>
      <p:ext uri="{BB962C8B-B14F-4D97-AF65-F5344CB8AC3E}">
        <p14:creationId xmlns:p14="http://schemas.microsoft.com/office/powerpoint/2010/main" val="3265214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10</a:t>
            </a:fld>
            <a:endParaRPr lang="fr-FR" dirty="0"/>
          </a:p>
        </p:txBody>
      </p:sp>
    </p:spTree>
    <p:extLst>
      <p:ext uri="{BB962C8B-B14F-4D97-AF65-F5344CB8AC3E}">
        <p14:creationId xmlns:p14="http://schemas.microsoft.com/office/powerpoint/2010/main" val="3117316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11</a:t>
            </a:fld>
            <a:endParaRPr lang="fr-FR" dirty="0"/>
          </a:p>
        </p:txBody>
      </p:sp>
    </p:spTree>
    <p:extLst>
      <p:ext uri="{BB962C8B-B14F-4D97-AF65-F5344CB8AC3E}">
        <p14:creationId xmlns:p14="http://schemas.microsoft.com/office/powerpoint/2010/main" val="3712838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12</a:t>
            </a:fld>
            <a:endParaRPr lang="fr-FR" dirty="0"/>
          </a:p>
        </p:txBody>
      </p:sp>
    </p:spTree>
    <p:extLst>
      <p:ext uri="{BB962C8B-B14F-4D97-AF65-F5344CB8AC3E}">
        <p14:creationId xmlns:p14="http://schemas.microsoft.com/office/powerpoint/2010/main" val="1119611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13</a:t>
            </a:fld>
            <a:endParaRPr lang="fr-FR" dirty="0"/>
          </a:p>
        </p:txBody>
      </p:sp>
    </p:spTree>
    <p:extLst>
      <p:ext uri="{BB962C8B-B14F-4D97-AF65-F5344CB8AC3E}">
        <p14:creationId xmlns:p14="http://schemas.microsoft.com/office/powerpoint/2010/main" val="41441795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14</a:t>
            </a:fld>
            <a:endParaRPr lang="fr-FR" dirty="0"/>
          </a:p>
        </p:txBody>
      </p:sp>
    </p:spTree>
    <p:extLst>
      <p:ext uri="{BB962C8B-B14F-4D97-AF65-F5344CB8AC3E}">
        <p14:creationId xmlns:p14="http://schemas.microsoft.com/office/powerpoint/2010/main" val="32290818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15</a:t>
            </a:fld>
            <a:endParaRPr lang="fr-FR" dirty="0"/>
          </a:p>
        </p:txBody>
      </p:sp>
    </p:spTree>
    <p:extLst>
      <p:ext uri="{BB962C8B-B14F-4D97-AF65-F5344CB8AC3E}">
        <p14:creationId xmlns:p14="http://schemas.microsoft.com/office/powerpoint/2010/main" val="230760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16</a:t>
            </a:fld>
            <a:endParaRPr lang="fr-FR" dirty="0"/>
          </a:p>
        </p:txBody>
      </p:sp>
    </p:spTree>
    <p:extLst>
      <p:ext uri="{BB962C8B-B14F-4D97-AF65-F5344CB8AC3E}">
        <p14:creationId xmlns:p14="http://schemas.microsoft.com/office/powerpoint/2010/main" val="2131654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17</a:t>
            </a:fld>
            <a:endParaRPr lang="fr-FR" dirty="0"/>
          </a:p>
        </p:txBody>
      </p:sp>
    </p:spTree>
    <p:extLst>
      <p:ext uri="{BB962C8B-B14F-4D97-AF65-F5344CB8AC3E}">
        <p14:creationId xmlns:p14="http://schemas.microsoft.com/office/powerpoint/2010/main" val="17470532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18</a:t>
            </a:fld>
            <a:endParaRPr lang="fr-FR" dirty="0"/>
          </a:p>
        </p:txBody>
      </p:sp>
    </p:spTree>
    <p:extLst>
      <p:ext uri="{BB962C8B-B14F-4D97-AF65-F5344CB8AC3E}">
        <p14:creationId xmlns:p14="http://schemas.microsoft.com/office/powerpoint/2010/main" val="14351191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19</a:t>
            </a:fld>
            <a:endParaRPr lang="fr-FR" dirty="0"/>
          </a:p>
        </p:txBody>
      </p:sp>
    </p:spTree>
    <p:extLst>
      <p:ext uri="{BB962C8B-B14F-4D97-AF65-F5344CB8AC3E}">
        <p14:creationId xmlns:p14="http://schemas.microsoft.com/office/powerpoint/2010/main" val="36324396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20</a:t>
            </a:fld>
            <a:endParaRPr lang="fr-FR" dirty="0"/>
          </a:p>
        </p:txBody>
      </p:sp>
    </p:spTree>
    <p:extLst>
      <p:ext uri="{BB962C8B-B14F-4D97-AF65-F5344CB8AC3E}">
        <p14:creationId xmlns:p14="http://schemas.microsoft.com/office/powerpoint/2010/main" val="22080765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21</a:t>
            </a:fld>
            <a:endParaRPr lang="fr-FR" dirty="0"/>
          </a:p>
        </p:txBody>
      </p:sp>
    </p:spTree>
    <p:extLst>
      <p:ext uri="{BB962C8B-B14F-4D97-AF65-F5344CB8AC3E}">
        <p14:creationId xmlns:p14="http://schemas.microsoft.com/office/powerpoint/2010/main" val="7911949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22</a:t>
            </a:fld>
            <a:endParaRPr lang="fr-FR" dirty="0"/>
          </a:p>
        </p:txBody>
      </p:sp>
    </p:spTree>
    <p:extLst>
      <p:ext uri="{BB962C8B-B14F-4D97-AF65-F5344CB8AC3E}">
        <p14:creationId xmlns:p14="http://schemas.microsoft.com/office/powerpoint/2010/main" val="25929017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23</a:t>
            </a:fld>
            <a:endParaRPr lang="fr-FR" dirty="0"/>
          </a:p>
        </p:txBody>
      </p:sp>
    </p:spTree>
    <p:extLst>
      <p:ext uri="{BB962C8B-B14F-4D97-AF65-F5344CB8AC3E}">
        <p14:creationId xmlns:p14="http://schemas.microsoft.com/office/powerpoint/2010/main" val="1585058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24</a:t>
            </a:fld>
            <a:endParaRPr lang="fr-FR" dirty="0"/>
          </a:p>
        </p:txBody>
      </p:sp>
    </p:spTree>
    <p:extLst>
      <p:ext uri="{BB962C8B-B14F-4D97-AF65-F5344CB8AC3E}">
        <p14:creationId xmlns:p14="http://schemas.microsoft.com/office/powerpoint/2010/main" val="1066151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25</a:t>
            </a:fld>
            <a:endParaRPr lang="fr-FR" dirty="0"/>
          </a:p>
        </p:txBody>
      </p:sp>
    </p:spTree>
    <p:extLst>
      <p:ext uri="{BB962C8B-B14F-4D97-AF65-F5344CB8AC3E}">
        <p14:creationId xmlns:p14="http://schemas.microsoft.com/office/powerpoint/2010/main" val="14842419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26</a:t>
            </a:fld>
            <a:endParaRPr lang="fr-FR" dirty="0"/>
          </a:p>
        </p:txBody>
      </p:sp>
    </p:spTree>
    <p:extLst>
      <p:ext uri="{BB962C8B-B14F-4D97-AF65-F5344CB8AC3E}">
        <p14:creationId xmlns:p14="http://schemas.microsoft.com/office/powerpoint/2010/main" val="32131560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27</a:t>
            </a:fld>
            <a:endParaRPr lang="fr-FR" dirty="0"/>
          </a:p>
        </p:txBody>
      </p:sp>
    </p:spTree>
    <p:extLst>
      <p:ext uri="{BB962C8B-B14F-4D97-AF65-F5344CB8AC3E}">
        <p14:creationId xmlns:p14="http://schemas.microsoft.com/office/powerpoint/2010/main" val="21102053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28</a:t>
            </a:fld>
            <a:endParaRPr lang="fr-FR" dirty="0"/>
          </a:p>
        </p:txBody>
      </p:sp>
    </p:spTree>
    <p:extLst>
      <p:ext uri="{BB962C8B-B14F-4D97-AF65-F5344CB8AC3E}">
        <p14:creationId xmlns:p14="http://schemas.microsoft.com/office/powerpoint/2010/main" val="30078391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432FAEC1-23E5-4D89-8A1A-BB9C71D2BF7B}" type="slidenum">
              <a:rPr lang="fr-FR" smtClean="0"/>
              <a:pPr>
                <a:defRPr/>
              </a:pPr>
              <a:t>29</a:t>
            </a:fld>
            <a:endParaRPr lang="fr-FR" dirty="0"/>
          </a:p>
        </p:txBody>
      </p:sp>
    </p:spTree>
    <p:extLst>
      <p:ext uri="{BB962C8B-B14F-4D97-AF65-F5344CB8AC3E}">
        <p14:creationId xmlns:p14="http://schemas.microsoft.com/office/powerpoint/2010/main" val="2657634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Contenu avec légen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2401212"/>
      </p:ext>
    </p:extLst>
  </p:cSld>
  <p:clrMapOvr>
    <a:masterClrMapping/>
  </p:clrMapOvr>
  <p:transition>
    <p:fade/>
  </p:transition>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3" name="Image 2"/>
          <p:cNvPicPr>
            <a:picLocks noChangeAspect="1"/>
          </p:cNvPicPr>
          <p:nvPr userDrawn="1"/>
        </p:nvPicPr>
        <p:blipFill rotWithShape="1">
          <a:blip r:embed="rId2" cstate="print">
            <a:duotone>
              <a:prstClr val="black"/>
              <a:srgbClr val="84A2B2">
                <a:tint val="45000"/>
                <a:satMod val="400000"/>
              </a:srgbClr>
            </a:duotone>
            <a:extLst>
              <a:ext uri="{28A0092B-C50C-407E-A947-70E740481C1C}">
                <a14:useLocalDpi xmlns:a14="http://schemas.microsoft.com/office/drawing/2010/main" val="0"/>
              </a:ext>
            </a:extLst>
          </a:blip>
          <a:srcRect b="6316"/>
          <a:stretch/>
        </p:blipFill>
        <p:spPr>
          <a:xfrm>
            <a:off x="0" y="0"/>
            <a:ext cx="9906000" cy="6186196"/>
          </a:xfrm>
          <a:prstGeom prst="rect">
            <a:avLst/>
          </a:prstGeom>
          <a:noFill/>
          <a:ln>
            <a:noFill/>
          </a:ln>
        </p:spPr>
      </p:pic>
    </p:spTree>
    <p:extLst>
      <p:ext uri="{BB962C8B-B14F-4D97-AF65-F5344CB8AC3E}">
        <p14:creationId xmlns:p14="http://schemas.microsoft.com/office/powerpoint/2010/main" val="1266603433"/>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3" name="Image 2"/>
          <p:cNvPicPr>
            <a:picLocks noChangeAspect="1"/>
          </p:cNvPicPr>
          <p:nvPr userDrawn="1"/>
        </p:nvPicPr>
        <p:blipFill rotWithShape="1">
          <a:blip r:embed="rId2" cstate="print">
            <a:duotone>
              <a:prstClr val="black"/>
              <a:srgbClr val="84A2B2">
                <a:tint val="45000"/>
                <a:satMod val="400000"/>
              </a:srgbClr>
            </a:duotone>
            <a:extLst>
              <a:ext uri="{28A0092B-C50C-407E-A947-70E740481C1C}">
                <a14:useLocalDpi xmlns:a14="http://schemas.microsoft.com/office/drawing/2010/main" val="0"/>
              </a:ext>
            </a:extLst>
          </a:blip>
          <a:srcRect l="8070" t="343" r="10664" b="9537"/>
          <a:stretch/>
        </p:blipFill>
        <p:spPr>
          <a:xfrm>
            <a:off x="0" y="1"/>
            <a:ext cx="9907929" cy="6180492"/>
          </a:xfrm>
          <a:prstGeom prst="rect">
            <a:avLst/>
          </a:prstGeom>
          <a:solidFill>
            <a:srgbClr val="5D87A1"/>
          </a:solidFill>
          <a:ln>
            <a:noFill/>
          </a:ln>
        </p:spPr>
      </p:pic>
    </p:spTree>
    <p:extLst>
      <p:ext uri="{BB962C8B-B14F-4D97-AF65-F5344CB8AC3E}">
        <p14:creationId xmlns:p14="http://schemas.microsoft.com/office/powerpoint/2010/main" val="2748734533"/>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3" name="Image 2"/>
          <p:cNvPicPr>
            <a:picLocks noChangeAspect="1"/>
          </p:cNvPicPr>
          <p:nvPr userDrawn="1"/>
        </p:nvPicPr>
        <p:blipFill rotWithShape="1">
          <a:blip r:embed="rId2">
            <a:extLst>
              <a:ext uri="{28A0092B-C50C-407E-A947-70E740481C1C}">
                <a14:useLocalDpi xmlns:a14="http://schemas.microsoft.com/office/drawing/2010/main" val="0"/>
              </a:ext>
            </a:extLst>
          </a:blip>
          <a:srcRect l="20594" t="32818" r="22953" b="15346"/>
          <a:stretch/>
        </p:blipFill>
        <p:spPr>
          <a:xfrm>
            <a:off x="-15240" y="0"/>
            <a:ext cx="9936480" cy="6842760"/>
          </a:xfrm>
          <a:prstGeom prst="rect">
            <a:avLst/>
          </a:prstGeom>
        </p:spPr>
      </p:pic>
      <p:sp>
        <p:nvSpPr>
          <p:cNvPr id="4" name="Rectangle 3"/>
          <p:cNvSpPr/>
          <p:nvPr userDrawn="1"/>
        </p:nvSpPr>
        <p:spPr>
          <a:xfrm>
            <a:off x="-17584" y="0"/>
            <a:ext cx="9931399" cy="6858000"/>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13"/>
          <p:cNvSpPr>
            <a:spLocks noChangeArrowheads="1"/>
          </p:cNvSpPr>
          <p:nvPr userDrawn="1"/>
        </p:nvSpPr>
        <p:spPr bwMode="auto">
          <a:xfrm rot="16200000">
            <a:off x="8009531" y="5009238"/>
            <a:ext cx="659177" cy="2665059"/>
          </a:xfrm>
          <a:prstGeom prst="rect">
            <a:avLst/>
          </a:prstGeom>
          <a:noFill/>
          <a:ln w="9525">
            <a:noFill/>
            <a:round/>
            <a:headEnd/>
            <a:tailEnd/>
          </a:ln>
          <a:effectLst/>
        </p:spPr>
        <p:txBody>
          <a:bodyPr vert="eaVert" wrap="none" lIns="90000" tIns="46800" rIns="90000" bIns="46800" anchor="ctr"/>
          <a:lstStyle/>
          <a:p>
            <a:pPr algn="l" defTabSz="449263" fontAlgn="auto">
              <a:spcBef>
                <a:spcPts val="0"/>
              </a:spcBef>
              <a:spcAft>
                <a:spcPts val="0"/>
              </a:spcAft>
              <a:buClr>
                <a:srgbClr val="969696"/>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sz="1000" b="1" u="none" dirty="0" smtClean="0">
                <a:solidFill>
                  <a:srgbClr val="5D87A1"/>
                </a:solidFill>
                <a:latin typeface="Trebuchet MS" panose="020B0603020202020204" pitchFamily="34" charset="0"/>
              </a:rPr>
              <a:t>Document strictement confidentiel </a:t>
            </a:r>
          </a:p>
          <a:p>
            <a:pPr algn="l" defTabSz="449263" fontAlgn="auto">
              <a:spcBef>
                <a:spcPts val="0"/>
              </a:spcBef>
              <a:spcAft>
                <a:spcPts val="0"/>
              </a:spcAft>
              <a:buClr>
                <a:srgbClr val="969696"/>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sz="1000" b="1" u="none" dirty="0" smtClean="0">
                <a:solidFill>
                  <a:srgbClr val="5D87A1"/>
                </a:solidFill>
                <a:latin typeface="Trebuchet MS" panose="020B0603020202020204" pitchFamily="34" charset="0"/>
              </a:rPr>
              <a:t>réservé à l’information des distributeurs</a:t>
            </a:r>
          </a:p>
          <a:p>
            <a:pPr algn="l" defTabSz="449263" fontAlgn="auto">
              <a:spcBef>
                <a:spcPts val="0"/>
              </a:spcBef>
              <a:spcAft>
                <a:spcPts val="0"/>
              </a:spcAft>
              <a:buClr>
                <a:srgbClr val="969696"/>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sz="1000" b="1" u="none" dirty="0" smtClean="0">
                <a:solidFill>
                  <a:srgbClr val="5D87A1"/>
                </a:solidFill>
                <a:latin typeface="Trebuchet MS" panose="020B0603020202020204" pitchFamily="34" charset="0"/>
              </a:rPr>
              <a:t>NE PAS REMETTRE</a:t>
            </a:r>
            <a:r>
              <a:rPr lang="fr-FR" sz="1000" b="1" u="none" baseline="0" dirty="0" smtClean="0">
                <a:solidFill>
                  <a:srgbClr val="5D87A1"/>
                </a:solidFill>
                <a:latin typeface="Trebuchet MS" panose="020B0603020202020204" pitchFamily="34" charset="0"/>
              </a:rPr>
              <a:t> AUX CLIENTS</a:t>
            </a:r>
            <a:endParaRPr lang="fr-FR" sz="1000" b="1" u="none" dirty="0" smtClean="0">
              <a:solidFill>
                <a:srgbClr val="5D87A1"/>
              </a:solidFill>
              <a:latin typeface="Trebuchet MS" panose="020B0603020202020204" pitchFamily="34" charset="0"/>
            </a:endParaRPr>
          </a:p>
        </p:txBody>
      </p:sp>
    </p:spTree>
    <p:extLst>
      <p:ext uri="{BB962C8B-B14F-4D97-AF65-F5344CB8AC3E}">
        <p14:creationId xmlns:p14="http://schemas.microsoft.com/office/powerpoint/2010/main" val="3599963395"/>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3" name="Image 2"/>
          <p:cNvPicPr>
            <a:picLocks noChangeAspect="1"/>
          </p:cNvPicPr>
          <p:nvPr userDrawn="1"/>
        </p:nvPicPr>
        <p:blipFill rotWithShape="1">
          <a:blip r:embed="rId2">
            <a:extLst>
              <a:ext uri="{28A0092B-C50C-407E-A947-70E740481C1C}">
                <a14:useLocalDpi xmlns:a14="http://schemas.microsoft.com/office/drawing/2010/main" val="0"/>
              </a:ext>
            </a:extLst>
          </a:blip>
          <a:srcRect l="20594" t="32818" r="22953" b="20185"/>
          <a:stretch/>
        </p:blipFill>
        <p:spPr>
          <a:xfrm>
            <a:off x="-15240" y="0"/>
            <a:ext cx="9936480" cy="6204030"/>
          </a:xfrm>
          <a:prstGeom prst="rect">
            <a:avLst/>
          </a:prstGeom>
        </p:spPr>
      </p:pic>
      <p:sp>
        <p:nvSpPr>
          <p:cNvPr id="4" name="Rectangle 3"/>
          <p:cNvSpPr/>
          <p:nvPr userDrawn="1"/>
        </p:nvSpPr>
        <p:spPr>
          <a:xfrm>
            <a:off x="-16654" y="0"/>
            <a:ext cx="9943425" cy="621927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sp>
        <p:nvSpPr>
          <p:cNvPr id="5" name="Rectangle 4"/>
          <p:cNvSpPr/>
          <p:nvPr userDrawn="1"/>
        </p:nvSpPr>
        <p:spPr>
          <a:xfrm>
            <a:off x="0" y="0"/>
            <a:ext cx="9906000" cy="1759352"/>
          </a:xfrm>
          <a:prstGeom prst="rect">
            <a:avLst/>
          </a:prstGeom>
          <a:solidFill>
            <a:srgbClr val="996633">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pic>
        <p:nvPicPr>
          <p:cNvPr id="6" name="Image 5"/>
          <p:cNvPicPr>
            <a:picLocks noChangeAspect="1"/>
          </p:cNvPicPr>
          <p:nvPr userDrawn="1"/>
        </p:nvPicPr>
        <p:blipFill>
          <a:blip r:embed="rId3">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1083477" y="406113"/>
            <a:ext cx="2184847" cy="947126"/>
          </a:xfrm>
          <a:prstGeom prst="rect">
            <a:avLst/>
          </a:prstGeom>
        </p:spPr>
      </p:pic>
    </p:spTree>
    <p:extLst>
      <p:ext uri="{BB962C8B-B14F-4D97-AF65-F5344CB8AC3E}">
        <p14:creationId xmlns:p14="http://schemas.microsoft.com/office/powerpoint/2010/main" val="3658601493"/>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pic>
        <p:nvPicPr>
          <p:cNvPr id="3" name="Image 2"/>
          <p:cNvPicPr>
            <a:picLocks noChangeAspect="1"/>
          </p:cNvPicPr>
          <p:nvPr userDrawn="1"/>
        </p:nvPicPr>
        <p:blipFill rotWithShape="1">
          <a:blip r:embed="rId2">
            <a:extLst>
              <a:ext uri="{28A0092B-C50C-407E-A947-70E740481C1C}">
                <a14:useLocalDpi xmlns:a14="http://schemas.microsoft.com/office/drawing/2010/main" val="0"/>
              </a:ext>
            </a:extLst>
          </a:blip>
          <a:srcRect l="20594" t="32818" r="22953" b="20185"/>
          <a:stretch/>
        </p:blipFill>
        <p:spPr>
          <a:xfrm>
            <a:off x="-15240" y="0"/>
            <a:ext cx="9936480" cy="6204030"/>
          </a:xfrm>
          <a:prstGeom prst="rect">
            <a:avLst/>
          </a:prstGeom>
        </p:spPr>
      </p:pic>
      <p:sp>
        <p:nvSpPr>
          <p:cNvPr id="4" name="Rectangle 3"/>
          <p:cNvSpPr/>
          <p:nvPr userDrawn="1"/>
        </p:nvSpPr>
        <p:spPr>
          <a:xfrm>
            <a:off x="-16654" y="0"/>
            <a:ext cx="9943425" cy="621927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spTree>
    <p:extLst>
      <p:ext uri="{BB962C8B-B14F-4D97-AF65-F5344CB8AC3E}">
        <p14:creationId xmlns:p14="http://schemas.microsoft.com/office/powerpoint/2010/main" val="91634962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3"/>
          <p:cNvSpPr>
            <a:spLocks noChangeArrowheads="1"/>
          </p:cNvSpPr>
          <p:nvPr userDrawn="1"/>
        </p:nvSpPr>
        <p:spPr bwMode="auto">
          <a:xfrm rot="16200000">
            <a:off x="7915934" y="5231872"/>
            <a:ext cx="250825" cy="2567185"/>
          </a:xfrm>
          <a:prstGeom prst="rect">
            <a:avLst/>
          </a:prstGeom>
          <a:noFill/>
          <a:ln w="9525">
            <a:noFill/>
            <a:round/>
            <a:headEnd/>
            <a:tailEnd/>
          </a:ln>
          <a:effectLst/>
        </p:spPr>
        <p:txBody>
          <a:bodyPr vert="eaVert" wrap="none" lIns="90000" tIns="46800" rIns="90000" bIns="46800" anchor="ctr"/>
          <a:lstStyle/>
          <a:p>
            <a:pPr algn="r" defTabSz="449263" fontAlgn="auto">
              <a:spcBef>
                <a:spcPts val="0"/>
              </a:spcBef>
              <a:spcAft>
                <a:spcPts val="0"/>
              </a:spcAft>
              <a:buClr>
                <a:srgbClr val="969696"/>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sz="800" b="0" u="none" dirty="0" smtClean="0">
                <a:solidFill>
                  <a:srgbClr val="5D87A1"/>
                </a:solidFill>
                <a:latin typeface="Trebuchet MS" panose="020B0603020202020204" pitchFamily="34" charset="0"/>
              </a:rPr>
              <a:t>Document strictement confidentiel </a:t>
            </a:r>
          </a:p>
          <a:p>
            <a:pPr algn="r" defTabSz="449263" fontAlgn="auto">
              <a:spcBef>
                <a:spcPts val="0"/>
              </a:spcBef>
              <a:spcAft>
                <a:spcPts val="0"/>
              </a:spcAft>
              <a:buClr>
                <a:srgbClr val="969696"/>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sz="800" b="0" u="none" dirty="0" smtClean="0">
                <a:solidFill>
                  <a:srgbClr val="5D87A1"/>
                </a:solidFill>
                <a:latin typeface="Trebuchet MS" panose="020B0603020202020204" pitchFamily="34" charset="0"/>
              </a:rPr>
              <a:t>réservé à l’information des distributeurs</a:t>
            </a:r>
          </a:p>
          <a:p>
            <a:pPr algn="r" defTabSz="449263" fontAlgn="auto">
              <a:spcBef>
                <a:spcPts val="0"/>
              </a:spcBef>
              <a:spcAft>
                <a:spcPts val="0"/>
              </a:spcAft>
              <a:buClr>
                <a:srgbClr val="969696"/>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sz="800" b="0" u="none" dirty="0" smtClean="0">
                <a:solidFill>
                  <a:srgbClr val="5D87A1"/>
                </a:solidFill>
                <a:latin typeface="Trebuchet MS" panose="020B0603020202020204" pitchFamily="34" charset="0"/>
              </a:rPr>
              <a:t>NE PAS REMETTRE</a:t>
            </a:r>
            <a:r>
              <a:rPr lang="fr-FR" sz="800" b="0" u="none" baseline="0" dirty="0" smtClean="0">
                <a:solidFill>
                  <a:srgbClr val="5D87A1"/>
                </a:solidFill>
                <a:latin typeface="Trebuchet MS" panose="020B0603020202020204" pitchFamily="34" charset="0"/>
              </a:rPr>
              <a:t> AUX CLIENTS</a:t>
            </a:r>
            <a:endParaRPr lang="fr-FR" sz="800" b="0" u="none" dirty="0" smtClean="0">
              <a:solidFill>
                <a:srgbClr val="5D87A1"/>
              </a:solidFill>
              <a:latin typeface="Trebuchet MS" panose="020B0603020202020204" pitchFamily="34" charset="0"/>
            </a:endParaRPr>
          </a:p>
        </p:txBody>
      </p:sp>
      <p:sp>
        <p:nvSpPr>
          <p:cNvPr id="3" name="Rectangle 2"/>
          <p:cNvSpPr>
            <a:spLocks noChangeArrowheads="1"/>
          </p:cNvSpPr>
          <p:nvPr userDrawn="1"/>
        </p:nvSpPr>
        <p:spPr bwMode="auto">
          <a:xfrm>
            <a:off x="9258000" y="6213347"/>
            <a:ext cx="648000" cy="648000"/>
          </a:xfrm>
          <a:prstGeom prst="rect">
            <a:avLst/>
          </a:prstGeom>
          <a:noFill/>
          <a:ln w="9525">
            <a:noFill/>
            <a:round/>
            <a:headEnd/>
            <a:tailEnd/>
          </a:ln>
          <a:effectLst/>
        </p:spPr>
        <p:txBody>
          <a:bodyPr wrap="none" anchor="ctr"/>
          <a:lstStyle/>
          <a:p>
            <a:pPr lvl="0" fontAlgn="auto">
              <a:spcBef>
                <a:spcPts val="0"/>
              </a:spcBef>
              <a:spcAft>
                <a:spcPts val="0"/>
              </a:spcAft>
            </a:pPr>
            <a:endParaRPr lang="fr-FR" dirty="0">
              <a:solidFill>
                <a:schemeClr val="tx1">
                  <a:lumMod val="50000"/>
                  <a:lumOff val="50000"/>
                </a:schemeClr>
              </a:solidFill>
              <a:latin typeface="+mn-lt"/>
            </a:endParaRPr>
          </a:p>
        </p:txBody>
      </p:sp>
      <p:cxnSp>
        <p:nvCxnSpPr>
          <p:cNvPr id="4" name="Straight Connector 5"/>
          <p:cNvCxnSpPr/>
          <p:nvPr userDrawn="1"/>
        </p:nvCxnSpPr>
        <p:spPr>
          <a:xfrm>
            <a:off x="447982" y="6188599"/>
            <a:ext cx="9220200" cy="0"/>
          </a:xfrm>
          <a:prstGeom prst="line">
            <a:avLst/>
          </a:prstGeom>
          <a:ln w="63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5" name="Rectangle 4"/>
          <p:cNvSpPr/>
          <p:nvPr userDrawn="1"/>
        </p:nvSpPr>
        <p:spPr>
          <a:xfrm>
            <a:off x="9366488" y="6353560"/>
            <a:ext cx="304800" cy="304800"/>
          </a:xfrm>
          <a:prstGeom prst="rect">
            <a:avLst/>
          </a:prstGeom>
          <a:solidFill>
            <a:srgbClr val="C62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 name="Text Placeholder 5"/>
          <p:cNvSpPr txBox="1">
            <a:spLocks/>
          </p:cNvSpPr>
          <p:nvPr userDrawn="1"/>
        </p:nvSpPr>
        <p:spPr>
          <a:xfrm>
            <a:off x="9366488" y="6370999"/>
            <a:ext cx="295582" cy="267697"/>
          </a:xfrm>
          <a:prstGeom prst="rect">
            <a:avLst/>
          </a:prstGeom>
        </p:spPr>
        <p:txBody>
          <a:bodyPr lIns="0" rIns="0" anchor="ctr">
            <a:noAutofit/>
          </a:bodyPr>
          <a:lstStyle>
            <a:lvl1pPr marL="0" indent="0" algn="r" defTabSz="1018824" rtl="0" eaLnBrk="1" latinLnBrk="0" hangingPunct="1">
              <a:spcBef>
                <a:spcPct val="20000"/>
              </a:spcBef>
              <a:buFont typeface="Arial" panose="020B0604020202020204" pitchFamily="34" charset="0"/>
              <a:buNone/>
              <a:defRPr sz="1000" b="1" kern="1200" baseline="0">
                <a:solidFill>
                  <a:schemeClr val="accent5"/>
                </a:solidFill>
                <a:latin typeface="+mn-lt"/>
                <a:ea typeface="+mn-ea"/>
                <a:cs typeface="+mn-cs"/>
              </a:defRPr>
            </a:lvl1pPr>
            <a:lvl2pPr marL="827795" indent="-318383" algn="l" defTabSz="1018824" rtl="0" eaLnBrk="1" latinLnBrk="0" hangingPunct="1">
              <a:spcBef>
                <a:spcPct val="20000"/>
              </a:spcBef>
              <a:buFont typeface="Arial" panose="020B0604020202020204" pitchFamily="34" charset="0"/>
              <a:buChar char="–"/>
              <a:defRPr sz="1000" b="1" kern="1200">
                <a:solidFill>
                  <a:schemeClr val="accent5"/>
                </a:solidFill>
                <a:latin typeface="+mn-lt"/>
                <a:ea typeface="+mn-ea"/>
                <a:cs typeface="+mn-cs"/>
              </a:defRPr>
            </a:lvl2pPr>
            <a:lvl3pPr marL="1273531" indent="-254706" algn="l" defTabSz="1018824" rtl="0" eaLnBrk="1" latinLnBrk="0" hangingPunct="1">
              <a:spcBef>
                <a:spcPct val="20000"/>
              </a:spcBef>
              <a:buFont typeface="Arial" panose="020B0604020202020204" pitchFamily="34" charset="0"/>
              <a:buChar char="•"/>
              <a:defRPr sz="1000" b="1" kern="1200">
                <a:solidFill>
                  <a:schemeClr val="accent5"/>
                </a:solidFill>
                <a:latin typeface="+mn-lt"/>
                <a:ea typeface="+mn-ea"/>
                <a:cs typeface="+mn-cs"/>
              </a:defRPr>
            </a:lvl3pPr>
            <a:lvl4pPr marL="1782943" indent="-254706" algn="l" defTabSz="1018824" rtl="0" eaLnBrk="1" latinLnBrk="0" hangingPunct="1">
              <a:spcBef>
                <a:spcPct val="20000"/>
              </a:spcBef>
              <a:buFont typeface="Arial" panose="020B0604020202020204" pitchFamily="34" charset="0"/>
              <a:buChar char="–"/>
              <a:defRPr sz="1000" b="1" kern="1200">
                <a:solidFill>
                  <a:schemeClr val="accent5"/>
                </a:solidFill>
                <a:latin typeface="+mn-lt"/>
                <a:ea typeface="+mn-ea"/>
                <a:cs typeface="+mn-cs"/>
              </a:defRPr>
            </a:lvl4pPr>
            <a:lvl5pPr marL="2292355" indent="-254706" algn="l" defTabSz="1018824" rtl="0" eaLnBrk="1" latinLnBrk="0" hangingPunct="1">
              <a:spcBef>
                <a:spcPct val="20000"/>
              </a:spcBef>
              <a:buFont typeface="Arial" panose="020B0604020202020204" pitchFamily="34" charset="0"/>
              <a:buChar char="»"/>
              <a:defRPr sz="1000" b="1" kern="1200">
                <a:solidFill>
                  <a:schemeClr val="accent5"/>
                </a:solidFill>
                <a:latin typeface="+mn-lt"/>
                <a:ea typeface="+mn-ea"/>
                <a:cs typeface="+mn-cs"/>
              </a:defRPr>
            </a:lvl5pPr>
            <a:lvl6pPr marL="2801767" indent="-254706" algn="l" defTabSz="1018824"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311180" indent="-254706" algn="l" defTabSz="1018824"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820592" indent="-254706" algn="l" defTabSz="1018824"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330004" indent="-254706" algn="l" defTabSz="1018824"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pPr algn="ctr"/>
            <a:fld id="{62B96168-9208-4529-8402-9F06630DF33D}" type="slidenum">
              <a:rPr lang="en-US" sz="800" baseline="0" smtClean="0">
                <a:solidFill>
                  <a:srgbClr val="FFFFFF"/>
                </a:solidFill>
                <a:latin typeface="Trebuchet MS" panose="020B0603020202020204" pitchFamily="34" charset="0"/>
              </a:rPr>
              <a:pPr algn="ctr"/>
              <a:t>‹N°›</a:t>
            </a:fld>
            <a:r>
              <a:rPr lang="en-US" sz="800" baseline="0" dirty="0" smtClean="0">
                <a:solidFill>
                  <a:srgbClr val="FFFFFF"/>
                </a:solidFill>
                <a:latin typeface="Trebuchet MS" panose="020B0603020202020204" pitchFamily="34" charset="0"/>
              </a:rPr>
              <a:t>   </a:t>
            </a:r>
            <a:r>
              <a:rPr lang="en-US" sz="800" baseline="0" dirty="0" smtClean="0">
                <a:solidFill>
                  <a:schemeClr val="tx1"/>
                </a:solidFill>
                <a:latin typeface="Trebuchet MS" panose="020B0603020202020204" pitchFamily="34" charset="0"/>
              </a:rPr>
              <a:t>  </a:t>
            </a:r>
            <a:endParaRPr lang="en-US" sz="800" dirty="0">
              <a:solidFill>
                <a:schemeClr val="tx1"/>
              </a:solidFill>
              <a:latin typeface="Trebuchet MS" panose="020B0603020202020204" pitchFamily="34" charset="0"/>
            </a:endParaRPr>
          </a:p>
        </p:txBody>
      </p:sp>
      <p:pic>
        <p:nvPicPr>
          <p:cNvPr id="7" name="Image 6"/>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7218" y="6212076"/>
            <a:ext cx="1584018" cy="688770"/>
          </a:xfrm>
          <a:prstGeom prst="rect">
            <a:avLst/>
          </a:prstGeom>
        </p:spPr>
      </p:pic>
      <p:sp>
        <p:nvSpPr>
          <p:cNvPr id="8" name="Rectangle 13"/>
          <p:cNvSpPr>
            <a:spLocks noChangeArrowheads="1"/>
          </p:cNvSpPr>
          <p:nvPr userDrawn="1"/>
        </p:nvSpPr>
        <p:spPr bwMode="auto">
          <a:xfrm rot="16200000">
            <a:off x="4823184" y="3745345"/>
            <a:ext cx="469797" cy="5540236"/>
          </a:xfrm>
          <a:prstGeom prst="rect">
            <a:avLst/>
          </a:prstGeom>
          <a:noFill/>
          <a:ln w="9525">
            <a:noFill/>
            <a:round/>
            <a:headEnd/>
            <a:tailEnd/>
          </a:ln>
          <a:effectLst/>
        </p:spPr>
        <p:txBody>
          <a:bodyPr vert="eaVert" wrap="none" lIns="90000" tIns="46800" rIns="90000" bIns="4680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lang="fr-FR" sz="800" spc="0" baseline="0" dirty="0" smtClean="0">
                <a:solidFill>
                  <a:srgbClr val="5D87A1"/>
                </a:solidFill>
                <a:latin typeface="Trebuchet MS" panose="020B0603020202020204" pitchFamily="34" charset="0"/>
                <a:cs typeface="Helvetica" panose="020B0604020202020204" pitchFamily="34" charset="0"/>
              </a:rPr>
              <a:t>SCPI ATOUT PIERRE DIVERSIFICATION - Juillet 2018</a:t>
            </a:r>
            <a:r>
              <a:rPr lang="fr-FR" sz="800" u="none" strike="noStrike" spc="0" baseline="0" dirty="0" smtClean="0">
                <a:solidFill>
                  <a:srgbClr val="5D87A1"/>
                </a:solidFill>
                <a:latin typeface="Trebuchet MS" panose="020B0603020202020204" pitchFamily="34" charset="0"/>
                <a:cs typeface="Helvetica" panose="020B0604020202020204" pitchFamily="34" charset="0"/>
              </a:rPr>
              <a:t> - </a:t>
            </a:r>
            <a:r>
              <a:rPr lang="fr-FR" sz="800" strike="noStrike" spc="0" baseline="0" dirty="0" smtClean="0">
                <a:solidFill>
                  <a:srgbClr val="5D87A1"/>
                </a:solidFill>
                <a:latin typeface="Trebuchet MS" panose="020B0603020202020204" pitchFamily="34" charset="0"/>
                <a:cs typeface="Helvetica" panose="020B0604020202020204" pitchFamily="34" charset="0"/>
              </a:rPr>
              <a:t>© AEW Ciloger- Tous droits de reproduction réservés. </a:t>
            </a:r>
          </a:p>
        </p:txBody>
      </p:sp>
    </p:spTree>
  </p:cSld>
  <p:clrMap bg1="lt1" tx1="dk1" bg2="lt2" tx2="dk2" accent1="accent1" accent2="accent2" accent3="accent3" accent4="accent4" accent5="accent5" accent6="accent6" hlink="hlink" folHlink="folHlink"/>
  <p:sldLayoutIdLst>
    <p:sldLayoutId id="2147483856" r:id="rId1"/>
    <p:sldLayoutId id="2147483859" r:id="rId2"/>
    <p:sldLayoutId id="2147483858" r:id="rId3"/>
    <p:sldLayoutId id="2147483860" r:id="rId4"/>
    <p:sldLayoutId id="2147483861" r:id="rId5"/>
    <p:sldLayoutId id="2147483862" r:id="rId6"/>
  </p:sldLayoutIdLst>
  <p:transition>
    <p:fade/>
  </p:transition>
  <p:timing>
    <p:tnLst>
      <p:par>
        <p:cTn id="1" dur="indefinite" restart="never" nodeType="tmRoot"/>
      </p:par>
    </p:tnLst>
  </p:timing>
  <p:hf hdr="0" ftr="0" dt="0"/>
  <p:txStyles>
    <p:titleStyle>
      <a:lvl1pPr algn="l" rtl="0" eaLnBrk="0" fontAlgn="base" hangingPunct="0">
        <a:spcBef>
          <a:spcPct val="0"/>
        </a:spcBef>
        <a:spcAft>
          <a:spcPct val="0"/>
        </a:spcAft>
        <a:defRPr sz="2000" kern="1200">
          <a:solidFill>
            <a:srgbClr val="0256B2"/>
          </a:solidFill>
          <a:latin typeface="+mj-lt"/>
          <a:ea typeface="+mj-ea"/>
          <a:cs typeface="+mj-cs"/>
        </a:defRPr>
      </a:lvl1pPr>
      <a:lvl2pPr algn="l" rtl="0" eaLnBrk="0" fontAlgn="base" hangingPunct="0">
        <a:spcBef>
          <a:spcPct val="0"/>
        </a:spcBef>
        <a:spcAft>
          <a:spcPct val="0"/>
        </a:spcAft>
        <a:defRPr sz="2000">
          <a:solidFill>
            <a:srgbClr val="0256B2"/>
          </a:solidFill>
          <a:latin typeface="Verdana" pitchFamily="34" charset="0"/>
        </a:defRPr>
      </a:lvl2pPr>
      <a:lvl3pPr algn="l" rtl="0" eaLnBrk="0" fontAlgn="base" hangingPunct="0">
        <a:spcBef>
          <a:spcPct val="0"/>
        </a:spcBef>
        <a:spcAft>
          <a:spcPct val="0"/>
        </a:spcAft>
        <a:defRPr sz="2000">
          <a:solidFill>
            <a:srgbClr val="0256B2"/>
          </a:solidFill>
          <a:latin typeface="Verdana" pitchFamily="34" charset="0"/>
        </a:defRPr>
      </a:lvl3pPr>
      <a:lvl4pPr algn="l" rtl="0" eaLnBrk="0" fontAlgn="base" hangingPunct="0">
        <a:spcBef>
          <a:spcPct val="0"/>
        </a:spcBef>
        <a:spcAft>
          <a:spcPct val="0"/>
        </a:spcAft>
        <a:defRPr sz="2000">
          <a:solidFill>
            <a:srgbClr val="0256B2"/>
          </a:solidFill>
          <a:latin typeface="Verdana" pitchFamily="34" charset="0"/>
        </a:defRPr>
      </a:lvl4pPr>
      <a:lvl5pPr algn="l" rtl="0" eaLnBrk="0" fontAlgn="base" hangingPunct="0">
        <a:spcBef>
          <a:spcPct val="0"/>
        </a:spcBef>
        <a:spcAft>
          <a:spcPct val="0"/>
        </a:spcAft>
        <a:defRPr sz="2000">
          <a:solidFill>
            <a:srgbClr val="0256B2"/>
          </a:solidFill>
          <a:latin typeface="Verdana" pitchFamily="34" charset="0"/>
        </a:defRPr>
      </a:lvl5pPr>
      <a:lvl6pPr marL="457200" algn="l" rtl="0" fontAlgn="base">
        <a:spcBef>
          <a:spcPct val="0"/>
        </a:spcBef>
        <a:spcAft>
          <a:spcPct val="0"/>
        </a:spcAft>
        <a:defRPr sz="2000">
          <a:solidFill>
            <a:srgbClr val="0256B2"/>
          </a:solidFill>
          <a:latin typeface="Verdana" pitchFamily="34" charset="0"/>
        </a:defRPr>
      </a:lvl6pPr>
      <a:lvl7pPr marL="914400" algn="l" rtl="0" fontAlgn="base">
        <a:spcBef>
          <a:spcPct val="0"/>
        </a:spcBef>
        <a:spcAft>
          <a:spcPct val="0"/>
        </a:spcAft>
        <a:defRPr sz="2000">
          <a:solidFill>
            <a:srgbClr val="0256B2"/>
          </a:solidFill>
          <a:latin typeface="Verdana" pitchFamily="34" charset="0"/>
        </a:defRPr>
      </a:lvl7pPr>
      <a:lvl8pPr marL="1371600" algn="l" rtl="0" fontAlgn="base">
        <a:spcBef>
          <a:spcPct val="0"/>
        </a:spcBef>
        <a:spcAft>
          <a:spcPct val="0"/>
        </a:spcAft>
        <a:defRPr sz="2000">
          <a:solidFill>
            <a:srgbClr val="0256B2"/>
          </a:solidFill>
          <a:latin typeface="Verdana" pitchFamily="34" charset="0"/>
        </a:defRPr>
      </a:lvl8pPr>
      <a:lvl9pPr marL="1828800" algn="l" rtl="0" fontAlgn="base">
        <a:spcBef>
          <a:spcPct val="0"/>
        </a:spcBef>
        <a:spcAft>
          <a:spcPct val="0"/>
        </a:spcAft>
        <a:defRPr sz="2000">
          <a:solidFill>
            <a:srgbClr val="0256B2"/>
          </a:solidFill>
          <a:latin typeface="Verdana" pitchFamily="34" charset="0"/>
        </a:defRPr>
      </a:lvl9pPr>
    </p:titleStyle>
    <p:bodyStyle>
      <a:lvl1pPr marL="342900" indent="-342900" algn="l" rtl="0" eaLnBrk="0" fontAlgn="base" hangingPunct="0">
        <a:spcBef>
          <a:spcPct val="20000"/>
        </a:spcBef>
        <a:spcAft>
          <a:spcPct val="0"/>
        </a:spcAft>
        <a:buClr>
          <a:srgbClr val="0256B2"/>
        </a:buClr>
        <a:buFont typeface="Arial" pitchFamily="34" charset="0"/>
        <a:buChar char="•"/>
        <a:defRPr sz="11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0256B2"/>
        </a:buClr>
        <a:buFont typeface="Arial" pitchFamily="34" charset="0"/>
        <a:buChar char="–"/>
        <a:defRPr sz="11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256B2"/>
        </a:buClr>
        <a:buFont typeface="Arial" pitchFamily="34" charset="0"/>
        <a:buChar char="•"/>
        <a:defRPr sz="11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256B2"/>
        </a:buClr>
        <a:buFont typeface="Arial" pitchFamily="34" charset="0"/>
        <a:buChar char="–"/>
        <a:defRPr sz="11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slide" Target="slide4.xml"/><Relationship Id="rId7" Type="http://schemas.openxmlformats.org/officeDocument/2006/relationships/slide" Target="slide18.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slide" Target="slide8.xml"/><Relationship Id="rId11" Type="http://schemas.openxmlformats.org/officeDocument/2006/relationships/slide" Target="slide29.xml"/><Relationship Id="rId5" Type="http://schemas.openxmlformats.org/officeDocument/2006/relationships/slide" Target="slide6.xml"/><Relationship Id="rId10" Type="http://schemas.openxmlformats.org/officeDocument/2006/relationships/slide" Target="slide28.xml"/><Relationship Id="rId4" Type="http://schemas.openxmlformats.org/officeDocument/2006/relationships/slide" Target="slide5.xml"/><Relationship Id="rId9" Type="http://schemas.openxmlformats.org/officeDocument/2006/relationships/slide" Target="slide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chart" Target="../charts/char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www.aewciloger.com/"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chart" Target="../charts/chart6.xm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2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hyperlink" Target="http://www.aewciloger.com/"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2934714" y="525704"/>
            <a:ext cx="3762817" cy="1631173"/>
          </a:xfrm>
          <a:prstGeom prst="rect">
            <a:avLst/>
          </a:prstGeom>
        </p:spPr>
      </p:pic>
      <p:sp>
        <p:nvSpPr>
          <p:cNvPr id="3" name="Rectangle 2"/>
          <p:cNvSpPr/>
          <p:nvPr/>
        </p:nvSpPr>
        <p:spPr>
          <a:xfrm>
            <a:off x="985802" y="2664711"/>
            <a:ext cx="7660640" cy="3046988"/>
          </a:xfrm>
          <a:prstGeom prst="rect">
            <a:avLst/>
          </a:prstGeom>
        </p:spPr>
        <p:txBody>
          <a:bodyPr wrap="square">
            <a:spAutoFit/>
          </a:bodyPr>
          <a:lstStyle/>
          <a:p>
            <a:pPr algn="ctr"/>
            <a:r>
              <a:rPr lang="fr-FR" sz="3200" b="1" dirty="0">
                <a:ln w="19050">
                  <a:solidFill>
                    <a:srgbClr val="A88563"/>
                  </a:solidFill>
                </a:ln>
                <a:solidFill>
                  <a:schemeClr val="bg1"/>
                </a:solidFill>
                <a:effectLst>
                  <a:outerShdw blurRad="38100" dist="38100" dir="2700000" algn="tl">
                    <a:srgbClr val="000000">
                      <a:alpha val="43137"/>
                    </a:srgbClr>
                  </a:outerShdw>
                </a:effectLst>
                <a:latin typeface="Trebuchet MS" panose="020B0603020202020204" pitchFamily="34" charset="0"/>
                <a:cs typeface="Helvetica" panose="020B0604020202020204" pitchFamily="34" charset="0"/>
              </a:rPr>
              <a:t>Transformation en capital </a:t>
            </a:r>
            <a:r>
              <a:rPr lang="fr-FR" sz="3200" b="1" dirty="0" smtClean="0">
                <a:ln w="19050">
                  <a:solidFill>
                    <a:srgbClr val="A88563"/>
                  </a:solidFill>
                </a:ln>
                <a:solidFill>
                  <a:schemeClr val="bg1"/>
                </a:solidFill>
                <a:effectLst>
                  <a:outerShdw blurRad="38100" dist="38100" dir="2700000" algn="tl">
                    <a:srgbClr val="000000">
                      <a:alpha val="43137"/>
                    </a:srgbClr>
                  </a:outerShdw>
                </a:effectLst>
                <a:latin typeface="Trebuchet MS" panose="020B0603020202020204" pitchFamily="34" charset="0"/>
                <a:cs typeface="Helvetica" panose="020B0604020202020204" pitchFamily="34" charset="0"/>
              </a:rPr>
              <a:t>variable</a:t>
            </a:r>
          </a:p>
          <a:p>
            <a:pPr algn="ctr"/>
            <a:endParaRPr lang="fr-FR" sz="3200" b="1" dirty="0">
              <a:ln w="19050">
                <a:solidFill>
                  <a:srgbClr val="A88563"/>
                </a:solidFill>
              </a:ln>
              <a:solidFill>
                <a:schemeClr val="bg1"/>
              </a:solidFill>
              <a:effectLst>
                <a:outerShdw blurRad="38100" dist="38100" dir="2700000" algn="tl">
                  <a:srgbClr val="000000">
                    <a:alpha val="43137"/>
                  </a:srgbClr>
                </a:outerShdw>
              </a:effectLst>
              <a:latin typeface="Trebuchet MS" panose="020B0603020202020204" pitchFamily="34" charset="0"/>
              <a:cs typeface="Helvetica" panose="020B0604020202020204" pitchFamily="34" charset="0"/>
            </a:endParaRPr>
          </a:p>
          <a:p>
            <a:pPr algn="ctr"/>
            <a:r>
              <a:rPr lang="fr-FR" sz="3200" b="1" dirty="0">
                <a:ln w="19050">
                  <a:solidFill>
                    <a:srgbClr val="A88563"/>
                  </a:solidFill>
                </a:ln>
                <a:solidFill>
                  <a:schemeClr val="bg1"/>
                </a:solidFill>
                <a:effectLst>
                  <a:outerShdw blurRad="38100" dist="38100" dir="2700000" algn="tl">
                    <a:srgbClr val="000000">
                      <a:alpha val="43137"/>
                    </a:srgbClr>
                  </a:outerShdw>
                </a:effectLst>
                <a:latin typeface="Trebuchet MS" panose="020B0603020202020204" pitchFamily="34" charset="0"/>
                <a:cs typeface="Helvetica" panose="020B0604020202020204" pitchFamily="34" charset="0"/>
              </a:rPr>
              <a:t>Date cible : </a:t>
            </a:r>
            <a:r>
              <a:rPr lang="fr-FR" sz="3200" b="1" dirty="0" smtClean="0">
                <a:ln w="19050">
                  <a:solidFill>
                    <a:srgbClr val="A88563"/>
                  </a:solidFill>
                </a:ln>
                <a:solidFill>
                  <a:schemeClr val="bg1"/>
                </a:solidFill>
                <a:effectLst>
                  <a:outerShdw blurRad="38100" dist="38100" dir="2700000" algn="tl">
                    <a:srgbClr val="000000">
                      <a:alpha val="43137"/>
                    </a:srgbClr>
                  </a:outerShdw>
                </a:effectLst>
                <a:latin typeface="Trebuchet MS" panose="020B0603020202020204" pitchFamily="34" charset="0"/>
                <a:cs typeface="Helvetica" panose="020B0604020202020204" pitchFamily="34" charset="0"/>
              </a:rPr>
              <a:t>02/07/2018</a:t>
            </a:r>
          </a:p>
          <a:p>
            <a:pPr algn="ctr"/>
            <a:endParaRPr lang="fr-FR" sz="3200" b="1" dirty="0" smtClean="0">
              <a:ln w="19050">
                <a:solidFill>
                  <a:srgbClr val="A88563"/>
                </a:solidFill>
              </a:ln>
              <a:solidFill>
                <a:schemeClr val="bg1"/>
              </a:solidFill>
              <a:effectLst>
                <a:outerShdw blurRad="38100" dist="38100" dir="2700000" algn="tl">
                  <a:srgbClr val="000000">
                    <a:alpha val="43137"/>
                  </a:srgbClr>
                </a:outerShdw>
              </a:effectLst>
              <a:latin typeface="Trebuchet MS" panose="020B0603020202020204" pitchFamily="34" charset="0"/>
              <a:cs typeface="Helvetica" panose="020B0604020202020204" pitchFamily="34" charset="0"/>
            </a:endParaRPr>
          </a:p>
          <a:p>
            <a:pPr algn="ctr"/>
            <a:r>
              <a:rPr lang="fr-FR" sz="3200" b="1" dirty="0" smtClean="0">
                <a:ln w="19050">
                  <a:solidFill>
                    <a:srgbClr val="A88563"/>
                  </a:solidFill>
                </a:ln>
                <a:solidFill>
                  <a:schemeClr val="bg1"/>
                </a:solidFill>
                <a:effectLst>
                  <a:outerShdw blurRad="38100" dist="38100" dir="2700000" algn="tl">
                    <a:srgbClr val="000000">
                      <a:alpha val="43137"/>
                    </a:srgbClr>
                  </a:outerShdw>
                </a:effectLst>
                <a:latin typeface="Trebuchet MS" panose="020B0603020202020204" pitchFamily="34" charset="0"/>
                <a:cs typeface="Helvetica" panose="020B0604020202020204" pitchFamily="34" charset="0"/>
              </a:rPr>
              <a:t>Date de fin de rédaction : 18/06/2018</a:t>
            </a:r>
            <a:endParaRPr lang="fr-FR" sz="3200" b="1" dirty="0">
              <a:ln w="19050">
                <a:solidFill>
                  <a:srgbClr val="A88563"/>
                </a:solidFill>
              </a:ln>
              <a:solidFill>
                <a:schemeClr val="bg1"/>
              </a:solidFill>
              <a:effectLst>
                <a:outerShdw blurRad="38100" dist="38100" dir="2700000" algn="tl">
                  <a:srgbClr val="000000">
                    <a:alpha val="43137"/>
                  </a:srgbClr>
                </a:outerShdw>
              </a:effectLst>
              <a:latin typeface="Trebuchet MS" panose="020B0603020202020204" pitchFamily="34" charset="0"/>
              <a:cs typeface="Helvetica" panose="020B0604020202020204" pitchFamily="34" charset="0"/>
            </a:endParaRPr>
          </a:p>
          <a:p>
            <a:pPr algn="ctr"/>
            <a:endParaRPr lang="fr-FR" sz="3200" b="1" dirty="0">
              <a:ln w="19050">
                <a:solidFill>
                  <a:srgbClr val="A88563"/>
                </a:solidFill>
              </a:ln>
              <a:solidFill>
                <a:schemeClr val="bg1"/>
              </a:solidFill>
              <a:effectLst>
                <a:outerShdw blurRad="38100" dist="38100" dir="2700000" algn="tl">
                  <a:srgbClr val="000000">
                    <a:alpha val="43137"/>
                  </a:srgbClr>
                </a:outerShdw>
              </a:effectLst>
              <a:latin typeface="Trebuchet MS" panose="020B0603020202020204" pitchFamily="34" charset="0"/>
              <a:cs typeface="Helvetica" panose="020B0604020202020204" pitchFamily="34" charset="0"/>
            </a:endParaRPr>
          </a:p>
        </p:txBody>
      </p:sp>
      <p:pic>
        <p:nvPicPr>
          <p:cNvPr id="1026" name="Image 1"/>
          <p:cNvPicPr>
            <a:picLocks noChangeAspect="1" noChangeArrowheads="1"/>
          </p:cNvPicPr>
          <p:nvPr/>
        </p:nvPicPr>
        <p:blipFill>
          <a:blip r:embed="rId4" cstate="print">
            <a:extLst>
              <a:ext uri="{28A0092B-C50C-407E-A947-70E740481C1C}">
                <a14:useLocalDpi xmlns:a14="http://schemas.microsoft.com/office/drawing/2010/main" val="0"/>
              </a:ext>
            </a:extLst>
          </a:blip>
          <a:srcRect t="23669" b="35915"/>
          <a:stretch>
            <a:fillRect/>
          </a:stretch>
        </p:blipFill>
        <p:spPr bwMode="auto">
          <a:xfrm>
            <a:off x="7145655" y="145415"/>
            <a:ext cx="2554288"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785155"/>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ZoneTexte 24"/>
          <p:cNvSpPr txBox="1"/>
          <p:nvPr/>
        </p:nvSpPr>
        <p:spPr>
          <a:xfrm>
            <a:off x="79899" y="1855434"/>
            <a:ext cx="9641149" cy="4278094"/>
          </a:xfrm>
          <a:prstGeom prst="rect">
            <a:avLst/>
          </a:prstGeom>
          <a:noFill/>
        </p:spPr>
        <p:txBody>
          <a:bodyPr wrap="square" rtlCol="0">
            <a:spAutoFit/>
          </a:bodyPr>
          <a:lstStyle/>
          <a:p>
            <a:r>
              <a:rPr lang="fr-FR" sz="1100" dirty="0" smtClean="0">
                <a:solidFill>
                  <a:schemeClr val="tx1">
                    <a:lumMod val="65000"/>
                    <a:lumOff val="35000"/>
                  </a:schemeClr>
                </a:solidFill>
                <a:latin typeface="Trebuchet MS" panose="020B0603020202020204" pitchFamily="34" charset="0"/>
              </a:rPr>
              <a:t>Les nouveaux </a:t>
            </a:r>
            <a:r>
              <a:rPr lang="fr-FR" sz="1100" dirty="0">
                <a:solidFill>
                  <a:schemeClr val="tx1">
                    <a:lumMod val="65000"/>
                    <a:lumOff val="35000"/>
                  </a:schemeClr>
                </a:solidFill>
                <a:latin typeface="Trebuchet MS" panose="020B0603020202020204" pitchFamily="34" charset="0"/>
              </a:rPr>
              <a:t>parcours de commercialisation de produits financiers </a:t>
            </a:r>
            <a:r>
              <a:rPr lang="fr-FR" sz="1100" dirty="0" smtClean="0">
                <a:solidFill>
                  <a:schemeClr val="tx1">
                    <a:lumMod val="65000"/>
                    <a:lumOff val="35000"/>
                  </a:schemeClr>
                </a:solidFill>
                <a:latin typeface="Trebuchet MS" panose="020B0603020202020204" pitchFamily="34" charset="0"/>
              </a:rPr>
              <a:t>sont mis </a:t>
            </a:r>
            <a:r>
              <a:rPr lang="fr-FR" sz="1100" dirty="0">
                <a:solidFill>
                  <a:schemeClr val="tx1">
                    <a:lumMod val="65000"/>
                    <a:lumOff val="35000"/>
                  </a:schemeClr>
                </a:solidFill>
                <a:latin typeface="Trebuchet MS" panose="020B0603020202020204" pitchFamily="34" charset="0"/>
              </a:rPr>
              <a:t>à disposition des conseillers </a:t>
            </a:r>
            <a:r>
              <a:rPr lang="fr-FR" sz="1100" dirty="0" smtClean="0">
                <a:solidFill>
                  <a:schemeClr val="tx1">
                    <a:lumMod val="65000"/>
                    <a:lumOff val="35000"/>
                  </a:schemeClr>
                </a:solidFill>
                <a:latin typeface="Trebuchet MS" panose="020B0603020202020204" pitchFamily="34" charset="0"/>
              </a:rPr>
              <a:t>depuis le mois de </a:t>
            </a:r>
            <a:r>
              <a:rPr lang="fr-FR" sz="1100" dirty="0">
                <a:solidFill>
                  <a:schemeClr val="tx1">
                    <a:lumMod val="65000"/>
                    <a:lumOff val="35000"/>
                  </a:schemeClr>
                </a:solidFill>
                <a:latin typeface="Trebuchet MS" panose="020B0603020202020204" pitchFamily="34" charset="0"/>
              </a:rPr>
              <a:t>janvier 2018.</a:t>
            </a:r>
          </a:p>
          <a:p>
            <a:r>
              <a:rPr lang="fr-FR" sz="1100" dirty="0">
                <a:solidFill>
                  <a:schemeClr val="tx1">
                    <a:lumMod val="65000"/>
                    <a:lumOff val="35000"/>
                  </a:schemeClr>
                </a:solidFill>
                <a:latin typeface="Trebuchet MS" panose="020B0603020202020204" pitchFamily="34" charset="0"/>
              </a:rPr>
              <a:t>Ils ont pour objectif de renforcer la protection du client.</a:t>
            </a:r>
          </a:p>
          <a:p>
            <a:endParaRPr lang="fr-FR" sz="1100" dirty="0">
              <a:solidFill>
                <a:schemeClr val="tx1">
                  <a:lumMod val="65000"/>
                  <a:lumOff val="35000"/>
                </a:schemeClr>
              </a:solidFill>
              <a:latin typeface="Trebuchet MS" panose="020B0603020202020204" pitchFamily="34" charset="0"/>
            </a:endParaRPr>
          </a:p>
          <a:p>
            <a:r>
              <a:rPr lang="fr-FR" sz="1100" dirty="0">
                <a:solidFill>
                  <a:schemeClr val="tx1">
                    <a:lumMod val="65000"/>
                    <a:lumOff val="35000"/>
                  </a:schemeClr>
                </a:solidFill>
                <a:latin typeface="Trebuchet MS" panose="020B0603020202020204" pitchFamily="34" charset="0"/>
              </a:rPr>
              <a:t>Les nouveaux parcours ont pour objectif d’accompagner le conseiller dans l'allocation des instruments financiers qu’il proposera au client et d’encadrer davantage la commercialisation de produits financiers via l’intégration des obligations réglementaires MIF II.</a:t>
            </a:r>
          </a:p>
          <a:p>
            <a:endParaRPr lang="fr-FR" sz="1100" dirty="0">
              <a:solidFill>
                <a:schemeClr val="tx1">
                  <a:lumMod val="65000"/>
                  <a:lumOff val="35000"/>
                </a:schemeClr>
              </a:solidFill>
              <a:latin typeface="Trebuchet MS" panose="020B0603020202020204" pitchFamily="34" charset="0"/>
            </a:endParaRPr>
          </a:p>
          <a:p>
            <a:r>
              <a:rPr lang="fr-FR" sz="1100" dirty="0">
                <a:solidFill>
                  <a:schemeClr val="tx1">
                    <a:lumMod val="65000"/>
                    <a:lumOff val="35000"/>
                  </a:schemeClr>
                </a:solidFill>
                <a:latin typeface="Trebuchet MS" panose="020B0603020202020204" pitchFamily="34" charset="0"/>
              </a:rPr>
              <a:t>Le QCF sera adapté à la tablette, le document de devoir de conseil va être remplacé par le document « synthèse épargne - conseil de la banque» qui inclura le test d’adéquation , les instruments financiers conseillés au client ainsi que l’acceptation (ou non) du client (avec mise en garde si le choix du client n’est pas adapté).</a:t>
            </a:r>
          </a:p>
          <a:p>
            <a:endParaRPr lang="fr-FR" sz="1100" dirty="0">
              <a:solidFill>
                <a:schemeClr val="tx1">
                  <a:lumMod val="65000"/>
                  <a:lumOff val="35000"/>
                </a:schemeClr>
              </a:solidFill>
              <a:latin typeface="Trebuchet MS" panose="020B0603020202020204" pitchFamily="34" charset="0"/>
            </a:endParaRPr>
          </a:p>
          <a:p>
            <a:r>
              <a:rPr lang="fr-FR" sz="1100" dirty="0">
                <a:solidFill>
                  <a:schemeClr val="tx1">
                    <a:lumMod val="65000"/>
                    <a:lumOff val="35000"/>
                  </a:schemeClr>
                </a:solidFill>
                <a:latin typeface="Trebuchet MS" panose="020B0603020202020204" pitchFamily="34" charset="0"/>
              </a:rPr>
              <a:t>L’outil proposera des supports financiers éligibles au profil du client et à ses objectifs. Le conseiller aura quant à lui le choix de composer les allocations à partir des supports financiers respectant strictement le niveau de risque du projet, la connaissance financière du client et ses horizons de placement. Il pourra également sélectionner des portefeuilles modèles prédéfinis qui panachent des supports financiers avec des niveaux de risques différents tout en respectant la volatilité maximum autorisée pour un profil donné</a:t>
            </a:r>
            <a:r>
              <a:rPr lang="fr-FR" sz="1100" dirty="0" smtClean="0">
                <a:solidFill>
                  <a:schemeClr val="tx1">
                    <a:lumMod val="65000"/>
                    <a:lumOff val="35000"/>
                  </a:schemeClr>
                </a:solidFill>
                <a:latin typeface="Trebuchet MS" panose="020B0603020202020204" pitchFamily="34" charset="0"/>
              </a:rPr>
              <a:t>.</a:t>
            </a:r>
          </a:p>
          <a:p>
            <a:endParaRPr lang="fr-FR" sz="1100" dirty="0">
              <a:solidFill>
                <a:schemeClr val="tx1">
                  <a:lumMod val="65000"/>
                  <a:lumOff val="35000"/>
                </a:schemeClr>
              </a:solidFill>
              <a:latin typeface="Trebuchet MS" panose="020B0603020202020204" pitchFamily="34" charset="0"/>
            </a:endParaRPr>
          </a:p>
          <a:p>
            <a:r>
              <a:rPr lang="fr-FR" sz="1100" dirty="0">
                <a:solidFill>
                  <a:schemeClr val="tx1">
                    <a:lumMod val="65000"/>
                    <a:lumOff val="35000"/>
                  </a:schemeClr>
                </a:solidFill>
                <a:latin typeface="Trebuchet MS" panose="020B0603020202020204" pitchFamily="34" charset="0"/>
              </a:rPr>
              <a:t>La période cible « LEA », (au déploiement de LEA) à partir de laquelle le nouvel outil d’allocation automatisé LEA sera intégré aux parcours Personnes Physiques. Cette approche se base sur le profil risque global du client sur la base du nouveau Questionnaire de Risque et les allocations d’épargne se font de manière automatique selon le profil et les objectifs du client. Les supports financiers doivent également respecter </a:t>
            </a:r>
            <a:r>
              <a:rPr lang="fr-FR" sz="1100" dirty="0" smtClean="0">
                <a:solidFill>
                  <a:schemeClr val="tx1">
                    <a:lumMod val="65000"/>
                    <a:lumOff val="35000"/>
                  </a:schemeClr>
                </a:solidFill>
                <a:latin typeface="Trebuchet MS" panose="020B0603020202020204" pitchFamily="34" charset="0"/>
              </a:rPr>
              <a:t>la </a:t>
            </a:r>
            <a:r>
              <a:rPr lang="fr-FR" sz="1100" dirty="0">
                <a:solidFill>
                  <a:schemeClr val="tx1">
                    <a:lumMod val="65000"/>
                    <a:lumOff val="35000"/>
                  </a:schemeClr>
                </a:solidFill>
                <a:latin typeface="Trebuchet MS" panose="020B0603020202020204" pitchFamily="34" charset="0"/>
              </a:rPr>
              <a:t>capacité à subir des pertes en </a:t>
            </a:r>
            <a:r>
              <a:rPr lang="fr-FR" sz="1100" dirty="0" smtClean="0">
                <a:solidFill>
                  <a:schemeClr val="tx1">
                    <a:lumMod val="65000"/>
                    <a:lumOff val="35000"/>
                  </a:schemeClr>
                </a:solidFill>
                <a:latin typeface="Trebuchet MS" panose="020B0603020202020204" pitchFamily="34" charset="0"/>
              </a:rPr>
              <a:t>capital </a:t>
            </a:r>
            <a:r>
              <a:rPr lang="fr-FR" sz="1100" dirty="0">
                <a:solidFill>
                  <a:schemeClr val="tx1">
                    <a:lumMod val="65000"/>
                    <a:lumOff val="35000"/>
                  </a:schemeClr>
                </a:solidFill>
                <a:latin typeface="Trebuchet MS" panose="020B0603020202020204" pitchFamily="34" charset="0"/>
              </a:rPr>
              <a:t>de </a:t>
            </a:r>
            <a:r>
              <a:rPr lang="fr-FR" sz="1100" dirty="0" smtClean="0">
                <a:solidFill>
                  <a:schemeClr val="tx1">
                    <a:lumMod val="65000"/>
                    <a:lumOff val="35000"/>
                  </a:schemeClr>
                </a:solidFill>
                <a:latin typeface="Trebuchet MS" panose="020B0603020202020204" pitchFamily="34" charset="0"/>
              </a:rPr>
              <a:t>l'épargnant.</a:t>
            </a:r>
            <a:endParaRPr lang="fr-FR" sz="1100" dirty="0">
              <a:solidFill>
                <a:schemeClr val="tx1">
                  <a:lumMod val="65000"/>
                  <a:lumOff val="35000"/>
                </a:schemeClr>
              </a:solidFill>
              <a:latin typeface="Trebuchet MS" panose="020B0603020202020204" pitchFamily="34" charset="0"/>
            </a:endParaRPr>
          </a:p>
          <a:p>
            <a:endParaRPr lang="fr-FR" sz="1100" dirty="0">
              <a:solidFill>
                <a:schemeClr val="tx1">
                  <a:lumMod val="65000"/>
                  <a:lumOff val="35000"/>
                </a:schemeClr>
              </a:solidFill>
              <a:latin typeface="Trebuchet MS" panose="020B0603020202020204" pitchFamily="34" charset="0"/>
            </a:endParaRPr>
          </a:p>
          <a:p>
            <a:r>
              <a:rPr lang="fr-FR" sz="1100" dirty="0">
                <a:solidFill>
                  <a:schemeClr val="tx1">
                    <a:lumMod val="65000"/>
                    <a:lumOff val="35000"/>
                  </a:schemeClr>
                </a:solidFill>
                <a:latin typeface="Trebuchet MS" panose="020B0603020202020204" pitchFamily="34" charset="0"/>
              </a:rPr>
              <a:t>Dans le cas d’une non-adéquation des solutions proposées/retenues par rapport au profil et objectifs du client, ou en cas de refus de conseil par le client, des mises en garde appropriées sont formalisées au client.</a:t>
            </a:r>
          </a:p>
          <a:p>
            <a:r>
              <a:rPr lang="fr-FR" sz="1100" dirty="0">
                <a:solidFill>
                  <a:schemeClr val="tx1">
                    <a:lumMod val="65000"/>
                    <a:lumOff val="35000"/>
                  </a:schemeClr>
                </a:solidFill>
                <a:latin typeface="Trebuchet MS" panose="020B0603020202020204" pitchFamily="34" charset="0"/>
              </a:rPr>
              <a:t>Au moment du conseil donné et avant toute souscription il est important de fournir au client les </a:t>
            </a:r>
            <a:r>
              <a:rPr lang="fr-FR" sz="1100" dirty="0" smtClean="0">
                <a:solidFill>
                  <a:schemeClr val="tx1">
                    <a:lumMod val="65000"/>
                    <a:lumOff val="35000"/>
                  </a:schemeClr>
                </a:solidFill>
                <a:latin typeface="Trebuchet MS" panose="020B0603020202020204" pitchFamily="34" charset="0"/>
              </a:rPr>
              <a:t>informations </a:t>
            </a:r>
            <a:r>
              <a:rPr lang="fr-FR" sz="1100" dirty="0">
                <a:solidFill>
                  <a:schemeClr val="tx1">
                    <a:lumMod val="65000"/>
                    <a:lumOff val="35000"/>
                  </a:schemeClr>
                </a:solidFill>
                <a:latin typeface="Trebuchet MS" panose="020B0603020202020204" pitchFamily="34" charset="0"/>
              </a:rPr>
              <a:t>précontractuelles sur les caractéristiques des produits à souscrire ainsi que sur les coûts et charges associés (document KID/DICI). </a:t>
            </a:r>
          </a:p>
          <a:p>
            <a:endParaRPr lang="fr-FR" sz="800" dirty="0" err="1" smtClean="0">
              <a:latin typeface="+mj-lt"/>
            </a:endParaRPr>
          </a:p>
        </p:txBody>
      </p:sp>
    </p:spTree>
    <p:extLst>
      <p:ext uri="{BB962C8B-B14F-4D97-AF65-F5344CB8AC3E}">
        <p14:creationId xmlns:p14="http://schemas.microsoft.com/office/powerpoint/2010/main" val="480230965"/>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Tableau 24"/>
          <p:cNvGraphicFramePr>
            <a:graphicFrameLocks noGrp="1"/>
          </p:cNvGraphicFramePr>
          <p:nvPr>
            <p:extLst>
              <p:ext uri="{D42A27DB-BD31-4B8C-83A1-F6EECF244321}">
                <p14:modId xmlns:p14="http://schemas.microsoft.com/office/powerpoint/2010/main" val="22316159"/>
              </p:ext>
            </p:extLst>
          </p:nvPr>
        </p:nvGraphicFramePr>
        <p:xfrm>
          <a:off x="365760" y="2031999"/>
          <a:ext cx="9113906" cy="3465972"/>
        </p:xfrm>
        <a:graphic>
          <a:graphicData uri="http://schemas.openxmlformats.org/drawingml/2006/table">
            <a:tbl>
              <a:tblPr firstRow="1" bandRow="1">
                <a:solidFill>
                  <a:srgbClr val="5D87A1"/>
                </a:solidFill>
                <a:tableStyleId>{69CF1AB2-1976-4502-BF36-3FF5EA218861}</a:tableStyleId>
              </a:tblPr>
              <a:tblGrid>
                <a:gridCol w="7350181"/>
                <a:gridCol w="1763725"/>
              </a:tblGrid>
              <a:tr h="3851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i="0" u="none" strike="noStrike" kern="1200" baseline="0" dirty="0" smtClean="0">
                          <a:solidFill>
                            <a:schemeClr val="tx1"/>
                          </a:solidFill>
                          <a:latin typeface="Trebuchet MS" panose="020B0603020202020204" pitchFamily="34" charset="0"/>
                          <a:ea typeface="+mn-ea"/>
                          <a:cs typeface="+mn-cs"/>
                        </a:rPr>
                        <a:t>Pourquoi une augmentation de capital ?</a:t>
                      </a:r>
                      <a:endParaRPr lang="fr-FR" sz="1600" dirty="0" smtClean="0">
                        <a:solidFill>
                          <a:schemeClr val="tx1"/>
                        </a:solidFill>
                        <a:latin typeface="Trebuchet MS" panose="020B0603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sz="1600" b="0" i="0" u="none" strike="noStrike" kern="1200" baseline="0" dirty="0" smtClean="0">
                          <a:solidFill>
                            <a:schemeClr val="dk1"/>
                          </a:solidFill>
                          <a:latin typeface="Trebuchet MS" panose="020B0603020202020204" pitchFamily="34" charset="0"/>
                          <a:ea typeface="+mn-ea"/>
                          <a:cs typeface="+mn-cs"/>
                          <a:hlinkClick r:id="rId3" action="ppaction://hlinksldjump"/>
                        </a:rPr>
                        <a:t>Page 4 </a:t>
                      </a:r>
                      <a:endParaRPr lang="fr-FR" sz="1600" dirty="0">
                        <a:latin typeface="Trebuchet MS" panose="020B0603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85108">
                <a:tc>
                  <a:txBody>
                    <a:bodyPr/>
                    <a:lstStyle/>
                    <a:p>
                      <a:r>
                        <a:rPr lang="fr-FR" sz="1600" b="0" i="0" u="none" strike="noStrike" kern="1200" baseline="0" dirty="0" smtClean="0">
                          <a:solidFill>
                            <a:schemeClr val="dk1"/>
                          </a:solidFill>
                          <a:latin typeface="Trebuchet MS" panose="020B0603020202020204" pitchFamily="34" charset="0"/>
                          <a:ea typeface="+mn-ea"/>
                          <a:cs typeface="+mn-cs"/>
                        </a:rPr>
                        <a:t>Les caractéristiques de l’augmentation de capital</a:t>
                      </a:r>
                      <a:endParaRPr lang="fr-FR" sz="1600" dirty="0">
                        <a:latin typeface="Trebuchet MS" panose="020B0603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ABCAC"/>
                    </a:solidFill>
                  </a:tcPr>
                </a:tc>
                <a:tc>
                  <a:txBody>
                    <a:bodyPr/>
                    <a:lstStyle/>
                    <a:p>
                      <a:r>
                        <a:rPr lang="fr-FR" sz="1600" dirty="0" smtClean="0">
                          <a:solidFill>
                            <a:schemeClr val="bg1"/>
                          </a:solidFill>
                          <a:latin typeface="Trebuchet MS" panose="020B0603020202020204" pitchFamily="34" charset="0"/>
                          <a:hlinkClick r:id="rId4" action="ppaction://hlinksldjump"/>
                        </a:rPr>
                        <a:t>Page 5</a:t>
                      </a:r>
                      <a:endParaRPr lang="fr-FR" sz="1600" dirty="0">
                        <a:solidFill>
                          <a:schemeClr val="bg1"/>
                        </a:solidFill>
                        <a:latin typeface="Trebuchet MS" panose="020B0603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ABCAC"/>
                    </a:solidFill>
                  </a:tcPr>
                </a:tc>
              </a:tr>
              <a:tr h="385108">
                <a:tc>
                  <a:txBody>
                    <a:bodyPr/>
                    <a:lstStyle/>
                    <a:p>
                      <a:r>
                        <a:rPr lang="fr-FR" sz="1600" b="0" i="0" u="none" strike="noStrike" kern="1200" baseline="0" dirty="0" smtClean="0">
                          <a:solidFill>
                            <a:schemeClr val="dk1"/>
                          </a:solidFill>
                          <a:latin typeface="Trebuchet MS" panose="020B0603020202020204" pitchFamily="34" charset="0"/>
                          <a:ea typeface="+mn-ea"/>
                          <a:cs typeface="+mn-cs"/>
                        </a:rPr>
                        <a:t>Présentation de la SCPI</a:t>
                      </a:r>
                      <a:endParaRPr lang="fr-FR" sz="1600" dirty="0">
                        <a:latin typeface="Trebuchet MS" panose="020B0603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sz="1600" dirty="0" smtClean="0">
                          <a:latin typeface="Trebuchet MS" panose="020B0603020202020204" pitchFamily="34" charset="0"/>
                          <a:hlinkClick r:id="rId5" action="ppaction://hlinksldjump"/>
                        </a:rPr>
                        <a:t>Page 6</a:t>
                      </a:r>
                      <a:endParaRPr lang="fr-FR" sz="1600" dirty="0">
                        <a:latin typeface="Trebuchet MS" panose="020B0603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851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i="0" u="none" strike="noStrike" kern="1200" baseline="0" dirty="0" smtClean="0">
                          <a:solidFill>
                            <a:schemeClr val="bg1"/>
                          </a:solidFill>
                          <a:latin typeface="Trebuchet MS" panose="020B0603020202020204" pitchFamily="34" charset="0"/>
                          <a:ea typeface="+mn-ea"/>
                          <a:cs typeface="+mn-cs"/>
                        </a:rPr>
                        <a:t>Performance, distribution et réserves</a:t>
                      </a:r>
                      <a:endParaRPr lang="fr-FR" sz="1600" dirty="0" smtClean="0">
                        <a:solidFill>
                          <a:schemeClr val="bg1"/>
                        </a:solidFill>
                        <a:latin typeface="Trebuchet MS" panose="020B0603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ABCAC"/>
                    </a:solidFill>
                  </a:tcPr>
                </a:tc>
                <a:tc>
                  <a:txBody>
                    <a:bodyPr/>
                    <a:lstStyle/>
                    <a:p>
                      <a:r>
                        <a:rPr lang="fr-FR" sz="1600" b="0" i="0" u="none" strike="noStrike" kern="1200" baseline="0" dirty="0" smtClean="0">
                          <a:solidFill>
                            <a:schemeClr val="bg1"/>
                          </a:solidFill>
                          <a:latin typeface="Trebuchet MS" panose="020B0603020202020204" pitchFamily="34" charset="0"/>
                          <a:ea typeface="+mn-ea"/>
                          <a:cs typeface="+mn-cs"/>
                          <a:hlinkClick r:id="rId6" action="ppaction://hlinksldjump"/>
                        </a:rPr>
                        <a:t>Page 8</a:t>
                      </a:r>
                      <a:endParaRPr lang="fr-FR" sz="1600" dirty="0">
                        <a:solidFill>
                          <a:schemeClr val="bg1"/>
                        </a:solidFill>
                        <a:latin typeface="Trebuchet MS" panose="020B0603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ABCAC"/>
                    </a:solidFill>
                  </a:tcPr>
                </a:tc>
              </a:tr>
              <a:tr h="3851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i="0" u="none" strike="noStrike" kern="1200" baseline="0" dirty="0" smtClean="0">
                          <a:solidFill>
                            <a:schemeClr val="tx1"/>
                          </a:solidFill>
                          <a:latin typeface="Trebuchet MS" panose="020B0603020202020204" pitchFamily="34" charset="0"/>
                          <a:ea typeface="+mn-ea"/>
                          <a:cs typeface="+mn-cs"/>
                        </a:rPr>
                        <a:t>Le patrimoine immobilier</a:t>
                      </a:r>
                      <a:endParaRPr lang="fr-FR" sz="1600" dirty="0" smtClean="0">
                        <a:solidFill>
                          <a:schemeClr val="tx1"/>
                        </a:solidFill>
                        <a:latin typeface="Trebuchet MS" panose="020B0603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sz="1600" dirty="0" smtClean="0">
                          <a:latin typeface="Trebuchet MS" panose="020B0603020202020204" pitchFamily="34" charset="0"/>
                          <a:hlinkClick r:id="rId7" action="ppaction://hlinksldjump"/>
                        </a:rPr>
                        <a:t>Page 18</a:t>
                      </a:r>
                      <a:endParaRPr lang="fr-FR" sz="1600" dirty="0">
                        <a:latin typeface="Trebuchet MS" panose="020B0603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85108">
                <a:tc>
                  <a:txBody>
                    <a:bodyPr/>
                    <a:lstStyle/>
                    <a:p>
                      <a:pPr marL="0" algn="l" defTabSz="914400" rtl="0" eaLnBrk="1" latinLnBrk="0" hangingPunct="1"/>
                      <a:r>
                        <a:rPr lang="fr-FR" sz="1600" kern="1200" dirty="0" smtClean="0">
                          <a:solidFill>
                            <a:schemeClr val="bg1"/>
                          </a:solidFill>
                          <a:latin typeface="Trebuchet MS" panose="020B0603020202020204" pitchFamily="34" charset="0"/>
                          <a:ea typeface="+mn-ea"/>
                          <a:cs typeface="+mn-cs"/>
                        </a:rPr>
                        <a:t>Les frais de souscription</a:t>
                      </a:r>
                      <a:endParaRPr lang="fr-FR" sz="1600" kern="1200" dirty="0">
                        <a:solidFill>
                          <a:schemeClr val="bg1"/>
                        </a:solidFill>
                        <a:latin typeface="Trebuchet MS" panose="020B0603020202020204" pitchFamily="3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ABCAC"/>
                    </a:solidFill>
                  </a:tcPr>
                </a:tc>
                <a:tc>
                  <a:txBody>
                    <a:bodyPr/>
                    <a:lstStyle/>
                    <a:p>
                      <a:r>
                        <a:rPr lang="fr-FR" sz="1600" b="0" i="0" u="none" strike="noStrike" kern="1200" baseline="0" dirty="0" smtClean="0">
                          <a:solidFill>
                            <a:schemeClr val="bg1"/>
                          </a:solidFill>
                          <a:latin typeface="Trebuchet MS" panose="020B0603020202020204" pitchFamily="34" charset="0"/>
                          <a:ea typeface="+mn-ea"/>
                          <a:cs typeface="+mn-cs"/>
                          <a:hlinkClick r:id="rId8" action="ppaction://hlinksldjump"/>
                        </a:rPr>
                        <a:t>Page 21</a:t>
                      </a:r>
                      <a:endParaRPr lang="fr-FR" sz="1600" dirty="0">
                        <a:solidFill>
                          <a:schemeClr val="bg1"/>
                        </a:solidFill>
                        <a:latin typeface="Trebuchet MS" panose="020B0603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ABCAC"/>
                    </a:solidFill>
                  </a:tcPr>
                </a:tc>
              </a:tr>
              <a:tr h="385108">
                <a:tc>
                  <a:txBody>
                    <a:bodyPr/>
                    <a:lstStyle/>
                    <a:p>
                      <a:r>
                        <a:rPr lang="fr-FR" sz="1600" dirty="0" smtClean="0">
                          <a:solidFill>
                            <a:schemeClr val="tx1"/>
                          </a:solidFill>
                          <a:latin typeface="Trebuchet MS" panose="020B0603020202020204" pitchFamily="34" charset="0"/>
                        </a:rPr>
                        <a:t>Le contexte réglementaire</a:t>
                      </a:r>
                      <a:endParaRPr lang="fr-FR" sz="1600" dirty="0">
                        <a:solidFill>
                          <a:schemeClr val="tx1"/>
                        </a:solidFill>
                        <a:latin typeface="Trebuchet MS" panose="020B0603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algn="l" defTabSz="914400" rtl="0" eaLnBrk="1" latinLnBrk="0" hangingPunct="1"/>
                      <a:r>
                        <a:rPr lang="fr-FR" sz="1600" kern="1200" dirty="0" smtClean="0">
                          <a:solidFill>
                            <a:schemeClr val="dk1"/>
                          </a:solidFill>
                          <a:latin typeface="Trebuchet MS" panose="020B0603020202020204" pitchFamily="34" charset="0"/>
                          <a:ea typeface="+mn-ea"/>
                          <a:cs typeface="+mn-cs"/>
                          <a:hlinkClick r:id="rId9" action="ppaction://hlinksldjump"/>
                        </a:rPr>
                        <a:t>Page 23</a:t>
                      </a:r>
                      <a:endParaRPr lang="fr-FR" sz="1600" kern="1200" dirty="0">
                        <a:solidFill>
                          <a:schemeClr val="dk1"/>
                        </a:solidFill>
                        <a:latin typeface="Trebuchet MS" panose="020B0603020202020204" pitchFamily="3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r>
              <a:tr h="385108">
                <a:tc>
                  <a:txBody>
                    <a:bodyPr/>
                    <a:lstStyle/>
                    <a:p>
                      <a:r>
                        <a:rPr lang="fr-FR" sz="1600" dirty="0" smtClean="0">
                          <a:solidFill>
                            <a:schemeClr val="bg1"/>
                          </a:solidFill>
                          <a:latin typeface="Trebuchet MS" panose="020B0603020202020204" pitchFamily="34" charset="0"/>
                        </a:rPr>
                        <a:t>Profil de risques / Avertissements</a:t>
                      </a:r>
                      <a:endParaRPr lang="fr-FR" sz="1600" dirty="0">
                        <a:solidFill>
                          <a:schemeClr val="bg1"/>
                        </a:solidFill>
                        <a:latin typeface="Trebuchet MS" panose="020B0603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ABCAC"/>
                    </a:solidFill>
                  </a:tcPr>
                </a:tc>
                <a:tc>
                  <a:txBody>
                    <a:bodyPr/>
                    <a:lstStyle/>
                    <a:p>
                      <a:r>
                        <a:rPr lang="fr-FR" sz="1600" dirty="0" smtClean="0">
                          <a:solidFill>
                            <a:schemeClr val="bg1"/>
                          </a:solidFill>
                          <a:latin typeface="Trebuchet MS" panose="020B0603020202020204" pitchFamily="34" charset="0"/>
                          <a:hlinkClick r:id="rId10" action="ppaction://hlinksldjump"/>
                        </a:rPr>
                        <a:t>Page 28</a:t>
                      </a:r>
                      <a:endParaRPr lang="fr-FR" sz="1600" dirty="0">
                        <a:solidFill>
                          <a:schemeClr val="bg1"/>
                        </a:solidFill>
                        <a:latin typeface="Trebuchet MS" panose="020B0603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ABCAC"/>
                    </a:solidFill>
                  </a:tcPr>
                </a:tc>
              </a:tr>
              <a:tr h="3851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smtClean="0">
                          <a:solidFill>
                            <a:schemeClr val="tx1"/>
                          </a:solidFill>
                          <a:latin typeface="Trebuchet MS" panose="020B0603020202020204" pitchFamily="34" charset="0"/>
                        </a:rPr>
                        <a:t>Mentions légales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fr-FR" sz="1600" dirty="0" smtClean="0">
                          <a:solidFill>
                            <a:schemeClr val="tx1"/>
                          </a:solidFill>
                          <a:latin typeface="Trebuchet MS" panose="020B0603020202020204" pitchFamily="34" charset="0"/>
                          <a:hlinkClick r:id="rId11" action="ppaction://hlinksldjump"/>
                        </a:rPr>
                        <a:t>Page 29</a:t>
                      </a:r>
                      <a:endParaRPr lang="fr-FR" sz="1600" dirty="0" smtClean="0">
                        <a:solidFill>
                          <a:schemeClr val="tx1"/>
                        </a:solidFill>
                        <a:latin typeface="Trebuchet MS" panose="020B0603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r>
            </a:tbl>
          </a:graphicData>
        </a:graphic>
      </p:graphicFrame>
    </p:spTree>
    <p:extLst>
      <p:ext uri="{BB962C8B-B14F-4D97-AF65-F5344CB8AC3E}">
        <p14:creationId xmlns:p14="http://schemas.microsoft.com/office/powerpoint/2010/main" val="100509910"/>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ZoneTexte 34"/>
          <p:cNvSpPr txBox="1"/>
          <p:nvPr/>
        </p:nvSpPr>
        <p:spPr>
          <a:xfrm>
            <a:off x="3706967" y="748916"/>
            <a:ext cx="5760390" cy="769441"/>
          </a:xfrm>
          <a:prstGeom prst="rect">
            <a:avLst/>
          </a:prstGeom>
          <a:noFill/>
        </p:spPr>
        <p:txBody>
          <a:bodyPr wrap="square" rtlCol="0">
            <a:spAutoFit/>
          </a:bodyPr>
          <a:lstStyle/>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POURQUOI UNE TRANSFORMATION EN CAPITAL VARIABLE ?</a:t>
            </a:r>
            <a:endParaRPr lang="fr-FR" b="1" spc="300" dirty="0" smtClean="0">
              <a:solidFill>
                <a:srgbClr val="996633"/>
              </a:solidFill>
              <a:latin typeface="Trebuchet MS" panose="020B0603020202020204" pitchFamily="34" charset="0"/>
              <a:cs typeface="Helvetica" panose="020B0604020202020204" pitchFamily="34" charset="0"/>
            </a:endParaRPr>
          </a:p>
        </p:txBody>
      </p:sp>
      <p:sp>
        <p:nvSpPr>
          <p:cNvPr id="25" name="ZoneTexte 24"/>
          <p:cNvSpPr txBox="1"/>
          <p:nvPr/>
        </p:nvSpPr>
        <p:spPr>
          <a:xfrm>
            <a:off x="544964" y="2015499"/>
            <a:ext cx="9330246" cy="307777"/>
          </a:xfrm>
          <a:prstGeom prst="rect">
            <a:avLst/>
          </a:prstGeom>
          <a:noFill/>
        </p:spPr>
        <p:txBody>
          <a:bodyPr wrap="square" rtlCol="0">
            <a:spAutoFit/>
          </a:bodyPr>
          <a:lstStyle/>
          <a:p>
            <a:pPr marL="358775" indent="-358775"/>
            <a:r>
              <a:rPr lang="fr-FR" sz="1400" b="1" u="sng" dirty="0" smtClean="0">
                <a:latin typeface="Trebuchet MS" panose="020B0603020202020204" pitchFamily="34" charset="0"/>
                <a:cs typeface="Helvetica" panose="020B0604020202020204" pitchFamily="34" charset="0"/>
              </a:rPr>
              <a:t>1/ Poursuite de l’amélioration du patrimoine</a:t>
            </a:r>
          </a:p>
        </p:txBody>
      </p:sp>
      <p:sp>
        <p:nvSpPr>
          <p:cNvPr id="26" name="ZoneTexte 25"/>
          <p:cNvSpPr txBox="1"/>
          <p:nvPr/>
        </p:nvSpPr>
        <p:spPr>
          <a:xfrm>
            <a:off x="544964" y="2323276"/>
            <a:ext cx="7802880" cy="954107"/>
          </a:xfrm>
          <a:prstGeom prst="rect">
            <a:avLst/>
          </a:prstGeom>
          <a:noFill/>
        </p:spPr>
        <p:txBody>
          <a:bodyPr wrap="square" rtlCol="0">
            <a:spAutoFit/>
          </a:bodyPr>
          <a:lstStyle/>
          <a:p>
            <a:pPr marL="285750" indent="-285750">
              <a:buFontTx/>
              <a:buChar char="-"/>
            </a:pPr>
            <a:r>
              <a:rPr lang="fr-FR" sz="1400" dirty="0" smtClean="0">
                <a:latin typeface="+mj-lt"/>
              </a:rPr>
              <a:t>SCPI en surinvestissement fin 2017 grâce à l’acquisition du Centre Commercial Grand Angle à Montreuil</a:t>
            </a:r>
          </a:p>
          <a:p>
            <a:pPr marL="285750" indent="-285750">
              <a:buFontTx/>
              <a:buChar char="-"/>
            </a:pPr>
            <a:endParaRPr lang="fr-FR" sz="1400" dirty="0" smtClean="0">
              <a:latin typeface="+mj-lt"/>
            </a:endParaRPr>
          </a:p>
          <a:p>
            <a:pPr marL="285750" indent="-285750">
              <a:buFontTx/>
              <a:buChar char="-"/>
            </a:pPr>
            <a:r>
              <a:rPr lang="fr-FR" sz="1400" dirty="0" smtClean="0">
                <a:latin typeface="+mj-lt"/>
              </a:rPr>
              <a:t>Politique d’acquisition de bureaux récents ou rénovés</a:t>
            </a:r>
          </a:p>
        </p:txBody>
      </p:sp>
      <p:sp>
        <p:nvSpPr>
          <p:cNvPr id="5" name="ZoneTexte 4"/>
          <p:cNvSpPr txBox="1"/>
          <p:nvPr/>
        </p:nvSpPr>
        <p:spPr>
          <a:xfrm>
            <a:off x="575754" y="3585160"/>
            <a:ext cx="9330246" cy="523220"/>
          </a:xfrm>
          <a:prstGeom prst="rect">
            <a:avLst/>
          </a:prstGeom>
          <a:noFill/>
        </p:spPr>
        <p:txBody>
          <a:bodyPr wrap="square" rtlCol="0">
            <a:spAutoFit/>
          </a:bodyPr>
          <a:lstStyle/>
          <a:p>
            <a:pPr marL="358775" indent="-358775"/>
            <a:r>
              <a:rPr lang="fr-FR" sz="1400" b="1" u="sng" dirty="0">
                <a:latin typeface="Trebuchet MS" panose="020B0603020202020204" pitchFamily="34" charset="0"/>
                <a:cs typeface="Helvetica" panose="020B0604020202020204" pitchFamily="34" charset="0"/>
              </a:rPr>
              <a:t>2</a:t>
            </a:r>
            <a:r>
              <a:rPr lang="fr-FR" sz="1400" b="1" u="sng" dirty="0" smtClean="0">
                <a:latin typeface="Trebuchet MS" panose="020B0603020202020204" pitchFamily="34" charset="0"/>
                <a:cs typeface="Helvetica" panose="020B0604020202020204" pitchFamily="34" charset="0"/>
              </a:rPr>
              <a:t>/ </a:t>
            </a:r>
            <a:r>
              <a:rPr lang="fr-FR" sz="1400" b="1" u="sng" dirty="0"/>
              <a:t>Souscription et vente facilitées en passant en capital variable</a:t>
            </a:r>
          </a:p>
          <a:p>
            <a:pPr marL="358775" indent="-358775"/>
            <a:endParaRPr lang="fr-FR" sz="1400" u="sng" dirty="0" smtClean="0">
              <a:latin typeface="Trebuchet MS" panose="020B0603020202020204" pitchFamily="34" charset="0"/>
              <a:cs typeface="Helvetica" panose="020B0604020202020204" pitchFamily="34" charset="0"/>
            </a:endParaRPr>
          </a:p>
        </p:txBody>
      </p:sp>
      <p:sp>
        <p:nvSpPr>
          <p:cNvPr id="7" name="ZoneTexte 6"/>
          <p:cNvSpPr txBox="1"/>
          <p:nvPr/>
        </p:nvSpPr>
        <p:spPr>
          <a:xfrm>
            <a:off x="575754" y="4293468"/>
            <a:ext cx="9330246" cy="307777"/>
          </a:xfrm>
          <a:prstGeom prst="rect">
            <a:avLst/>
          </a:prstGeom>
          <a:noFill/>
        </p:spPr>
        <p:txBody>
          <a:bodyPr wrap="square" rtlCol="0">
            <a:spAutoFit/>
          </a:bodyPr>
          <a:lstStyle/>
          <a:p>
            <a:pPr marL="358775" indent="-358775"/>
            <a:r>
              <a:rPr lang="fr-FR" sz="1400" b="1" u="sng" dirty="0" smtClean="0">
                <a:latin typeface="Trebuchet MS" panose="020B0603020202020204" pitchFamily="34" charset="0"/>
                <a:cs typeface="Helvetica" panose="020B0604020202020204" pitchFamily="34" charset="0"/>
              </a:rPr>
              <a:t>3/ </a:t>
            </a:r>
            <a:r>
              <a:rPr lang="fr-FR" sz="1400" b="1" u="sng" dirty="0" smtClean="0"/>
              <a:t>Valorisation de la SCPI</a:t>
            </a:r>
            <a:endParaRPr lang="fr-FR" sz="1400" u="sng" dirty="0" smtClean="0">
              <a:latin typeface="Trebuchet MS" panose="020B0603020202020204" pitchFamily="34" charset="0"/>
              <a:cs typeface="Helvetica" panose="020B0604020202020204" pitchFamily="34" charset="0"/>
            </a:endParaRPr>
          </a:p>
        </p:txBody>
      </p:sp>
      <p:sp>
        <p:nvSpPr>
          <p:cNvPr id="8" name="ZoneTexte 7"/>
          <p:cNvSpPr txBox="1"/>
          <p:nvPr/>
        </p:nvSpPr>
        <p:spPr>
          <a:xfrm>
            <a:off x="575754" y="4705739"/>
            <a:ext cx="7802880" cy="738664"/>
          </a:xfrm>
          <a:prstGeom prst="rect">
            <a:avLst/>
          </a:prstGeom>
          <a:noFill/>
        </p:spPr>
        <p:txBody>
          <a:bodyPr wrap="square" rtlCol="0">
            <a:spAutoFit/>
          </a:bodyPr>
          <a:lstStyle/>
          <a:p>
            <a:pPr marL="285750" indent="-285750">
              <a:buFontTx/>
              <a:buChar char="-"/>
            </a:pPr>
            <a:r>
              <a:rPr lang="fr-FR" sz="1400" dirty="0" smtClean="0">
                <a:latin typeface="+mj-lt"/>
              </a:rPr>
              <a:t>Taille plus significative</a:t>
            </a:r>
          </a:p>
          <a:p>
            <a:pPr marL="285750" indent="-285750">
              <a:buFontTx/>
              <a:buChar char="-"/>
            </a:pPr>
            <a:endParaRPr lang="fr-FR" sz="1400" dirty="0">
              <a:latin typeface="+mj-lt"/>
            </a:endParaRPr>
          </a:p>
          <a:p>
            <a:pPr marL="285750" indent="-285750">
              <a:buFontTx/>
              <a:buChar char="-"/>
            </a:pPr>
            <a:r>
              <a:rPr lang="fr-FR" sz="1400" dirty="0" smtClean="0">
                <a:latin typeface="+mj-lt"/>
              </a:rPr>
              <a:t>Acquisition d’immeubles plus importants</a:t>
            </a:r>
          </a:p>
        </p:txBody>
      </p:sp>
    </p:spTree>
    <p:extLst>
      <p:ext uri="{BB962C8B-B14F-4D97-AF65-F5344CB8AC3E}">
        <p14:creationId xmlns:p14="http://schemas.microsoft.com/office/powerpoint/2010/main" val="1492597326"/>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ZoneTexte 46"/>
          <p:cNvSpPr txBox="1"/>
          <p:nvPr/>
        </p:nvSpPr>
        <p:spPr>
          <a:xfrm>
            <a:off x="3569267" y="796478"/>
            <a:ext cx="5760390" cy="707886"/>
          </a:xfrm>
          <a:prstGeom prst="rect">
            <a:avLst/>
          </a:prstGeom>
          <a:noFill/>
        </p:spPr>
        <p:txBody>
          <a:bodyPr wrap="square" rtlCol="0">
            <a:spAutoFit/>
          </a:bodyPr>
          <a:lstStyle/>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LES CARACTERISTIQUES DE LA SCPI </a:t>
            </a:r>
            <a:endParaRPr lang="fr-FR" sz="2200" spc="300" baseline="30000" dirty="0" smtClean="0">
              <a:solidFill>
                <a:schemeClr val="tx1">
                  <a:lumMod val="65000"/>
                  <a:lumOff val="35000"/>
                </a:schemeClr>
              </a:solidFill>
              <a:latin typeface="Trebuchet MS" panose="020B0603020202020204" pitchFamily="34" charset="0"/>
              <a:cs typeface="Helvetica" panose="020B0604020202020204" pitchFamily="34" charset="0"/>
            </a:endParaRPr>
          </a:p>
          <a:p>
            <a:r>
              <a:rPr lang="fr-FR" b="1" spc="300" dirty="0" smtClean="0">
                <a:solidFill>
                  <a:srgbClr val="996633"/>
                </a:solidFill>
                <a:latin typeface="Trebuchet MS" panose="020B0603020202020204" pitchFamily="34" charset="0"/>
                <a:cs typeface="Helvetica" panose="020B0604020202020204" pitchFamily="34" charset="0"/>
              </a:rPr>
              <a:t>A LA DATE CIBLE DU 02 JUILLET 2018</a:t>
            </a:r>
          </a:p>
        </p:txBody>
      </p:sp>
      <p:sp>
        <p:nvSpPr>
          <p:cNvPr id="23" name="ZoneTexte 22"/>
          <p:cNvSpPr txBox="1"/>
          <p:nvPr/>
        </p:nvSpPr>
        <p:spPr>
          <a:xfrm>
            <a:off x="1720521" y="4530751"/>
            <a:ext cx="2899292" cy="954107"/>
          </a:xfrm>
          <a:prstGeom prst="rect">
            <a:avLst/>
          </a:prstGeom>
          <a:noFill/>
        </p:spPr>
        <p:txBody>
          <a:bodyPr wrap="square" rtlCol="0">
            <a:spAutoFit/>
          </a:bodyPr>
          <a:lstStyle/>
          <a:p>
            <a:r>
              <a:rPr lang="fr-FR" sz="2400" b="1" dirty="0" smtClean="0">
                <a:solidFill>
                  <a:srgbClr val="A88563"/>
                </a:solidFill>
                <a:latin typeface="Trebuchet MS" panose="020B0603020202020204" pitchFamily="34" charset="0"/>
              </a:rPr>
              <a:t>600 000 000 €</a:t>
            </a:r>
            <a:endParaRPr lang="fr-FR" sz="2400" b="1" baseline="30000" dirty="0">
              <a:solidFill>
                <a:srgbClr val="A88563"/>
              </a:solidFill>
              <a:latin typeface="Trebuchet MS" panose="020B0603020202020204" pitchFamily="34" charset="0"/>
            </a:endParaRPr>
          </a:p>
          <a:p>
            <a:r>
              <a:rPr lang="fr-FR" sz="1600" dirty="0" smtClean="0">
                <a:latin typeface="Trebuchet MS" panose="020B0603020202020204" pitchFamily="34" charset="0"/>
              </a:rPr>
              <a:t>Montant maximum du capital social</a:t>
            </a:r>
            <a:endParaRPr lang="fr-FR" sz="1600" dirty="0">
              <a:latin typeface="Trebuchet MS" panose="020B0603020202020204" pitchFamily="34" charset="0"/>
            </a:endParaRPr>
          </a:p>
        </p:txBody>
      </p:sp>
      <p:sp>
        <p:nvSpPr>
          <p:cNvPr id="31" name="Rectangle à coins arrondis 30"/>
          <p:cNvSpPr/>
          <p:nvPr/>
        </p:nvSpPr>
        <p:spPr>
          <a:xfrm>
            <a:off x="810935" y="2226916"/>
            <a:ext cx="787830" cy="787830"/>
          </a:xfrm>
          <a:prstGeom prst="roundRect">
            <a:avLst/>
          </a:prstGeom>
          <a:solidFill>
            <a:srgbClr val="A88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sp>
        <p:nvSpPr>
          <p:cNvPr id="33" name="ZoneTexte 32"/>
          <p:cNvSpPr txBox="1"/>
          <p:nvPr/>
        </p:nvSpPr>
        <p:spPr>
          <a:xfrm>
            <a:off x="1720521" y="3375834"/>
            <a:ext cx="2555361" cy="707886"/>
          </a:xfrm>
          <a:prstGeom prst="rect">
            <a:avLst/>
          </a:prstGeom>
          <a:noFill/>
        </p:spPr>
        <p:txBody>
          <a:bodyPr wrap="square" rtlCol="0">
            <a:spAutoFit/>
          </a:bodyPr>
          <a:lstStyle/>
          <a:p>
            <a:r>
              <a:rPr lang="fr-FR" sz="2400" b="1" dirty="0" smtClean="0">
                <a:solidFill>
                  <a:srgbClr val="A88563"/>
                </a:solidFill>
                <a:latin typeface="Trebuchet MS" panose="020B0603020202020204" pitchFamily="34" charset="0"/>
              </a:rPr>
              <a:t>875,00 € </a:t>
            </a:r>
            <a:r>
              <a:rPr lang="fr-FR" sz="2400" b="1" baseline="30000" dirty="0" smtClean="0">
                <a:solidFill>
                  <a:srgbClr val="A88563"/>
                </a:solidFill>
                <a:latin typeface="Trebuchet MS" panose="020B0603020202020204" pitchFamily="34" charset="0"/>
              </a:rPr>
              <a:t>(1)</a:t>
            </a:r>
            <a:endParaRPr lang="fr-FR" sz="2400" b="1" baseline="30000" dirty="0">
              <a:solidFill>
                <a:srgbClr val="A88563"/>
              </a:solidFill>
              <a:latin typeface="Trebuchet MS" panose="020B0603020202020204" pitchFamily="34" charset="0"/>
            </a:endParaRPr>
          </a:p>
          <a:p>
            <a:r>
              <a:rPr lang="fr-FR" sz="1600" dirty="0" smtClean="0">
                <a:latin typeface="Trebuchet MS" panose="020B0603020202020204" pitchFamily="34" charset="0"/>
              </a:rPr>
              <a:t>Prix </a:t>
            </a:r>
            <a:r>
              <a:rPr lang="fr-FR" sz="1600" dirty="0">
                <a:latin typeface="Trebuchet MS" panose="020B0603020202020204" pitchFamily="34" charset="0"/>
              </a:rPr>
              <a:t>de </a:t>
            </a:r>
            <a:r>
              <a:rPr lang="fr-FR" sz="1600" dirty="0" smtClean="0">
                <a:latin typeface="Trebuchet MS" panose="020B0603020202020204" pitchFamily="34" charset="0"/>
              </a:rPr>
              <a:t>souscription</a:t>
            </a:r>
            <a:endParaRPr lang="fr-FR" sz="1600" dirty="0">
              <a:latin typeface="Trebuchet MS" panose="020B0603020202020204" pitchFamily="34" charset="0"/>
            </a:endParaRPr>
          </a:p>
        </p:txBody>
      </p:sp>
      <p:sp>
        <p:nvSpPr>
          <p:cNvPr id="43" name="ZoneTexte 42"/>
          <p:cNvSpPr txBox="1"/>
          <p:nvPr/>
        </p:nvSpPr>
        <p:spPr>
          <a:xfrm>
            <a:off x="6119950" y="2234348"/>
            <a:ext cx="3308051" cy="954107"/>
          </a:xfrm>
          <a:prstGeom prst="rect">
            <a:avLst/>
          </a:prstGeom>
          <a:noFill/>
        </p:spPr>
        <p:txBody>
          <a:bodyPr wrap="square" rtlCol="0">
            <a:spAutoFit/>
          </a:bodyPr>
          <a:lstStyle/>
          <a:p>
            <a:r>
              <a:rPr lang="fr-FR" sz="2400" b="1" dirty="0" smtClean="0">
                <a:solidFill>
                  <a:srgbClr val="A88563"/>
                </a:solidFill>
                <a:latin typeface="Trebuchet MS" panose="020B0603020202020204" pitchFamily="34" charset="0"/>
              </a:rPr>
              <a:t>5 parts soit 4 375 €</a:t>
            </a:r>
          </a:p>
          <a:p>
            <a:r>
              <a:rPr lang="fr-FR" sz="1600" dirty="0">
                <a:latin typeface="Trebuchet MS" panose="020B0603020202020204" pitchFamily="34" charset="0"/>
              </a:rPr>
              <a:t>Minimum de </a:t>
            </a:r>
            <a:r>
              <a:rPr lang="fr-FR" sz="1600" dirty="0" smtClean="0">
                <a:latin typeface="Trebuchet MS" panose="020B0603020202020204" pitchFamily="34" charset="0"/>
              </a:rPr>
              <a:t>souscription (sauf pour les anciens Associés)</a:t>
            </a:r>
            <a:endParaRPr lang="fr-FR" sz="1600" dirty="0">
              <a:latin typeface="Trebuchet MS" panose="020B0603020202020204" pitchFamily="34" charset="0"/>
            </a:endParaRPr>
          </a:p>
        </p:txBody>
      </p:sp>
      <p:sp>
        <p:nvSpPr>
          <p:cNvPr id="44" name="Rectangle à coins arrondis 43"/>
          <p:cNvSpPr/>
          <p:nvPr/>
        </p:nvSpPr>
        <p:spPr>
          <a:xfrm>
            <a:off x="5140802" y="2193197"/>
            <a:ext cx="787830" cy="787830"/>
          </a:xfrm>
          <a:prstGeom prst="roundRect">
            <a:avLst/>
          </a:prstGeom>
          <a:solidFill>
            <a:srgbClr val="A88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sp>
        <p:nvSpPr>
          <p:cNvPr id="46" name="Rectangle à coins arrondis 45"/>
          <p:cNvSpPr/>
          <p:nvPr/>
        </p:nvSpPr>
        <p:spPr>
          <a:xfrm>
            <a:off x="810935" y="3399893"/>
            <a:ext cx="787830" cy="815569"/>
          </a:xfrm>
          <a:prstGeom prst="roundRect">
            <a:avLst/>
          </a:prstGeom>
          <a:solidFill>
            <a:srgbClr val="A88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sp>
        <p:nvSpPr>
          <p:cNvPr id="48" name="ZoneTexte 47"/>
          <p:cNvSpPr txBox="1"/>
          <p:nvPr/>
        </p:nvSpPr>
        <p:spPr>
          <a:xfrm>
            <a:off x="1691850" y="2045247"/>
            <a:ext cx="3355866" cy="1077218"/>
          </a:xfrm>
          <a:prstGeom prst="rect">
            <a:avLst/>
          </a:prstGeom>
          <a:noFill/>
        </p:spPr>
        <p:txBody>
          <a:bodyPr wrap="square" rtlCol="0">
            <a:spAutoFit/>
          </a:bodyPr>
          <a:lstStyle/>
          <a:p>
            <a:r>
              <a:rPr lang="fr-FR" sz="2400" b="1" dirty="0" smtClean="0">
                <a:solidFill>
                  <a:srgbClr val="A88563"/>
                </a:solidFill>
                <a:latin typeface="Trebuchet MS" panose="020B0603020202020204" pitchFamily="34" charset="0"/>
              </a:rPr>
              <a:t>Transformation en capital variable le </a:t>
            </a:r>
          </a:p>
          <a:p>
            <a:r>
              <a:rPr lang="fr-FR" sz="1600" dirty="0" smtClean="0">
                <a:latin typeface="Trebuchet MS" panose="020B0603020202020204" pitchFamily="34" charset="0"/>
              </a:rPr>
              <a:t>02/07/2018</a:t>
            </a:r>
            <a:endParaRPr lang="fr-FR" sz="1600" baseline="30000" dirty="0">
              <a:latin typeface="Trebuchet MS" panose="020B0603020202020204" pitchFamily="34" charset="0"/>
            </a:endParaRPr>
          </a:p>
        </p:txBody>
      </p:sp>
      <p:sp>
        <p:nvSpPr>
          <p:cNvPr id="49" name="Rectangle à coins arrondis 48"/>
          <p:cNvSpPr/>
          <p:nvPr/>
        </p:nvSpPr>
        <p:spPr>
          <a:xfrm>
            <a:off x="810935" y="4619466"/>
            <a:ext cx="787830" cy="787830"/>
          </a:xfrm>
          <a:prstGeom prst="roundRect">
            <a:avLst/>
          </a:prstGeom>
          <a:solidFill>
            <a:srgbClr val="A88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sp>
        <p:nvSpPr>
          <p:cNvPr id="50" name="ZoneTexte 49"/>
          <p:cNvSpPr txBox="1"/>
          <p:nvPr/>
        </p:nvSpPr>
        <p:spPr>
          <a:xfrm>
            <a:off x="921357" y="3425931"/>
            <a:ext cx="576576" cy="769441"/>
          </a:xfrm>
          <a:prstGeom prst="rect">
            <a:avLst/>
          </a:prstGeom>
          <a:solidFill>
            <a:srgbClr val="A88563"/>
          </a:solidFill>
        </p:spPr>
        <p:txBody>
          <a:bodyPr wrap="square" rtlCol="0">
            <a:spAutoFit/>
          </a:bodyPr>
          <a:lstStyle/>
          <a:p>
            <a:pPr algn="ctr"/>
            <a:r>
              <a:rPr lang="fr-FR" sz="4400" dirty="0" smtClean="0">
                <a:solidFill>
                  <a:schemeClr val="bg1"/>
                </a:solidFill>
                <a:latin typeface="Trebuchet MS" panose="020B0603020202020204" pitchFamily="34" charset="0"/>
              </a:rPr>
              <a:t>€</a:t>
            </a:r>
          </a:p>
        </p:txBody>
      </p:sp>
      <p:pic>
        <p:nvPicPr>
          <p:cNvPr id="51" name="pasted-image.pdf"/>
          <p:cNvPicPr/>
          <p:nvPr/>
        </p:nvPicPr>
        <p:blipFill>
          <a:blip r:embed="rId3">
            <a:extLst/>
          </a:blip>
          <a:stretch>
            <a:fillRect/>
          </a:stretch>
        </p:blipFill>
        <p:spPr>
          <a:xfrm>
            <a:off x="953600" y="2339598"/>
            <a:ext cx="483097" cy="529320"/>
          </a:xfrm>
          <a:prstGeom prst="rect">
            <a:avLst/>
          </a:prstGeom>
          <a:ln w="12700">
            <a:miter lim="400000"/>
          </a:ln>
        </p:spPr>
      </p:pic>
      <p:sp>
        <p:nvSpPr>
          <p:cNvPr id="52" name="Rectangle à coins arrondis 51"/>
          <p:cNvSpPr/>
          <p:nvPr/>
        </p:nvSpPr>
        <p:spPr>
          <a:xfrm>
            <a:off x="5140802" y="3442907"/>
            <a:ext cx="787830" cy="787830"/>
          </a:xfrm>
          <a:prstGeom prst="roundRect">
            <a:avLst/>
          </a:prstGeom>
          <a:solidFill>
            <a:srgbClr val="A88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pic>
        <p:nvPicPr>
          <p:cNvPr id="53" name="pasted-image.pdf"/>
          <p:cNvPicPr/>
          <p:nvPr/>
        </p:nvPicPr>
        <p:blipFill>
          <a:blip r:embed="rId3">
            <a:extLst/>
          </a:blip>
          <a:stretch>
            <a:fillRect/>
          </a:stretch>
        </p:blipFill>
        <p:spPr>
          <a:xfrm>
            <a:off x="5283467" y="3555589"/>
            <a:ext cx="483097" cy="529320"/>
          </a:xfrm>
          <a:prstGeom prst="rect">
            <a:avLst/>
          </a:prstGeom>
          <a:ln w="12700">
            <a:miter lim="400000"/>
          </a:ln>
        </p:spPr>
      </p:pic>
      <p:sp>
        <p:nvSpPr>
          <p:cNvPr id="54" name="ZoneTexte 53"/>
          <p:cNvSpPr txBox="1"/>
          <p:nvPr/>
        </p:nvSpPr>
        <p:spPr>
          <a:xfrm>
            <a:off x="917330" y="4611201"/>
            <a:ext cx="576576" cy="769441"/>
          </a:xfrm>
          <a:prstGeom prst="rect">
            <a:avLst/>
          </a:prstGeom>
          <a:noFill/>
        </p:spPr>
        <p:txBody>
          <a:bodyPr wrap="square" rtlCol="0">
            <a:spAutoFit/>
          </a:bodyPr>
          <a:lstStyle/>
          <a:p>
            <a:pPr algn="ctr"/>
            <a:r>
              <a:rPr lang="fr-FR" sz="4400" dirty="0" smtClean="0">
                <a:solidFill>
                  <a:schemeClr val="bg1"/>
                </a:solidFill>
                <a:latin typeface="Trebuchet MS" panose="020B0603020202020204" pitchFamily="34" charset="0"/>
              </a:rPr>
              <a:t>€</a:t>
            </a:r>
          </a:p>
        </p:txBody>
      </p:sp>
      <p:pic>
        <p:nvPicPr>
          <p:cNvPr id="55" name="pasted-image.pdf"/>
          <p:cNvPicPr/>
          <p:nvPr/>
        </p:nvPicPr>
        <p:blipFill>
          <a:blip r:embed="rId4">
            <a:extLst/>
          </a:blip>
          <a:stretch>
            <a:fillRect/>
          </a:stretch>
        </p:blipFill>
        <p:spPr>
          <a:xfrm>
            <a:off x="5344597" y="2356853"/>
            <a:ext cx="389574" cy="446794"/>
          </a:xfrm>
          <a:prstGeom prst="rect">
            <a:avLst/>
          </a:prstGeom>
          <a:ln w="12700">
            <a:miter lim="400000"/>
          </a:ln>
        </p:spPr>
      </p:pic>
      <p:sp>
        <p:nvSpPr>
          <p:cNvPr id="56" name="ZoneTexte 55"/>
          <p:cNvSpPr txBox="1"/>
          <p:nvPr/>
        </p:nvSpPr>
        <p:spPr>
          <a:xfrm>
            <a:off x="6119950" y="3392647"/>
            <a:ext cx="3457576" cy="954107"/>
          </a:xfrm>
          <a:prstGeom prst="rect">
            <a:avLst/>
          </a:prstGeom>
          <a:noFill/>
        </p:spPr>
        <p:txBody>
          <a:bodyPr wrap="square" rtlCol="0">
            <a:spAutoFit/>
          </a:bodyPr>
          <a:lstStyle/>
          <a:p>
            <a:r>
              <a:rPr lang="fr-FR" sz="2400" b="1" dirty="0" smtClean="0">
                <a:solidFill>
                  <a:srgbClr val="A88563"/>
                </a:solidFill>
                <a:latin typeface="Trebuchet MS" panose="020B0603020202020204" pitchFamily="34" charset="0"/>
              </a:rPr>
              <a:t>Jouissance</a:t>
            </a:r>
          </a:p>
          <a:p>
            <a:r>
              <a:rPr lang="fr-FR" sz="1600" dirty="0">
                <a:latin typeface="Trebuchet MS" panose="020B0603020202020204" pitchFamily="34" charset="0"/>
              </a:rPr>
              <a:t>1er jour du </a:t>
            </a:r>
            <a:r>
              <a:rPr lang="fr-FR" sz="1600" dirty="0" smtClean="0">
                <a:latin typeface="Trebuchet MS" panose="020B0603020202020204" pitchFamily="34" charset="0"/>
              </a:rPr>
              <a:t>7</a:t>
            </a:r>
            <a:r>
              <a:rPr lang="fr-FR" sz="1600" baseline="30000" dirty="0" smtClean="0">
                <a:latin typeface="Trebuchet MS" panose="020B0603020202020204" pitchFamily="34" charset="0"/>
              </a:rPr>
              <a:t>ème</a:t>
            </a:r>
            <a:r>
              <a:rPr lang="fr-FR" sz="1600" dirty="0" smtClean="0">
                <a:latin typeface="Trebuchet MS" panose="020B0603020202020204" pitchFamily="34" charset="0"/>
              </a:rPr>
              <a:t> mois </a:t>
            </a:r>
            <a:r>
              <a:rPr lang="fr-FR" sz="1600" dirty="0">
                <a:latin typeface="Trebuchet MS" panose="020B0603020202020204" pitchFamily="34" charset="0"/>
              </a:rPr>
              <a:t>suivant la souscription des </a:t>
            </a:r>
            <a:r>
              <a:rPr lang="fr-FR" sz="1600" dirty="0" smtClean="0">
                <a:latin typeface="Trebuchet MS" panose="020B0603020202020204" pitchFamily="34" charset="0"/>
              </a:rPr>
              <a:t>parts</a:t>
            </a:r>
            <a:endParaRPr lang="fr-FR" sz="1600" dirty="0">
              <a:solidFill>
                <a:srgbClr val="FF0000"/>
              </a:solidFill>
              <a:latin typeface="Trebuchet MS" panose="020B0603020202020204" pitchFamily="34" charset="0"/>
            </a:endParaRPr>
          </a:p>
        </p:txBody>
      </p:sp>
      <p:sp>
        <p:nvSpPr>
          <p:cNvPr id="57" name="ZoneTexte 56"/>
          <p:cNvSpPr txBox="1"/>
          <p:nvPr/>
        </p:nvSpPr>
        <p:spPr>
          <a:xfrm>
            <a:off x="810935" y="5725476"/>
            <a:ext cx="7425471" cy="461665"/>
          </a:xfrm>
          <a:prstGeom prst="rect">
            <a:avLst/>
          </a:prstGeom>
          <a:noFill/>
        </p:spPr>
        <p:txBody>
          <a:bodyPr wrap="square" rtlCol="0">
            <a:spAutoFit/>
          </a:bodyPr>
          <a:lstStyle/>
          <a:p>
            <a:pPr marL="228600" indent="-228600">
              <a:buAutoNum type="arabicParenBoth"/>
            </a:pPr>
            <a:r>
              <a:rPr lang="fr-FR" sz="1200" dirty="0" smtClean="0">
                <a:latin typeface="+mj-lt"/>
              </a:rPr>
              <a:t>Commission de souscription de 8,00 % TTC du prix de souscription incluse</a:t>
            </a:r>
          </a:p>
          <a:p>
            <a:endParaRPr lang="fr-FR" sz="1200" dirty="0" smtClean="0">
              <a:latin typeface="+mj-lt"/>
            </a:endParaRPr>
          </a:p>
        </p:txBody>
      </p:sp>
      <p:sp>
        <p:nvSpPr>
          <p:cNvPr id="58" name="ZoneTexte 57"/>
          <p:cNvSpPr txBox="1"/>
          <p:nvPr/>
        </p:nvSpPr>
        <p:spPr>
          <a:xfrm>
            <a:off x="6165502" y="4666294"/>
            <a:ext cx="2799040" cy="634020"/>
          </a:xfrm>
          <a:prstGeom prst="rect">
            <a:avLst/>
          </a:prstGeom>
          <a:noFill/>
        </p:spPr>
        <p:txBody>
          <a:bodyPr wrap="square" rtlCol="0">
            <a:spAutoFit/>
          </a:bodyPr>
          <a:lstStyle/>
          <a:p>
            <a:pPr>
              <a:lnSpc>
                <a:spcPct val="80000"/>
              </a:lnSpc>
            </a:pPr>
            <a:r>
              <a:rPr lang="fr-FR" sz="2400" b="1" dirty="0" smtClean="0">
                <a:solidFill>
                  <a:srgbClr val="A88563"/>
                </a:solidFill>
                <a:latin typeface="Trebuchet MS" panose="020B0603020202020204" pitchFamily="34" charset="0"/>
                <a:cs typeface="Helvetica" panose="020B0604020202020204" pitchFamily="34" charset="0"/>
              </a:rPr>
              <a:t>10 ans minimum</a:t>
            </a:r>
          </a:p>
          <a:p>
            <a:r>
              <a:rPr lang="fr-FR" sz="1600" dirty="0">
                <a:latin typeface="Trebuchet MS" panose="020B0603020202020204" pitchFamily="34" charset="0"/>
                <a:cs typeface="Helvetica" panose="020B0604020202020204" pitchFamily="34" charset="0"/>
              </a:rPr>
              <a:t>De durée de placement</a:t>
            </a:r>
          </a:p>
        </p:txBody>
      </p:sp>
      <p:sp>
        <p:nvSpPr>
          <p:cNvPr id="59" name="Rectangle à coins arrondis 58"/>
          <p:cNvSpPr/>
          <p:nvPr/>
        </p:nvSpPr>
        <p:spPr>
          <a:xfrm>
            <a:off x="5140968" y="4622783"/>
            <a:ext cx="787830" cy="787830"/>
          </a:xfrm>
          <a:prstGeom prst="roundRect">
            <a:avLst/>
          </a:prstGeom>
          <a:solidFill>
            <a:srgbClr val="A88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latin typeface="Trebuchet MS" panose="020B0603020202020204" pitchFamily="34" charset="0"/>
            </a:endParaRPr>
          </a:p>
        </p:txBody>
      </p:sp>
      <p:pic>
        <p:nvPicPr>
          <p:cNvPr id="60" name="Image 59"/>
          <p:cNvPicPr>
            <a:picLocks noChangeAspect="1"/>
          </p:cNvPicPr>
          <p:nvPr/>
        </p:nvPicPr>
        <p:blipFill>
          <a:blip r:embed="rId5">
            <a:clrChange>
              <a:clrFrom>
                <a:srgbClr val="F6F3EE"/>
              </a:clrFrom>
              <a:clrTo>
                <a:srgbClr val="F6F3EE">
                  <a:alpha val="0"/>
                </a:srgbClr>
              </a:clrTo>
            </a:clrChange>
            <a:biLevel thresh="25000"/>
          </a:blip>
          <a:stretch>
            <a:fillRect/>
          </a:stretch>
        </p:blipFill>
        <p:spPr>
          <a:xfrm>
            <a:off x="5239108" y="4673121"/>
            <a:ext cx="591551" cy="687155"/>
          </a:xfrm>
          <a:prstGeom prst="rect">
            <a:avLst/>
          </a:prstGeom>
        </p:spPr>
      </p:pic>
    </p:spTree>
    <p:extLst>
      <p:ext uri="{BB962C8B-B14F-4D97-AF65-F5344CB8AC3E}">
        <p14:creationId xmlns:p14="http://schemas.microsoft.com/office/powerpoint/2010/main" val="1529663028"/>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873760" y="3731926"/>
            <a:ext cx="8158480" cy="584775"/>
          </a:xfrm>
          <a:prstGeom prst="rect">
            <a:avLst/>
          </a:prstGeom>
          <a:noFill/>
        </p:spPr>
        <p:txBody>
          <a:bodyPr wrap="square" rtlCol="0">
            <a:spAutoFit/>
          </a:bodyPr>
          <a:lstStyle/>
          <a:p>
            <a:pPr algn="ctr"/>
            <a:r>
              <a:rPr lang="fr-FR" sz="3200" dirty="0" smtClean="0">
                <a:solidFill>
                  <a:schemeClr val="tx1">
                    <a:lumMod val="65000"/>
                    <a:lumOff val="35000"/>
                  </a:schemeClr>
                </a:solidFill>
                <a:latin typeface="Trebuchet MS" panose="020B0603020202020204" pitchFamily="34" charset="0"/>
                <a:cs typeface="Helvetica" panose="020B0604020202020204" pitchFamily="34" charset="0"/>
              </a:rPr>
              <a:t>PRESENTATION DE LA SCPI</a:t>
            </a:r>
          </a:p>
        </p:txBody>
      </p:sp>
      <p:pic>
        <p:nvPicPr>
          <p:cNvPr id="16" name="Image 15"/>
          <p:cNvPicPr>
            <a:picLocks noChangeAspect="1"/>
          </p:cNvPicPr>
          <p:nvPr/>
        </p:nvPicPr>
        <p:blipFill>
          <a:blip r:embed="rId3">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3344867" y="1669927"/>
            <a:ext cx="3198194" cy="1386410"/>
          </a:xfrm>
          <a:prstGeom prst="rect">
            <a:avLst/>
          </a:prstGeom>
        </p:spPr>
      </p:pic>
    </p:spTree>
    <p:extLst>
      <p:ext uri="{BB962C8B-B14F-4D97-AF65-F5344CB8AC3E}">
        <p14:creationId xmlns:p14="http://schemas.microsoft.com/office/powerpoint/2010/main" val="2245567187"/>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p:cNvSpPr txBox="1"/>
          <p:nvPr/>
        </p:nvSpPr>
        <p:spPr>
          <a:xfrm>
            <a:off x="2300612" y="2369621"/>
            <a:ext cx="2709434" cy="1107996"/>
          </a:xfrm>
          <a:prstGeom prst="rect">
            <a:avLst/>
          </a:prstGeom>
          <a:noFill/>
        </p:spPr>
        <p:txBody>
          <a:bodyPr wrap="square" rtlCol="0">
            <a:spAutoFit/>
          </a:bodyPr>
          <a:lstStyle/>
          <a:p>
            <a:r>
              <a:rPr lang="fr-FR" sz="2400" b="1" dirty="0" smtClean="0">
                <a:solidFill>
                  <a:srgbClr val="996633"/>
                </a:solidFill>
                <a:latin typeface="Trebuchet MS" panose="020B0603020202020204" pitchFamily="34" charset="0"/>
                <a:cs typeface="Helvetica" panose="020B0604020202020204" pitchFamily="34" charset="0"/>
              </a:rPr>
              <a:t>Bureaux</a:t>
            </a:r>
          </a:p>
          <a:p>
            <a:r>
              <a:rPr lang="fr-FR" sz="1400" dirty="0" smtClean="0">
                <a:latin typeface="Trebuchet MS" panose="020B0603020202020204" pitchFamily="34" charset="0"/>
                <a:cs typeface="Helvetica" panose="020B0604020202020204" pitchFamily="34" charset="0"/>
              </a:rPr>
              <a:t>Majoritairement et accessoirement</a:t>
            </a:r>
            <a:r>
              <a:rPr lang="fr-FR" sz="1400" baseline="30000" dirty="0">
                <a:latin typeface="Trebuchet MS" panose="020B0603020202020204" pitchFamily="34" charset="0"/>
                <a:cs typeface="Helvetica" panose="020B0604020202020204" pitchFamily="34" charset="0"/>
              </a:rPr>
              <a:t>(1)</a:t>
            </a:r>
            <a:r>
              <a:rPr lang="fr-FR" sz="1400" dirty="0" smtClean="0">
                <a:latin typeface="Trebuchet MS" panose="020B0603020202020204" pitchFamily="34" charset="0"/>
                <a:cs typeface="Helvetica" panose="020B0604020202020204" pitchFamily="34" charset="0"/>
              </a:rPr>
              <a:t> commerces </a:t>
            </a:r>
          </a:p>
          <a:p>
            <a:r>
              <a:rPr lang="fr-FR" sz="1400" dirty="0" smtClean="0">
                <a:latin typeface="Trebuchet MS" panose="020B0603020202020204" pitchFamily="34" charset="0"/>
                <a:cs typeface="Helvetica" panose="020B0604020202020204" pitchFamily="34" charset="0"/>
              </a:rPr>
              <a:t>&amp; locaux d’activité</a:t>
            </a:r>
            <a:endParaRPr lang="fr-FR" sz="1400" baseline="30000" dirty="0">
              <a:latin typeface="Trebuchet MS" panose="020B0603020202020204" pitchFamily="34" charset="0"/>
              <a:cs typeface="Helvetica" panose="020B0604020202020204" pitchFamily="34" charset="0"/>
            </a:endParaRPr>
          </a:p>
        </p:txBody>
      </p:sp>
      <p:sp>
        <p:nvSpPr>
          <p:cNvPr id="13" name="ZoneTexte 12"/>
          <p:cNvSpPr txBox="1"/>
          <p:nvPr/>
        </p:nvSpPr>
        <p:spPr>
          <a:xfrm>
            <a:off x="2286951" y="3547696"/>
            <a:ext cx="3379206" cy="1107996"/>
          </a:xfrm>
          <a:prstGeom prst="rect">
            <a:avLst/>
          </a:prstGeom>
          <a:noFill/>
        </p:spPr>
        <p:txBody>
          <a:bodyPr wrap="square" rtlCol="0">
            <a:spAutoFit/>
          </a:bodyPr>
          <a:lstStyle/>
          <a:p>
            <a:r>
              <a:rPr lang="fr-FR" sz="2400" b="1" dirty="0" smtClean="0">
                <a:solidFill>
                  <a:srgbClr val="996633"/>
                </a:solidFill>
                <a:latin typeface="Trebuchet MS" panose="020B0603020202020204" pitchFamily="34" charset="0"/>
                <a:cs typeface="Helvetica" panose="020B0604020202020204" pitchFamily="34" charset="0"/>
              </a:rPr>
              <a:t>France et zone €uro</a:t>
            </a:r>
          </a:p>
          <a:p>
            <a:r>
              <a:rPr lang="fr-FR" sz="1400" dirty="0" smtClean="0"/>
              <a:t>Paris </a:t>
            </a:r>
            <a:r>
              <a:rPr lang="fr-FR" sz="1400" dirty="0"/>
              <a:t>et </a:t>
            </a:r>
            <a:r>
              <a:rPr lang="fr-FR" sz="1400" dirty="0" err="1" smtClean="0"/>
              <a:t>IDF</a:t>
            </a:r>
            <a:r>
              <a:rPr lang="fr-FR" sz="1400" dirty="0" smtClean="0"/>
              <a:t> principalement et </a:t>
            </a:r>
            <a:r>
              <a:rPr lang="fr-FR" sz="1400" dirty="0"/>
              <a:t>dans une moindre mesure, en province et dans les autres pays de la zone </a:t>
            </a:r>
            <a:r>
              <a:rPr lang="fr-FR" sz="1400" dirty="0" smtClean="0"/>
              <a:t>euro</a:t>
            </a:r>
            <a:endParaRPr lang="fr-FR" sz="1400" dirty="0">
              <a:latin typeface="Trebuchet MS" panose="020B0603020202020204" pitchFamily="34" charset="0"/>
              <a:cs typeface="Helvetica" panose="020B0604020202020204" pitchFamily="34" charset="0"/>
            </a:endParaRPr>
          </a:p>
        </p:txBody>
      </p:sp>
      <p:sp>
        <p:nvSpPr>
          <p:cNvPr id="19" name="ZoneTexte 18"/>
          <p:cNvSpPr txBox="1"/>
          <p:nvPr/>
        </p:nvSpPr>
        <p:spPr>
          <a:xfrm>
            <a:off x="2286951" y="4908455"/>
            <a:ext cx="2121208" cy="898708"/>
          </a:xfrm>
          <a:prstGeom prst="rect">
            <a:avLst/>
          </a:prstGeom>
          <a:noFill/>
        </p:spPr>
        <p:txBody>
          <a:bodyPr wrap="square" rtlCol="0">
            <a:spAutoFit/>
          </a:bodyPr>
          <a:lstStyle/>
          <a:p>
            <a:pPr>
              <a:lnSpc>
                <a:spcPct val="80000"/>
              </a:lnSpc>
            </a:pPr>
            <a:r>
              <a:rPr lang="fr-FR" sz="2400" b="1" dirty="0" smtClean="0">
                <a:solidFill>
                  <a:srgbClr val="996633"/>
                </a:solidFill>
                <a:latin typeface="Trebuchet MS" panose="020B0603020202020204" pitchFamily="34" charset="0"/>
                <a:cs typeface="Helvetica" panose="020B0604020202020204" pitchFamily="34" charset="0"/>
              </a:rPr>
              <a:t>10 ans Minimum</a:t>
            </a:r>
          </a:p>
          <a:p>
            <a:r>
              <a:rPr lang="fr-FR" sz="1400" dirty="0" smtClean="0">
                <a:latin typeface="Trebuchet MS" panose="020B0603020202020204" pitchFamily="34" charset="0"/>
                <a:cs typeface="Helvetica" panose="020B0604020202020204" pitchFamily="34" charset="0"/>
              </a:rPr>
              <a:t>De durée de placement</a:t>
            </a:r>
          </a:p>
        </p:txBody>
      </p:sp>
      <p:sp>
        <p:nvSpPr>
          <p:cNvPr id="22" name="ZoneTexte 21"/>
          <p:cNvSpPr txBox="1"/>
          <p:nvPr/>
        </p:nvSpPr>
        <p:spPr>
          <a:xfrm>
            <a:off x="6767025" y="4888625"/>
            <a:ext cx="2598322" cy="677108"/>
          </a:xfrm>
          <a:prstGeom prst="rect">
            <a:avLst/>
          </a:prstGeom>
          <a:noFill/>
        </p:spPr>
        <p:txBody>
          <a:bodyPr wrap="square" rtlCol="0">
            <a:spAutoFit/>
          </a:bodyPr>
          <a:lstStyle/>
          <a:p>
            <a:r>
              <a:rPr lang="fr-FR" sz="2400" b="1" dirty="0" smtClean="0">
                <a:solidFill>
                  <a:srgbClr val="996633"/>
                </a:solidFill>
                <a:latin typeface="Trebuchet MS" panose="020B0603020202020204" pitchFamily="34" charset="0"/>
                <a:cs typeface="Helvetica" panose="020B0604020202020204" pitchFamily="34" charset="0"/>
              </a:rPr>
              <a:t>1987</a:t>
            </a:r>
          </a:p>
          <a:p>
            <a:r>
              <a:rPr lang="fr-FR" sz="1400" dirty="0" smtClean="0">
                <a:latin typeface="Trebuchet MS" panose="020B0603020202020204" pitchFamily="34" charset="0"/>
                <a:cs typeface="Helvetica" panose="020B0604020202020204" pitchFamily="34" charset="0"/>
              </a:rPr>
              <a:t>Année de création</a:t>
            </a:r>
            <a:endParaRPr lang="fr-FR" sz="1400" dirty="0">
              <a:latin typeface="Trebuchet MS" panose="020B0603020202020204" pitchFamily="34" charset="0"/>
              <a:cs typeface="Helvetica" panose="020B0604020202020204" pitchFamily="34" charset="0"/>
            </a:endParaRPr>
          </a:p>
        </p:txBody>
      </p:sp>
      <p:sp>
        <p:nvSpPr>
          <p:cNvPr id="28" name="Rectangle à coins arrondis 27"/>
          <p:cNvSpPr/>
          <p:nvPr/>
        </p:nvSpPr>
        <p:spPr>
          <a:xfrm>
            <a:off x="1218640" y="2421982"/>
            <a:ext cx="787830" cy="787830"/>
          </a:xfrm>
          <a:prstGeom prst="roundRect">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sp>
        <p:nvSpPr>
          <p:cNvPr id="29" name="Rectangle à coins arrondis 28"/>
          <p:cNvSpPr/>
          <p:nvPr/>
        </p:nvSpPr>
        <p:spPr>
          <a:xfrm>
            <a:off x="1217149" y="3629136"/>
            <a:ext cx="787830" cy="787830"/>
          </a:xfrm>
          <a:prstGeom prst="roundRect">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sp>
        <p:nvSpPr>
          <p:cNvPr id="31" name="Rectangle à coins arrondis 30"/>
          <p:cNvSpPr/>
          <p:nvPr/>
        </p:nvSpPr>
        <p:spPr>
          <a:xfrm>
            <a:off x="1217149" y="4963894"/>
            <a:ext cx="787830" cy="787830"/>
          </a:xfrm>
          <a:prstGeom prst="roundRect">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pic>
        <p:nvPicPr>
          <p:cNvPr id="20" name="Image 19"/>
          <p:cNvPicPr>
            <a:picLocks noChangeAspect="1"/>
          </p:cNvPicPr>
          <p:nvPr/>
        </p:nvPicPr>
        <p:blipFill>
          <a:blip r:embed="rId3">
            <a:clrChange>
              <a:clrFrom>
                <a:srgbClr val="F6F3EE"/>
              </a:clrFrom>
              <a:clrTo>
                <a:srgbClr val="F6F3EE">
                  <a:alpha val="0"/>
                </a:srgbClr>
              </a:clrTo>
            </a:clrChange>
            <a:biLevel thresh="25000"/>
          </a:blip>
          <a:stretch>
            <a:fillRect/>
          </a:stretch>
        </p:blipFill>
        <p:spPr>
          <a:xfrm>
            <a:off x="1331055" y="5014232"/>
            <a:ext cx="591551" cy="687155"/>
          </a:xfrm>
          <a:prstGeom prst="rect">
            <a:avLst/>
          </a:prstGeom>
        </p:spPr>
      </p:pic>
      <p:sp>
        <p:nvSpPr>
          <p:cNvPr id="35" name="ZoneTexte 34"/>
          <p:cNvSpPr txBox="1"/>
          <p:nvPr/>
        </p:nvSpPr>
        <p:spPr>
          <a:xfrm>
            <a:off x="3706967" y="748916"/>
            <a:ext cx="5760390" cy="707886"/>
          </a:xfrm>
          <a:prstGeom prst="rect">
            <a:avLst/>
          </a:prstGeom>
          <a:noFill/>
        </p:spPr>
        <p:txBody>
          <a:bodyPr wrap="square" rtlCol="0">
            <a:spAutoFit/>
          </a:bodyPr>
          <a:lstStyle/>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LES ELEMENTS CLES DE LA SCPI</a:t>
            </a:r>
            <a:endParaRPr lang="fr-FR" sz="2200" spc="300" dirty="0">
              <a:solidFill>
                <a:schemeClr val="tx1">
                  <a:lumMod val="65000"/>
                  <a:lumOff val="35000"/>
                </a:schemeClr>
              </a:solidFill>
              <a:latin typeface="Trebuchet MS" panose="020B0603020202020204" pitchFamily="34" charset="0"/>
              <a:cs typeface="Helvetica" panose="020B0604020202020204" pitchFamily="34" charset="0"/>
            </a:endParaRPr>
          </a:p>
          <a:p>
            <a:r>
              <a:rPr lang="fr-FR" b="1" spc="300" dirty="0" smtClean="0">
                <a:solidFill>
                  <a:srgbClr val="996633"/>
                </a:solidFill>
                <a:latin typeface="Trebuchet MS" panose="020B0603020202020204" pitchFamily="34" charset="0"/>
                <a:cs typeface="Helvetica" panose="020B0604020202020204" pitchFamily="34" charset="0"/>
              </a:rPr>
              <a:t>AU 31 MARS 2018</a:t>
            </a:r>
          </a:p>
        </p:txBody>
      </p:sp>
      <p:sp>
        <p:nvSpPr>
          <p:cNvPr id="39" name="ZoneTexte 38"/>
          <p:cNvSpPr txBox="1"/>
          <p:nvPr/>
        </p:nvSpPr>
        <p:spPr>
          <a:xfrm>
            <a:off x="6767026" y="2369621"/>
            <a:ext cx="2167500" cy="892552"/>
          </a:xfrm>
          <a:prstGeom prst="rect">
            <a:avLst/>
          </a:prstGeom>
          <a:noFill/>
        </p:spPr>
        <p:txBody>
          <a:bodyPr wrap="square" rtlCol="0">
            <a:spAutoFit/>
          </a:bodyPr>
          <a:lstStyle/>
          <a:p>
            <a:r>
              <a:rPr lang="fr-FR" sz="2400" b="1" dirty="0" smtClean="0">
                <a:solidFill>
                  <a:srgbClr val="996633"/>
                </a:solidFill>
                <a:latin typeface="Trebuchet MS" panose="020B0603020202020204" pitchFamily="34" charset="0"/>
                <a:cs typeface="Helvetica" panose="020B0604020202020204" pitchFamily="34" charset="0"/>
              </a:rPr>
              <a:t>500,8 M€</a:t>
            </a:r>
          </a:p>
          <a:p>
            <a:r>
              <a:rPr lang="fr-FR" sz="1400" dirty="0" smtClean="0">
                <a:latin typeface="Trebuchet MS" panose="020B0603020202020204" pitchFamily="34" charset="0"/>
                <a:cs typeface="Helvetica" panose="020B0604020202020204" pitchFamily="34" charset="0"/>
              </a:rPr>
              <a:t>Capitalisation au prix acquéreur</a:t>
            </a:r>
            <a:endParaRPr lang="fr-FR" sz="1400" dirty="0">
              <a:latin typeface="Trebuchet MS" panose="020B0603020202020204" pitchFamily="34" charset="0"/>
              <a:cs typeface="Helvetica" panose="020B0604020202020204" pitchFamily="34" charset="0"/>
            </a:endParaRPr>
          </a:p>
        </p:txBody>
      </p:sp>
      <p:sp>
        <p:nvSpPr>
          <p:cNvPr id="41" name="ZoneTexte 40"/>
          <p:cNvSpPr txBox="1"/>
          <p:nvPr/>
        </p:nvSpPr>
        <p:spPr>
          <a:xfrm>
            <a:off x="6767025" y="3684497"/>
            <a:ext cx="2404891" cy="677108"/>
          </a:xfrm>
          <a:prstGeom prst="rect">
            <a:avLst/>
          </a:prstGeom>
          <a:noFill/>
        </p:spPr>
        <p:txBody>
          <a:bodyPr wrap="square" rtlCol="0">
            <a:spAutoFit/>
          </a:bodyPr>
          <a:lstStyle/>
          <a:p>
            <a:r>
              <a:rPr lang="fr-FR" sz="2400" b="1" dirty="0" smtClean="0">
                <a:solidFill>
                  <a:srgbClr val="996633"/>
                </a:solidFill>
                <a:latin typeface="Trebuchet MS" panose="020B0603020202020204" pitchFamily="34" charset="0"/>
                <a:cs typeface="Helvetica" panose="020B0604020202020204" pitchFamily="34" charset="0"/>
              </a:rPr>
              <a:t>19 470</a:t>
            </a:r>
          </a:p>
          <a:p>
            <a:r>
              <a:rPr lang="fr-FR" sz="1400" dirty="0" smtClean="0">
                <a:latin typeface="Trebuchet MS" panose="020B0603020202020204" pitchFamily="34" charset="0"/>
                <a:cs typeface="Helvetica" panose="020B0604020202020204" pitchFamily="34" charset="0"/>
              </a:rPr>
              <a:t>Associés</a:t>
            </a:r>
            <a:endParaRPr lang="fr-FR" sz="1400" dirty="0">
              <a:latin typeface="Trebuchet MS" panose="020B0603020202020204" pitchFamily="34" charset="0"/>
              <a:cs typeface="Helvetica" panose="020B0604020202020204" pitchFamily="34" charset="0"/>
            </a:endParaRPr>
          </a:p>
        </p:txBody>
      </p:sp>
      <p:sp>
        <p:nvSpPr>
          <p:cNvPr id="43" name="Rectangle à coins arrondis 42"/>
          <p:cNvSpPr/>
          <p:nvPr/>
        </p:nvSpPr>
        <p:spPr>
          <a:xfrm>
            <a:off x="5828725" y="3629136"/>
            <a:ext cx="787830" cy="787830"/>
          </a:xfrm>
          <a:prstGeom prst="roundRect">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pic>
        <p:nvPicPr>
          <p:cNvPr id="44" name="MUTUALISER.png"/>
          <p:cNvPicPr/>
          <p:nvPr/>
        </p:nvPicPr>
        <p:blipFill>
          <a:blip r:embed="rId4">
            <a:extLst/>
          </a:blip>
          <a:stretch>
            <a:fillRect/>
          </a:stretch>
        </p:blipFill>
        <p:spPr>
          <a:xfrm>
            <a:off x="5979870" y="3764658"/>
            <a:ext cx="474117" cy="516787"/>
          </a:xfrm>
          <a:prstGeom prst="rect">
            <a:avLst/>
          </a:prstGeom>
          <a:ln w="12700" cap="flat">
            <a:noFill/>
            <a:miter lim="400000"/>
          </a:ln>
          <a:effectLst/>
        </p:spPr>
      </p:pic>
      <p:sp>
        <p:nvSpPr>
          <p:cNvPr id="46" name="Rectangle à coins arrondis 45"/>
          <p:cNvSpPr/>
          <p:nvPr/>
        </p:nvSpPr>
        <p:spPr>
          <a:xfrm>
            <a:off x="5828725" y="2421982"/>
            <a:ext cx="787830" cy="787830"/>
          </a:xfrm>
          <a:prstGeom prst="roundRect">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pic>
        <p:nvPicPr>
          <p:cNvPr id="45" name="calculette.png"/>
          <p:cNvPicPr/>
          <p:nvPr/>
        </p:nvPicPr>
        <p:blipFill>
          <a:blip r:embed="rId5">
            <a:extLst/>
          </a:blip>
          <a:stretch>
            <a:fillRect/>
          </a:stretch>
        </p:blipFill>
        <p:spPr>
          <a:xfrm>
            <a:off x="6015126" y="2571486"/>
            <a:ext cx="438861" cy="488823"/>
          </a:xfrm>
          <a:prstGeom prst="rect">
            <a:avLst/>
          </a:prstGeom>
          <a:ln w="12700">
            <a:miter lim="400000"/>
          </a:ln>
        </p:spPr>
      </p:pic>
      <p:pic>
        <p:nvPicPr>
          <p:cNvPr id="30" name="image74.png"/>
          <p:cNvPicPr/>
          <p:nvPr/>
        </p:nvPicPr>
        <p:blipFill>
          <a:blip r:embed="rId6" cstate="email">
            <a:lum bright="70000" contrast="-70000"/>
            <a:extLst>
              <a:ext uri="{28A0092B-C50C-407E-A947-70E740481C1C}">
                <a14:useLocalDpi xmlns:a14="http://schemas.microsoft.com/office/drawing/2010/main"/>
              </a:ext>
            </a:extLst>
          </a:blip>
          <a:stretch>
            <a:fillRect/>
          </a:stretch>
        </p:blipFill>
        <p:spPr>
          <a:xfrm>
            <a:off x="1202458" y="2437510"/>
            <a:ext cx="791882" cy="756774"/>
          </a:xfrm>
          <a:prstGeom prst="rect">
            <a:avLst/>
          </a:prstGeom>
          <a:ln w="12700" cap="flat">
            <a:noFill/>
            <a:miter lim="400000"/>
          </a:ln>
          <a:effectLst/>
        </p:spPr>
      </p:pic>
      <p:sp>
        <p:nvSpPr>
          <p:cNvPr id="33" name="Shape 2839"/>
          <p:cNvSpPr/>
          <p:nvPr/>
        </p:nvSpPr>
        <p:spPr>
          <a:xfrm>
            <a:off x="1349811" y="3796785"/>
            <a:ext cx="462986" cy="465999"/>
          </a:xfrm>
          <a:custGeom>
            <a:avLst/>
            <a:gdLst/>
            <a:ahLst/>
            <a:cxnLst>
              <a:cxn ang="0">
                <a:pos x="wd2" y="hd2"/>
              </a:cxn>
              <a:cxn ang="5400000">
                <a:pos x="wd2" y="hd2"/>
              </a:cxn>
              <a:cxn ang="10800000">
                <a:pos x="wd2" y="hd2"/>
              </a:cxn>
              <a:cxn ang="16200000">
                <a:pos x="wd2" y="hd2"/>
              </a:cxn>
            </a:cxnLst>
            <a:rect l="0" t="0" r="r" b="b"/>
            <a:pathLst>
              <a:path w="21600" h="21600" extrusionOk="0">
                <a:moveTo>
                  <a:pt x="19913" y="4981"/>
                </a:moveTo>
                <a:lnTo>
                  <a:pt x="19351" y="4934"/>
                </a:lnTo>
                <a:lnTo>
                  <a:pt x="19117" y="4562"/>
                </a:lnTo>
                <a:lnTo>
                  <a:pt x="18929" y="4376"/>
                </a:lnTo>
                <a:lnTo>
                  <a:pt x="18508" y="4050"/>
                </a:lnTo>
                <a:lnTo>
                  <a:pt x="18180" y="4050"/>
                </a:lnTo>
                <a:lnTo>
                  <a:pt x="17664" y="3910"/>
                </a:lnTo>
                <a:lnTo>
                  <a:pt x="17383" y="3957"/>
                </a:lnTo>
                <a:lnTo>
                  <a:pt x="17008" y="3910"/>
                </a:lnTo>
                <a:lnTo>
                  <a:pt x="16774" y="3724"/>
                </a:lnTo>
                <a:lnTo>
                  <a:pt x="16399" y="3491"/>
                </a:lnTo>
                <a:lnTo>
                  <a:pt x="16493" y="3305"/>
                </a:lnTo>
                <a:lnTo>
                  <a:pt x="16352" y="3259"/>
                </a:lnTo>
                <a:lnTo>
                  <a:pt x="16352" y="2560"/>
                </a:lnTo>
                <a:lnTo>
                  <a:pt x="16165" y="2560"/>
                </a:lnTo>
                <a:lnTo>
                  <a:pt x="15931" y="2793"/>
                </a:lnTo>
                <a:lnTo>
                  <a:pt x="15837" y="2979"/>
                </a:lnTo>
                <a:lnTo>
                  <a:pt x="15509" y="2979"/>
                </a:lnTo>
                <a:lnTo>
                  <a:pt x="15228" y="2886"/>
                </a:lnTo>
                <a:lnTo>
                  <a:pt x="15134" y="2374"/>
                </a:lnTo>
                <a:lnTo>
                  <a:pt x="15087" y="2141"/>
                </a:lnTo>
                <a:lnTo>
                  <a:pt x="14853" y="1955"/>
                </a:lnTo>
                <a:lnTo>
                  <a:pt x="14525" y="1816"/>
                </a:lnTo>
                <a:lnTo>
                  <a:pt x="14056" y="1583"/>
                </a:lnTo>
                <a:lnTo>
                  <a:pt x="13728" y="1490"/>
                </a:lnTo>
                <a:lnTo>
                  <a:pt x="13494" y="884"/>
                </a:lnTo>
                <a:lnTo>
                  <a:pt x="13119" y="978"/>
                </a:lnTo>
                <a:lnTo>
                  <a:pt x="12744" y="791"/>
                </a:lnTo>
                <a:lnTo>
                  <a:pt x="12698" y="512"/>
                </a:lnTo>
                <a:lnTo>
                  <a:pt x="12698" y="0"/>
                </a:lnTo>
                <a:lnTo>
                  <a:pt x="12557" y="93"/>
                </a:lnTo>
                <a:lnTo>
                  <a:pt x="11854" y="186"/>
                </a:lnTo>
                <a:lnTo>
                  <a:pt x="11058" y="512"/>
                </a:lnTo>
                <a:lnTo>
                  <a:pt x="10870" y="1117"/>
                </a:lnTo>
                <a:lnTo>
                  <a:pt x="10777" y="2048"/>
                </a:lnTo>
                <a:lnTo>
                  <a:pt x="10870" y="2141"/>
                </a:lnTo>
                <a:lnTo>
                  <a:pt x="10823" y="2374"/>
                </a:lnTo>
                <a:lnTo>
                  <a:pt x="10449" y="2747"/>
                </a:lnTo>
                <a:lnTo>
                  <a:pt x="10027" y="3026"/>
                </a:lnTo>
                <a:lnTo>
                  <a:pt x="8996" y="3352"/>
                </a:lnTo>
                <a:lnTo>
                  <a:pt x="8528" y="3678"/>
                </a:lnTo>
                <a:lnTo>
                  <a:pt x="8340" y="4050"/>
                </a:lnTo>
                <a:lnTo>
                  <a:pt x="8340" y="4236"/>
                </a:lnTo>
                <a:lnTo>
                  <a:pt x="8809" y="4236"/>
                </a:lnTo>
                <a:lnTo>
                  <a:pt x="8996" y="4283"/>
                </a:lnTo>
                <a:lnTo>
                  <a:pt x="8949" y="4376"/>
                </a:lnTo>
                <a:lnTo>
                  <a:pt x="8293" y="4469"/>
                </a:lnTo>
                <a:lnTo>
                  <a:pt x="7965" y="4702"/>
                </a:lnTo>
                <a:lnTo>
                  <a:pt x="7731" y="4748"/>
                </a:lnTo>
                <a:lnTo>
                  <a:pt x="7356" y="4748"/>
                </a:lnTo>
                <a:lnTo>
                  <a:pt x="6934" y="4609"/>
                </a:lnTo>
                <a:lnTo>
                  <a:pt x="6419" y="4562"/>
                </a:lnTo>
                <a:lnTo>
                  <a:pt x="6279" y="4562"/>
                </a:lnTo>
                <a:lnTo>
                  <a:pt x="5904" y="4050"/>
                </a:lnTo>
                <a:lnTo>
                  <a:pt x="5951" y="3817"/>
                </a:lnTo>
                <a:lnTo>
                  <a:pt x="5810" y="3771"/>
                </a:lnTo>
                <a:lnTo>
                  <a:pt x="5201" y="3817"/>
                </a:lnTo>
                <a:lnTo>
                  <a:pt x="4873" y="3724"/>
                </a:lnTo>
                <a:lnTo>
                  <a:pt x="4920" y="4329"/>
                </a:lnTo>
                <a:lnTo>
                  <a:pt x="5060" y="4562"/>
                </a:lnTo>
                <a:lnTo>
                  <a:pt x="5248" y="4748"/>
                </a:lnTo>
                <a:lnTo>
                  <a:pt x="5388" y="5447"/>
                </a:lnTo>
                <a:lnTo>
                  <a:pt x="5388" y="5866"/>
                </a:lnTo>
                <a:lnTo>
                  <a:pt x="5529" y="6191"/>
                </a:lnTo>
                <a:lnTo>
                  <a:pt x="5716" y="6378"/>
                </a:lnTo>
                <a:lnTo>
                  <a:pt x="5576" y="6471"/>
                </a:lnTo>
                <a:lnTo>
                  <a:pt x="5201" y="6517"/>
                </a:lnTo>
                <a:lnTo>
                  <a:pt x="5107" y="6378"/>
                </a:lnTo>
                <a:lnTo>
                  <a:pt x="5013" y="6331"/>
                </a:lnTo>
                <a:lnTo>
                  <a:pt x="4732" y="6378"/>
                </a:lnTo>
                <a:lnTo>
                  <a:pt x="4498" y="6471"/>
                </a:lnTo>
                <a:lnTo>
                  <a:pt x="4217" y="6471"/>
                </a:lnTo>
                <a:lnTo>
                  <a:pt x="3655" y="6610"/>
                </a:lnTo>
                <a:lnTo>
                  <a:pt x="2905" y="5959"/>
                </a:lnTo>
                <a:lnTo>
                  <a:pt x="2390" y="6005"/>
                </a:lnTo>
                <a:lnTo>
                  <a:pt x="2202" y="5959"/>
                </a:lnTo>
                <a:lnTo>
                  <a:pt x="2062" y="6052"/>
                </a:lnTo>
                <a:lnTo>
                  <a:pt x="2015" y="6191"/>
                </a:lnTo>
                <a:lnTo>
                  <a:pt x="1546" y="6378"/>
                </a:lnTo>
                <a:lnTo>
                  <a:pt x="1312" y="6378"/>
                </a:lnTo>
                <a:lnTo>
                  <a:pt x="797" y="6471"/>
                </a:lnTo>
                <a:lnTo>
                  <a:pt x="94" y="6750"/>
                </a:lnTo>
                <a:lnTo>
                  <a:pt x="0" y="7076"/>
                </a:lnTo>
                <a:lnTo>
                  <a:pt x="0" y="7216"/>
                </a:lnTo>
                <a:lnTo>
                  <a:pt x="609" y="7122"/>
                </a:lnTo>
                <a:lnTo>
                  <a:pt x="562" y="7262"/>
                </a:lnTo>
                <a:lnTo>
                  <a:pt x="422" y="7309"/>
                </a:lnTo>
                <a:lnTo>
                  <a:pt x="281" y="7495"/>
                </a:lnTo>
                <a:lnTo>
                  <a:pt x="328" y="7634"/>
                </a:lnTo>
                <a:lnTo>
                  <a:pt x="562" y="7634"/>
                </a:lnTo>
                <a:lnTo>
                  <a:pt x="890" y="7588"/>
                </a:lnTo>
                <a:lnTo>
                  <a:pt x="797" y="7821"/>
                </a:lnTo>
                <a:lnTo>
                  <a:pt x="141" y="7960"/>
                </a:lnTo>
                <a:lnTo>
                  <a:pt x="328" y="8100"/>
                </a:lnTo>
                <a:lnTo>
                  <a:pt x="703" y="8240"/>
                </a:lnTo>
                <a:lnTo>
                  <a:pt x="703" y="8566"/>
                </a:lnTo>
                <a:lnTo>
                  <a:pt x="1078" y="8612"/>
                </a:lnTo>
                <a:lnTo>
                  <a:pt x="1078" y="8472"/>
                </a:lnTo>
                <a:lnTo>
                  <a:pt x="1359" y="8379"/>
                </a:lnTo>
                <a:lnTo>
                  <a:pt x="2343" y="8752"/>
                </a:lnTo>
                <a:lnTo>
                  <a:pt x="2577" y="8984"/>
                </a:lnTo>
                <a:lnTo>
                  <a:pt x="2671" y="9171"/>
                </a:lnTo>
                <a:lnTo>
                  <a:pt x="2811" y="9217"/>
                </a:lnTo>
                <a:lnTo>
                  <a:pt x="3233" y="9078"/>
                </a:lnTo>
                <a:lnTo>
                  <a:pt x="3467" y="9171"/>
                </a:lnTo>
                <a:lnTo>
                  <a:pt x="3280" y="9264"/>
                </a:lnTo>
                <a:lnTo>
                  <a:pt x="3655" y="9357"/>
                </a:lnTo>
                <a:lnTo>
                  <a:pt x="3842" y="9264"/>
                </a:lnTo>
                <a:lnTo>
                  <a:pt x="3983" y="9310"/>
                </a:lnTo>
                <a:lnTo>
                  <a:pt x="3936" y="9822"/>
                </a:lnTo>
                <a:lnTo>
                  <a:pt x="4311" y="9916"/>
                </a:lnTo>
                <a:lnTo>
                  <a:pt x="4779" y="9822"/>
                </a:lnTo>
                <a:lnTo>
                  <a:pt x="5107" y="9916"/>
                </a:lnTo>
                <a:lnTo>
                  <a:pt x="4592" y="10148"/>
                </a:lnTo>
                <a:lnTo>
                  <a:pt x="4592" y="10288"/>
                </a:lnTo>
                <a:lnTo>
                  <a:pt x="4779" y="10521"/>
                </a:lnTo>
                <a:lnTo>
                  <a:pt x="4685" y="10753"/>
                </a:lnTo>
                <a:lnTo>
                  <a:pt x="4498" y="10614"/>
                </a:lnTo>
                <a:lnTo>
                  <a:pt x="4498" y="10847"/>
                </a:lnTo>
                <a:lnTo>
                  <a:pt x="4779" y="11219"/>
                </a:lnTo>
                <a:lnTo>
                  <a:pt x="5013" y="11498"/>
                </a:lnTo>
                <a:lnTo>
                  <a:pt x="5107" y="11778"/>
                </a:lnTo>
                <a:lnTo>
                  <a:pt x="5435" y="12010"/>
                </a:lnTo>
                <a:lnTo>
                  <a:pt x="5857" y="12243"/>
                </a:lnTo>
                <a:lnTo>
                  <a:pt x="6279" y="12336"/>
                </a:lnTo>
                <a:lnTo>
                  <a:pt x="6232" y="12569"/>
                </a:lnTo>
                <a:lnTo>
                  <a:pt x="6325" y="12848"/>
                </a:lnTo>
                <a:lnTo>
                  <a:pt x="6325" y="13267"/>
                </a:lnTo>
                <a:lnTo>
                  <a:pt x="6185" y="13547"/>
                </a:lnTo>
                <a:lnTo>
                  <a:pt x="6279" y="13872"/>
                </a:lnTo>
                <a:lnTo>
                  <a:pt x="6607" y="14059"/>
                </a:lnTo>
                <a:lnTo>
                  <a:pt x="6841" y="14431"/>
                </a:lnTo>
                <a:lnTo>
                  <a:pt x="6934" y="14803"/>
                </a:lnTo>
                <a:lnTo>
                  <a:pt x="6841" y="14664"/>
                </a:lnTo>
                <a:lnTo>
                  <a:pt x="6372" y="14152"/>
                </a:lnTo>
                <a:lnTo>
                  <a:pt x="6325" y="14431"/>
                </a:lnTo>
                <a:lnTo>
                  <a:pt x="6185" y="15967"/>
                </a:lnTo>
                <a:lnTo>
                  <a:pt x="6138" y="16247"/>
                </a:lnTo>
                <a:lnTo>
                  <a:pt x="6279" y="16014"/>
                </a:lnTo>
                <a:lnTo>
                  <a:pt x="6372" y="16200"/>
                </a:lnTo>
                <a:lnTo>
                  <a:pt x="6325" y="16293"/>
                </a:lnTo>
                <a:lnTo>
                  <a:pt x="6138" y="16526"/>
                </a:lnTo>
                <a:lnTo>
                  <a:pt x="6138" y="16852"/>
                </a:lnTo>
                <a:lnTo>
                  <a:pt x="5763" y="18714"/>
                </a:lnTo>
                <a:lnTo>
                  <a:pt x="5623" y="19040"/>
                </a:lnTo>
                <a:lnTo>
                  <a:pt x="5295" y="19272"/>
                </a:lnTo>
                <a:lnTo>
                  <a:pt x="5013" y="19226"/>
                </a:lnTo>
                <a:lnTo>
                  <a:pt x="5060" y="19366"/>
                </a:lnTo>
                <a:lnTo>
                  <a:pt x="5716" y="19924"/>
                </a:lnTo>
                <a:lnTo>
                  <a:pt x="6044" y="20064"/>
                </a:lnTo>
                <a:lnTo>
                  <a:pt x="6325" y="20110"/>
                </a:lnTo>
                <a:lnTo>
                  <a:pt x="6700" y="20343"/>
                </a:lnTo>
                <a:lnTo>
                  <a:pt x="6888" y="20529"/>
                </a:lnTo>
                <a:lnTo>
                  <a:pt x="8340" y="20902"/>
                </a:lnTo>
                <a:lnTo>
                  <a:pt x="8809" y="20948"/>
                </a:lnTo>
                <a:lnTo>
                  <a:pt x="8996" y="20902"/>
                </a:lnTo>
                <a:lnTo>
                  <a:pt x="9324" y="20669"/>
                </a:lnTo>
                <a:lnTo>
                  <a:pt x="9605" y="20622"/>
                </a:lnTo>
                <a:lnTo>
                  <a:pt x="9886" y="20762"/>
                </a:lnTo>
                <a:lnTo>
                  <a:pt x="10308" y="21041"/>
                </a:lnTo>
                <a:lnTo>
                  <a:pt x="10777" y="21088"/>
                </a:lnTo>
                <a:lnTo>
                  <a:pt x="11198" y="21507"/>
                </a:lnTo>
                <a:lnTo>
                  <a:pt x="11479" y="21600"/>
                </a:lnTo>
                <a:lnTo>
                  <a:pt x="12370" y="21507"/>
                </a:lnTo>
                <a:lnTo>
                  <a:pt x="12744" y="21460"/>
                </a:lnTo>
                <a:lnTo>
                  <a:pt x="13447" y="21460"/>
                </a:lnTo>
                <a:lnTo>
                  <a:pt x="13307" y="20576"/>
                </a:lnTo>
                <a:lnTo>
                  <a:pt x="13213" y="20436"/>
                </a:lnTo>
                <a:lnTo>
                  <a:pt x="13260" y="19971"/>
                </a:lnTo>
                <a:lnTo>
                  <a:pt x="13494" y="19691"/>
                </a:lnTo>
                <a:lnTo>
                  <a:pt x="14103" y="19412"/>
                </a:lnTo>
                <a:lnTo>
                  <a:pt x="14384" y="19226"/>
                </a:lnTo>
                <a:lnTo>
                  <a:pt x="14572" y="18993"/>
                </a:lnTo>
                <a:lnTo>
                  <a:pt x="14853" y="18853"/>
                </a:lnTo>
                <a:lnTo>
                  <a:pt x="15040" y="18853"/>
                </a:lnTo>
                <a:lnTo>
                  <a:pt x="15134" y="18947"/>
                </a:lnTo>
                <a:lnTo>
                  <a:pt x="15649" y="19040"/>
                </a:lnTo>
                <a:lnTo>
                  <a:pt x="15696" y="19086"/>
                </a:lnTo>
                <a:lnTo>
                  <a:pt x="15790" y="19226"/>
                </a:lnTo>
                <a:lnTo>
                  <a:pt x="15931" y="19226"/>
                </a:lnTo>
                <a:lnTo>
                  <a:pt x="16305" y="19319"/>
                </a:lnTo>
                <a:lnTo>
                  <a:pt x="16352" y="19226"/>
                </a:lnTo>
                <a:lnTo>
                  <a:pt x="16680" y="19226"/>
                </a:lnTo>
                <a:lnTo>
                  <a:pt x="16774" y="19272"/>
                </a:lnTo>
                <a:lnTo>
                  <a:pt x="16961" y="19272"/>
                </a:lnTo>
                <a:lnTo>
                  <a:pt x="17196" y="19366"/>
                </a:lnTo>
                <a:lnTo>
                  <a:pt x="17243" y="19505"/>
                </a:lnTo>
                <a:lnTo>
                  <a:pt x="17336" y="19552"/>
                </a:lnTo>
                <a:lnTo>
                  <a:pt x="17711" y="19552"/>
                </a:lnTo>
                <a:lnTo>
                  <a:pt x="17945" y="19831"/>
                </a:lnTo>
                <a:lnTo>
                  <a:pt x="18461" y="19878"/>
                </a:lnTo>
                <a:lnTo>
                  <a:pt x="19210" y="19552"/>
                </a:lnTo>
                <a:lnTo>
                  <a:pt x="19304" y="19459"/>
                </a:lnTo>
                <a:lnTo>
                  <a:pt x="19304" y="19272"/>
                </a:lnTo>
                <a:lnTo>
                  <a:pt x="19538" y="19040"/>
                </a:lnTo>
                <a:lnTo>
                  <a:pt x="19913" y="18760"/>
                </a:lnTo>
                <a:lnTo>
                  <a:pt x="20101" y="18667"/>
                </a:lnTo>
                <a:lnTo>
                  <a:pt x="20148" y="18481"/>
                </a:lnTo>
                <a:lnTo>
                  <a:pt x="20803" y="18155"/>
                </a:lnTo>
                <a:lnTo>
                  <a:pt x="20710" y="18016"/>
                </a:lnTo>
                <a:lnTo>
                  <a:pt x="20850" y="17829"/>
                </a:lnTo>
                <a:lnTo>
                  <a:pt x="20850" y="17597"/>
                </a:lnTo>
                <a:lnTo>
                  <a:pt x="20710" y="17317"/>
                </a:lnTo>
                <a:lnTo>
                  <a:pt x="19960" y="17224"/>
                </a:lnTo>
                <a:lnTo>
                  <a:pt x="19773" y="16945"/>
                </a:lnTo>
                <a:lnTo>
                  <a:pt x="19632" y="16619"/>
                </a:lnTo>
                <a:lnTo>
                  <a:pt x="19632" y="16293"/>
                </a:lnTo>
                <a:lnTo>
                  <a:pt x="19726" y="16014"/>
                </a:lnTo>
                <a:lnTo>
                  <a:pt x="19726" y="15734"/>
                </a:lnTo>
                <a:lnTo>
                  <a:pt x="19445" y="15641"/>
                </a:lnTo>
                <a:lnTo>
                  <a:pt x="19351" y="15548"/>
                </a:lnTo>
                <a:lnTo>
                  <a:pt x="19351" y="15409"/>
                </a:lnTo>
                <a:lnTo>
                  <a:pt x="19398" y="15129"/>
                </a:lnTo>
                <a:lnTo>
                  <a:pt x="19538" y="14943"/>
                </a:lnTo>
                <a:lnTo>
                  <a:pt x="19913" y="14664"/>
                </a:lnTo>
                <a:lnTo>
                  <a:pt x="19866" y="14431"/>
                </a:lnTo>
                <a:lnTo>
                  <a:pt x="19492" y="13593"/>
                </a:lnTo>
                <a:lnTo>
                  <a:pt x="19445" y="13453"/>
                </a:lnTo>
                <a:lnTo>
                  <a:pt x="19492" y="13314"/>
                </a:lnTo>
                <a:lnTo>
                  <a:pt x="19820" y="13267"/>
                </a:lnTo>
                <a:lnTo>
                  <a:pt x="19726" y="12941"/>
                </a:lnTo>
                <a:lnTo>
                  <a:pt x="19492" y="12895"/>
                </a:lnTo>
                <a:lnTo>
                  <a:pt x="19398" y="12522"/>
                </a:lnTo>
                <a:lnTo>
                  <a:pt x="19398" y="12010"/>
                </a:lnTo>
                <a:lnTo>
                  <a:pt x="19304" y="11964"/>
                </a:lnTo>
                <a:lnTo>
                  <a:pt x="18789" y="11964"/>
                </a:lnTo>
                <a:lnTo>
                  <a:pt x="18414" y="12476"/>
                </a:lnTo>
                <a:lnTo>
                  <a:pt x="18226" y="12616"/>
                </a:lnTo>
                <a:lnTo>
                  <a:pt x="18133" y="12522"/>
                </a:lnTo>
                <a:lnTo>
                  <a:pt x="18180" y="11871"/>
                </a:lnTo>
                <a:lnTo>
                  <a:pt x="18273" y="11452"/>
                </a:lnTo>
                <a:lnTo>
                  <a:pt x="18367" y="11359"/>
                </a:lnTo>
                <a:lnTo>
                  <a:pt x="18508" y="11172"/>
                </a:lnTo>
                <a:lnTo>
                  <a:pt x="18742" y="11033"/>
                </a:lnTo>
                <a:lnTo>
                  <a:pt x="18789" y="10940"/>
                </a:lnTo>
                <a:lnTo>
                  <a:pt x="18836" y="10660"/>
                </a:lnTo>
                <a:lnTo>
                  <a:pt x="19023" y="10334"/>
                </a:lnTo>
                <a:lnTo>
                  <a:pt x="19773" y="9590"/>
                </a:lnTo>
                <a:lnTo>
                  <a:pt x="19632" y="9403"/>
                </a:lnTo>
                <a:lnTo>
                  <a:pt x="19773" y="9217"/>
                </a:lnTo>
                <a:lnTo>
                  <a:pt x="20335" y="9264"/>
                </a:lnTo>
                <a:lnTo>
                  <a:pt x="20522" y="9171"/>
                </a:lnTo>
                <a:lnTo>
                  <a:pt x="20710" y="8984"/>
                </a:lnTo>
                <a:lnTo>
                  <a:pt x="20663" y="8845"/>
                </a:lnTo>
                <a:lnTo>
                  <a:pt x="20616" y="8612"/>
                </a:lnTo>
                <a:lnTo>
                  <a:pt x="20663" y="7728"/>
                </a:lnTo>
                <a:lnTo>
                  <a:pt x="20897" y="6983"/>
                </a:lnTo>
                <a:lnTo>
                  <a:pt x="20991" y="6610"/>
                </a:lnTo>
                <a:lnTo>
                  <a:pt x="21506" y="5912"/>
                </a:lnTo>
                <a:lnTo>
                  <a:pt x="21600" y="5540"/>
                </a:lnTo>
                <a:lnTo>
                  <a:pt x="21178" y="5353"/>
                </a:lnTo>
                <a:lnTo>
                  <a:pt x="19913" y="4981"/>
                </a:lnTo>
                <a:close/>
              </a:path>
            </a:pathLst>
          </a:custGeom>
          <a:solidFill>
            <a:schemeClr val="bg1"/>
          </a:solidFill>
          <a:ln w="3175" cap="flat">
            <a:solidFill>
              <a:srgbClr val="FFFFFF"/>
            </a:solidFill>
            <a:prstDash val="solid"/>
            <a:miter lim="800000"/>
          </a:ln>
          <a:effectLst/>
        </p:spPr>
        <p:txBody>
          <a:bodyPr wrap="square" lIns="45719" tIns="45719" rIns="45719" bIns="45719" numCol="1" anchor="t">
            <a:noAutofit/>
          </a:bodyPr>
          <a:lstStyle/>
          <a:p>
            <a:pPr lvl="0" defTabSz="914400">
              <a:defRPr sz="1800">
                <a:latin typeface="Calibri"/>
                <a:ea typeface="Calibri"/>
                <a:cs typeface="Calibri"/>
                <a:sym typeface="Calibri"/>
              </a:defRPr>
            </a:pPr>
            <a:endParaRPr>
              <a:latin typeface="Trebuchet MS" panose="020B0603020202020204" pitchFamily="34" charset="0"/>
            </a:endParaRPr>
          </a:p>
        </p:txBody>
      </p:sp>
      <p:sp>
        <p:nvSpPr>
          <p:cNvPr id="40" name="Rectangle à coins arrondis 39"/>
          <p:cNvSpPr/>
          <p:nvPr/>
        </p:nvSpPr>
        <p:spPr>
          <a:xfrm>
            <a:off x="5828724" y="4833264"/>
            <a:ext cx="787830" cy="787830"/>
          </a:xfrm>
          <a:prstGeom prst="roundRect">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pic>
        <p:nvPicPr>
          <p:cNvPr id="38" name="pasted-image.pdf"/>
          <p:cNvPicPr/>
          <p:nvPr/>
        </p:nvPicPr>
        <p:blipFill>
          <a:blip r:embed="rId7">
            <a:extLst/>
          </a:blip>
          <a:stretch>
            <a:fillRect/>
          </a:stretch>
        </p:blipFill>
        <p:spPr>
          <a:xfrm>
            <a:off x="5979869" y="4958098"/>
            <a:ext cx="491168" cy="538162"/>
          </a:xfrm>
          <a:prstGeom prst="rect">
            <a:avLst/>
          </a:prstGeom>
          <a:ln w="12700">
            <a:miter lim="400000"/>
          </a:ln>
        </p:spPr>
      </p:pic>
      <p:sp>
        <p:nvSpPr>
          <p:cNvPr id="24" name="ZoneTexte 23"/>
          <p:cNvSpPr txBox="1"/>
          <p:nvPr/>
        </p:nvSpPr>
        <p:spPr>
          <a:xfrm>
            <a:off x="267399" y="5838837"/>
            <a:ext cx="9485293" cy="253916"/>
          </a:xfrm>
          <a:prstGeom prst="rect">
            <a:avLst/>
          </a:prstGeom>
          <a:noFill/>
        </p:spPr>
        <p:txBody>
          <a:bodyPr wrap="square" rtlCol="0">
            <a:spAutoFit/>
          </a:bodyPr>
          <a:lstStyle>
            <a:defPPr>
              <a:defRPr lang="fr-FR"/>
            </a:defPPr>
            <a:lvl1pPr marL="228600" indent="-228600">
              <a:buAutoNum type="arabicParenBoth"/>
              <a:defRPr sz="1200">
                <a:latin typeface="+mj-lt"/>
              </a:defRPr>
            </a:lvl1pPr>
          </a:lstStyle>
          <a:p>
            <a:pPr marL="354013" indent="-354013"/>
            <a:r>
              <a:rPr lang="fr-FR" sz="1050" dirty="0" smtClean="0"/>
              <a:t>Et accessoirement logements </a:t>
            </a:r>
            <a:r>
              <a:rPr lang="fr-FR" sz="1050" dirty="0"/>
              <a:t>faisant partie d’un immeuble à usage principal de bureaux, de commerces ou de locaux d’activités.</a:t>
            </a:r>
          </a:p>
        </p:txBody>
      </p:sp>
      <p:pic>
        <p:nvPicPr>
          <p:cNvPr id="23" name="Image 22"/>
          <p:cNvPicPr>
            <a:picLocks noChangeAspect="1"/>
          </p:cNvPicPr>
          <p:nvPr/>
        </p:nvPicPr>
        <p:blipFill>
          <a:blip r:embed="rId8">
            <a:biLevel thresh="25000"/>
            <a:extLst>
              <a:ext uri="{28A0092B-C50C-407E-A947-70E740481C1C}">
                <a14:useLocalDpi xmlns:a14="http://schemas.microsoft.com/office/drawing/2010/main"/>
              </a:ext>
            </a:extLst>
          </a:blip>
          <a:stretch>
            <a:fillRect/>
          </a:stretch>
        </p:blipFill>
        <p:spPr>
          <a:xfrm>
            <a:off x="1246745" y="3684497"/>
            <a:ext cx="703308" cy="703308"/>
          </a:xfrm>
          <a:prstGeom prst="rect">
            <a:avLst/>
          </a:prstGeom>
        </p:spPr>
      </p:pic>
      <p:sp>
        <p:nvSpPr>
          <p:cNvPr id="2" name="Rectangle 1"/>
          <p:cNvSpPr/>
          <p:nvPr/>
        </p:nvSpPr>
        <p:spPr>
          <a:xfrm>
            <a:off x="3749973" y="1467380"/>
            <a:ext cx="1527982" cy="253916"/>
          </a:xfrm>
          <a:prstGeom prst="rect">
            <a:avLst/>
          </a:prstGeom>
        </p:spPr>
        <p:txBody>
          <a:bodyPr wrap="none">
            <a:spAutoFit/>
          </a:bodyPr>
          <a:lstStyle/>
          <a:p>
            <a:r>
              <a:rPr lang="fr-FR" sz="1050" dirty="0">
                <a:latin typeface="+mj-lt"/>
              </a:rPr>
              <a:t>Source AEW Ciloger</a:t>
            </a:r>
          </a:p>
        </p:txBody>
      </p:sp>
      <p:sp>
        <p:nvSpPr>
          <p:cNvPr id="3" name="Rectangle 2"/>
          <p:cNvSpPr/>
          <p:nvPr/>
        </p:nvSpPr>
        <p:spPr>
          <a:xfrm>
            <a:off x="209244" y="1770237"/>
            <a:ext cx="9543448" cy="523220"/>
          </a:xfrm>
          <a:prstGeom prst="rect">
            <a:avLst/>
          </a:prstGeom>
        </p:spPr>
        <p:txBody>
          <a:bodyPr wrap="square">
            <a:spAutoFit/>
          </a:bodyPr>
          <a:lstStyle/>
          <a:p>
            <a:r>
              <a:rPr lang="fr-FR" sz="1400" b="1" spc="300" dirty="0">
                <a:solidFill>
                  <a:srgbClr val="996633"/>
                </a:solidFill>
                <a:latin typeface="Trebuchet MS" panose="020B0603020202020204" pitchFamily="34" charset="0"/>
                <a:cs typeface="Helvetica" panose="020B0604020202020204" pitchFamily="34" charset="0"/>
              </a:rPr>
              <a:t>La SCPI ne présente aucune garantie de capital ou de </a:t>
            </a:r>
            <a:r>
              <a:rPr lang="fr-FR" sz="1400" b="1" spc="300" dirty="0" smtClean="0">
                <a:solidFill>
                  <a:srgbClr val="996633"/>
                </a:solidFill>
                <a:latin typeface="Trebuchet MS" panose="020B0603020202020204" pitchFamily="34" charset="0"/>
                <a:cs typeface="Helvetica" panose="020B0604020202020204" pitchFamily="34" charset="0"/>
              </a:rPr>
              <a:t>performances</a:t>
            </a:r>
          </a:p>
          <a:p>
            <a:r>
              <a:rPr lang="fr-FR" sz="1400" b="1" spc="300" dirty="0" smtClean="0">
                <a:solidFill>
                  <a:srgbClr val="996633"/>
                </a:solidFill>
                <a:latin typeface="Trebuchet MS" panose="020B0603020202020204" pitchFamily="34" charset="0"/>
                <a:cs typeface="Helvetica" panose="020B0604020202020204" pitchFamily="34" charset="0"/>
              </a:rPr>
              <a:t>Elle </a:t>
            </a:r>
            <a:r>
              <a:rPr lang="fr-FR" sz="1400" b="1" spc="300" dirty="0">
                <a:solidFill>
                  <a:srgbClr val="996633"/>
                </a:solidFill>
                <a:latin typeface="Trebuchet MS" panose="020B0603020202020204" pitchFamily="34" charset="0"/>
                <a:cs typeface="Helvetica" panose="020B0604020202020204" pitchFamily="34" charset="0"/>
              </a:rPr>
              <a:t>présente </a:t>
            </a:r>
            <a:r>
              <a:rPr lang="fr-FR" sz="1400" b="1" spc="300" dirty="0" smtClean="0">
                <a:solidFill>
                  <a:srgbClr val="996633"/>
                </a:solidFill>
                <a:latin typeface="Trebuchet MS" panose="020B0603020202020204" pitchFamily="34" charset="0"/>
                <a:cs typeface="Helvetica" panose="020B0604020202020204" pitchFamily="34" charset="0"/>
              </a:rPr>
              <a:t>également un </a:t>
            </a:r>
            <a:r>
              <a:rPr lang="fr-FR" sz="1400" b="1" spc="300" dirty="0">
                <a:solidFill>
                  <a:srgbClr val="996633"/>
                </a:solidFill>
                <a:latin typeface="Trebuchet MS" panose="020B0603020202020204" pitchFamily="34" charset="0"/>
                <a:cs typeface="Helvetica" panose="020B0604020202020204" pitchFamily="34" charset="0"/>
              </a:rPr>
              <a:t>risque de perte en capital</a:t>
            </a:r>
          </a:p>
        </p:txBody>
      </p:sp>
    </p:spTree>
    <p:extLst>
      <p:ext uri="{BB962C8B-B14F-4D97-AF65-F5344CB8AC3E}">
        <p14:creationId xmlns:p14="http://schemas.microsoft.com/office/powerpoint/2010/main" val="3617358185"/>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ZoneTexte 46"/>
          <p:cNvSpPr txBox="1"/>
          <p:nvPr/>
        </p:nvSpPr>
        <p:spPr>
          <a:xfrm>
            <a:off x="3702250" y="809900"/>
            <a:ext cx="5760390" cy="430887"/>
          </a:xfrm>
          <a:prstGeom prst="rect">
            <a:avLst/>
          </a:prstGeom>
          <a:noFill/>
        </p:spPr>
        <p:txBody>
          <a:bodyPr wrap="square" rtlCol="0">
            <a:spAutoFit/>
          </a:bodyPr>
          <a:lstStyle/>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LES PERFORMANCES</a:t>
            </a:r>
          </a:p>
        </p:txBody>
      </p:sp>
      <p:sp>
        <p:nvSpPr>
          <p:cNvPr id="9" name="ZoneTexte 8"/>
          <p:cNvSpPr txBox="1"/>
          <p:nvPr/>
        </p:nvSpPr>
        <p:spPr>
          <a:xfrm>
            <a:off x="230969" y="4612078"/>
            <a:ext cx="9377680" cy="2123658"/>
          </a:xfrm>
          <a:prstGeom prst="rect">
            <a:avLst/>
          </a:prstGeom>
          <a:noFill/>
        </p:spPr>
        <p:txBody>
          <a:bodyPr wrap="square" rtlCol="0">
            <a:spAutoFit/>
          </a:bodyPr>
          <a:lstStyle/>
          <a:p>
            <a:pPr marL="273050" lvl="1" indent="-273050" algn="just">
              <a:buFontTx/>
              <a:buAutoNum type="arabicParenBoth"/>
            </a:pPr>
            <a:r>
              <a:rPr lang="fr-FR" sz="1100" dirty="0">
                <a:latin typeface="Trebuchet MS" panose="020B0603020202020204" pitchFamily="34" charset="0"/>
              </a:rPr>
              <a:t>Source IEIF / AEW Ciloger. </a:t>
            </a:r>
            <a:r>
              <a:rPr lang="fr-FR" sz="1100" dirty="0" smtClean="0">
                <a:latin typeface="Trebuchet MS" panose="020B0603020202020204" pitchFamily="34" charset="0"/>
                <a:cs typeface="Helvetica" panose="020B0604020202020204" pitchFamily="34" charset="0"/>
              </a:rPr>
              <a:t>Après </a:t>
            </a:r>
            <a:r>
              <a:rPr lang="fr-FR" sz="1100" dirty="0">
                <a:latin typeface="Trebuchet MS" panose="020B0603020202020204" pitchFamily="34" charset="0"/>
                <a:cs typeface="Helvetica" panose="020B0604020202020204" pitchFamily="34" charset="0"/>
              </a:rPr>
              <a:t>imposition sur revenus fonciers belge. Le taux de distribution sur valeur de marché (DVM) se détermine pour une année n par la </a:t>
            </a:r>
            <a:r>
              <a:rPr lang="fr-FR" sz="1100" dirty="0" smtClean="0">
                <a:latin typeface="Trebuchet MS" panose="020B0603020202020204" pitchFamily="34" charset="0"/>
                <a:cs typeface="Helvetica" panose="020B0604020202020204" pitchFamily="34" charset="0"/>
              </a:rPr>
              <a:t>division </a:t>
            </a:r>
            <a:r>
              <a:rPr lang="fr-FR" sz="1100" dirty="0">
                <a:latin typeface="Trebuchet MS" panose="020B0603020202020204" pitchFamily="34" charset="0"/>
                <a:cs typeface="Helvetica" panose="020B0604020202020204" pitchFamily="34" charset="0"/>
              </a:rPr>
              <a:t>entre, d’une part la distribution brute avant prélèvements à la source et sociaux versée au titre de l’année n (y compris les acomptes exceptionnels et quote-part de plus-values distribuées), et d’autre part le prix acquéreur moyen d’une part de l’année n</a:t>
            </a:r>
            <a:r>
              <a:rPr lang="fr-FR" sz="1100" dirty="0" smtClean="0">
                <a:latin typeface="Trebuchet MS" panose="020B0603020202020204" pitchFamily="34" charset="0"/>
                <a:cs typeface="Helvetica" panose="020B0604020202020204" pitchFamily="34" charset="0"/>
              </a:rPr>
              <a:t>. </a:t>
            </a:r>
          </a:p>
          <a:p>
            <a:pPr marL="273050" lvl="1" indent="-273050" algn="just">
              <a:buFontTx/>
              <a:buAutoNum type="arabicParenBoth"/>
            </a:pPr>
            <a:endParaRPr lang="fr-FR" sz="1100" dirty="0" smtClean="0">
              <a:latin typeface="Trebuchet MS" panose="020B0603020202020204" pitchFamily="34" charset="0"/>
            </a:endParaRPr>
          </a:p>
          <a:p>
            <a:pPr marL="273050" lvl="1" indent="-273050" algn="just">
              <a:buAutoNum type="arabicParenBoth"/>
            </a:pPr>
            <a:r>
              <a:rPr lang="fr-FR" sz="1100" dirty="0" smtClean="0">
                <a:latin typeface="Trebuchet MS" panose="020B0603020202020204" pitchFamily="34" charset="0"/>
              </a:rPr>
              <a:t>Source </a:t>
            </a:r>
            <a:r>
              <a:rPr lang="fr-FR" sz="1100" dirty="0" err="1" smtClean="0">
                <a:latin typeface="Trebuchet MS" panose="020B0603020202020204" pitchFamily="34" charset="0"/>
              </a:rPr>
              <a:t>IEIF</a:t>
            </a:r>
            <a:r>
              <a:rPr lang="fr-FR" sz="1100" dirty="0" smtClean="0">
                <a:latin typeface="Trebuchet MS" panose="020B0603020202020204" pitchFamily="34" charset="0"/>
              </a:rPr>
              <a:t> / </a:t>
            </a:r>
            <a:r>
              <a:rPr lang="fr-FR" sz="1100" dirty="0" err="1" smtClean="0">
                <a:latin typeface="Trebuchet MS" panose="020B0603020202020204" pitchFamily="34" charset="0"/>
              </a:rPr>
              <a:t>AEW</a:t>
            </a:r>
            <a:r>
              <a:rPr lang="fr-FR" sz="1100" dirty="0" smtClean="0">
                <a:latin typeface="Trebuchet MS" panose="020B0603020202020204" pitchFamily="34" charset="0"/>
              </a:rPr>
              <a:t> Ciloger.  </a:t>
            </a:r>
            <a:r>
              <a:rPr lang="fr-FR" sz="1100" dirty="0" smtClean="0">
                <a:latin typeface="Trebuchet MS" panose="020B0603020202020204" pitchFamily="34" charset="0"/>
                <a:cs typeface="Helvetica" panose="020B0604020202020204" pitchFamily="34" charset="0"/>
              </a:rPr>
              <a:t>Après </a:t>
            </a:r>
            <a:r>
              <a:rPr lang="fr-FR" sz="1100" dirty="0">
                <a:latin typeface="Trebuchet MS" panose="020B0603020202020204" pitchFamily="34" charset="0"/>
                <a:cs typeface="Helvetica" panose="020B0604020202020204" pitchFamily="34" charset="0"/>
              </a:rPr>
              <a:t>imposition sur revenus fonciers </a:t>
            </a:r>
            <a:r>
              <a:rPr lang="fr-FR" sz="1100" dirty="0" smtClean="0">
                <a:latin typeface="Trebuchet MS" panose="020B0603020202020204" pitchFamily="34" charset="0"/>
                <a:cs typeface="Helvetica" panose="020B0604020202020204" pitchFamily="34" charset="0"/>
              </a:rPr>
              <a:t>belge. </a:t>
            </a:r>
            <a:r>
              <a:rPr lang="fr-FR" sz="1100" dirty="0" smtClean="0">
                <a:latin typeface="Trebuchet MS" panose="020B0603020202020204" pitchFamily="34" charset="0"/>
              </a:rPr>
              <a:t>Performance </a:t>
            </a:r>
            <a:r>
              <a:rPr lang="fr-FR" sz="1100" dirty="0">
                <a:latin typeface="Trebuchet MS" panose="020B0603020202020204" pitchFamily="34" charset="0"/>
              </a:rPr>
              <a:t>= TRI : le TRI est le taux qui est tel que la valeur actuelle nette du placement est nulle (les flux actualisés de décaissement et d'encaissement se compensant). Il se calcule en prenant en compte : à l’entrée, le prix acquéreur ; sur la période, tous les revenus distribués ; à la sortie, le prix d’exécution constaté au terme de la </a:t>
            </a:r>
            <a:r>
              <a:rPr lang="fr-FR" sz="1100" dirty="0" smtClean="0">
                <a:latin typeface="Trebuchet MS" panose="020B0603020202020204" pitchFamily="34" charset="0"/>
              </a:rPr>
              <a:t>période. Les performances passées ne préjugent pas des performances futures.</a:t>
            </a:r>
          </a:p>
          <a:p>
            <a:pPr marL="273050" algn="just"/>
            <a:endParaRPr lang="fr-FR" sz="1100" dirty="0" smtClean="0">
              <a:latin typeface="Trebuchet MS" panose="020B0603020202020204" pitchFamily="34" charset="0"/>
            </a:endParaRPr>
          </a:p>
          <a:p>
            <a:pPr algn="just"/>
            <a:endParaRPr lang="fr-FR" sz="1100" dirty="0">
              <a:latin typeface="Trebuchet MS" panose="020B0603020202020204" pitchFamily="34" charset="0"/>
              <a:cs typeface="Helvetica" panose="020B0604020202020204" pitchFamily="34" charset="0"/>
            </a:endParaRPr>
          </a:p>
          <a:p>
            <a:pPr algn="just"/>
            <a:endParaRPr lang="fr-FR" sz="1100" dirty="0" smtClean="0">
              <a:latin typeface="Trebuchet MS" panose="020B0603020202020204" pitchFamily="34" charset="0"/>
              <a:cs typeface="Helvetica" panose="020B0604020202020204" pitchFamily="34" charset="0"/>
            </a:endParaRPr>
          </a:p>
        </p:txBody>
      </p:sp>
      <p:sp>
        <p:nvSpPr>
          <p:cNvPr id="22" name="Ellipse 21"/>
          <p:cNvSpPr/>
          <p:nvPr/>
        </p:nvSpPr>
        <p:spPr>
          <a:xfrm>
            <a:off x="7505101" y="2010229"/>
            <a:ext cx="2286000" cy="2363778"/>
          </a:xfrm>
          <a:prstGeom prst="ellipse">
            <a:avLst/>
          </a:prstGeom>
          <a:solidFill>
            <a:srgbClr val="996633">
              <a:alpha val="6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cxnSp>
        <p:nvCxnSpPr>
          <p:cNvPr id="15" name="Connecteur droit 14"/>
          <p:cNvCxnSpPr/>
          <p:nvPr/>
        </p:nvCxnSpPr>
        <p:spPr>
          <a:xfrm flipV="1">
            <a:off x="7966101" y="3065937"/>
            <a:ext cx="136981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7705346" y="144233"/>
            <a:ext cx="1495425" cy="1200329"/>
          </a:xfrm>
          <a:prstGeom prst="rect">
            <a:avLst/>
          </a:prstGeom>
        </p:spPr>
        <p:txBody>
          <a:bodyPr wrap="square">
            <a:spAutoFit/>
          </a:bodyPr>
          <a:lstStyle/>
          <a:p>
            <a:pPr algn="r"/>
            <a:r>
              <a:rPr lang="fr-FR" sz="1200" dirty="0" smtClean="0">
                <a:latin typeface="Helvetica" pitchFamily="34" charset="0"/>
              </a:rPr>
              <a:t>Les </a:t>
            </a:r>
            <a:r>
              <a:rPr lang="fr-FR" sz="1200" dirty="0">
                <a:latin typeface="Helvetica" pitchFamily="34" charset="0"/>
              </a:rPr>
              <a:t>performances passées ne sont pas un indicateur fiable des performances futures.</a:t>
            </a:r>
          </a:p>
        </p:txBody>
      </p:sp>
      <p:sp>
        <p:nvSpPr>
          <p:cNvPr id="25" name="Rectangle 24"/>
          <p:cNvSpPr/>
          <p:nvPr/>
        </p:nvSpPr>
        <p:spPr>
          <a:xfrm>
            <a:off x="9395318" y="205193"/>
            <a:ext cx="449265" cy="394318"/>
          </a:xfrm>
          <a:prstGeom prst="wedgeRectCallout">
            <a:avLst>
              <a:gd name="adj1" fmla="val -20833"/>
              <a:gd name="adj2" fmla="val 73169"/>
            </a:avLst>
          </a:prstGeom>
          <a:solidFill>
            <a:srgbClr val="A88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a:t>
            </a:r>
          </a:p>
        </p:txBody>
      </p:sp>
      <p:cxnSp>
        <p:nvCxnSpPr>
          <p:cNvPr id="26" name="Connecteur droit 25"/>
          <p:cNvCxnSpPr/>
          <p:nvPr/>
        </p:nvCxnSpPr>
        <p:spPr>
          <a:xfrm>
            <a:off x="9200771" y="205193"/>
            <a:ext cx="0" cy="1139369"/>
          </a:xfrm>
          <a:prstGeom prst="line">
            <a:avLst/>
          </a:prstGeom>
          <a:ln>
            <a:solidFill>
              <a:srgbClr val="A88563"/>
            </a:solidFill>
          </a:ln>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7828493" y="2496570"/>
            <a:ext cx="1654405" cy="1908215"/>
          </a:xfrm>
          <a:prstGeom prst="rect">
            <a:avLst/>
          </a:prstGeom>
          <a:noFill/>
        </p:spPr>
        <p:txBody>
          <a:bodyPr wrap="square" rtlCol="0">
            <a:spAutoFit/>
          </a:bodyPr>
          <a:lstStyle/>
          <a:p>
            <a:pPr algn="ctr"/>
            <a:r>
              <a:rPr lang="fr-FR" sz="2800" b="1" dirty="0" smtClean="0">
                <a:solidFill>
                  <a:schemeClr val="bg1"/>
                </a:solidFill>
                <a:latin typeface="Trebuchet MS" panose="020B0603020202020204" pitchFamily="34" charset="0"/>
                <a:cs typeface="Helvetica" panose="020B0604020202020204" pitchFamily="34" charset="0"/>
              </a:rPr>
              <a:t>8,94%</a:t>
            </a:r>
          </a:p>
          <a:p>
            <a:pPr algn="ctr"/>
            <a:endParaRPr lang="fr-FR" sz="1100" b="1" dirty="0" smtClean="0">
              <a:solidFill>
                <a:schemeClr val="bg1"/>
              </a:solidFill>
              <a:latin typeface="Trebuchet MS" panose="020B0603020202020204" pitchFamily="34" charset="0"/>
              <a:cs typeface="Helvetica" panose="020B0604020202020204" pitchFamily="34" charset="0"/>
            </a:endParaRPr>
          </a:p>
          <a:p>
            <a:pPr algn="ctr"/>
            <a:endParaRPr lang="fr-FR" sz="1100" b="1" dirty="0" smtClean="0">
              <a:solidFill>
                <a:schemeClr val="bg1"/>
              </a:solidFill>
              <a:latin typeface="Trebuchet MS" panose="020B0603020202020204" pitchFamily="34" charset="0"/>
              <a:cs typeface="Helvetica" panose="020B0604020202020204" pitchFamily="34" charset="0"/>
            </a:endParaRPr>
          </a:p>
          <a:p>
            <a:pPr algn="ctr"/>
            <a:r>
              <a:rPr lang="fr-FR" sz="1100" b="1" dirty="0" smtClean="0">
                <a:solidFill>
                  <a:schemeClr val="bg1"/>
                </a:solidFill>
                <a:latin typeface="Trebuchet MS" panose="020B0603020202020204" pitchFamily="34" charset="0"/>
                <a:cs typeface="Helvetica" panose="020B0604020202020204" pitchFamily="34" charset="0"/>
              </a:rPr>
              <a:t>Performance</a:t>
            </a:r>
            <a:r>
              <a:rPr lang="fr-FR" sz="1100" b="1" baseline="30000" dirty="0" smtClean="0">
                <a:solidFill>
                  <a:schemeClr val="bg1"/>
                </a:solidFill>
                <a:latin typeface="Trebuchet MS" panose="020B0603020202020204" pitchFamily="34" charset="0"/>
                <a:cs typeface="Helvetica" panose="020B0604020202020204" pitchFamily="34" charset="0"/>
              </a:rPr>
              <a:t>(2)</a:t>
            </a:r>
            <a:r>
              <a:rPr lang="fr-FR" sz="1100" b="1" dirty="0" smtClean="0">
                <a:solidFill>
                  <a:schemeClr val="bg1"/>
                </a:solidFill>
                <a:latin typeface="Trebuchet MS" panose="020B0603020202020204" pitchFamily="34" charset="0"/>
                <a:cs typeface="Helvetica" panose="020B0604020202020204" pitchFamily="34" charset="0"/>
              </a:rPr>
              <a:t> sur</a:t>
            </a:r>
          </a:p>
          <a:p>
            <a:pPr algn="ctr">
              <a:spcAft>
                <a:spcPts val="600"/>
              </a:spcAft>
            </a:pPr>
            <a:r>
              <a:rPr lang="fr-FR" b="1" dirty="0" smtClean="0">
                <a:solidFill>
                  <a:schemeClr val="bg1"/>
                </a:solidFill>
                <a:latin typeface="Trebuchet MS" panose="020B0603020202020204" pitchFamily="34" charset="0"/>
                <a:cs typeface="Helvetica" panose="020B0604020202020204" pitchFamily="34" charset="0"/>
              </a:rPr>
              <a:t>10 ans</a:t>
            </a:r>
          </a:p>
          <a:p>
            <a:pPr algn="ctr"/>
            <a:r>
              <a:rPr lang="fr-FR" sz="1400" b="1" dirty="0" smtClean="0">
                <a:solidFill>
                  <a:schemeClr val="bg1"/>
                </a:solidFill>
                <a:latin typeface="Trebuchet MS" panose="020B0603020202020204" pitchFamily="34" charset="0"/>
                <a:cs typeface="Helvetica" panose="020B0604020202020204" pitchFamily="34" charset="0"/>
              </a:rPr>
              <a:t>2007-2017</a:t>
            </a:r>
            <a:endParaRPr lang="fr-FR" sz="1400" b="1" dirty="0">
              <a:solidFill>
                <a:schemeClr val="bg1"/>
              </a:solidFill>
              <a:latin typeface="Trebuchet MS" panose="020B0603020202020204" pitchFamily="34" charset="0"/>
              <a:cs typeface="Helvetica" panose="020B0604020202020204" pitchFamily="34" charset="0"/>
            </a:endParaRPr>
          </a:p>
          <a:p>
            <a:pPr algn="ctr"/>
            <a:endParaRPr lang="fr-FR" sz="2000" b="1" dirty="0" smtClean="0">
              <a:solidFill>
                <a:schemeClr val="bg1"/>
              </a:solidFill>
              <a:latin typeface="Trebuchet MS" panose="020B0603020202020204" pitchFamily="34" charset="0"/>
              <a:cs typeface="Helvetica" panose="020B0604020202020204" pitchFamily="34" charset="0"/>
            </a:endParaRPr>
          </a:p>
        </p:txBody>
      </p:sp>
      <p:sp>
        <p:nvSpPr>
          <p:cNvPr id="51" name="Ellipse 50"/>
          <p:cNvSpPr/>
          <p:nvPr/>
        </p:nvSpPr>
        <p:spPr>
          <a:xfrm>
            <a:off x="5115971" y="2052789"/>
            <a:ext cx="2286000" cy="2363778"/>
          </a:xfrm>
          <a:prstGeom prst="ellipse">
            <a:avLst/>
          </a:prstGeom>
          <a:solidFill>
            <a:srgbClr val="996633">
              <a:alpha val="6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cxnSp>
        <p:nvCxnSpPr>
          <p:cNvPr id="52" name="Connecteur droit 51"/>
          <p:cNvCxnSpPr/>
          <p:nvPr/>
        </p:nvCxnSpPr>
        <p:spPr>
          <a:xfrm flipV="1">
            <a:off x="5576971" y="3108497"/>
            <a:ext cx="136981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ZoneTexte 52"/>
          <p:cNvSpPr txBox="1"/>
          <p:nvPr/>
        </p:nvSpPr>
        <p:spPr>
          <a:xfrm>
            <a:off x="5431768" y="2539130"/>
            <a:ext cx="1654405" cy="1908215"/>
          </a:xfrm>
          <a:prstGeom prst="rect">
            <a:avLst/>
          </a:prstGeom>
          <a:noFill/>
        </p:spPr>
        <p:txBody>
          <a:bodyPr wrap="square" rtlCol="0">
            <a:spAutoFit/>
          </a:bodyPr>
          <a:lstStyle/>
          <a:p>
            <a:pPr algn="ctr"/>
            <a:r>
              <a:rPr lang="fr-FR" sz="2800" b="1" dirty="0" smtClean="0">
                <a:solidFill>
                  <a:schemeClr val="bg1"/>
                </a:solidFill>
                <a:latin typeface="Trebuchet MS" panose="020B0603020202020204" pitchFamily="34" charset="0"/>
                <a:cs typeface="Helvetica" panose="020B0604020202020204" pitchFamily="34" charset="0"/>
              </a:rPr>
              <a:t>5,51%</a:t>
            </a:r>
          </a:p>
          <a:p>
            <a:pPr algn="ctr"/>
            <a:endParaRPr lang="fr-FR" sz="1100" b="1" dirty="0" smtClean="0">
              <a:solidFill>
                <a:schemeClr val="bg1"/>
              </a:solidFill>
              <a:latin typeface="Trebuchet MS" panose="020B0603020202020204" pitchFamily="34" charset="0"/>
              <a:cs typeface="Helvetica" panose="020B0604020202020204" pitchFamily="34" charset="0"/>
            </a:endParaRPr>
          </a:p>
          <a:p>
            <a:pPr algn="ctr"/>
            <a:endParaRPr lang="fr-FR" sz="1100" b="1" dirty="0" smtClean="0">
              <a:solidFill>
                <a:schemeClr val="bg1"/>
              </a:solidFill>
              <a:latin typeface="Trebuchet MS" panose="020B0603020202020204" pitchFamily="34" charset="0"/>
              <a:cs typeface="Helvetica" panose="020B0604020202020204" pitchFamily="34" charset="0"/>
            </a:endParaRPr>
          </a:p>
          <a:p>
            <a:pPr algn="ctr"/>
            <a:r>
              <a:rPr lang="fr-FR" sz="1100" b="1" dirty="0" smtClean="0">
                <a:solidFill>
                  <a:schemeClr val="bg1"/>
                </a:solidFill>
                <a:latin typeface="Trebuchet MS" panose="020B0603020202020204" pitchFamily="34" charset="0"/>
                <a:cs typeface="Helvetica" panose="020B0604020202020204" pitchFamily="34" charset="0"/>
              </a:rPr>
              <a:t>Performance</a:t>
            </a:r>
            <a:r>
              <a:rPr lang="fr-FR" sz="1100" b="1" baseline="30000" dirty="0" smtClean="0">
                <a:solidFill>
                  <a:schemeClr val="bg1"/>
                </a:solidFill>
                <a:latin typeface="Trebuchet MS" panose="020B0603020202020204" pitchFamily="34" charset="0"/>
                <a:cs typeface="Helvetica" panose="020B0604020202020204" pitchFamily="34" charset="0"/>
              </a:rPr>
              <a:t>(2)</a:t>
            </a:r>
            <a:r>
              <a:rPr lang="fr-FR" sz="1100" b="1" dirty="0" smtClean="0">
                <a:solidFill>
                  <a:schemeClr val="bg1"/>
                </a:solidFill>
                <a:latin typeface="Trebuchet MS" panose="020B0603020202020204" pitchFamily="34" charset="0"/>
                <a:cs typeface="Helvetica" panose="020B0604020202020204" pitchFamily="34" charset="0"/>
              </a:rPr>
              <a:t> sur</a:t>
            </a:r>
          </a:p>
          <a:p>
            <a:pPr algn="ctr">
              <a:spcAft>
                <a:spcPts val="600"/>
              </a:spcAft>
            </a:pPr>
            <a:r>
              <a:rPr lang="fr-FR" b="1" dirty="0">
                <a:solidFill>
                  <a:schemeClr val="bg1"/>
                </a:solidFill>
                <a:latin typeface="Trebuchet MS" panose="020B0603020202020204" pitchFamily="34" charset="0"/>
                <a:cs typeface="Helvetica" panose="020B0604020202020204" pitchFamily="34" charset="0"/>
              </a:rPr>
              <a:t>5</a:t>
            </a:r>
            <a:r>
              <a:rPr lang="fr-FR" b="1" dirty="0" smtClean="0">
                <a:solidFill>
                  <a:schemeClr val="bg1"/>
                </a:solidFill>
                <a:latin typeface="Trebuchet MS" panose="020B0603020202020204" pitchFamily="34" charset="0"/>
                <a:cs typeface="Helvetica" panose="020B0604020202020204" pitchFamily="34" charset="0"/>
              </a:rPr>
              <a:t> ans</a:t>
            </a:r>
          </a:p>
          <a:p>
            <a:pPr algn="ctr"/>
            <a:r>
              <a:rPr lang="fr-FR" sz="1400" b="1" dirty="0" smtClean="0">
                <a:solidFill>
                  <a:schemeClr val="bg1"/>
                </a:solidFill>
                <a:latin typeface="Trebuchet MS" panose="020B0603020202020204" pitchFamily="34" charset="0"/>
                <a:cs typeface="Helvetica" panose="020B0604020202020204" pitchFamily="34" charset="0"/>
              </a:rPr>
              <a:t>2012-2017</a:t>
            </a:r>
            <a:endParaRPr lang="fr-FR" sz="1400" b="1" dirty="0">
              <a:solidFill>
                <a:schemeClr val="bg1"/>
              </a:solidFill>
              <a:latin typeface="Trebuchet MS" panose="020B0603020202020204" pitchFamily="34" charset="0"/>
              <a:cs typeface="Helvetica" panose="020B0604020202020204" pitchFamily="34" charset="0"/>
            </a:endParaRPr>
          </a:p>
          <a:p>
            <a:pPr algn="ctr"/>
            <a:endParaRPr lang="fr-FR" sz="2000" b="1" dirty="0" smtClean="0">
              <a:solidFill>
                <a:schemeClr val="bg1"/>
              </a:solidFill>
              <a:latin typeface="Trebuchet MS" panose="020B0603020202020204" pitchFamily="34" charset="0"/>
              <a:cs typeface="Helvetica" panose="020B0604020202020204" pitchFamily="34" charset="0"/>
            </a:endParaRPr>
          </a:p>
        </p:txBody>
      </p:sp>
      <p:sp>
        <p:nvSpPr>
          <p:cNvPr id="68" name="Ellipse 67"/>
          <p:cNvSpPr/>
          <p:nvPr/>
        </p:nvSpPr>
        <p:spPr>
          <a:xfrm>
            <a:off x="2549439" y="2010229"/>
            <a:ext cx="2286000" cy="2363778"/>
          </a:xfrm>
          <a:prstGeom prst="ellipse">
            <a:avLst/>
          </a:prstGeom>
          <a:solidFill>
            <a:srgbClr val="996633">
              <a:alpha val="6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cxnSp>
        <p:nvCxnSpPr>
          <p:cNvPr id="69" name="Connecteur droit 68"/>
          <p:cNvCxnSpPr/>
          <p:nvPr/>
        </p:nvCxnSpPr>
        <p:spPr>
          <a:xfrm flipV="1">
            <a:off x="3010439" y="3065937"/>
            <a:ext cx="136981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ZoneTexte 69"/>
          <p:cNvSpPr txBox="1"/>
          <p:nvPr/>
        </p:nvSpPr>
        <p:spPr>
          <a:xfrm>
            <a:off x="2814172" y="2496570"/>
            <a:ext cx="1779930" cy="1785104"/>
          </a:xfrm>
          <a:prstGeom prst="rect">
            <a:avLst/>
          </a:prstGeom>
          <a:noFill/>
        </p:spPr>
        <p:txBody>
          <a:bodyPr wrap="square" rtlCol="0">
            <a:spAutoFit/>
          </a:bodyPr>
          <a:lstStyle/>
          <a:p>
            <a:pPr algn="ctr"/>
            <a:r>
              <a:rPr lang="fr-FR" sz="2800" b="1" dirty="0" smtClean="0">
                <a:solidFill>
                  <a:schemeClr val="bg1"/>
                </a:solidFill>
                <a:latin typeface="Trebuchet MS" panose="020B0603020202020204" pitchFamily="34" charset="0"/>
                <a:cs typeface="Helvetica" panose="020B0604020202020204" pitchFamily="34" charset="0"/>
              </a:rPr>
              <a:t>4,15%</a:t>
            </a:r>
          </a:p>
          <a:p>
            <a:pPr algn="ctr"/>
            <a:endParaRPr lang="fr-FR" sz="1100" b="1" dirty="0" smtClean="0">
              <a:solidFill>
                <a:schemeClr val="bg1"/>
              </a:solidFill>
              <a:latin typeface="Trebuchet MS" panose="020B0603020202020204" pitchFamily="34" charset="0"/>
              <a:cs typeface="Helvetica" panose="020B0604020202020204" pitchFamily="34" charset="0"/>
            </a:endParaRPr>
          </a:p>
          <a:p>
            <a:pPr algn="ctr"/>
            <a:endParaRPr lang="fr-FR" sz="1100" b="1" dirty="0" smtClean="0">
              <a:solidFill>
                <a:schemeClr val="bg1"/>
              </a:solidFill>
              <a:latin typeface="Trebuchet MS" panose="020B0603020202020204" pitchFamily="34" charset="0"/>
              <a:cs typeface="Helvetica" panose="020B0604020202020204" pitchFamily="34" charset="0"/>
            </a:endParaRPr>
          </a:p>
          <a:p>
            <a:pPr algn="ctr"/>
            <a:r>
              <a:rPr lang="fr-FR" sz="1100" b="1" dirty="0">
                <a:solidFill>
                  <a:schemeClr val="bg1"/>
                </a:solidFill>
                <a:latin typeface="Trebuchet MS" panose="020B0603020202020204" pitchFamily="34" charset="0"/>
                <a:cs typeface="Helvetica" panose="020B0604020202020204" pitchFamily="34" charset="0"/>
              </a:rPr>
              <a:t>Taux de distribution sur valeur de marché (1) </a:t>
            </a:r>
            <a:r>
              <a:rPr lang="fr-FR" sz="1100" b="1" dirty="0" smtClean="0">
                <a:solidFill>
                  <a:schemeClr val="bg1"/>
                </a:solidFill>
                <a:latin typeface="Trebuchet MS" panose="020B0603020202020204" pitchFamily="34" charset="0"/>
                <a:cs typeface="Helvetica" panose="020B0604020202020204" pitchFamily="34" charset="0"/>
              </a:rPr>
              <a:t>prévisionnel</a:t>
            </a:r>
            <a:endParaRPr lang="fr-FR" sz="1100" b="1" dirty="0">
              <a:solidFill>
                <a:schemeClr val="bg1"/>
              </a:solidFill>
              <a:latin typeface="Trebuchet MS" panose="020B0603020202020204" pitchFamily="34" charset="0"/>
              <a:cs typeface="Helvetica" panose="020B0604020202020204" pitchFamily="34" charset="0"/>
            </a:endParaRPr>
          </a:p>
          <a:p>
            <a:pPr algn="ctr"/>
            <a:endParaRPr lang="fr-FR" sz="400" b="1" dirty="0" smtClean="0">
              <a:solidFill>
                <a:schemeClr val="bg1"/>
              </a:solidFill>
              <a:latin typeface="Trebuchet MS" panose="020B0603020202020204" pitchFamily="34" charset="0"/>
              <a:cs typeface="Helvetica" panose="020B0604020202020204" pitchFamily="34" charset="0"/>
            </a:endParaRPr>
          </a:p>
          <a:p>
            <a:pPr algn="ctr"/>
            <a:r>
              <a:rPr lang="fr-FR" sz="2000" b="1" dirty="0" smtClean="0">
                <a:solidFill>
                  <a:schemeClr val="bg1"/>
                </a:solidFill>
                <a:latin typeface="Trebuchet MS" panose="020B0603020202020204" pitchFamily="34" charset="0"/>
                <a:cs typeface="Helvetica" panose="020B0604020202020204" pitchFamily="34" charset="0"/>
              </a:rPr>
              <a:t>2018</a:t>
            </a:r>
          </a:p>
        </p:txBody>
      </p:sp>
      <p:sp>
        <p:nvSpPr>
          <p:cNvPr id="71" name="Ellipse 70"/>
          <p:cNvSpPr/>
          <p:nvPr/>
        </p:nvSpPr>
        <p:spPr>
          <a:xfrm>
            <a:off x="160309" y="2052789"/>
            <a:ext cx="2286000" cy="2363778"/>
          </a:xfrm>
          <a:prstGeom prst="ellipse">
            <a:avLst/>
          </a:prstGeom>
          <a:solidFill>
            <a:srgbClr val="996633">
              <a:alpha val="6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cxnSp>
        <p:nvCxnSpPr>
          <p:cNvPr id="72" name="Connecteur droit 71"/>
          <p:cNvCxnSpPr/>
          <p:nvPr/>
        </p:nvCxnSpPr>
        <p:spPr>
          <a:xfrm flipV="1">
            <a:off x="621309" y="3108497"/>
            <a:ext cx="136981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3" name="ZoneTexte 72"/>
          <p:cNvSpPr txBox="1"/>
          <p:nvPr/>
        </p:nvSpPr>
        <p:spPr>
          <a:xfrm>
            <a:off x="396240" y="2539130"/>
            <a:ext cx="1786337" cy="1677382"/>
          </a:xfrm>
          <a:prstGeom prst="rect">
            <a:avLst/>
          </a:prstGeom>
          <a:noFill/>
        </p:spPr>
        <p:txBody>
          <a:bodyPr wrap="square" rtlCol="0">
            <a:spAutoFit/>
          </a:bodyPr>
          <a:lstStyle/>
          <a:p>
            <a:pPr algn="ctr"/>
            <a:r>
              <a:rPr lang="fr-FR" sz="2800" b="1" dirty="0" smtClean="0">
                <a:solidFill>
                  <a:schemeClr val="bg1"/>
                </a:solidFill>
                <a:latin typeface="Trebuchet MS" panose="020B0603020202020204" pitchFamily="34" charset="0"/>
                <a:cs typeface="Helvetica" panose="020B0604020202020204" pitchFamily="34" charset="0"/>
              </a:rPr>
              <a:t>4,14%</a:t>
            </a:r>
          </a:p>
          <a:p>
            <a:pPr algn="ctr"/>
            <a:endParaRPr lang="fr-FR" sz="1100" b="1" dirty="0" smtClean="0">
              <a:solidFill>
                <a:schemeClr val="bg1"/>
              </a:solidFill>
              <a:latin typeface="Trebuchet MS" panose="020B0603020202020204" pitchFamily="34" charset="0"/>
              <a:cs typeface="Helvetica" panose="020B0604020202020204" pitchFamily="34" charset="0"/>
            </a:endParaRPr>
          </a:p>
          <a:p>
            <a:pPr algn="ctr"/>
            <a:endParaRPr lang="fr-FR" sz="1100" b="1" dirty="0" smtClean="0">
              <a:solidFill>
                <a:schemeClr val="bg1"/>
              </a:solidFill>
              <a:latin typeface="Trebuchet MS" panose="020B0603020202020204" pitchFamily="34" charset="0"/>
              <a:cs typeface="Helvetica" panose="020B0604020202020204" pitchFamily="34" charset="0"/>
            </a:endParaRPr>
          </a:p>
          <a:p>
            <a:pPr algn="ctr"/>
            <a:r>
              <a:rPr lang="fr-FR" sz="1100" b="1" dirty="0" smtClean="0">
                <a:solidFill>
                  <a:schemeClr val="bg1"/>
                </a:solidFill>
                <a:latin typeface="Trebuchet MS" panose="020B0603020202020204" pitchFamily="34" charset="0"/>
                <a:cs typeface="Helvetica" panose="020B0604020202020204" pitchFamily="34" charset="0"/>
              </a:rPr>
              <a:t>Taux de distribution sur valeur de marché (1) </a:t>
            </a:r>
          </a:p>
          <a:p>
            <a:pPr algn="ctr"/>
            <a:endParaRPr lang="fr-FR" sz="1100" b="1" dirty="0" smtClean="0">
              <a:solidFill>
                <a:schemeClr val="bg1"/>
              </a:solidFill>
              <a:latin typeface="Trebuchet MS" panose="020B0603020202020204" pitchFamily="34" charset="0"/>
              <a:cs typeface="Helvetica" panose="020B0604020202020204" pitchFamily="34" charset="0"/>
            </a:endParaRPr>
          </a:p>
          <a:p>
            <a:pPr algn="ctr">
              <a:spcAft>
                <a:spcPts val="600"/>
              </a:spcAft>
            </a:pPr>
            <a:r>
              <a:rPr lang="fr-FR" b="1" dirty="0" smtClean="0">
                <a:solidFill>
                  <a:schemeClr val="bg1"/>
                </a:solidFill>
                <a:latin typeface="Trebuchet MS" panose="020B0603020202020204" pitchFamily="34" charset="0"/>
                <a:cs typeface="Helvetica" panose="020B0604020202020204" pitchFamily="34" charset="0"/>
              </a:rPr>
              <a:t>2017</a:t>
            </a:r>
            <a:endParaRPr lang="fr-FR" sz="2000" b="1" dirty="0" smtClean="0">
              <a:solidFill>
                <a:schemeClr val="bg1"/>
              </a:solidFill>
              <a:latin typeface="Trebuchet MS" panose="020B0603020202020204" pitchFamily="34" charset="0"/>
              <a:cs typeface="Helvetica" panose="020B0604020202020204" pitchFamily="34" charset="0"/>
            </a:endParaRPr>
          </a:p>
        </p:txBody>
      </p:sp>
    </p:spTree>
    <p:extLst>
      <p:ext uri="{BB962C8B-B14F-4D97-AF65-F5344CB8AC3E}">
        <p14:creationId xmlns:p14="http://schemas.microsoft.com/office/powerpoint/2010/main" val="272054712"/>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740498" y="1385766"/>
            <a:ext cx="7588304" cy="276999"/>
          </a:xfrm>
          <a:prstGeom prst="rect">
            <a:avLst/>
          </a:prstGeom>
          <a:noFill/>
        </p:spPr>
        <p:txBody>
          <a:bodyPr wrap="square" rtlCol="0">
            <a:spAutoFit/>
          </a:bodyPr>
          <a:lstStyle/>
          <a:p>
            <a:r>
              <a:rPr lang="fr-FR" sz="1200" dirty="0" smtClean="0">
                <a:latin typeface="Trebuchet MS" panose="020B0603020202020204" pitchFamily="34" charset="0"/>
              </a:rPr>
              <a:t>(Patrimoine </a:t>
            </a:r>
            <a:r>
              <a:rPr lang="fr-FR" sz="1200" dirty="0">
                <a:latin typeface="Trebuchet MS" panose="020B0603020202020204" pitchFamily="34" charset="0"/>
              </a:rPr>
              <a:t>direct + indirect en </a:t>
            </a:r>
            <a:r>
              <a:rPr lang="fr-FR" sz="1200" dirty="0" smtClean="0">
                <a:latin typeface="Trebuchet MS" panose="020B0603020202020204" pitchFamily="34" charset="0"/>
              </a:rPr>
              <a:t>quote-part) </a:t>
            </a:r>
          </a:p>
        </p:txBody>
      </p:sp>
      <p:sp>
        <p:nvSpPr>
          <p:cNvPr id="5" name="ZoneTexte 4"/>
          <p:cNvSpPr txBox="1"/>
          <p:nvPr/>
        </p:nvSpPr>
        <p:spPr>
          <a:xfrm>
            <a:off x="3709204" y="564710"/>
            <a:ext cx="5760390" cy="769441"/>
          </a:xfrm>
          <a:prstGeom prst="rect">
            <a:avLst/>
          </a:prstGeom>
          <a:noFill/>
        </p:spPr>
        <p:txBody>
          <a:bodyPr wrap="square" rtlCol="0">
            <a:spAutoFit/>
          </a:bodyPr>
          <a:lstStyle/>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LE TAUX D’OCCUPATION FINANCIER</a:t>
            </a:r>
            <a:r>
              <a:rPr lang="fr-FR" sz="2200" spc="300" baseline="30000" dirty="0">
                <a:solidFill>
                  <a:schemeClr val="tx1">
                    <a:lumMod val="65000"/>
                    <a:lumOff val="35000"/>
                  </a:schemeClr>
                </a:solidFill>
                <a:latin typeface="Trebuchet MS" panose="020B0603020202020204" pitchFamily="34" charset="0"/>
                <a:cs typeface="Helvetica" panose="020B0604020202020204" pitchFamily="34" charset="0"/>
              </a:rPr>
              <a:t>(1</a:t>
            </a:r>
            <a:r>
              <a:rPr lang="fr-FR" sz="2200" spc="300" baseline="30000" dirty="0" smtClean="0">
                <a:solidFill>
                  <a:schemeClr val="tx1">
                    <a:lumMod val="65000"/>
                    <a:lumOff val="35000"/>
                  </a:schemeClr>
                </a:solidFill>
                <a:latin typeface="Trebuchet MS" panose="020B0603020202020204" pitchFamily="34" charset="0"/>
                <a:cs typeface="Helvetica" panose="020B0604020202020204" pitchFamily="34" charset="0"/>
              </a:rPr>
              <a:t>)</a:t>
            </a:r>
          </a:p>
        </p:txBody>
      </p:sp>
      <p:sp>
        <p:nvSpPr>
          <p:cNvPr id="7" name="Rectangle 6"/>
          <p:cNvSpPr/>
          <p:nvPr/>
        </p:nvSpPr>
        <p:spPr>
          <a:xfrm>
            <a:off x="8265417" y="1417247"/>
            <a:ext cx="1527982" cy="253916"/>
          </a:xfrm>
          <a:prstGeom prst="rect">
            <a:avLst/>
          </a:prstGeom>
        </p:spPr>
        <p:txBody>
          <a:bodyPr wrap="none">
            <a:spAutoFit/>
          </a:bodyPr>
          <a:lstStyle/>
          <a:p>
            <a:r>
              <a:rPr lang="fr-FR" sz="1050" dirty="0">
                <a:latin typeface="+mj-lt"/>
              </a:rPr>
              <a:t>Source AEW Ciloger</a:t>
            </a:r>
          </a:p>
        </p:txBody>
      </p:sp>
      <p:graphicFrame>
        <p:nvGraphicFramePr>
          <p:cNvPr id="11" name="Graphique 10"/>
          <p:cNvGraphicFramePr/>
          <p:nvPr>
            <p:extLst>
              <p:ext uri="{D42A27DB-BD31-4B8C-83A1-F6EECF244321}">
                <p14:modId xmlns:p14="http://schemas.microsoft.com/office/powerpoint/2010/main" val="1229252233"/>
              </p:ext>
            </p:extLst>
          </p:nvPr>
        </p:nvGraphicFramePr>
        <p:xfrm>
          <a:off x="4876507" y="1848267"/>
          <a:ext cx="4812438" cy="4216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aphique 11"/>
          <p:cNvGraphicFramePr/>
          <p:nvPr>
            <p:extLst>
              <p:ext uri="{D42A27DB-BD31-4B8C-83A1-F6EECF244321}">
                <p14:modId xmlns:p14="http://schemas.microsoft.com/office/powerpoint/2010/main" val="2955225556"/>
              </p:ext>
            </p:extLst>
          </p:nvPr>
        </p:nvGraphicFramePr>
        <p:xfrm>
          <a:off x="106548" y="1841800"/>
          <a:ext cx="4486476" cy="3158473"/>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angle 1"/>
          <p:cNvSpPr/>
          <p:nvPr/>
        </p:nvSpPr>
        <p:spPr>
          <a:xfrm>
            <a:off x="0" y="5116417"/>
            <a:ext cx="5567680" cy="1061829"/>
          </a:xfrm>
          <a:prstGeom prst="rect">
            <a:avLst/>
          </a:prstGeom>
        </p:spPr>
        <p:txBody>
          <a:bodyPr wrap="square">
            <a:spAutoFit/>
          </a:bodyPr>
          <a:lstStyle/>
          <a:p>
            <a:r>
              <a:rPr lang="fr-FR" sz="1050" i="1" dirty="0" smtClean="0">
                <a:latin typeface="Trebuchet MS" panose="020B0603020202020204" pitchFamily="34" charset="0"/>
              </a:rPr>
              <a:t>(1) Le </a:t>
            </a:r>
            <a:r>
              <a:rPr lang="fr-FR" sz="1050" i="1" dirty="0">
                <a:latin typeface="Trebuchet MS" panose="020B0603020202020204" pitchFamily="34" charset="0"/>
              </a:rPr>
              <a:t>taux d’occupation financier est l’expression de la performance locative de la SCPI. Il se détermine par la division entre d’une part les loyers et indemnités d’occupation ou compensatrices de loyers facturés, </a:t>
            </a:r>
            <a:r>
              <a:rPr lang="fr-FR" sz="1050" i="1" dirty="0" smtClean="0">
                <a:latin typeface="Trebuchet MS" panose="020B0603020202020204" pitchFamily="34" charset="0"/>
              </a:rPr>
              <a:t>et d’autre </a:t>
            </a:r>
            <a:r>
              <a:rPr lang="fr-FR" sz="1050" i="1" dirty="0">
                <a:latin typeface="Trebuchet MS" panose="020B0603020202020204" pitchFamily="34" charset="0"/>
              </a:rPr>
              <a:t>part le montant des loyers facturés si l’ensemble du patrimoine était loué à la valeur de marché. Ce taux est calculé sur l’intégralité du patrimoine, sans exclure d’immeubles, qu’ils fassent l’objet de </a:t>
            </a:r>
            <a:r>
              <a:rPr lang="fr-FR" sz="1050" i="1" dirty="0" smtClean="0">
                <a:latin typeface="Trebuchet MS" panose="020B0603020202020204" pitchFamily="34" charset="0"/>
              </a:rPr>
              <a:t>travaux ou </a:t>
            </a:r>
            <a:r>
              <a:rPr lang="fr-FR" sz="1050" i="1" dirty="0">
                <a:latin typeface="Trebuchet MS" panose="020B0603020202020204" pitchFamily="34" charset="0"/>
              </a:rPr>
              <a:t>qu’ils soient intégrés dans un plan d’arbitrage.</a:t>
            </a:r>
          </a:p>
        </p:txBody>
      </p:sp>
    </p:spTree>
    <p:extLst>
      <p:ext uri="{BB962C8B-B14F-4D97-AF65-F5344CB8AC3E}">
        <p14:creationId xmlns:p14="http://schemas.microsoft.com/office/powerpoint/2010/main" val="1431949943"/>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ZoneTexte 46"/>
          <p:cNvSpPr txBox="1"/>
          <p:nvPr/>
        </p:nvSpPr>
        <p:spPr>
          <a:xfrm>
            <a:off x="3705710" y="622187"/>
            <a:ext cx="5760390" cy="800219"/>
          </a:xfrm>
          <a:prstGeom prst="rect">
            <a:avLst/>
          </a:prstGeom>
          <a:noFill/>
        </p:spPr>
        <p:txBody>
          <a:bodyPr wrap="square" rtlCol="0">
            <a:spAutoFit/>
          </a:bodyPr>
          <a:lstStyle/>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LA DISTRIBUTION</a:t>
            </a:r>
          </a:p>
          <a:p>
            <a:r>
              <a:rPr lang="fr-FR" sz="2400" b="1" spc="300" dirty="0" smtClean="0">
                <a:solidFill>
                  <a:srgbClr val="996633"/>
                </a:solidFill>
                <a:latin typeface="Trebuchet MS" panose="020B0603020202020204" pitchFamily="34" charset="0"/>
                <a:cs typeface="Helvetica" panose="020B0604020202020204" pitchFamily="34" charset="0"/>
              </a:rPr>
              <a:t>DEPUIS 5 ANS</a:t>
            </a:r>
            <a:endParaRPr lang="fr-FR" sz="2400" b="1" spc="300" dirty="0">
              <a:solidFill>
                <a:srgbClr val="996633"/>
              </a:solidFill>
              <a:latin typeface="Trebuchet MS" panose="020B0603020202020204" pitchFamily="34" charset="0"/>
              <a:cs typeface="Helvetica" panose="020B0604020202020204" pitchFamily="34" charset="0"/>
            </a:endParaRPr>
          </a:p>
        </p:txBody>
      </p:sp>
      <p:sp>
        <p:nvSpPr>
          <p:cNvPr id="24" name="Rectangle 23"/>
          <p:cNvSpPr/>
          <p:nvPr/>
        </p:nvSpPr>
        <p:spPr>
          <a:xfrm>
            <a:off x="7705346" y="144233"/>
            <a:ext cx="1495425" cy="1200329"/>
          </a:xfrm>
          <a:prstGeom prst="rect">
            <a:avLst/>
          </a:prstGeom>
        </p:spPr>
        <p:txBody>
          <a:bodyPr wrap="square">
            <a:spAutoFit/>
          </a:bodyPr>
          <a:lstStyle/>
          <a:p>
            <a:pPr algn="r"/>
            <a:r>
              <a:rPr lang="fr-FR" sz="1200" dirty="0" smtClean="0">
                <a:latin typeface="Helvetica" pitchFamily="34" charset="0"/>
              </a:rPr>
              <a:t>Les </a:t>
            </a:r>
            <a:r>
              <a:rPr lang="fr-FR" sz="1200" dirty="0">
                <a:latin typeface="Helvetica" pitchFamily="34" charset="0"/>
              </a:rPr>
              <a:t>performances passées ne sont pas un indicateur fiable des performances futures.</a:t>
            </a:r>
          </a:p>
        </p:txBody>
      </p:sp>
      <p:sp>
        <p:nvSpPr>
          <p:cNvPr id="25" name="Rectangle 24"/>
          <p:cNvSpPr/>
          <p:nvPr/>
        </p:nvSpPr>
        <p:spPr>
          <a:xfrm>
            <a:off x="9395318" y="205193"/>
            <a:ext cx="449265" cy="394318"/>
          </a:xfrm>
          <a:prstGeom prst="wedgeRectCallout">
            <a:avLst>
              <a:gd name="adj1" fmla="val -20833"/>
              <a:gd name="adj2" fmla="val 73169"/>
            </a:avLst>
          </a:prstGeom>
          <a:solidFill>
            <a:srgbClr val="A88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a:t>
            </a:r>
          </a:p>
        </p:txBody>
      </p:sp>
      <p:cxnSp>
        <p:nvCxnSpPr>
          <p:cNvPr id="26" name="Connecteur droit 25"/>
          <p:cNvCxnSpPr/>
          <p:nvPr/>
        </p:nvCxnSpPr>
        <p:spPr>
          <a:xfrm>
            <a:off x="9200771" y="205193"/>
            <a:ext cx="0" cy="1139369"/>
          </a:xfrm>
          <a:prstGeom prst="line">
            <a:avLst/>
          </a:prstGeom>
          <a:ln>
            <a:solidFill>
              <a:srgbClr val="A88563"/>
            </a:solidFill>
          </a:ln>
        </p:spPr>
        <p:style>
          <a:lnRef idx="1">
            <a:schemeClr val="accent1"/>
          </a:lnRef>
          <a:fillRef idx="0">
            <a:schemeClr val="accent1"/>
          </a:fillRef>
          <a:effectRef idx="0">
            <a:schemeClr val="accent1"/>
          </a:effectRef>
          <a:fontRef idx="minor">
            <a:schemeClr val="tx1"/>
          </a:fontRef>
        </p:style>
      </p:cxnSp>
      <p:graphicFrame>
        <p:nvGraphicFramePr>
          <p:cNvPr id="17" name="Graphique 16"/>
          <p:cNvGraphicFramePr/>
          <p:nvPr>
            <p:extLst>
              <p:ext uri="{D42A27DB-BD31-4B8C-83A1-F6EECF244321}">
                <p14:modId xmlns:p14="http://schemas.microsoft.com/office/powerpoint/2010/main" val="2232346401"/>
              </p:ext>
            </p:extLst>
          </p:nvPr>
        </p:nvGraphicFramePr>
        <p:xfrm>
          <a:off x="626238" y="3390901"/>
          <a:ext cx="8839861" cy="29641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Graphique 29"/>
          <p:cNvGraphicFramePr/>
          <p:nvPr>
            <p:extLst>
              <p:ext uri="{D42A27DB-BD31-4B8C-83A1-F6EECF244321}">
                <p14:modId xmlns:p14="http://schemas.microsoft.com/office/powerpoint/2010/main" val="2019742992"/>
              </p:ext>
            </p:extLst>
          </p:nvPr>
        </p:nvGraphicFramePr>
        <p:xfrm>
          <a:off x="1481790" y="1790571"/>
          <a:ext cx="8138160" cy="1736919"/>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p:cNvSpPr/>
          <p:nvPr/>
        </p:nvSpPr>
        <p:spPr>
          <a:xfrm>
            <a:off x="0" y="1900360"/>
            <a:ext cx="1527982" cy="415498"/>
          </a:xfrm>
          <a:prstGeom prst="rect">
            <a:avLst/>
          </a:prstGeom>
        </p:spPr>
        <p:txBody>
          <a:bodyPr wrap="none">
            <a:spAutoFit/>
          </a:bodyPr>
          <a:lstStyle/>
          <a:p>
            <a:r>
              <a:rPr lang="fr-FR" sz="1050" dirty="0">
                <a:latin typeface="+mj-lt"/>
              </a:rPr>
              <a:t>Source AEW </a:t>
            </a:r>
            <a:r>
              <a:rPr lang="fr-FR" sz="1050" dirty="0" smtClean="0">
                <a:latin typeface="+mj-lt"/>
              </a:rPr>
              <a:t>Ciloger</a:t>
            </a:r>
          </a:p>
          <a:p>
            <a:r>
              <a:rPr lang="fr-FR" sz="1050" dirty="0" smtClean="0">
                <a:latin typeface="+mj-lt"/>
              </a:rPr>
              <a:t>31/12/2017</a:t>
            </a:r>
            <a:endParaRPr lang="fr-FR" sz="1050" dirty="0">
              <a:latin typeface="+mj-lt"/>
            </a:endParaRPr>
          </a:p>
        </p:txBody>
      </p:sp>
      <p:sp>
        <p:nvSpPr>
          <p:cNvPr id="2" name="Rectangle 1"/>
          <p:cNvSpPr/>
          <p:nvPr/>
        </p:nvSpPr>
        <p:spPr>
          <a:xfrm>
            <a:off x="3705710" y="1435278"/>
            <a:ext cx="4647426" cy="261610"/>
          </a:xfrm>
          <a:prstGeom prst="rect">
            <a:avLst/>
          </a:prstGeom>
        </p:spPr>
        <p:txBody>
          <a:bodyPr wrap="none">
            <a:spAutoFit/>
          </a:bodyPr>
          <a:lstStyle/>
          <a:p>
            <a:pPr marL="0" lvl="1" algn="just"/>
            <a:r>
              <a:rPr lang="fr-FR" sz="1100" dirty="0">
                <a:latin typeface="Trebuchet MS" panose="020B0603020202020204" pitchFamily="34" charset="0"/>
              </a:rPr>
              <a:t>Les performances passées ne préjugent pas des performances futures.</a:t>
            </a:r>
          </a:p>
        </p:txBody>
      </p:sp>
    </p:spTree>
    <p:extLst>
      <p:ext uri="{BB962C8B-B14F-4D97-AF65-F5344CB8AC3E}">
        <p14:creationId xmlns:p14="http://schemas.microsoft.com/office/powerpoint/2010/main" val="348966680"/>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ZoneTexte 46"/>
          <p:cNvSpPr txBox="1"/>
          <p:nvPr/>
        </p:nvSpPr>
        <p:spPr>
          <a:xfrm>
            <a:off x="3705710" y="622187"/>
            <a:ext cx="5760390" cy="800219"/>
          </a:xfrm>
          <a:prstGeom prst="rect">
            <a:avLst/>
          </a:prstGeom>
          <a:noFill/>
        </p:spPr>
        <p:txBody>
          <a:bodyPr wrap="square" rtlCol="0">
            <a:spAutoFit/>
          </a:bodyPr>
          <a:lstStyle/>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LES RESERVES</a:t>
            </a:r>
          </a:p>
          <a:p>
            <a:r>
              <a:rPr lang="fr-FR" sz="2400" b="1" spc="300" dirty="0">
                <a:solidFill>
                  <a:srgbClr val="996633"/>
                </a:solidFill>
                <a:latin typeface="Trebuchet MS" panose="020B0603020202020204" pitchFamily="34" charset="0"/>
                <a:cs typeface="Helvetica" panose="020B0604020202020204" pitchFamily="34" charset="0"/>
              </a:rPr>
              <a:t>AU 31 DECEMBRE 2017</a:t>
            </a:r>
          </a:p>
        </p:txBody>
      </p:sp>
      <p:sp>
        <p:nvSpPr>
          <p:cNvPr id="22" name="Ellipse 21"/>
          <p:cNvSpPr/>
          <p:nvPr/>
        </p:nvSpPr>
        <p:spPr>
          <a:xfrm>
            <a:off x="6425580" y="2380698"/>
            <a:ext cx="2775191" cy="2587678"/>
          </a:xfrm>
          <a:prstGeom prst="ellipse">
            <a:avLst/>
          </a:prstGeom>
          <a:solidFill>
            <a:srgbClr val="996633">
              <a:alpha val="6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sp>
        <p:nvSpPr>
          <p:cNvPr id="16" name="ZoneTexte 15"/>
          <p:cNvSpPr txBox="1"/>
          <p:nvPr/>
        </p:nvSpPr>
        <p:spPr>
          <a:xfrm>
            <a:off x="6656986" y="2673163"/>
            <a:ext cx="2312377" cy="1692771"/>
          </a:xfrm>
          <a:prstGeom prst="rect">
            <a:avLst/>
          </a:prstGeom>
          <a:noFill/>
        </p:spPr>
        <p:txBody>
          <a:bodyPr wrap="square" rtlCol="0">
            <a:spAutoFit/>
          </a:bodyPr>
          <a:lstStyle/>
          <a:p>
            <a:pPr algn="ctr"/>
            <a:r>
              <a:rPr lang="fr-FR" sz="3200" b="1" dirty="0" smtClean="0">
                <a:solidFill>
                  <a:schemeClr val="bg1"/>
                </a:solidFill>
                <a:latin typeface="Trebuchet MS" panose="020B0603020202020204" pitchFamily="34" charset="0"/>
                <a:cs typeface="Helvetica" panose="020B0604020202020204" pitchFamily="34" charset="0"/>
              </a:rPr>
              <a:t>5 mois</a:t>
            </a:r>
          </a:p>
          <a:p>
            <a:pPr algn="ctr"/>
            <a:endParaRPr lang="fr-FR" sz="1400" b="1" dirty="0" smtClean="0">
              <a:solidFill>
                <a:schemeClr val="bg1"/>
              </a:solidFill>
              <a:latin typeface="Trebuchet MS" panose="020B0603020202020204" pitchFamily="34" charset="0"/>
              <a:cs typeface="Helvetica" panose="020B0604020202020204" pitchFamily="34" charset="0"/>
            </a:endParaRPr>
          </a:p>
          <a:p>
            <a:pPr algn="ctr"/>
            <a:endParaRPr lang="fr-FR" sz="1400" b="1" dirty="0" smtClean="0">
              <a:solidFill>
                <a:schemeClr val="bg1"/>
              </a:solidFill>
              <a:latin typeface="Trebuchet MS" panose="020B0603020202020204" pitchFamily="34" charset="0"/>
              <a:cs typeface="Helvetica" panose="020B0604020202020204" pitchFamily="34" charset="0"/>
            </a:endParaRPr>
          </a:p>
          <a:p>
            <a:pPr algn="ctr"/>
            <a:r>
              <a:rPr lang="fr-FR" sz="1600" b="1" dirty="0">
                <a:solidFill>
                  <a:prstClr val="white"/>
                </a:solidFill>
                <a:latin typeface="Trebuchet MS" panose="020B0603020202020204" pitchFamily="34" charset="0"/>
                <a:cs typeface="Helvetica" panose="020B0604020202020204" pitchFamily="34" charset="0"/>
              </a:rPr>
              <a:t>De distribution 2017</a:t>
            </a:r>
          </a:p>
          <a:p>
            <a:pPr algn="ctr"/>
            <a:r>
              <a:rPr lang="fr-FR" sz="1400" b="1" dirty="0">
                <a:solidFill>
                  <a:prstClr val="white"/>
                </a:solidFill>
                <a:latin typeface="Trebuchet MS" panose="020B0603020202020204" pitchFamily="34" charset="0"/>
                <a:cs typeface="Helvetica" panose="020B0604020202020204" pitchFamily="34" charset="0"/>
              </a:rPr>
              <a:t>(Report à nouveau </a:t>
            </a:r>
          </a:p>
          <a:p>
            <a:pPr algn="ctr"/>
            <a:r>
              <a:rPr lang="fr-FR" sz="1400" b="1" dirty="0">
                <a:solidFill>
                  <a:prstClr val="white"/>
                </a:solidFill>
                <a:latin typeface="Trebuchet MS" panose="020B0603020202020204" pitchFamily="34" charset="0"/>
                <a:cs typeface="Helvetica" panose="020B0604020202020204" pitchFamily="34" charset="0"/>
              </a:rPr>
              <a:t>en mois de distribution</a:t>
            </a:r>
            <a:r>
              <a:rPr lang="fr-FR" sz="1400" b="1" dirty="0" smtClean="0">
                <a:solidFill>
                  <a:prstClr val="white"/>
                </a:solidFill>
                <a:latin typeface="Trebuchet MS" panose="020B0603020202020204" pitchFamily="34" charset="0"/>
                <a:cs typeface="Helvetica" panose="020B0604020202020204" pitchFamily="34" charset="0"/>
              </a:rPr>
              <a:t>)</a:t>
            </a:r>
            <a:endParaRPr lang="fr-FR" sz="1400" b="1" dirty="0">
              <a:solidFill>
                <a:prstClr val="white"/>
              </a:solidFill>
              <a:latin typeface="Trebuchet MS" panose="020B0603020202020204" pitchFamily="34" charset="0"/>
              <a:cs typeface="Helvetica" panose="020B0604020202020204" pitchFamily="34" charset="0"/>
            </a:endParaRPr>
          </a:p>
        </p:txBody>
      </p:sp>
      <p:cxnSp>
        <p:nvCxnSpPr>
          <p:cNvPr id="14" name="Connecteur droit 13"/>
          <p:cNvCxnSpPr/>
          <p:nvPr/>
        </p:nvCxnSpPr>
        <p:spPr>
          <a:xfrm flipV="1">
            <a:off x="4221380" y="3077181"/>
            <a:ext cx="136981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flipV="1">
            <a:off x="7128264" y="3412847"/>
            <a:ext cx="136981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7705346" y="144233"/>
            <a:ext cx="1495425" cy="1200329"/>
          </a:xfrm>
          <a:prstGeom prst="rect">
            <a:avLst/>
          </a:prstGeom>
        </p:spPr>
        <p:txBody>
          <a:bodyPr wrap="square">
            <a:spAutoFit/>
          </a:bodyPr>
          <a:lstStyle/>
          <a:p>
            <a:pPr algn="r"/>
            <a:r>
              <a:rPr lang="fr-FR" sz="1200" dirty="0" smtClean="0">
                <a:latin typeface="Helvetica" pitchFamily="34" charset="0"/>
              </a:rPr>
              <a:t>Les </a:t>
            </a:r>
            <a:r>
              <a:rPr lang="fr-FR" sz="1200" dirty="0">
                <a:latin typeface="Helvetica" pitchFamily="34" charset="0"/>
              </a:rPr>
              <a:t>performances passées ne sont pas un indicateur fiable des performances futures.</a:t>
            </a:r>
          </a:p>
        </p:txBody>
      </p:sp>
      <p:sp>
        <p:nvSpPr>
          <p:cNvPr id="25" name="Rectangle 24"/>
          <p:cNvSpPr/>
          <p:nvPr/>
        </p:nvSpPr>
        <p:spPr>
          <a:xfrm>
            <a:off x="9395318" y="205193"/>
            <a:ext cx="449265" cy="394318"/>
          </a:xfrm>
          <a:prstGeom prst="wedgeRectCallout">
            <a:avLst>
              <a:gd name="adj1" fmla="val -20833"/>
              <a:gd name="adj2" fmla="val 73169"/>
            </a:avLst>
          </a:prstGeom>
          <a:solidFill>
            <a:srgbClr val="A88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a:t>
            </a:r>
          </a:p>
        </p:txBody>
      </p:sp>
      <p:cxnSp>
        <p:nvCxnSpPr>
          <p:cNvPr id="26" name="Connecteur droit 25"/>
          <p:cNvCxnSpPr/>
          <p:nvPr/>
        </p:nvCxnSpPr>
        <p:spPr>
          <a:xfrm>
            <a:off x="9200771" y="205193"/>
            <a:ext cx="0" cy="1139369"/>
          </a:xfrm>
          <a:prstGeom prst="line">
            <a:avLst/>
          </a:prstGeom>
          <a:ln>
            <a:solidFill>
              <a:srgbClr val="A88563"/>
            </a:solidFill>
          </a:ln>
        </p:spPr>
        <p:style>
          <a:lnRef idx="1">
            <a:schemeClr val="accent1"/>
          </a:lnRef>
          <a:fillRef idx="0">
            <a:schemeClr val="accent1"/>
          </a:fillRef>
          <a:effectRef idx="0">
            <a:schemeClr val="accent1"/>
          </a:effectRef>
          <a:fontRef idx="minor">
            <a:schemeClr val="tx1"/>
          </a:fontRef>
        </p:style>
      </p:cxnSp>
      <p:sp>
        <p:nvSpPr>
          <p:cNvPr id="17" name="Ellipse 16"/>
          <p:cNvSpPr/>
          <p:nvPr/>
        </p:nvSpPr>
        <p:spPr>
          <a:xfrm>
            <a:off x="827714" y="2380698"/>
            <a:ext cx="2775191" cy="2587678"/>
          </a:xfrm>
          <a:prstGeom prst="ellipse">
            <a:avLst/>
          </a:prstGeom>
          <a:solidFill>
            <a:srgbClr val="996633">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sp>
        <p:nvSpPr>
          <p:cNvPr id="18" name="ZoneTexte 17"/>
          <p:cNvSpPr txBox="1"/>
          <p:nvPr/>
        </p:nvSpPr>
        <p:spPr>
          <a:xfrm>
            <a:off x="1366553" y="2770302"/>
            <a:ext cx="1647995" cy="2092881"/>
          </a:xfrm>
          <a:prstGeom prst="rect">
            <a:avLst/>
          </a:prstGeom>
          <a:noFill/>
        </p:spPr>
        <p:txBody>
          <a:bodyPr wrap="square" rtlCol="0">
            <a:spAutoFit/>
          </a:bodyPr>
          <a:lstStyle/>
          <a:p>
            <a:pPr algn="ctr"/>
            <a:r>
              <a:rPr lang="fr-FR" sz="3200" b="1" dirty="0" smtClean="0">
                <a:solidFill>
                  <a:schemeClr val="bg1"/>
                </a:solidFill>
                <a:latin typeface="Trebuchet MS" panose="020B0603020202020204" pitchFamily="34" charset="0"/>
                <a:cs typeface="Helvetica" panose="020B0604020202020204" pitchFamily="34" charset="0"/>
              </a:rPr>
              <a:t>15,88 €</a:t>
            </a:r>
          </a:p>
          <a:p>
            <a:pPr algn="ctr"/>
            <a:endParaRPr lang="fr-FR" sz="1400" b="1" dirty="0" smtClean="0">
              <a:solidFill>
                <a:schemeClr val="bg1"/>
              </a:solidFill>
              <a:latin typeface="Trebuchet MS" panose="020B0603020202020204" pitchFamily="34" charset="0"/>
              <a:cs typeface="Helvetica" panose="020B0604020202020204" pitchFamily="34" charset="0"/>
            </a:endParaRPr>
          </a:p>
          <a:p>
            <a:pPr algn="ctr"/>
            <a:endParaRPr lang="fr-FR" sz="800" b="1" dirty="0" smtClean="0">
              <a:solidFill>
                <a:schemeClr val="bg1"/>
              </a:solidFill>
              <a:latin typeface="Trebuchet MS" panose="020B0603020202020204" pitchFamily="34" charset="0"/>
              <a:cs typeface="Helvetica" panose="020B0604020202020204" pitchFamily="34" charset="0"/>
            </a:endParaRPr>
          </a:p>
          <a:p>
            <a:pPr algn="ctr"/>
            <a:r>
              <a:rPr lang="fr-FR" sz="1400" b="1" dirty="0">
                <a:solidFill>
                  <a:prstClr val="white"/>
                </a:solidFill>
                <a:latin typeface="Trebuchet MS" panose="020B0603020202020204" pitchFamily="34" charset="0"/>
                <a:cs typeface="Helvetica" panose="020B0604020202020204" pitchFamily="34" charset="0"/>
              </a:rPr>
              <a:t>Report à nouveau après distribution par part</a:t>
            </a:r>
            <a:endParaRPr lang="fr-FR" sz="2000" b="1" dirty="0">
              <a:solidFill>
                <a:prstClr val="white"/>
              </a:solidFill>
              <a:latin typeface="Trebuchet MS" panose="020B0603020202020204" pitchFamily="34" charset="0"/>
              <a:cs typeface="Helvetica" panose="020B0604020202020204" pitchFamily="34" charset="0"/>
            </a:endParaRPr>
          </a:p>
          <a:p>
            <a:pPr algn="ctr"/>
            <a:endParaRPr lang="fr-FR" sz="2000" b="1" dirty="0" smtClean="0">
              <a:solidFill>
                <a:schemeClr val="bg1"/>
              </a:solidFill>
              <a:latin typeface="Trebuchet MS" panose="020B0603020202020204" pitchFamily="34" charset="0"/>
              <a:cs typeface="Helvetica" panose="020B0604020202020204" pitchFamily="34" charset="0"/>
            </a:endParaRPr>
          </a:p>
        </p:txBody>
      </p:sp>
      <p:cxnSp>
        <p:nvCxnSpPr>
          <p:cNvPr id="21" name="Connecteur droit 20"/>
          <p:cNvCxnSpPr/>
          <p:nvPr/>
        </p:nvCxnSpPr>
        <p:spPr>
          <a:xfrm flipV="1">
            <a:off x="1505640" y="3412847"/>
            <a:ext cx="136981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4499991" y="2644170"/>
            <a:ext cx="906017" cy="1569660"/>
          </a:xfrm>
          <a:prstGeom prst="rect">
            <a:avLst/>
          </a:prstGeom>
        </p:spPr>
        <p:txBody>
          <a:bodyPr wrap="none">
            <a:spAutoFit/>
          </a:bodyPr>
          <a:lstStyle/>
          <a:p>
            <a:pPr lvl="0" algn="ctr" fontAlgn="auto">
              <a:spcBef>
                <a:spcPts val="0"/>
              </a:spcBef>
              <a:spcAft>
                <a:spcPts val="0"/>
              </a:spcAft>
              <a:defRPr/>
            </a:pPr>
            <a:r>
              <a:rPr lang="fr-FR" sz="9600" b="1" dirty="0">
                <a:solidFill>
                  <a:srgbClr val="A88563"/>
                </a:solidFill>
                <a:latin typeface="Trebuchet MS" panose="020B0603020202020204" pitchFamily="34" charset="0"/>
              </a:rPr>
              <a:t>=</a:t>
            </a:r>
            <a:endParaRPr lang="fr-FR" sz="1100" b="1" dirty="0">
              <a:solidFill>
                <a:srgbClr val="A88563"/>
              </a:solidFill>
              <a:latin typeface="Trebuchet MS" panose="020B0603020202020204" pitchFamily="34" charset="0"/>
            </a:endParaRPr>
          </a:p>
        </p:txBody>
      </p:sp>
      <p:sp>
        <p:nvSpPr>
          <p:cNvPr id="19" name="Rectangle 18"/>
          <p:cNvSpPr/>
          <p:nvPr/>
        </p:nvSpPr>
        <p:spPr>
          <a:xfrm>
            <a:off x="1598399" y="5937213"/>
            <a:ext cx="1527982" cy="253916"/>
          </a:xfrm>
          <a:prstGeom prst="rect">
            <a:avLst/>
          </a:prstGeom>
        </p:spPr>
        <p:txBody>
          <a:bodyPr wrap="none">
            <a:spAutoFit/>
          </a:bodyPr>
          <a:lstStyle/>
          <a:p>
            <a:r>
              <a:rPr lang="fr-FR" sz="1050" dirty="0">
                <a:latin typeface="+mj-lt"/>
              </a:rPr>
              <a:t>Source AEW Ciloger</a:t>
            </a:r>
          </a:p>
        </p:txBody>
      </p:sp>
    </p:spTree>
    <p:extLst>
      <p:ext uri="{BB962C8B-B14F-4D97-AF65-F5344CB8AC3E}">
        <p14:creationId xmlns:p14="http://schemas.microsoft.com/office/powerpoint/2010/main" val="1110664149"/>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ZoneTexte 34"/>
          <p:cNvSpPr txBox="1"/>
          <p:nvPr/>
        </p:nvSpPr>
        <p:spPr>
          <a:xfrm>
            <a:off x="3692525" y="1017073"/>
            <a:ext cx="5760390" cy="430887"/>
          </a:xfrm>
          <a:prstGeom prst="rect">
            <a:avLst/>
          </a:prstGeom>
          <a:noFill/>
        </p:spPr>
        <p:txBody>
          <a:bodyPr wrap="square" rtlCol="0">
            <a:spAutoFit/>
          </a:bodyPr>
          <a:lstStyle/>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LES AVANTAGES DE LA SCPI 1/3</a:t>
            </a:r>
            <a:endParaRPr lang="fr-FR" sz="2200" spc="300" dirty="0">
              <a:solidFill>
                <a:schemeClr val="tx1">
                  <a:lumMod val="65000"/>
                  <a:lumOff val="35000"/>
                </a:schemeClr>
              </a:solidFill>
              <a:latin typeface="Trebuchet MS" panose="020B0603020202020204" pitchFamily="34" charset="0"/>
              <a:cs typeface="Helvetica" panose="020B0604020202020204" pitchFamily="34" charset="0"/>
            </a:endParaRPr>
          </a:p>
        </p:txBody>
      </p:sp>
      <p:sp>
        <p:nvSpPr>
          <p:cNvPr id="5" name="ZoneTexte 4"/>
          <p:cNvSpPr txBox="1"/>
          <p:nvPr/>
        </p:nvSpPr>
        <p:spPr>
          <a:xfrm>
            <a:off x="121920" y="1923069"/>
            <a:ext cx="9662160" cy="3816429"/>
          </a:xfrm>
          <a:prstGeom prst="rect">
            <a:avLst/>
          </a:prstGeom>
          <a:noFill/>
        </p:spPr>
        <p:txBody>
          <a:bodyPr wrap="square" rtlCol="0">
            <a:spAutoFit/>
          </a:bodyPr>
          <a:lstStyle/>
          <a:p>
            <a:r>
              <a:rPr lang="fr-FR" sz="1100" b="1" dirty="0">
                <a:solidFill>
                  <a:srgbClr val="A88563"/>
                </a:solidFill>
                <a:latin typeface="Trebuchet MS" panose="020B0603020202020204" pitchFamily="34" charset="0"/>
              </a:rPr>
              <a:t>UNE DIVERSIFICATION DE </a:t>
            </a:r>
            <a:r>
              <a:rPr lang="fr-FR" sz="1100" b="1" dirty="0" smtClean="0">
                <a:solidFill>
                  <a:srgbClr val="A88563"/>
                </a:solidFill>
                <a:latin typeface="Trebuchet MS" panose="020B0603020202020204" pitchFamily="34" charset="0"/>
              </a:rPr>
              <a:t>VOTRE PATRIMOINE </a:t>
            </a:r>
            <a:r>
              <a:rPr lang="fr-FR" sz="1100" b="1" dirty="0">
                <a:solidFill>
                  <a:srgbClr val="A88563"/>
                </a:solidFill>
                <a:latin typeface="Trebuchet MS" panose="020B0603020202020204" pitchFamily="34" charset="0"/>
              </a:rPr>
              <a:t>DÈS </a:t>
            </a:r>
            <a:r>
              <a:rPr lang="fr-FR" sz="1100" b="1" dirty="0" smtClean="0">
                <a:solidFill>
                  <a:srgbClr val="A88563"/>
                </a:solidFill>
                <a:latin typeface="Trebuchet MS" panose="020B0603020202020204" pitchFamily="34" charset="0"/>
              </a:rPr>
              <a:t>4 375 €</a:t>
            </a:r>
            <a:r>
              <a:rPr lang="fr-FR" sz="1100" b="1" dirty="0">
                <a:solidFill>
                  <a:srgbClr val="A88563"/>
                </a:solidFill>
                <a:latin typeface="Trebuchet MS" panose="020B0603020202020204" pitchFamily="34" charset="0"/>
              </a:rPr>
              <a:t>*</a:t>
            </a:r>
          </a:p>
          <a:p>
            <a:endParaRPr lang="fr-FR" sz="1100" dirty="0" smtClean="0">
              <a:latin typeface="Trebuchet MS" panose="020B0603020202020204" pitchFamily="34" charset="0"/>
            </a:endParaRPr>
          </a:p>
          <a:p>
            <a:r>
              <a:rPr lang="fr-FR" sz="1100" dirty="0" smtClean="0">
                <a:solidFill>
                  <a:schemeClr val="tx1">
                    <a:lumMod val="65000"/>
                    <a:lumOff val="35000"/>
                  </a:schemeClr>
                </a:solidFill>
                <a:latin typeface="Trebuchet MS" panose="020B0603020202020204" pitchFamily="34" charset="0"/>
              </a:rPr>
              <a:t>Diversifiez </a:t>
            </a:r>
            <a:r>
              <a:rPr lang="fr-FR" sz="1100" dirty="0">
                <a:solidFill>
                  <a:schemeClr val="tx1">
                    <a:lumMod val="65000"/>
                    <a:lumOff val="35000"/>
                  </a:schemeClr>
                </a:solidFill>
                <a:latin typeface="Trebuchet MS" panose="020B0603020202020204" pitchFamily="34" charset="0"/>
              </a:rPr>
              <a:t>vos placements et constituez-vous un capital </a:t>
            </a:r>
            <a:r>
              <a:rPr lang="fr-FR" sz="1100" dirty="0" smtClean="0">
                <a:solidFill>
                  <a:schemeClr val="tx1">
                    <a:lumMod val="65000"/>
                    <a:lumOff val="35000"/>
                  </a:schemeClr>
                </a:solidFill>
                <a:latin typeface="Trebuchet MS" panose="020B0603020202020204" pitchFamily="34" charset="0"/>
              </a:rPr>
              <a:t>en investissant </a:t>
            </a:r>
            <a:r>
              <a:rPr lang="fr-FR" sz="1100" dirty="0">
                <a:solidFill>
                  <a:schemeClr val="tx1">
                    <a:lumMod val="65000"/>
                    <a:lumOff val="35000"/>
                  </a:schemeClr>
                </a:solidFill>
                <a:latin typeface="Trebuchet MS" panose="020B0603020202020204" pitchFamily="34" charset="0"/>
              </a:rPr>
              <a:t>dans l’immobilier d’entreprise, une classe d’actifs</a:t>
            </a:r>
          </a:p>
          <a:p>
            <a:r>
              <a:rPr lang="fr-FR" sz="1100" dirty="0">
                <a:solidFill>
                  <a:schemeClr val="tx1">
                    <a:lumMod val="65000"/>
                    <a:lumOff val="35000"/>
                  </a:schemeClr>
                </a:solidFill>
                <a:latin typeface="Trebuchet MS" panose="020B0603020202020204" pitchFamily="34" charset="0"/>
              </a:rPr>
              <a:t>incontournable dans la gestion de patrimoine</a:t>
            </a:r>
            <a:r>
              <a:rPr lang="fr-FR" sz="1100" dirty="0" smtClean="0">
                <a:solidFill>
                  <a:schemeClr val="tx1">
                    <a:lumMod val="65000"/>
                    <a:lumOff val="35000"/>
                  </a:schemeClr>
                </a:solidFill>
                <a:latin typeface="Trebuchet MS" panose="020B0603020202020204" pitchFamily="34" charset="0"/>
              </a:rPr>
              <a:t>.</a:t>
            </a:r>
          </a:p>
          <a:p>
            <a:endParaRPr lang="fr-FR" sz="1100" dirty="0">
              <a:latin typeface="Trebuchet MS" panose="020B0603020202020204" pitchFamily="34" charset="0"/>
            </a:endParaRPr>
          </a:p>
          <a:p>
            <a:r>
              <a:rPr lang="fr-FR" sz="1100" i="1" dirty="0">
                <a:latin typeface="Trebuchet MS" panose="020B0603020202020204" pitchFamily="34" charset="0"/>
              </a:rPr>
              <a:t>* </a:t>
            </a:r>
            <a:r>
              <a:rPr lang="fr-FR" sz="1100" i="1" dirty="0" smtClean="0">
                <a:latin typeface="Trebuchet MS" panose="020B0603020202020204" pitchFamily="34" charset="0"/>
              </a:rPr>
              <a:t>4 375 € </a:t>
            </a:r>
            <a:r>
              <a:rPr lang="fr-FR" sz="1100" i="1" dirty="0">
                <a:latin typeface="Trebuchet MS" panose="020B0603020202020204" pitchFamily="34" charset="0"/>
              </a:rPr>
              <a:t>pour un nouvel investisseur, soit </a:t>
            </a:r>
            <a:r>
              <a:rPr lang="fr-FR" sz="1100" i="1" dirty="0" smtClean="0">
                <a:latin typeface="Trebuchet MS" panose="020B0603020202020204" pitchFamily="34" charset="0"/>
              </a:rPr>
              <a:t>5 </a:t>
            </a:r>
            <a:r>
              <a:rPr lang="fr-FR" sz="1100" i="1" dirty="0">
                <a:latin typeface="Trebuchet MS" panose="020B0603020202020204" pitchFamily="34" charset="0"/>
              </a:rPr>
              <a:t>parts à </a:t>
            </a:r>
            <a:r>
              <a:rPr lang="fr-FR" sz="1100" i="1" dirty="0" smtClean="0">
                <a:latin typeface="Trebuchet MS" panose="020B0603020202020204" pitchFamily="34" charset="0"/>
              </a:rPr>
              <a:t>875,00 </a:t>
            </a:r>
            <a:r>
              <a:rPr lang="fr-FR" sz="1100" i="1" dirty="0">
                <a:latin typeface="Trebuchet MS" panose="020B0603020202020204" pitchFamily="34" charset="0"/>
              </a:rPr>
              <a:t>€ : minimum </a:t>
            </a:r>
            <a:r>
              <a:rPr lang="fr-FR" sz="1100" i="1" dirty="0" smtClean="0">
                <a:latin typeface="Trebuchet MS" panose="020B0603020202020204" pitchFamily="34" charset="0"/>
              </a:rPr>
              <a:t>de souscription </a:t>
            </a:r>
            <a:r>
              <a:rPr lang="fr-FR" sz="1100" i="1" dirty="0">
                <a:latin typeface="Trebuchet MS" panose="020B0603020202020204" pitchFamily="34" charset="0"/>
              </a:rPr>
              <a:t>retenu pour </a:t>
            </a:r>
            <a:r>
              <a:rPr lang="fr-FR" sz="1100" i="1" dirty="0" smtClean="0">
                <a:latin typeface="Trebuchet MS" panose="020B0603020202020204" pitchFamily="34" charset="0"/>
              </a:rPr>
              <a:t>tout nouvel Associé</a:t>
            </a:r>
            <a:endParaRPr lang="fr-FR" sz="1100" i="1" dirty="0">
              <a:latin typeface="Trebuchet MS" panose="020B0603020202020204" pitchFamily="34" charset="0"/>
            </a:endParaRPr>
          </a:p>
          <a:p>
            <a:endParaRPr lang="fr-FR" sz="1100" dirty="0" smtClean="0">
              <a:latin typeface="Trebuchet MS" panose="020B0603020202020204" pitchFamily="34" charset="0"/>
            </a:endParaRPr>
          </a:p>
          <a:p>
            <a:r>
              <a:rPr lang="fr-FR" sz="1100" b="1" dirty="0" smtClean="0">
                <a:solidFill>
                  <a:srgbClr val="A88563"/>
                </a:solidFill>
                <a:latin typeface="Trebuchet MS" panose="020B0603020202020204" pitchFamily="34" charset="0"/>
              </a:rPr>
              <a:t>UN </a:t>
            </a:r>
            <a:r>
              <a:rPr lang="fr-FR" sz="1100" b="1" dirty="0">
                <a:solidFill>
                  <a:srgbClr val="A88563"/>
                </a:solidFill>
                <a:latin typeface="Trebuchet MS" panose="020B0603020202020204" pitchFamily="34" charset="0"/>
              </a:rPr>
              <a:t>INVESTISSEMENT </a:t>
            </a:r>
            <a:r>
              <a:rPr lang="fr-FR" sz="1100" b="1" dirty="0" smtClean="0">
                <a:solidFill>
                  <a:srgbClr val="A88563"/>
                </a:solidFill>
                <a:latin typeface="Trebuchet MS" panose="020B0603020202020204" pitchFamily="34" charset="0"/>
              </a:rPr>
              <a:t>SIMPLIFIÉ EN </a:t>
            </a:r>
            <a:r>
              <a:rPr lang="fr-FR" sz="1100" b="1" dirty="0">
                <a:solidFill>
                  <a:srgbClr val="A88563"/>
                </a:solidFill>
                <a:latin typeface="Trebuchet MS" panose="020B0603020202020204" pitchFamily="34" charset="0"/>
              </a:rPr>
              <a:t>IMMOBILIER </a:t>
            </a:r>
            <a:r>
              <a:rPr lang="fr-FR" sz="1100" b="1" dirty="0" smtClean="0">
                <a:solidFill>
                  <a:srgbClr val="A88563"/>
                </a:solidFill>
                <a:latin typeface="Trebuchet MS" panose="020B0603020202020204" pitchFamily="34" charset="0"/>
              </a:rPr>
              <a:t>D’ENTREPRISE</a:t>
            </a:r>
          </a:p>
          <a:p>
            <a:endParaRPr lang="fr-FR" sz="1100" b="1" dirty="0">
              <a:solidFill>
                <a:srgbClr val="5D87A1"/>
              </a:solidFill>
              <a:latin typeface="Trebuchet MS" panose="020B0603020202020204" pitchFamily="34" charset="0"/>
            </a:endParaRPr>
          </a:p>
          <a:p>
            <a:r>
              <a:rPr lang="fr-FR" sz="1100" dirty="0">
                <a:solidFill>
                  <a:schemeClr val="tx1">
                    <a:lumMod val="65000"/>
                    <a:lumOff val="35000"/>
                  </a:schemeClr>
                </a:solidFill>
                <a:latin typeface="Trebuchet MS" panose="020B0603020202020204" pitchFamily="34" charset="0"/>
              </a:rPr>
              <a:t>Accédez au marché de l’immobilier d’entreprise. L’achat </a:t>
            </a:r>
            <a:r>
              <a:rPr lang="fr-FR" sz="1100" dirty="0" smtClean="0">
                <a:solidFill>
                  <a:schemeClr val="tx1">
                    <a:lumMod val="65000"/>
                    <a:lumOff val="35000"/>
                  </a:schemeClr>
                </a:solidFill>
                <a:latin typeface="Trebuchet MS" panose="020B0603020202020204" pitchFamily="34" charset="0"/>
              </a:rPr>
              <a:t>d’un immeuble </a:t>
            </a:r>
            <a:r>
              <a:rPr lang="fr-FR" sz="1100" dirty="0">
                <a:solidFill>
                  <a:schemeClr val="tx1">
                    <a:lumMod val="65000"/>
                    <a:lumOff val="35000"/>
                  </a:schemeClr>
                </a:solidFill>
                <a:latin typeface="Trebuchet MS" panose="020B0603020202020204" pitchFamily="34" charset="0"/>
              </a:rPr>
              <a:t>de bureaux ou un commerce étant généralement</a:t>
            </a:r>
          </a:p>
          <a:p>
            <a:r>
              <a:rPr lang="fr-FR" sz="1100" dirty="0">
                <a:solidFill>
                  <a:schemeClr val="tx1">
                    <a:lumMod val="65000"/>
                    <a:lumOff val="35000"/>
                  </a:schemeClr>
                </a:solidFill>
                <a:latin typeface="Trebuchet MS" panose="020B0603020202020204" pitchFamily="34" charset="0"/>
              </a:rPr>
              <a:t>réservé aux institutionnels, le placement en parts de SCPI </a:t>
            </a:r>
            <a:r>
              <a:rPr lang="fr-FR" sz="1100" dirty="0" smtClean="0">
                <a:solidFill>
                  <a:schemeClr val="tx1">
                    <a:lumMod val="65000"/>
                    <a:lumOff val="35000"/>
                  </a:schemeClr>
                </a:solidFill>
                <a:latin typeface="Trebuchet MS" panose="020B0603020202020204" pitchFamily="34" charset="0"/>
              </a:rPr>
              <a:t>permet aux </a:t>
            </a:r>
            <a:r>
              <a:rPr lang="fr-FR" sz="1100" dirty="0">
                <a:solidFill>
                  <a:schemeClr val="tx1">
                    <a:lumMod val="65000"/>
                    <a:lumOff val="35000"/>
                  </a:schemeClr>
                </a:solidFill>
                <a:latin typeface="Trebuchet MS" panose="020B0603020202020204" pitchFamily="34" charset="0"/>
              </a:rPr>
              <a:t>particuliers d’investir indirectement, dans ce secteur, pour </a:t>
            </a:r>
            <a:r>
              <a:rPr lang="fr-FR" sz="1100" dirty="0" smtClean="0">
                <a:solidFill>
                  <a:schemeClr val="tx1">
                    <a:lumMod val="65000"/>
                    <a:lumOff val="35000"/>
                  </a:schemeClr>
                </a:solidFill>
                <a:latin typeface="Trebuchet MS" panose="020B0603020202020204" pitchFamily="34" charset="0"/>
              </a:rPr>
              <a:t>un montant </a:t>
            </a:r>
            <a:r>
              <a:rPr lang="fr-FR" sz="1100" dirty="0">
                <a:solidFill>
                  <a:schemeClr val="tx1">
                    <a:lumMod val="65000"/>
                    <a:lumOff val="35000"/>
                  </a:schemeClr>
                </a:solidFill>
                <a:latin typeface="Trebuchet MS" panose="020B0603020202020204" pitchFamily="34" charset="0"/>
              </a:rPr>
              <a:t>limité.</a:t>
            </a:r>
          </a:p>
          <a:p>
            <a:endParaRPr lang="fr-FR" sz="1100" dirty="0" smtClean="0">
              <a:latin typeface="Trebuchet MS" panose="020B0603020202020204" pitchFamily="34" charset="0"/>
            </a:endParaRPr>
          </a:p>
          <a:p>
            <a:r>
              <a:rPr lang="fr-FR" sz="1100" b="1" dirty="0" smtClean="0">
                <a:solidFill>
                  <a:srgbClr val="A88563"/>
                </a:solidFill>
                <a:latin typeface="Trebuchet MS" panose="020B0603020202020204" pitchFamily="34" charset="0"/>
              </a:rPr>
              <a:t>DES </a:t>
            </a:r>
            <a:r>
              <a:rPr lang="fr-FR" sz="1100" b="1" dirty="0">
                <a:solidFill>
                  <a:srgbClr val="A88563"/>
                </a:solidFill>
                <a:latin typeface="Trebuchet MS" panose="020B0603020202020204" pitchFamily="34" charset="0"/>
              </a:rPr>
              <a:t>REVENUS TRIMESTRIELS </a:t>
            </a:r>
            <a:r>
              <a:rPr lang="fr-FR" sz="1100" b="1" dirty="0" smtClean="0">
                <a:solidFill>
                  <a:srgbClr val="A88563"/>
                </a:solidFill>
                <a:latin typeface="Trebuchet MS" panose="020B0603020202020204" pitchFamily="34" charset="0"/>
              </a:rPr>
              <a:t>POTENTIELS NOTAMMENT </a:t>
            </a:r>
            <a:r>
              <a:rPr lang="fr-FR" sz="1100" b="1" dirty="0">
                <a:solidFill>
                  <a:srgbClr val="A88563"/>
                </a:solidFill>
                <a:latin typeface="Trebuchet MS" panose="020B0603020202020204" pitchFamily="34" charset="0"/>
              </a:rPr>
              <a:t>EN VUE DE LA </a:t>
            </a:r>
            <a:r>
              <a:rPr lang="fr-FR" sz="1100" b="1" dirty="0" smtClean="0">
                <a:solidFill>
                  <a:srgbClr val="A88563"/>
                </a:solidFill>
                <a:latin typeface="Trebuchet MS" panose="020B0603020202020204" pitchFamily="34" charset="0"/>
              </a:rPr>
              <a:t>RETRAITE</a:t>
            </a:r>
          </a:p>
          <a:p>
            <a:endParaRPr lang="fr-FR" sz="1100" b="1" dirty="0">
              <a:solidFill>
                <a:srgbClr val="5D87A1"/>
              </a:solidFill>
              <a:latin typeface="Trebuchet MS" panose="020B0603020202020204" pitchFamily="34" charset="0"/>
            </a:endParaRPr>
          </a:p>
          <a:p>
            <a:r>
              <a:rPr lang="fr-FR" sz="1100" dirty="0">
                <a:solidFill>
                  <a:schemeClr val="tx1">
                    <a:lumMod val="65000"/>
                    <a:lumOff val="35000"/>
                  </a:schemeClr>
                </a:solidFill>
                <a:latin typeface="Trebuchet MS" panose="020B0603020202020204" pitchFamily="34" charset="0"/>
              </a:rPr>
              <a:t>Percevez chaque trimestre des revenus potentiels </a:t>
            </a:r>
            <a:r>
              <a:rPr lang="fr-FR" sz="1100" dirty="0" smtClean="0">
                <a:solidFill>
                  <a:schemeClr val="tx1">
                    <a:lumMod val="65000"/>
                    <a:lumOff val="35000"/>
                  </a:schemeClr>
                </a:solidFill>
                <a:latin typeface="Trebuchet MS" panose="020B0603020202020204" pitchFamily="34" charset="0"/>
              </a:rPr>
              <a:t>complémentaires susceptibles </a:t>
            </a:r>
            <a:r>
              <a:rPr lang="fr-FR" sz="1100" dirty="0">
                <a:solidFill>
                  <a:schemeClr val="tx1">
                    <a:lumMod val="65000"/>
                    <a:lumOff val="35000"/>
                  </a:schemeClr>
                </a:solidFill>
                <a:latin typeface="Trebuchet MS" panose="020B0603020202020204" pitchFamily="34" charset="0"/>
              </a:rPr>
              <a:t>d’évoluer en fonction des loyers et du niveau</a:t>
            </a:r>
          </a:p>
          <a:p>
            <a:r>
              <a:rPr lang="fr-FR" sz="1100" dirty="0">
                <a:solidFill>
                  <a:schemeClr val="tx1">
                    <a:lumMod val="65000"/>
                    <a:lumOff val="35000"/>
                  </a:schemeClr>
                </a:solidFill>
                <a:latin typeface="Trebuchet MS" panose="020B0603020202020204" pitchFamily="34" charset="0"/>
              </a:rPr>
              <a:t>d’occupation du patrimoine</a:t>
            </a:r>
            <a:r>
              <a:rPr lang="fr-FR" sz="1100" dirty="0" smtClean="0">
                <a:solidFill>
                  <a:schemeClr val="tx1">
                    <a:lumMod val="65000"/>
                    <a:lumOff val="35000"/>
                  </a:schemeClr>
                </a:solidFill>
                <a:latin typeface="Trebuchet MS" panose="020B0603020202020204" pitchFamily="34" charset="0"/>
              </a:rPr>
              <a:t>. La </a:t>
            </a:r>
            <a:r>
              <a:rPr lang="fr-FR" sz="1100" dirty="0">
                <a:solidFill>
                  <a:schemeClr val="tx1">
                    <a:lumMod val="65000"/>
                    <a:lumOff val="35000"/>
                  </a:schemeClr>
                </a:solidFill>
                <a:latin typeface="Trebuchet MS" panose="020B0603020202020204" pitchFamily="34" charset="0"/>
              </a:rPr>
              <a:t>SCPI est un placement qui doit s’envisager sur le long </a:t>
            </a:r>
            <a:r>
              <a:rPr lang="fr-FR" sz="1100" dirty="0" smtClean="0">
                <a:solidFill>
                  <a:schemeClr val="tx1">
                    <a:lumMod val="65000"/>
                    <a:lumOff val="35000"/>
                  </a:schemeClr>
                </a:solidFill>
                <a:latin typeface="Trebuchet MS" panose="020B0603020202020204" pitchFamily="34" charset="0"/>
              </a:rPr>
              <a:t>terme </a:t>
            </a:r>
            <a:r>
              <a:rPr lang="fr-FR" sz="1100" b="1" dirty="0" smtClean="0">
                <a:solidFill>
                  <a:schemeClr val="tx1">
                    <a:lumMod val="65000"/>
                    <a:lumOff val="35000"/>
                  </a:schemeClr>
                </a:solidFill>
                <a:latin typeface="Trebuchet MS" panose="020B0603020202020204" pitchFamily="34" charset="0"/>
              </a:rPr>
              <a:t>(</a:t>
            </a:r>
            <a:r>
              <a:rPr lang="fr-FR" sz="1100" b="1" dirty="0">
                <a:solidFill>
                  <a:schemeClr val="tx1">
                    <a:lumMod val="65000"/>
                    <a:lumOff val="35000"/>
                  </a:schemeClr>
                </a:solidFill>
                <a:latin typeface="Trebuchet MS" panose="020B0603020202020204" pitchFamily="34" charset="0"/>
              </a:rPr>
              <a:t>dix ans au minimum) </a:t>
            </a:r>
            <a:r>
              <a:rPr lang="fr-FR" sz="1100" dirty="0">
                <a:solidFill>
                  <a:schemeClr val="tx1">
                    <a:lumMod val="65000"/>
                    <a:lumOff val="35000"/>
                  </a:schemeClr>
                </a:solidFill>
                <a:latin typeface="Trebuchet MS" panose="020B0603020202020204" pitchFamily="34" charset="0"/>
              </a:rPr>
              <a:t>pour bénéficier de ses atouts ; cette </a:t>
            </a:r>
            <a:r>
              <a:rPr lang="fr-FR" sz="1100" dirty="0" smtClean="0">
                <a:solidFill>
                  <a:schemeClr val="tx1">
                    <a:lumMod val="65000"/>
                    <a:lumOff val="35000"/>
                  </a:schemeClr>
                </a:solidFill>
                <a:latin typeface="Trebuchet MS" panose="020B0603020202020204" pitchFamily="34" charset="0"/>
              </a:rPr>
              <a:t>durée de </a:t>
            </a:r>
            <a:r>
              <a:rPr lang="fr-FR" sz="1100" dirty="0">
                <a:solidFill>
                  <a:schemeClr val="tx1">
                    <a:lumMod val="65000"/>
                    <a:lumOff val="35000"/>
                  </a:schemeClr>
                </a:solidFill>
                <a:latin typeface="Trebuchet MS" panose="020B0603020202020204" pitchFamily="34" charset="0"/>
              </a:rPr>
              <a:t>placement tient aux caractéristiques de l’immobilier </a:t>
            </a:r>
            <a:r>
              <a:rPr lang="fr-FR" sz="1100" dirty="0" smtClean="0">
                <a:solidFill>
                  <a:schemeClr val="tx1">
                    <a:lumMod val="65000"/>
                    <a:lumOff val="35000"/>
                  </a:schemeClr>
                </a:solidFill>
                <a:latin typeface="Trebuchet MS" panose="020B0603020202020204" pitchFamily="34" charset="0"/>
              </a:rPr>
              <a:t>d’entreprise et </a:t>
            </a:r>
            <a:r>
              <a:rPr lang="fr-FR" sz="1100" dirty="0">
                <a:solidFill>
                  <a:schemeClr val="tx1">
                    <a:lumMod val="65000"/>
                    <a:lumOff val="35000"/>
                  </a:schemeClr>
                </a:solidFill>
                <a:latin typeface="Trebuchet MS" panose="020B0603020202020204" pitchFamily="34" charset="0"/>
              </a:rPr>
              <a:t>à ses cycles conjoncturels, liés à la croissance économique</a:t>
            </a:r>
            <a:r>
              <a:rPr lang="fr-FR" sz="1100" dirty="0" smtClean="0">
                <a:solidFill>
                  <a:schemeClr val="tx1">
                    <a:lumMod val="65000"/>
                    <a:lumOff val="35000"/>
                  </a:schemeClr>
                </a:solidFill>
                <a:latin typeface="Trebuchet MS" panose="020B0603020202020204" pitchFamily="34" charset="0"/>
              </a:rPr>
              <a:t>.</a:t>
            </a:r>
          </a:p>
          <a:p>
            <a:endParaRPr lang="fr-FR" sz="1100" dirty="0">
              <a:latin typeface="Trebuchet MS" panose="020B0603020202020204" pitchFamily="34" charset="0"/>
            </a:endParaRPr>
          </a:p>
          <a:p>
            <a:r>
              <a:rPr lang="fr-FR" sz="1100" b="1" dirty="0">
                <a:solidFill>
                  <a:srgbClr val="A88563"/>
                </a:solidFill>
                <a:latin typeface="Trebuchet MS" panose="020B0603020202020204" pitchFamily="34" charset="0"/>
              </a:rPr>
              <a:t>AUCUN SOUCI DE GESTION</a:t>
            </a:r>
            <a:r>
              <a:rPr lang="fr-FR" sz="1100" b="1" dirty="0" smtClean="0">
                <a:solidFill>
                  <a:srgbClr val="A88563"/>
                </a:solidFill>
                <a:latin typeface="Trebuchet MS" panose="020B0603020202020204" pitchFamily="34" charset="0"/>
              </a:rPr>
              <a:t>, EN </a:t>
            </a:r>
            <a:r>
              <a:rPr lang="fr-FR" sz="1100" b="1" dirty="0">
                <a:solidFill>
                  <a:srgbClr val="A88563"/>
                </a:solidFill>
                <a:latin typeface="Trebuchet MS" panose="020B0603020202020204" pitchFamily="34" charset="0"/>
              </a:rPr>
              <a:t>CONTREPARTIE DE </a:t>
            </a:r>
            <a:r>
              <a:rPr lang="fr-FR" sz="1100" b="1" dirty="0" smtClean="0">
                <a:solidFill>
                  <a:srgbClr val="A88563"/>
                </a:solidFill>
                <a:latin typeface="Trebuchet MS" panose="020B0603020202020204" pitchFamily="34" charset="0"/>
              </a:rPr>
              <a:t>FRAIS</a:t>
            </a:r>
          </a:p>
          <a:p>
            <a:endParaRPr lang="fr-FR" sz="1100" b="1" dirty="0">
              <a:solidFill>
                <a:srgbClr val="5D87A1"/>
              </a:solidFill>
              <a:latin typeface="Trebuchet MS" panose="020B0603020202020204" pitchFamily="34" charset="0"/>
            </a:endParaRPr>
          </a:p>
          <a:p>
            <a:r>
              <a:rPr lang="fr-FR" sz="1100" dirty="0">
                <a:solidFill>
                  <a:schemeClr val="tx1">
                    <a:lumMod val="65000"/>
                    <a:lumOff val="35000"/>
                  </a:schemeClr>
                </a:solidFill>
                <a:latin typeface="Trebuchet MS" panose="020B0603020202020204" pitchFamily="34" charset="0"/>
              </a:rPr>
              <a:t>Une gestion entièrement déléguée à des experts de l’immobilier</a:t>
            </a:r>
            <a:r>
              <a:rPr lang="fr-FR" sz="1100" dirty="0" smtClean="0">
                <a:solidFill>
                  <a:schemeClr val="tx1">
                    <a:lumMod val="65000"/>
                    <a:lumOff val="35000"/>
                  </a:schemeClr>
                </a:solidFill>
                <a:latin typeface="Trebuchet MS" panose="020B0603020202020204" pitchFamily="34" charset="0"/>
              </a:rPr>
              <a:t>, les </a:t>
            </a:r>
            <a:r>
              <a:rPr lang="fr-FR" sz="1100" dirty="0">
                <a:solidFill>
                  <a:schemeClr val="tx1">
                    <a:lumMod val="65000"/>
                    <a:lumOff val="35000"/>
                  </a:schemeClr>
                </a:solidFill>
                <a:latin typeface="Trebuchet MS" panose="020B0603020202020204" pitchFamily="34" charset="0"/>
              </a:rPr>
              <a:t>investissements et la gestion du patrimoine sont réalisés, en</a:t>
            </a:r>
          </a:p>
          <a:p>
            <a:r>
              <a:rPr lang="fr-FR" sz="1100" dirty="0">
                <a:solidFill>
                  <a:schemeClr val="tx1">
                    <a:lumMod val="65000"/>
                    <a:lumOff val="35000"/>
                  </a:schemeClr>
                </a:solidFill>
                <a:latin typeface="Trebuchet MS" panose="020B0603020202020204" pitchFamily="34" charset="0"/>
              </a:rPr>
              <a:t>contrepartie d’une commission de gestion, par la société de </a:t>
            </a:r>
            <a:r>
              <a:rPr lang="fr-FR" sz="1100" dirty="0" smtClean="0">
                <a:solidFill>
                  <a:schemeClr val="tx1">
                    <a:lumMod val="65000"/>
                    <a:lumOff val="35000"/>
                  </a:schemeClr>
                </a:solidFill>
                <a:latin typeface="Trebuchet MS" panose="020B0603020202020204" pitchFamily="34" charset="0"/>
              </a:rPr>
              <a:t>gestion AEW </a:t>
            </a:r>
            <a:r>
              <a:rPr lang="fr-FR" sz="1100" dirty="0">
                <a:solidFill>
                  <a:schemeClr val="tx1">
                    <a:lumMod val="65000"/>
                    <a:lumOff val="35000"/>
                  </a:schemeClr>
                </a:solidFill>
                <a:latin typeface="Trebuchet MS" panose="020B0603020202020204" pitchFamily="34" charset="0"/>
              </a:rPr>
              <a:t>Ciloger qui bénéficie de 40 ans d’expérience.</a:t>
            </a:r>
            <a:endParaRPr lang="fr-FR" sz="1100" dirty="0" smtClean="0">
              <a:solidFill>
                <a:schemeClr val="tx1">
                  <a:lumMod val="65000"/>
                  <a:lumOff val="35000"/>
                </a:schemeClr>
              </a:solidFill>
              <a:latin typeface="Trebuchet MS" panose="020B0603020202020204" pitchFamily="34" charset="0"/>
            </a:endParaRPr>
          </a:p>
        </p:txBody>
      </p:sp>
    </p:spTree>
    <p:extLst>
      <p:ext uri="{BB962C8B-B14F-4D97-AF65-F5344CB8AC3E}">
        <p14:creationId xmlns:p14="http://schemas.microsoft.com/office/powerpoint/2010/main" val="3569396671"/>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ZoneTexte 34"/>
          <p:cNvSpPr txBox="1"/>
          <p:nvPr/>
        </p:nvSpPr>
        <p:spPr>
          <a:xfrm>
            <a:off x="3692525" y="1017073"/>
            <a:ext cx="5760390" cy="430887"/>
          </a:xfrm>
          <a:prstGeom prst="rect">
            <a:avLst/>
          </a:prstGeom>
          <a:noFill/>
        </p:spPr>
        <p:txBody>
          <a:bodyPr wrap="square" rtlCol="0">
            <a:spAutoFit/>
          </a:bodyPr>
          <a:lstStyle/>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LES AVANTAGES DE LA SCPI 2/3</a:t>
            </a:r>
            <a:endParaRPr lang="fr-FR" sz="2200" spc="300" dirty="0">
              <a:solidFill>
                <a:schemeClr val="tx1">
                  <a:lumMod val="65000"/>
                  <a:lumOff val="35000"/>
                </a:schemeClr>
              </a:solidFill>
              <a:latin typeface="Trebuchet MS" panose="020B0603020202020204" pitchFamily="34" charset="0"/>
              <a:cs typeface="Helvetica" panose="020B0604020202020204" pitchFamily="34" charset="0"/>
            </a:endParaRPr>
          </a:p>
        </p:txBody>
      </p:sp>
      <p:sp>
        <p:nvSpPr>
          <p:cNvPr id="4" name="ZoneTexte 3"/>
          <p:cNvSpPr txBox="1"/>
          <p:nvPr/>
        </p:nvSpPr>
        <p:spPr>
          <a:xfrm>
            <a:off x="203200" y="2032000"/>
            <a:ext cx="9499600" cy="3477875"/>
          </a:xfrm>
          <a:prstGeom prst="rect">
            <a:avLst/>
          </a:prstGeom>
          <a:noFill/>
        </p:spPr>
        <p:txBody>
          <a:bodyPr wrap="square" rtlCol="0">
            <a:spAutoFit/>
          </a:bodyPr>
          <a:lstStyle/>
          <a:p>
            <a:r>
              <a:rPr lang="fr-FR" sz="1100" b="1" dirty="0">
                <a:solidFill>
                  <a:srgbClr val="A88563"/>
                </a:solidFill>
                <a:latin typeface="Trebuchet MS" panose="020B0603020202020204" pitchFamily="34" charset="0"/>
              </a:rPr>
              <a:t>LA FISCALITÉ DE </a:t>
            </a:r>
            <a:r>
              <a:rPr lang="fr-FR" sz="1100" b="1" dirty="0" smtClean="0">
                <a:solidFill>
                  <a:srgbClr val="A88563"/>
                </a:solidFill>
                <a:latin typeface="Trebuchet MS" panose="020B0603020202020204" pitchFamily="34" charset="0"/>
              </a:rPr>
              <a:t>L’IMMOBILIER</a:t>
            </a:r>
          </a:p>
          <a:p>
            <a:endParaRPr lang="fr-FR" sz="1100" b="1" dirty="0" smtClean="0">
              <a:solidFill>
                <a:srgbClr val="5D87A1"/>
              </a:solidFill>
              <a:latin typeface="Trebuchet MS" panose="020B0603020202020204" pitchFamily="34" charset="0"/>
            </a:endParaRPr>
          </a:p>
          <a:p>
            <a:r>
              <a:rPr lang="fr-FR" sz="1100" dirty="0" smtClean="0">
                <a:solidFill>
                  <a:schemeClr val="tx1">
                    <a:lumMod val="65000"/>
                    <a:lumOff val="35000"/>
                  </a:schemeClr>
                </a:solidFill>
                <a:latin typeface="Trebuchet MS" panose="020B0603020202020204" pitchFamily="34" charset="0"/>
              </a:rPr>
              <a:t>La </a:t>
            </a:r>
            <a:r>
              <a:rPr lang="fr-FR" sz="1100" dirty="0">
                <a:solidFill>
                  <a:schemeClr val="tx1">
                    <a:lumMod val="65000"/>
                    <a:lumOff val="35000"/>
                  </a:schemeClr>
                </a:solidFill>
                <a:latin typeface="Trebuchet MS" panose="020B0603020202020204" pitchFamily="34" charset="0"/>
              </a:rPr>
              <a:t>SCPI est fiscalement transparente : chaque associé </a:t>
            </a:r>
            <a:r>
              <a:rPr lang="fr-FR" sz="1100" dirty="0" smtClean="0">
                <a:solidFill>
                  <a:schemeClr val="tx1">
                    <a:lumMod val="65000"/>
                    <a:lumOff val="35000"/>
                  </a:schemeClr>
                </a:solidFill>
                <a:latin typeface="Trebuchet MS" panose="020B0603020202020204" pitchFamily="34" charset="0"/>
              </a:rPr>
              <a:t>s’acquitte de </a:t>
            </a:r>
            <a:r>
              <a:rPr lang="fr-FR" sz="1100" dirty="0">
                <a:solidFill>
                  <a:schemeClr val="tx1">
                    <a:lumMod val="65000"/>
                    <a:lumOff val="35000"/>
                  </a:schemeClr>
                </a:solidFill>
                <a:latin typeface="Trebuchet MS" panose="020B0603020202020204" pitchFamily="34" charset="0"/>
              </a:rPr>
              <a:t>l’impôt selon son régime </a:t>
            </a:r>
            <a:r>
              <a:rPr lang="fr-FR" sz="1100" dirty="0" smtClean="0">
                <a:solidFill>
                  <a:schemeClr val="tx1">
                    <a:lumMod val="65000"/>
                    <a:lumOff val="35000"/>
                  </a:schemeClr>
                </a:solidFill>
                <a:latin typeface="Trebuchet MS" panose="020B0603020202020204" pitchFamily="34" charset="0"/>
              </a:rPr>
              <a:t>fiscal :</a:t>
            </a:r>
          </a:p>
          <a:p>
            <a:endParaRPr lang="fr-FR" sz="1100" dirty="0">
              <a:solidFill>
                <a:schemeClr val="tx1">
                  <a:lumMod val="65000"/>
                  <a:lumOff val="35000"/>
                </a:schemeClr>
              </a:solidFill>
              <a:latin typeface="Trebuchet MS" panose="020B0603020202020204" pitchFamily="34" charset="0"/>
            </a:endParaRPr>
          </a:p>
          <a:p>
            <a:r>
              <a:rPr lang="fr-FR" sz="1100" dirty="0" smtClean="0">
                <a:solidFill>
                  <a:schemeClr val="tx1">
                    <a:lumMod val="65000"/>
                    <a:lumOff val="35000"/>
                  </a:schemeClr>
                </a:solidFill>
                <a:latin typeface="Trebuchet MS" panose="020B0603020202020204" pitchFamily="34" charset="0"/>
              </a:rPr>
              <a:t>• </a:t>
            </a:r>
            <a:r>
              <a:rPr lang="fr-FR" sz="1100" dirty="0">
                <a:solidFill>
                  <a:schemeClr val="tx1">
                    <a:lumMod val="65000"/>
                    <a:lumOff val="35000"/>
                  </a:schemeClr>
                </a:solidFill>
                <a:latin typeface="Trebuchet MS" panose="020B0603020202020204" pitchFamily="34" charset="0"/>
              </a:rPr>
              <a:t>Les revenus issus de la location du patrimoine sont </a:t>
            </a:r>
            <a:r>
              <a:rPr lang="fr-FR" sz="1100" dirty="0" smtClean="0">
                <a:solidFill>
                  <a:schemeClr val="tx1">
                    <a:lumMod val="65000"/>
                    <a:lumOff val="35000"/>
                  </a:schemeClr>
                </a:solidFill>
                <a:latin typeface="Trebuchet MS" panose="020B0603020202020204" pitchFamily="34" charset="0"/>
              </a:rPr>
              <a:t>imposables au </a:t>
            </a:r>
            <a:r>
              <a:rPr lang="fr-FR" sz="1100" dirty="0">
                <a:solidFill>
                  <a:schemeClr val="tx1">
                    <a:lumMod val="65000"/>
                    <a:lumOff val="35000"/>
                  </a:schemeClr>
                </a:solidFill>
                <a:latin typeface="Trebuchet MS" panose="020B0603020202020204" pitchFamily="34" charset="0"/>
              </a:rPr>
              <a:t>titre des revenus fonciers.</a:t>
            </a:r>
          </a:p>
          <a:p>
            <a:r>
              <a:rPr lang="fr-FR" sz="1100" dirty="0" smtClean="0">
                <a:solidFill>
                  <a:schemeClr val="tx1">
                    <a:lumMod val="65000"/>
                    <a:lumOff val="35000"/>
                  </a:schemeClr>
                </a:solidFill>
                <a:latin typeface="Trebuchet MS" panose="020B0603020202020204" pitchFamily="34" charset="0"/>
              </a:rPr>
              <a:t>• </a:t>
            </a:r>
            <a:r>
              <a:rPr lang="fr-FR" sz="1100" dirty="0">
                <a:solidFill>
                  <a:schemeClr val="tx1">
                    <a:lumMod val="65000"/>
                    <a:lumOff val="35000"/>
                  </a:schemeClr>
                </a:solidFill>
                <a:latin typeface="Trebuchet MS" panose="020B0603020202020204" pitchFamily="34" charset="0"/>
              </a:rPr>
              <a:t>Les cessions de parts sont imposées selon le </a:t>
            </a:r>
            <a:r>
              <a:rPr lang="fr-FR" sz="1100" dirty="0" smtClean="0">
                <a:solidFill>
                  <a:schemeClr val="tx1">
                    <a:lumMod val="65000"/>
                    <a:lumOff val="35000"/>
                  </a:schemeClr>
                </a:solidFill>
                <a:latin typeface="Trebuchet MS" panose="020B0603020202020204" pitchFamily="34" charset="0"/>
              </a:rPr>
              <a:t>régime des </a:t>
            </a:r>
            <a:r>
              <a:rPr lang="fr-FR" sz="1100" dirty="0">
                <a:solidFill>
                  <a:schemeClr val="tx1">
                    <a:lumMod val="65000"/>
                    <a:lumOff val="35000"/>
                  </a:schemeClr>
                </a:solidFill>
                <a:latin typeface="Trebuchet MS" panose="020B0603020202020204" pitchFamily="34" charset="0"/>
              </a:rPr>
              <a:t>plus-values immobilières</a:t>
            </a:r>
            <a:r>
              <a:rPr lang="fr-FR" sz="1100" dirty="0" smtClean="0">
                <a:solidFill>
                  <a:schemeClr val="tx1">
                    <a:lumMod val="65000"/>
                    <a:lumOff val="35000"/>
                  </a:schemeClr>
                </a:solidFill>
                <a:latin typeface="Trebuchet MS" panose="020B0603020202020204" pitchFamily="34" charset="0"/>
              </a:rPr>
              <a:t>.</a:t>
            </a:r>
          </a:p>
          <a:p>
            <a:endParaRPr lang="fr-FR" sz="1100" dirty="0">
              <a:solidFill>
                <a:schemeClr val="tx1">
                  <a:lumMod val="65000"/>
                  <a:lumOff val="35000"/>
                </a:schemeClr>
              </a:solidFill>
              <a:latin typeface="Trebuchet MS" panose="020B0603020202020204" pitchFamily="34" charset="0"/>
            </a:endParaRPr>
          </a:p>
          <a:p>
            <a:r>
              <a:rPr lang="fr-FR" sz="1100" dirty="0">
                <a:solidFill>
                  <a:schemeClr val="tx1">
                    <a:lumMod val="65000"/>
                    <a:lumOff val="35000"/>
                  </a:schemeClr>
                </a:solidFill>
                <a:latin typeface="Trebuchet MS" panose="020B0603020202020204" pitchFamily="34" charset="0"/>
              </a:rPr>
              <a:t>Vous recevez tous les éléments fiscaux nécessaires à </a:t>
            </a:r>
            <a:r>
              <a:rPr lang="fr-FR" sz="1100" dirty="0" smtClean="0">
                <a:solidFill>
                  <a:schemeClr val="tx1">
                    <a:lumMod val="65000"/>
                    <a:lumOff val="35000"/>
                  </a:schemeClr>
                </a:solidFill>
                <a:latin typeface="Trebuchet MS" panose="020B0603020202020204" pitchFamily="34" charset="0"/>
              </a:rPr>
              <a:t>vos déclarations</a:t>
            </a:r>
            <a:r>
              <a:rPr lang="fr-FR" sz="1100" dirty="0">
                <a:solidFill>
                  <a:schemeClr val="tx1">
                    <a:lumMod val="65000"/>
                    <a:lumOff val="35000"/>
                  </a:schemeClr>
                </a:solidFill>
                <a:latin typeface="Trebuchet MS" panose="020B0603020202020204" pitchFamily="34" charset="0"/>
              </a:rPr>
              <a:t>. Le traitement fiscal dépend de votre </a:t>
            </a:r>
            <a:r>
              <a:rPr lang="fr-FR" sz="1100" dirty="0" smtClean="0">
                <a:solidFill>
                  <a:schemeClr val="tx1">
                    <a:lumMod val="65000"/>
                    <a:lumOff val="35000"/>
                  </a:schemeClr>
                </a:solidFill>
                <a:latin typeface="Trebuchet MS" panose="020B0603020202020204" pitchFamily="34" charset="0"/>
              </a:rPr>
              <a:t>situation personnelle </a:t>
            </a:r>
            <a:r>
              <a:rPr lang="fr-FR" sz="1100" dirty="0">
                <a:solidFill>
                  <a:schemeClr val="tx1">
                    <a:lumMod val="65000"/>
                    <a:lumOff val="35000"/>
                  </a:schemeClr>
                </a:solidFill>
                <a:latin typeface="Trebuchet MS" panose="020B0603020202020204" pitchFamily="34" charset="0"/>
              </a:rPr>
              <a:t>et est susceptible d’être modifié ultérieurement</a:t>
            </a:r>
            <a:r>
              <a:rPr lang="fr-FR" sz="1100" dirty="0" smtClean="0">
                <a:solidFill>
                  <a:schemeClr val="tx1">
                    <a:lumMod val="65000"/>
                    <a:lumOff val="35000"/>
                  </a:schemeClr>
                </a:solidFill>
                <a:latin typeface="Trebuchet MS" panose="020B0603020202020204" pitchFamily="34" charset="0"/>
              </a:rPr>
              <a:t>.</a:t>
            </a:r>
          </a:p>
          <a:p>
            <a:endParaRPr lang="fr-FR" sz="1100" dirty="0">
              <a:latin typeface="Trebuchet MS" panose="020B0603020202020204" pitchFamily="34" charset="0"/>
            </a:endParaRPr>
          </a:p>
          <a:p>
            <a:r>
              <a:rPr lang="fr-FR" sz="1100" b="1" dirty="0">
                <a:solidFill>
                  <a:srgbClr val="A88563"/>
                </a:solidFill>
                <a:latin typeface="Trebuchet MS" panose="020B0603020202020204" pitchFamily="34" charset="0"/>
              </a:rPr>
              <a:t>UN CADRE </a:t>
            </a:r>
            <a:r>
              <a:rPr lang="fr-FR" sz="1100" b="1" dirty="0" smtClean="0">
                <a:solidFill>
                  <a:srgbClr val="A88563"/>
                </a:solidFill>
                <a:latin typeface="Trebuchet MS" panose="020B0603020202020204" pitchFamily="34" charset="0"/>
              </a:rPr>
              <a:t>ORGANISÉ</a:t>
            </a:r>
          </a:p>
          <a:p>
            <a:endParaRPr lang="fr-FR" sz="1100" b="1" dirty="0" smtClean="0">
              <a:solidFill>
                <a:srgbClr val="5D87A1"/>
              </a:solidFill>
              <a:latin typeface="Trebuchet MS" panose="020B0603020202020204" pitchFamily="34" charset="0"/>
            </a:endParaRPr>
          </a:p>
          <a:p>
            <a:pPr defTabSz="1168400"/>
            <a:r>
              <a:rPr lang="fr-FR" sz="1100" dirty="0" smtClean="0">
                <a:solidFill>
                  <a:schemeClr val="tx1">
                    <a:lumMod val="65000"/>
                    <a:lumOff val="35000"/>
                  </a:schemeClr>
                </a:solidFill>
                <a:latin typeface="Trebuchet MS" panose="020B0603020202020204" pitchFamily="34" charset="0"/>
              </a:rPr>
              <a:t>• </a:t>
            </a:r>
            <a:r>
              <a:rPr lang="fr-FR" sz="1100" dirty="0">
                <a:solidFill>
                  <a:schemeClr val="tx1">
                    <a:lumMod val="65000"/>
                    <a:lumOff val="35000"/>
                  </a:schemeClr>
                </a:solidFill>
                <a:latin typeface="Trebuchet MS" panose="020B0603020202020204" pitchFamily="34" charset="0"/>
              </a:rPr>
              <a:t>La société de gestion AEW Ciloger gère la SCPI, </a:t>
            </a:r>
            <a:r>
              <a:rPr lang="fr-FR" sz="1100" dirty="0" smtClean="0">
                <a:solidFill>
                  <a:schemeClr val="tx1">
                    <a:lumMod val="65000"/>
                    <a:lumOff val="35000"/>
                  </a:schemeClr>
                </a:solidFill>
                <a:latin typeface="Trebuchet MS" panose="020B0603020202020204" pitchFamily="34" charset="0"/>
              </a:rPr>
              <a:t>notamment le </a:t>
            </a:r>
            <a:r>
              <a:rPr lang="fr-FR" sz="1100" dirty="0">
                <a:solidFill>
                  <a:schemeClr val="tx1">
                    <a:lumMod val="65000"/>
                    <a:lumOff val="35000"/>
                  </a:schemeClr>
                </a:solidFill>
                <a:latin typeface="Trebuchet MS" panose="020B0603020202020204" pitchFamily="34" charset="0"/>
              </a:rPr>
              <a:t>fonds, les investissements immobiliers, la gestion </a:t>
            </a:r>
            <a:r>
              <a:rPr lang="fr-FR" sz="1100" dirty="0" smtClean="0">
                <a:solidFill>
                  <a:schemeClr val="tx1">
                    <a:lumMod val="65000"/>
                    <a:lumOff val="35000"/>
                  </a:schemeClr>
                </a:solidFill>
                <a:latin typeface="Trebuchet MS" panose="020B0603020202020204" pitchFamily="34" charset="0"/>
              </a:rPr>
              <a:t>locative des </a:t>
            </a:r>
            <a:r>
              <a:rPr lang="fr-FR" sz="1100" dirty="0">
                <a:solidFill>
                  <a:schemeClr val="tx1">
                    <a:lumMod val="65000"/>
                    <a:lumOff val="35000"/>
                  </a:schemeClr>
                </a:solidFill>
                <a:latin typeface="Trebuchet MS" panose="020B0603020202020204" pitchFamily="34" charset="0"/>
              </a:rPr>
              <a:t>immeubles, la distribution de revenus, la </a:t>
            </a:r>
            <a:r>
              <a:rPr lang="fr-FR" sz="1100" dirty="0" smtClean="0">
                <a:solidFill>
                  <a:schemeClr val="tx1">
                    <a:lumMod val="65000"/>
                    <a:lumOff val="35000"/>
                  </a:schemeClr>
                </a:solidFill>
                <a:latin typeface="Trebuchet MS" panose="020B0603020202020204" pitchFamily="34" charset="0"/>
              </a:rPr>
              <a:t>communication aux </a:t>
            </a:r>
            <a:r>
              <a:rPr lang="fr-FR" sz="1100" dirty="0">
                <a:solidFill>
                  <a:schemeClr val="tx1">
                    <a:lumMod val="65000"/>
                    <a:lumOff val="35000"/>
                  </a:schemeClr>
                </a:solidFill>
                <a:latin typeface="Trebuchet MS" panose="020B0603020202020204" pitchFamily="34" charset="0"/>
              </a:rPr>
              <a:t>associés (bulletin trimestriel et rapport </a:t>
            </a:r>
            <a:r>
              <a:rPr lang="fr-FR" sz="1100" dirty="0" smtClean="0">
                <a:solidFill>
                  <a:schemeClr val="tx1">
                    <a:lumMod val="65000"/>
                    <a:lumOff val="35000"/>
                  </a:schemeClr>
                </a:solidFill>
                <a:latin typeface="Trebuchet MS" panose="020B0603020202020204" pitchFamily="34" charset="0"/>
              </a:rPr>
              <a:t>	annuel d’activité) et </a:t>
            </a:r>
            <a:r>
              <a:rPr lang="fr-FR" sz="1100" dirty="0">
                <a:solidFill>
                  <a:schemeClr val="tx1">
                    <a:lumMod val="65000"/>
                    <a:lumOff val="35000"/>
                  </a:schemeClr>
                </a:solidFill>
                <a:latin typeface="Trebuchet MS" panose="020B0603020202020204" pitchFamily="34" charset="0"/>
              </a:rPr>
              <a:t>le marché </a:t>
            </a:r>
            <a:r>
              <a:rPr lang="fr-FR" sz="1100" dirty="0" smtClean="0">
                <a:solidFill>
                  <a:schemeClr val="tx1">
                    <a:lumMod val="65000"/>
                    <a:lumOff val="35000"/>
                  </a:schemeClr>
                </a:solidFill>
                <a:latin typeface="Trebuchet MS" panose="020B0603020202020204" pitchFamily="34" charset="0"/>
              </a:rPr>
              <a:t>secondaire. </a:t>
            </a:r>
          </a:p>
          <a:p>
            <a:pPr defTabSz="1168400"/>
            <a:r>
              <a:rPr lang="fr-FR" sz="1100" dirty="0" smtClean="0">
                <a:solidFill>
                  <a:schemeClr val="tx1">
                    <a:lumMod val="65000"/>
                    <a:lumOff val="35000"/>
                  </a:schemeClr>
                </a:solidFill>
                <a:latin typeface="Trebuchet MS" panose="020B0603020202020204" pitchFamily="34" charset="0"/>
              </a:rPr>
              <a:t>• Un Conseil de Surveillance assiste la société de gestion, et opère les vérifications et contrôles qu’il juge opportuns.</a:t>
            </a:r>
          </a:p>
          <a:p>
            <a:pPr defTabSz="1168400"/>
            <a:r>
              <a:rPr lang="fr-FR" sz="1100" dirty="0" smtClean="0">
                <a:solidFill>
                  <a:schemeClr val="tx1">
                    <a:lumMod val="65000"/>
                    <a:lumOff val="35000"/>
                  </a:schemeClr>
                </a:solidFill>
                <a:latin typeface="Trebuchet MS" panose="020B0603020202020204" pitchFamily="34" charset="0"/>
              </a:rPr>
              <a:t>• </a:t>
            </a:r>
            <a:r>
              <a:rPr lang="fr-FR" sz="1100" dirty="0">
                <a:solidFill>
                  <a:schemeClr val="tx1">
                    <a:lumMod val="65000"/>
                    <a:lumOff val="35000"/>
                  </a:schemeClr>
                </a:solidFill>
                <a:latin typeface="Trebuchet MS" panose="020B0603020202020204" pitchFamily="34" charset="0"/>
              </a:rPr>
              <a:t>Une Assemblée Générale réunit chaque année les associés</a:t>
            </a:r>
            <a:r>
              <a:rPr lang="fr-FR" sz="1100" dirty="0" smtClean="0">
                <a:solidFill>
                  <a:schemeClr val="tx1">
                    <a:lumMod val="65000"/>
                    <a:lumOff val="35000"/>
                  </a:schemeClr>
                </a:solidFill>
                <a:latin typeface="Trebuchet MS" panose="020B0603020202020204" pitchFamily="34" charset="0"/>
              </a:rPr>
              <a:t>, vote </a:t>
            </a:r>
            <a:r>
              <a:rPr lang="fr-FR" sz="1100" dirty="0">
                <a:solidFill>
                  <a:schemeClr val="tx1">
                    <a:lumMod val="65000"/>
                    <a:lumOff val="35000"/>
                  </a:schemeClr>
                </a:solidFill>
                <a:latin typeface="Trebuchet MS" panose="020B0603020202020204" pitchFamily="34" charset="0"/>
              </a:rPr>
              <a:t>les résolutions et approuve les comptes.</a:t>
            </a:r>
          </a:p>
          <a:p>
            <a:pPr defTabSz="1168400"/>
            <a:r>
              <a:rPr lang="fr-FR" sz="1100" dirty="0" smtClean="0">
                <a:solidFill>
                  <a:schemeClr val="tx1">
                    <a:lumMod val="65000"/>
                    <a:lumOff val="35000"/>
                  </a:schemeClr>
                </a:solidFill>
                <a:latin typeface="Trebuchet MS" panose="020B0603020202020204" pitchFamily="34" charset="0"/>
              </a:rPr>
              <a:t>• </a:t>
            </a:r>
            <a:r>
              <a:rPr lang="fr-FR" sz="1100" dirty="0">
                <a:solidFill>
                  <a:schemeClr val="tx1">
                    <a:lumMod val="65000"/>
                    <a:lumOff val="35000"/>
                  </a:schemeClr>
                </a:solidFill>
                <a:latin typeface="Trebuchet MS" panose="020B0603020202020204" pitchFamily="34" charset="0"/>
              </a:rPr>
              <a:t>Un Commissaire aux comptes contrôle et certifie les </a:t>
            </a:r>
            <a:r>
              <a:rPr lang="fr-FR" sz="1100" dirty="0" smtClean="0">
                <a:solidFill>
                  <a:schemeClr val="tx1">
                    <a:lumMod val="65000"/>
                    <a:lumOff val="35000"/>
                  </a:schemeClr>
                </a:solidFill>
                <a:latin typeface="Trebuchet MS" panose="020B0603020202020204" pitchFamily="34" charset="0"/>
              </a:rPr>
              <a:t>comptes annuels </a:t>
            </a:r>
            <a:r>
              <a:rPr lang="fr-FR" sz="1100" dirty="0">
                <a:solidFill>
                  <a:schemeClr val="tx1">
                    <a:lumMod val="65000"/>
                    <a:lumOff val="35000"/>
                  </a:schemeClr>
                </a:solidFill>
                <a:latin typeface="Trebuchet MS" panose="020B0603020202020204" pitchFamily="34" charset="0"/>
              </a:rPr>
              <a:t>de la SCPI.</a:t>
            </a:r>
          </a:p>
          <a:p>
            <a:pPr defTabSz="1168400"/>
            <a:r>
              <a:rPr lang="fr-FR" sz="1100" dirty="0" smtClean="0">
                <a:solidFill>
                  <a:schemeClr val="tx1">
                    <a:lumMod val="65000"/>
                    <a:lumOff val="35000"/>
                  </a:schemeClr>
                </a:solidFill>
                <a:latin typeface="Trebuchet MS" panose="020B0603020202020204" pitchFamily="34" charset="0"/>
              </a:rPr>
              <a:t>• </a:t>
            </a:r>
            <a:r>
              <a:rPr lang="fr-FR" sz="1100" dirty="0">
                <a:solidFill>
                  <a:schemeClr val="tx1">
                    <a:lumMod val="65000"/>
                    <a:lumOff val="35000"/>
                  </a:schemeClr>
                </a:solidFill>
                <a:latin typeface="Trebuchet MS" panose="020B0603020202020204" pitchFamily="34" charset="0"/>
              </a:rPr>
              <a:t>Un dépositaire complète le dispositif de contrôle de la </a:t>
            </a:r>
            <a:r>
              <a:rPr lang="fr-FR" sz="1100" dirty="0" smtClean="0">
                <a:solidFill>
                  <a:schemeClr val="tx1">
                    <a:lumMod val="65000"/>
                    <a:lumOff val="35000"/>
                  </a:schemeClr>
                </a:solidFill>
                <a:latin typeface="Trebuchet MS" panose="020B0603020202020204" pitchFamily="34" charset="0"/>
              </a:rPr>
              <a:t>gestion de </a:t>
            </a:r>
            <a:r>
              <a:rPr lang="fr-FR" sz="1100" dirty="0">
                <a:solidFill>
                  <a:schemeClr val="tx1">
                    <a:lumMod val="65000"/>
                    <a:lumOff val="35000"/>
                  </a:schemeClr>
                </a:solidFill>
                <a:latin typeface="Trebuchet MS" panose="020B0603020202020204" pitchFamily="34" charset="0"/>
              </a:rPr>
              <a:t>la SCPI dans les conditions prévues par la </a:t>
            </a:r>
            <a:r>
              <a:rPr lang="fr-FR" sz="1100" dirty="0" smtClean="0">
                <a:solidFill>
                  <a:schemeClr val="tx1">
                    <a:lumMod val="65000"/>
                    <a:lumOff val="35000"/>
                  </a:schemeClr>
                </a:solidFill>
                <a:latin typeface="Trebuchet MS" panose="020B0603020202020204" pitchFamily="34" charset="0"/>
              </a:rPr>
              <a:t>législation </a:t>
            </a:r>
            <a:r>
              <a:rPr lang="fr-FR" sz="1100" dirty="0">
                <a:solidFill>
                  <a:schemeClr val="tx1">
                    <a:lumMod val="65000"/>
                    <a:lumOff val="35000"/>
                  </a:schemeClr>
                </a:solidFill>
                <a:latin typeface="Trebuchet MS" panose="020B0603020202020204" pitchFamily="34" charset="0"/>
              </a:rPr>
              <a:t>et </a:t>
            </a:r>
            <a:r>
              <a:rPr lang="fr-FR" sz="1100" dirty="0" smtClean="0">
                <a:solidFill>
                  <a:schemeClr val="tx1">
                    <a:lumMod val="65000"/>
                    <a:lumOff val="35000"/>
                  </a:schemeClr>
                </a:solidFill>
                <a:latin typeface="Trebuchet MS" panose="020B0603020202020204" pitchFamily="34" charset="0"/>
              </a:rPr>
              <a:t>la réglementation </a:t>
            </a:r>
            <a:r>
              <a:rPr lang="fr-FR" sz="1100" dirty="0">
                <a:solidFill>
                  <a:schemeClr val="tx1">
                    <a:lumMod val="65000"/>
                    <a:lumOff val="35000"/>
                  </a:schemeClr>
                </a:solidFill>
                <a:latin typeface="Trebuchet MS" panose="020B0603020202020204" pitchFamily="34" charset="0"/>
              </a:rPr>
              <a:t>applicables.</a:t>
            </a:r>
          </a:p>
          <a:p>
            <a:pPr defTabSz="1168400"/>
            <a:r>
              <a:rPr lang="fr-FR" sz="1100" dirty="0" smtClean="0">
                <a:solidFill>
                  <a:schemeClr val="tx1">
                    <a:lumMod val="65000"/>
                    <a:lumOff val="35000"/>
                  </a:schemeClr>
                </a:solidFill>
                <a:latin typeface="Trebuchet MS" panose="020B0603020202020204" pitchFamily="34" charset="0"/>
              </a:rPr>
              <a:t>• </a:t>
            </a:r>
            <a:r>
              <a:rPr lang="fr-FR" sz="1100" dirty="0">
                <a:solidFill>
                  <a:schemeClr val="tx1">
                    <a:lumMod val="65000"/>
                    <a:lumOff val="35000"/>
                  </a:schemeClr>
                </a:solidFill>
                <a:latin typeface="Trebuchet MS" panose="020B0603020202020204" pitchFamily="34" charset="0"/>
              </a:rPr>
              <a:t>Un expert immobilier indépendant valorise le </a:t>
            </a:r>
            <a:r>
              <a:rPr lang="fr-FR" sz="1100" dirty="0" smtClean="0">
                <a:solidFill>
                  <a:schemeClr val="tx1">
                    <a:lumMod val="65000"/>
                    <a:lumOff val="35000"/>
                  </a:schemeClr>
                </a:solidFill>
                <a:latin typeface="Trebuchet MS" panose="020B0603020202020204" pitchFamily="34" charset="0"/>
              </a:rPr>
              <a:t>patrimoine chaque </a:t>
            </a:r>
            <a:r>
              <a:rPr lang="fr-FR" sz="1100" dirty="0">
                <a:solidFill>
                  <a:schemeClr val="tx1">
                    <a:lumMod val="65000"/>
                    <a:lumOff val="35000"/>
                  </a:schemeClr>
                </a:solidFill>
                <a:latin typeface="Trebuchet MS" panose="020B0603020202020204" pitchFamily="34" charset="0"/>
              </a:rPr>
              <a:t>année</a:t>
            </a:r>
            <a:r>
              <a:rPr lang="fr-FR" sz="1100" dirty="0" smtClean="0">
                <a:solidFill>
                  <a:schemeClr val="tx1">
                    <a:lumMod val="65000"/>
                    <a:lumOff val="35000"/>
                  </a:schemeClr>
                </a:solidFill>
                <a:latin typeface="Trebuchet MS" panose="020B0603020202020204" pitchFamily="34" charset="0"/>
              </a:rPr>
              <a:t>.</a:t>
            </a:r>
            <a:endParaRPr lang="fr-FR" sz="1100" dirty="0">
              <a:solidFill>
                <a:schemeClr val="tx1">
                  <a:lumMod val="65000"/>
                  <a:lumOff val="35000"/>
                </a:schemeClr>
              </a:solidFill>
              <a:latin typeface="Trebuchet MS" panose="020B0603020202020204" pitchFamily="34" charset="0"/>
            </a:endParaRPr>
          </a:p>
        </p:txBody>
      </p:sp>
    </p:spTree>
    <p:extLst>
      <p:ext uri="{BB962C8B-B14F-4D97-AF65-F5344CB8AC3E}">
        <p14:creationId xmlns:p14="http://schemas.microsoft.com/office/powerpoint/2010/main" val="1142910104"/>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ZoneTexte 34"/>
          <p:cNvSpPr txBox="1"/>
          <p:nvPr/>
        </p:nvSpPr>
        <p:spPr>
          <a:xfrm>
            <a:off x="3692525" y="1017073"/>
            <a:ext cx="5760390" cy="430887"/>
          </a:xfrm>
          <a:prstGeom prst="rect">
            <a:avLst/>
          </a:prstGeom>
          <a:noFill/>
        </p:spPr>
        <p:txBody>
          <a:bodyPr wrap="square" rtlCol="0">
            <a:spAutoFit/>
          </a:bodyPr>
          <a:lstStyle/>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LES AVANTAGES DE LA SCPI 3/3</a:t>
            </a:r>
            <a:endParaRPr lang="fr-FR" sz="2200" spc="300" dirty="0">
              <a:solidFill>
                <a:schemeClr val="tx1">
                  <a:lumMod val="65000"/>
                  <a:lumOff val="35000"/>
                </a:schemeClr>
              </a:solidFill>
              <a:latin typeface="Trebuchet MS" panose="020B0603020202020204" pitchFamily="34" charset="0"/>
              <a:cs typeface="Helvetica" panose="020B0604020202020204" pitchFamily="34" charset="0"/>
            </a:endParaRPr>
          </a:p>
        </p:txBody>
      </p:sp>
      <p:sp>
        <p:nvSpPr>
          <p:cNvPr id="7" name="ZoneTexte 6"/>
          <p:cNvSpPr txBox="1"/>
          <p:nvPr/>
        </p:nvSpPr>
        <p:spPr>
          <a:xfrm>
            <a:off x="229833" y="2209553"/>
            <a:ext cx="9496385" cy="3139321"/>
          </a:xfrm>
          <a:prstGeom prst="rect">
            <a:avLst/>
          </a:prstGeom>
          <a:noFill/>
        </p:spPr>
        <p:txBody>
          <a:bodyPr wrap="square" rtlCol="0">
            <a:spAutoFit/>
          </a:bodyPr>
          <a:lstStyle/>
          <a:p>
            <a:r>
              <a:rPr lang="fr-FR" sz="1100" b="1" dirty="0">
                <a:solidFill>
                  <a:srgbClr val="A88563"/>
                </a:solidFill>
                <a:latin typeface="Trebuchet MS" panose="020B0603020202020204" pitchFamily="34" charset="0"/>
              </a:rPr>
              <a:t>LA POSSIBILITÉ DE SOUSCRIRE À </a:t>
            </a:r>
            <a:r>
              <a:rPr lang="fr-FR" sz="1100" b="1" dirty="0" smtClean="0">
                <a:solidFill>
                  <a:srgbClr val="A88563"/>
                </a:solidFill>
                <a:latin typeface="Trebuchet MS" panose="020B0603020202020204" pitchFamily="34" charset="0"/>
              </a:rPr>
              <a:t>CRÉDIT</a:t>
            </a:r>
          </a:p>
          <a:p>
            <a:endParaRPr lang="fr-FR" sz="1100" b="1" dirty="0">
              <a:solidFill>
                <a:srgbClr val="5D87A1"/>
              </a:solidFill>
              <a:latin typeface="Trebuchet MS" panose="020B0603020202020204" pitchFamily="34" charset="0"/>
            </a:endParaRPr>
          </a:p>
          <a:p>
            <a:r>
              <a:rPr lang="fr-FR" sz="1100" dirty="0">
                <a:solidFill>
                  <a:schemeClr val="tx1">
                    <a:lumMod val="65000"/>
                    <a:lumOff val="35000"/>
                  </a:schemeClr>
                </a:solidFill>
                <a:latin typeface="Trebuchet MS" panose="020B0603020202020204" pitchFamily="34" charset="0"/>
              </a:rPr>
              <a:t>Comme pour l’investissement immobilier en direct, vous </a:t>
            </a:r>
            <a:r>
              <a:rPr lang="fr-FR" sz="1100" dirty="0" smtClean="0">
                <a:solidFill>
                  <a:schemeClr val="tx1">
                    <a:lumMod val="65000"/>
                    <a:lumOff val="35000"/>
                  </a:schemeClr>
                </a:solidFill>
                <a:latin typeface="Trebuchet MS" panose="020B0603020202020204" pitchFamily="34" charset="0"/>
              </a:rPr>
              <a:t>pouvez financer </a:t>
            </a:r>
            <a:r>
              <a:rPr lang="fr-FR" sz="1100" dirty="0">
                <a:solidFill>
                  <a:schemeClr val="tx1">
                    <a:lumMod val="65000"/>
                    <a:lumOff val="35000"/>
                  </a:schemeClr>
                </a:solidFill>
                <a:latin typeface="Trebuchet MS" panose="020B0603020202020204" pitchFamily="34" charset="0"/>
              </a:rPr>
              <a:t>l’achat de vos parts de SCPI par l’emprunt.</a:t>
            </a:r>
          </a:p>
          <a:p>
            <a:r>
              <a:rPr lang="fr-FR" sz="1100" dirty="0">
                <a:solidFill>
                  <a:schemeClr val="tx1">
                    <a:lumMod val="65000"/>
                    <a:lumOff val="35000"/>
                  </a:schemeClr>
                </a:solidFill>
                <a:latin typeface="Trebuchet MS" panose="020B0603020202020204" pitchFamily="34" charset="0"/>
              </a:rPr>
              <a:t>Vous pouvez, sous certaines conditions, déduire de vos </a:t>
            </a:r>
            <a:r>
              <a:rPr lang="fr-FR" sz="1100" dirty="0" smtClean="0">
                <a:solidFill>
                  <a:schemeClr val="tx1">
                    <a:lumMod val="65000"/>
                    <a:lumOff val="35000"/>
                  </a:schemeClr>
                </a:solidFill>
                <a:latin typeface="Trebuchet MS" panose="020B0603020202020204" pitchFamily="34" charset="0"/>
              </a:rPr>
              <a:t>revenus fonciers </a:t>
            </a:r>
            <a:r>
              <a:rPr lang="fr-FR" sz="1100" dirty="0">
                <a:solidFill>
                  <a:schemeClr val="tx1">
                    <a:lumMod val="65000"/>
                    <a:lumOff val="35000"/>
                  </a:schemeClr>
                </a:solidFill>
                <a:latin typeface="Trebuchet MS" panose="020B0603020202020204" pitchFamily="34" charset="0"/>
              </a:rPr>
              <a:t>les intérêts d’emprunt</a:t>
            </a:r>
            <a:r>
              <a:rPr lang="fr-FR" sz="1100" dirty="0" smtClean="0">
                <a:solidFill>
                  <a:schemeClr val="tx1">
                    <a:lumMod val="65000"/>
                    <a:lumOff val="35000"/>
                  </a:schemeClr>
                </a:solidFill>
                <a:latin typeface="Trebuchet MS" panose="020B0603020202020204" pitchFamily="34" charset="0"/>
              </a:rPr>
              <a:t>.</a:t>
            </a:r>
          </a:p>
          <a:p>
            <a:endParaRPr lang="fr-FR" sz="1100" dirty="0">
              <a:solidFill>
                <a:schemeClr val="tx1">
                  <a:lumMod val="65000"/>
                  <a:lumOff val="35000"/>
                </a:schemeClr>
              </a:solidFill>
              <a:latin typeface="Trebuchet MS" panose="020B0603020202020204" pitchFamily="34" charset="0"/>
            </a:endParaRPr>
          </a:p>
          <a:p>
            <a:r>
              <a:rPr lang="fr-FR" sz="1100" dirty="0">
                <a:solidFill>
                  <a:schemeClr val="tx1">
                    <a:lumMod val="65000"/>
                    <a:lumOff val="35000"/>
                  </a:schemeClr>
                </a:solidFill>
                <a:latin typeface="Trebuchet MS" panose="020B0603020202020204" pitchFamily="34" charset="0"/>
              </a:rPr>
              <a:t>À noter que le recours à l’emprunt doit être envisagé en </a:t>
            </a:r>
            <a:r>
              <a:rPr lang="fr-FR" sz="1100" dirty="0" smtClean="0">
                <a:solidFill>
                  <a:schemeClr val="tx1">
                    <a:lumMod val="65000"/>
                    <a:lumOff val="35000"/>
                  </a:schemeClr>
                </a:solidFill>
                <a:latin typeface="Trebuchet MS" panose="020B0603020202020204" pitchFamily="34" charset="0"/>
              </a:rPr>
              <a:t>intégrant les </a:t>
            </a:r>
            <a:r>
              <a:rPr lang="fr-FR" sz="1100" dirty="0">
                <a:solidFill>
                  <a:schemeClr val="tx1">
                    <a:lumMod val="65000"/>
                    <a:lumOff val="35000"/>
                  </a:schemeClr>
                </a:solidFill>
                <a:latin typeface="Trebuchet MS" panose="020B0603020202020204" pitchFamily="34" charset="0"/>
              </a:rPr>
              <a:t>caractéristiques propres à ce mode de financement.</a:t>
            </a:r>
          </a:p>
          <a:p>
            <a:r>
              <a:rPr lang="fr-FR" sz="1100" dirty="0">
                <a:solidFill>
                  <a:schemeClr val="tx1">
                    <a:lumMod val="65000"/>
                    <a:lumOff val="35000"/>
                  </a:schemeClr>
                </a:solidFill>
                <a:latin typeface="Trebuchet MS" panose="020B0603020202020204" pitchFamily="34" charset="0"/>
              </a:rPr>
              <a:t>Le recours à l’emprunt doit toutefois faire l’objet d’une analyse </a:t>
            </a:r>
            <a:r>
              <a:rPr lang="fr-FR" sz="1100" dirty="0" smtClean="0">
                <a:solidFill>
                  <a:schemeClr val="tx1">
                    <a:lumMod val="65000"/>
                    <a:lumOff val="35000"/>
                  </a:schemeClr>
                </a:solidFill>
                <a:latin typeface="Trebuchet MS" panose="020B0603020202020204" pitchFamily="34" charset="0"/>
              </a:rPr>
              <a:t>de votre </a:t>
            </a:r>
            <a:r>
              <a:rPr lang="fr-FR" sz="1100" dirty="0">
                <a:solidFill>
                  <a:schemeClr val="tx1">
                    <a:lumMod val="65000"/>
                    <a:lumOff val="35000"/>
                  </a:schemeClr>
                </a:solidFill>
                <a:latin typeface="Trebuchet MS" panose="020B0603020202020204" pitchFamily="34" charset="0"/>
              </a:rPr>
              <a:t>situation personnelle et de votre projet</a:t>
            </a:r>
            <a:r>
              <a:rPr lang="fr-FR" sz="1100" dirty="0" smtClean="0">
                <a:solidFill>
                  <a:schemeClr val="tx1">
                    <a:lumMod val="65000"/>
                    <a:lumOff val="35000"/>
                  </a:schemeClr>
                </a:solidFill>
                <a:latin typeface="Trebuchet MS" panose="020B0603020202020204" pitchFamily="34" charset="0"/>
              </a:rPr>
              <a:t>.</a:t>
            </a:r>
          </a:p>
          <a:p>
            <a:endParaRPr lang="fr-FR" sz="1100" dirty="0">
              <a:solidFill>
                <a:schemeClr val="tx1">
                  <a:lumMod val="65000"/>
                  <a:lumOff val="35000"/>
                </a:schemeClr>
              </a:solidFill>
              <a:latin typeface="Trebuchet MS" panose="020B0603020202020204" pitchFamily="34" charset="0"/>
            </a:endParaRPr>
          </a:p>
          <a:p>
            <a:r>
              <a:rPr lang="fr-FR" sz="1100" dirty="0">
                <a:solidFill>
                  <a:schemeClr val="tx1">
                    <a:lumMod val="65000"/>
                    <a:lumOff val="35000"/>
                  </a:schemeClr>
                </a:solidFill>
                <a:latin typeface="Trebuchet MS" panose="020B0603020202020204" pitchFamily="34" charset="0"/>
              </a:rPr>
              <a:t>La baisse de la valeur des parts ou du revenu perçu ne </a:t>
            </a:r>
            <a:r>
              <a:rPr lang="fr-FR" sz="1100" dirty="0" smtClean="0">
                <a:solidFill>
                  <a:schemeClr val="tx1">
                    <a:lumMod val="65000"/>
                    <a:lumOff val="35000"/>
                  </a:schemeClr>
                </a:solidFill>
                <a:latin typeface="Trebuchet MS" panose="020B0603020202020204" pitchFamily="34" charset="0"/>
              </a:rPr>
              <a:t>vous décharge </a:t>
            </a:r>
            <a:r>
              <a:rPr lang="fr-FR" sz="1100" dirty="0">
                <a:solidFill>
                  <a:schemeClr val="tx1">
                    <a:lumMod val="65000"/>
                    <a:lumOff val="35000"/>
                  </a:schemeClr>
                </a:solidFill>
                <a:latin typeface="Trebuchet MS" panose="020B0603020202020204" pitchFamily="34" charset="0"/>
              </a:rPr>
              <a:t>pas de l’obligation de remboursement de l’emprunt</a:t>
            </a:r>
          </a:p>
          <a:p>
            <a:r>
              <a:rPr lang="fr-FR" sz="1100" dirty="0">
                <a:solidFill>
                  <a:schemeClr val="tx1">
                    <a:lumMod val="65000"/>
                    <a:lumOff val="35000"/>
                  </a:schemeClr>
                </a:solidFill>
                <a:latin typeface="Trebuchet MS" panose="020B0603020202020204" pitchFamily="34" charset="0"/>
              </a:rPr>
              <a:t>souscrit et des intérêts afférents, ce qui peut vous conduire à </a:t>
            </a:r>
            <a:r>
              <a:rPr lang="fr-FR" sz="1100" dirty="0" smtClean="0">
                <a:solidFill>
                  <a:schemeClr val="tx1">
                    <a:lumMod val="65000"/>
                    <a:lumOff val="35000"/>
                  </a:schemeClr>
                </a:solidFill>
                <a:latin typeface="Trebuchet MS" panose="020B0603020202020204" pitchFamily="34" charset="0"/>
              </a:rPr>
              <a:t>faire face </a:t>
            </a:r>
            <a:r>
              <a:rPr lang="fr-FR" sz="1100" dirty="0">
                <a:solidFill>
                  <a:schemeClr val="tx1">
                    <a:lumMod val="65000"/>
                    <a:lumOff val="35000"/>
                  </a:schemeClr>
                </a:solidFill>
                <a:latin typeface="Trebuchet MS" panose="020B0603020202020204" pitchFamily="34" charset="0"/>
              </a:rPr>
              <a:t>aux obligations du crédit par vos autres revenus et/ ou votre</a:t>
            </a:r>
          </a:p>
          <a:p>
            <a:r>
              <a:rPr lang="fr-FR" sz="1100" dirty="0">
                <a:solidFill>
                  <a:schemeClr val="tx1">
                    <a:lumMod val="65000"/>
                    <a:lumOff val="35000"/>
                  </a:schemeClr>
                </a:solidFill>
                <a:latin typeface="Trebuchet MS" panose="020B0603020202020204" pitchFamily="34" charset="0"/>
              </a:rPr>
              <a:t>épargne. </a:t>
            </a:r>
            <a:r>
              <a:rPr lang="fr-FR" sz="1100" b="1" dirty="0">
                <a:solidFill>
                  <a:schemeClr val="tx1">
                    <a:lumMod val="65000"/>
                    <a:lumOff val="35000"/>
                  </a:schemeClr>
                </a:solidFill>
                <a:latin typeface="Trebuchet MS" panose="020B0603020202020204" pitchFamily="34" charset="0"/>
              </a:rPr>
              <a:t>Il est rappelé que le marché immobilier peut évoluer à </a:t>
            </a:r>
            <a:r>
              <a:rPr lang="fr-FR" sz="1100" b="1" dirty="0" smtClean="0">
                <a:solidFill>
                  <a:schemeClr val="tx1">
                    <a:lumMod val="65000"/>
                    <a:lumOff val="35000"/>
                  </a:schemeClr>
                </a:solidFill>
                <a:latin typeface="Trebuchet MS" panose="020B0603020202020204" pitchFamily="34" charset="0"/>
              </a:rPr>
              <a:t>la hausse </a:t>
            </a:r>
            <a:r>
              <a:rPr lang="fr-FR" sz="1100" b="1" dirty="0">
                <a:solidFill>
                  <a:schemeClr val="tx1">
                    <a:lumMod val="65000"/>
                    <a:lumOff val="35000"/>
                  </a:schemeClr>
                </a:solidFill>
                <a:latin typeface="Trebuchet MS" panose="020B0603020202020204" pitchFamily="34" charset="0"/>
              </a:rPr>
              <a:t>comme à la baisse sur la période d’investissement</a:t>
            </a:r>
            <a:r>
              <a:rPr lang="fr-FR" sz="1100" dirty="0" smtClean="0">
                <a:solidFill>
                  <a:schemeClr val="tx1">
                    <a:lumMod val="65000"/>
                    <a:lumOff val="35000"/>
                  </a:schemeClr>
                </a:solidFill>
                <a:latin typeface="Trebuchet MS" panose="020B0603020202020204" pitchFamily="34" charset="0"/>
              </a:rPr>
              <a:t>.</a:t>
            </a:r>
          </a:p>
          <a:p>
            <a:endParaRPr lang="fr-FR" sz="1100" dirty="0">
              <a:solidFill>
                <a:schemeClr val="tx1">
                  <a:lumMod val="65000"/>
                  <a:lumOff val="35000"/>
                </a:schemeClr>
              </a:solidFill>
              <a:latin typeface="Trebuchet MS" panose="020B0603020202020204" pitchFamily="34" charset="0"/>
            </a:endParaRPr>
          </a:p>
          <a:p>
            <a:r>
              <a:rPr lang="fr-FR" sz="1100" dirty="0">
                <a:solidFill>
                  <a:schemeClr val="tx1">
                    <a:lumMod val="65000"/>
                    <a:lumOff val="35000"/>
                  </a:schemeClr>
                </a:solidFill>
                <a:latin typeface="Trebuchet MS" panose="020B0603020202020204" pitchFamily="34" charset="0"/>
              </a:rPr>
              <a:t>En cas de défaillance au remboursement du prêt consenti et </a:t>
            </a:r>
            <a:r>
              <a:rPr lang="fr-FR" sz="1100" dirty="0" smtClean="0">
                <a:solidFill>
                  <a:schemeClr val="tx1">
                    <a:lumMod val="65000"/>
                    <a:lumOff val="35000"/>
                  </a:schemeClr>
                </a:solidFill>
                <a:latin typeface="Trebuchet MS" panose="020B0603020202020204" pitchFamily="34" charset="0"/>
              </a:rPr>
              <a:t>de nantissement </a:t>
            </a:r>
            <a:r>
              <a:rPr lang="fr-FR" sz="1100" dirty="0">
                <a:solidFill>
                  <a:schemeClr val="tx1">
                    <a:lumMod val="65000"/>
                    <a:lumOff val="35000"/>
                  </a:schemeClr>
                </a:solidFill>
                <a:latin typeface="Trebuchet MS" panose="020B0603020202020204" pitchFamily="34" charset="0"/>
              </a:rPr>
              <a:t>de vos parts dans le cadre du prêt, l’établissement</a:t>
            </a:r>
          </a:p>
          <a:p>
            <a:r>
              <a:rPr lang="fr-FR" sz="1100" dirty="0">
                <a:solidFill>
                  <a:schemeClr val="tx1">
                    <a:lumMod val="65000"/>
                    <a:lumOff val="35000"/>
                  </a:schemeClr>
                </a:solidFill>
                <a:latin typeface="Trebuchet MS" panose="020B0603020202020204" pitchFamily="34" charset="0"/>
              </a:rPr>
              <a:t>prêteur pourrait demander la vente de ces parts, ce qui </a:t>
            </a:r>
            <a:r>
              <a:rPr lang="fr-FR" sz="1100" dirty="0" smtClean="0">
                <a:solidFill>
                  <a:schemeClr val="tx1">
                    <a:lumMod val="65000"/>
                    <a:lumOff val="35000"/>
                  </a:schemeClr>
                </a:solidFill>
                <a:latin typeface="Trebuchet MS" panose="020B0603020202020204" pitchFamily="34" charset="0"/>
              </a:rPr>
              <a:t>pourrait entraîner </a:t>
            </a:r>
            <a:r>
              <a:rPr lang="fr-FR" sz="1100" dirty="0">
                <a:solidFill>
                  <a:schemeClr val="tx1">
                    <a:lumMod val="65000"/>
                    <a:lumOff val="35000"/>
                  </a:schemeClr>
                </a:solidFill>
                <a:latin typeface="Trebuchet MS" panose="020B0603020202020204" pitchFamily="34" charset="0"/>
              </a:rPr>
              <a:t>une perte de capital et la déductibilité des intérêts de</a:t>
            </a:r>
          </a:p>
          <a:p>
            <a:r>
              <a:rPr lang="fr-FR" sz="1100" dirty="0">
                <a:solidFill>
                  <a:schemeClr val="tx1">
                    <a:lumMod val="65000"/>
                    <a:lumOff val="35000"/>
                  </a:schemeClr>
                </a:solidFill>
                <a:latin typeface="Trebuchet MS" panose="020B0603020202020204" pitchFamily="34" charset="0"/>
              </a:rPr>
              <a:t>l’emprunt au titre des exercices antérieurs</a:t>
            </a:r>
            <a:r>
              <a:rPr lang="fr-FR" sz="1100" dirty="0" smtClean="0">
                <a:solidFill>
                  <a:schemeClr val="tx1">
                    <a:lumMod val="65000"/>
                    <a:lumOff val="35000"/>
                  </a:schemeClr>
                </a:solidFill>
                <a:latin typeface="Trebuchet MS" panose="020B0603020202020204" pitchFamily="34" charset="0"/>
              </a:rPr>
              <a:t>.</a:t>
            </a:r>
          </a:p>
          <a:p>
            <a:endParaRPr lang="fr-FR" sz="1100" dirty="0">
              <a:solidFill>
                <a:schemeClr val="tx1">
                  <a:lumMod val="65000"/>
                  <a:lumOff val="35000"/>
                </a:schemeClr>
              </a:solidFill>
              <a:latin typeface="Trebuchet MS" panose="020B0603020202020204" pitchFamily="34" charset="0"/>
            </a:endParaRPr>
          </a:p>
          <a:p>
            <a:r>
              <a:rPr lang="fr-FR" sz="1100" dirty="0">
                <a:solidFill>
                  <a:schemeClr val="tx1">
                    <a:lumMod val="65000"/>
                    <a:lumOff val="35000"/>
                  </a:schemeClr>
                </a:solidFill>
                <a:latin typeface="Trebuchet MS" panose="020B0603020202020204" pitchFamily="34" charset="0"/>
              </a:rPr>
              <a:t>À terme, si le rendement des parts achetées à crédit n’était </a:t>
            </a:r>
            <a:r>
              <a:rPr lang="fr-FR" sz="1100" dirty="0" smtClean="0">
                <a:solidFill>
                  <a:schemeClr val="tx1">
                    <a:lumMod val="65000"/>
                    <a:lumOff val="35000"/>
                  </a:schemeClr>
                </a:solidFill>
                <a:latin typeface="Trebuchet MS" panose="020B0603020202020204" pitchFamily="34" charset="0"/>
              </a:rPr>
              <a:t>pas suffisant </a:t>
            </a:r>
            <a:r>
              <a:rPr lang="fr-FR" sz="1100" dirty="0">
                <a:solidFill>
                  <a:schemeClr val="tx1">
                    <a:lumMod val="65000"/>
                    <a:lumOff val="35000"/>
                  </a:schemeClr>
                </a:solidFill>
                <a:latin typeface="Trebuchet MS" panose="020B0603020202020204" pitchFamily="34" charset="0"/>
              </a:rPr>
              <a:t>pour rembourser l’emprunt, ou en cas de baisse du prix</a:t>
            </a:r>
          </a:p>
          <a:p>
            <a:r>
              <a:rPr lang="fr-FR" sz="1100" dirty="0">
                <a:solidFill>
                  <a:schemeClr val="tx1">
                    <a:lumMod val="65000"/>
                    <a:lumOff val="35000"/>
                  </a:schemeClr>
                </a:solidFill>
                <a:latin typeface="Trebuchet MS" panose="020B0603020202020204" pitchFamily="34" charset="0"/>
              </a:rPr>
              <a:t>lors de la vente des parts, vous devriez payer la différence.</a:t>
            </a:r>
          </a:p>
        </p:txBody>
      </p:sp>
      <p:sp>
        <p:nvSpPr>
          <p:cNvPr id="2" name="Ellipse 1"/>
          <p:cNvSpPr/>
          <p:nvPr/>
        </p:nvSpPr>
        <p:spPr>
          <a:xfrm>
            <a:off x="5826487" y="205627"/>
            <a:ext cx="3626428" cy="20537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Offre crédit conso développée en CEGEE</a:t>
            </a:r>
            <a:endParaRPr lang="fr-FR" dirty="0"/>
          </a:p>
        </p:txBody>
      </p:sp>
    </p:spTree>
    <p:extLst>
      <p:ext uri="{BB962C8B-B14F-4D97-AF65-F5344CB8AC3E}">
        <p14:creationId xmlns:p14="http://schemas.microsoft.com/office/powerpoint/2010/main" val="3709480938"/>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ZoneTexte 34"/>
          <p:cNvSpPr txBox="1"/>
          <p:nvPr/>
        </p:nvSpPr>
        <p:spPr>
          <a:xfrm>
            <a:off x="867698" y="1048446"/>
            <a:ext cx="5760390" cy="430887"/>
          </a:xfrm>
          <a:prstGeom prst="rect">
            <a:avLst/>
          </a:prstGeom>
          <a:noFill/>
        </p:spPr>
        <p:txBody>
          <a:bodyPr wrap="square" rtlCol="0">
            <a:spAutoFit/>
          </a:bodyPr>
          <a:lstStyle/>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LES FACTEURS DE RISQUE 1/2</a:t>
            </a:r>
            <a:endParaRPr lang="fr-FR" sz="2200" spc="300" dirty="0">
              <a:solidFill>
                <a:schemeClr val="tx1">
                  <a:lumMod val="65000"/>
                  <a:lumOff val="35000"/>
                </a:schemeClr>
              </a:solidFill>
              <a:latin typeface="Trebuchet MS" panose="020B0603020202020204" pitchFamily="34" charset="0"/>
              <a:cs typeface="Helvetica" panose="020B0604020202020204" pitchFamily="34" charset="0"/>
            </a:endParaRPr>
          </a:p>
        </p:txBody>
      </p:sp>
      <p:sp>
        <p:nvSpPr>
          <p:cNvPr id="5" name="Espace réservé du texte 3"/>
          <p:cNvSpPr txBox="1">
            <a:spLocks/>
          </p:cNvSpPr>
          <p:nvPr/>
        </p:nvSpPr>
        <p:spPr>
          <a:xfrm>
            <a:off x="-264159" y="587506"/>
            <a:ext cx="10089030" cy="6345786"/>
          </a:xfrm>
          <a:prstGeom prst="wedgeRoundRectCallout">
            <a:avLst>
              <a:gd name="adj1" fmla="val -47703"/>
              <a:gd name="adj2" fmla="val 149"/>
              <a:gd name="adj3" fmla="val 16667"/>
            </a:avLst>
          </a:prstGeom>
          <a:noFill/>
          <a:ln w="9525"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marL="342900" indent="-34290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1pPr>
            <a:lvl2pPr marL="457200" indent="-28575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2pPr>
            <a:lvl3pPr marL="914400" indent="-22860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3pPr>
            <a:lvl4pPr marL="1371600" indent="-22860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4pPr>
            <a:lvl5pPr marL="1828800" indent="-228600" algn="l" defTabSz="457200" rtl="0" eaLnBrk="0" fontAlgn="base" hangingPunct="0">
              <a:spcBef>
                <a:spcPct val="0"/>
              </a:spcBef>
              <a:spcAft>
                <a:spcPct val="0"/>
              </a:spcAft>
              <a:buFont typeface="Arial" pitchFamily="34" charset="0"/>
              <a:buChar char="»"/>
              <a:defRPr sz="1100" kern="1200">
                <a:solidFill>
                  <a:schemeClr val="lt1"/>
                </a:solidFill>
                <a:latin typeface="+mn-lt"/>
                <a:ea typeface="+mn-ea"/>
                <a:cs typeface="+mn-cs"/>
              </a:defRPr>
            </a:lvl5pPr>
            <a:lvl6pPr marL="2286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743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2004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657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a:buClr>
                <a:srgbClr val="A88563"/>
              </a:buClr>
            </a:pPr>
            <a:r>
              <a:rPr lang="fr-FR" b="1" dirty="0" smtClean="0">
                <a:solidFill>
                  <a:srgbClr val="A88563"/>
                </a:solidFill>
                <a:latin typeface="Trebuchet MS" panose="020B0603020202020204" pitchFamily="34" charset="0"/>
              </a:rPr>
              <a:t>Le </a:t>
            </a:r>
            <a:r>
              <a:rPr lang="fr-FR" b="1" dirty="0">
                <a:solidFill>
                  <a:srgbClr val="A88563"/>
                </a:solidFill>
                <a:latin typeface="Trebuchet MS" panose="020B0603020202020204" pitchFamily="34" charset="0"/>
              </a:rPr>
              <a:t>risque de perte en capital :</a:t>
            </a:r>
            <a:r>
              <a:rPr lang="fr-FR" b="1" dirty="0">
                <a:solidFill>
                  <a:schemeClr val="tx1">
                    <a:lumMod val="65000"/>
                    <a:lumOff val="35000"/>
                  </a:schemeClr>
                </a:solidFill>
                <a:latin typeface="Trebuchet MS" panose="020B0603020202020204" pitchFamily="34" charset="0"/>
              </a:rPr>
              <a:t> </a:t>
            </a:r>
            <a:r>
              <a:rPr lang="fr-FR" b="1" dirty="0">
                <a:solidFill>
                  <a:schemeClr val="tx1">
                    <a:lumMod val="65000"/>
                    <a:lumOff val="35000"/>
                  </a:schemeClr>
                </a:solidFill>
                <a:effectLst>
                  <a:outerShdw blurRad="38100" dist="38100" dir="2700000" algn="tl">
                    <a:srgbClr val="000000">
                      <a:alpha val="43137"/>
                    </a:srgbClr>
                  </a:outerShdw>
                </a:effectLst>
                <a:latin typeface="Trebuchet MS" panose="020B0603020202020204" pitchFamily="34" charset="0"/>
              </a:rPr>
              <a:t>la SCPI </a:t>
            </a:r>
            <a:r>
              <a:rPr lang="fr-FR" b="1" dirty="0" smtClean="0">
                <a:solidFill>
                  <a:schemeClr val="tx1">
                    <a:lumMod val="65000"/>
                    <a:lumOff val="35000"/>
                  </a:schemeClr>
                </a:solidFill>
                <a:effectLst>
                  <a:outerShdw blurRad="38100" dist="38100" dir="2700000" algn="tl">
                    <a:srgbClr val="000000">
                      <a:alpha val="43137"/>
                    </a:srgbClr>
                  </a:outerShdw>
                </a:effectLst>
                <a:latin typeface="Trebuchet MS" panose="020B0603020202020204" pitchFamily="34" charset="0"/>
              </a:rPr>
              <a:t>Atout Pierre Diversification ne </a:t>
            </a:r>
            <a:r>
              <a:rPr lang="fr-FR" b="1" dirty="0">
                <a:solidFill>
                  <a:schemeClr val="tx1">
                    <a:lumMod val="65000"/>
                    <a:lumOff val="35000"/>
                  </a:schemeClr>
                </a:solidFill>
                <a:effectLst>
                  <a:outerShdw blurRad="38100" dist="38100" dir="2700000" algn="tl">
                    <a:srgbClr val="000000">
                      <a:alpha val="43137"/>
                    </a:srgbClr>
                  </a:outerShdw>
                </a:effectLst>
                <a:latin typeface="Trebuchet MS" panose="020B0603020202020204" pitchFamily="34" charset="0"/>
              </a:rPr>
              <a:t>présente aucune garantie de capital ou de performances</a:t>
            </a:r>
            <a:r>
              <a:rPr lang="fr-FR" dirty="0">
                <a:solidFill>
                  <a:schemeClr val="tx1">
                    <a:lumMod val="65000"/>
                    <a:lumOff val="35000"/>
                  </a:schemeClr>
                </a:solidFill>
                <a:latin typeface="Trebuchet MS" panose="020B0603020202020204" pitchFamily="34" charset="0"/>
              </a:rPr>
              <a:t>. </a:t>
            </a:r>
            <a:r>
              <a:rPr lang="fr-FR" dirty="0" smtClean="0">
                <a:solidFill>
                  <a:schemeClr val="tx1">
                    <a:lumMod val="65000"/>
                    <a:lumOff val="35000"/>
                  </a:schemeClr>
                </a:solidFill>
                <a:latin typeface="Trebuchet MS" panose="020B0603020202020204" pitchFamily="34" charset="0"/>
              </a:rPr>
              <a:t>Votre investissement </a:t>
            </a:r>
            <a:r>
              <a:rPr lang="fr-FR" dirty="0">
                <a:solidFill>
                  <a:schemeClr val="tx1">
                    <a:lumMod val="65000"/>
                    <a:lumOff val="35000"/>
                  </a:schemeClr>
                </a:solidFill>
                <a:latin typeface="Trebuchet MS" panose="020B0603020202020204" pitchFamily="34" charset="0"/>
              </a:rPr>
              <a:t>est donc exposé à un risque de perte en capital</a:t>
            </a:r>
            <a:r>
              <a:rPr lang="fr-FR" dirty="0" smtClean="0">
                <a:solidFill>
                  <a:schemeClr val="tx1">
                    <a:lumMod val="65000"/>
                    <a:lumOff val="35000"/>
                  </a:schemeClr>
                </a:solidFill>
                <a:latin typeface="Trebuchet MS" panose="020B0603020202020204" pitchFamily="34" charset="0"/>
              </a:rPr>
              <a:t>, notamment </a:t>
            </a:r>
            <a:r>
              <a:rPr lang="fr-FR" dirty="0">
                <a:solidFill>
                  <a:schemeClr val="tx1">
                    <a:lumMod val="65000"/>
                    <a:lumOff val="35000"/>
                  </a:schemeClr>
                </a:solidFill>
                <a:latin typeface="Trebuchet MS" panose="020B0603020202020204" pitchFamily="34" charset="0"/>
              </a:rPr>
              <a:t>en cas de cession de parts</a:t>
            </a:r>
            <a:r>
              <a:rPr lang="fr-FR" dirty="0" smtClean="0">
                <a:solidFill>
                  <a:schemeClr val="tx1">
                    <a:lumMod val="65000"/>
                    <a:lumOff val="35000"/>
                  </a:schemeClr>
                </a:solidFill>
                <a:latin typeface="Trebuchet MS" panose="020B0603020202020204" pitchFamily="34" charset="0"/>
              </a:rPr>
              <a:t>.</a:t>
            </a:r>
          </a:p>
          <a:p>
            <a:endParaRPr lang="fr-FR" b="1" dirty="0">
              <a:solidFill>
                <a:schemeClr val="tx1"/>
              </a:solidFill>
              <a:latin typeface="Trebuchet MS" panose="020B0603020202020204" pitchFamily="34" charset="0"/>
            </a:endParaRPr>
          </a:p>
          <a:p>
            <a:pPr>
              <a:buClr>
                <a:srgbClr val="A88563"/>
              </a:buClr>
            </a:pPr>
            <a:r>
              <a:rPr lang="fr-FR" b="1" dirty="0" smtClean="0">
                <a:solidFill>
                  <a:srgbClr val="A88563"/>
                </a:solidFill>
                <a:latin typeface="Trebuchet MS" panose="020B0603020202020204" pitchFamily="34" charset="0"/>
              </a:rPr>
              <a:t>Le </a:t>
            </a:r>
            <a:r>
              <a:rPr lang="fr-FR" b="1" dirty="0">
                <a:solidFill>
                  <a:srgbClr val="A88563"/>
                </a:solidFill>
                <a:latin typeface="Trebuchet MS" panose="020B0603020202020204" pitchFamily="34" charset="0"/>
              </a:rPr>
              <a:t>risque de gestion discrétionnaire :</a:t>
            </a:r>
            <a:r>
              <a:rPr lang="fr-FR" b="1" dirty="0">
                <a:solidFill>
                  <a:srgbClr val="5D87A1"/>
                </a:solidFill>
                <a:latin typeface="Trebuchet MS" panose="020B0603020202020204" pitchFamily="34" charset="0"/>
              </a:rPr>
              <a:t> </a:t>
            </a:r>
            <a:r>
              <a:rPr lang="fr-FR" dirty="0">
                <a:solidFill>
                  <a:schemeClr val="tx1">
                    <a:lumMod val="75000"/>
                    <a:lumOff val="25000"/>
                  </a:schemeClr>
                </a:solidFill>
                <a:latin typeface="Trebuchet MS" panose="020B0603020202020204" pitchFamily="34" charset="0"/>
              </a:rPr>
              <a:t>la </a:t>
            </a:r>
            <a:r>
              <a:rPr lang="fr-FR" dirty="0" smtClean="0">
                <a:solidFill>
                  <a:schemeClr val="tx1">
                    <a:lumMod val="75000"/>
                    <a:lumOff val="25000"/>
                  </a:schemeClr>
                </a:solidFill>
                <a:latin typeface="Trebuchet MS" panose="020B0603020202020204" pitchFamily="34" charset="0"/>
              </a:rPr>
              <a:t>gestion discrétionnaire </a:t>
            </a:r>
            <a:r>
              <a:rPr lang="fr-FR" dirty="0">
                <a:solidFill>
                  <a:schemeClr val="tx1">
                    <a:lumMod val="75000"/>
                    <a:lumOff val="25000"/>
                  </a:schemeClr>
                </a:solidFill>
                <a:latin typeface="Trebuchet MS" panose="020B0603020202020204" pitchFamily="34" charset="0"/>
              </a:rPr>
              <a:t>mise en place dans le cadre des SCPI repose </a:t>
            </a:r>
            <a:r>
              <a:rPr lang="fr-FR" dirty="0" smtClean="0">
                <a:solidFill>
                  <a:schemeClr val="tx1">
                    <a:lumMod val="75000"/>
                    <a:lumOff val="25000"/>
                  </a:schemeClr>
                </a:solidFill>
                <a:latin typeface="Trebuchet MS" panose="020B0603020202020204" pitchFamily="34" charset="0"/>
              </a:rPr>
              <a:t>sur l’anticipation </a:t>
            </a:r>
            <a:r>
              <a:rPr lang="fr-FR" dirty="0">
                <a:solidFill>
                  <a:schemeClr val="tx1">
                    <a:lumMod val="75000"/>
                    <a:lumOff val="25000"/>
                  </a:schemeClr>
                </a:solidFill>
                <a:latin typeface="Trebuchet MS" panose="020B0603020202020204" pitchFamily="34" charset="0"/>
              </a:rPr>
              <a:t>de l’évolution des différents marchés immobiliers</a:t>
            </a:r>
            <a:r>
              <a:rPr lang="fr-FR" dirty="0" smtClean="0">
                <a:solidFill>
                  <a:schemeClr val="tx1">
                    <a:lumMod val="75000"/>
                    <a:lumOff val="25000"/>
                  </a:schemeClr>
                </a:solidFill>
                <a:latin typeface="Trebuchet MS" panose="020B0603020202020204" pitchFamily="34" charset="0"/>
              </a:rPr>
              <a:t>. Ainsi</a:t>
            </a:r>
            <a:r>
              <a:rPr lang="fr-FR" dirty="0">
                <a:solidFill>
                  <a:schemeClr val="tx1">
                    <a:lumMod val="75000"/>
                    <a:lumOff val="25000"/>
                  </a:schemeClr>
                </a:solidFill>
                <a:latin typeface="Trebuchet MS" panose="020B0603020202020204" pitchFamily="34" charset="0"/>
              </a:rPr>
              <a:t>, il existe un risque que votre SCPI ne soit pas investie </a:t>
            </a:r>
            <a:r>
              <a:rPr lang="fr-FR" dirty="0" smtClean="0">
                <a:solidFill>
                  <a:schemeClr val="tx1">
                    <a:lumMod val="75000"/>
                    <a:lumOff val="25000"/>
                  </a:schemeClr>
                </a:solidFill>
                <a:latin typeface="Trebuchet MS" panose="020B0603020202020204" pitchFamily="34" charset="0"/>
              </a:rPr>
              <a:t>en permanence </a:t>
            </a:r>
            <a:r>
              <a:rPr lang="fr-FR" dirty="0">
                <a:solidFill>
                  <a:schemeClr val="tx1">
                    <a:lumMod val="75000"/>
                    <a:lumOff val="25000"/>
                  </a:schemeClr>
                </a:solidFill>
                <a:latin typeface="Trebuchet MS" panose="020B0603020202020204" pitchFamily="34" charset="0"/>
              </a:rPr>
              <a:t>sur les marchés ou immeubles les plus </a:t>
            </a:r>
            <a:r>
              <a:rPr lang="fr-FR" dirty="0" smtClean="0">
                <a:solidFill>
                  <a:schemeClr val="tx1">
                    <a:lumMod val="75000"/>
                    <a:lumOff val="25000"/>
                  </a:schemeClr>
                </a:solidFill>
                <a:latin typeface="Trebuchet MS" panose="020B0603020202020204" pitchFamily="34" charset="0"/>
              </a:rPr>
              <a:t>performants.</a:t>
            </a:r>
          </a:p>
          <a:p>
            <a:pPr marL="0" indent="0">
              <a:buNone/>
            </a:pPr>
            <a:endParaRPr lang="fr-FR" dirty="0">
              <a:solidFill>
                <a:schemeClr val="tx1">
                  <a:lumMod val="75000"/>
                  <a:lumOff val="25000"/>
                </a:schemeClr>
              </a:solidFill>
              <a:latin typeface="Trebuchet MS" panose="020B0603020202020204" pitchFamily="34" charset="0"/>
            </a:endParaRPr>
          </a:p>
          <a:p>
            <a:pPr>
              <a:buClr>
                <a:srgbClr val="A88563"/>
              </a:buClr>
            </a:pPr>
            <a:r>
              <a:rPr lang="fr-FR" b="1" dirty="0">
                <a:solidFill>
                  <a:srgbClr val="A88563"/>
                </a:solidFill>
                <a:latin typeface="Trebuchet MS" panose="020B0603020202020204" pitchFamily="34" charset="0"/>
              </a:rPr>
              <a:t>Le risque de marché (risque immobilier) :</a:t>
            </a:r>
            <a:r>
              <a:rPr lang="fr-FR" b="1" dirty="0">
                <a:solidFill>
                  <a:srgbClr val="5D87A1"/>
                </a:solidFill>
                <a:latin typeface="Trebuchet MS" panose="020B0603020202020204" pitchFamily="34" charset="0"/>
              </a:rPr>
              <a:t> </a:t>
            </a:r>
            <a:r>
              <a:rPr lang="fr-FR" dirty="0" smtClean="0">
                <a:solidFill>
                  <a:schemeClr val="tx1">
                    <a:lumMod val="75000"/>
                    <a:lumOff val="25000"/>
                  </a:schemeClr>
                </a:solidFill>
                <a:latin typeface="Trebuchet MS" panose="020B0603020202020204" pitchFamily="34" charset="0"/>
              </a:rPr>
              <a:t>les investissements </a:t>
            </a:r>
            <a:r>
              <a:rPr lang="fr-FR" dirty="0">
                <a:solidFill>
                  <a:schemeClr val="tx1">
                    <a:lumMod val="75000"/>
                    <a:lumOff val="25000"/>
                  </a:schemeClr>
                </a:solidFill>
                <a:latin typeface="Trebuchet MS" panose="020B0603020202020204" pitchFamily="34" charset="0"/>
              </a:rPr>
              <a:t>réalisés par la SCPI sont soumis aux </a:t>
            </a:r>
            <a:r>
              <a:rPr lang="fr-FR" dirty="0" smtClean="0">
                <a:solidFill>
                  <a:schemeClr val="tx1">
                    <a:lumMod val="75000"/>
                    <a:lumOff val="25000"/>
                  </a:schemeClr>
                </a:solidFill>
                <a:latin typeface="Trebuchet MS" panose="020B0603020202020204" pitchFamily="34" charset="0"/>
              </a:rPr>
              <a:t>risques inhérents à la détention </a:t>
            </a:r>
            <a:r>
              <a:rPr lang="fr-FR" dirty="0">
                <a:solidFill>
                  <a:schemeClr val="tx1">
                    <a:lumMod val="75000"/>
                    <a:lumOff val="25000"/>
                  </a:schemeClr>
                </a:solidFill>
                <a:latin typeface="Trebuchet MS" panose="020B0603020202020204" pitchFamily="34" charset="0"/>
              </a:rPr>
              <a:t>et à la gestion d’actifs immobiliers </a:t>
            </a:r>
            <a:r>
              <a:rPr lang="fr-FR" dirty="0" smtClean="0">
                <a:solidFill>
                  <a:schemeClr val="tx1">
                    <a:lumMod val="75000"/>
                    <a:lumOff val="25000"/>
                  </a:schemeClr>
                </a:solidFill>
                <a:latin typeface="Trebuchet MS" panose="020B0603020202020204" pitchFamily="34" charset="0"/>
              </a:rPr>
              <a:t>étant précisé </a:t>
            </a:r>
            <a:r>
              <a:rPr lang="fr-FR" dirty="0">
                <a:solidFill>
                  <a:schemeClr val="tx1">
                    <a:lumMod val="75000"/>
                    <a:lumOff val="25000"/>
                  </a:schemeClr>
                </a:solidFill>
                <a:latin typeface="Trebuchet MS" panose="020B0603020202020204" pitchFamily="34" charset="0"/>
              </a:rPr>
              <a:t>que les différents marchés analysés, tant par </a:t>
            </a:r>
            <a:r>
              <a:rPr lang="fr-FR" dirty="0" smtClean="0">
                <a:solidFill>
                  <a:schemeClr val="tx1">
                    <a:lumMod val="75000"/>
                    <a:lumOff val="25000"/>
                  </a:schemeClr>
                </a:solidFill>
                <a:latin typeface="Trebuchet MS" panose="020B0603020202020204" pitchFamily="34" charset="0"/>
              </a:rPr>
              <a:t>typologies d’actifs</a:t>
            </a:r>
            <a:r>
              <a:rPr lang="fr-FR" dirty="0">
                <a:solidFill>
                  <a:schemeClr val="tx1">
                    <a:lumMod val="75000"/>
                    <a:lumOff val="25000"/>
                  </a:schemeClr>
                </a:solidFill>
                <a:latin typeface="Trebuchet MS" panose="020B0603020202020204" pitchFamily="34" charset="0"/>
              </a:rPr>
              <a:t>, que géographiques sont marqués par des </a:t>
            </a:r>
            <a:r>
              <a:rPr lang="fr-FR" dirty="0" smtClean="0">
                <a:solidFill>
                  <a:schemeClr val="tx1">
                    <a:lumMod val="75000"/>
                    <a:lumOff val="25000"/>
                  </a:schemeClr>
                </a:solidFill>
                <a:latin typeface="Trebuchet MS" panose="020B0603020202020204" pitchFamily="34" charset="0"/>
              </a:rPr>
              <a:t>cycles conjoncturels </a:t>
            </a:r>
            <a:r>
              <a:rPr lang="fr-FR" dirty="0">
                <a:solidFill>
                  <a:schemeClr val="tx1">
                    <a:lumMod val="75000"/>
                    <a:lumOff val="25000"/>
                  </a:schemeClr>
                </a:solidFill>
                <a:latin typeface="Trebuchet MS" panose="020B0603020202020204" pitchFamily="34" charset="0"/>
              </a:rPr>
              <a:t>liés à l’économie générale et à l’évolution des </a:t>
            </a:r>
            <a:r>
              <a:rPr lang="fr-FR" dirty="0" smtClean="0">
                <a:solidFill>
                  <a:schemeClr val="tx1">
                    <a:lumMod val="75000"/>
                    <a:lumOff val="25000"/>
                  </a:schemeClr>
                </a:solidFill>
                <a:latin typeface="Trebuchet MS" panose="020B0603020202020204" pitchFamily="34" charset="0"/>
              </a:rPr>
              <a:t>taux longs</a:t>
            </a:r>
            <a:r>
              <a:rPr lang="fr-FR" dirty="0">
                <a:solidFill>
                  <a:schemeClr val="tx1">
                    <a:lumMod val="75000"/>
                    <a:lumOff val="25000"/>
                  </a:schemeClr>
                </a:solidFill>
                <a:latin typeface="Trebuchet MS" panose="020B0603020202020204" pitchFamily="34" charset="0"/>
              </a:rPr>
              <a:t>. Il convient de noter également que la SCPI recherche </a:t>
            </a:r>
            <a:r>
              <a:rPr lang="fr-FR" dirty="0" smtClean="0">
                <a:solidFill>
                  <a:schemeClr val="tx1">
                    <a:lumMod val="75000"/>
                    <a:lumOff val="25000"/>
                  </a:schemeClr>
                </a:solidFill>
                <a:latin typeface="Trebuchet MS" panose="020B0603020202020204" pitchFamily="34" charset="0"/>
              </a:rPr>
              <a:t>une diversification </a:t>
            </a:r>
            <a:r>
              <a:rPr lang="fr-FR" dirty="0">
                <a:solidFill>
                  <a:schemeClr val="tx1">
                    <a:lumMod val="75000"/>
                    <a:lumOff val="25000"/>
                  </a:schemeClr>
                </a:solidFill>
                <a:latin typeface="Trebuchet MS" panose="020B0603020202020204" pitchFamily="34" charset="0"/>
              </a:rPr>
              <a:t>sectorielle et géographique permettant </a:t>
            </a:r>
            <a:r>
              <a:rPr lang="fr-FR" dirty="0" smtClean="0">
                <a:solidFill>
                  <a:schemeClr val="tx1">
                    <a:lumMod val="75000"/>
                    <a:lumOff val="25000"/>
                  </a:schemeClr>
                </a:solidFill>
                <a:latin typeface="Trebuchet MS" panose="020B0603020202020204" pitchFamily="34" charset="0"/>
              </a:rPr>
              <a:t>d’atténuer ce </a:t>
            </a:r>
            <a:r>
              <a:rPr lang="fr-FR" dirty="0">
                <a:solidFill>
                  <a:schemeClr val="tx1">
                    <a:lumMod val="75000"/>
                    <a:lumOff val="25000"/>
                  </a:schemeClr>
                </a:solidFill>
                <a:latin typeface="Trebuchet MS" panose="020B0603020202020204" pitchFamily="34" charset="0"/>
              </a:rPr>
              <a:t>risque de marché</a:t>
            </a:r>
            <a:r>
              <a:rPr lang="fr-FR" dirty="0" smtClean="0">
                <a:solidFill>
                  <a:schemeClr val="tx1">
                    <a:lumMod val="75000"/>
                    <a:lumOff val="25000"/>
                  </a:schemeClr>
                </a:solidFill>
                <a:latin typeface="Trebuchet MS" panose="020B0603020202020204" pitchFamily="34" charset="0"/>
              </a:rPr>
              <a:t>. </a:t>
            </a:r>
          </a:p>
          <a:p>
            <a:pPr marL="0" indent="0">
              <a:buNone/>
            </a:pPr>
            <a:endParaRPr lang="fr-FR" dirty="0">
              <a:solidFill>
                <a:schemeClr val="tx1">
                  <a:lumMod val="75000"/>
                  <a:lumOff val="25000"/>
                </a:schemeClr>
              </a:solidFill>
              <a:latin typeface="Trebuchet MS" panose="020B0603020202020204" pitchFamily="34" charset="0"/>
            </a:endParaRPr>
          </a:p>
          <a:p>
            <a:pPr marL="355600" indent="0">
              <a:buNone/>
            </a:pPr>
            <a:r>
              <a:rPr lang="fr-FR" dirty="0" smtClean="0">
                <a:solidFill>
                  <a:schemeClr val="tx1">
                    <a:lumMod val="75000"/>
                    <a:lumOff val="25000"/>
                  </a:schemeClr>
                </a:solidFill>
                <a:latin typeface="Trebuchet MS" panose="020B0603020202020204" pitchFamily="34" charset="0"/>
              </a:rPr>
              <a:t>A </a:t>
            </a:r>
            <a:r>
              <a:rPr lang="fr-FR" dirty="0">
                <a:solidFill>
                  <a:schemeClr val="tx1">
                    <a:lumMod val="75000"/>
                    <a:lumOff val="25000"/>
                  </a:schemeClr>
                </a:solidFill>
                <a:latin typeface="Trebuchet MS" panose="020B0603020202020204" pitchFamily="34" charset="0"/>
              </a:rPr>
              <a:t>ce titre, </a:t>
            </a:r>
            <a:r>
              <a:rPr lang="fr-FR" b="1" dirty="0">
                <a:solidFill>
                  <a:schemeClr val="tx1">
                    <a:lumMod val="75000"/>
                    <a:lumOff val="25000"/>
                  </a:schemeClr>
                </a:solidFill>
                <a:effectLst>
                  <a:outerShdw blurRad="38100" dist="38100" dir="2700000" algn="tl">
                    <a:srgbClr val="000000">
                      <a:alpha val="43137"/>
                    </a:srgbClr>
                  </a:outerShdw>
                </a:effectLst>
                <a:latin typeface="Trebuchet MS" panose="020B0603020202020204" pitchFamily="34" charset="0"/>
              </a:rPr>
              <a:t>Atout Pierre Diversification</a:t>
            </a:r>
            <a:r>
              <a:rPr lang="fr-FR" dirty="0" smtClean="0">
                <a:solidFill>
                  <a:schemeClr val="tx1">
                    <a:lumMod val="75000"/>
                    <a:lumOff val="25000"/>
                  </a:schemeClr>
                </a:solidFill>
                <a:latin typeface="Trebuchet MS" panose="020B0603020202020204" pitchFamily="34" charset="0"/>
              </a:rPr>
              <a:t> a vocation</a:t>
            </a:r>
            <a:r>
              <a:rPr lang="fr-FR" dirty="0">
                <a:solidFill>
                  <a:schemeClr val="tx1">
                    <a:lumMod val="75000"/>
                    <a:lumOff val="25000"/>
                  </a:schemeClr>
                </a:solidFill>
                <a:latin typeface="Trebuchet MS" panose="020B0603020202020204" pitchFamily="34" charset="0"/>
              </a:rPr>
              <a:t>, depuis sa constitution, à investir de manière directe ou indirecte dans l’immobilier d’entreprise : bureaux ainsi que, </a:t>
            </a:r>
            <a:r>
              <a:rPr lang="fr-FR" dirty="0" smtClean="0">
                <a:solidFill>
                  <a:schemeClr val="tx1">
                    <a:lumMod val="75000"/>
                    <a:lumOff val="25000"/>
                  </a:schemeClr>
                </a:solidFill>
                <a:latin typeface="Trebuchet MS" panose="020B0603020202020204" pitchFamily="34" charset="0"/>
              </a:rPr>
              <a:t>accessoirement</a:t>
            </a:r>
            <a:r>
              <a:rPr lang="fr-FR" dirty="0">
                <a:solidFill>
                  <a:schemeClr val="tx1">
                    <a:lumMod val="75000"/>
                    <a:lumOff val="25000"/>
                  </a:schemeClr>
                </a:solidFill>
                <a:latin typeface="Trebuchet MS" panose="020B0603020202020204" pitchFamily="34" charset="0"/>
              </a:rPr>
              <a:t>,  murs  de  commerces,  locaux  d’activités  et logements faisant partie d’un immeuble à usage principal de bureaux, de commerces ou de locaux d’activités. Ces investissements sont situés principalement à Paris et en région parisienne et, dans une moindre mesure, en province et dans les autres pays de la zone euro</a:t>
            </a:r>
            <a:r>
              <a:rPr lang="fr-FR" dirty="0" smtClean="0">
                <a:solidFill>
                  <a:schemeClr val="tx1">
                    <a:lumMod val="75000"/>
                    <a:lumOff val="25000"/>
                  </a:schemeClr>
                </a:solidFill>
                <a:latin typeface="Trebuchet MS" panose="020B0603020202020204" pitchFamily="34" charset="0"/>
              </a:rPr>
              <a:t>.</a:t>
            </a:r>
          </a:p>
          <a:p>
            <a:pPr marL="355600" indent="0">
              <a:buNone/>
            </a:pPr>
            <a:endParaRPr lang="fr-FR" b="1" dirty="0" smtClean="0">
              <a:solidFill>
                <a:srgbClr val="A88563"/>
              </a:solidFill>
              <a:latin typeface="Trebuchet MS" panose="020B0603020202020204" pitchFamily="34" charset="0"/>
            </a:endParaRPr>
          </a:p>
          <a:p>
            <a:pPr>
              <a:buClr>
                <a:srgbClr val="A88563"/>
              </a:buClr>
            </a:pPr>
            <a:r>
              <a:rPr lang="fr-FR" b="1" dirty="0" smtClean="0">
                <a:solidFill>
                  <a:srgbClr val="A88563"/>
                </a:solidFill>
                <a:latin typeface="Trebuchet MS" panose="020B0603020202020204" pitchFamily="34" charset="0"/>
              </a:rPr>
              <a:t>Le </a:t>
            </a:r>
            <a:r>
              <a:rPr lang="fr-FR" b="1" dirty="0">
                <a:solidFill>
                  <a:srgbClr val="A88563"/>
                </a:solidFill>
                <a:latin typeface="Trebuchet MS" panose="020B0603020202020204" pitchFamily="34" charset="0"/>
              </a:rPr>
              <a:t>risque lié à la liquidité : </a:t>
            </a:r>
            <a:r>
              <a:rPr lang="fr-FR" dirty="0">
                <a:solidFill>
                  <a:schemeClr val="tx1">
                    <a:lumMod val="65000"/>
                    <a:lumOff val="35000"/>
                  </a:schemeClr>
                </a:solidFill>
                <a:latin typeface="Trebuchet MS" panose="020B0603020202020204" pitchFamily="34" charset="0"/>
              </a:rPr>
              <a:t>c’est-à-dire la difficulté </a:t>
            </a:r>
            <a:r>
              <a:rPr lang="fr-FR" dirty="0" smtClean="0">
                <a:solidFill>
                  <a:schemeClr val="tx1">
                    <a:lumMod val="65000"/>
                    <a:lumOff val="35000"/>
                  </a:schemeClr>
                </a:solidFill>
                <a:latin typeface="Trebuchet MS" panose="020B0603020202020204" pitchFamily="34" charset="0"/>
              </a:rPr>
              <a:t>que pourrait </a:t>
            </a:r>
            <a:r>
              <a:rPr lang="fr-FR" dirty="0">
                <a:solidFill>
                  <a:schemeClr val="tx1">
                    <a:lumMod val="65000"/>
                    <a:lumOff val="35000"/>
                  </a:schemeClr>
                </a:solidFill>
                <a:latin typeface="Trebuchet MS" panose="020B0603020202020204" pitchFamily="34" charset="0"/>
              </a:rPr>
              <a:t>avoir un épargnant à céder ses parts. Il est </a:t>
            </a:r>
            <a:r>
              <a:rPr lang="fr-FR" dirty="0" smtClean="0">
                <a:solidFill>
                  <a:schemeClr val="tx1">
                    <a:lumMod val="65000"/>
                    <a:lumOff val="35000"/>
                  </a:schemeClr>
                </a:solidFill>
                <a:latin typeface="Trebuchet MS" panose="020B0603020202020204" pitchFamily="34" charset="0"/>
              </a:rPr>
              <a:t>rappelé que </a:t>
            </a:r>
            <a:r>
              <a:rPr lang="fr-FR" dirty="0">
                <a:solidFill>
                  <a:schemeClr val="tx1">
                    <a:lumMod val="65000"/>
                    <a:lumOff val="35000"/>
                  </a:schemeClr>
                </a:solidFill>
                <a:latin typeface="Trebuchet MS" panose="020B0603020202020204" pitchFamily="34" charset="0"/>
              </a:rPr>
              <a:t>la SCPI </a:t>
            </a:r>
            <a:r>
              <a:rPr lang="fr-FR" b="1" dirty="0">
                <a:solidFill>
                  <a:schemeClr val="tx1">
                    <a:lumMod val="65000"/>
                    <a:lumOff val="35000"/>
                  </a:schemeClr>
                </a:solidFill>
                <a:effectLst>
                  <a:outerShdw blurRad="38100" dist="38100" dir="2700000" algn="tl">
                    <a:srgbClr val="000000">
                      <a:alpha val="43137"/>
                    </a:srgbClr>
                  </a:outerShdw>
                </a:effectLst>
                <a:latin typeface="Trebuchet MS" panose="020B0603020202020204" pitchFamily="34" charset="0"/>
              </a:rPr>
              <a:t>Atout Pierre Diversification</a:t>
            </a:r>
            <a:r>
              <a:rPr lang="fr-FR" dirty="0">
                <a:solidFill>
                  <a:srgbClr val="FF0000"/>
                </a:solidFill>
                <a:latin typeface="Trebuchet MS" panose="020B0603020202020204" pitchFamily="34" charset="0"/>
              </a:rPr>
              <a:t> </a:t>
            </a:r>
            <a:r>
              <a:rPr lang="fr-FR" dirty="0" smtClean="0">
                <a:solidFill>
                  <a:schemeClr val="tx1">
                    <a:lumMod val="65000"/>
                    <a:lumOff val="35000"/>
                  </a:schemeClr>
                </a:solidFill>
                <a:latin typeface="Trebuchet MS" panose="020B0603020202020204" pitchFamily="34" charset="0"/>
              </a:rPr>
              <a:t>ne </a:t>
            </a:r>
            <a:r>
              <a:rPr lang="fr-FR" dirty="0">
                <a:solidFill>
                  <a:schemeClr val="tx1">
                    <a:lumMod val="65000"/>
                    <a:lumOff val="35000"/>
                  </a:schemeClr>
                </a:solidFill>
                <a:latin typeface="Trebuchet MS" panose="020B0603020202020204" pitchFamily="34" charset="0"/>
              </a:rPr>
              <a:t>garantit pas la revente des parts</a:t>
            </a:r>
            <a:r>
              <a:rPr lang="fr-FR" dirty="0" smtClean="0">
                <a:solidFill>
                  <a:schemeClr val="tx1">
                    <a:lumMod val="65000"/>
                    <a:lumOff val="35000"/>
                  </a:schemeClr>
                </a:solidFill>
                <a:latin typeface="Trebuchet MS" panose="020B0603020202020204" pitchFamily="34" charset="0"/>
              </a:rPr>
              <a:t>. D’une </a:t>
            </a:r>
            <a:r>
              <a:rPr lang="fr-FR" dirty="0">
                <a:solidFill>
                  <a:schemeClr val="tx1">
                    <a:lumMod val="65000"/>
                    <a:lumOff val="35000"/>
                  </a:schemeClr>
                </a:solidFill>
                <a:latin typeface="Trebuchet MS" panose="020B0603020202020204" pitchFamily="34" charset="0"/>
              </a:rPr>
              <a:t>façon générale, il est rappelé que l’investissement en </a:t>
            </a:r>
            <a:r>
              <a:rPr lang="fr-FR" dirty="0" smtClean="0">
                <a:solidFill>
                  <a:schemeClr val="tx1">
                    <a:lumMod val="65000"/>
                    <a:lumOff val="35000"/>
                  </a:schemeClr>
                </a:solidFill>
                <a:latin typeface="Trebuchet MS" panose="020B0603020202020204" pitchFamily="34" charset="0"/>
              </a:rPr>
              <a:t>parts de </a:t>
            </a:r>
            <a:r>
              <a:rPr lang="fr-FR" dirty="0">
                <a:solidFill>
                  <a:schemeClr val="tx1">
                    <a:lumMod val="65000"/>
                    <a:lumOff val="35000"/>
                  </a:schemeClr>
                </a:solidFill>
                <a:latin typeface="Trebuchet MS" panose="020B0603020202020204" pitchFamily="34" charset="0"/>
              </a:rPr>
              <a:t>SCPI doit s’envisager sur une durée longue</a:t>
            </a:r>
            <a:r>
              <a:rPr lang="fr-FR" b="1" dirty="0">
                <a:solidFill>
                  <a:schemeClr val="tx1">
                    <a:lumMod val="65000"/>
                    <a:lumOff val="35000"/>
                  </a:schemeClr>
                </a:solidFill>
                <a:latin typeface="Trebuchet MS" panose="020B0603020202020204" pitchFamily="34" charset="0"/>
              </a:rPr>
              <a:t>. La durée </a:t>
            </a:r>
            <a:r>
              <a:rPr lang="fr-FR" b="1" dirty="0" smtClean="0">
                <a:solidFill>
                  <a:schemeClr val="tx1">
                    <a:lumMod val="65000"/>
                    <a:lumOff val="35000"/>
                  </a:schemeClr>
                </a:solidFill>
                <a:latin typeface="Trebuchet MS" panose="020B0603020202020204" pitchFamily="34" charset="0"/>
              </a:rPr>
              <a:t>de placement </a:t>
            </a:r>
            <a:r>
              <a:rPr lang="fr-FR" b="1" dirty="0">
                <a:solidFill>
                  <a:schemeClr val="tx1">
                    <a:lumMod val="65000"/>
                    <a:lumOff val="35000"/>
                  </a:schemeClr>
                </a:solidFill>
                <a:latin typeface="Trebuchet MS" panose="020B0603020202020204" pitchFamily="34" charset="0"/>
              </a:rPr>
              <a:t>recommandée est fixée à au moins dix </a:t>
            </a:r>
            <a:r>
              <a:rPr lang="fr-FR" b="1" dirty="0" smtClean="0">
                <a:solidFill>
                  <a:schemeClr val="tx1">
                    <a:lumMod val="65000"/>
                    <a:lumOff val="35000"/>
                  </a:schemeClr>
                </a:solidFill>
                <a:latin typeface="Trebuchet MS" panose="020B0603020202020204" pitchFamily="34" charset="0"/>
              </a:rPr>
              <a:t>ans.</a:t>
            </a:r>
            <a:r>
              <a:rPr lang="fr-FR" dirty="0" smtClean="0">
                <a:solidFill>
                  <a:schemeClr val="tx1">
                    <a:lumMod val="65000"/>
                    <a:lumOff val="35000"/>
                  </a:schemeClr>
                </a:solidFill>
                <a:latin typeface="Trebuchet MS" panose="020B0603020202020204" pitchFamily="34" charset="0"/>
              </a:rPr>
              <a:t> Dans </a:t>
            </a:r>
            <a:r>
              <a:rPr lang="fr-FR" dirty="0">
                <a:solidFill>
                  <a:schemeClr val="tx1">
                    <a:lumMod val="65000"/>
                    <a:lumOff val="35000"/>
                  </a:schemeClr>
                </a:solidFill>
                <a:latin typeface="Trebuchet MS" panose="020B0603020202020204" pitchFamily="34" charset="0"/>
              </a:rPr>
              <a:t>la mesure où </a:t>
            </a:r>
            <a:r>
              <a:rPr lang="fr-FR" dirty="0">
                <a:solidFill>
                  <a:schemeClr val="tx1">
                    <a:lumMod val="75000"/>
                    <a:lumOff val="25000"/>
                  </a:schemeClr>
                </a:solidFill>
                <a:latin typeface="Trebuchet MS" panose="020B0603020202020204" pitchFamily="34" charset="0"/>
              </a:rPr>
              <a:t>la SCPI est susceptible d’avoir recours </a:t>
            </a:r>
            <a:r>
              <a:rPr lang="fr-FR" dirty="0" smtClean="0">
                <a:solidFill>
                  <a:schemeClr val="tx1">
                    <a:lumMod val="75000"/>
                    <a:lumOff val="25000"/>
                  </a:schemeClr>
                </a:solidFill>
                <a:latin typeface="Trebuchet MS" panose="020B0603020202020204" pitchFamily="34" charset="0"/>
              </a:rPr>
              <a:t>à l’endettement</a:t>
            </a:r>
            <a:r>
              <a:rPr lang="fr-FR" dirty="0">
                <a:solidFill>
                  <a:schemeClr val="tx1">
                    <a:lumMod val="75000"/>
                    <a:lumOff val="25000"/>
                  </a:schemeClr>
                </a:solidFill>
                <a:latin typeface="Trebuchet MS" panose="020B0603020202020204" pitchFamily="34" charset="0"/>
              </a:rPr>
              <a:t>, </a:t>
            </a:r>
            <a:r>
              <a:rPr lang="fr-FR" dirty="0">
                <a:solidFill>
                  <a:schemeClr val="tx1">
                    <a:lumMod val="65000"/>
                    <a:lumOff val="35000"/>
                  </a:schemeClr>
                </a:solidFill>
                <a:latin typeface="Trebuchet MS" panose="020B0603020202020204" pitchFamily="34" charset="0"/>
              </a:rPr>
              <a:t>la capacité de la SCPI à honorer ses </a:t>
            </a:r>
            <a:r>
              <a:rPr lang="fr-FR" dirty="0" smtClean="0">
                <a:solidFill>
                  <a:schemeClr val="tx1">
                    <a:lumMod val="65000"/>
                    <a:lumOff val="35000"/>
                  </a:schemeClr>
                </a:solidFill>
                <a:latin typeface="Trebuchet MS" panose="020B0603020202020204" pitchFamily="34" charset="0"/>
              </a:rPr>
              <a:t>engagements est </a:t>
            </a:r>
            <a:r>
              <a:rPr lang="fr-FR" dirty="0">
                <a:solidFill>
                  <a:schemeClr val="tx1">
                    <a:lumMod val="65000"/>
                    <a:lumOff val="35000"/>
                  </a:schemeClr>
                </a:solidFill>
                <a:latin typeface="Trebuchet MS" panose="020B0603020202020204" pitchFamily="34" charset="0"/>
              </a:rPr>
              <a:t>régulièrement testée (en réalisant au moins une fois par an</a:t>
            </a:r>
            <a:r>
              <a:rPr lang="fr-FR" dirty="0" smtClean="0">
                <a:solidFill>
                  <a:schemeClr val="tx1">
                    <a:lumMod val="65000"/>
                    <a:lumOff val="35000"/>
                  </a:schemeClr>
                </a:solidFill>
                <a:latin typeface="Trebuchet MS" panose="020B0603020202020204" pitchFamily="34" charset="0"/>
              </a:rPr>
              <a:t>, des </a:t>
            </a:r>
            <a:r>
              <a:rPr lang="fr-FR" dirty="0">
                <a:solidFill>
                  <a:schemeClr val="tx1">
                    <a:lumMod val="65000"/>
                    <a:lumOff val="35000"/>
                  </a:schemeClr>
                </a:solidFill>
                <a:latin typeface="Trebuchet MS" panose="020B0603020202020204" pitchFamily="34" charset="0"/>
              </a:rPr>
              <a:t>« stress-test de liquidité » dans des conditions normales </a:t>
            </a:r>
            <a:r>
              <a:rPr lang="fr-FR" dirty="0" smtClean="0">
                <a:solidFill>
                  <a:schemeClr val="tx1">
                    <a:lumMod val="65000"/>
                    <a:lumOff val="35000"/>
                  </a:schemeClr>
                </a:solidFill>
                <a:latin typeface="Trebuchet MS" panose="020B0603020202020204" pitchFamily="34" charset="0"/>
              </a:rPr>
              <a:t>et exceptionnelles </a:t>
            </a:r>
            <a:r>
              <a:rPr lang="fr-FR" dirty="0">
                <a:solidFill>
                  <a:schemeClr val="tx1">
                    <a:lumMod val="65000"/>
                    <a:lumOff val="35000"/>
                  </a:schemeClr>
                </a:solidFill>
                <a:latin typeface="Trebuchet MS" panose="020B0603020202020204" pitchFamily="34" charset="0"/>
              </a:rPr>
              <a:t>de marché).</a:t>
            </a:r>
          </a:p>
        </p:txBody>
      </p:sp>
      <p:pic>
        <p:nvPicPr>
          <p:cNvPr id="2" name="Image 1"/>
          <p:cNvPicPr>
            <a:picLocks noChangeAspect="1"/>
          </p:cNvPicPr>
          <p:nvPr/>
        </p:nvPicPr>
        <p:blipFill>
          <a:blip r:embed="rId3"/>
          <a:stretch>
            <a:fillRect/>
          </a:stretch>
        </p:blipFill>
        <p:spPr>
          <a:xfrm>
            <a:off x="6587232" y="126566"/>
            <a:ext cx="3318768" cy="921880"/>
          </a:xfrm>
          <a:prstGeom prst="rect">
            <a:avLst/>
          </a:prstGeom>
        </p:spPr>
      </p:pic>
      <p:sp>
        <p:nvSpPr>
          <p:cNvPr id="3" name="Rectangle 2"/>
          <p:cNvSpPr/>
          <p:nvPr/>
        </p:nvSpPr>
        <p:spPr>
          <a:xfrm>
            <a:off x="86259" y="202785"/>
            <a:ext cx="6519451" cy="769441"/>
          </a:xfrm>
          <a:prstGeom prst="rect">
            <a:avLst/>
          </a:prstGeom>
        </p:spPr>
        <p:txBody>
          <a:bodyPr wrap="square">
            <a:spAutoFit/>
          </a:bodyPr>
          <a:lstStyle/>
          <a:p>
            <a:r>
              <a:rPr lang="fr-FR" sz="1100" i="1" dirty="0" smtClean="0">
                <a:latin typeface="Trebuchet MS" panose="020B0603020202020204" pitchFamily="34" charset="0"/>
              </a:rPr>
              <a:t>L’indicateur </a:t>
            </a:r>
            <a:r>
              <a:rPr lang="fr-FR" sz="1100" i="1" dirty="0">
                <a:latin typeface="Trebuchet MS" panose="020B0603020202020204" pitchFamily="34" charset="0"/>
              </a:rPr>
              <a:t>synthétique de risque permet d’apprécier le niveau de risque de ce produit par rapport à d’autres. Nous avons classé </a:t>
            </a:r>
            <a:r>
              <a:rPr lang="fr-FR" sz="1100" i="1" dirty="0" smtClean="0">
                <a:latin typeface="Trebuchet MS" panose="020B0603020202020204" pitchFamily="34" charset="0"/>
              </a:rPr>
              <a:t>ce produit </a:t>
            </a:r>
            <a:r>
              <a:rPr lang="fr-FR" sz="1100" i="1" dirty="0">
                <a:latin typeface="Trebuchet MS" panose="020B0603020202020204" pitchFamily="34" charset="0"/>
              </a:rPr>
              <a:t>dans la classe de risque 4 sur 7, qui est une classe de risque moyenne. Autrement dit, les pertes potentielles liées aux futurs résultats du produit au-delà des 10 ans se situent à un niveau moyen</a:t>
            </a:r>
            <a:r>
              <a:rPr lang="fr-FR" sz="1100" i="1" dirty="0" smtClean="0">
                <a:latin typeface="Trebuchet MS" panose="020B0603020202020204" pitchFamily="34" charset="0"/>
              </a:rPr>
              <a:t>.</a:t>
            </a:r>
            <a:endParaRPr lang="fr-FR" sz="1100" i="1" dirty="0">
              <a:latin typeface="Trebuchet MS" panose="020B0603020202020204" pitchFamily="34" charset="0"/>
            </a:endParaRPr>
          </a:p>
        </p:txBody>
      </p:sp>
    </p:spTree>
    <p:extLst>
      <p:ext uri="{BB962C8B-B14F-4D97-AF65-F5344CB8AC3E}">
        <p14:creationId xmlns:p14="http://schemas.microsoft.com/office/powerpoint/2010/main" val="2199255888"/>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ZoneTexte 34"/>
          <p:cNvSpPr txBox="1"/>
          <p:nvPr/>
        </p:nvSpPr>
        <p:spPr>
          <a:xfrm>
            <a:off x="624205" y="372690"/>
            <a:ext cx="5760390" cy="430887"/>
          </a:xfrm>
          <a:prstGeom prst="rect">
            <a:avLst/>
          </a:prstGeom>
          <a:noFill/>
        </p:spPr>
        <p:txBody>
          <a:bodyPr wrap="square" rtlCol="0">
            <a:spAutoFit/>
          </a:bodyPr>
          <a:lstStyle/>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LES FACTEURS DE RISQUE 2/2</a:t>
            </a:r>
            <a:endParaRPr lang="fr-FR" sz="2200" spc="300" dirty="0">
              <a:solidFill>
                <a:schemeClr val="tx1">
                  <a:lumMod val="65000"/>
                  <a:lumOff val="35000"/>
                </a:schemeClr>
              </a:solidFill>
              <a:latin typeface="Trebuchet MS" panose="020B0603020202020204" pitchFamily="34" charset="0"/>
              <a:cs typeface="Helvetica" panose="020B0604020202020204" pitchFamily="34" charset="0"/>
            </a:endParaRPr>
          </a:p>
        </p:txBody>
      </p:sp>
      <p:sp>
        <p:nvSpPr>
          <p:cNvPr id="5" name="Espace réservé du texte 3"/>
          <p:cNvSpPr txBox="1">
            <a:spLocks/>
          </p:cNvSpPr>
          <p:nvPr/>
        </p:nvSpPr>
        <p:spPr>
          <a:xfrm>
            <a:off x="-217883" y="1063052"/>
            <a:ext cx="10123882" cy="5015568"/>
          </a:xfrm>
          <a:prstGeom prst="wedgeRoundRectCallout">
            <a:avLst>
              <a:gd name="adj1" fmla="val -47703"/>
              <a:gd name="adj2" fmla="val 149"/>
              <a:gd name="adj3" fmla="val 16667"/>
            </a:avLst>
          </a:prstGeom>
          <a:noFill/>
          <a:ln w="9525"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2" spcCol="0" rtlCol="0" fromWordArt="0" anchor="ctr" anchorCtr="0" forceAA="0" compatLnSpc="1">
            <a:prstTxWarp prst="textNoShape">
              <a:avLst/>
            </a:prstTxWarp>
            <a:noAutofit/>
          </a:bodyPr>
          <a:lstStyle>
            <a:defPPr>
              <a:defRPr lang="fr-FR"/>
            </a:defPPr>
            <a:lvl1pPr marL="342900" indent="-34290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1pPr>
            <a:lvl2pPr marL="457200" indent="-28575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2pPr>
            <a:lvl3pPr marL="914400" indent="-22860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3pPr>
            <a:lvl4pPr marL="1371600" indent="-22860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4pPr>
            <a:lvl5pPr marL="1828800" indent="-228600" algn="l" defTabSz="457200" rtl="0" eaLnBrk="0" fontAlgn="base" hangingPunct="0">
              <a:spcBef>
                <a:spcPct val="0"/>
              </a:spcBef>
              <a:spcAft>
                <a:spcPct val="0"/>
              </a:spcAft>
              <a:buFont typeface="Arial" pitchFamily="34" charset="0"/>
              <a:buChar char="»"/>
              <a:defRPr sz="1100" kern="1200">
                <a:solidFill>
                  <a:schemeClr val="lt1"/>
                </a:solidFill>
                <a:latin typeface="+mn-lt"/>
                <a:ea typeface="+mn-ea"/>
                <a:cs typeface="+mn-cs"/>
              </a:defRPr>
            </a:lvl5pPr>
            <a:lvl6pPr marL="2286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743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2004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657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algn="just">
              <a:buClr>
                <a:srgbClr val="A88563"/>
              </a:buClr>
            </a:pPr>
            <a:r>
              <a:rPr lang="fr-FR" b="1" dirty="0" smtClean="0">
                <a:solidFill>
                  <a:srgbClr val="A88563"/>
                </a:solidFill>
                <a:latin typeface="Trebuchet MS" panose="020B0603020202020204" pitchFamily="34" charset="0"/>
              </a:rPr>
              <a:t>Le </a:t>
            </a:r>
            <a:r>
              <a:rPr lang="fr-FR" b="1" dirty="0">
                <a:solidFill>
                  <a:srgbClr val="A88563"/>
                </a:solidFill>
                <a:latin typeface="Trebuchet MS" panose="020B0603020202020204" pitchFamily="34" charset="0"/>
              </a:rPr>
              <a:t>risque lié au crédit </a:t>
            </a:r>
            <a:r>
              <a:rPr lang="fr-FR" b="1" dirty="0">
                <a:solidFill>
                  <a:srgbClr val="5D87A1"/>
                </a:solidFill>
                <a:latin typeface="Trebuchet MS" panose="020B0603020202020204" pitchFamily="34" charset="0"/>
              </a:rPr>
              <a:t>: </a:t>
            </a:r>
            <a:r>
              <a:rPr lang="fr-FR" dirty="0">
                <a:solidFill>
                  <a:schemeClr val="tx1">
                    <a:lumMod val="65000"/>
                    <a:lumOff val="35000"/>
                  </a:schemeClr>
                </a:solidFill>
                <a:latin typeface="Trebuchet MS" panose="020B0603020202020204" pitchFamily="34" charset="0"/>
              </a:rPr>
              <a:t>le financement bancaire </a:t>
            </a:r>
            <a:r>
              <a:rPr lang="fr-FR" dirty="0" smtClean="0">
                <a:solidFill>
                  <a:schemeClr val="tx1">
                    <a:lumMod val="65000"/>
                    <a:lumOff val="35000"/>
                  </a:schemeClr>
                </a:solidFill>
                <a:latin typeface="Trebuchet MS" panose="020B0603020202020204" pitchFamily="34" charset="0"/>
              </a:rPr>
              <a:t>souscrit par </a:t>
            </a:r>
            <a:r>
              <a:rPr lang="fr-FR" dirty="0">
                <a:solidFill>
                  <a:schemeClr val="tx1">
                    <a:lumMod val="65000"/>
                    <a:lumOff val="35000"/>
                  </a:schemeClr>
                </a:solidFill>
                <a:latin typeface="Trebuchet MS" panose="020B0603020202020204" pitchFamily="34" charset="0"/>
              </a:rPr>
              <a:t>la SCPI s’accompagne d’engagements contractuels </a:t>
            </a:r>
            <a:r>
              <a:rPr lang="fr-FR" dirty="0" smtClean="0">
                <a:solidFill>
                  <a:schemeClr val="tx1">
                    <a:lumMod val="65000"/>
                    <a:lumOff val="35000"/>
                  </a:schemeClr>
                </a:solidFill>
                <a:latin typeface="Trebuchet MS" panose="020B0603020202020204" pitchFamily="34" charset="0"/>
              </a:rPr>
              <a:t>dont le </a:t>
            </a:r>
            <a:r>
              <a:rPr lang="fr-FR" dirty="0">
                <a:solidFill>
                  <a:schemeClr val="tx1">
                    <a:lumMod val="65000"/>
                    <a:lumOff val="35000"/>
                  </a:schemeClr>
                </a:solidFill>
                <a:latin typeface="Trebuchet MS" panose="020B0603020202020204" pitchFamily="34" charset="0"/>
              </a:rPr>
              <a:t>non-respect rendrait la dette exigible. En outre, il </a:t>
            </a:r>
            <a:r>
              <a:rPr lang="fr-FR" dirty="0" smtClean="0">
                <a:solidFill>
                  <a:schemeClr val="tx1">
                    <a:lumMod val="65000"/>
                    <a:lumOff val="35000"/>
                  </a:schemeClr>
                </a:solidFill>
                <a:latin typeface="Trebuchet MS" panose="020B0603020202020204" pitchFamily="34" charset="0"/>
              </a:rPr>
              <a:t>peut augmenter </a:t>
            </a:r>
            <a:r>
              <a:rPr lang="fr-FR" dirty="0">
                <a:solidFill>
                  <a:schemeClr val="tx1">
                    <a:lumMod val="65000"/>
                    <a:lumOff val="35000"/>
                  </a:schemeClr>
                </a:solidFill>
                <a:latin typeface="Trebuchet MS" panose="020B0603020202020204" pitchFamily="34" charset="0"/>
              </a:rPr>
              <a:t>le risque de perte en cas de dévalorisation des </a:t>
            </a:r>
            <a:r>
              <a:rPr lang="fr-FR" dirty="0" smtClean="0">
                <a:solidFill>
                  <a:schemeClr val="tx1">
                    <a:lumMod val="65000"/>
                    <a:lumOff val="35000"/>
                  </a:schemeClr>
                </a:solidFill>
                <a:latin typeface="Trebuchet MS" panose="020B0603020202020204" pitchFamily="34" charset="0"/>
              </a:rPr>
              <a:t>actifs et </a:t>
            </a:r>
            <a:r>
              <a:rPr lang="fr-FR" dirty="0">
                <a:solidFill>
                  <a:schemeClr val="tx1">
                    <a:lumMod val="65000"/>
                    <a:lumOff val="35000"/>
                  </a:schemeClr>
                </a:solidFill>
                <a:latin typeface="Trebuchet MS" panose="020B0603020202020204" pitchFamily="34" charset="0"/>
              </a:rPr>
              <a:t>peser sur la distribution de la SCPI. Dès lors, le </a:t>
            </a:r>
            <a:r>
              <a:rPr lang="fr-FR" dirty="0" smtClean="0">
                <a:solidFill>
                  <a:schemeClr val="tx1">
                    <a:lumMod val="65000"/>
                    <a:lumOff val="35000"/>
                  </a:schemeClr>
                </a:solidFill>
                <a:latin typeface="Trebuchet MS" panose="020B0603020202020204" pitchFamily="34" charset="0"/>
              </a:rPr>
              <a:t>montant du </a:t>
            </a:r>
            <a:r>
              <a:rPr lang="fr-FR" dirty="0">
                <a:solidFill>
                  <a:schemeClr val="tx1">
                    <a:lumMod val="65000"/>
                    <a:lumOff val="35000"/>
                  </a:schemeClr>
                </a:solidFill>
                <a:latin typeface="Trebuchet MS" panose="020B0603020202020204" pitchFamily="34" charset="0"/>
              </a:rPr>
              <a:t>capital qui sera perçu lors de la cession de parts, ou, le </a:t>
            </a:r>
            <a:r>
              <a:rPr lang="fr-FR" dirty="0" smtClean="0">
                <a:solidFill>
                  <a:schemeClr val="tx1">
                    <a:lumMod val="65000"/>
                    <a:lumOff val="35000"/>
                  </a:schemeClr>
                </a:solidFill>
                <a:latin typeface="Trebuchet MS" panose="020B0603020202020204" pitchFamily="34" charset="0"/>
              </a:rPr>
              <a:t>cas échéant</a:t>
            </a:r>
            <a:r>
              <a:rPr lang="fr-FR" dirty="0">
                <a:solidFill>
                  <a:schemeClr val="tx1">
                    <a:lumMod val="65000"/>
                    <a:lumOff val="35000"/>
                  </a:schemeClr>
                </a:solidFill>
                <a:latin typeface="Trebuchet MS" panose="020B0603020202020204" pitchFamily="34" charset="0"/>
              </a:rPr>
              <a:t>, lors de la liquidation de la SCPI, sera subordonné </a:t>
            </a:r>
            <a:r>
              <a:rPr lang="fr-FR" dirty="0" smtClean="0">
                <a:solidFill>
                  <a:schemeClr val="tx1">
                    <a:lumMod val="65000"/>
                    <a:lumOff val="35000"/>
                  </a:schemeClr>
                </a:solidFill>
                <a:latin typeface="Trebuchet MS" panose="020B0603020202020204" pitchFamily="34" charset="0"/>
              </a:rPr>
              <a:t>au remboursement </a:t>
            </a:r>
            <a:r>
              <a:rPr lang="fr-FR" dirty="0">
                <a:solidFill>
                  <a:schemeClr val="tx1">
                    <a:lumMod val="65000"/>
                    <a:lumOff val="35000"/>
                  </a:schemeClr>
                </a:solidFill>
                <a:latin typeface="Trebuchet MS" panose="020B0603020202020204" pitchFamily="34" charset="0"/>
              </a:rPr>
              <a:t>du montant en cours ou intégral </a:t>
            </a:r>
            <a:r>
              <a:rPr lang="fr-FR" dirty="0" smtClean="0">
                <a:solidFill>
                  <a:schemeClr val="tx1">
                    <a:lumMod val="65000"/>
                    <a:lumOff val="35000"/>
                  </a:schemeClr>
                </a:solidFill>
                <a:latin typeface="Trebuchet MS" panose="020B0603020202020204" pitchFamily="34" charset="0"/>
              </a:rPr>
              <a:t>préalable de </a:t>
            </a:r>
            <a:r>
              <a:rPr lang="fr-FR" dirty="0">
                <a:solidFill>
                  <a:schemeClr val="tx1">
                    <a:lumMod val="65000"/>
                    <a:lumOff val="35000"/>
                  </a:schemeClr>
                </a:solidFill>
                <a:latin typeface="Trebuchet MS" panose="020B0603020202020204" pitchFamily="34" charset="0"/>
              </a:rPr>
              <a:t>l’emprunt contracté par la SCPI. Le risque lié à </a:t>
            </a:r>
            <a:r>
              <a:rPr lang="fr-FR" dirty="0" smtClean="0">
                <a:solidFill>
                  <a:schemeClr val="tx1">
                    <a:lumMod val="65000"/>
                    <a:lumOff val="35000"/>
                  </a:schemeClr>
                </a:solidFill>
                <a:latin typeface="Trebuchet MS" panose="020B0603020202020204" pitchFamily="34" charset="0"/>
              </a:rPr>
              <a:t>l’évolution des </a:t>
            </a:r>
            <a:r>
              <a:rPr lang="fr-FR" dirty="0">
                <a:solidFill>
                  <a:schemeClr val="tx1">
                    <a:lumMod val="65000"/>
                    <a:lumOff val="35000"/>
                  </a:schemeClr>
                </a:solidFill>
                <a:latin typeface="Trebuchet MS" panose="020B0603020202020204" pitchFamily="34" charset="0"/>
              </a:rPr>
              <a:t>taux de financement fait </a:t>
            </a:r>
            <a:r>
              <a:rPr lang="fr-FR" dirty="0">
                <a:solidFill>
                  <a:schemeClr val="tx1"/>
                </a:solidFill>
                <a:latin typeface="Trebuchet MS" panose="020B0603020202020204" pitchFamily="34" charset="0"/>
              </a:rPr>
              <a:t>systématiquement l’objet </a:t>
            </a:r>
            <a:r>
              <a:rPr lang="fr-FR" dirty="0" smtClean="0">
                <a:solidFill>
                  <a:schemeClr val="tx1"/>
                </a:solidFill>
                <a:latin typeface="Trebuchet MS" panose="020B0603020202020204" pitchFamily="34" charset="0"/>
              </a:rPr>
              <a:t>d’une opération </a:t>
            </a:r>
            <a:r>
              <a:rPr lang="fr-FR" dirty="0">
                <a:solidFill>
                  <a:schemeClr val="tx1"/>
                </a:solidFill>
                <a:latin typeface="Trebuchet MS" panose="020B0603020202020204" pitchFamily="34" charset="0"/>
              </a:rPr>
              <a:t>de couverture. Le recours à l’endettement ou </a:t>
            </a:r>
            <a:r>
              <a:rPr lang="fr-FR" dirty="0" smtClean="0">
                <a:solidFill>
                  <a:schemeClr val="tx1"/>
                </a:solidFill>
                <a:latin typeface="Trebuchet MS" panose="020B0603020202020204" pitchFamily="34" charset="0"/>
              </a:rPr>
              <a:t>effet de </a:t>
            </a:r>
            <a:r>
              <a:rPr lang="fr-FR" dirty="0">
                <a:solidFill>
                  <a:schemeClr val="tx1"/>
                </a:solidFill>
                <a:latin typeface="Trebuchet MS" panose="020B0603020202020204" pitchFamily="34" charset="0"/>
              </a:rPr>
              <a:t>levier induit par le recours à l’endettement bancaire est </a:t>
            </a:r>
            <a:r>
              <a:rPr lang="fr-FR" dirty="0" smtClean="0">
                <a:solidFill>
                  <a:schemeClr val="tx1"/>
                </a:solidFill>
                <a:latin typeface="Trebuchet MS" panose="020B0603020202020204" pitchFamily="34" charset="0"/>
              </a:rPr>
              <a:t>limité à 50 M€. L’effet </a:t>
            </a:r>
            <a:r>
              <a:rPr lang="fr-FR" dirty="0">
                <a:solidFill>
                  <a:schemeClr val="tx1"/>
                </a:solidFill>
                <a:latin typeface="Trebuchet MS" panose="020B0603020202020204" pitchFamily="34" charset="0"/>
              </a:rPr>
              <a:t>de levier maximum autorisé, calculé selon la méthode </a:t>
            </a:r>
            <a:r>
              <a:rPr lang="fr-FR" dirty="0" smtClean="0">
                <a:solidFill>
                  <a:schemeClr val="tx1"/>
                </a:solidFill>
                <a:latin typeface="Trebuchet MS" panose="020B0603020202020204" pitchFamily="34" charset="0"/>
              </a:rPr>
              <a:t>de l’engagement, </a:t>
            </a:r>
            <a:r>
              <a:rPr lang="fr-FR" dirty="0">
                <a:solidFill>
                  <a:schemeClr val="tx1"/>
                </a:solidFill>
                <a:latin typeface="Trebuchet MS" panose="020B0603020202020204" pitchFamily="34" charset="0"/>
              </a:rPr>
              <a:t>est fixé à 150 </a:t>
            </a:r>
            <a:r>
              <a:rPr lang="fr-FR" dirty="0" smtClean="0">
                <a:solidFill>
                  <a:schemeClr val="tx1"/>
                </a:solidFill>
                <a:latin typeface="Trebuchet MS" panose="020B0603020202020204" pitchFamily="34" charset="0"/>
              </a:rPr>
              <a:t>%. L’effet </a:t>
            </a:r>
            <a:r>
              <a:rPr lang="fr-FR" dirty="0">
                <a:solidFill>
                  <a:schemeClr val="tx1"/>
                </a:solidFill>
                <a:latin typeface="Trebuchet MS" panose="020B0603020202020204" pitchFamily="34" charset="0"/>
              </a:rPr>
              <a:t>de levier maximum autorisé, calculé selon la </a:t>
            </a:r>
            <a:r>
              <a:rPr lang="fr-FR" dirty="0" smtClean="0">
                <a:solidFill>
                  <a:schemeClr val="tx1"/>
                </a:solidFill>
                <a:latin typeface="Trebuchet MS" panose="020B0603020202020204" pitchFamily="34" charset="0"/>
              </a:rPr>
              <a:t>méthode brute, </a:t>
            </a:r>
            <a:r>
              <a:rPr lang="fr-FR" dirty="0">
                <a:solidFill>
                  <a:schemeClr val="tx1"/>
                </a:solidFill>
                <a:latin typeface="Trebuchet MS" panose="020B0603020202020204" pitchFamily="34" charset="0"/>
              </a:rPr>
              <a:t>est fixé à 200 </a:t>
            </a:r>
            <a:r>
              <a:rPr lang="fr-FR" dirty="0" smtClean="0">
                <a:solidFill>
                  <a:schemeClr val="tx1"/>
                </a:solidFill>
                <a:latin typeface="Trebuchet MS" panose="020B0603020202020204" pitchFamily="34" charset="0"/>
              </a:rPr>
              <a:t>%. La </a:t>
            </a:r>
            <a:r>
              <a:rPr lang="fr-FR" dirty="0">
                <a:solidFill>
                  <a:schemeClr val="tx1"/>
                </a:solidFill>
                <a:latin typeface="Trebuchet MS" panose="020B0603020202020204" pitchFamily="34" charset="0"/>
              </a:rPr>
              <a:t>SCPI supporte également un risque de crédit sur les </a:t>
            </a:r>
            <a:r>
              <a:rPr lang="fr-FR" dirty="0" smtClean="0">
                <a:solidFill>
                  <a:schemeClr val="tx1"/>
                </a:solidFill>
                <a:latin typeface="Trebuchet MS" panose="020B0603020202020204" pitchFamily="34" charset="0"/>
              </a:rPr>
              <a:t>liquidités qui </a:t>
            </a:r>
            <a:r>
              <a:rPr lang="fr-FR" dirty="0">
                <a:solidFill>
                  <a:schemeClr val="tx1"/>
                </a:solidFill>
                <a:latin typeface="Trebuchet MS" panose="020B0603020202020204" pitchFamily="34" charset="0"/>
              </a:rPr>
              <a:t>pourraient se trouver temporairement investies en </a:t>
            </a:r>
            <a:r>
              <a:rPr lang="fr-FR" dirty="0" smtClean="0">
                <a:solidFill>
                  <a:schemeClr val="tx1"/>
                </a:solidFill>
                <a:latin typeface="Trebuchet MS" panose="020B0603020202020204" pitchFamily="34" charset="0"/>
              </a:rPr>
              <a:t>des dépôts </a:t>
            </a:r>
            <a:r>
              <a:rPr lang="fr-FR" dirty="0">
                <a:solidFill>
                  <a:schemeClr val="tx1"/>
                </a:solidFill>
                <a:latin typeface="Trebuchet MS" panose="020B0603020202020204" pitchFamily="34" charset="0"/>
              </a:rPr>
              <a:t>à terme, des dépôts à vue, des instruments </a:t>
            </a:r>
            <a:r>
              <a:rPr lang="fr-FR" dirty="0" smtClean="0">
                <a:solidFill>
                  <a:schemeClr val="tx1"/>
                </a:solidFill>
                <a:latin typeface="Trebuchet MS" panose="020B0603020202020204" pitchFamily="34" charset="0"/>
              </a:rPr>
              <a:t>financiers à </a:t>
            </a:r>
            <a:r>
              <a:rPr lang="fr-FR" dirty="0">
                <a:solidFill>
                  <a:schemeClr val="tx1"/>
                </a:solidFill>
                <a:latin typeface="Trebuchet MS" panose="020B0603020202020204" pitchFamily="34" charset="0"/>
              </a:rPr>
              <a:t>caractère liquide tels que visés à l’article R214-93 du </a:t>
            </a:r>
            <a:r>
              <a:rPr lang="fr-FR" dirty="0" smtClean="0">
                <a:solidFill>
                  <a:schemeClr val="tx1"/>
                </a:solidFill>
                <a:latin typeface="Trebuchet MS" panose="020B0603020202020204" pitchFamily="34" charset="0"/>
              </a:rPr>
              <a:t>code monétaire </a:t>
            </a:r>
            <a:r>
              <a:rPr lang="fr-FR" dirty="0">
                <a:solidFill>
                  <a:schemeClr val="tx1"/>
                </a:solidFill>
                <a:latin typeface="Trebuchet MS" panose="020B0603020202020204" pitchFamily="34" charset="0"/>
              </a:rPr>
              <a:t>et financier. Ces liquidités ne pourront être </a:t>
            </a:r>
            <a:r>
              <a:rPr lang="fr-FR" dirty="0" smtClean="0">
                <a:solidFill>
                  <a:schemeClr val="tx1"/>
                </a:solidFill>
                <a:latin typeface="Trebuchet MS" panose="020B0603020202020204" pitchFamily="34" charset="0"/>
              </a:rPr>
              <a:t>investies que </a:t>
            </a:r>
            <a:r>
              <a:rPr lang="fr-FR" dirty="0">
                <a:solidFill>
                  <a:schemeClr val="tx1"/>
                </a:solidFill>
                <a:latin typeface="Trebuchet MS" panose="020B0603020202020204" pitchFamily="34" charset="0"/>
              </a:rPr>
              <a:t>sur des supports bénéficiant d’un rating minimum </a:t>
            </a:r>
            <a:r>
              <a:rPr lang="fr-FR" dirty="0" smtClean="0">
                <a:solidFill>
                  <a:schemeClr val="tx1"/>
                </a:solidFill>
                <a:latin typeface="Trebuchet MS" panose="020B0603020202020204" pitchFamily="34" charset="0"/>
              </a:rPr>
              <a:t>de BBB- </a:t>
            </a:r>
            <a:r>
              <a:rPr lang="fr-FR" dirty="0">
                <a:solidFill>
                  <a:schemeClr val="tx1"/>
                </a:solidFill>
                <a:latin typeface="Trebuchet MS" panose="020B0603020202020204" pitchFamily="34" charset="0"/>
              </a:rPr>
              <a:t>ou contenant des titres bénéficiant d’un rating </a:t>
            </a:r>
            <a:r>
              <a:rPr lang="fr-FR" dirty="0" smtClean="0">
                <a:solidFill>
                  <a:schemeClr val="tx1"/>
                </a:solidFill>
                <a:latin typeface="Trebuchet MS" panose="020B0603020202020204" pitchFamily="34" charset="0"/>
              </a:rPr>
              <a:t>minimum de </a:t>
            </a:r>
            <a:r>
              <a:rPr lang="fr-FR" dirty="0">
                <a:solidFill>
                  <a:schemeClr val="tx1"/>
                </a:solidFill>
                <a:latin typeface="Trebuchet MS" panose="020B0603020202020204" pitchFamily="34" charset="0"/>
              </a:rPr>
              <a:t>BBB- ou une notation jugée équivalente par la société </a:t>
            </a:r>
            <a:r>
              <a:rPr lang="fr-FR" dirty="0" smtClean="0">
                <a:solidFill>
                  <a:schemeClr val="tx1"/>
                </a:solidFill>
                <a:latin typeface="Trebuchet MS" panose="020B0603020202020204" pitchFamily="34" charset="0"/>
              </a:rPr>
              <a:t>de gestion</a:t>
            </a:r>
            <a:r>
              <a:rPr lang="fr-FR" dirty="0">
                <a:solidFill>
                  <a:schemeClr val="tx1"/>
                </a:solidFill>
                <a:latin typeface="Trebuchet MS" panose="020B0603020202020204" pitchFamily="34" charset="0"/>
              </a:rPr>
              <a:t>. La société de gestion ne recourt pas </a:t>
            </a:r>
            <a:r>
              <a:rPr lang="fr-FR" dirty="0" smtClean="0">
                <a:solidFill>
                  <a:schemeClr val="tx1"/>
                </a:solidFill>
                <a:latin typeface="Trebuchet MS" panose="020B0603020202020204" pitchFamily="34" charset="0"/>
              </a:rPr>
              <a:t>exclusivement ou </a:t>
            </a:r>
            <a:r>
              <a:rPr lang="fr-FR" dirty="0">
                <a:solidFill>
                  <a:schemeClr val="tx1"/>
                </a:solidFill>
                <a:latin typeface="Trebuchet MS" panose="020B0603020202020204" pitchFamily="34" charset="0"/>
              </a:rPr>
              <a:t>mécaniquement à des notations de crédit émises par </a:t>
            </a:r>
            <a:r>
              <a:rPr lang="fr-FR" dirty="0" smtClean="0">
                <a:solidFill>
                  <a:schemeClr val="tx1"/>
                </a:solidFill>
                <a:latin typeface="Trebuchet MS" panose="020B0603020202020204" pitchFamily="34" charset="0"/>
              </a:rPr>
              <a:t>des agences </a:t>
            </a:r>
            <a:r>
              <a:rPr lang="fr-FR" dirty="0">
                <a:solidFill>
                  <a:schemeClr val="tx1"/>
                </a:solidFill>
                <a:latin typeface="Trebuchet MS" panose="020B0603020202020204" pitchFamily="34" charset="0"/>
              </a:rPr>
              <a:t>de notation de crédit</a:t>
            </a:r>
            <a:r>
              <a:rPr lang="fr-FR" dirty="0" smtClean="0">
                <a:solidFill>
                  <a:schemeClr val="tx1"/>
                </a:solidFill>
                <a:latin typeface="Trebuchet MS" panose="020B0603020202020204" pitchFamily="34" charset="0"/>
              </a:rPr>
              <a:t>.</a:t>
            </a:r>
          </a:p>
          <a:p>
            <a:pPr algn="just"/>
            <a:endParaRPr lang="fr-FR" b="1" dirty="0" smtClean="0">
              <a:solidFill>
                <a:schemeClr val="tx1"/>
              </a:solidFill>
              <a:latin typeface="Trebuchet MS" panose="020B0603020202020204" pitchFamily="34" charset="0"/>
            </a:endParaRPr>
          </a:p>
          <a:p>
            <a:pPr algn="just"/>
            <a:endParaRPr lang="fr-FR" b="1" dirty="0">
              <a:solidFill>
                <a:schemeClr val="tx1"/>
              </a:solidFill>
              <a:latin typeface="Trebuchet MS" panose="020B0603020202020204" pitchFamily="34" charset="0"/>
            </a:endParaRPr>
          </a:p>
          <a:p>
            <a:pPr algn="just"/>
            <a:endParaRPr lang="fr-FR" b="1" dirty="0" smtClean="0">
              <a:solidFill>
                <a:schemeClr val="tx1"/>
              </a:solidFill>
              <a:latin typeface="Trebuchet MS" panose="020B0603020202020204" pitchFamily="34" charset="0"/>
            </a:endParaRPr>
          </a:p>
          <a:p>
            <a:pPr algn="just"/>
            <a:endParaRPr lang="fr-FR" b="1" dirty="0">
              <a:solidFill>
                <a:schemeClr val="tx1"/>
              </a:solidFill>
              <a:latin typeface="Trebuchet MS" panose="020B0603020202020204" pitchFamily="34" charset="0"/>
            </a:endParaRPr>
          </a:p>
          <a:p>
            <a:pPr algn="just">
              <a:buClr>
                <a:srgbClr val="A88563"/>
              </a:buClr>
            </a:pPr>
            <a:r>
              <a:rPr lang="fr-FR" b="1" dirty="0" smtClean="0">
                <a:solidFill>
                  <a:schemeClr val="tx1"/>
                </a:solidFill>
                <a:latin typeface="Trebuchet MS" panose="020B0603020202020204" pitchFamily="34" charset="0"/>
              </a:rPr>
              <a:t>Le </a:t>
            </a:r>
            <a:r>
              <a:rPr lang="fr-FR" b="1" dirty="0">
                <a:solidFill>
                  <a:schemeClr val="tx1"/>
                </a:solidFill>
                <a:latin typeface="Trebuchet MS" panose="020B0603020202020204" pitchFamily="34" charset="0"/>
              </a:rPr>
              <a:t>risque de contrepartie : </a:t>
            </a:r>
            <a:r>
              <a:rPr lang="fr-FR" dirty="0">
                <a:solidFill>
                  <a:schemeClr val="tx1"/>
                </a:solidFill>
                <a:latin typeface="Trebuchet MS" panose="020B0603020202020204" pitchFamily="34" charset="0"/>
              </a:rPr>
              <a:t>c’est-à-dire le </a:t>
            </a:r>
            <a:r>
              <a:rPr lang="fr-FR" dirty="0" smtClean="0">
                <a:solidFill>
                  <a:schemeClr val="tx1"/>
                </a:solidFill>
                <a:latin typeface="Trebuchet MS" panose="020B0603020202020204" pitchFamily="34" charset="0"/>
              </a:rPr>
              <a:t>risque résultant </a:t>
            </a:r>
            <a:r>
              <a:rPr lang="fr-FR" dirty="0">
                <a:solidFill>
                  <a:schemeClr val="tx1"/>
                </a:solidFill>
                <a:latin typeface="Trebuchet MS" panose="020B0603020202020204" pitchFamily="34" charset="0"/>
              </a:rPr>
              <a:t>du fait que la contrepartie à une opération ou à </a:t>
            </a:r>
            <a:r>
              <a:rPr lang="fr-FR" dirty="0" smtClean="0">
                <a:solidFill>
                  <a:schemeClr val="tx1"/>
                </a:solidFill>
                <a:latin typeface="Trebuchet MS" panose="020B0603020202020204" pitchFamily="34" charset="0"/>
              </a:rPr>
              <a:t>un contrat </a:t>
            </a:r>
            <a:r>
              <a:rPr lang="fr-FR" dirty="0">
                <a:solidFill>
                  <a:schemeClr val="tx1"/>
                </a:solidFill>
                <a:latin typeface="Trebuchet MS" panose="020B0603020202020204" pitchFamily="34" charset="0"/>
              </a:rPr>
              <a:t>peut faillir à ses obligations avant que l’opération ait </a:t>
            </a:r>
            <a:r>
              <a:rPr lang="fr-FR" dirty="0" smtClean="0">
                <a:solidFill>
                  <a:schemeClr val="tx1"/>
                </a:solidFill>
                <a:latin typeface="Trebuchet MS" panose="020B0603020202020204" pitchFamily="34" charset="0"/>
              </a:rPr>
              <a:t>été réglée </a:t>
            </a:r>
            <a:r>
              <a:rPr lang="fr-FR" dirty="0">
                <a:solidFill>
                  <a:schemeClr val="tx1"/>
                </a:solidFill>
                <a:latin typeface="Trebuchet MS" panose="020B0603020202020204" pitchFamily="34" charset="0"/>
              </a:rPr>
              <a:t>de manière définitive sous la forme d’un flux </a:t>
            </a:r>
            <a:r>
              <a:rPr lang="fr-FR" dirty="0" smtClean="0">
                <a:solidFill>
                  <a:schemeClr val="tx1"/>
                </a:solidFill>
                <a:latin typeface="Trebuchet MS" panose="020B0603020202020204" pitchFamily="34" charset="0"/>
              </a:rPr>
              <a:t>financier. Cela </a:t>
            </a:r>
            <a:r>
              <a:rPr lang="fr-FR" dirty="0">
                <a:solidFill>
                  <a:schemeClr val="tx1"/>
                </a:solidFill>
                <a:latin typeface="Trebuchet MS" panose="020B0603020202020204" pitchFamily="34" charset="0"/>
              </a:rPr>
              <a:t>inclut notamment le risque lié à l’utilisation </a:t>
            </a:r>
            <a:r>
              <a:rPr lang="fr-FR" dirty="0" smtClean="0">
                <a:solidFill>
                  <a:schemeClr val="tx1"/>
                </a:solidFill>
                <a:latin typeface="Trebuchet MS" panose="020B0603020202020204" pitchFamily="34" charset="0"/>
              </a:rPr>
              <a:t>d’instruments dérivés </a:t>
            </a:r>
            <a:r>
              <a:rPr lang="fr-FR" dirty="0">
                <a:solidFill>
                  <a:schemeClr val="tx1"/>
                </a:solidFill>
                <a:latin typeface="Trebuchet MS" panose="020B0603020202020204" pitchFamily="34" charset="0"/>
              </a:rPr>
              <a:t>(à des fins de couverture) et par extension, </a:t>
            </a:r>
            <a:r>
              <a:rPr lang="fr-FR" dirty="0" smtClean="0">
                <a:solidFill>
                  <a:schemeClr val="tx1"/>
                </a:solidFill>
                <a:latin typeface="Trebuchet MS" panose="020B0603020202020204" pitchFamily="34" charset="0"/>
              </a:rPr>
              <a:t>au-delà de </a:t>
            </a:r>
            <a:r>
              <a:rPr lang="fr-FR" dirty="0">
                <a:solidFill>
                  <a:schemeClr val="tx1"/>
                </a:solidFill>
                <a:latin typeface="Trebuchet MS" panose="020B0603020202020204" pitchFamily="34" charset="0"/>
              </a:rPr>
              <a:t>la définition réglementaire du risque de contrepartie, </a:t>
            </a:r>
            <a:r>
              <a:rPr lang="fr-FR" dirty="0" smtClean="0">
                <a:solidFill>
                  <a:schemeClr val="tx1"/>
                </a:solidFill>
                <a:latin typeface="Trebuchet MS" panose="020B0603020202020204" pitchFamily="34" charset="0"/>
              </a:rPr>
              <a:t>les risques </a:t>
            </a:r>
            <a:r>
              <a:rPr lang="fr-FR" dirty="0">
                <a:solidFill>
                  <a:schemeClr val="tx1"/>
                </a:solidFill>
                <a:latin typeface="Trebuchet MS" panose="020B0603020202020204" pitchFamily="34" charset="0"/>
              </a:rPr>
              <a:t>locatifs à savoir le risque de défaillance économique </a:t>
            </a:r>
            <a:r>
              <a:rPr lang="fr-FR" dirty="0" smtClean="0">
                <a:solidFill>
                  <a:schemeClr val="tx1"/>
                </a:solidFill>
                <a:latin typeface="Trebuchet MS" panose="020B0603020202020204" pitchFamily="34" charset="0"/>
              </a:rPr>
              <a:t>d’un locataire</a:t>
            </a:r>
            <a:r>
              <a:rPr lang="fr-FR" dirty="0">
                <a:solidFill>
                  <a:schemeClr val="tx1"/>
                </a:solidFill>
                <a:latin typeface="Trebuchet MS" panose="020B0603020202020204" pitchFamily="34" charset="0"/>
              </a:rPr>
              <a:t>. A cet effet, la SCPI s’efforce d’atténuer ces risques </a:t>
            </a:r>
            <a:r>
              <a:rPr lang="fr-FR" dirty="0" smtClean="0">
                <a:solidFill>
                  <a:schemeClr val="tx1"/>
                </a:solidFill>
                <a:latin typeface="Trebuchet MS" panose="020B0603020202020204" pitchFamily="34" charset="0"/>
              </a:rPr>
              <a:t>en procédant </a:t>
            </a:r>
            <a:r>
              <a:rPr lang="fr-FR" dirty="0">
                <a:solidFill>
                  <a:schemeClr val="tx1"/>
                </a:solidFill>
                <a:latin typeface="Trebuchet MS" panose="020B0603020202020204" pitchFamily="34" charset="0"/>
              </a:rPr>
              <a:t>à une sélection rigoureuse tant des </a:t>
            </a:r>
            <a:r>
              <a:rPr lang="fr-FR" dirty="0" smtClean="0">
                <a:solidFill>
                  <a:schemeClr val="tx1"/>
                </a:solidFill>
                <a:latin typeface="Trebuchet MS" panose="020B0603020202020204" pitchFamily="34" charset="0"/>
              </a:rPr>
              <a:t>contreparties financières </a:t>
            </a:r>
            <a:r>
              <a:rPr lang="fr-FR" dirty="0">
                <a:solidFill>
                  <a:schemeClr val="tx1"/>
                </a:solidFill>
                <a:latin typeface="Trebuchet MS" panose="020B0603020202020204" pitchFamily="34" charset="0"/>
              </a:rPr>
              <a:t>que de ses locataires. La SCPI </a:t>
            </a:r>
            <a:r>
              <a:rPr lang="fr-FR" dirty="0" smtClean="0">
                <a:solidFill>
                  <a:schemeClr val="tx1"/>
                </a:solidFill>
                <a:latin typeface="Trebuchet MS" panose="020B0603020202020204" pitchFamily="34" charset="0"/>
              </a:rPr>
              <a:t>Atout Pierre Diversification s’interdit, par </a:t>
            </a:r>
            <a:r>
              <a:rPr lang="fr-FR" dirty="0">
                <a:solidFill>
                  <a:schemeClr val="tx1"/>
                </a:solidFill>
                <a:latin typeface="Trebuchet MS" panose="020B0603020202020204" pitchFamily="34" charset="0"/>
              </a:rPr>
              <a:t>ailleurs, de contracter des opérations de couverture de </a:t>
            </a:r>
            <a:r>
              <a:rPr lang="fr-FR" dirty="0" smtClean="0">
                <a:solidFill>
                  <a:schemeClr val="tx1"/>
                </a:solidFill>
                <a:latin typeface="Trebuchet MS" panose="020B0603020202020204" pitchFamily="34" charset="0"/>
              </a:rPr>
              <a:t>taux sur </a:t>
            </a:r>
            <a:r>
              <a:rPr lang="fr-FR" dirty="0">
                <a:solidFill>
                  <a:schemeClr val="tx1"/>
                </a:solidFill>
                <a:latin typeface="Trebuchet MS" panose="020B0603020202020204" pitchFamily="34" charset="0"/>
              </a:rPr>
              <a:t>les financements bancaires avec des contreparties dont </a:t>
            </a:r>
            <a:r>
              <a:rPr lang="fr-FR" dirty="0" smtClean="0">
                <a:solidFill>
                  <a:schemeClr val="tx1"/>
                </a:solidFill>
                <a:latin typeface="Trebuchet MS" panose="020B0603020202020204" pitchFamily="34" charset="0"/>
              </a:rPr>
              <a:t>le rating </a:t>
            </a:r>
            <a:r>
              <a:rPr lang="fr-FR" dirty="0">
                <a:solidFill>
                  <a:schemeClr val="tx1"/>
                </a:solidFill>
                <a:latin typeface="Trebuchet MS" panose="020B0603020202020204" pitchFamily="34" charset="0"/>
              </a:rPr>
              <a:t>au moment de la conclusion du contrat serait </a:t>
            </a:r>
            <a:r>
              <a:rPr lang="fr-FR" dirty="0" smtClean="0">
                <a:solidFill>
                  <a:schemeClr val="tx1"/>
                </a:solidFill>
                <a:latin typeface="Trebuchet MS" panose="020B0603020202020204" pitchFamily="34" charset="0"/>
              </a:rPr>
              <a:t>inférieur à </a:t>
            </a:r>
            <a:r>
              <a:rPr lang="fr-FR" dirty="0">
                <a:solidFill>
                  <a:schemeClr val="tx1"/>
                </a:solidFill>
                <a:latin typeface="Trebuchet MS" panose="020B0603020202020204" pitchFamily="34" charset="0"/>
              </a:rPr>
              <a:t>BBB- ou une notation jugée équivalente par la société </a:t>
            </a:r>
            <a:r>
              <a:rPr lang="fr-FR" dirty="0" smtClean="0">
                <a:solidFill>
                  <a:schemeClr val="tx1"/>
                </a:solidFill>
                <a:latin typeface="Trebuchet MS" panose="020B0603020202020204" pitchFamily="34" charset="0"/>
              </a:rPr>
              <a:t>de gestion</a:t>
            </a:r>
            <a:r>
              <a:rPr lang="fr-FR" dirty="0">
                <a:solidFill>
                  <a:schemeClr val="tx1"/>
                </a:solidFill>
                <a:latin typeface="Trebuchet MS" panose="020B0603020202020204" pitchFamily="34" charset="0"/>
              </a:rPr>
              <a:t>. La société de gestion ne recourt pas </a:t>
            </a:r>
            <a:r>
              <a:rPr lang="fr-FR" dirty="0" smtClean="0">
                <a:solidFill>
                  <a:schemeClr val="tx1"/>
                </a:solidFill>
                <a:latin typeface="Trebuchet MS" panose="020B0603020202020204" pitchFamily="34" charset="0"/>
              </a:rPr>
              <a:t>exclusivement ou </a:t>
            </a:r>
            <a:r>
              <a:rPr lang="fr-FR" dirty="0">
                <a:solidFill>
                  <a:schemeClr val="tx1"/>
                </a:solidFill>
                <a:latin typeface="Trebuchet MS" panose="020B0603020202020204" pitchFamily="34" charset="0"/>
              </a:rPr>
              <a:t>mécaniquement à des notations de crédit émises par </a:t>
            </a:r>
            <a:r>
              <a:rPr lang="fr-FR" dirty="0" smtClean="0">
                <a:solidFill>
                  <a:schemeClr val="tx1"/>
                </a:solidFill>
                <a:latin typeface="Trebuchet MS" panose="020B0603020202020204" pitchFamily="34" charset="0"/>
              </a:rPr>
              <a:t>des agences </a:t>
            </a:r>
            <a:r>
              <a:rPr lang="fr-FR" dirty="0">
                <a:solidFill>
                  <a:schemeClr val="tx1"/>
                </a:solidFill>
                <a:latin typeface="Trebuchet MS" panose="020B0603020202020204" pitchFamily="34" charset="0"/>
              </a:rPr>
              <a:t>de notation de crédit.</a:t>
            </a:r>
            <a:endParaRPr lang="fr-FR" dirty="0" smtClean="0">
              <a:solidFill>
                <a:schemeClr val="tx1"/>
              </a:solidFill>
              <a:latin typeface="Trebuchet MS" panose="020B0603020202020204" pitchFamily="34" charset="0"/>
            </a:endParaRPr>
          </a:p>
          <a:p>
            <a:pPr algn="just"/>
            <a:endParaRPr lang="fr-FR" dirty="0">
              <a:solidFill>
                <a:schemeClr val="tx1"/>
              </a:solidFill>
              <a:latin typeface="Trebuchet MS" panose="020B0603020202020204" pitchFamily="34" charset="0"/>
            </a:endParaRPr>
          </a:p>
          <a:p>
            <a:pPr marL="114300" lvl="1" indent="0" algn="just">
              <a:buClr>
                <a:srgbClr val="5D87A1"/>
              </a:buClr>
              <a:buNone/>
            </a:pPr>
            <a:r>
              <a:rPr lang="fr-FR" dirty="0" smtClean="0">
                <a:solidFill>
                  <a:prstClr val="black"/>
                </a:solidFill>
                <a:latin typeface="Trebuchet MS" panose="020B0603020202020204" pitchFamily="34" charset="0"/>
              </a:rPr>
              <a:t>De </a:t>
            </a:r>
            <a:r>
              <a:rPr lang="fr-FR" dirty="0">
                <a:solidFill>
                  <a:prstClr val="black"/>
                </a:solidFill>
                <a:latin typeface="Trebuchet MS" panose="020B0603020202020204" pitchFamily="34" charset="0"/>
              </a:rPr>
              <a:t>manière générale, il est rappelé </a:t>
            </a:r>
            <a:r>
              <a:rPr lang="fr-FR" b="1" dirty="0">
                <a:solidFill>
                  <a:prstClr val="black"/>
                </a:solidFill>
                <a:latin typeface="Trebuchet MS" panose="020B0603020202020204" pitchFamily="34" charset="0"/>
              </a:rPr>
              <a:t>que </a:t>
            </a:r>
            <a:r>
              <a:rPr lang="fr-FR" b="1" dirty="0">
                <a:solidFill>
                  <a:prstClr val="black"/>
                </a:solidFill>
                <a:effectLst>
                  <a:outerShdw blurRad="38100" dist="38100" dir="2700000" algn="tl">
                    <a:srgbClr val="000000">
                      <a:alpha val="43137"/>
                    </a:srgbClr>
                  </a:outerShdw>
                </a:effectLst>
                <a:latin typeface="Trebuchet MS" panose="020B0603020202020204" pitchFamily="34" charset="0"/>
              </a:rPr>
              <a:t>l’investissement en parts de SCPI doit s’envisager sur une durée longue. La durée de placement recommandée est fixée à au moins dix </a:t>
            </a:r>
            <a:r>
              <a:rPr lang="fr-FR" b="1" dirty="0" smtClean="0">
                <a:solidFill>
                  <a:prstClr val="black"/>
                </a:solidFill>
                <a:effectLst>
                  <a:outerShdw blurRad="38100" dist="38100" dir="2700000" algn="tl">
                    <a:srgbClr val="000000">
                      <a:alpha val="43137"/>
                    </a:srgbClr>
                  </a:outerShdw>
                </a:effectLst>
                <a:latin typeface="Trebuchet MS" panose="020B0603020202020204" pitchFamily="34" charset="0"/>
              </a:rPr>
              <a:t>ans. </a:t>
            </a:r>
          </a:p>
          <a:p>
            <a:pPr marL="114300" lvl="1" indent="0" algn="just">
              <a:buClr>
                <a:srgbClr val="5D87A1"/>
              </a:buClr>
              <a:buNone/>
            </a:pPr>
            <a:endParaRPr lang="fr-FR" b="1" dirty="0" smtClean="0">
              <a:solidFill>
                <a:prstClr val="black"/>
              </a:solidFill>
              <a:effectLst>
                <a:outerShdw blurRad="38100" dist="38100" dir="2700000" algn="tl">
                  <a:srgbClr val="000000">
                    <a:alpha val="43137"/>
                  </a:srgbClr>
                </a:outerShdw>
              </a:effectLst>
              <a:latin typeface="Trebuchet MS" panose="020B0603020202020204" pitchFamily="34" charset="0"/>
            </a:endParaRPr>
          </a:p>
          <a:p>
            <a:pPr marL="114300" lvl="1" indent="0" algn="just">
              <a:buClr>
                <a:srgbClr val="5D87A1"/>
              </a:buClr>
              <a:buNone/>
            </a:pPr>
            <a:r>
              <a:rPr lang="fr-FR" dirty="0" smtClean="0">
                <a:solidFill>
                  <a:prstClr val="black"/>
                </a:solidFill>
                <a:latin typeface="Trebuchet MS" panose="020B0603020202020204" pitchFamily="34" charset="0"/>
              </a:rPr>
              <a:t>La </a:t>
            </a:r>
            <a:r>
              <a:rPr lang="fr-FR" dirty="0">
                <a:solidFill>
                  <a:prstClr val="black"/>
                </a:solidFill>
                <a:latin typeface="Trebuchet MS" panose="020B0603020202020204" pitchFamily="34" charset="0"/>
              </a:rPr>
              <a:t>liste complète des risques est indiquée dans la note d’information de la SCPI, disponible sur le site internet d’AEW Ciloger </a:t>
            </a:r>
            <a:r>
              <a:rPr lang="fr-FR" u="sng" dirty="0" smtClean="0">
                <a:solidFill>
                  <a:prstClr val="black"/>
                </a:solidFill>
                <a:latin typeface="Trebuchet MS" panose="020B0603020202020204" pitchFamily="34" charset="0"/>
                <a:cs typeface="Helvetica" panose="020B0604020202020204" pitchFamily="34" charset="0"/>
                <a:hlinkClick r:id="rId3"/>
              </a:rPr>
              <a:t>www.aewciloger.com</a:t>
            </a:r>
            <a:r>
              <a:rPr lang="fr-FR" dirty="0" smtClean="0">
                <a:solidFill>
                  <a:prstClr val="black"/>
                </a:solidFill>
                <a:latin typeface="Trebuchet MS" panose="020B0603020202020204" pitchFamily="34" charset="0"/>
                <a:cs typeface="Helvetica" panose="020B0604020202020204" pitchFamily="34" charset="0"/>
              </a:rPr>
              <a:t> ; l’ensemble </a:t>
            </a:r>
            <a:r>
              <a:rPr lang="fr-FR" dirty="0">
                <a:solidFill>
                  <a:prstClr val="black"/>
                </a:solidFill>
                <a:latin typeface="Trebuchet MS" panose="020B0603020202020204" pitchFamily="34" charset="0"/>
                <a:cs typeface="Helvetica" panose="020B0604020202020204" pitchFamily="34" charset="0"/>
              </a:rPr>
              <a:t>des documents </a:t>
            </a:r>
            <a:r>
              <a:rPr lang="fr-FR" dirty="0" smtClean="0">
                <a:solidFill>
                  <a:prstClr val="black"/>
                </a:solidFill>
                <a:latin typeface="Trebuchet MS" panose="020B0603020202020204" pitchFamily="34" charset="0"/>
                <a:cs typeface="Helvetica" panose="020B0604020202020204" pitchFamily="34" charset="0"/>
              </a:rPr>
              <a:t>(rapport </a:t>
            </a:r>
            <a:r>
              <a:rPr lang="fr-FR" dirty="0">
                <a:solidFill>
                  <a:prstClr val="black"/>
                </a:solidFill>
                <a:latin typeface="Trebuchet MS" panose="020B0603020202020204" pitchFamily="34" charset="0"/>
                <a:cs typeface="Helvetica" panose="020B0604020202020204" pitchFamily="34" charset="0"/>
              </a:rPr>
              <a:t>annuel, bulletin trimestriel, notes </a:t>
            </a:r>
            <a:r>
              <a:rPr lang="fr-FR" dirty="0" smtClean="0">
                <a:solidFill>
                  <a:prstClr val="black"/>
                </a:solidFill>
                <a:latin typeface="Trebuchet MS" panose="020B0603020202020204" pitchFamily="34" charset="0"/>
                <a:cs typeface="Helvetica" panose="020B0604020202020204" pitchFamily="34" charset="0"/>
              </a:rPr>
              <a:t>d’information, statuts, Document d’informations clés - DIC, </a:t>
            </a:r>
            <a:r>
              <a:rPr lang="fr-FR" dirty="0">
                <a:solidFill>
                  <a:prstClr val="black"/>
                </a:solidFill>
                <a:latin typeface="Trebuchet MS" panose="020B0603020202020204" pitchFamily="34" charset="0"/>
                <a:cs typeface="Helvetica" panose="020B0604020202020204" pitchFamily="34" charset="0"/>
              </a:rPr>
              <a:t>frais et risques sur les </a:t>
            </a:r>
            <a:r>
              <a:rPr lang="fr-FR" dirty="0" smtClean="0">
                <a:solidFill>
                  <a:prstClr val="black"/>
                </a:solidFill>
                <a:latin typeface="Trebuchet MS" panose="020B0603020202020204" pitchFamily="34" charset="0"/>
                <a:cs typeface="Helvetica" panose="020B0604020202020204" pitchFamily="34" charset="0"/>
              </a:rPr>
              <a:t>SCPI) </a:t>
            </a:r>
            <a:r>
              <a:rPr lang="fr-FR" dirty="0">
                <a:solidFill>
                  <a:prstClr val="black"/>
                </a:solidFill>
                <a:latin typeface="Trebuchet MS" panose="020B0603020202020204" pitchFamily="34" charset="0"/>
                <a:cs typeface="Helvetica" panose="020B0604020202020204" pitchFamily="34" charset="0"/>
              </a:rPr>
              <a:t>sont disponibles sur le site internet d’AEW Ciloger : </a:t>
            </a:r>
            <a:r>
              <a:rPr lang="fr-FR" u="sng" dirty="0" smtClean="0">
                <a:solidFill>
                  <a:prstClr val="black"/>
                </a:solidFill>
                <a:latin typeface="Trebuchet MS" panose="020B0603020202020204" pitchFamily="34" charset="0"/>
                <a:cs typeface="Helvetica" panose="020B0604020202020204" pitchFamily="34" charset="0"/>
              </a:rPr>
              <a:t>www.aewciloger.com</a:t>
            </a:r>
            <a:endParaRPr lang="fr-FR" dirty="0">
              <a:solidFill>
                <a:schemeClr val="tx1">
                  <a:lumMod val="75000"/>
                  <a:lumOff val="25000"/>
                </a:schemeClr>
              </a:solidFill>
              <a:latin typeface="Trebuchet MS" panose="020B0603020202020204" pitchFamily="34" charset="0"/>
            </a:endParaRPr>
          </a:p>
        </p:txBody>
      </p:sp>
      <p:pic>
        <p:nvPicPr>
          <p:cNvPr id="6" name="Image 5"/>
          <p:cNvPicPr>
            <a:picLocks noChangeAspect="1"/>
          </p:cNvPicPr>
          <p:nvPr/>
        </p:nvPicPr>
        <p:blipFill>
          <a:blip r:embed="rId4"/>
          <a:stretch>
            <a:fillRect/>
          </a:stretch>
        </p:blipFill>
        <p:spPr>
          <a:xfrm>
            <a:off x="6587231" y="10275"/>
            <a:ext cx="3318768" cy="921880"/>
          </a:xfrm>
          <a:prstGeom prst="rect">
            <a:avLst/>
          </a:prstGeom>
        </p:spPr>
      </p:pic>
    </p:spTree>
    <p:extLst>
      <p:ext uri="{BB962C8B-B14F-4D97-AF65-F5344CB8AC3E}">
        <p14:creationId xmlns:p14="http://schemas.microsoft.com/office/powerpoint/2010/main" val="2150462443"/>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
          <p:cNvSpPr txBox="1">
            <a:spLocks/>
          </p:cNvSpPr>
          <p:nvPr/>
        </p:nvSpPr>
        <p:spPr>
          <a:xfrm>
            <a:off x="451091" y="284684"/>
            <a:ext cx="6061327" cy="428625"/>
          </a:xfrm>
          <a:prstGeom prst="rect">
            <a:avLst/>
          </a:prstGeom>
        </p:spPr>
        <p:txBody>
          <a:bodyPr/>
          <a:lstStyle>
            <a:lvl1pPr marL="342900" indent="-342900" algn="l" rtl="0" eaLnBrk="0" fontAlgn="base" hangingPunct="0">
              <a:spcBef>
                <a:spcPct val="20000"/>
              </a:spcBef>
              <a:spcAft>
                <a:spcPct val="0"/>
              </a:spcAft>
              <a:buClr>
                <a:srgbClr val="0256B2"/>
              </a:buClr>
              <a:buFont typeface="Arial" pitchFamily="34" charset="0"/>
              <a:buChar char="•"/>
              <a:defRPr sz="11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0256B2"/>
              </a:buClr>
              <a:buFont typeface="Arial" pitchFamily="34" charset="0"/>
              <a:buChar char="–"/>
              <a:defRPr sz="11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256B2"/>
              </a:buClr>
              <a:buFont typeface="Arial" pitchFamily="34" charset="0"/>
              <a:buChar char="•"/>
              <a:defRPr sz="11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256B2"/>
              </a:buClr>
              <a:buFont typeface="Arial" pitchFamily="34" charset="0"/>
              <a:buChar char="–"/>
              <a:defRPr sz="11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fr-FR" sz="3200" dirty="0" smtClean="0">
                <a:solidFill>
                  <a:srgbClr val="A88563"/>
                </a:solidFill>
                <a:latin typeface="Trebuchet MS" panose="020B0603020202020204" pitchFamily="34" charset="0"/>
              </a:rPr>
              <a:t>AVERTISSEMENTS SCPI</a:t>
            </a:r>
            <a:endParaRPr lang="fr-FR" sz="3200" dirty="0">
              <a:solidFill>
                <a:srgbClr val="A88563"/>
              </a:solidFill>
              <a:latin typeface="Trebuchet MS" panose="020B0603020202020204" pitchFamily="34" charset="0"/>
            </a:endParaRPr>
          </a:p>
        </p:txBody>
      </p:sp>
      <p:sp>
        <p:nvSpPr>
          <p:cNvPr id="16" name="Espace réservé du texte 3"/>
          <p:cNvSpPr txBox="1">
            <a:spLocks/>
          </p:cNvSpPr>
          <p:nvPr/>
        </p:nvSpPr>
        <p:spPr>
          <a:xfrm>
            <a:off x="254001" y="1798501"/>
            <a:ext cx="9316720" cy="3795382"/>
          </a:xfrm>
          <a:prstGeom prst="wedgeRoundRectCallout">
            <a:avLst>
              <a:gd name="adj1" fmla="val -47703"/>
              <a:gd name="adj2" fmla="val 149"/>
              <a:gd name="adj3" fmla="val 16667"/>
            </a:avLst>
          </a:prstGeom>
          <a:noFill/>
          <a:ln w="9525"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marL="342900" indent="-34290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1pPr>
            <a:lvl2pPr marL="457200" indent="-28575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2pPr>
            <a:lvl3pPr marL="914400" indent="-22860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3pPr>
            <a:lvl4pPr marL="1371600" indent="-22860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4pPr>
            <a:lvl5pPr marL="1828800" indent="-228600" algn="l" defTabSz="457200" rtl="0" eaLnBrk="0" fontAlgn="base" hangingPunct="0">
              <a:spcBef>
                <a:spcPct val="0"/>
              </a:spcBef>
              <a:spcAft>
                <a:spcPct val="0"/>
              </a:spcAft>
              <a:buFont typeface="Arial" pitchFamily="34" charset="0"/>
              <a:buChar char="»"/>
              <a:defRPr sz="1100" kern="1200">
                <a:solidFill>
                  <a:schemeClr val="lt1"/>
                </a:solidFill>
                <a:latin typeface="+mn-lt"/>
                <a:ea typeface="+mn-ea"/>
                <a:cs typeface="+mn-cs"/>
              </a:defRPr>
            </a:lvl5pPr>
            <a:lvl6pPr marL="2286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743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2004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657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just">
              <a:lnSpc>
                <a:spcPct val="100000"/>
              </a:lnSpc>
              <a:spcBef>
                <a:spcPct val="20000"/>
              </a:spcBef>
              <a:buNone/>
            </a:pPr>
            <a:r>
              <a:rPr lang="fr-FR" sz="1600" dirty="0">
                <a:solidFill>
                  <a:srgbClr val="A88563"/>
                </a:solidFill>
                <a:latin typeface="Trebuchet MS" panose="020B0603020202020204" pitchFamily="34" charset="0"/>
              </a:rPr>
              <a:t>L’investissement en parts de SCPI présente les risques suivants :</a:t>
            </a:r>
          </a:p>
          <a:p>
            <a:pPr algn="just">
              <a:lnSpc>
                <a:spcPct val="100000"/>
              </a:lnSpc>
              <a:spcBef>
                <a:spcPts val="600"/>
              </a:spcBef>
              <a:spcAft>
                <a:spcPts val="600"/>
              </a:spcAft>
              <a:buClr>
                <a:srgbClr val="A88563"/>
              </a:buClr>
              <a:buFont typeface="Wingdings" panose="05000000000000000000" pitchFamily="2" charset="2"/>
              <a:buChar char="§"/>
            </a:pPr>
            <a:r>
              <a:rPr lang="fr-FR" sz="1400" dirty="0">
                <a:solidFill>
                  <a:schemeClr val="tx1"/>
                </a:solidFill>
                <a:latin typeface="Trebuchet MS" panose="020B0603020202020204" pitchFamily="34" charset="0"/>
              </a:rPr>
              <a:t>Les dividendes potentiels seront versés en fonction des conditions de location des immeubles, et pourront évoluer de manière aléatoire en tenant compte de la conjoncture économique et immobilière (taux d’occupation, niveau des loyers, travaux…). Etant précisé que la SCPI a pour vocation de distribuer la quasi-intégralité du résultat d’exploitation.</a:t>
            </a:r>
          </a:p>
          <a:p>
            <a:pPr algn="just">
              <a:lnSpc>
                <a:spcPct val="100000"/>
              </a:lnSpc>
              <a:spcBef>
                <a:spcPts val="600"/>
              </a:spcBef>
              <a:spcAft>
                <a:spcPts val="600"/>
              </a:spcAft>
              <a:buClr>
                <a:srgbClr val="A88563"/>
              </a:buClr>
              <a:buFont typeface="Wingdings" panose="05000000000000000000" pitchFamily="2" charset="2"/>
              <a:buChar char="§"/>
            </a:pPr>
            <a:r>
              <a:rPr lang="fr-FR" sz="1400" dirty="0">
                <a:solidFill>
                  <a:schemeClr val="tx1"/>
                </a:solidFill>
                <a:latin typeface="Trebuchet MS" panose="020B0603020202020204" pitchFamily="34" charset="0"/>
              </a:rPr>
              <a:t>Le montant du capital perçu lors de la vente de parts, dépendra de l’évolution du marché de l’immobilier d’entreprise sur la durée du placement ainsi que du niveau de la demande des parts.</a:t>
            </a:r>
          </a:p>
          <a:p>
            <a:pPr algn="just">
              <a:lnSpc>
                <a:spcPct val="100000"/>
              </a:lnSpc>
              <a:spcBef>
                <a:spcPts val="600"/>
              </a:spcBef>
              <a:spcAft>
                <a:spcPts val="600"/>
              </a:spcAft>
              <a:buClr>
                <a:srgbClr val="A88563"/>
              </a:buClr>
              <a:buFont typeface="Wingdings" panose="05000000000000000000" pitchFamily="2" charset="2"/>
              <a:buChar char="§"/>
            </a:pPr>
            <a:r>
              <a:rPr lang="fr-FR" sz="1400" dirty="0">
                <a:solidFill>
                  <a:schemeClr val="tx1"/>
                </a:solidFill>
                <a:latin typeface="Trebuchet MS" panose="020B0603020202020204" pitchFamily="34" charset="0"/>
              </a:rPr>
              <a:t>En toutes circonstances et conformément aux dispositions réglementaires, le montant de l’endettement de la SCPI devra être compatible avec les capacités de remboursement de vos clients. Le montant du capital qui sera perçu lors de la liquidation de la SCPI sera subordonné au remboursement intégral du montant de l’emprunt et des dettes contractés par la SCPI.</a:t>
            </a:r>
          </a:p>
          <a:p>
            <a:pPr algn="just">
              <a:spcBef>
                <a:spcPts val="600"/>
              </a:spcBef>
              <a:spcAft>
                <a:spcPts val="600"/>
              </a:spcAft>
              <a:buClr>
                <a:srgbClr val="A88563"/>
              </a:buClr>
              <a:buFont typeface="Wingdings" panose="05000000000000000000" pitchFamily="2" charset="2"/>
              <a:buChar char="§"/>
            </a:pPr>
            <a:r>
              <a:rPr lang="fr-FR" sz="1400" dirty="0">
                <a:solidFill>
                  <a:schemeClr val="tx1"/>
                </a:solidFill>
                <a:latin typeface="Trebuchet MS" panose="020B0603020202020204" pitchFamily="34" charset="0"/>
              </a:rPr>
              <a:t>Il convient de tenir compte du caractère aléatoire des revenus à percevoir et des obligations fixes de remboursement. En outre, en cas de défaillance dans le remboursement de l’emprunt de vos clients, les parts de SCPI seraient vendues avec une possible décote pouvant entraîner une perte de capital. En cas de vente de parts à un prix décoté, vos clients devront compenser la différence éventuelle entre le produit de la vente et le solde de leurs </a:t>
            </a:r>
            <a:r>
              <a:rPr lang="fr-FR" sz="1400" dirty="0" smtClean="0">
                <a:solidFill>
                  <a:schemeClr val="tx1"/>
                </a:solidFill>
                <a:latin typeface="Trebuchet MS" panose="020B0603020202020204" pitchFamily="34" charset="0"/>
              </a:rPr>
              <a:t>emprunts.</a:t>
            </a:r>
          </a:p>
          <a:p>
            <a:pPr algn="just">
              <a:spcBef>
                <a:spcPts val="600"/>
              </a:spcBef>
              <a:spcAft>
                <a:spcPts val="600"/>
              </a:spcAft>
              <a:buClr>
                <a:srgbClr val="A88563"/>
              </a:buClr>
              <a:buFont typeface="Wingdings" panose="05000000000000000000" pitchFamily="2" charset="2"/>
              <a:buChar char="§"/>
            </a:pPr>
            <a:r>
              <a:rPr lang="fr-FR" sz="1400" dirty="0" smtClean="0">
                <a:solidFill>
                  <a:schemeClr val="tx1"/>
                </a:solidFill>
                <a:latin typeface="Trebuchet MS" panose="020B0603020202020204" pitchFamily="34" charset="0"/>
              </a:rPr>
              <a:t>De </a:t>
            </a:r>
            <a:r>
              <a:rPr lang="fr-FR" sz="1400" dirty="0">
                <a:solidFill>
                  <a:schemeClr val="tx1"/>
                </a:solidFill>
                <a:latin typeface="Trebuchet MS" panose="020B0603020202020204" pitchFamily="34" charset="0"/>
              </a:rPr>
              <a:t>manière générale, il est rappelé que l’investissement en SCPI </a:t>
            </a:r>
            <a:r>
              <a:rPr lang="fr-FR" sz="1400" dirty="0" smtClean="0">
                <a:solidFill>
                  <a:schemeClr val="tx1"/>
                </a:solidFill>
                <a:latin typeface="Trebuchet MS" panose="020B0603020202020204" pitchFamily="34" charset="0"/>
              </a:rPr>
              <a:t>doit s’envisager </a:t>
            </a:r>
            <a:r>
              <a:rPr lang="fr-FR" sz="1400" dirty="0">
                <a:solidFill>
                  <a:schemeClr val="tx1"/>
                </a:solidFill>
                <a:latin typeface="Trebuchet MS" panose="020B0603020202020204" pitchFamily="34" charset="0"/>
              </a:rPr>
              <a:t>sur une durée longue. La durée de placement recommandée </a:t>
            </a:r>
            <a:r>
              <a:rPr lang="fr-FR" sz="1400" dirty="0" smtClean="0">
                <a:solidFill>
                  <a:schemeClr val="tx1"/>
                </a:solidFill>
                <a:latin typeface="Trebuchet MS" panose="020B0603020202020204" pitchFamily="34" charset="0"/>
              </a:rPr>
              <a:t>est fixée </a:t>
            </a:r>
            <a:r>
              <a:rPr lang="fr-FR" sz="1400" dirty="0">
                <a:solidFill>
                  <a:schemeClr val="tx1"/>
                </a:solidFill>
                <a:latin typeface="Trebuchet MS" panose="020B0603020202020204" pitchFamily="34" charset="0"/>
              </a:rPr>
              <a:t>à au moins dix ans</a:t>
            </a:r>
          </a:p>
          <a:p>
            <a:pPr marL="0" indent="0" algn="just">
              <a:spcBef>
                <a:spcPts val="600"/>
              </a:spcBef>
              <a:spcAft>
                <a:spcPts val="600"/>
              </a:spcAft>
              <a:buClr>
                <a:srgbClr val="5D87A1"/>
              </a:buClr>
              <a:buNone/>
            </a:pPr>
            <a:r>
              <a:rPr lang="fr-FR" sz="1400" b="1" dirty="0">
                <a:solidFill>
                  <a:srgbClr val="A88563"/>
                </a:solidFill>
                <a:latin typeface="Trebuchet MS" panose="020B0603020202020204" pitchFamily="34" charset="0"/>
                <a:cs typeface="Helvetica" panose="020B0604020202020204" pitchFamily="34" charset="0"/>
              </a:rPr>
              <a:t>L’ensemble des informations, notes d’information, </a:t>
            </a:r>
            <a:r>
              <a:rPr lang="fr-FR" sz="1400" b="1" dirty="0" smtClean="0">
                <a:solidFill>
                  <a:srgbClr val="A88563"/>
                </a:solidFill>
                <a:latin typeface="Trebuchet MS" panose="020B0603020202020204" pitchFamily="34" charset="0"/>
                <a:cs typeface="Helvetica" panose="020B0604020202020204" pitchFamily="34" charset="0"/>
              </a:rPr>
              <a:t>Document d’informations clés, frais </a:t>
            </a:r>
            <a:r>
              <a:rPr lang="fr-FR" sz="1400" b="1" dirty="0">
                <a:solidFill>
                  <a:srgbClr val="A88563"/>
                </a:solidFill>
                <a:latin typeface="Trebuchet MS" panose="020B0603020202020204" pitchFamily="34" charset="0"/>
                <a:cs typeface="Helvetica" panose="020B0604020202020204" pitchFamily="34" charset="0"/>
              </a:rPr>
              <a:t>et risque sont disponibles sur le site internet d’AEW Ciloger </a:t>
            </a:r>
            <a:r>
              <a:rPr lang="fr-FR" sz="1400" b="1" u="sng" dirty="0">
                <a:solidFill>
                  <a:srgbClr val="A88563"/>
                </a:solidFill>
                <a:latin typeface="Trebuchet MS" panose="020B0603020202020204" pitchFamily="34" charset="0"/>
                <a:cs typeface="Helvetica" panose="020B0604020202020204" pitchFamily="34" charset="0"/>
              </a:rPr>
              <a:t>www.aewciloger.com</a:t>
            </a:r>
          </a:p>
          <a:p>
            <a:pPr algn="just">
              <a:lnSpc>
                <a:spcPct val="100000"/>
              </a:lnSpc>
              <a:spcBef>
                <a:spcPts val="600"/>
              </a:spcBef>
              <a:spcAft>
                <a:spcPts val="600"/>
              </a:spcAft>
              <a:buClr>
                <a:srgbClr val="5D87A1"/>
              </a:buClr>
              <a:buFont typeface="Wingdings" panose="05000000000000000000" pitchFamily="2" charset="2"/>
              <a:buChar char="§"/>
            </a:pPr>
            <a:endParaRPr lang="fr-FR" sz="1400" dirty="0">
              <a:solidFill>
                <a:schemeClr val="tx1"/>
              </a:solidFill>
              <a:latin typeface="Trebuchet MS" panose="020B0603020202020204" pitchFamily="34" charset="0"/>
            </a:endParaRPr>
          </a:p>
        </p:txBody>
      </p:sp>
      <p:sp>
        <p:nvSpPr>
          <p:cNvPr id="17" name="Rectangle 16"/>
          <p:cNvSpPr/>
          <p:nvPr/>
        </p:nvSpPr>
        <p:spPr>
          <a:xfrm>
            <a:off x="1160884" y="4596701"/>
            <a:ext cx="4953000" cy="253916"/>
          </a:xfrm>
          <a:prstGeom prst="rect">
            <a:avLst/>
          </a:prstGeom>
        </p:spPr>
        <p:txBody>
          <a:bodyPr>
            <a:spAutoFit/>
          </a:bodyPr>
          <a:lstStyle/>
          <a:p>
            <a:endParaRPr lang="fr-FR" sz="1050" dirty="0">
              <a:latin typeface="Trebuchet MS" panose="020B0603020202020204" pitchFamily="34" charset="0"/>
              <a:cs typeface="Helvetica" panose="020B0604020202020204" pitchFamily="34" charset="0"/>
            </a:endParaRPr>
          </a:p>
        </p:txBody>
      </p:sp>
      <p:sp>
        <p:nvSpPr>
          <p:cNvPr id="18" name="Rectangle 17"/>
          <p:cNvSpPr/>
          <p:nvPr/>
        </p:nvSpPr>
        <p:spPr>
          <a:xfrm>
            <a:off x="8162388" y="137262"/>
            <a:ext cx="923192" cy="895932"/>
          </a:xfrm>
          <a:prstGeom prst="wedgeRectCallout">
            <a:avLst>
              <a:gd name="adj1" fmla="val -20833"/>
              <a:gd name="adj2" fmla="val 73169"/>
            </a:avLst>
          </a:prstGeom>
          <a:solidFill>
            <a:srgbClr val="A8856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dirty="0">
                <a:solidFill>
                  <a:schemeClr val="bg1"/>
                </a:solidFill>
                <a:latin typeface="Trebuchet MS" panose="020B0603020202020204" pitchFamily="34" charset="0"/>
              </a:rPr>
              <a:t>!</a:t>
            </a:r>
            <a:endParaRPr lang="fr-FR" sz="5400"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2063675287"/>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873760" y="3731926"/>
            <a:ext cx="8158480" cy="584775"/>
          </a:xfrm>
          <a:prstGeom prst="rect">
            <a:avLst/>
          </a:prstGeom>
          <a:noFill/>
        </p:spPr>
        <p:txBody>
          <a:bodyPr wrap="square" rtlCol="0">
            <a:spAutoFit/>
          </a:bodyPr>
          <a:lstStyle/>
          <a:p>
            <a:pPr algn="ctr"/>
            <a:r>
              <a:rPr lang="fr-FR" sz="3200" dirty="0" smtClean="0">
                <a:solidFill>
                  <a:schemeClr val="tx1">
                    <a:lumMod val="65000"/>
                    <a:lumOff val="35000"/>
                  </a:schemeClr>
                </a:solidFill>
                <a:latin typeface="Trebuchet MS" panose="020B0603020202020204" pitchFamily="34" charset="0"/>
                <a:cs typeface="Helvetica" panose="020B0604020202020204" pitchFamily="34" charset="0"/>
              </a:rPr>
              <a:t>LE PATRIMOINE IMMOBILIER</a:t>
            </a:r>
          </a:p>
        </p:txBody>
      </p:sp>
      <p:pic>
        <p:nvPicPr>
          <p:cNvPr id="16" name="Image 15"/>
          <p:cNvPicPr>
            <a:picLocks noChangeAspect="1"/>
          </p:cNvPicPr>
          <p:nvPr/>
        </p:nvPicPr>
        <p:blipFill>
          <a:blip r:embed="rId3">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3344867" y="1669927"/>
            <a:ext cx="3198194" cy="1386410"/>
          </a:xfrm>
          <a:prstGeom prst="rect">
            <a:avLst/>
          </a:prstGeom>
        </p:spPr>
      </p:pic>
    </p:spTree>
    <p:extLst>
      <p:ext uri="{BB962C8B-B14F-4D97-AF65-F5344CB8AC3E}">
        <p14:creationId xmlns:p14="http://schemas.microsoft.com/office/powerpoint/2010/main" val="179875167"/>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ZoneTexte 24"/>
          <p:cNvSpPr txBox="1"/>
          <p:nvPr/>
        </p:nvSpPr>
        <p:spPr>
          <a:xfrm>
            <a:off x="2163943" y="1979939"/>
            <a:ext cx="2616401" cy="769441"/>
          </a:xfrm>
          <a:prstGeom prst="rect">
            <a:avLst/>
          </a:prstGeom>
          <a:noFill/>
        </p:spPr>
        <p:txBody>
          <a:bodyPr wrap="square" rtlCol="0">
            <a:spAutoFit/>
          </a:bodyPr>
          <a:lstStyle/>
          <a:p>
            <a:r>
              <a:rPr lang="fr-FR" sz="2800" b="1" dirty="0" smtClean="0">
                <a:solidFill>
                  <a:srgbClr val="996633"/>
                </a:solidFill>
                <a:latin typeface="Trebuchet MS" panose="020B0603020202020204" pitchFamily="34" charset="0"/>
                <a:cs typeface="Helvetica" panose="020B0604020202020204" pitchFamily="34" charset="0"/>
              </a:rPr>
              <a:t>468 M€</a:t>
            </a:r>
            <a:r>
              <a:rPr lang="fr-FR" sz="2800" b="1" baseline="30000" dirty="0" smtClean="0">
                <a:solidFill>
                  <a:srgbClr val="996633"/>
                </a:solidFill>
                <a:latin typeface="Trebuchet MS" panose="020B0603020202020204" pitchFamily="34" charset="0"/>
                <a:cs typeface="Helvetica" panose="020B0604020202020204" pitchFamily="34" charset="0"/>
              </a:rPr>
              <a:t>(1)</a:t>
            </a:r>
            <a:endParaRPr lang="fr-FR" sz="2400" b="1" baseline="30000" dirty="0" smtClean="0">
              <a:solidFill>
                <a:srgbClr val="996633"/>
              </a:solidFill>
              <a:latin typeface="Trebuchet MS" panose="020B0603020202020204" pitchFamily="34" charset="0"/>
              <a:cs typeface="Helvetica" panose="020B0604020202020204" pitchFamily="34" charset="0"/>
            </a:endParaRPr>
          </a:p>
          <a:p>
            <a:r>
              <a:rPr lang="fr-FR" sz="1600" dirty="0" smtClean="0">
                <a:latin typeface="Trebuchet MS" panose="020B0603020202020204" pitchFamily="34" charset="0"/>
                <a:cs typeface="Helvetica" panose="020B0604020202020204" pitchFamily="34" charset="0"/>
              </a:rPr>
              <a:t>De patrimoine immobilier</a:t>
            </a:r>
            <a:endParaRPr lang="fr-FR" sz="1600" dirty="0">
              <a:latin typeface="Trebuchet MS" panose="020B0603020202020204" pitchFamily="34" charset="0"/>
              <a:cs typeface="Helvetica" panose="020B0604020202020204" pitchFamily="34" charset="0"/>
            </a:endParaRPr>
          </a:p>
        </p:txBody>
      </p:sp>
      <p:sp>
        <p:nvSpPr>
          <p:cNvPr id="27" name="ZoneTexte 26"/>
          <p:cNvSpPr txBox="1"/>
          <p:nvPr/>
        </p:nvSpPr>
        <p:spPr>
          <a:xfrm>
            <a:off x="2207720" y="3084602"/>
            <a:ext cx="2723095" cy="1015663"/>
          </a:xfrm>
          <a:prstGeom prst="rect">
            <a:avLst/>
          </a:prstGeom>
          <a:noFill/>
        </p:spPr>
        <p:txBody>
          <a:bodyPr wrap="square" rtlCol="0">
            <a:spAutoFit/>
          </a:bodyPr>
          <a:lstStyle/>
          <a:p>
            <a:r>
              <a:rPr lang="fr-FR" sz="2800" b="1" dirty="0" smtClean="0">
                <a:solidFill>
                  <a:srgbClr val="996633"/>
                </a:solidFill>
                <a:latin typeface="Trebuchet MS" panose="020B0603020202020204" pitchFamily="34" charset="0"/>
                <a:cs typeface="Helvetica" panose="020B0604020202020204" pitchFamily="34" charset="0"/>
              </a:rPr>
              <a:t>83,23%</a:t>
            </a:r>
          </a:p>
          <a:p>
            <a:r>
              <a:rPr lang="fr-FR" sz="1600" dirty="0" smtClean="0">
                <a:latin typeface="Trebuchet MS" panose="020B0603020202020204" pitchFamily="34" charset="0"/>
                <a:cs typeface="Helvetica" panose="020B0604020202020204" pitchFamily="34" charset="0"/>
              </a:rPr>
              <a:t>De taux d’occupation financier </a:t>
            </a:r>
            <a:endParaRPr lang="fr-FR" sz="1600" baseline="30000" dirty="0" smtClean="0">
              <a:latin typeface="Trebuchet MS" panose="020B0603020202020204" pitchFamily="34" charset="0"/>
              <a:cs typeface="Helvetica" panose="020B0604020202020204" pitchFamily="34" charset="0"/>
            </a:endParaRPr>
          </a:p>
        </p:txBody>
      </p:sp>
      <p:sp>
        <p:nvSpPr>
          <p:cNvPr id="30" name="ZoneTexte 29"/>
          <p:cNvSpPr txBox="1"/>
          <p:nvPr/>
        </p:nvSpPr>
        <p:spPr>
          <a:xfrm>
            <a:off x="2207720" y="4400957"/>
            <a:ext cx="2364280" cy="683264"/>
          </a:xfrm>
          <a:prstGeom prst="rect">
            <a:avLst/>
          </a:prstGeom>
          <a:noFill/>
        </p:spPr>
        <p:txBody>
          <a:bodyPr wrap="square" rtlCol="0">
            <a:spAutoFit/>
          </a:bodyPr>
          <a:lstStyle/>
          <a:p>
            <a:pPr>
              <a:lnSpc>
                <a:spcPct val="80000"/>
              </a:lnSpc>
            </a:pPr>
            <a:r>
              <a:rPr lang="fr-FR" sz="2800" b="1" dirty="0" smtClean="0">
                <a:solidFill>
                  <a:srgbClr val="996633"/>
                </a:solidFill>
                <a:latin typeface="Trebuchet MS" panose="020B0603020202020204" pitchFamily="34" charset="0"/>
                <a:cs typeface="Helvetica" panose="020B0604020202020204" pitchFamily="34" charset="0"/>
              </a:rPr>
              <a:t>95</a:t>
            </a:r>
            <a:endParaRPr lang="fr-FR" sz="2400" b="1" dirty="0" smtClean="0">
              <a:solidFill>
                <a:srgbClr val="996633"/>
              </a:solidFill>
              <a:latin typeface="Trebuchet MS" panose="020B0603020202020204" pitchFamily="34" charset="0"/>
              <a:cs typeface="Helvetica" panose="020B0604020202020204" pitchFamily="34" charset="0"/>
            </a:endParaRPr>
          </a:p>
          <a:p>
            <a:r>
              <a:rPr lang="fr-FR" sz="1600" dirty="0" smtClean="0">
                <a:latin typeface="Trebuchet MS" panose="020B0603020202020204" pitchFamily="34" charset="0"/>
                <a:cs typeface="Helvetica" panose="020B0604020202020204" pitchFamily="34" charset="0"/>
              </a:rPr>
              <a:t>Sites</a:t>
            </a:r>
          </a:p>
        </p:txBody>
      </p:sp>
      <p:sp>
        <p:nvSpPr>
          <p:cNvPr id="32" name="ZoneTexte 31"/>
          <p:cNvSpPr txBox="1"/>
          <p:nvPr/>
        </p:nvSpPr>
        <p:spPr>
          <a:xfrm>
            <a:off x="6589400" y="1979939"/>
            <a:ext cx="2275664" cy="800219"/>
          </a:xfrm>
          <a:prstGeom prst="rect">
            <a:avLst/>
          </a:prstGeom>
          <a:noFill/>
        </p:spPr>
        <p:txBody>
          <a:bodyPr wrap="square" rtlCol="0">
            <a:spAutoFit/>
          </a:bodyPr>
          <a:lstStyle/>
          <a:p>
            <a:r>
              <a:rPr lang="fr-FR" sz="2800" b="1" dirty="0" smtClean="0">
                <a:solidFill>
                  <a:srgbClr val="996633"/>
                </a:solidFill>
                <a:latin typeface="Trebuchet MS" panose="020B0603020202020204" pitchFamily="34" charset="0"/>
                <a:cs typeface="Helvetica" panose="020B0604020202020204" pitchFamily="34" charset="0"/>
              </a:rPr>
              <a:t>247</a:t>
            </a:r>
            <a:endParaRPr lang="fr-FR" sz="2400" b="1" dirty="0" smtClean="0">
              <a:solidFill>
                <a:srgbClr val="996633"/>
              </a:solidFill>
              <a:latin typeface="Trebuchet MS" panose="020B0603020202020204" pitchFamily="34" charset="0"/>
              <a:cs typeface="Helvetica" panose="020B0604020202020204" pitchFamily="34" charset="0"/>
            </a:endParaRPr>
          </a:p>
          <a:p>
            <a:r>
              <a:rPr lang="fr-FR" dirty="0" smtClean="0">
                <a:latin typeface="Trebuchet MS" panose="020B0603020202020204" pitchFamily="34" charset="0"/>
                <a:cs typeface="Helvetica" panose="020B0604020202020204" pitchFamily="34" charset="0"/>
              </a:rPr>
              <a:t>Baux</a:t>
            </a:r>
            <a:endParaRPr lang="fr-FR" baseline="30000" dirty="0">
              <a:latin typeface="Trebuchet MS" panose="020B0603020202020204" pitchFamily="34" charset="0"/>
              <a:cs typeface="Helvetica" panose="020B0604020202020204" pitchFamily="34" charset="0"/>
            </a:endParaRPr>
          </a:p>
        </p:txBody>
      </p:sp>
      <p:sp>
        <p:nvSpPr>
          <p:cNvPr id="34" name="ZoneTexte 33"/>
          <p:cNvSpPr txBox="1"/>
          <p:nvPr/>
        </p:nvSpPr>
        <p:spPr>
          <a:xfrm>
            <a:off x="6589399" y="3171494"/>
            <a:ext cx="2535939" cy="929485"/>
          </a:xfrm>
          <a:prstGeom prst="rect">
            <a:avLst/>
          </a:prstGeom>
          <a:noFill/>
        </p:spPr>
        <p:txBody>
          <a:bodyPr wrap="square" rtlCol="0">
            <a:spAutoFit/>
          </a:bodyPr>
          <a:lstStyle/>
          <a:p>
            <a:pPr>
              <a:lnSpc>
                <a:spcPct val="80000"/>
              </a:lnSpc>
            </a:pPr>
            <a:r>
              <a:rPr lang="fr-FR" sz="2800" b="1" dirty="0" smtClean="0">
                <a:solidFill>
                  <a:srgbClr val="996633"/>
                </a:solidFill>
                <a:latin typeface="Trebuchet MS" panose="020B0603020202020204" pitchFamily="34" charset="0"/>
                <a:cs typeface="Helvetica" panose="020B0604020202020204" pitchFamily="34" charset="0"/>
              </a:rPr>
              <a:t>93%</a:t>
            </a:r>
          </a:p>
          <a:p>
            <a:r>
              <a:rPr lang="fr-FR" sz="1600" dirty="0" smtClean="0">
                <a:latin typeface="Trebuchet MS" panose="020B0603020202020204" pitchFamily="34" charset="0"/>
                <a:cs typeface="Helvetica" panose="020B0604020202020204" pitchFamily="34" charset="0"/>
              </a:rPr>
              <a:t>Du patrimoine situé en France </a:t>
            </a:r>
            <a:r>
              <a:rPr lang="fr-FR" sz="1050" dirty="0" smtClean="0">
                <a:latin typeface="Trebuchet MS" panose="020B0603020202020204" pitchFamily="34" charset="0"/>
                <a:cs typeface="Helvetica" panose="020B0604020202020204" pitchFamily="34" charset="0"/>
              </a:rPr>
              <a:t>(% valeur vénale)</a:t>
            </a:r>
            <a:endParaRPr lang="fr-FR" sz="1600" dirty="0" smtClean="0">
              <a:latin typeface="Trebuchet MS" panose="020B0603020202020204" pitchFamily="34" charset="0"/>
              <a:cs typeface="Helvetica" panose="020B0604020202020204" pitchFamily="34" charset="0"/>
            </a:endParaRPr>
          </a:p>
        </p:txBody>
      </p:sp>
      <p:sp>
        <p:nvSpPr>
          <p:cNvPr id="35" name="Rectangle à coins arrondis 34"/>
          <p:cNvSpPr/>
          <p:nvPr/>
        </p:nvSpPr>
        <p:spPr>
          <a:xfrm>
            <a:off x="1139409" y="2081339"/>
            <a:ext cx="787830" cy="787830"/>
          </a:xfrm>
          <a:prstGeom prst="roundRect">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sp>
        <p:nvSpPr>
          <p:cNvPr id="38" name="Rectangle à coins arrondis 37"/>
          <p:cNvSpPr/>
          <p:nvPr/>
        </p:nvSpPr>
        <p:spPr>
          <a:xfrm>
            <a:off x="1137918" y="3172893"/>
            <a:ext cx="787830" cy="787830"/>
          </a:xfrm>
          <a:prstGeom prst="roundRect">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sp>
        <p:nvSpPr>
          <p:cNvPr id="39" name="Rectangle à coins arrondis 38"/>
          <p:cNvSpPr/>
          <p:nvPr/>
        </p:nvSpPr>
        <p:spPr>
          <a:xfrm>
            <a:off x="1155939" y="4287488"/>
            <a:ext cx="787830" cy="787830"/>
          </a:xfrm>
          <a:prstGeom prst="roundRect">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sp>
        <p:nvSpPr>
          <p:cNvPr id="40" name="Rectangle à coins arrondis 39"/>
          <p:cNvSpPr/>
          <p:nvPr/>
        </p:nvSpPr>
        <p:spPr>
          <a:xfrm>
            <a:off x="5635243" y="2064225"/>
            <a:ext cx="787830" cy="787830"/>
          </a:xfrm>
          <a:prstGeom prst="roundRect">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sp>
        <p:nvSpPr>
          <p:cNvPr id="41" name="Rectangle à coins arrondis 40"/>
          <p:cNvSpPr/>
          <p:nvPr/>
        </p:nvSpPr>
        <p:spPr>
          <a:xfrm>
            <a:off x="5633752" y="3172893"/>
            <a:ext cx="787830" cy="787830"/>
          </a:xfrm>
          <a:prstGeom prst="roundRect">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sp>
        <p:nvSpPr>
          <p:cNvPr id="42" name="Rectangle à coins arrondis 41"/>
          <p:cNvSpPr/>
          <p:nvPr/>
        </p:nvSpPr>
        <p:spPr>
          <a:xfrm>
            <a:off x="5651773" y="4287488"/>
            <a:ext cx="787830" cy="787830"/>
          </a:xfrm>
          <a:prstGeom prst="roundRect">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sp>
        <p:nvSpPr>
          <p:cNvPr id="37" name="Shape 2839"/>
          <p:cNvSpPr/>
          <p:nvPr/>
        </p:nvSpPr>
        <p:spPr>
          <a:xfrm>
            <a:off x="5748859" y="3290434"/>
            <a:ext cx="549174" cy="552748"/>
          </a:xfrm>
          <a:custGeom>
            <a:avLst/>
            <a:gdLst/>
            <a:ahLst/>
            <a:cxnLst>
              <a:cxn ang="0">
                <a:pos x="wd2" y="hd2"/>
              </a:cxn>
              <a:cxn ang="5400000">
                <a:pos x="wd2" y="hd2"/>
              </a:cxn>
              <a:cxn ang="10800000">
                <a:pos x="wd2" y="hd2"/>
              </a:cxn>
              <a:cxn ang="16200000">
                <a:pos x="wd2" y="hd2"/>
              </a:cxn>
            </a:cxnLst>
            <a:rect l="0" t="0" r="r" b="b"/>
            <a:pathLst>
              <a:path w="21600" h="21600" extrusionOk="0">
                <a:moveTo>
                  <a:pt x="19913" y="4981"/>
                </a:moveTo>
                <a:lnTo>
                  <a:pt x="19351" y="4934"/>
                </a:lnTo>
                <a:lnTo>
                  <a:pt x="19117" y="4562"/>
                </a:lnTo>
                <a:lnTo>
                  <a:pt x="18929" y="4376"/>
                </a:lnTo>
                <a:lnTo>
                  <a:pt x="18508" y="4050"/>
                </a:lnTo>
                <a:lnTo>
                  <a:pt x="18180" y="4050"/>
                </a:lnTo>
                <a:lnTo>
                  <a:pt x="17664" y="3910"/>
                </a:lnTo>
                <a:lnTo>
                  <a:pt x="17383" y="3957"/>
                </a:lnTo>
                <a:lnTo>
                  <a:pt x="17008" y="3910"/>
                </a:lnTo>
                <a:lnTo>
                  <a:pt x="16774" y="3724"/>
                </a:lnTo>
                <a:lnTo>
                  <a:pt x="16399" y="3491"/>
                </a:lnTo>
                <a:lnTo>
                  <a:pt x="16493" y="3305"/>
                </a:lnTo>
                <a:lnTo>
                  <a:pt x="16352" y="3259"/>
                </a:lnTo>
                <a:lnTo>
                  <a:pt x="16352" y="2560"/>
                </a:lnTo>
                <a:lnTo>
                  <a:pt x="16165" y="2560"/>
                </a:lnTo>
                <a:lnTo>
                  <a:pt x="15931" y="2793"/>
                </a:lnTo>
                <a:lnTo>
                  <a:pt x="15837" y="2979"/>
                </a:lnTo>
                <a:lnTo>
                  <a:pt x="15509" y="2979"/>
                </a:lnTo>
                <a:lnTo>
                  <a:pt x="15228" y="2886"/>
                </a:lnTo>
                <a:lnTo>
                  <a:pt x="15134" y="2374"/>
                </a:lnTo>
                <a:lnTo>
                  <a:pt x="15087" y="2141"/>
                </a:lnTo>
                <a:lnTo>
                  <a:pt x="14853" y="1955"/>
                </a:lnTo>
                <a:lnTo>
                  <a:pt x="14525" y="1816"/>
                </a:lnTo>
                <a:lnTo>
                  <a:pt x="14056" y="1583"/>
                </a:lnTo>
                <a:lnTo>
                  <a:pt x="13728" y="1490"/>
                </a:lnTo>
                <a:lnTo>
                  <a:pt x="13494" y="884"/>
                </a:lnTo>
                <a:lnTo>
                  <a:pt x="13119" y="978"/>
                </a:lnTo>
                <a:lnTo>
                  <a:pt x="12744" y="791"/>
                </a:lnTo>
                <a:lnTo>
                  <a:pt x="12698" y="512"/>
                </a:lnTo>
                <a:lnTo>
                  <a:pt x="12698" y="0"/>
                </a:lnTo>
                <a:lnTo>
                  <a:pt x="12557" y="93"/>
                </a:lnTo>
                <a:lnTo>
                  <a:pt x="11854" y="186"/>
                </a:lnTo>
                <a:lnTo>
                  <a:pt x="11058" y="512"/>
                </a:lnTo>
                <a:lnTo>
                  <a:pt x="10870" y="1117"/>
                </a:lnTo>
                <a:lnTo>
                  <a:pt x="10777" y="2048"/>
                </a:lnTo>
                <a:lnTo>
                  <a:pt x="10870" y="2141"/>
                </a:lnTo>
                <a:lnTo>
                  <a:pt x="10823" y="2374"/>
                </a:lnTo>
                <a:lnTo>
                  <a:pt x="10449" y="2747"/>
                </a:lnTo>
                <a:lnTo>
                  <a:pt x="10027" y="3026"/>
                </a:lnTo>
                <a:lnTo>
                  <a:pt x="8996" y="3352"/>
                </a:lnTo>
                <a:lnTo>
                  <a:pt x="8528" y="3678"/>
                </a:lnTo>
                <a:lnTo>
                  <a:pt x="8340" y="4050"/>
                </a:lnTo>
                <a:lnTo>
                  <a:pt x="8340" y="4236"/>
                </a:lnTo>
                <a:lnTo>
                  <a:pt x="8809" y="4236"/>
                </a:lnTo>
                <a:lnTo>
                  <a:pt x="8996" y="4283"/>
                </a:lnTo>
                <a:lnTo>
                  <a:pt x="8949" y="4376"/>
                </a:lnTo>
                <a:lnTo>
                  <a:pt x="8293" y="4469"/>
                </a:lnTo>
                <a:lnTo>
                  <a:pt x="7965" y="4702"/>
                </a:lnTo>
                <a:lnTo>
                  <a:pt x="7731" y="4748"/>
                </a:lnTo>
                <a:lnTo>
                  <a:pt x="7356" y="4748"/>
                </a:lnTo>
                <a:lnTo>
                  <a:pt x="6934" y="4609"/>
                </a:lnTo>
                <a:lnTo>
                  <a:pt x="6419" y="4562"/>
                </a:lnTo>
                <a:lnTo>
                  <a:pt x="6279" y="4562"/>
                </a:lnTo>
                <a:lnTo>
                  <a:pt x="5904" y="4050"/>
                </a:lnTo>
                <a:lnTo>
                  <a:pt x="5951" y="3817"/>
                </a:lnTo>
                <a:lnTo>
                  <a:pt x="5810" y="3771"/>
                </a:lnTo>
                <a:lnTo>
                  <a:pt x="5201" y="3817"/>
                </a:lnTo>
                <a:lnTo>
                  <a:pt x="4873" y="3724"/>
                </a:lnTo>
                <a:lnTo>
                  <a:pt x="4920" y="4329"/>
                </a:lnTo>
                <a:lnTo>
                  <a:pt x="5060" y="4562"/>
                </a:lnTo>
                <a:lnTo>
                  <a:pt x="5248" y="4748"/>
                </a:lnTo>
                <a:lnTo>
                  <a:pt x="5388" y="5447"/>
                </a:lnTo>
                <a:lnTo>
                  <a:pt x="5388" y="5866"/>
                </a:lnTo>
                <a:lnTo>
                  <a:pt x="5529" y="6191"/>
                </a:lnTo>
                <a:lnTo>
                  <a:pt x="5716" y="6378"/>
                </a:lnTo>
                <a:lnTo>
                  <a:pt x="5576" y="6471"/>
                </a:lnTo>
                <a:lnTo>
                  <a:pt x="5201" y="6517"/>
                </a:lnTo>
                <a:lnTo>
                  <a:pt x="5107" y="6378"/>
                </a:lnTo>
                <a:lnTo>
                  <a:pt x="5013" y="6331"/>
                </a:lnTo>
                <a:lnTo>
                  <a:pt x="4732" y="6378"/>
                </a:lnTo>
                <a:lnTo>
                  <a:pt x="4498" y="6471"/>
                </a:lnTo>
                <a:lnTo>
                  <a:pt x="4217" y="6471"/>
                </a:lnTo>
                <a:lnTo>
                  <a:pt x="3655" y="6610"/>
                </a:lnTo>
                <a:lnTo>
                  <a:pt x="2905" y="5959"/>
                </a:lnTo>
                <a:lnTo>
                  <a:pt x="2390" y="6005"/>
                </a:lnTo>
                <a:lnTo>
                  <a:pt x="2202" y="5959"/>
                </a:lnTo>
                <a:lnTo>
                  <a:pt x="2062" y="6052"/>
                </a:lnTo>
                <a:lnTo>
                  <a:pt x="2015" y="6191"/>
                </a:lnTo>
                <a:lnTo>
                  <a:pt x="1546" y="6378"/>
                </a:lnTo>
                <a:lnTo>
                  <a:pt x="1312" y="6378"/>
                </a:lnTo>
                <a:lnTo>
                  <a:pt x="797" y="6471"/>
                </a:lnTo>
                <a:lnTo>
                  <a:pt x="94" y="6750"/>
                </a:lnTo>
                <a:lnTo>
                  <a:pt x="0" y="7076"/>
                </a:lnTo>
                <a:lnTo>
                  <a:pt x="0" y="7216"/>
                </a:lnTo>
                <a:lnTo>
                  <a:pt x="609" y="7122"/>
                </a:lnTo>
                <a:lnTo>
                  <a:pt x="562" y="7262"/>
                </a:lnTo>
                <a:lnTo>
                  <a:pt x="422" y="7309"/>
                </a:lnTo>
                <a:lnTo>
                  <a:pt x="281" y="7495"/>
                </a:lnTo>
                <a:lnTo>
                  <a:pt x="328" y="7634"/>
                </a:lnTo>
                <a:lnTo>
                  <a:pt x="562" y="7634"/>
                </a:lnTo>
                <a:lnTo>
                  <a:pt x="890" y="7588"/>
                </a:lnTo>
                <a:lnTo>
                  <a:pt x="797" y="7821"/>
                </a:lnTo>
                <a:lnTo>
                  <a:pt x="141" y="7960"/>
                </a:lnTo>
                <a:lnTo>
                  <a:pt x="328" y="8100"/>
                </a:lnTo>
                <a:lnTo>
                  <a:pt x="703" y="8240"/>
                </a:lnTo>
                <a:lnTo>
                  <a:pt x="703" y="8566"/>
                </a:lnTo>
                <a:lnTo>
                  <a:pt x="1078" y="8612"/>
                </a:lnTo>
                <a:lnTo>
                  <a:pt x="1078" y="8472"/>
                </a:lnTo>
                <a:lnTo>
                  <a:pt x="1359" y="8379"/>
                </a:lnTo>
                <a:lnTo>
                  <a:pt x="2343" y="8752"/>
                </a:lnTo>
                <a:lnTo>
                  <a:pt x="2577" y="8984"/>
                </a:lnTo>
                <a:lnTo>
                  <a:pt x="2671" y="9171"/>
                </a:lnTo>
                <a:lnTo>
                  <a:pt x="2811" y="9217"/>
                </a:lnTo>
                <a:lnTo>
                  <a:pt x="3233" y="9078"/>
                </a:lnTo>
                <a:lnTo>
                  <a:pt x="3467" y="9171"/>
                </a:lnTo>
                <a:lnTo>
                  <a:pt x="3280" y="9264"/>
                </a:lnTo>
                <a:lnTo>
                  <a:pt x="3655" y="9357"/>
                </a:lnTo>
                <a:lnTo>
                  <a:pt x="3842" y="9264"/>
                </a:lnTo>
                <a:lnTo>
                  <a:pt x="3983" y="9310"/>
                </a:lnTo>
                <a:lnTo>
                  <a:pt x="3936" y="9822"/>
                </a:lnTo>
                <a:lnTo>
                  <a:pt x="4311" y="9916"/>
                </a:lnTo>
                <a:lnTo>
                  <a:pt x="4779" y="9822"/>
                </a:lnTo>
                <a:lnTo>
                  <a:pt x="5107" y="9916"/>
                </a:lnTo>
                <a:lnTo>
                  <a:pt x="4592" y="10148"/>
                </a:lnTo>
                <a:lnTo>
                  <a:pt x="4592" y="10288"/>
                </a:lnTo>
                <a:lnTo>
                  <a:pt x="4779" y="10521"/>
                </a:lnTo>
                <a:lnTo>
                  <a:pt x="4685" y="10753"/>
                </a:lnTo>
                <a:lnTo>
                  <a:pt x="4498" y="10614"/>
                </a:lnTo>
                <a:lnTo>
                  <a:pt x="4498" y="10847"/>
                </a:lnTo>
                <a:lnTo>
                  <a:pt x="4779" y="11219"/>
                </a:lnTo>
                <a:lnTo>
                  <a:pt x="5013" y="11498"/>
                </a:lnTo>
                <a:lnTo>
                  <a:pt x="5107" y="11778"/>
                </a:lnTo>
                <a:lnTo>
                  <a:pt x="5435" y="12010"/>
                </a:lnTo>
                <a:lnTo>
                  <a:pt x="5857" y="12243"/>
                </a:lnTo>
                <a:lnTo>
                  <a:pt x="6279" y="12336"/>
                </a:lnTo>
                <a:lnTo>
                  <a:pt x="6232" y="12569"/>
                </a:lnTo>
                <a:lnTo>
                  <a:pt x="6325" y="12848"/>
                </a:lnTo>
                <a:lnTo>
                  <a:pt x="6325" y="13267"/>
                </a:lnTo>
                <a:lnTo>
                  <a:pt x="6185" y="13547"/>
                </a:lnTo>
                <a:lnTo>
                  <a:pt x="6279" y="13872"/>
                </a:lnTo>
                <a:lnTo>
                  <a:pt x="6607" y="14059"/>
                </a:lnTo>
                <a:lnTo>
                  <a:pt x="6841" y="14431"/>
                </a:lnTo>
                <a:lnTo>
                  <a:pt x="6934" y="14803"/>
                </a:lnTo>
                <a:lnTo>
                  <a:pt x="6841" y="14664"/>
                </a:lnTo>
                <a:lnTo>
                  <a:pt x="6372" y="14152"/>
                </a:lnTo>
                <a:lnTo>
                  <a:pt x="6325" y="14431"/>
                </a:lnTo>
                <a:lnTo>
                  <a:pt x="6185" y="15967"/>
                </a:lnTo>
                <a:lnTo>
                  <a:pt x="6138" y="16247"/>
                </a:lnTo>
                <a:lnTo>
                  <a:pt x="6279" y="16014"/>
                </a:lnTo>
                <a:lnTo>
                  <a:pt x="6372" y="16200"/>
                </a:lnTo>
                <a:lnTo>
                  <a:pt x="6325" y="16293"/>
                </a:lnTo>
                <a:lnTo>
                  <a:pt x="6138" y="16526"/>
                </a:lnTo>
                <a:lnTo>
                  <a:pt x="6138" y="16852"/>
                </a:lnTo>
                <a:lnTo>
                  <a:pt x="5763" y="18714"/>
                </a:lnTo>
                <a:lnTo>
                  <a:pt x="5623" y="19040"/>
                </a:lnTo>
                <a:lnTo>
                  <a:pt x="5295" y="19272"/>
                </a:lnTo>
                <a:lnTo>
                  <a:pt x="5013" y="19226"/>
                </a:lnTo>
                <a:lnTo>
                  <a:pt x="5060" y="19366"/>
                </a:lnTo>
                <a:lnTo>
                  <a:pt x="5716" y="19924"/>
                </a:lnTo>
                <a:lnTo>
                  <a:pt x="6044" y="20064"/>
                </a:lnTo>
                <a:lnTo>
                  <a:pt x="6325" y="20110"/>
                </a:lnTo>
                <a:lnTo>
                  <a:pt x="6700" y="20343"/>
                </a:lnTo>
                <a:lnTo>
                  <a:pt x="6888" y="20529"/>
                </a:lnTo>
                <a:lnTo>
                  <a:pt x="8340" y="20902"/>
                </a:lnTo>
                <a:lnTo>
                  <a:pt x="8809" y="20948"/>
                </a:lnTo>
                <a:lnTo>
                  <a:pt x="8996" y="20902"/>
                </a:lnTo>
                <a:lnTo>
                  <a:pt x="9324" y="20669"/>
                </a:lnTo>
                <a:lnTo>
                  <a:pt x="9605" y="20622"/>
                </a:lnTo>
                <a:lnTo>
                  <a:pt x="9886" y="20762"/>
                </a:lnTo>
                <a:lnTo>
                  <a:pt x="10308" y="21041"/>
                </a:lnTo>
                <a:lnTo>
                  <a:pt x="10777" y="21088"/>
                </a:lnTo>
                <a:lnTo>
                  <a:pt x="11198" y="21507"/>
                </a:lnTo>
                <a:lnTo>
                  <a:pt x="11479" y="21600"/>
                </a:lnTo>
                <a:lnTo>
                  <a:pt x="12370" y="21507"/>
                </a:lnTo>
                <a:lnTo>
                  <a:pt x="12744" y="21460"/>
                </a:lnTo>
                <a:lnTo>
                  <a:pt x="13447" y="21460"/>
                </a:lnTo>
                <a:lnTo>
                  <a:pt x="13307" y="20576"/>
                </a:lnTo>
                <a:lnTo>
                  <a:pt x="13213" y="20436"/>
                </a:lnTo>
                <a:lnTo>
                  <a:pt x="13260" y="19971"/>
                </a:lnTo>
                <a:lnTo>
                  <a:pt x="13494" y="19691"/>
                </a:lnTo>
                <a:lnTo>
                  <a:pt x="14103" y="19412"/>
                </a:lnTo>
                <a:lnTo>
                  <a:pt x="14384" y="19226"/>
                </a:lnTo>
                <a:lnTo>
                  <a:pt x="14572" y="18993"/>
                </a:lnTo>
                <a:lnTo>
                  <a:pt x="14853" y="18853"/>
                </a:lnTo>
                <a:lnTo>
                  <a:pt x="15040" y="18853"/>
                </a:lnTo>
                <a:lnTo>
                  <a:pt x="15134" y="18947"/>
                </a:lnTo>
                <a:lnTo>
                  <a:pt x="15649" y="19040"/>
                </a:lnTo>
                <a:lnTo>
                  <a:pt x="15696" y="19086"/>
                </a:lnTo>
                <a:lnTo>
                  <a:pt x="15790" y="19226"/>
                </a:lnTo>
                <a:lnTo>
                  <a:pt x="15931" y="19226"/>
                </a:lnTo>
                <a:lnTo>
                  <a:pt x="16305" y="19319"/>
                </a:lnTo>
                <a:lnTo>
                  <a:pt x="16352" y="19226"/>
                </a:lnTo>
                <a:lnTo>
                  <a:pt x="16680" y="19226"/>
                </a:lnTo>
                <a:lnTo>
                  <a:pt x="16774" y="19272"/>
                </a:lnTo>
                <a:lnTo>
                  <a:pt x="16961" y="19272"/>
                </a:lnTo>
                <a:lnTo>
                  <a:pt x="17196" y="19366"/>
                </a:lnTo>
                <a:lnTo>
                  <a:pt x="17243" y="19505"/>
                </a:lnTo>
                <a:lnTo>
                  <a:pt x="17336" y="19552"/>
                </a:lnTo>
                <a:lnTo>
                  <a:pt x="17711" y="19552"/>
                </a:lnTo>
                <a:lnTo>
                  <a:pt x="17945" y="19831"/>
                </a:lnTo>
                <a:lnTo>
                  <a:pt x="18461" y="19878"/>
                </a:lnTo>
                <a:lnTo>
                  <a:pt x="19210" y="19552"/>
                </a:lnTo>
                <a:lnTo>
                  <a:pt x="19304" y="19459"/>
                </a:lnTo>
                <a:lnTo>
                  <a:pt x="19304" y="19272"/>
                </a:lnTo>
                <a:lnTo>
                  <a:pt x="19538" y="19040"/>
                </a:lnTo>
                <a:lnTo>
                  <a:pt x="19913" y="18760"/>
                </a:lnTo>
                <a:lnTo>
                  <a:pt x="20101" y="18667"/>
                </a:lnTo>
                <a:lnTo>
                  <a:pt x="20148" y="18481"/>
                </a:lnTo>
                <a:lnTo>
                  <a:pt x="20803" y="18155"/>
                </a:lnTo>
                <a:lnTo>
                  <a:pt x="20710" y="18016"/>
                </a:lnTo>
                <a:lnTo>
                  <a:pt x="20850" y="17829"/>
                </a:lnTo>
                <a:lnTo>
                  <a:pt x="20850" y="17597"/>
                </a:lnTo>
                <a:lnTo>
                  <a:pt x="20710" y="17317"/>
                </a:lnTo>
                <a:lnTo>
                  <a:pt x="19960" y="17224"/>
                </a:lnTo>
                <a:lnTo>
                  <a:pt x="19773" y="16945"/>
                </a:lnTo>
                <a:lnTo>
                  <a:pt x="19632" y="16619"/>
                </a:lnTo>
                <a:lnTo>
                  <a:pt x="19632" y="16293"/>
                </a:lnTo>
                <a:lnTo>
                  <a:pt x="19726" y="16014"/>
                </a:lnTo>
                <a:lnTo>
                  <a:pt x="19726" y="15734"/>
                </a:lnTo>
                <a:lnTo>
                  <a:pt x="19445" y="15641"/>
                </a:lnTo>
                <a:lnTo>
                  <a:pt x="19351" y="15548"/>
                </a:lnTo>
                <a:lnTo>
                  <a:pt x="19351" y="15409"/>
                </a:lnTo>
                <a:lnTo>
                  <a:pt x="19398" y="15129"/>
                </a:lnTo>
                <a:lnTo>
                  <a:pt x="19538" y="14943"/>
                </a:lnTo>
                <a:lnTo>
                  <a:pt x="19913" y="14664"/>
                </a:lnTo>
                <a:lnTo>
                  <a:pt x="19866" y="14431"/>
                </a:lnTo>
                <a:lnTo>
                  <a:pt x="19492" y="13593"/>
                </a:lnTo>
                <a:lnTo>
                  <a:pt x="19445" y="13453"/>
                </a:lnTo>
                <a:lnTo>
                  <a:pt x="19492" y="13314"/>
                </a:lnTo>
                <a:lnTo>
                  <a:pt x="19820" y="13267"/>
                </a:lnTo>
                <a:lnTo>
                  <a:pt x="19726" y="12941"/>
                </a:lnTo>
                <a:lnTo>
                  <a:pt x="19492" y="12895"/>
                </a:lnTo>
                <a:lnTo>
                  <a:pt x="19398" y="12522"/>
                </a:lnTo>
                <a:lnTo>
                  <a:pt x="19398" y="12010"/>
                </a:lnTo>
                <a:lnTo>
                  <a:pt x="19304" y="11964"/>
                </a:lnTo>
                <a:lnTo>
                  <a:pt x="18789" y="11964"/>
                </a:lnTo>
                <a:lnTo>
                  <a:pt x="18414" y="12476"/>
                </a:lnTo>
                <a:lnTo>
                  <a:pt x="18226" y="12616"/>
                </a:lnTo>
                <a:lnTo>
                  <a:pt x="18133" y="12522"/>
                </a:lnTo>
                <a:lnTo>
                  <a:pt x="18180" y="11871"/>
                </a:lnTo>
                <a:lnTo>
                  <a:pt x="18273" y="11452"/>
                </a:lnTo>
                <a:lnTo>
                  <a:pt x="18367" y="11359"/>
                </a:lnTo>
                <a:lnTo>
                  <a:pt x="18508" y="11172"/>
                </a:lnTo>
                <a:lnTo>
                  <a:pt x="18742" y="11033"/>
                </a:lnTo>
                <a:lnTo>
                  <a:pt x="18789" y="10940"/>
                </a:lnTo>
                <a:lnTo>
                  <a:pt x="18836" y="10660"/>
                </a:lnTo>
                <a:lnTo>
                  <a:pt x="19023" y="10334"/>
                </a:lnTo>
                <a:lnTo>
                  <a:pt x="19773" y="9590"/>
                </a:lnTo>
                <a:lnTo>
                  <a:pt x="19632" y="9403"/>
                </a:lnTo>
                <a:lnTo>
                  <a:pt x="19773" y="9217"/>
                </a:lnTo>
                <a:lnTo>
                  <a:pt x="20335" y="9264"/>
                </a:lnTo>
                <a:lnTo>
                  <a:pt x="20522" y="9171"/>
                </a:lnTo>
                <a:lnTo>
                  <a:pt x="20710" y="8984"/>
                </a:lnTo>
                <a:lnTo>
                  <a:pt x="20663" y="8845"/>
                </a:lnTo>
                <a:lnTo>
                  <a:pt x="20616" y="8612"/>
                </a:lnTo>
                <a:lnTo>
                  <a:pt x="20663" y="7728"/>
                </a:lnTo>
                <a:lnTo>
                  <a:pt x="20897" y="6983"/>
                </a:lnTo>
                <a:lnTo>
                  <a:pt x="20991" y="6610"/>
                </a:lnTo>
                <a:lnTo>
                  <a:pt x="21506" y="5912"/>
                </a:lnTo>
                <a:lnTo>
                  <a:pt x="21600" y="5540"/>
                </a:lnTo>
                <a:lnTo>
                  <a:pt x="21178" y="5353"/>
                </a:lnTo>
                <a:lnTo>
                  <a:pt x="19913" y="4981"/>
                </a:lnTo>
                <a:close/>
              </a:path>
            </a:pathLst>
          </a:custGeom>
          <a:solidFill>
            <a:schemeClr val="bg1"/>
          </a:solidFill>
          <a:ln w="3175" cap="flat">
            <a:solidFill>
              <a:srgbClr val="FFFFFF"/>
            </a:solidFill>
            <a:prstDash val="solid"/>
            <a:miter lim="800000"/>
          </a:ln>
          <a:effectLst/>
        </p:spPr>
        <p:txBody>
          <a:bodyPr wrap="square" lIns="45719" tIns="45719" rIns="45719" bIns="45719" numCol="1" anchor="t">
            <a:noAutofit/>
          </a:bodyPr>
          <a:lstStyle/>
          <a:p>
            <a:pPr lvl="0" defTabSz="914400">
              <a:defRPr sz="1800">
                <a:latin typeface="Calibri"/>
                <a:ea typeface="Calibri"/>
                <a:cs typeface="Calibri"/>
                <a:sym typeface="Calibri"/>
              </a:defRPr>
            </a:pPr>
            <a:endParaRPr>
              <a:latin typeface="Trebuchet MS" panose="020B0603020202020204" pitchFamily="34" charset="0"/>
            </a:endParaRPr>
          </a:p>
        </p:txBody>
      </p:sp>
      <p:pic>
        <p:nvPicPr>
          <p:cNvPr id="45" name="MUTUALISER.png"/>
          <p:cNvPicPr/>
          <p:nvPr/>
        </p:nvPicPr>
        <p:blipFill>
          <a:blip r:embed="rId3">
            <a:extLst/>
          </a:blip>
          <a:stretch>
            <a:fillRect/>
          </a:stretch>
        </p:blipFill>
        <p:spPr>
          <a:xfrm>
            <a:off x="5786388" y="2204515"/>
            <a:ext cx="474117" cy="516787"/>
          </a:xfrm>
          <a:prstGeom prst="rect">
            <a:avLst/>
          </a:prstGeom>
          <a:ln w="12700" cap="flat">
            <a:noFill/>
            <a:miter lim="400000"/>
          </a:ln>
          <a:effectLst/>
        </p:spPr>
      </p:pic>
      <p:sp>
        <p:nvSpPr>
          <p:cNvPr id="3" name="Rectangle 2"/>
          <p:cNvSpPr/>
          <p:nvPr/>
        </p:nvSpPr>
        <p:spPr>
          <a:xfrm>
            <a:off x="1400999" y="3423134"/>
            <a:ext cx="245347" cy="3682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sp>
        <p:nvSpPr>
          <p:cNvPr id="12" name="Triangle isocèle 11"/>
          <p:cNvSpPr/>
          <p:nvPr/>
        </p:nvSpPr>
        <p:spPr>
          <a:xfrm>
            <a:off x="1400999" y="3272208"/>
            <a:ext cx="235856" cy="107341"/>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Trebuchet MS" panose="020B0603020202020204" pitchFamily="34" charset="0"/>
            </a:endParaRPr>
          </a:p>
        </p:txBody>
      </p:sp>
      <p:sp>
        <p:nvSpPr>
          <p:cNvPr id="47" name="ZoneTexte 46"/>
          <p:cNvSpPr txBox="1"/>
          <p:nvPr/>
        </p:nvSpPr>
        <p:spPr>
          <a:xfrm>
            <a:off x="3709204" y="564710"/>
            <a:ext cx="5760390" cy="1046440"/>
          </a:xfrm>
          <a:prstGeom prst="rect">
            <a:avLst/>
          </a:prstGeom>
          <a:noFill/>
        </p:spPr>
        <p:txBody>
          <a:bodyPr wrap="square" rtlCol="0">
            <a:spAutoFit/>
          </a:bodyPr>
          <a:lstStyle/>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LES ELEMENTS CLES DU PATRIMOINE IMMOBILIER</a:t>
            </a:r>
            <a:r>
              <a:rPr lang="fr-FR" sz="2200" spc="300" baseline="30000" dirty="0" smtClean="0">
                <a:solidFill>
                  <a:schemeClr val="tx1">
                    <a:lumMod val="65000"/>
                    <a:lumOff val="35000"/>
                  </a:schemeClr>
                </a:solidFill>
                <a:latin typeface="Trebuchet MS" panose="020B0603020202020204" pitchFamily="34" charset="0"/>
                <a:cs typeface="Helvetica" panose="020B0604020202020204" pitchFamily="34" charset="0"/>
              </a:rPr>
              <a:t>(1)</a:t>
            </a:r>
          </a:p>
          <a:p>
            <a:r>
              <a:rPr lang="fr-FR" b="1" spc="300" dirty="0" smtClean="0">
                <a:solidFill>
                  <a:srgbClr val="996633"/>
                </a:solidFill>
                <a:latin typeface="Trebuchet MS" panose="020B0603020202020204" pitchFamily="34" charset="0"/>
                <a:cs typeface="Helvetica" panose="020B0604020202020204" pitchFamily="34" charset="0"/>
              </a:rPr>
              <a:t>AU 31 MARS 2018</a:t>
            </a:r>
          </a:p>
        </p:txBody>
      </p:sp>
      <p:pic>
        <p:nvPicPr>
          <p:cNvPr id="29" name="image74.png"/>
          <p:cNvPicPr/>
          <p:nvPr/>
        </p:nvPicPr>
        <p:blipFill>
          <a:blip r:embed="rId4" cstate="email">
            <a:lum bright="70000" contrast="-70000"/>
            <a:extLst>
              <a:ext uri="{28A0092B-C50C-407E-A947-70E740481C1C}">
                <a14:useLocalDpi xmlns:a14="http://schemas.microsoft.com/office/drawing/2010/main"/>
              </a:ext>
            </a:extLst>
          </a:blip>
          <a:stretch>
            <a:fillRect/>
          </a:stretch>
        </p:blipFill>
        <p:spPr>
          <a:xfrm>
            <a:off x="1133866" y="2073046"/>
            <a:ext cx="791882" cy="756774"/>
          </a:xfrm>
          <a:prstGeom prst="rect">
            <a:avLst/>
          </a:prstGeom>
          <a:ln w="12700" cap="flat">
            <a:noFill/>
            <a:miter lim="400000"/>
          </a:ln>
          <a:effectLst/>
        </p:spPr>
      </p:pic>
      <p:sp>
        <p:nvSpPr>
          <p:cNvPr id="24" name="ZoneTexte 23"/>
          <p:cNvSpPr txBox="1"/>
          <p:nvPr/>
        </p:nvSpPr>
        <p:spPr>
          <a:xfrm>
            <a:off x="1155939" y="5484648"/>
            <a:ext cx="7615894" cy="276999"/>
          </a:xfrm>
          <a:prstGeom prst="rect">
            <a:avLst/>
          </a:prstGeom>
          <a:noFill/>
        </p:spPr>
        <p:txBody>
          <a:bodyPr wrap="square" rtlCol="0">
            <a:spAutoFit/>
          </a:bodyPr>
          <a:lstStyle/>
          <a:p>
            <a:pPr marL="228600" indent="-228600">
              <a:buAutoNum type="arabicParenBoth"/>
            </a:pPr>
            <a:r>
              <a:rPr lang="fr-FR" sz="1200" dirty="0" smtClean="0">
                <a:latin typeface="Trebuchet MS" panose="020B0603020202020204" pitchFamily="34" charset="0"/>
              </a:rPr>
              <a:t>Valeur </a:t>
            </a:r>
            <a:r>
              <a:rPr lang="fr-FR" sz="1200" dirty="0">
                <a:latin typeface="Trebuchet MS" panose="020B0603020202020204" pitchFamily="34" charset="0"/>
              </a:rPr>
              <a:t>estimée hors droits patrimoine direct + indirect en quote-part </a:t>
            </a:r>
          </a:p>
        </p:txBody>
      </p:sp>
      <p:pic>
        <p:nvPicPr>
          <p:cNvPr id="26" name="image74.png"/>
          <p:cNvPicPr/>
          <p:nvPr/>
        </p:nvPicPr>
        <p:blipFill>
          <a:blip r:embed="rId5">
            <a:extLst/>
          </a:blip>
          <a:stretch>
            <a:fillRect/>
          </a:stretch>
        </p:blipFill>
        <p:spPr>
          <a:xfrm>
            <a:off x="1161960" y="4264447"/>
            <a:ext cx="781809" cy="781809"/>
          </a:xfrm>
          <a:prstGeom prst="rect">
            <a:avLst/>
          </a:prstGeom>
          <a:ln w="12700" cap="flat">
            <a:noFill/>
            <a:miter lim="400000"/>
          </a:ln>
          <a:effectLst/>
        </p:spPr>
      </p:pic>
      <p:pic>
        <p:nvPicPr>
          <p:cNvPr id="28" name="Image 27"/>
          <p:cNvPicPr>
            <a:picLocks noChangeAspect="1"/>
          </p:cNvPicPr>
          <p:nvPr/>
        </p:nvPicPr>
        <p:blipFill>
          <a:blip r:embed="rId6">
            <a:biLevel thresh="25000"/>
            <a:extLst>
              <a:ext uri="{28A0092B-C50C-407E-A947-70E740481C1C}">
                <a14:useLocalDpi xmlns:a14="http://schemas.microsoft.com/office/drawing/2010/main"/>
              </a:ext>
            </a:extLst>
          </a:blip>
          <a:stretch>
            <a:fillRect/>
          </a:stretch>
        </p:blipFill>
        <p:spPr>
          <a:xfrm>
            <a:off x="5694034" y="4329749"/>
            <a:ext cx="703308" cy="703308"/>
          </a:xfrm>
          <a:prstGeom prst="rect">
            <a:avLst/>
          </a:prstGeom>
        </p:spPr>
      </p:pic>
      <p:sp>
        <p:nvSpPr>
          <p:cNvPr id="36" name="ZoneTexte 35"/>
          <p:cNvSpPr txBox="1"/>
          <p:nvPr/>
        </p:nvSpPr>
        <p:spPr>
          <a:xfrm>
            <a:off x="6589400" y="4294586"/>
            <a:ext cx="2731882" cy="1175706"/>
          </a:xfrm>
          <a:prstGeom prst="rect">
            <a:avLst/>
          </a:prstGeom>
          <a:noFill/>
        </p:spPr>
        <p:txBody>
          <a:bodyPr wrap="square" rtlCol="0">
            <a:spAutoFit/>
          </a:bodyPr>
          <a:lstStyle/>
          <a:p>
            <a:pPr>
              <a:lnSpc>
                <a:spcPct val="80000"/>
              </a:lnSpc>
            </a:pPr>
            <a:r>
              <a:rPr lang="fr-FR" sz="2800" b="1" dirty="0">
                <a:solidFill>
                  <a:srgbClr val="996633"/>
                </a:solidFill>
                <a:latin typeface="Trebuchet MS" panose="020B0603020202020204" pitchFamily="34" charset="0"/>
                <a:cs typeface="Helvetica" panose="020B0604020202020204" pitchFamily="34" charset="0"/>
              </a:rPr>
              <a:t>7</a:t>
            </a:r>
            <a:r>
              <a:rPr lang="fr-FR" sz="2800" b="1" dirty="0" smtClean="0">
                <a:solidFill>
                  <a:srgbClr val="996633"/>
                </a:solidFill>
                <a:latin typeface="Trebuchet MS" panose="020B0603020202020204" pitchFamily="34" charset="0"/>
                <a:cs typeface="Helvetica" panose="020B0604020202020204" pitchFamily="34" charset="0"/>
              </a:rPr>
              <a:t>%</a:t>
            </a:r>
          </a:p>
          <a:p>
            <a:r>
              <a:rPr lang="fr-FR" sz="1600" dirty="0" smtClean="0">
                <a:latin typeface="Trebuchet MS" panose="020B0603020202020204" pitchFamily="34" charset="0"/>
                <a:cs typeface="Helvetica" panose="020B0604020202020204" pitchFamily="34" charset="0"/>
              </a:rPr>
              <a:t>Du patrimoine situé en </a:t>
            </a:r>
            <a:r>
              <a:rPr lang="fr-FR" sz="1600" dirty="0">
                <a:latin typeface="Trebuchet MS" panose="020B0603020202020204" pitchFamily="34" charset="0"/>
                <a:cs typeface="Helvetica" panose="020B0604020202020204" pitchFamily="34" charset="0"/>
              </a:rPr>
              <a:t>Belgique </a:t>
            </a:r>
            <a:r>
              <a:rPr lang="fr-FR" sz="1050" dirty="0">
                <a:latin typeface="Trebuchet MS" panose="020B0603020202020204" pitchFamily="34" charset="0"/>
                <a:cs typeface="Helvetica" panose="020B0604020202020204" pitchFamily="34" charset="0"/>
              </a:rPr>
              <a:t>(% valeur vénale)</a:t>
            </a:r>
            <a:endParaRPr lang="fr-FR" sz="2000" dirty="0">
              <a:latin typeface="Trebuchet MS" panose="020B0603020202020204" pitchFamily="34" charset="0"/>
              <a:cs typeface="Helvetica" panose="020B0604020202020204" pitchFamily="34" charset="0"/>
            </a:endParaRPr>
          </a:p>
          <a:p>
            <a:endParaRPr lang="fr-FR" sz="1600" dirty="0" smtClean="0">
              <a:latin typeface="Trebuchet MS" panose="020B0603020202020204" pitchFamily="34" charset="0"/>
              <a:cs typeface="Helvetica" panose="020B0604020202020204" pitchFamily="34" charset="0"/>
            </a:endParaRPr>
          </a:p>
        </p:txBody>
      </p:sp>
      <p:sp>
        <p:nvSpPr>
          <p:cNvPr id="23" name="Rectangle 22"/>
          <p:cNvSpPr/>
          <p:nvPr/>
        </p:nvSpPr>
        <p:spPr>
          <a:xfrm>
            <a:off x="1110322" y="5957208"/>
            <a:ext cx="1527982" cy="253916"/>
          </a:xfrm>
          <a:prstGeom prst="rect">
            <a:avLst/>
          </a:prstGeom>
        </p:spPr>
        <p:txBody>
          <a:bodyPr wrap="none">
            <a:spAutoFit/>
          </a:bodyPr>
          <a:lstStyle/>
          <a:p>
            <a:r>
              <a:rPr lang="fr-FR" sz="1050" dirty="0">
                <a:latin typeface="+mj-lt"/>
              </a:rPr>
              <a:t>Source AEW Ciloger</a:t>
            </a:r>
          </a:p>
        </p:txBody>
      </p:sp>
    </p:spTree>
    <p:extLst>
      <p:ext uri="{BB962C8B-B14F-4D97-AF65-F5344CB8AC3E}">
        <p14:creationId xmlns:p14="http://schemas.microsoft.com/office/powerpoint/2010/main" val="3561321742"/>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phique 1"/>
          <p:cNvGraphicFramePr>
            <a:graphicFrameLocks/>
          </p:cNvGraphicFramePr>
          <p:nvPr>
            <p:extLst>
              <p:ext uri="{D42A27DB-BD31-4B8C-83A1-F6EECF244321}">
                <p14:modId xmlns:p14="http://schemas.microsoft.com/office/powerpoint/2010/main" val="132606066"/>
              </p:ext>
            </p:extLst>
          </p:nvPr>
        </p:nvGraphicFramePr>
        <p:xfrm>
          <a:off x="5100735" y="1349676"/>
          <a:ext cx="4805265" cy="42705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phique 2"/>
          <p:cNvGraphicFramePr/>
          <p:nvPr>
            <p:extLst>
              <p:ext uri="{D42A27DB-BD31-4B8C-83A1-F6EECF244321}">
                <p14:modId xmlns:p14="http://schemas.microsoft.com/office/powerpoint/2010/main" val="3740778804"/>
              </p:ext>
            </p:extLst>
          </p:nvPr>
        </p:nvGraphicFramePr>
        <p:xfrm>
          <a:off x="408176" y="1448204"/>
          <a:ext cx="5585663" cy="4113826"/>
        </p:xfrm>
        <a:graphic>
          <a:graphicData uri="http://schemas.openxmlformats.org/drawingml/2006/chart">
            <c:chart xmlns:c="http://schemas.openxmlformats.org/drawingml/2006/chart" xmlns:r="http://schemas.openxmlformats.org/officeDocument/2006/relationships" r:id="rId4"/>
          </a:graphicData>
        </a:graphic>
      </p:graphicFrame>
      <p:sp>
        <p:nvSpPr>
          <p:cNvPr id="4" name="ZoneTexte 3"/>
          <p:cNvSpPr txBox="1"/>
          <p:nvPr/>
        </p:nvSpPr>
        <p:spPr>
          <a:xfrm>
            <a:off x="1598399" y="5669337"/>
            <a:ext cx="7588304" cy="276999"/>
          </a:xfrm>
          <a:prstGeom prst="rect">
            <a:avLst/>
          </a:prstGeom>
          <a:noFill/>
        </p:spPr>
        <p:txBody>
          <a:bodyPr wrap="square" rtlCol="0">
            <a:spAutoFit/>
          </a:bodyPr>
          <a:lstStyle/>
          <a:p>
            <a:r>
              <a:rPr lang="fr-FR" sz="1200" dirty="0" smtClean="0">
                <a:latin typeface="Trebuchet MS" panose="020B0603020202020204" pitchFamily="34" charset="0"/>
              </a:rPr>
              <a:t>(1) Patrimoine </a:t>
            </a:r>
            <a:r>
              <a:rPr lang="fr-FR" sz="1200" dirty="0">
                <a:latin typeface="Trebuchet MS" panose="020B0603020202020204" pitchFamily="34" charset="0"/>
              </a:rPr>
              <a:t>direct + indirect en quote-part </a:t>
            </a:r>
            <a:endParaRPr lang="fr-FR" sz="1200" dirty="0" smtClean="0">
              <a:latin typeface="Trebuchet MS" panose="020B0603020202020204" pitchFamily="34" charset="0"/>
            </a:endParaRPr>
          </a:p>
        </p:txBody>
      </p:sp>
      <p:sp>
        <p:nvSpPr>
          <p:cNvPr id="5" name="ZoneTexte 4"/>
          <p:cNvSpPr txBox="1"/>
          <p:nvPr/>
        </p:nvSpPr>
        <p:spPr>
          <a:xfrm>
            <a:off x="3709204" y="564710"/>
            <a:ext cx="5760390" cy="1046440"/>
          </a:xfrm>
          <a:prstGeom prst="rect">
            <a:avLst/>
          </a:prstGeom>
          <a:noFill/>
        </p:spPr>
        <p:txBody>
          <a:bodyPr wrap="square" rtlCol="0">
            <a:spAutoFit/>
          </a:bodyPr>
          <a:lstStyle/>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REPARTITION DU </a:t>
            </a:r>
          </a:p>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PATRIMOINE IMMOBILIER</a:t>
            </a:r>
            <a:r>
              <a:rPr lang="fr-FR" sz="2200" spc="300" baseline="30000" dirty="0" smtClean="0">
                <a:solidFill>
                  <a:schemeClr val="tx1">
                    <a:lumMod val="65000"/>
                    <a:lumOff val="35000"/>
                  </a:schemeClr>
                </a:solidFill>
                <a:latin typeface="Trebuchet MS" panose="020B0603020202020204" pitchFamily="34" charset="0"/>
                <a:cs typeface="Helvetica" panose="020B0604020202020204" pitchFamily="34" charset="0"/>
              </a:rPr>
              <a:t>(1)</a:t>
            </a:r>
          </a:p>
          <a:p>
            <a:r>
              <a:rPr lang="fr-FR" b="1" spc="300" dirty="0" smtClean="0">
                <a:solidFill>
                  <a:srgbClr val="996633"/>
                </a:solidFill>
                <a:latin typeface="Trebuchet MS" panose="020B0603020202020204" pitchFamily="34" charset="0"/>
                <a:cs typeface="Helvetica" panose="020B0604020202020204" pitchFamily="34" charset="0"/>
              </a:rPr>
              <a:t>AU 31 MARS 2018</a:t>
            </a:r>
          </a:p>
        </p:txBody>
      </p:sp>
      <p:sp>
        <p:nvSpPr>
          <p:cNvPr id="6" name="Rectangle 5"/>
          <p:cNvSpPr/>
          <p:nvPr/>
        </p:nvSpPr>
        <p:spPr>
          <a:xfrm>
            <a:off x="1598399" y="5937213"/>
            <a:ext cx="1527982" cy="253916"/>
          </a:xfrm>
          <a:prstGeom prst="rect">
            <a:avLst/>
          </a:prstGeom>
        </p:spPr>
        <p:txBody>
          <a:bodyPr wrap="none">
            <a:spAutoFit/>
          </a:bodyPr>
          <a:lstStyle/>
          <a:p>
            <a:r>
              <a:rPr lang="fr-FR" sz="1050" dirty="0">
                <a:latin typeface="+mj-lt"/>
              </a:rPr>
              <a:t>Source AEW Ciloger</a:t>
            </a:r>
          </a:p>
        </p:txBody>
      </p:sp>
    </p:spTree>
    <p:extLst>
      <p:ext uri="{BB962C8B-B14F-4D97-AF65-F5344CB8AC3E}">
        <p14:creationId xmlns:p14="http://schemas.microsoft.com/office/powerpoint/2010/main" val="3140355616"/>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873760" y="3731926"/>
            <a:ext cx="8158480" cy="584775"/>
          </a:xfrm>
          <a:prstGeom prst="rect">
            <a:avLst/>
          </a:prstGeom>
          <a:noFill/>
        </p:spPr>
        <p:txBody>
          <a:bodyPr wrap="square" rtlCol="0">
            <a:spAutoFit/>
          </a:bodyPr>
          <a:lstStyle/>
          <a:p>
            <a:pPr algn="ctr"/>
            <a:r>
              <a:rPr lang="fr-FR" sz="3200" dirty="0" smtClean="0">
                <a:solidFill>
                  <a:schemeClr val="tx1">
                    <a:lumMod val="65000"/>
                    <a:lumOff val="35000"/>
                  </a:schemeClr>
                </a:solidFill>
                <a:latin typeface="Trebuchet MS" panose="020B0603020202020204" pitchFamily="34" charset="0"/>
                <a:cs typeface="Helvetica" panose="020B0604020202020204" pitchFamily="34" charset="0"/>
              </a:rPr>
              <a:t>LES FRAIS DE SOUSCRIPTION</a:t>
            </a:r>
          </a:p>
        </p:txBody>
      </p:sp>
      <p:pic>
        <p:nvPicPr>
          <p:cNvPr id="16" name="Image 15"/>
          <p:cNvPicPr>
            <a:picLocks noChangeAspect="1"/>
          </p:cNvPicPr>
          <p:nvPr/>
        </p:nvPicPr>
        <p:blipFill>
          <a:blip r:embed="rId3">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3344867" y="1669927"/>
            <a:ext cx="3198194" cy="1386410"/>
          </a:xfrm>
          <a:prstGeom prst="rect">
            <a:avLst/>
          </a:prstGeom>
        </p:spPr>
      </p:pic>
    </p:spTree>
    <p:extLst>
      <p:ext uri="{BB962C8B-B14F-4D97-AF65-F5344CB8AC3E}">
        <p14:creationId xmlns:p14="http://schemas.microsoft.com/office/powerpoint/2010/main" val="1526321988"/>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ZoneTexte 46"/>
          <p:cNvSpPr txBox="1"/>
          <p:nvPr/>
        </p:nvSpPr>
        <p:spPr>
          <a:xfrm>
            <a:off x="3830650" y="305423"/>
            <a:ext cx="5760390" cy="1302921"/>
          </a:xfrm>
          <a:prstGeom prst="rect">
            <a:avLst/>
          </a:prstGeom>
          <a:noFill/>
        </p:spPr>
        <p:txBody>
          <a:bodyPr wrap="square" rtlCol="0">
            <a:spAutoFit/>
          </a:bodyPr>
          <a:lstStyle/>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LES FRAIS</a:t>
            </a:r>
          </a:p>
          <a:p>
            <a:endParaRPr lang="fr-FR" sz="2200" spc="300" baseline="30000" dirty="0" smtClean="0">
              <a:solidFill>
                <a:schemeClr val="tx1">
                  <a:lumMod val="65000"/>
                  <a:lumOff val="35000"/>
                </a:schemeClr>
              </a:solidFill>
              <a:latin typeface="Trebuchet MS" panose="020B0603020202020204" pitchFamily="34" charset="0"/>
              <a:cs typeface="Helvetica" panose="020B0604020202020204" pitchFamily="34" charset="0"/>
            </a:endParaRPr>
          </a:p>
          <a:p>
            <a:pPr marL="0" lvl="1"/>
            <a:r>
              <a:rPr lang="fr-FR" sz="1400" b="1" i="1" dirty="0">
                <a:solidFill>
                  <a:srgbClr val="A88563"/>
                </a:solidFill>
                <a:latin typeface="Trebuchet MS" panose="020B0603020202020204" pitchFamily="34" charset="0"/>
                <a:cs typeface="Helvetica" panose="020B0604020202020204" pitchFamily="34" charset="0"/>
              </a:rPr>
              <a:t>L’ensemble des frais sont détaillés dans la note d’information de la SCPI (document remis au client pour toute nouvelle souscription)</a:t>
            </a:r>
          </a:p>
        </p:txBody>
      </p:sp>
      <p:graphicFrame>
        <p:nvGraphicFramePr>
          <p:cNvPr id="23" name="Tableau 22"/>
          <p:cNvGraphicFramePr>
            <a:graphicFrameLocks noGrp="1"/>
          </p:cNvGraphicFramePr>
          <p:nvPr>
            <p:extLst>
              <p:ext uri="{D42A27DB-BD31-4B8C-83A1-F6EECF244321}">
                <p14:modId xmlns:p14="http://schemas.microsoft.com/office/powerpoint/2010/main" val="3804025182"/>
              </p:ext>
            </p:extLst>
          </p:nvPr>
        </p:nvGraphicFramePr>
        <p:xfrm>
          <a:off x="152400" y="2374482"/>
          <a:ext cx="9530080" cy="4349084"/>
        </p:xfrm>
        <a:graphic>
          <a:graphicData uri="http://schemas.openxmlformats.org/drawingml/2006/table">
            <a:tbl>
              <a:tblPr/>
              <a:tblGrid>
                <a:gridCol w="3301084"/>
                <a:gridCol w="3416573"/>
                <a:gridCol w="2812423"/>
              </a:tblGrid>
              <a:tr h="461782">
                <a:tc>
                  <a:txBody>
                    <a:bodyPr/>
                    <a:lstStyle/>
                    <a:p>
                      <a:pPr algn="ctr" fontAlgn="b"/>
                      <a:r>
                        <a:rPr lang="fr-FR" sz="1000" b="1" i="0" u="none" strike="noStrike" dirty="0" smtClean="0">
                          <a:solidFill>
                            <a:srgbClr val="000000"/>
                          </a:solidFill>
                          <a:latin typeface="+mj-lt"/>
                        </a:rPr>
                        <a:t>Commissions</a:t>
                      </a:r>
                    </a:p>
                    <a:p>
                      <a:pPr marL="0" marR="0" indent="0" algn="ctr" defTabSz="914400" rtl="0" eaLnBrk="1" fontAlgn="b" latinLnBrk="0" hangingPunct="1">
                        <a:lnSpc>
                          <a:spcPct val="100000"/>
                        </a:lnSpc>
                        <a:spcBef>
                          <a:spcPts val="0"/>
                        </a:spcBef>
                        <a:spcAft>
                          <a:spcPts val="0"/>
                        </a:spcAft>
                        <a:buClrTx/>
                        <a:buSzTx/>
                        <a:buFontTx/>
                        <a:buNone/>
                        <a:tabLst/>
                        <a:defRPr/>
                      </a:pPr>
                      <a:r>
                        <a:rPr lang="fr-FR" sz="1000" b="0" i="0" u="none" strike="noStrike" dirty="0" smtClean="0">
                          <a:solidFill>
                            <a:srgbClr val="000000"/>
                          </a:solidFill>
                          <a:latin typeface="+mj-lt"/>
                        </a:rPr>
                        <a:t>(article 16 des statuts)</a:t>
                      </a:r>
                    </a:p>
                  </a:txBody>
                  <a:tcPr marL="6067" marR="6067" marT="60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88563"/>
                    </a:solidFill>
                  </a:tcPr>
                </a:tc>
                <a:tc>
                  <a:txBody>
                    <a:bodyPr/>
                    <a:lstStyle/>
                    <a:p>
                      <a:pPr algn="ctr" fontAlgn="b"/>
                      <a:r>
                        <a:rPr lang="fr-FR" sz="1000" b="1" i="0" u="none" strike="noStrike" dirty="0">
                          <a:solidFill>
                            <a:srgbClr val="000000"/>
                          </a:solidFill>
                          <a:latin typeface="+mj-lt"/>
                        </a:rPr>
                        <a:t>Montants</a:t>
                      </a:r>
                    </a:p>
                  </a:txBody>
                  <a:tcPr marL="6067" marR="6067" marT="60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88563"/>
                    </a:solidFill>
                  </a:tcPr>
                </a:tc>
                <a:tc>
                  <a:txBody>
                    <a:bodyPr/>
                    <a:lstStyle/>
                    <a:p>
                      <a:pPr algn="ctr" fontAlgn="b"/>
                      <a:r>
                        <a:rPr lang="fr-FR" sz="1000" b="1" i="0" u="none" strike="noStrike" dirty="0">
                          <a:solidFill>
                            <a:srgbClr val="000000"/>
                          </a:solidFill>
                          <a:latin typeface="+mj-lt"/>
                        </a:rPr>
                        <a:t>Redevables</a:t>
                      </a:r>
                    </a:p>
                  </a:txBody>
                  <a:tcPr marL="6067" marR="6067" marT="60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88563"/>
                    </a:solidFill>
                  </a:tcPr>
                </a:tc>
              </a:tr>
              <a:tr h="719329">
                <a:tc>
                  <a:txBody>
                    <a:bodyPr/>
                    <a:lstStyle/>
                    <a:p>
                      <a:pPr algn="ctr" fontAlgn="ctr"/>
                      <a:r>
                        <a:rPr lang="fr-FR" sz="1000" b="0" i="0" u="none" strike="noStrike" dirty="0">
                          <a:solidFill>
                            <a:srgbClr val="000000"/>
                          </a:solidFill>
                          <a:latin typeface="+mj-lt"/>
                        </a:rPr>
                        <a:t>Commission de souscription</a:t>
                      </a:r>
                    </a:p>
                  </a:txBody>
                  <a:tcPr marL="6067" marR="6067" marT="606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BCAC"/>
                    </a:solidFill>
                  </a:tcPr>
                </a:tc>
                <a:tc>
                  <a:txBody>
                    <a:bodyPr/>
                    <a:lstStyle/>
                    <a:p>
                      <a:pPr algn="ctr" fontAlgn="ctr"/>
                      <a:r>
                        <a:rPr lang="fr-FR" sz="1000" b="0" i="0" u="none" strike="noStrike" dirty="0" smtClean="0">
                          <a:solidFill>
                            <a:srgbClr val="000000"/>
                          </a:solidFill>
                          <a:latin typeface="+mj-lt"/>
                        </a:rPr>
                        <a:t>8,00% TTC </a:t>
                      </a:r>
                      <a:r>
                        <a:rPr lang="fr-FR" sz="1000" b="0" i="0" u="none" strike="noStrike" dirty="0">
                          <a:solidFill>
                            <a:srgbClr val="000000"/>
                          </a:solidFill>
                          <a:latin typeface="+mj-lt"/>
                        </a:rPr>
                        <a:t>du produit de chaque souscription (prime d'émission incluse)</a:t>
                      </a:r>
                    </a:p>
                  </a:txBody>
                  <a:tcPr marL="6067" marR="6067" marT="606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BCAC"/>
                    </a:solidFill>
                  </a:tcPr>
                </a:tc>
                <a:tc>
                  <a:txBody>
                    <a:bodyPr/>
                    <a:lstStyle/>
                    <a:p>
                      <a:pPr algn="ctr" fontAlgn="ctr"/>
                      <a:r>
                        <a:rPr lang="fr-FR" sz="1000" b="0" i="0" u="none" strike="noStrike" dirty="0">
                          <a:solidFill>
                            <a:srgbClr val="000000"/>
                          </a:solidFill>
                          <a:latin typeface="+mj-lt"/>
                        </a:rPr>
                        <a:t>Le souscripteur</a:t>
                      </a:r>
                    </a:p>
                  </a:txBody>
                  <a:tcPr marL="6067" marR="6067" marT="606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BCAC"/>
                    </a:solidFill>
                  </a:tcPr>
                </a:tc>
              </a:tr>
              <a:tr h="661004">
                <a:tc>
                  <a:txBody>
                    <a:bodyPr/>
                    <a:lstStyle/>
                    <a:p>
                      <a:pPr algn="ctr" fontAlgn="ctr"/>
                      <a:r>
                        <a:rPr lang="fr-FR" sz="1000" b="0" i="0" u="none" strike="noStrike" dirty="0" smtClean="0">
                          <a:solidFill>
                            <a:srgbClr val="000000"/>
                          </a:solidFill>
                          <a:latin typeface="+mj-lt"/>
                        </a:rPr>
                        <a:t>Commission</a:t>
                      </a:r>
                      <a:r>
                        <a:rPr lang="fr-FR" sz="1000" b="0" i="0" u="none" strike="noStrike" baseline="0" dirty="0" smtClean="0">
                          <a:solidFill>
                            <a:srgbClr val="000000"/>
                          </a:solidFill>
                          <a:latin typeface="+mj-lt"/>
                        </a:rPr>
                        <a:t> de cession</a:t>
                      </a:r>
                      <a:endParaRPr lang="fr-FR" sz="1000" b="0" i="0" u="none" strike="noStrike" dirty="0">
                        <a:solidFill>
                          <a:srgbClr val="000000"/>
                        </a:solidFill>
                        <a:latin typeface="+mj-lt"/>
                      </a:endParaRPr>
                    </a:p>
                  </a:txBody>
                  <a:tcPr marL="6067" marR="6067" marT="606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BCAC"/>
                    </a:solidFill>
                  </a:tcPr>
                </a:tc>
                <a:tc>
                  <a:txBody>
                    <a:bodyPr/>
                    <a:lstStyle/>
                    <a:p>
                      <a:pPr algn="ctr" fontAlgn="ctr"/>
                      <a:r>
                        <a:rPr lang="fr-FR" sz="1000" b="0" i="0" u="none" strike="noStrike" dirty="0" smtClean="0">
                          <a:solidFill>
                            <a:srgbClr val="000000"/>
                          </a:solidFill>
                          <a:latin typeface="+mj-lt"/>
                        </a:rPr>
                        <a:t>Mutation à titre</a:t>
                      </a:r>
                      <a:r>
                        <a:rPr lang="fr-FR" sz="1000" b="0" i="0" u="none" strike="noStrike" baseline="0" dirty="0" smtClean="0">
                          <a:solidFill>
                            <a:srgbClr val="000000"/>
                          </a:solidFill>
                          <a:latin typeface="+mj-lt"/>
                        </a:rPr>
                        <a:t> gratuit et cession directe : forfait </a:t>
                      </a:r>
                      <a:r>
                        <a:rPr lang="fr-FR" sz="1000" b="0" i="0" u="none" strike="noStrike" baseline="0" smtClean="0">
                          <a:solidFill>
                            <a:srgbClr val="000000"/>
                          </a:solidFill>
                          <a:latin typeface="+mj-lt"/>
                        </a:rPr>
                        <a:t>de 128,03 € TTI au 02/07/2018</a:t>
                      </a:r>
                      <a:endParaRPr lang="fr-FR" sz="1000" b="0" i="0" u="none" strike="noStrike" baseline="0" dirty="0" smtClean="0">
                        <a:solidFill>
                          <a:srgbClr val="000000"/>
                        </a:solidFill>
                        <a:latin typeface="+mj-lt"/>
                      </a:endParaRPr>
                    </a:p>
                    <a:p>
                      <a:pPr algn="ctr" fontAlgn="ctr"/>
                      <a:r>
                        <a:rPr lang="fr-FR" sz="1000" b="0" i="0" u="none" strike="noStrike" dirty="0" smtClean="0">
                          <a:solidFill>
                            <a:srgbClr val="000000"/>
                          </a:solidFill>
                          <a:latin typeface="+mj-lt"/>
                        </a:rPr>
                        <a:t>Cession dans le cadre de l’article L.214-93 du</a:t>
                      </a:r>
                      <a:r>
                        <a:rPr lang="fr-FR" sz="1000" b="0" i="0" u="none" strike="noStrike" baseline="0" dirty="0" smtClean="0">
                          <a:solidFill>
                            <a:srgbClr val="000000"/>
                          </a:solidFill>
                          <a:latin typeface="+mj-lt"/>
                        </a:rPr>
                        <a:t> COMOFI : commission de 4,15% TTI</a:t>
                      </a:r>
                      <a:endParaRPr lang="fr-FR" sz="1000" b="0" i="0" u="none" strike="noStrike" dirty="0">
                        <a:solidFill>
                          <a:srgbClr val="000000"/>
                        </a:solidFill>
                        <a:latin typeface="+mj-lt"/>
                      </a:endParaRPr>
                    </a:p>
                  </a:txBody>
                  <a:tcPr marL="6067" marR="6067" marT="606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BCAC"/>
                    </a:solidFill>
                  </a:tcPr>
                </a:tc>
                <a:tc>
                  <a:txBody>
                    <a:bodyPr/>
                    <a:lstStyle/>
                    <a:p>
                      <a:pPr algn="ctr" fontAlgn="ctr"/>
                      <a:r>
                        <a:rPr lang="fr-FR" sz="1000" b="0" i="0" u="none" strike="noStrike" dirty="0" smtClean="0">
                          <a:solidFill>
                            <a:srgbClr val="000000"/>
                          </a:solidFill>
                          <a:latin typeface="+mj-lt"/>
                        </a:rPr>
                        <a:t>A titre gratuit</a:t>
                      </a:r>
                      <a:r>
                        <a:rPr lang="fr-FR" sz="1000" b="0" i="0" u="none" strike="noStrike" baseline="0" dirty="0" smtClean="0">
                          <a:solidFill>
                            <a:srgbClr val="000000"/>
                          </a:solidFill>
                          <a:latin typeface="+mj-lt"/>
                        </a:rPr>
                        <a:t> :  souscripteur ou vendeur</a:t>
                      </a:r>
                    </a:p>
                    <a:p>
                      <a:pPr algn="ctr" fontAlgn="ctr"/>
                      <a:endParaRPr lang="fr-FR" sz="1000" b="0" i="0" u="none" strike="noStrike" baseline="0" dirty="0" smtClean="0">
                        <a:solidFill>
                          <a:srgbClr val="000000"/>
                        </a:solidFill>
                        <a:latin typeface="+mj-lt"/>
                      </a:endParaRPr>
                    </a:p>
                    <a:p>
                      <a:pPr algn="ctr" fontAlgn="ctr"/>
                      <a:r>
                        <a:rPr lang="fr-FR" sz="1000" b="0" i="0" u="none" strike="noStrike" baseline="0" dirty="0" smtClean="0">
                          <a:solidFill>
                            <a:srgbClr val="000000"/>
                          </a:solidFill>
                          <a:latin typeface="+mj-lt"/>
                        </a:rPr>
                        <a:t>Art </a:t>
                      </a:r>
                      <a:r>
                        <a:rPr lang="fr-FR" sz="1000" b="0" i="0" u="none" strike="noStrike" kern="1200" dirty="0" smtClean="0">
                          <a:solidFill>
                            <a:srgbClr val="000000"/>
                          </a:solidFill>
                          <a:latin typeface="+mn-lt"/>
                          <a:ea typeface="+mn-ea"/>
                          <a:cs typeface="+mn-cs"/>
                        </a:rPr>
                        <a:t>L.214-93 du</a:t>
                      </a:r>
                      <a:r>
                        <a:rPr lang="fr-FR" sz="1000" b="0" i="0" u="none" strike="noStrike" kern="1200" baseline="0" dirty="0" smtClean="0">
                          <a:solidFill>
                            <a:srgbClr val="000000"/>
                          </a:solidFill>
                          <a:latin typeface="+mn-lt"/>
                          <a:ea typeface="+mn-ea"/>
                          <a:cs typeface="+mn-cs"/>
                        </a:rPr>
                        <a:t> COMOFI : l</a:t>
                      </a:r>
                      <a:r>
                        <a:rPr lang="fr-FR" sz="1000" b="0" i="0" u="none" strike="noStrike" kern="1200" dirty="0" smtClean="0">
                          <a:solidFill>
                            <a:srgbClr val="000000"/>
                          </a:solidFill>
                          <a:latin typeface="+mn-lt"/>
                          <a:ea typeface="+mn-ea"/>
                          <a:cs typeface="+mn-cs"/>
                        </a:rPr>
                        <a:t>e souscripteur</a:t>
                      </a:r>
                      <a:endParaRPr lang="fr-FR" sz="1000" b="0" i="0" u="none" strike="noStrike" kern="1200" dirty="0">
                        <a:solidFill>
                          <a:srgbClr val="000000"/>
                        </a:solidFill>
                        <a:latin typeface="+mn-lt"/>
                        <a:ea typeface="+mn-ea"/>
                        <a:cs typeface="+mn-cs"/>
                      </a:endParaRPr>
                    </a:p>
                  </a:txBody>
                  <a:tcPr marL="6067" marR="6067" marT="606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BCAC"/>
                    </a:solidFill>
                  </a:tcPr>
                </a:tc>
              </a:tr>
              <a:tr h="661004">
                <a:tc>
                  <a:txBody>
                    <a:bodyPr/>
                    <a:lstStyle/>
                    <a:p>
                      <a:pPr algn="ctr" fontAlgn="ctr"/>
                      <a:r>
                        <a:rPr lang="fr-FR" sz="1000" b="0" i="0" u="none" strike="noStrike" dirty="0" smtClean="0">
                          <a:solidFill>
                            <a:srgbClr val="000000"/>
                          </a:solidFill>
                          <a:latin typeface="+mj-lt"/>
                        </a:rPr>
                        <a:t>Commission de gestion annuelle</a:t>
                      </a:r>
                      <a:endParaRPr lang="fr-FR" sz="1000" b="0" i="0" u="none" strike="noStrike" dirty="0">
                        <a:solidFill>
                          <a:srgbClr val="000000"/>
                        </a:solidFill>
                        <a:latin typeface="+mj-lt"/>
                      </a:endParaRPr>
                    </a:p>
                  </a:txBody>
                  <a:tcPr marL="6067" marR="6067" marT="606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BCAC"/>
                    </a:solidFill>
                  </a:tcPr>
                </a:tc>
                <a:tc>
                  <a:txBody>
                    <a:bodyPr/>
                    <a:lstStyle/>
                    <a:p>
                      <a:pPr algn="ctr" fontAlgn="ctr"/>
                      <a:r>
                        <a:rPr lang="fr-FR" sz="1000" b="0" i="0" u="none" strike="noStrike" dirty="0" smtClean="0">
                          <a:solidFill>
                            <a:srgbClr val="000000"/>
                          </a:solidFill>
                          <a:latin typeface="+mj-lt"/>
                        </a:rPr>
                        <a:t>8,00% </a:t>
                      </a:r>
                      <a:r>
                        <a:rPr lang="fr-FR" sz="1000" b="0" i="0" u="none" strike="noStrike" dirty="0">
                          <a:solidFill>
                            <a:srgbClr val="000000"/>
                          </a:solidFill>
                          <a:latin typeface="+mj-lt"/>
                        </a:rPr>
                        <a:t>HT (soit </a:t>
                      </a:r>
                      <a:r>
                        <a:rPr lang="fr-FR" sz="1000" b="0" i="0" u="none" strike="noStrike" dirty="0" smtClean="0">
                          <a:solidFill>
                            <a:srgbClr val="000000"/>
                          </a:solidFill>
                          <a:latin typeface="+mj-lt"/>
                        </a:rPr>
                        <a:t>9,60% </a:t>
                      </a:r>
                      <a:r>
                        <a:rPr lang="fr-FR" sz="1000" b="0" i="0" u="none" strike="noStrike" dirty="0">
                          <a:solidFill>
                            <a:srgbClr val="000000"/>
                          </a:solidFill>
                          <a:latin typeface="+mj-lt"/>
                        </a:rPr>
                        <a:t>TTC) du montant des produits locatifs hors taxes encaissés</a:t>
                      </a:r>
                    </a:p>
                  </a:txBody>
                  <a:tcPr marL="6067" marR="6067" marT="606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BCAC"/>
                    </a:solidFill>
                  </a:tcPr>
                </a:tc>
                <a:tc>
                  <a:txBody>
                    <a:bodyPr/>
                    <a:lstStyle/>
                    <a:p>
                      <a:pPr algn="ctr" fontAlgn="ctr"/>
                      <a:r>
                        <a:rPr lang="fr-FR" sz="1000" b="0" i="0" u="none" strike="noStrike" dirty="0">
                          <a:solidFill>
                            <a:srgbClr val="000000"/>
                          </a:solidFill>
                          <a:latin typeface="+mj-lt"/>
                        </a:rPr>
                        <a:t>Commission facturée à la SCPI par la société de gestion</a:t>
                      </a:r>
                    </a:p>
                  </a:txBody>
                  <a:tcPr marL="6067" marR="6067" marT="606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BCAC"/>
                    </a:solidFill>
                  </a:tcPr>
                </a:tc>
              </a:tr>
              <a:tr h="844438">
                <a:tc>
                  <a:txBody>
                    <a:bodyPr/>
                    <a:lstStyle/>
                    <a:p>
                      <a:pPr algn="ctr" fontAlgn="ctr"/>
                      <a:r>
                        <a:rPr lang="fr-FR" sz="1000" b="0" i="0" u="none" strike="noStrike" dirty="0" smtClean="0">
                          <a:solidFill>
                            <a:srgbClr val="000000"/>
                          </a:solidFill>
                          <a:latin typeface="+mj-lt"/>
                        </a:rPr>
                        <a:t>Commission d’acquisition</a:t>
                      </a:r>
                      <a:r>
                        <a:rPr lang="fr-FR" sz="1000" b="0" i="0" u="none" strike="noStrike" baseline="0" dirty="0" smtClean="0">
                          <a:solidFill>
                            <a:srgbClr val="000000"/>
                          </a:solidFill>
                          <a:latin typeface="+mj-lt"/>
                        </a:rPr>
                        <a:t> et</a:t>
                      </a:r>
                      <a:r>
                        <a:rPr lang="fr-FR" sz="1000" b="0" i="0" u="none" strike="noStrike" dirty="0" smtClean="0">
                          <a:solidFill>
                            <a:srgbClr val="000000"/>
                          </a:solidFill>
                          <a:latin typeface="+mj-lt"/>
                        </a:rPr>
                        <a:t> </a:t>
                      </a:r>
                      <a:r>
                        <a:rPr lang="fr-FR" sz="1000" b="0" i="0" u="none" strike="noStrike" dirty="0">
                          <a:solidFill>
                            <a:srgbClr val="000000"/>
                          </a:solidFill>
                          <a:latin typeface="+mj-lt"/>
                        </a:rPr>
                        <a:t>de </a:t>
                      </a:r>
                      <a:r>
                        <a:rPr lang="fr-FR" sz="1000" b="0" i="0" u="none" strike="noStrike" dirty="0" smtClean="0">
                          <a:solidFill>
                            <a:srgbClr val="000000"/>
                          </a:solidFill>
                          <a:latin typeface="+mj-lt"/>
                        </a:rPr>
                        <a:t>cession </a:t>
                      </a:r>
                      <a:r>
                        <a:rPr lang="fr-FR" sz="1000" b="0" i="0" u="none" strike="noStrike" dirty="0">
                          <a:solidFill>
                            <a:srgbClr val="000000"/>
                          </a:solidFill>
                          <a:latin typeface="+mj-lt"/>
                        </a:rPr>
                        <a:t>sur les actifs immobiliers</a:t>
                      </a:r>
                    </a:p>
                  </a:txBody>
                  <a:tcPr marL="6067" marR="6067" marT="606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BCAC"/>
                    </a:solidFill>
                  </a:tcPr>
                </a:tc>
                <a:tc>
                  <a:txBody>
                    <a:bodyPr/>
                    <a:lstStyle/>
                    <a:p>
                      <a:pPr algn="ctr" fontAlgn="ctr"/>
                      <a:r>
                        <a:rPr lang="fr-FR" sz="1000" b="0" i="0" u="none" strike="noStrike" dirty="0" smtClean="0">
                          <a:solidFill>
                            <a:schemeClr val="tx1"/>
                          </a:solidFill>
                          <a:latin typeface="+mj-lt"/>
                        </a:rPr>
                        <a:t>Une</a:t>
                      </a:r>
                      <a:r>
                        <a:rPr lang="fr-FR" sz="1000" b="0" i="0" u="none" strike="noStrike" baseline="0" dirty="0" smtClean="0">
                          <a:solidFill>
                            <a:schemeClr val="tx1"/>
                          </a:solidFill>
                          <a:latin typeface="+mj-lt"/>
                        </a:rPr>
                        <a:t> commission HT de 0,5 % du prix de cession net vendeur </a:t>
                      </a:r>
                    </a:p>
                    <a:p>
                      <a:pPr algn="ctr" fontAlgn="ctr"/>
                      <a:r>
                        <a:rPr lang="fr-FR" sz="1000" b="0" i="0" u="none" strike="noStrike" baseline="0" dirty="0" smtClean="0">
                          <a:solidFill>
                            <a:schemeClr val="tx1"/>
                          </a:solidFill>
                          <a:latin typeface="+mj-lt"/>
                        </a:rPr>
                        <a:t>Une commission HT de 2,00 % des investissements HT hors droits et frais inclus</a:t>
                      </a:r>
                      <a:endParaRPr lang="fr-FR" sz="1000" b="0" i="0" u="none" strike="noStrike" dirty="0">
                        <a:solidFill>
                          <a:schemeClr val="tx1"/>
                        </a:solidFill>
                        <a:latin typeface="+mj-lt"/>
                      </a:endParaRPr>
                    </a:p>
                  </a:txBody>
                  <a:tcPr marL="6067" marR="6067" marT="606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BCAC"/>
                    </a:solidFill>
                  </a:tcPr>
                </a:tc>
                <a:tc>
                  <a:txBody>
                    <a:bodyPr/>
                    <a:lstStyle/>
                    <a:p>
                      <a:pPr algn="ctr" fontAlgn="ctr"/>
                      <a:r>
                        <a:rPr lang="fr-FR" sz="1000" b="0" i="0" u="none" strike="noStrike" dirty="0" smtClean="0">
                          <a:solidFill>
                            <a:schemeClr val="tx1"/>
                          </a:solidFill>
                          <a:latin typeface="+mj-lt"/>
                        </a:rPr>
                        <a:t>Commission facturée à la SCPI par la société de gestion</a:t>
                      </a:r>
                      <a:endParaRPr lang="fr-FR" sz="1000" b="0" i="0" u="none" strike="noStrike" dirty="0">
                        <a:solidFill>
                          <a:schemeClr val="tx1"/>
                        </a:solidFill>
                        <a:latin typeface="+mj-lt"/>
                      </a:endParaRPr>
                    </a:p>
                  </a:txBody>
                  <a:tcPr marL="6067" marR="6067" marT="606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BCAC"/>
                    </a:solidFill>
                  </a:tcPr>
                </a:tc>
              </a:tr>
              <a:tr h="1001527">
                <a:tc>
                  <a:txBody>
                    <a:bodyPr/>
                    <a:lstStyle/>
                    <a:p>
                      <a:pPr algn="ctr" fontAlgn="ctr"/>
                      <a:r>
                        <a:rPr lang="fr-FR" sz="1000" b="0" i="0" u="none" strike="noStrike" dirty="0">
                          <a:solidFill>
                            <a:schemeClr val="tx1"/>
                          </a:solidFill>
                          <a:latin typeface="+mj-lt"/>
                        </a:rPr>
                        <a:t>Commission </a:t>
                      </a:r>
                      <a:r>
                        <a:rPr lang="fr-FR" sz="1000" b="0" i="0" u="none" strike="noStrike" dirty="0" smtClean="0">
                          <a:solidFill>
                            <a:schemeClr val="tx1"/>
                          </a:solidFill>
                          <a:latin typeface="+mj-lt"/>
                        </a:rPr>
                        <a:t>de suivi et de pilotage de la réalisation</a:t>
                      </a:r>
                      <a:r>
                        <a:rPr lang="fr-FR" sz="1000" b="0" i="0" u="none" strike="noStrike" baseline="0" dirty="0" smtClean="0">
                          <a:solidFill>
                            <a:schemeClr val="tx1"/>
                          </a:solidFill>
                          <a:latin typeface="+mj-lt"/>
                        </a:rPr>
                        <a:t> des travaux sur le patrimoine immobilier</a:t>
                      </a:r>
                      <a:endParaRPr lang="fr-FR" sz="1000" b="0" i="0" u="none" strike="noStrike" dirty="0">
                        <a:solidFill>
                          <a:schemeClr val="tx1"/>
                        </a:solidFill>
                        <a:latin typeface="+mj-lt"/>
                      </a:endParaRPr>
                    </a:p>
                  </a:txBody>
                  <a:tcPr marL="6067" marR="6067" marT="606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BCAC"/>
                    </a:solidFill>
                  </a:tcPr>
                </a:tc>
                <a:tc>
                  <a:txBody>
                    <a:bodyPr/>
                    <a:lstStyle/>
                    <a:p>
                      <a:pPr algn="ctr" fontAlgn="ctr"/>
                      <a:r>
                        <a:rPr lang="fr-FR" sz="1000" b="0" i="0" u="none" strike="noStrike" dirty="0" smtClean="0">
                          <a:solidFill>
                            <a:schemeClr val="tx1"/>
                          </a:solidFill>
                          <a:latin typeface="+mj-lt"/>
                        </a:rPr>
                        <a:t>2,00 % HT du montant</a:t>
                      </a:r>
                      <a:r>
                        <a:rPr lang="fr-FR" sz="1000" b="0" i="0" u="none" strike="noStrike" baseline="0" dirty="0" smtClean="0">
                          <a:solidFill>
                            <a:schemeClr val="tx1"/>
                          </a:solidFill>
                          <a:latin typeface="+mj-lt"/>
                        </a:rPr>
                        <a:t> HT des travaux effectués</a:t>
                      </a:r>
                      <a:endParaRPr lang="fr-FR" sz="1000" b="0" i="0" u="none" strike="noStrike" dirty="0">
                        <a:solidFill>
                          <a:schemeClr val="tx1"/>
                        </a:solidFill>
                        <a:latin typeface="+mj-lt"/>
                      </a:endParaRPr>
                    </a:p>
                  </a:txBody>
                  <a:tcPr marL="6067" marR="6067" marT="606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BCAC"/>
                    </a:solidFill>
                  </a:tcPr>
                </a:tc>
                <a:tc>
                  <a:txBody>
                    <a:bodyPr/>
                    <a:lstStyle/>
                    <a:p>
                      <a:pPr algn="ctr" fontAlgn="ctr"/>
                      <a:r>
                        <a:rPr lang="fr-FR" sz="1000" b="0" i="0" u="none" strike="noStrike" dirty="0">
                          <a:solidFill>
                            <a:schemeClr val="tx1"/>
                          </a:solidFill>
                          <a:latin typeface="+mj-lt"/>
                        </a:rPr>
                        <a:t>Commission facturée à la SCPI par la société de gestion</a:t>
                      </a:r>
                    </a:p>
                  </a:txBody>
                  <a:tcPr marL="6067" marR="6067" marT="606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BCAC"/>
                    </a:solidFill>
                  </a:tcPr>
                </a:tc>
              </a:tr>
            </a:tbl>
          </a:graphicData>
        </a:graphic>
      </p:graphicFrame>
      <p:sp>
        <p:nvSpPr>
          <p:cNvPr id="2" name="Rectangle 1"/>
          <p:cNvSpPr/>
          <p:nvPr/>
        </p:nvSpPr>
        <p:spPr>
          <a:xfrm>
            <a:off x="152400" y="1753998"/>
            <a:ext cx="9906000" cy="600164"/>
          </a:xfrm>
          <a:prstGeom prst="rect">
            <a:avLst/>
          </a:prstGeom>
        </p:spPr>
        <p:txBody>
          <a:bodyPr wrap="square">
            <a:spAutoFit/>
          </a:bodyPr>
          <a:lstStyle/>
          <a:p>
            <a:r>
              <a:rPr lang="fr-FR" sz="1100" dirty="0" smtClean="0">
                <a:latin typeface="+mn-lt"/>
              </a:rPr>
              <a:t>Conformément </a:t>
            </a:r>
            <a:r>
              <a:rPr lang="fr-FR" sz="1100" dirty="0">
                <a:latin typeface="+mn-lt"/>
              </a:rPr>
              <a:t>à la réglementation en vigueur, le client peut recevoir, sur simple demande de sa part, des précisions sur les rémunérations relatives à la commercialisation du présent produit</a:t>
            </a:r>
            <a:r>
              <a:rPr lang="fr-FR" sz="1100" dirty="0" smtClean="0">
                <a:latin typeface="+mn-lt"/>
              </a:rPr>
              <a:t>. Pour </a:t>
            </a:r>
            <a:r>
              <a:rPr lang="fr-FR" sz="1100" dirty="0">
                <a:latin typeface="+mn-lt"/>
              </a:rPr>
              <a:t>plus d’informations sur les frais, il convient de se reporter à la note d’information de la SCPI, à l’article 16 des statuts et au Document d’Informations Clés (DIC) reprenant le détail des frais.</a:t>
            </a:r>
          </a:p>
        </p:txBody>
      </p:sp>
    </p:spTree>
    <p:extLst>
      <p:ext uri="{BB962C8B-B14F-4D97-AF65-F5344CB8AC3E}">
        <p14:creationId xmlns:p14="http://schemas.microsoft.com/office/powerpoint/2010/main" val="1631521389"/>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873760" y="3731926"/>
            <a:ext cx="8158480" cy="584775"/>
          </a:xfrm>
          <a:prstGeom prst="rect">
            <a:avLst/>
          </a:prstGeom>
          <a:noFill/>
        </p:spPr>
        <p:txBody>
          <a:bodyPr wrap="square" rtlCol="0">
            <a:spAutoFit/>
          </a:bodyPr>
          <a:lstStyle/>
          <a:p>
            <a:pPr algn="ctr"/>
            <a:r>
              <a:rPr lang="fr-FR" sz="3200" dirty="0" smtClean="0">
                <a:solidFill>
                  <a:schemeClr val="tx1">
                    <a:lumMod val="65000"/>
                    <a:lumOff val="35000"/>
                  </a:schemeClr>
                </a:solidFill>
                <a:latin typeface="Trebuchet MS" panose="020B0603020202020204" pitchFamily="34" charset="0"/>
                <a:cs typeface="Helvetica" panose="020B0604020202020204" pitchFamily="34" charset="0"/>
              </a:rPr>
              <a:t>CONTEXTE REGLEMENTAIRE</a:t>
            </a:r>
          </a:p>
        </p:txBody>
      </p:sp>
      <p:pic>
        <p:nvPicPr>
          <p:cNvPr id="16" name="Image 15"/>
          <p:cNvPicPr>
            <a:picLocks noChangeAspect="1"/>
          </p:cNvPicPr>
          <p:nvPr/>
        </p:nvPicPr>
        <p:blipFill>
          <a:blip r:embed="rId3">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3344867" y="1669927"/>
            <a:ext cx="3198194" cy="1386410"/>
          </a:xfrm>
          <a:prstGeom prst="rect">
            <a:avLst/>
          </a:prstGeom>
        </p:spPr>
      </p:pic>
    </p:spTree>
    <p:extLst>
      <p:ext uri="{BB962C8B-B14F-4D97-AF65-F5344CB8AC3E}">
        <p14:creationId xmlns:p14="http://schemas.microsoft.com/office/powerpoint/2010/main" val="1300669111"/>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ZoneTexte 46"/>
          <p:cNvSpPr txBox="1"/>
          <p:nvPr/>
        </p:nvSpPr>
        <p:spPr>
          <a:xfrm>
            <a:off x="3709204" y="564710"/>
            <a:ext cx="5760390" cy="430887"/>
          </a:xfrm>
          <a:prstGeom prst="rect">
            <a:avLst/>
          </a:prstGeom>
          <a:noFill/>
        </p:spPr>
        <p:txBody>
          <a:bodyPr wrap="square" rtlCol="0">
            <a:spAutoFit/>
          </a:bodyPr>
          <a:lstStyle/>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COMPLETUDE DU DOSSIER</a:t>
            </a:r>
            <a:endParaRPr lang="fr-FR" sz="2200" spc="300" baseline="30000" dirty="0" smtClean="0">
              <a:solidFill>
                <a:schemeClr val="tx1">
                  <a:lumMod val="65000"/>
                  <a:lumOff val="35000"/>
                </a:schemeClr>
              </a:solidFill>
              <a:latin typeface="Trebuchet MS" panose="020B0603020202020204" pitchFamily="34" charset="0"/>
              <a:cs typeface="Helvetica" panose="020B0604020202020204" pitchFamily="34" charset="0"/>
            </a:endParaRPr>
          </a:p>
        </p:txBody>
      </p:sp>
      <p:pic>
        <p:nvPicPr>
          <p:cNvPr id="10" name="Image 9"/>
          <p:cNvPicPr>
            <a:picLocks noChangeAspect="1"/>
          </p:cNvPicPr>
          <p:nvPr/>
        </p:nvPicPr>
        <p:blipFill>
          <a:blip r:embed="rId3"/>
          <a:stretch>
            <a:fillRect/>
          </a:stretch>
        </p:blipFill>
        <p:spPr>
          <a:xfrm>
            <a:off x="179362" y="2526694"/>
            <a:ext cx="1848990" cy="2522440"/>
          </a:xfrm>
          <a:prstGeom prst="rect">
            <a:avLst/>
          </a:prstGeom>
        </p:spPr>
      </p:pic>
      <p:pic>
        <p:nvPicPr>
          <p:cNvPr id="11" name="MUTUALISER.png"/>
          <p:cNvPicPr/>
          <p:nvPr/>
        </p:nvPicPr>
        <p:blipFill>
          <a:blip r:embed="rId4">
            <a:extLst/>
          </a:blip>
          <a:stretch>
            <a:fillRect/>
          </a:stretch>
        </p:blipFill>
        <p:spPr>
          <a:xfrm>
            <a:off x="5722814" y="4130475"/>
            <a:ext cx="474117" cy="516787"/>
          </a:xfrm>
          <a:prstGeom prst="rect">
            <a:avLst/>
          </a:prstGeom>
          <a:ln w="12700" cap="flat">
            <a:noFill/>
            <a:miter lim="400000"/>
          </a:ln>
          <a:effectLst/>
        </p:spPr>
      </p:pic>
      <p:pic>
        <p:nvPicPr>
          <p:cNvPr id="12" name="calculette.png"/>
          <p:cNvPicPr/>
          <p:nvPr/>
        </p:nvPicPr>
        <p:blipFill>
          <a:blip r:embed="rId5">
            <a:extLst/>
          </a:blip>
          <a:stretch>
            <a:fillRect/>
          </a:stretch>
        </p:blipFill>
        <p:spPr>
          <a:xfrm>
            <a:off x="5758070" y="2994185"/>
            <a:ext cx="438861" cy="488823"/>
          </a:xfrm>
          <a:prstGeom prst="rect">
            <a:avLst/>
          </a:prstGeom>
          <a:ln w="12700">
            <a:miter lim="400000"/>
          </a:ln>
        </p:spPr>
      </p:pic>
      <p:pic>
        <p:nvPicPr>
          <p:cNvPr id="13" name="Image 12"/>
          <p:cNvPicPr>
            <a:picLocks noChangeAspect="1"/>
          </p:cNvPicPr>
          <p:nvPr/>
        </p:nvPicPr>
        <p:blipFill>
          <a:blip r:embed="rId6"/>
          <a:stretch>
            <a:fillRect/>
          </a:stretch>
        </p:blipFill>
        <p:spPr>
          <a:xfrm>
            <a:off x="4097386" y="2685822"/>
            <a:ext cx="1704205" cy="2338474"/>
          </a:xfrm>
          <a:prstGeom prst="rect">
            <a:avLst/>
          </a:prstGeom>
        </p:spPr>
      </p:pic>
      <p:sp>
        <p:nvSpPr>
          <p:cNvPr id="14" name="ZoneTexte 13"/>
          <p:cNvSpPr txBox="1"/>
          <p:nvPr/>
        </p:nvSpPr>
        <p:spPr>
          <a:xfrm>
            <a:off x="179363" y="2006923"/>
            <a:ext cx="1849313" cy="523220"/>
          </a:xfrm>
          <a:prstGeom prst="rect">
            <a:avLst/>
          </a:prstGeom>
          <a:solidFill>
            <a:srgbClr val="CABCAC"/>
          </a:solidFill>
        </p:spPr>
        <p:txBody>
          <a:bodyPr wrap="square" rtlCol="0">
            <a:spAutoFit/>
          </a:bodyPr>
          <a:lstStyle/>
          <a:p>
            <a:pPr algn="ctr"/>
            <a:r>
              <a:rPr lang="fr-FR" sz="1400" b="1" dirty="0" smtClean="0">
                <a:solidFill>
                  <a:schemeClr val="bg1"/>
                </a:solidFill>
                <a:latin typeface="Trebuchet MS" panose="020B0603020202020204" pitchFamily="34" charset="0"/>
              </a:rPr>
              <a:t>Note d’Information / Statuts </a:t>
            </a:r>
          </a:p>
        </p:txBody>
      </p:sp>
      <p:sp>
        <p:nvSpPr>
          <p:cNvPr id="15" name="ZoneTexte 14"/>
          <p:cNvSpPr txBox="1"/>
          <p:nvPr/>
        </p:nvSpPr>
        <p:spPr>
          <a:xfrm>
            <a:off x="4080888" y="2006923"/>
            <a:ext cx="1754395" cy="523220"/>
          </a:xfrm>
          <a:prstGeom prst="rect">
            <a:avLst/>
          </a:prstGeom>
          <a:solidFill>
            <a:srgbClr val="CABCAC"/>
          </a:solidFill>
        </p:spPr>
        <p:txBody>
          <a:bodyPr wrap="square" rtlCol="0">
            <a:spAutoFit/>
          </a:bodyPr>
          <a:lstStyle/>
          <a:p>
            <a:pPr algn="ctr"/>
            <a:r>
              <a:rPr lang="fr-FR" sz="1400" b="1" dirty="0" smtClean="0">
                <a:solidFill>
                  <a:schemeClr val="bg1"/>
                </a:solidFill>
                <a:latin typeface="Trebuchet MS" panose="020B0603020202020204" pitchFamily="34" charset="0"/>
              </a:rPr>
              <a:t>Bulletin de souscription</a:t>
            </a:r>
          </a:p>
        </p:txBody>
      </p:sp>
      <p:sp>
        <p:nvSpPr>
          <p:cNvPr id="16" name="ZoneTexte 15"/>
          <p:cNvSpPr txBox="1"/>
          <p:nvPr/>
        </p:nvSpPr>
        <p:spPr>
          <a:xfrm>
            <a:off x="4089137" y="2589150"/>
            <a:ext cx="1712454" cy="954107"/>
          </a:xfrm>
          <a:prstGeom prst="rect">
            <a:avLst/>
          </a:prstGeom>
          <a:solidFill>
            <a:schemeClr val="bg1"/>
          </a:solidFill>
        </p:spPr>
        <p:txBody>
          <a:bodyPr wrap="square" rtlCol="0">
            <a:spAutoFit/>
          </a:bodyPr>
          <a:lstStyle/>
          <a:p>
            <a:pPr algn="ctr"/>
            <a:r>
              <a:rPr lang="fr-FR" sz="1400" b="1" u="sng" dirty="0" smtClean="0">
                <a:latin typeface="Trebuchet MS" panose="020B0603020202020204" pitchFamily="34" charset="0"/>
              </a:rPr>
              <a:t>En 3 exemplaires</a:t>
            </a:r>
          </a:p>
          <a:p>
            <a:pPr algn="ctr"/>
            <a:r>
              <a:rPr lang="fr-FR" sz="1400" b="1" dirty="0" smtClean="0">
                <a:latin typeface="Trebuchet MS" panose="020B0603020202020204" pitchFamily="34" charset="0"/>
              </a:rPr>
              <a:t>(dont un à conserver par le souscripteur)</a:t>
            </a:r>
          </a:p>
        </p:txBody>
      </p:sp>
      <p:sp>
        <p:nvSpPr>
          <p:cNvPr id="17" name="ZoneTexte 16"/>
          <p:cNvSpPr txBox="1"/>
          <p:nvPr/>
        </p:nvSpPr>
        <p:spPr>
          <a:xfrm>
            <a:off x="0" y="2760859"/>
            <a:ext cx="2377771" cy="307777"/>
          </a:xfrm>
          <a:prstGeom prst="rect">
            <a:avLst/>
          </a:prstGeom>
          <a:noFill/>
        </p:spPr>
        <p:txBody>
          <a:bodyPr wrap="square" rtlCol="0">
            <a:spAutoFit/>
          </a:bodyPr>
          <a:lstStyle/>
          <a:p>
            <a:pPr algn="ctr"/>
            <a:r>
              <a:rPr lang="fr-FR" sz="1400" b="1" dirty="0" smtClean="0">
                <a:latin typeface="Trebuchet MS" panose="020B0603020202020204" pitchFamily="34" charset="0"/>
              </a:rPr>
              <a:t>Visés par l’AMF</a:t>
            </a:r>
          </a:p>
        </p:txBody>
      </p:sp>
      <p:sp>
        <p:nvSpPr>
          <p:cNvPr id="18" name="ZoneTexte 17"/>
          <p:cNvSpPr txBox="1"/>
          <p:nvPr/>
        </p:nvSpPr>
        <p:spPr>
          <a:xfrm>
            <a:off x="6020462" y="2004893"/>
            <a:ext cx="1786296" cy="523220"/>
          </a:xfrm>
          <a:prstGeom prst="rect">
            <a:avLst/>
          </a:prstGeom>
          <a:solidFill>
            <a:srgbClr val="CABCAC"/>
          </a:solidFill>
        </p:spPr>
        <p:txBody>
          <a:bodyPr wrap="square" rtlCol="0">
            <a:spAutoFit/>
          </a:bodyPr>
          <a:lstStyle/>
          <a:p>
            <a:pPr algn="ctr"/>
            <a:r>
              <a:rPr lang="fr-FR" sz="1400" b="1" dirty="0" smtClean="0">
                <a:solidFill>
                  <a:schemeClr val="bg1"/>
                </a:solidFill>
                <a:latin typeface="Trebuchet MS" panose="020B0603020202020204" pitchFamily="34" charset="0"/>
              </a:rPr>
              <a:t>Dernier rapport annuel</a:t>
            </a:r>
          </a:p>
        </p:txBody>
      </p:sp>
      <p:sp>
        <p:nvSpPr>
          <p:cNvPr id="19" name="ZoneTexte 18"/>
          <p:cNvSpPr txBox="1"/>
          <p:nvPr/>
        </p:nvSpPr>
        <p:spPr>
          <a:xfrm>
            <a:off x="7936656" y="2018498"/>
            <a:ext cx="1745140" cy="523220"/>
          </a:xfrm>
          <a:prstGeom prst="rect">
            <a:avLst/>
          </a:prstGeom>
          <a:solidFill>
            <a:srgbClr val="CABCAC"/>
          </a:solidFill>
        </p:spPr>
        <p:txBody>
          <a:bodyPr wrap="square" rtlCol="0">
            <a:spAutoFit/>
          </a:bodyPr>
          <a:lstStyle/>
          <a:p>
            <a:pPr algn="ctr"/>
            <a:r>
              <a:rPr lang="fr-FR" sz="1400" b="1" dirty="0" smtClean="0">
                <a:solidFill>
                  <a:schemeClr val="bg1"/>
                </a:solidFill>
                <a:latin typeface="Trebuchet MS" panose="020B0603020202020204" pitchFamily="34" charset="0"/>
              </a:rPr>
              <a:t>Dernier bulletin trimestriel</a:t>
            </a:r>
          </a:p>
        </p:txBody>
      </p:sp>
      <p:sp>
        <p:nvSpPr>
          <p:cNvPr id="20" name="Rectangle 19"/>
          <p:cNvSpPr/>
          <p:nvPr/>
        </p:nvSpPr>
        <p:spPr>
          <a:xfrm>
            <a:off x="4598366" y="3645147"/>
            <a:ext cx="782774" cy="757388"/>
          </a:xfrm>
          <a:prstGeom prst="wedgeRectCallout">
            <a:avLst>
              <a:gd name="adj1" fmla="val -20833"/>
              <a:gd name="adj2" fmla="val 73169"/>
            </a:avLst>
          </a:prstGeom>
          <a:solidFill>
            <a:srgbClr val="5C7F92">
              <a:alpha val="6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dirty="0">
                <a:solidFill>
                  <a:prstClr val="white"/>
                </a:solidFill>
                <a:latin typeface="Trebuchet MS" panose="020B0603020202020204" pitchFamily="34" charset="0"/>
              </a:rPr>
              <a:t>!</a:t>
            </a:r>
          </a:p>
        </p:txBody>
      </p:sp>
      <p:sp>
        <p:nvSpPr>
          <p:cNvPr id="21" name="ZoneTexte 20"/>
          <p:cNvSpPr txBox="1"/>
          <p:nvPr/>
        </p:nvSpPr>
        <p:spPr>
          <a:xfrm>
            <a:off x="2166101" y="2023530"/>
            <a:ext cx="1777039" cy="523220"/>
          </a:xfrm>
          <a:prstGeom prst="rect">
            <a:avLst/>
          </a:prstGeom>
          <a:solidFill>
            <a:srgbClr val="CABCAC"/>
          </a:solidFill>
        </p:spPr>
        <p:txBody>
          <a:bodyPr wrap="square" rtlCol="0">
            <a:spAutoFit/>
          </a:bodyPr>
          <a:lstStyle/>
          <a:p>
            <a:pPr algn="ctr"/>
            <a:r>
              <a:rPr lang="fr-FR" sz="1400" b="1" dirty="0" smtClean="0">
                <a:solidFill>
                  <a:schemeClr val="bg1"/>
                </a:solidFill>
                <a:latin typeface="Trebuchet MS" panose="020B0603020202020204" pitchFamily="34" charset="0"/>
              </a:rPr>
              <a:t>Document d’information clé</a:t>
            </a:r>
          </a:p>
        </p:txBody>
      </p:sp>
      <p:sp>
        <p:nvSpPr>
          <p:cNvPr id="23" name="Rectangle 22"/>
          <p:cNvSpPr/>
          <p:nvPr/>
        </p:nvSpPr>
        <p:spPr>
          <a:xfrm>
            <a:off x="261478" y="5671763"/>
            <a:ext cx="9456548" cy="307777"/>
          </a:xfrm>
          <a:prstGeom prst="rect">
            <a:avLst/>
          </a:prstGeom>
        </p:spPr>
        <p:txBody>
          <a:bodyPr wrap="square">
            <a:spAutoFit/>
          </a:bodyPr>
          <a:lstStyle/>
          <a:p>
            <a:pPr algn="ctr"/>
            <a:r>
              <a:rPr lang="fr-FR" sz="1400" dirty="0" smtClean="0">
                <a:latin typeface="Trebuchet MS" panose="020B0603020202020204" pitchFamily="34" charset="0"/>
              </a:rPr>
              <a:t>La plaquette commerciale ainsi que la fiche produit sont également à remettre au client. </a:t>
            </a:r>
          </a:p>
        </p:txBody>
      </p:sp>
      <p:pic>
        <p:nvPicPr>
          <p:cNvPr id="24" name="Image 23"/>
          <p:cNvPicPr>
            <a:picLocks noChangeAspect="1"/>
          </p:cNvPicPr>
          <p:nvPr/>
        </p:nvPicPr>
        <p:blipFill>
          <a:blip r:embed="rId7"/>
          <a:stretch>
            <a:fillRect/>
          </a:stretch>
        </p:blipFill>
        <p:spPr>
          <a:xfrm>
            <a:off x="2165355" y="2537277"/>
            <a:ext cx="1777785" cy="2492866"/>
          </a:xfrm>
          <a:prstGeom prst="rect">
            <a:avLst/>
          </a:prstGeom>
        </p:spPr>
      </p:pic>
      <p:pic>
        <p:nvPicPr>
          <p:cNvPr id="25" name="Image 24"/>
          <p:cNvPicPr>
            <a:picLocks noChangeAspect="1"/>
          </p:cNvPicPr>
          <p:nvPr/>
        </p:nvPicPr>
        <p:blipFill>
          <a:blip r:embed="rId8"/>
          <a:stretch>
            <a:fillRect/>
          </a:stretch>
        </p:blipFill>
        <p:spPr>
          <a:xfrm>
            <a:off x="6035507" y="2526693"/>
            <a:ext cx="1771251" cy="2497603"/>
          </a:xfrm>
          <a:prstGeom prst="rect">
            <a:avLst/>
          </a:prstGeom>
        </p:spPr>
      </p:pic>
      <p:pic>
        <p:nvPicPr>
          <p:cNvPr id="26" name="Image 25"/>
          <p:cNvPicPr>
            <a:picLocks noChangeAspect="1"/>
          </p:cNvPicPr>
          <p:nvPr/>
        </p:nvPicPr>
        <p:blipFill>
          <a:blip r:embed="rId9"/>
          <a:stretch>
            <a:fillRect/>
          </a:stretch>
        </p:blipFill>
        <p:spPr>
          <a:xfrm>
            <a:off x="7936656" y="2537277"/>
            <a:ext cx="1745140" cy="2487019"/>
          </a:xfrm>
          <a:prstGeom prst="rect">
            <a:avLst/>
          </a:prstGeom>
        </p:spPr>
      </p:pic>
      <p:sp>
        <p:nvSpPr>
          <p:cNvPr id="22" name="Rectangle 21"/>
          <p:cNvSpPr/>
          <p:nvPr/>
        </p:nvSpPr>
        <p:spPr>
          <a:xfrm>
            <a:off x="2890816" y="4573436"/>
            <a:ext cx="4197873" cy="800219"/>
          </a:xfrm>
          <a:prstGeom prst="rect">
            <a:avLst/>
          </a:prstGeom>
        </p:spPr>
        <p:txBody>
          <a:bodyPr wrap="square">
            <a:spAutoFit/>
          </a:bodyPr>
          <a:lstStyle/>
          <a:p>
            <a:pPr algn="ctr"/>
            <a:r>
              <a:rPr lang="fr-FR" sz="1600" b="1" u="sng" dirty="0">
                <a:latin typeface="Trebuchet MS" panose="020B0603020202020204" pitchFamily="34" charset="0"/>
              </a:rPr>
              <a:t>Original</a:t>
            </a:r>
            <a:r>
              <a:rPr lang="fr-FR" sz="1600" b="1" dirty="0">
                <a:latin typeface="Trebuchet MS" panose="020B0603020202020204" pitchFamily="34" charset="0"/>
              </a:rPr>
              <a:t> à envoyer </a:t>
            </a:r>
            <a:endParaRPr lang="fr-FR" sz="1600" b="1" dirty="0" smtClean="0">
              <a:latin typeface="Trebuchet MS" panose="020B0603020202020204" pitchFamily="34" charset="0"/>
            </a:endParaRPr>
          </a:p>
          <a:p>
            <a:pPr algn="ctr"/>
            <a:r>
              <a:rPr lang="fr-FR" sz="1600" b="1" dirty="0" smtClean="0">
                <a:latin typeface="Trebuchet MS" panose="020B0603020202020204" pitchFamily="34" charset="0"/>
              </a:rPr>
              <a:t>à </a:t>
            </a:r>
            <a:r>
              <a:rPr lang="fr-FR" sz="1600" b="1" dirty="0">
                <a:latin typeface="Trebuchet MS" panose="020B0603020202020204" pitchFamily="34" charset="0"/>
              </a:rPr>
              <a:t>AEW </a:t>
            </a:r>
            <a:r>
              <a:rPr lang="fr-FR" sz="1600" b="1" dirty="0" smtClean="0">
                <a:latin typeface="Trebuchet MS" panose="020B0603020202020204" pitchFamily="34" charset="0"/>
              </a:rPr>
              <a:t>Ciloger</a:t>
            </a:r>
          </a:p>
          <a:p>
            <a:pPr algn="ctr"/>
            <a:r>
              <a:rPr lang="fr-FR" sz="1400" b="1" dirty="0" smtClean="0">
                <a:latin typeface="Trebuchet MS" panose="020B0603020202020204" pitchFamily="34" charset="0"/>
              </a:rPr>
              <a:t>(les e-mails ne sont pas acceptés)</a:t>
            </a:r>
            <a:endParaRPr lang="fr-FR" sz="1400" b="1" dirty="0">
              <a:latin typeface="Trebuchet MS" panose="020B0603020202020204" pitchFamily="34" charset="0"/>
            </a:endParaRPr>
          </a:p>
        </p:txBody>
      </p:sp>
    </p:spTree>
    <p:extLst>
      <p:ext uri="{BB962C8B-B14F-4D97-AF65-F5344CB8AC3E}">
        <p14:creationId xmlns:p14="http://schemas.microsoft.com/office/powerpoint/2010/main" val="1910813997"/>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ZoneTexte 46"/>
          <p:cNvSpPr txBox="1"/>
          <p:nvPr/>
        </p:nvSpPr>
        <p:spPr>
          <a:xfrm>
            <a:off x="3709204" y="564710"/>
            <a:ext cx="5760390" cy="769441"/>
          </a:xfrm>
          <a:prstGeom prst="rect">
            <a:avLst/>
          </a:prstGeom>
          <a:noFill/>
        </p:spPr>
        <p:txBody>
          <a:bodyPr wrap="square" rtlCol="0">
            <a:spAutoFit/>
          </a:bodyPr>
          <a:lstStyle/>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ADEQUATION  DU PRODUIT A LA CLIENTELE</a:t>
            </a:r>
            <a:endParaRPr lang="fr-FR" sz="2200" spc="300" baseline="30000" dirty="0" smtClean="0">
              <a:solidFill>
                <a:schemeClr val="tx1">
                  <a:lumMod val="65000"/>
                  <a:lumOff val="35000"/>
                </a:schemeClr>
              </a:solidFill>
              <a:latin typeface="Trebuchet MS" panose="020B0603020202020204" pitchFamily="34" charset="0"/>
              <a:cs typeface="Helvetica" panose="020B0604020202020204" pitchFamily="34" charset="0"/>
            </a:endParaRPr>
          </a:p>
        </p:txBody>
      </p:sp>
      <p:graphicFrame>
        <p:nvGraphicFramePr>
          <p:cNvPr id="27" name="Tableau 26"/>
          <p:cNvGraphicFramePr>
            <a:graphicFrameLocks noGrp="1"/>
          </p:cNvGraphicFramePr>
          <p:nvPr>
            <p:extLst>
              <p:ext uri="{D42A27DB-BD31-4B8C-83A1-F6EECF244321}">
                <p14:modId xmlns:p14="http://schemas.microsoft.com/office/powerpoint/2010/main" val="2918446974"/>
              </p:ext>
            </p:extLst>
          </p:nvPr>
        </p:nvGraphicFramePr>
        <p:xfrm>
          <a:off x="182880" y="1905836"/>
          <a:ext cx="9530080" cy="4109720"/>
        </p:xfrm>
        <a:graphic>
          <a:graphicData uri="http://schemas.openxmlformats.org/drawingml/2006/table">
            <a:tbl>
              <a:tblPr firstRow="1" bandRow="1">
                <a:solidFill>
                  <a:srgbClr val="5D87A1"/>
                </a:solidFill>
                <a:tableStyleId>{69CF1AB2-1976-4502-BF36-3FF5EA218861}</a:tableStyleId>
              </a:tblPr>
              <a:tblGrid>
                <a:gridCol w="2250520"/>
                <a:gridCol w="7279560"/>
              </a:tblGrid>
              <a:tr h="370840">
                <a:tc>
                  <a:txBody>
                    <a:bodyPr/>
                    <a:lstStyle/>
                    <a:p>
                      <a:r>
                        <a:rPr lang="fr-FR" sz="1100" b="0" i="0" u="none" strike="noStrike" kern="1200" baseline="0" dirty="0" smtClean="0">
                          <a:solidFill>
                            <a:schemeClr val="bg1"/>
                          </a:solidFill>
                          <a:latin typeface="Trebuchet MS" panose="020B0603020202020204" pitchFamily="34" charset="0"/>
                          <a:ea typeface="+mn-ea"/>
                          <a:cs typeface="+mn-cs"/>
                        </a:rPr>
                        <a:t>Classification</a:t>
                      </a:r>
                      <a:endParaRPr lang="fr-FR" sz="1100" dirty="0">
                        <a:solidFill>
                          <a:schemeClr val="bg1"/>
                        </a:solidFill>
                        <a:latin typeface="Trebuchet MS" panose="020B0603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ABCAC"/>
                    </a:solidFill>
                  </a:tcPr>
                </a:tc>
                <a:tc>
                  <a:txBody>
                    <a:bodyPr/>
                    <a:lstStyle/>
                    <a:p>
                      <a:r>
                        <a:rPr lang="fr-FR" sz="1100" b="0" i="0" u="none" strike="noStrike" kern="1200" baseline="0" dirty="0" smtClean="0">
                          <a:solidFill>
                            <a:schemeClr val="bg1"/>
                          </a:solidFill>
                          <a:latin typeface="Trebuchet MS" panose="020B0603020202020204" pitchFamily="34" charset="0"/>
                          <a:ea typeface="+mn-ea"/>
                          <a:cs typeface="+mn-cs"/>
                        </a:rPr>
                        <a:t>SCPI à capital fixe</a:t>
                      </a:r>
                      <a:endParaRPr lang="fr-FR" sz="1100" i="0" dirty="0">
                        <a:solidFill>
                          <a:schemeClr val="bg1"/>
                        </a:solidFill>
                        <a:latin typeface="Trebuchet MS" panose="020B0603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ABCAC"/>
                    </a:solidFill>
                  </a:tcPr>
                </a:tc>
              </a:tr>
              <a:tr h="370840">
                <a:tc>
                  <a:txBody>
                    <a:bodyPr/>
                    <a:lstStyle/>
                    <a:p>
                      <a:r>
                        <a:rPr lang="fr-FR" sz="1100" b="0" i="0" u="none" strike="noStrike" kern="1200" baseline="0" dirty="0" smtClean="0">
                          <a:solidFill>
                            <a:schemeClr val="tx1"/>
                          </a:solidFill>
                          <a:latin typeface="Trebuchet MS" panose="020B0603020202020204" pitchFamily="34" charset="0"/>
                          <a:ea typeface="+mn-ea"/>
                          <a:cs typeface="+mn-cs"/>
                        </a:rPr>
                        <a:t>Marché</a:t>
                      </a:r>
                      <a:endParaRPr lang="fr-FR" sz="1100" dirty="0">
                        <a:solidFill>
                          <a:schemeClr val="tx1"/>
                        </a:solidFill>
                        <a:latin typeface="Trebuchet MS" panose="020B0603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fr-FR" sz="1100" i="0" dirty="0" smtClean="0">
                          <a:solidFill>
                            <a:schemeClr val="tx1"/>
                          </a:solidFill>
                          <a:latin typeface="Trebuchet MS" panose="020B0603020202020204" pitchFamily="34" charset="0"/>
                        </a:rPr>
                        <a:t>Marché</a:t>
                      </a:r>
                      <a:r>
                        <a:rPr lang="fr-FR" sz="1100" i="0" baseline="0" dirty="0" smtClean="0">
                          <a:solidFill>
                            <a:schemeClr val="tx1"/>
                          </a:solidFill>
                          <a:latin typeface="Trebuchet MS" panose="020B0603020202020204" pitchFamily="34" charset="0"/>
                        </a:rPr>
                        <a:t> Premium</a:t>
                      </a:r>
                      <a:endParaRPr lang="fr-FR" sz="1100" i="0" dirty="0">
                        <a:solidFill>
                          <a:schemeClr val="tx1"/>
                        </a:solidFill>
                        <a:latin typeface="Trebuchet MS" panose="020B0603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r>
              <a:tr h="370840">
                <a:tc>
                  <a:txBody>
                    <a:bodyPr/>
                    <a:lstStyle/>
                    <a:p>
                      <a:r>
                        <a:rPr lang="fr-FR" sz="1100" b="0" i="0" u="none" strike="noStrike" kern="1200" baseline="0" dirty="0" smtClean="0">
                          <a:solidFill>
                            <a:schemeClr val="bg1"/>
                          </a:solidFill>
                          <a:latin typeface="Trebuchet MS" panose="020B0603020202020204" pitchFamily="34" charset="0"/>
                          <a:ea typeface="+mn-ea"/>
                          <a:cs typeface="+mn-cs"/>
                        </a:rPr>
                        <a:t>Cible de clientèle</a:t>
                      </a:r>
                      <a:endParaRPr lang="fr-FR" sz="1100" dirty="0">
                        <a:solidFill>
                          <a:schemeClr val="bg1"/>
                        </a:solidFill>
                        <a:latin typeface="Trebuchet MS" panose="020B0603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ABCAC"/>
                    </a:solidFill>
                  </a:tcPr>
                </a:tc>
                <a:tc>
                  <a:txBody>
                    <a:bodyPr/>
                    <a:lstStyle/>
                    <a:p>
                      <a:pPr algn="just"/>
                      <a:r>
                        <a:rPr lang="fr-FR" sz="1100" i="0" dirty="0" smtClean="0">
                          <a:solidFill>
                            <a:schemeClr val="bg1"/>
                          </a:solidFill>
                          <a:latin typeface="Trebuchet MS" panose="020B0603020202020204" pitchFamily="34" charset="0"/>
                          <a:cs typeface="Helvetica" panose="020B0604020202020204" pitchFamily="34" charset="0"/>
                        </a:rPr>
                        <a:t>Clientèle Gestion Privée (c'est-à-dire patrimoniaux et fortunés) et aux clients à potentiel Gestion privée (qui appartiennent au segment grand public)</a:t>
                      </a:r>
                      <a:endParaRPr lang="fr-FR" sz="1100" i="0" dirty="0">
                        <a:solidFill>
                          <a:schemeClr val="bg1"/>
                        </a:solidFill>
                        <a:latin typeface="Trebuchet MS" panose="020B0603020202020204" pitchFamily="34" charset="0"/>
                        <a:cs typeface="Helvetica"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ABCAC"/>
                    </a:solidFill>
                  </a:tcPr>
                </a:tc>
              </a:tr>
              <a:tr h="370840">
                <a:tc>
                  <a:txBody>
                    <a:bodyPr/>
                    <a:lstStyle/>
                    <a:p>
                      <a:pPr algn="just"/>
                      <a:r>
                        <a:rPr lang="fr-FR" sz="1100" b="0" i="0" u="none" strike="noStrike" kern="1200" baseline="0" dirty="0" smtClean="0">
                          <a:solidFill>
                            <a:schemeClr val="tx1"/>
                          </a:solidFill>
                          <a:latin typeface="Trebuchet MS" panose="020B0603020202020204" pitchFamily="34" charset="0"/>
                          <a:ea typeface="+mn-ea"/>
                          <a:cs typeface="+mn-cs"/>
                        </a:rPr>
                        <a:t>Devoir de Conseil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just"/>
                      <a:r>
                        <a:rPr lang="fr-FR" sz="1100" i="0" dirty="0" smtClean="0">
                          <a:solidFill>
                            <a:schemeClr val="tx1"/>
                          </a:solidFill>
                          <a:latin typeface="Trebuchet MS" panose="020B0603020202020204" pitchFamily="34" charset="0"/>
                          <a:cs typeface="Helvetica" panose="020B0604020202020204" pitchFamily="34" charset="0"/>
                        </a:rPr>
                        <a:t>L’établissement Distributeur doit s’assurer du respect des procédures en vigueur dans son établissement, relatives au Devoir de Conseil et au questionnaire de compétences financières</a:t>
                      </a:r>
                      <a:r>
                        <a:rPr lang="fr-FR" sz="1100" i="0" baseline="0" dirty="0" smtClean="0">
                          <a:solidFill>
                            <a:schemeClr val="tx1"/>
                          </a:solidFill>
                          <a:latin typeface="Trebuchet MS" panose="020B0603020202020204" pitchFamily="34" charset="0"/>
                          <a:cs typeface="Helvetica" panose="020B0604020202020204" pitchFamily="34" charset="0"/>
                        </a:rPr>
                        <a:t> (QCF) : compléter le QCF avec votre client. Le document « synthèse épargne - conseil de la banque» inclut le test d'adéquation, les instruments financiers proposés au client, ainsi que l’acceptation (ou non) du client (avec mise en garde si le choix du client n’est pas adapté).  Le QCF doit être signé par le client</a:t>
                      </a:r>
                      <a:r>
                        <a:rPr lang="fr-FR" sz="1100" i="0" dirty="0" smtClean="0">
                          <a:solidFill>
                            <a:schemeClr val="tx1"/>
                          </a:solidFill>
                          <a:latin typeface="Trebuchet MS" panose="020B0603020202020204" pitchFamily="34" charset="0"/>
                          <a:cs typeface="Helvetica" panose="020B0604020202020204" pitchFamily="34" charset="0"/>
                        </a:rPr>
                        <a:t>. </a:t>
                      </a:r>
                    </a:p>
                    <a:p>
                      <a:pPr algn="just"/>
                      <a:endParaRPr lang="fr-FR" sz="1100" i="0" dirty="0" smtClean="0">
                        <a:solidFill>
                          <a:schemeClr val="tx1"/>
                        </a:solidFill>
                        <a:latin typeface="Trebuchet MS" panose="020B0603020202020204" pitchFamily="34" charset="0"/>
                        <a:cs typeface="Helvetica" panose="020B0604020202020204" pitchFamily="34" charset="0"/>
                      </a:endParaRPr>
                    </a:p>
                    <a:p>
                      <a:pPr algn="just"/>
                      <a:r>
                        <a:rPr lang="fr-FR" sz="1100" i="0" dirty="0" smtClean="0">
                          <a:solidFill>
                            <a:schemeClr val="tx1"/>
                          </a:solidFill>
                          <a:latin typeface="Trebuchet MS" panose="020B0603020202020204" pitchFamily="34" charset="0"/>
                          <a:cs typeface="Helvetica" panose="020B0604020202020204" pitchFamily="34" charset="0"/>
                        </a:rPr>
                        <a:t>Notamment, avant de proposer le produit financier au client, le conseiller devra s’enquérir de la capacité du client à subir des pertes,</a:t>
                      </a:r>
                      <a:r>
                        <a:rPr lang="fr-FR" sz="1100" i="0" baseline="0" dirty="0" smtClean="0">
                          <a:solidFill>
                            <a:schemeClr val="tx1"/>
                          </a:solidFill>
                          <a:latin typeface="Trebuchet MS" panose="020B0603020202020204" pitchFamily="34" charset="0"/>
                          <a:cs typeface="Helvetica" panose="020B0604020202020204" pitchFamily="34" charset="0"/>
                        </a:rPr>
                        <a:t> </a:t>
                      </a:r>
                      <a:r>
                        <a:rPr lang="fr-FR" sz="1100" i="0" dirty="0" smtClean="0">
                          <a:solidFill>
                            <a:schemeClr val="tx1"/>
                          </a:solidFill>
                          <a:latin typeface="Trebuchet MS" panose="020B0603020202020204" pitchFamily="34" charset="0"/>
                          <a:cs typeface="Helvetica" panose="020B0604020202020204" pitchFamily="34" charset="0"/>
                        </a:rPr>
                        <a:t>de la connaissance et de l’expérience financière de son client, de ses objectifs et de ses besoins, de son appétence au risque, de son horizon de placement et de sa situation patrimoniale.</a:t>
                      </a:r>
                    </a:p>
                    <a:p>
                      <a:pPr algn="just"/>
                      <a:endParaRPr lang="fr-FR" sz="1100" i="0" dirty="0" smtClean="0">
                        <a:solidFill>
                          <a:schemeClr val="tx1"/>
                        </a:solidFill>
                        <a:latin typeface="Trebuchet MS" panose="020B0603020202020204" pitchFamily="34" charset="0"/>
                        <a:cs typeface="Helvetica" panose="020B0604020202020204" pitchFamily="34" charset="0"/>
                      </a:endParaRPr>
                    </a:p>
                    <a:p>
                      <a:pPr algn="just"/>
                      <a:r>
                        <a:rPr lang="fr-FR" sz="1100" i="0" dirty="0" smtClean="0">
                          <a:solidFill>
                            <a:schemeClr val="tx1"/>
                          </a:solidFill>
                          <a:latin typeface="Trebuchet MS" panose="020B0603020202020204" pitchFamily="34" charset="0"/>
                          <a:cs typeface="Helvetica" panose="020B0604020202020204" pitchFamily="34" charset="0"/>
                        </a:rPr>
                        <a:t>Il devra également informer son client des risques associés au produit, en particulier le risque de perte en capital et le risque de liquidité.</a:t>
                      </a:r>
                      <a:r>
                        <a:rPr lang="fr-FR" sz="1100" i="0" baseline="0" dirty="0" smtClean="0">
                          <a:solidFill>
                            <a:schemeClr val="tx1"/>
                          </a:solidFill>
                          <a:latin typeface="Trebuchet MS" panose="020B0603020202020204" pitchFamily="34" charset="0"/>
                          <a:cs typeface="Helvetica" panose="020B0604020202020204" pitchFamily="34" charset="0"/>
                        </a:rPr>
                        <a:t> L</a:t>
                      </a:r>
                      <a:r>
                        <a:rPr lang="fr-FR" sz="1100" i="0" dirty="0" smtClean="0">
                          <a:solidFill>
                            <a:schemeClr val="tx1"/>
                          </a:solidFill>
                          <a:latin typeface="Trebuchet MS" panose="020B0603020202020204" pitchFamily="34" charset="0"/>
                          <a:cs typeface="Helvetica" panose="020B0604020202020204" pitchFamily="34" charset="0"/>
                        </a:rPr>
                        <a:t>e conseiller devra fournir au client les informations précontractuelles sur les caractéristiques des produits à souscrire ainsi que sur les coûts et charges associés (document KID). </a:t>
                      </a:r>
                    </a:p>
                    <a:p>
                      <a:pPr algn="just"/>
                      <a:endParaRPr lang="fr-FR" sz="1100" i="0" dirty="0" smtClean="0">
                        <a:solidFill>
                          <a:schemeClr val="tx1"/>
                        </a:solidFill>
                        <a:latin typeface="Trebuchet MS" panose="020B0603020202020204" pitchFamily="34" charset="0"/>
                        <a:cs typeface="Helvetica" panose="020B0604020202020204" pitchFamily="34" charset="0"/>
                      </a:endParaRPr>
                    </a:p>
                    <a:p>
                      <a:pPr algn="just"/>
                      <a:r>
                        <a:rPr lang="fr-FR" sz="1100" i="0" dirty="0" smtClean="0">
                          <a:solidFill>
                            <a:schemeClr val="tx1"/>
                          </a:solidFill>
                          <a:latin typeface="Trebuchet MS" panose="020B0603020202020204" pitchFamily="34" charset="0"/>
                          <a:cs typeface="Helvetica" panose="020B0604020202020204" pitchFamily="34" charset="0"/>
                        </a:rPr>
                        <a:t>La SCPI étant</a:t>
                      </a:r>
                      <a:r>
                        <a:rPr lang="fr-FR" sz="1100" i="0" baseline="0" dirty="0" smtClean="0">
                          <a:solidFill>
                            <a:schemeClr val="tx1"/>
                          </a:solidFill>
                          <a:latin typeface="Trebuchet MS" panose="020B0603020202020204" pitchFamily="34" charset="0"/>
                          <a:cs typeface="Helvetica" panose="020B0604020202020204" pitchFamily="34" charset="0"/>
                        </a:rPr>
                        <a:t> un placement avec une durée de conservation recommandée de 10 ans, </a:t>
                      </a:r>
                      <a:r>
                        <a:rPr lang="fr-FR" sz="1100" b="1" i="0" baseline="0" dirty="0" smtClean="0">
                          <a:solidFill>
                            <a:schemeClr val="tx1"/>
                          </a:solidFill>
                          <a:latin typeface="Trebuchet MS" panose="020B0603020202020204" pitchFamily="34" charset="0"/>
                          <a:cs typeface="Helvetica" panose="020B0604020202020204" pitchFamily="34" charset="0"/>
                        </a:rPr>
                        <a:t>il n’est pas recommandé de proposer ce produit à des clients âgés de 85 ans et plus </a:t>
                      </a:r>
                      <a:r>
                        <a:rPr lang="fr-FR" sz="1100" i="0" baseline="0" dirty="0" smtClean="0">
                          <a:solidFill>
                            <a:schemeClr val="tx1"/>
                          </a:solidFill>
                          <a:latin typeface="Trebuchet MS" panose="020B0603020202020204" pitchFamily="34" charset="0"/>
                          <a:cs typeface="Helvetica" panose="020B0604020202020204" pitchFamily="34" charset="0"/>
                        </a:rPr>
                        <a:t>(sauf en cas de présence d’un héritier lors de l’entretien client, avec une traçabilité de sa présence). </a:t>
                      </a:r>
                      <a:endParaRPr lang="fr-FR" sz="1100" i="0" dirty="0" smtClean="0">
                        <a:solidFill>
                          <a:schemeClr val="tx1"/>
                        </a:solidFill>
                        <a:latin typeface="Trebuchet MS" panose="020B0603020202020204" pitchFamily="34" charset="0"/>
                        <a:cs typeface="Helvetica"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r>
            </a:tbl>
          </a:graphicData>
        </a:graphic>
      </p:graphicFrame>
    </p:spTree>
    <p:extLst>
      <p:ext uri="{BB962C8B-B14F-4D97-AF65-F5344CB8AC3E}">
        <p14:creationId xmlns:p14="http://schemas.microsoft.com/office/powerpoint/2010/main" val="90344747"/>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ZoneTexte 46"/>
          <p:cNvSpPr txBox="1"/>
          <p:nvPr/>
        </p:nvSpPr>
        <p:spPr>
          <a:xfrm>
            <a:off x="3709204" y="564710"/>
            <a:ext cx="5760390" cy="430887"/>
          </a:xfrm>
          <a:prstGeom prst="rect">
            <a:avLst/>
          </a:prstGeom>
          <a:noFill/>
        </p:spPr>
        <p:txBody>
          <a:bodyPr wrap="square" rtlCol="0">
            <a:spAutoFit/>
          </a:bodyPr>
          <a:lstStyle/>
          <a:p>
            <a:r>
              <a:rPr lang="fr-FR" sz="2200" spc="300" dirty="0" smtClean="0">
                <a:solidFill>
                  <a:schemeClr val="tx1">
                    <a:lumMod val="65000"/>
                    <a:lumOff val="35000"/>
                  </a:schemeClr>
                </a:solidFill>
                <a:latin typeface="Trebuchet MS" panose="020B0603020202020204" pitchFamily="34" charset="0"/>
                <a:cs typeface="Helvetica" panose="020B0604020202020204" pitchFamily="34" charset="0"/>
              </a:rPr>
              <a:t>SOUSCRIPTIONS A CREDIT</a:t>
            </a:r>
            <a:endParaRPr lang="fr-FR" sz="2200" spc="300" baseline="30000" dirty="0" smtClean="0">
              <a:solidFill>
                <a:schemeClr val="tx1">
                  <a:lumMod val="65000"/>
                  <a:lumOff val="35000"/>
                </a:schemeClr>
              </a:solidFill>
              <a:latin typeface="Trebuchet MS" panose="020B0603020202020204" pitchFamily="34" charset="0"/>
              <a:cs typeface="Helvetica" panose="020B0604020202020204" pitchFamily="34" charset="0"/>
            </a:endParaRPr>
          </a:p>
        </p:txBody>
      </p:sp>
      <p:sp>
        <p:nvSpPr>
          <p:cNvPr id="4" name="ZoneTexte 3"/>
          <p:cNvSpPr txBox="1"/>
          <p:nvPr/>
        </p:nvSpPr>
        <p:spPr>
          <a:xfrm>
            <a:off x="427193" y="2008356"/>
            <a:ext cx="9147899" cy="3939540"/>
          </a:xfrm>
          <a:prstGeom prst="rect">
            <a:avLst/>
          </a:prstGeom>
          <a:noFill/>
        </p:spPr>
        <p:txBody>
          <a:bodyPr wrap="square" rtlCol="0">
            <a:spAutoFit/>
          </a:bodyPr>
          <a:lstStyle/>
          <a:p>
            <a:pPr algn="just"/>
            <a:r>
              <a:rPr lang="fr-FR" sz="1400" dirty="0" smtClean="0">
                <a:latin typeface="Trebuchet MS" panose="020B0603020202020204" pitchFamily="34" charset="0"/>
                <a:cs typeface="Helvetica" panose="020B0604020202020204" pitchFamily="34" charset="0"/>
              </a:rPr>
              <a:t>Pour </a:t>
            </a:r>
            <a:r>
              <a:rPr lang="fr-FR" sz="1400" dirty="0">
                <a:latin typeface="Trebuchet MS" panose="020B0603020202020204" pitchFamily="34" charset="0"/>
                <a:cs typeface="Helvetica" panose="020B0604020202020204" pitchFamily="34" charset="0"/>
              </a:rPr>
              <a:t>une souscription à crédit :</a:t>
            </a:r>
          </a:p>
          <a:p>
            <a:pPr algn="just"/>
            <a:endParaRPr lang="fr-FR" sz="1400" dirty="0">
              <a:latin typeface="Trebuchet MS" panose="020B0603020202020204" pitchFamily="34" charset="0"/>
              <a:cs typeface="Helvetica" panose="020B0604020202020204" pitchFamily="34" charset="0"/>
            </a:endParaRPr>
          </a:p>
          <a:p>
            <a:pPr marL="285750" indent="-285750" algn="just">
              <a:buFont typeface="Wingdings" panose="05000000000000000000" pitchFamily="2" charset="2"/>
              <a:buChar char="§"/>
            </a:pPr>
            <a:r>
              <a:rPr lang="fr-FR" sz="1400" dirty="0" smtClean="0">
                <a:latin typeface="Trebuchet MS" panose="020B0603020202020204" pitchFamily="34" charset="0"/>
                <a:cs typeface="Helvetica" panose="020B0604020202020204" pitchFamily="34" charset="0"/>
              </a:rPr>
              <a:t>Le </a:t>
            </a:r>
            <a:r>
              <a:rPr lang="fr-FR" sz="1400" dirty="0">
                <a:latin typeface="Trebuchet MS" panose="020B0603020202020204" pitchFamily="34" charset="0"/>
                <a:cs typeface="Helvetica" panose="020B0604020202020204" pitchFamily="34" charset="0"/>
              </a:rPr>
              <a:t>recours à l’emprunt doit toutefois faire l’objet d’une analyse de la situation personnelle et du projet du souscripteur</a:t>
            </a:r>
            <a:r>
              <a:rPr lang="fr-FR" sz="1400" dirty="0" smtClean="0">
                <a:latin typeface="Trebuchet MS" panose="020B0603020202020204" pitchFamily="34" charset="0"/>
                <a:cs typeface="Helvetica" panose="020B0604020202020204" pitchFamily="34" charset="0"/>
              </a:rPr>
              <a:t>,</a:t>
            </a:r>
          </a:p>
          <a:p>
            <a:pPr marL="285750" indent="-285750" algn="just">
              <a:buFont typeface="Wingdings" panose="05000000000000000000" pitchFamily="2" charset="2"/>
              <a:buChar char="§"/>
            </a:pPr>
            <a:endParaRPr lang="fr-FR" sz="1400" dirty="0">
              <a:latin typeface="Trebuchet MS" panose="020B0603020202020204" pitchFamily="34" charset="0"/>
              <a:cs typeface="Helvetica" panose="020B0604020202020204" pitchFamily="34" charset="0"/>
            </a:endParaRPr>
          </a:p>
          <a:p>
            <a:pPr marL="285750" indent="-285750" algn="just">
              <a:buFont typeface="Wingdings" panose="05000000000000000000" pitchFamily="2" charset="2"/>
              <a:buChar char="§"/>
            </a:pPr>
            <a:r>
              <a:rPr lang="fr-FR" sz="1400" dirty="0" smtClean="0">
                <a:latin typeface="Trebuchet MS" panose="020B0603020202020204" pitchFamily="34" charset="0"/>
                <a:cs typeface="Helvetica" panose="020B0604020202020204" pitchFamily="34" charset="0"/>
              </a:rPr>
              <a:t>La </a:t>
            </a:r>
            <a:r>
              <a:rPr lang="fr-FR" sz="1400" dirty="0">
                <a:latin typeface="Trebuchet MS" panose="020B0603020202020204" pitchFamily="34" charset="0"/>
                <a:cs typeface="Helvetica" panose="020B0604020202020204" pitchFamily="34" charset="0"/>
              </a:rPr>
              <a:t>baisse de la valeur des parts ou du revenu perçu ne décharge pas le souscripteur de l’obligation de remboursement de l’emprunt souscrit et des intérêts afférents,</a:t>
            </a:r>
          </a:p>
          <a:p>
            <a:pPr marL="285750" indent="-285750" algn="just">
              <a:buFont typeface="Wingdings" panose="05000000000000000000" pitchFamily="2" charset="2"/>
              <a:buChar char="§"/>
            </a:pPr>
            <a:endParaRPr lang="fr-FR" sz="1400" dirty="0">
              <a:latin typeface="Trebuchet MS" panose="020B0603020202020204" pitchFamily="34" charset="0"/>
              <a:cs typeface="Helvetica" panose="020B0604020202020204" pitchFamily="34" charset="0"/>
            </a:endParaRPr>
          </a:p>
          <a:p>
            <a:pPr marL="285750" indent="-285750" algn="just">
              <a:buFont typeface="Wingdings" panose="05000000000000000000" pitchFamily="2" charset="2"/>
              <a:buChar char="§"/>
            </a:pPr>
            <a:r>
              <a:rPr lang="fr-FR" sz="1400" dirty="0" smtClean="0">
                <a:latin typeface="Trebuchet MS" panose="020B0603020202020204" pitchFamily="34" charset="0"/>
                <a:cs typeface="Helvetica" panose="020B0604020202020204" pitchFamily="34" charset="0"/>
              </a:rPr>
              <a:t>En </a:t>
            </a:r>
            <a:r>
              <a:rPr lang="fr-FR" sz="1400" dirty="0">
                <a:latin typeface="Trebuchet MS" panose="020B0603020202020204" pitchFamily="34" charset="0"/>
                <a:cs typeface="Helvetica" panose="020B0604020202020204" pitchFamily="34" charset="0"/>
              </a:rPr>
              <a:t>cas de défaillance au remboursement du prêt consenti, l’établissement prêteur pourrait demander la vente de </a:t>
            </a:r>
            <a:r>
              <a:rPr lang="fr-FR" sz="1400" dirty="0" smtClean="0">
                <a:latin typeface="Trebuchet MS" panose="020B0603020202020204" pitchFamily="34" charset="0"/>
                <a:cs typeface="Helvetica" panose="020B0604020202020204" pitchFamily="34" charset="0"/>
              </a:rPr>
              <a:t>ces </a:t>
            </a:r>
            <a:r>
              <a:rPr lang="fr-FR" sz="1400" dirty="0">
                <a:latin typeface="Trebuchet MS" panose="020B0603020202020204" pitchFamily="34" charset="0"/>
                <a:cs typeface="Helvetica" panose="020B0604020202020204" pitchFamily="34" charset="0"/>
              </a:rPr>
              <a:t>parts, ce qui pourrait entraîner une perte de capital et de la déductibilité des intérêts de l’emprunt au titre des exercices antérieurs, </a:t>
            </a:r>
          </a:p>
          <a:p>
            <a:pPr marL="285750" indent="-285750" algn="just">
              <a:buFont typeface="Wingdings" panose="05000000000000000000" pitchFamily="2" charset="2"/>
              <a:buChar char="§"/>
            </a:pPr>
            <a:endParaRPr lang="fr-FR" sz="1400" dirty="0" smtClean="0">
              <a:latin typeface="Trebuchet MS" panose="020B0603020202020204" pitchFamily="34" charset="0"/>
              <a:cs typeface="Helvetica" panose="020B0604020202020204" pitchFamily="34" charset="0"/>
            </a:endParaRPr>
          </a:p>
          <a:p>
            <a:pPr marL="285750" indent="-285750" algn="just">
              <a:buFont typeface="Wingdings" panose="05000000000000000000" pitchFamily="2" charset="2"/>
              <a:buChar char="§"/>
            </a:pPr>
            <a:r>
              <a:rPr lang="fr-FR" sz="1400" dirty="0" smtClean="0">
                <a:latin typeface="Trebuchet MS" panose="020B0603020202020204" pitchFamily="34" charset="0"/>
                <a:cs typeface="Helvetica" panose="020B0604020202020204" pitchFamily="34" charset="0"/>
              </a:rPr>
              <a:t>En </a:t>
            </a:r>
            <a:r>
              <a:rPr lang="fr-FR" sz="1400" dirty="0">
                <a:latin typeface="Trebuchet MS" panose="020B0603020202020204" pitchFamily="34" charset="0"/>
                <a:cs typeface="Helvetica" panose="020B0604020202020204" pitchFamily="34" charset="0"/>
              </a:rPr>
              <a:t>cas de vente des parts de la SCPI à un prix décoté, l’associé devra compenser la différence existant entre le capital restant dû et le montant issu de la vente de ses parts.</a:t>
            </a:r>
          </a:p>
          <a:p>
            <a:pPr algn="just"/>
            <a:endParaRPr lang="fr-FR" sz="1400" dirty="0">
              <a:latin typeface="Trebuchet MS" panose="020B0603020202020204" pitchFamily="34" charset="0"/>
              <a:cs typeface="Helvetica" panose="020B0604020202020204" pitchFamily="34" charset="0"/>
            </a:endParaRPr>
          </a:p>
          <a:p>
            <a:pPr algn="just"/>
            <a:r>
              <a:rPr lang="fr-FR" sz="1400" b="1" dirty="0">
                <a:latin typeface="Trebuchet MS" panose="020B0603020202020204" pitchFamily="34" charset="0"/>
                <a:cs typeface="Helvetica" panose="020B0604020202020204" pitchFamily="34" charset="0"/>
              </a:rPr>
              <a:t>Il est rappelé que le marché immobilier peut évoluer à la hausse comme à la baisse sur la période d’investissement.</a:t>
            </a:r>
          </a:p>
          <a:p>
            <a:pPr algn="just"/>
            <a:r>
              <a:rPr lang="fr-FR" sz="1200" i="1" dirty="0" smtClean="0">
                <a:latin typeface="Trebuchet MS" panose="020B0603020202020204" pitchFamily="34" charset="0"/>
                <a:cs typeface="Helvetica" panose="020B0604020202020204" pitchFamily="34" charset="0"/>
              </a:rPr>
              <a:t> </a:t>
            </a:r>
            <a:endParaRPr lang="fr-FR" sz="1200" i="1" dirty="0">
              <a:solidFill>
                <a:srgbClr val="C00000"/>
              </a:solidFill>
              <a:latin typeface="Trebuchet MS" panose="020B0603020202020204" pitchFamily="34" charset="0"/>
            </a:endParaRPr>
          </a:p>
        </p:txBody>
      </p:sp>
      <p:sp>
        <p:nvSpPr>
          <p:cNvPr id="5" name="Rectangle 4"/>
          <p:cNvSpPr/>
          <p:nvPr/>
        </p:nvSpPr>
        <p:spPr>
          <a:xfrm>
            <a:off x="8784168" y="1544336"/>
            <a:ext cx="596470" cy="597776"/>
          </a:xfrm>
          <a:prstGeom prst="wedgeRectCallout">
            <a:avLst>
              <a:gd name="adj1" fmla="val -20833"/>
              <a:gd name="adj2" fmla="val 73169"/>
            </a:avLst>
          </a:prstGeom>
          <a:solidFill>
            <a:srgbClr val="A8856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dirty="0">
                <a:solidFill>
                  <a:prstClr val="white"/>
                </a:solidFill>
                <a:latin typeface="Trebuchet MS" panose="020B0603020202020204" pitchFamily="34" charset="0"/>
              </a:rPr>
              <a:t>!</a:t>
            </a:r>
            <a:endParaRPr lang="fr-FR" sz="4800" dirty="0">
              <a:solidFill>
                <a:prstClr val="white"/>
              </a:solidFill>
              <a:latin typeface="Trebuchet MS" panose="020B0603020202020204" pitchFamily="34" charset="0"/>
            </a:endParaRPr>
          </a:p>
        </p:txBody>
      </p:sp>
    </p:spTree>
    <p:extLst>
      <p:ext uri="{BB962C8B-B14F-4D97-AF65-F5344CB8AC3E}">
        <p14:creationId xmlns:p14="http://schemas.microsoft.com/office/powerpoint/2010/main" val="760004120"/>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p:cNvPicPr>
            <a:picLocks noChangeAspect="1"/>
          </p:cNvPicPr>
          <p:nvPr/>
        </p:nvPicPr>
        <p:blipFill>
          <a:blip r:embed="rId3"/>
          <a:stretch>
            <a:fillRect/>
          </a:stretch>
        </p:blipFill>
        <p:spPr>
          <a:xfrm>
            <a:off x="1915481" y="652349"/>
            <a:ext cx="5907719" cy="5291116"/>
          </a:xfrm>
          <a:prstGeom prst="rect">
            <a:avLst/>
          </a:prstGeom>
        </p:spPr>
      </p:pic>
      <p:sp>
        <p:nvSpPr>
          <p:cNvPr id="15" name="Espace réservé du texte 1"/>
          <p:cNvSpPr txBox="1">
            <a:spLocks/>
          </p:cNvSpPr>
          <p:nvPr/>
        </p:nvSpPr>
        <p:spPr>
          <a:xfrm>
            <a:off x="339331" y="223724"/>
            <a:ext cx="6823469" cy="428625"/>
          </a:xfrm>
          <a:prstGeom prst="rect">
            <a:avLst/>
          </a:prstGeom>
        </p:spPr>
        <p:txBody>
          <a:bodyPr/>
          <a:lstStyle>
            <a:lvl1pPr marL="342900" indent="-342900" algn="l" rtl="0" eaLnBrk="0" fontAlgn="base" hangingPunct="0">
              <a:spcBef>
                <a:spcPct val="20000"/>
              </a:spcBef>
              <a:spcAft>
                <a:spcPct val="0"/>
              </a:spcAft>
              <a:buClr>
                <a:srgbClr val="0256B2"/>
              </a:buClr>
              <a:buFont typeface="Arial" pitchFamily="34" charset="0"/>
              <a:buChar char="•"/>
              <a:defRPr sz="11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0256B2"/>
              </a:buClr>
              <a:buFont typeface="Arial" pitchFamily="34" charset="0"/>
              <a:buChar char="–"/>
              <a:defRPr sz="11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256B2"/>
              </a:buClr>
              <a:buFont typeface="Arial" pitchFamily="34" charset="0"/>
              <a:buChar char="•"/>
              <a:defRPr sz="11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256B2"/>
              </a:buClr>
              <a:buFont typeface="Arial" pitchFamily="34" charset="0"/>
              <a:buChar char="–"/>
              <a:defRPr sz="11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fr-FR" sz="2400" dirty="0" smtClean="0">
                <a:solidFill>
                  <a:srgbClr val="A88563"/>
                </a:solidFill>
                <a:latin typeface="Trebuchet MS" panose="020B0603020202020204" pitchFamily="34" charset="0"/>
              </a:rPr>
              <a:t>Vos interlocuteurs développement </a:t>
            </a:r>
            <a:r>
              <a:rPr lang="fr-FR" sz="2400" b="1" dirty="0" smtClean="0">
                <a:solidFill>
                  <a:srgbClr val="A88563"/>
                </a:solidFill>
                <a:latin typeface="Trebuchet MS" panose="020B0603020202020204" pitchFamily="34" charset="0"/>
              </a:rPr>
              <a:t>AEW Ciloger</a:t>
            </a:r>
            <a:endParaRPr lang="fr-FR" sz="2400" b="1" dirty="0">
              <a:solidFill>
                <a:srgbClr val="A88563"/>
              </a:solidFill>
              <a:latin typeface="Trebuchet MS" panose="020B0603020202020204" pitchFamily="34" charset="0"/>
            </a:endParaRPr>
          </a:p>
        </p:txBody>
      </p:sp>
      <p:sp>
        <p:nvSpPr>
          <p:cNvPr id="17" name="Rectangle 16"/>
          <p:cNvSpPr/>
          <p:nvPr/>
        </p:nvSpPr>
        <p:spPr>
          <a:xfrm>
            <a:off x="1160884" y="4596701"/>
            <a:ext cx="4953000" cy="253916"/>
          </a:xfrm>
          <a:prstGeom prst="rect">
            <a:avLst/>
          </a:prstGeom>
        </p:spPr>
        <p:txBody>
          <a:bodyPr>
            <a:spAutoFit/>
          </a:bodyPr>
          <a:lstStyle/>
          <a:p>
            <a:endParaRPr lang="fr-FR" sz="1050" dirty="0">
              <a:latin typeface="Trebuchet MS" panose="020B0603020202020204" pitchFamily="34" charset="0"/>
              <a:cs typeface="Helvetica" panose="020B0604020202020204" pitchFamily="34" charset="0"/>
            </a:endParaRPr>
          </a:p>
        </p:txBody>
      </p:sp>
      <p:pic>
        <p:nvPicPr>
          <p:cNvPr id="6" name="Image 5"/>
          <p:cNvPicPr>
            <a:picLocks noChangeAspect="1"/>
          </p:cNvPicPr>
          <p:nvPr/>
        </p:nvPicPr>
        <p:blipFill>
          <a:blip r:embed="rId4"/>
          <a:stretch>
            <a:fillRect/>
          </a:stretch>
        </p:blipFill>
        <p:spPr>
          <a:xfrm>
            <a:off x="7489120" y="165416"/>
            <a:ext cx="928101" cy="941750"/>
          </a:xfrm>
          <a:prstGeom prst="rect">
            <a:avLst/>
          </a:prstGeom>
          <a:effectLst>
            <a:outerShdw blurRad="50800" dist="38100" dir="5400000" algn="t" rotWithShape="0">
              <a:prstClr val="black">
                <a:alpha val="40000"/>
              </a:prstClr>
            </a:outerShdw>
          </a:effectLst>
        </p:spPr>
      </p:pic>
      <p:pic>
        <p:nvPicPr>
          <p:cNvPr id="7" name="Image 6"/>
          <p:cNvPicPr>
            <a:picLocks noChangeAspect="1"/>
          </p:cNvPicPr>
          <p:nvPr/>
        </p:nvPicPr>
        <p:blipFill>
          <a:blip r:embed="rId5"/>
          <a:stretch>
            <a:fillRect/>
          </a:stretch>
        </p:blipFill>
        <p:spPr>
          <a:xfrm>
            <a:off x="461786" y="5027284"/>
            <a:ext cx="1008229" cy="1015615"/>
          </a:xfrm>
          <a:prstGeom prst="rect">
            <a:avLst/>
          </a:prstGeom>
          <a:ln w="41275" cmpd="sng">
            <a:solidFill>
              <a:srgbClr val="00B050">
                <a:alpha val="69000"/>
              </a:srgbClr>
            </a:solidFill>
            <a:prstDash val="solid"/>
          </a:ln>
        </p:spPr>
      </p:pic>
      <p:sp>
        <p:nvSpPr>
          <p:cNvPr id="8" name="Rectangle 7"/>
          <p:cNvSpPr/>
          <p:nvPr/>
        </p:nvSpPr>
        <p:spPr bwMode="auto">
          <a:xfrm>
            <a:off x="1514423" y="5444076"/>
            <a:ext cx="2189156" cy="689932"/>
          </a:xfrm>
          <a:prstGeom prst="rect">
            <a:avLst/>
          </a:prstGeom>
          <a:noFill/>
        </p:spPr>
        <p:txBody>
          <a:bodyPr wrap="square">
            <a:spAutoFit/>
          </a:bodyPr>
          <a:lstStyle/>
          <a:p>
            <a:pPr defTabSz="899010" fontAlgn="auto">
              <a:spcBef>
                <a:spcPts val="0"/>
              </a:spcBef>
              <a:spcAft>
                <a:spcPts val="0"/>
              </a:spcAft>
              <a:defRPr/>
            </a:pPr>
            <a:r>
              <a:rPr lang="fr-FR" sz="971" b="1" dirty="0">
                <a:solidFill>
                  <a:srgbClr val="5D87A1"/>
                </a:solidFill>
                <a:latin typeface="Trebuchet MS" panose="020B0603020202020204"/>
                <a:cs typeface="Helvetica" panose="020B0604020202020204" pitchFamily="34" charset="0"/>
              </a:rPr>
              <a:t>Carole FONT</a:t>
            </a:r>
          </a:p>
          <a:p>
            <a:pPr defTabSz="899010" fontAlgn="auto">
              <a:spcBef>
                <a:spcPts val="0"/>
              </a:spcBef>
              <a:spcAft>
                <a:spcPts val="0"/>
              </a:spcAft>
              <a:defRPr/>
            </a:pPr>
            <a:r>
              <a:rPr lang="fr-FR" sz="971" b="1" cap="small" dirty="0">
                <a:solidFill>
                  <a:srgbClr val="5D87A1"/>
                </a:solidFill>
                <a:latin typeface="Trebuchet MS" panose="020B0603020202020204"/>
                <a:sym typeface="Wingdings"/>
              </a:rPr>
              <a:t>Région Sud-Ouest</a:t>
            </a:r>
          </a:p>
          <a:p>
            <a:pPr defTabSz="899010" fontAlgn="auto">
              <a:spcBef>
                <a:spcPts val="0"/>
              </a:spcBef>
              <a:spcAft>
                <a:spcPts val="0"/>
              </a:spcAft>
              <a:defRPr/>
            </a:pPr>
            <a:r>
              <a:rPr lang="fr-FR" sz="971" dirty="0">
                <a:solidFill>
                  <a:srgbClr val="5D87A1"/>
                </a:solidFill>
                <a:latin typeface="Trebuchet MS" panose="020B0603020202020204"/>
                <a:cs typeface="Arial" charset="0"/>
              </a:rPr>
              <a:t>Tél : 06 79 63 57 46</a:t>
            </a:r>
          </a:p>
          <a:p>
            <a:pPr defTabSz="899010" fontAlgn="auto">
              <a:spcBef>
                <a:spcPts val="0"/>
              </a:spcBef>
              <a:spcAft>
                <a:spcPts val="0"/>
              </a:spcAft>
              <a:defRPr/>
            </a:pPr>
            <a:r>
              <a:rPr lang="fr-FR" sz="971" dirty="0">
                <a:solidFill>
                  <a:srgbClr val="5D87A1"/>
                </a:solidFill>
                <a:latin typeface="Trebuchet MS" panose="020B0603020202020204"/>
                <a:cs typeface="Arial" charset="0"/>
              </a:rPr>
              <a:t>Mail : </a:t>
            </a:r>
            <a:r>
              <a:rPr lang="fr-FR" sz="971" b="1" dirty="0">
                <a:solidFill>
                  <a:srgbClr val="5D87A1"/>
                </a:solidFill>
                <a:latin typeface="Helvetica" pitchFamily="34" charset="0"/>
                <a:sym typeface="Wingdings"/>
              </a:rPr>
              <a:t>carole.font@eu.aew.com</a:t>
            </a:r>
            <a:endParaRPr lang="fr-FR" sz="971" dirty="0">
              <a:solidFill>
                <a:srgbClr val="5D87A1"/>
              </a:solidFill>
              <a:latin typeface="Helvetica" pitchFamily="34" charset="0"/>
              <a:cs typeface="Arial" charset="0"/>
            </a:endParaRPr>
          </a:p>
        </p:txBody>
      </p:sp>
      <p:sp>
        <p:nvSpPr>
          <p:cNvPr id="9" name="Rectangle 8"/>
          <p:cNvSpPr/>
          <p:nvPr/>
        </p:nvSpPr>
        <p:spPr bwMode="auto">
          <a:xfrm>
            <a:off x="336792" y="4182514"/>
            <a:ext cx="2645267" cy="689932"/>
          </a:xfrm>
          <a:prstGeom prst="rect">
            <a:avLst/>
          </a:prstGeom>
          <a:noFill/>
        </p:spPr>
        <p:txBody>
          <a:bodyPr wrap="square">
            <a:spAutoFit/>
          </a:bodyPr>
          <a:lstStyle/>
          <a:p>
            <a:pPr defTabSz="793286" fontAlgn="auto">
              <a:spcBef>
                <a:spcPts val="0"/>
              </a:spcBef>
              <a:spcAft>
                <a:spcPts val="0"/>
              </a:spcAft>
              <a:defRPr/>
            </a:pPr>
            <a:r>
              <a:rPr lang="fr-FR" sz="971" b="1" dirty="0">
                <a:solidFill>
                  <a:srgbClr val="5D87A1"/>
                </a:solidFill>
                <a:latin typeface="Trebuchet MS" panose="020B0603020202020204"/>
                <a:cs typeface="Helvetica" panose="020B0604020202020204" pitchFamily="34" charset="0"/>
              </a:rPr>
              <a:t>Franck PEAULT</a:t>
            </a:r>
          </a:p>
          <a:p>
            <a:pPr defTabSz="793286" fontAlgn="auto">
              <a:spcBef>
                <a:spcPts val="0"/>
              </a:spcBef>
              <a:spcAft>
                <a:spcPts val="0"/>
              </a:spcAft>
              <a:defRPr/>
            </a:pPr>
            <a:r>
              <a:rPr lang="fr-FR" sz="971" b="1" cap="small" dirty="0">
                <a:solidFill>
                  <a:srgbClr val="5D87A1"/>
                </a:solidFill>
                <a:latin typeface="Trebuchet MS" panose="020B0603020202020204"/>
                <a:sym typeface="Wingdings"/>
              </a:rPr>
              <a:t>Région Ouest</a:t>
            </a:r>
            <a:r>
              <a:rPr lang="fr-FR" sz="971" dirty="0">
                <a:solidFill>
                  <a:srgbClr val="5D87A1"/>
                </a:solidFill>
                <a:latin typeface="Trebuchet MS" panose="020B0603020202020204"/>
                <a:cs typeface="Arial" charset="0"/>
              </a:rPr>
              <a:t> </a:t>
            </a:r>
          </a:p>
          <a:p>
            <a:pPr defTabSz="793286" fontAlgn="auto">
              <a:spcBef>
                <a:spcPts val="0"/>
              </a:spcBef>
              <a:spcAft>
                <a:spcPts val="0"/>
              </a:spcAft>
              <a:defRPr/>
            </a:pPr>
            <a:r>
              <a:rPr lang="fr-FR" sz="971" dirty="0">
                <a:solidFill>
                  <a:srgbClr val="5D87A1"/>
                </a:solidFill>
                <a:latin typeface="Trebuchet MS" panose="020B0603020202020204"/>
                <a:cs typeface="Arial" charset="0"/>
              </a:rPr>
              <a:t>Tél : 06 11 90 49 11</a:t>
            </a:r>
          </a:p>
          <a:p>
            <a:pPr defTabSz="793286" fontAlgn="auto">
              <a:spcBef>
                <a:spcPts val="0"/>
              </a:spcBef>
              <a:spcAft>
                <a:spcPts val="0"/>
              </a:spcAft>
              <a:defRPr/>
            </a:pPr>
            <a:r>
              <a:rPr lang="fr-FR" sz="971" dirty="0">
                <a:solidFill>
                  <a:srgbClr val="5D87A1"/>
                </a:solidFill>
                <a:latin typeface="Trebuchet MS" panose="020B0603020202020204"/>
                <a:cs typeface="Arial" charset="0"/>
              </a:rPr>
              <a:t>Mail : </a:t>
            </a:r>
            <a:r>
              <a:rPr lang="fr-FR" sz="971" b="1" dirty="0">
                <a:solidFill>
                  <a:srgbClr val="5D87A1"/>
                </a:solidFill>
                <a:latin typeface="Helvetica" pitchFamily="34" charset="0"/>
                <a:sym typeface="Wingdings"/>
              </a:rPr>
              <a:t>franck.peault@eu.aew.com</a:t>
            </a:r>
            <a:endParaRPr lang="fr-FR" sz="971" b="1" dirty="0">
              <a:solidFill>
                <a:srgbClr val="5D87A1"/>
              </a:solidFill>
              <a:latin typeface="Trebuchet MS" panose="020B0603020202020204"/>
              <a:cs typeface="Arial" charset="0"/>
            </a:endParaRPr>
          </a:p>
        </p:txBody>
      </p:sp>
      <p:pic>
        <p:nvPicPr>
          <p:cNvPr id="10" name="Image 9"/>
          <p:cNvPicPr>
            <a:picLocks noChangeAspect="1"/>
          </p:cNvPicPr>
          <p:nvPr/>
        </p:nvPicPr>
        <p:blipFill>
          <a:blip r:embed="rId6"/>
          <a:stretch>
            <a:fillRect/>
          </a:stretch>
        </p:blipFill>
        <p:spPr>
          <a:xfrm>
            <a:off x="461785" y="983874"/>
            <a:ext cx="1073104" cy="1073104"/>
          </a:xfrm>
          <a:prstGeom prst="rect">
            <a:avLst/>
          </a:prstGeom>
          <a:ln w="41275">
            <a:solidFill>
              <a:srgbClr val="9751CB"/>
            </a:solidFill>
          </a:ln>
        </p:spPr>
      </p:pic>
      <p:sp>
        <p:nvSpPr>
          <p:cNvPr id="11" name="Rectangle 10"/>
          <p:cNvSpPr/>
          <p:nvPr/>
        </p:nvSpPr>
        <p:spPr bwMode="auto">
          <a:xfrm>
            <a:off x="359573" y="2161960"/>
            <a:ext cx="3059206" cy="689932"/>
          </a:xfrm>
          <a:prstGeom prst="rect">
            <a:avLst/>
          </a:prstGeom>
          <a:noFill/>
        </p:spPr>
        <p:txBody>
          <a:bodyPr>
            <a:spAutoFit/>
          </a:bodyPr>
          <a:lstStyle/>
          <a:p>
            <a:pPr defTabSz="899010" fontAlgn="auto">
              <a:spcBef>
                <a:spcPts val="0"/>
              </a:spcBef>
              <a:spcAft>
                <a:spcPts val="0"/>
              </a:spcAft>
              <a:defRPr/>
            </a:pPr>
            <a:r>
              <a:rPr lang="fr-FR" sz="971" b="1" dirty="0">
                <a:solidFill>
                  <a:srgbClr val="5D87A1"/>
                </a:solidFill>
                <a:latin typeface="Trebuchet MS" panose="020B0603020202020204"/>
                <a:cs typeface="Helvetica" panose="020B0604020202020204" pitchFamily="34" charset="0"/>
              </a:rPr>
              <a:t>Nadya SOLTANI</a:t>
            </a:r>
            <a:r>
              <a:rPr lang="fr-FR" sz="971" b="1" dirty="0">
                <a:solidFill>
                  <a:srgbClr val="5D87A1"/>
                </a:solidFill>
                <a:latin typeface="Trebuchet MS" panose="020B0603020202020204"/>
              </a:rPr>
              <a:t/>
            </a:r>
            <a:br>
              <a:rPr lang="fr-FR" sz="971" b="1" dirty="0">
                <a:solidFill>
                  <a:srgbClr val="5D87A1"/>
                </a:solidFill>
                <a:latin typeface="Trebuchet MS" panose="020B0603020202020204"/>
              </a:rPr>
            </a:br>
            <a:r>
              <a:rPr lang="fr-FR" sz="971" b="1" cap="small" dirty="0">
                <a:solidFill>
                  <a:srgbClr val="5D87A1"/>
                </a:solidFill>
                <a:latin typeface="Trebuchet MS" panose="020B0603020202020204"/>
                <a:sym typeface="Wingdings"/>
              </a:rPr>
              <a:t>Région Ile de France</a:t>
            </a:r>
          </a:p>
          <a:p>
            <a:pPr defTabSz="899010" fontAlgn="auto">
              <a:spcBef>
                <a:spcPts val="0"/>
              </a:spcBef>
              <a:spcAft>
                <a:spcPts val="0"/>
              </a:spcAft>
              <a:defRPr/>
            </a:pPr>
            <a:r>
              <a:rPr lang="fr-FR" sz="971" dirty="0">
                <a:solidFill>
                  <a:srgbClr val="5D87A1"/>
                </a:solidFill>
                <a:latin typeface="Trebuchet MS" panose="020B0603020202020204"/>
                <a:cs typeface="Arial" charset="0"/>
              </a:rPr>
              <a:t>Tél : 07 85 56 70 82</a:t>
            </a:r>
          </a:p>
          <a:p>
            <a:pPr defTabSz="899010" fontAlgn="auto">
              <a:spcBef>
                <a:spcPts val="0"/>
              </a:spcBef>
              <a:spcAft>
                <a:spcPts val="0"/>
              </a:spcAft>
              <a:defRPr/>
            </a:pPr>
            <a:r>
              <a:rPr lang="fr-FR" sz="971" dirty="0">
                <a:solidFill>
                  <a:srgbClr val="5D87A1"/>
                </a:solidFill>
                <a:latin typeface="Trebuchet MS" panose="020B0603020202020204"/>
                <a:cs typeface="Arial" charset="0"/>
              </a:rPr>
              <a:t>Mail : nadya.soltani@eu.aew.com </a:t>
            </a:r>
            <a:endParaRPr lang="fr-FR" sz="971" dirty="0">
              <a:solidFill>
                <a:srgbClr val="5D87A1"/>
              </a:solidFill>
              <a:latin typeface="Helvetica" pitchFamily="34" charset="0"/>
              <a:cs typeface="Arial" charset="0"/>
            </a:endParaRPr>
          </a:p>
        </p:txBody>
      </p:sp>
      <p:pic>
        <p:nvPicPr>
          <p:cNvPr id="12" name="Image 11"/>
          <p:cNvPicPr>
            <a:picLocks noChangeAspect="1"/>
          </p:cNvPicPr>
          <p:nvPr/>
        </p:nvPicPr>
        <p:blipFill>
          <a:blip r:embed="rId7"/>
          <a:stretch>
            <a:fillRect/>
          </a:stretch>
        </p:blipFill>
        <p:spPr>
          <a:xfrm>
            <a:off x="8548068" y="3742629"/>
            <a:ext cx="1011908" cy="1015615"/>
          </a:xfrm>
          <a:prstGeom prst="rect">
            <a:avLst/>
          </a:prstGeom>
          <a:ln w="41275">
            <a:solidFill>
              <a:srgbClr val="FFFF00"/>
            </a:solidFill>
          </a:ln>
        </p:spPr>
      </p:pic>
      <p:sp>
        <p:nvSpPr>
          <p:cNvPr id="13" name="Rectangle 12"/>
          <p:cNvSpPr/>
          <p:nvPr/>
        </p:nvSpPr>
        <p:spPr bwMode="auto">
          <a:xfrm>
            <a:off x="7549345" y="4825392"/>
            <a:ext cx="2010631" cy="730585"/>
          </a:xfrm>
          <a:prstGeom prst="rect">
            <a:avLst/>
          </a:prstGeom>
          <a:noFill/>
        </p:spPr>
        <p:txBody>
          <a:bodyPr wrap="square">
            <a:spAutoFit/>
          </a:bodyPr>
          <a:lstStyle/>
          <a:p>
            <a:pPr algn="r" defTabSz="899010" fontAlgn="auto">
              <a:spcBef>
                <a:spcPts val="0"/>
              </a:spcBef>
              <a:spcAft>
                <a:spcPts val="0"/>
              </a:spcAft>
              <a:defRPr/>
            </a:pPr>
            <a:r>
              <a:rPr lang="fr-FR" sz="971" b="1" dirty="0">
                <a:solidFill>
                  <a:srgbClr val="5D87A1"/>
                </a:solidFill>
                <a:latin typeface="Trebuchet MS" panose="020B0603020202020204"/>
              </a:rPr>
              <a:t>Julie </a:t>
            </a:r>
            <a:r>
              <a:rPr lang="fr-FR" sz="1235" b="1" cap="small" dirty="0">
                <a:solidFill>
                  <a:srgbClr val="5D87A1"/>
                </a:solidFill>
                <a:latin typeface="Trebuchet MS" panose="020B0603020202020204"/>
              </a:rPr>
              <a:t>soulié</a:t>
            </a:r>
            <a:endParaRPr lang="fr-FR" sz="971" b="1" cap="small" dirty="0">
              <a:solidFill>
                <a:srgbClr val="5D87A1"/>
              </a:solidFill>
              <a:latin typeface="Trebuchet MS" panose="020B0603020202020204"/>
            </a:endParaRPr>
          </a:p>
          <a:p>
            <a:pPr algn="r" defTabSz="899010" fontAlgn="auto">
              <a:spcBef>
                <a:spcPts val="0"/>
              </a:spcBef>
              <a:spcAft>
                <a:spcPts val="0"/>
              </a:spcAft>
              <a:defRPr/>
            </a:pPr>
            <a:r>
              <a:rPr lang="fr-FR" sz="971" b="1" cap="small" dirty="0">
                <a:solidFill>
                  <a:srgbClr val="5D87A1"/>
                </a:solidFill>
                <a:latin typeface="Trebuchet MS" panose="020B0603020202020204"/>
                <a:sym typeface="Wingdings"/>
              </a:rPr>
              <a:t>Région Sud-Est</a:t>
            </a:r>
          </a:p>
          <a:p>
            <a:pPr algn="r" defTabSz="899010" fontAlgn="auto">
              <a:spcBef>
                <a:spcPts val="0"/>
              </a:spcBef>
              <a:spcAft>
                <a:spcPts val="0"/>
              </a:spcAft>
              <a:defRPr/>
            </a:pPr>
            <a:r>
              <a:rPr lang="fr-FR" sz="971" dirty="0">
                <a:solidFill>
                  <a:srgbClr val="5D87A1"/>
                </a:solidFill>
                <a:latin typeface="Trebuchet MS" panose="020B0603020202020204"/>
                <a:cs typeface="Arial" charset="0"/>
              </a:rPr>
              <a:t>Tél : 06 79 19 10 61</a:t>
            </a:r>
          </a:p>
          <a:p>
            <a:pPr algn="r" defTabSz="899010" fontAlgn="auto">
              <a:spcBef>
                <a:spcPts val="0"/>
              </a:spcBef>
              <a:spcAft>
                <a:spcPts val="0"/>
              </a:spcAft>
              <a:defRPr/>
            </a:pPr>
            <a:r>
              <a:rPr lang="fr-FR" sz="971" dirty="0">
                <a:solidFill>
                  <a:srgbClr val="5D87A1"/>
                </a:solidFill>
                <a:latin typeface="Trebuchet MS" panose="020B0603020202020204"/>
                <a:cs typeface="Arial" charset="0"/>
              </a:rPr>
              <a:t>Mail : julie.soulie@eu.aew.com</a:t>
            </a:r>
            <a:endParaRPr lang="fr-FR" sz="971" dirty="0">
              <a:solidFill>
                <a:srgbClr val="5D87A1"/>
              </a:solidFill>
              <a:latin typeface="Helvetica" pitchFamily="34" charset="0"/>
              <a:cs typeface="Arial" charset="0"/>
            </a:endParaRPr>
          </a:p>
        </p:txBody>
      </p:sp>
      <p:pic>
        <p:nvPicPr>
          <p:cNvPr id="14" name="Image 13"/>
          <p:cNvPicPr>
            <a:picLocks noChangeAspect="1"/>
          </p:cNvPicPr>
          <p:nvPr/>
        </p:nvPicPr>
        <p:blipFill>
          <a:blip r:embed="rId8"/>
          <a:stretch>
            <a:fillRect/>
          </a:stretch>
        </p:blipFill>
        <p:spPr>
          <a:xfrm>
            <a:off x="8576536" y="1632219"/>
            <a:ext cx="983440" cy="983440"/>
          </a:xfrm>
          <a:prstGeom prst="rect">
            <a:avLst/>
          </a:prstGeom>
          <a:ln w="41275">
            <a:solidFill>
              <a:srgbClr val="0070C0"/>
            </a:solidFill>
          </a:ln>
        </p:spPr>
      </p:pic>
      <p:sp>
        <p:nvSpPr>
          <p:cNvPr id="19" name="Rectangle 18"/>
          <p:cNvSpPr/>
          <p:nvPr/>
        </p:nvSpPr>
        <p:spPr bwMode="auto">
          <a:xfrm>
            <a:off x="7169880" y="2787662"/>
            <a:ext cx="2494682" cy="689932"/>
          </a:xfrm>
          <a:prstGeom prst="rect">
            <a:avLst/>
          </a:prstGeom>
          <a:noFill/>
        </p:spPr>
        <p:txBody>
          <a:bodyPr wrap="square">
            <a:spAutoFit/>
          </a:bodyPr>
          <a:lstStyle/>
          <a:p>
            <a:pPr algn="r" defTabSz="899010" fontAlgn="auto">
              <a:spcBef>
                <a:spcPts val="0"/>
              </a:spcBef>
              <a:spcAft>
                <a:spcPts val="0"/>
              </a:spcAft>
              <a:defRPr/>
            </a:pPr>
            <a:r>
              <a:rPr lang="fr-FR" sz="971" b="1" dirty="0">
                <a:solidFill>
                  <a:srgbClr val="5D87A1"/>
                </a:solidFill>
                <a:latin typeface="Trebuchet MS" panose="020B0603020202020204"/>
                <a:cs typeface="Helvetica" panose="020B0604020202020204" pitchFamily="34" charset="0"/>
              </a:rPr>
              <a:t>Christophe GRESSIER</a:t>
            </a:r>
          </a:p>
          <a:p>
            <a:pPr algn="r" defTabSz="899010" fontAlgn="auto">
              <a:spcBef>
                <a:spcPts val="0"/>
              </a:spcBef>
              <a:spcAft>
                <a:spcPts val="0"/>
              </a:spcAft>
              <a:defRPr/>
            </a:pPr>
            <a:r>
              <a:rPr lang="fr-FR" sz="971" b="1" cap="small" dirty="0">
                <a:solidFill>
                  <a:srgbClr val="5D87A1"/>
                </a:solidFill>
                <a:latin typeface="Trebuchet MS" panose="020B0603020202020204"/>
                <a:sym typeface="Wingdings"/>
              </a:rPr>
              <a:t>Région Nord Est</a:t>
            </a:r>
            <a:r>
              <a:rPr lang="fr-FR" sz="971" dirty="0">
                <a:solidFill>
                  <a:srgbClr val="5D87A1"/>
                </a:solidFill>
                <a:latin typeface="Trebuchet MS" panose="020B0603020202020204"/>
                <a:cs typeface="Arial" charset="0"/>
              </a:rPr>
              <a:t>	</a:t>
            </a:r>
          </a:p>
          <a:p>
            <a:pPr algn="r" defTabSz="899010" fontAlgn="auto">
              <a:spcBef>
                <a:spcPts val="0"/>
              </a:spcBef>
              <a:spcAft>
                <a:spcPts val="0"/>
              </a:spcAft>
              <a:defRPr/>
            </a:pPr>
            <a:r>
              <a:rPr lang="fr-FR" sz="971" dirty="0">
                <a:solidFill>
                  <a:srgbClr val="5D87A1"/>
                </a:solidFill>
                <a:latin typeface="Trebuchet MS" panose="020B0603020202020204"/>
                <a:cs typeface="Arial" charset="0"/>
              </a:rPr>
              <a:t>Tél : 06 22 65 35 06</a:t>
            </a:r>
          </a:p>
          <a:p>
            <a:pPr algn="r" defTabSz="899010" fontAlgn="auto">
              <a:spcBef>
                <a:spcPts val="0"/>
              </a:spcBef>
              <a:spcAft>
                <a:spcPts val="0"/>
              </a:spcAft>
              <a:defRPr/>
            </a:pPr>
            <a:r>
              <a:rPr lang="fr-FR" sz="971" dirty="0">
                <a:solidFill>
                  <a:srgbClr val="5D87A1"/>
                </a:solidFill>
                <a:latin typeface="Trebuchet MS" panose="020B0603020202020204"/>
                <a:cs typeface="Arial" charset="0"/>
              </a:rPr>
              <a:t>Mail : </a:t>
            </a:r>
            <a:r>
              <a:rPr lang="fr-FR" sz="971" b="1" dirty="0">
                <a:solidFill>
                  <a:srgbClr val="5D87A1"/>
                </a:solidFill>
                <a:latin typeface="Helvetica" pitchFamily="34" charset="0"/>
                <a:sym typeface="Wingdings"/>
              </a:rPr>
              <a:t>christophe.gressier@eu.aew.com</a:t>
            </a:r>
            <a:endParaRPr lang="fr-FR" sz="971" dirty="0">
              <a:solidFill>
                <a:srgbClr val="5D87A1"/>
              </a:solidFill>
              <a:latin typeface="Trebuchet MS" panose="020B0603020202020204"/>
              <a:cs typeface="Arial" charset="0"/>
            </a:endParaRPr>
          </a:p>
        </p:txBody>
      </p:sp>
      <p:pic>
        <p:nvPicPr>
          <p:cNvPr id="20" name="Image 19"/>
          <p:cNvPicPr>
            <a:picLocks noChangeAspect="1"/>
          </p:cNvPicPr>
          <p:nvPr/>
        </p:nvPicPr>
        <p:blipFill>
          <a:blip r:embed="rId9">
            <a:extLst/>
          </a:blip>
          <a:stretch>
            <a:fillRect/>
          </a:stretch>
        </p:blipFill>
        <p:spPr>
          <a:xfrm>
            <a:off x="461785" y="3071617"/>
            <a:ext cx="1067557" cy="1056720"/>
          </a:xfrm>
          <a:prstGeom prst="rect">
            <a:avLst/>
          </a:prstGeom>
          <a:ln w="41275">
            <a:solidFill>
              <a:srgbClr val="FF0000"/>
            </a:solidFill>
          </a:ln>
        </p:spPr>
      </p:pic>
      <p:pic>
        <p:nvPicPr>
          <p:cNvPr id="21" name="Image 20"/>
          <p:cNvPicPr>
            <a:picLocks noChangeAspect="1"/>
          </p:cNvPicPr>
          <p:nvPr/>
        </p:nvPicPr>
        <p:blipFill>
          <a:blip r:embed="rId10"/>
          <a:stretch>
            <a:fillRect/>
          </a:stretch>
        </p:blipFill>
        <p:spPr>
          <a:xfrm>
            <a:off x="7258573" y="5158090"/>
            <a:ext cx="402067" cy="779004"/>
          </a:xfrm>
          <a:prstGeom prst="rect">
            <a:avLst/>
          </a:prstGeom>
        </p:spPr>
      </p:pic>
    </p:spTree>
    <p:extLst>
      <p:ext uri="{BB962C8B-B14F-4D97-AF65-F5344CB8AC3E}">
        <p14:creationId xmlns:p14="http://schemas.microsoft.com/office/powerpoint/2010/main" val="1524683118"/>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texte 3"/>
          <p:cNvSpPr txBox="1">
            <a:spLocks/>
          </p:cNvSpPr>
          <p:nvPr/>
        </p:nvSpPr>
        <p:spPr>
          <a:xfrm>
            <a:off x="0" y="680720"/>
            <a:ext cx="9804400" cy="4927600"/>
          </a:xfrm>
          <a:prstGeom prst="wedgeRoundRectCallout">
            <a:avLst>
              <a:gd name="adj1" fmla="val -47703"/>
              <a:gd name="adj2" fmla="val 149"/>
              <a:gd name="adj3" fmla="val 16667"/>
            </a:avLst>
          </a:prstGeom>
          <a:noFill/>
          <a:ln w="9525"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marL="342900" indent="-34290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1pPr>
            <a:lvl2pPr marL="457200" indent="-28575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2pPr>
            <a:lvl3pPr marL="914400" indent="-22860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3pPr>
            <a:lvl4pPr marL="1371600" indent="-22860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4pPr>
            <a:lvl5pPr marL="1828800" indent="-228600" algn="l" defTabSz="457200" rtl="0" eaLnBrk="0" fontAlgn="base" hangingPunct="0">
              <a:spcBef>
                <a:spcPct val="0"/>
              </a:spcBef>
              <a:spcAft>
                <a:spcPct val="0"/>
              </a:spcAft>
              <a:buFont typeface="Arial" pitchFamily="34" charset="0"/>
              <a:buChar char="»"/>
              <a:defRPr sz="1100" kern="1200">
                <a:solidFill>
                  <a:schemeClr val="lt1"/>
                </a:solidFill>
                <a:latin typeface="+mn-lt"/>
                <a:ea typeface="+mn-ea"/>
                <a:cs typeface="+mn-cs"/>
              </a:defRPr>
            </a:lvl5pPr>
            <a:lvl6pPr marL="2286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743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2004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657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spcBef>
                <a:spcPct val="20000"/>
              </a:spcBef>
              <a:buNone/>
            </a:pPr>
            <a:r>
              <a:rPr lang="fr-FR" sz="1200" i="1" dirty="0" smtClean="0">
                <a:solidFill>
                  <a:prstClr val="black"/>
                </a:solidFill>
                <a:latin typeface="Trebuchet MS" panose="020B0603020202020204" pitchFamily="34" charset="0"/>
                <a:cs typeface="Helvetica" panose="020B0604020202020204" pitchFamily="34" charset="0"/>
              </a:rPr>
              <a:t>Ce </a:t>
            </a:r>
            <a:r>
              <a:rPr lang="fr-FR" sz="1200" i="1" dirty="0">
                <a:solidFill>
                  <a:prstClr val="black"/>
                </a:solidFill>
                <a:latin typeface="Trebuchet MS" panose="020B0603020202020204" pitchFamily="34" charset="0"/>
                <a:cs typeface="Helvetica" panose="020B0604020202020204" pitchFamily="34" charset="0"/>
              </a:rPr>
              <a:t>document a été réalisé uniquement à titre d’information et ne constitue donc pas une incitation à investir, ni une offre d’achat ou de vente de titres ou parts, ni un document contractuel. Les informations contenues dans ce document peuvent être modifiées à tout moment par la société de gestion et sans préavis.</a:t>
            </a:r>
          </a:p>
          <a:p>
            <a:pPr marL="0" indent="0">
              <a:spcBef>
                <a:spcPct val="20000"/>
              </a:spcBef>
              <a:buNone/>
            </a:pPr>
            <a:endParaRPr lang="fr-FR" sz="600" i="1" dirty="0">
              <a:solidFill>
                <a:prstClr val="black"/>
              </a:solidFill>
              <a:latin typeface="Trebuchet MS" panose="020B0603020202020204" pitchFamily="34" charset="0"/>
              <a:cs typeface="Helvetica" panose="020B0604020202020204" pitchFamily="34" charset="0"/>
            </a:endParaRPr>
          </a:p>
          <a:p>
            <a:pPr marL="0" indent="0">
              <a:spcBef>
                <a:spcPct val="20000"/>
              </a:spcBef>
              <a:buNone/>
            </a:pPr>
            <a:r>
              <a:rPr lang="fr-FR" sz="1200" i="1" dirty="0">
                <a:solidFill>
                  <a:prstClr val="black"/>
                </a:solidFill>
                <a:latin typeface="Trebuchet MS" panose="020B0603020202020204" pitchFamily="34" charset="0"/>
                <a:cs typeface="Helvetica" panose="020B0604020202020204" pitchFamily="34" charset="0"/>
              </a:rPr>
              <a:t>Les performances citées ont trait aux années écoulées. Les performances passées ne sont pas un indicateur fiable des performances futures.</a:t>
            </a:r>
          </a:p>
          <a:p>
            <a:pPr marL="0" indent="0">
              <a:spcBef>
                <a:spcPct val="20000"/>
              </a:spcBef>
              <a:buNone/>
            </a:pPr>
            <a:endParaRPr lang="fr-FR" sz="600" i="1" dirty="0">
              <a:solidFill>
                <a:prstClr val="black"/>
              </a:solidFill>
              <a:latin typeface="Trebuchet MS" panose="020B0603020202020204" pitchFamily="34" charset="0"/>
              <a:cs typeface="Helvetica" panose="020B0604020202020204" pitchFamily="34" charset="0"/>
            </a:endParaRPr>
          </a:p>
          <a:p>
            <a:pPr marL="0" indent="0">
              <a:spcBef>
                <a:spcPct val="20000"/>
              </a:spcBef>
              <a:buNone/>
            </a:pPr>
            <a:r>
              <a:rPr lang="fr-FR" sz="1200" i="1" dirty="0">
                <a:solidFill>
                  <a:prstClr val="black"/>
                </a:solidFill>
                <a:latin typeface="Trebuchet MS" panose="020B0603020202020204" pitchFamily="34" charset="0"/>
                <a:cs typeface="Helvetica" panose="020B0604020202020204" pitchFamily="34" charset="0"/>
              </a:rPr>
              <a:t>Le contenu de ce document est issu de sources considérées comme fiables par AEW Ciloger. Néanmoins, AEW Ciloger ne saurait garantir la parfaite fiabilité, exhaustivité et exactitude des informations provenant de sources extérieures et figurant dans ce document.</a:t>
            </a:r>
          </a:p>
          <a:p>
            <a:pPr marL="0" indent="0">
              <a:spcBef>
                <a:spcPct val="20000"/>
              </a:spcBef>
              <a:buNone/>
            </a:pPr>
            <a:endParaRPr lang="fr-FR" sz="600" i="1" dirty="0">
              <a:solidFill>
                <a:prstClr val="black"/>
              </a:solidFill>
              <a:latin typeface="Trebuchet MS" panose="020B0603020202020204" pitchFamily="34" charset="0"/>
              <a:cs typeface="Helvetica" panose="020B0604020202020204" pitchFamily="34" charset="0"/>
            </a:endParaRPr>
          </a:p>
          <a:p>
            <a:pPr marL="0" indent="0">
              <a:spcBef>
                <a:spcPct val="20000"/>
              </a:spcBef>
              <a:buNone/>
            </a:pPr>
            <a:r>
              <a:rPr lang="fr-FR" sz="1200" i="1" dirty="0">
                <a:solidFill>
                  <a:prstClr val="black"/>
                </a:solidFill>
                <a:latin typeface="Trebuchet MS" panose="020B0603020202020204" pitchFamily="34" charset="0"/>
                <a:cs typeface="Helvetica" panose="020B0604020202020204" pitchFamily="34" charset="0"/>
              </a:rPr>
              <a:t>Tout droit de traduction, d’adaptation et de reproduction partielle ou totale de ce document, par tout procédé, pour tous pays est interdit sans le consentement de AEW Ciloger.</a:t>
            </a:r>
          </a:p>
          <a:p>
            <a:pPr marL="0" indent="0">
              <a:spcBef>
                <a:spcPct val="20000"/>
              </a:spcBef>
              <a:buNone/>
            </a:pPr>
            <a:endParaRPr lang="fr-FR" sz="600" i="1" dirty="0">
              <a:solidFill>
                <a:prstClr val="black"/>
              </a:solidFill>
              <a:latin typeface="Trebuchet MS" panose="020B0603020202020204" pitchFamily="34" charset="0"/>
              <a:cs typeface="Helvetica" panose="020B0604020202020204" pitchFamily="34" charset="0"/>
            </a:endParaRPr>
          </a:p>
          <a:p>
            <a:pPr marL="0" indent="0">
              <a:spcBef>
                <a:spcPct val="20000"/>
              </a:spcBef>
              <a:buNone/>
            </a:pPr>
            <a:r>
              <a:rPr lang="fr-FR" sz="1200" i="1" dirty="0">
                <a:solidFill>
                  <a:prstClr val="black"/>
                </a:solidFill>
                <a:latin typeface="Trebuchet MS" panose="020B0603020202020204" pitchFamily="34" charset="0"/>
                <a:cs typeface="Helvetica" panose="020B0604020202020204" pitchFamily="34" charset="0"/>
              </a:rPr>
              <a:t>Les performances passées ne préjugent en rien des résultats futurs. Les informations figurant dans ce document ne sont données qu’à titre indicatif.</a:t>
            </a:r>
          </a:p>
          <a:p>
            <a:pPr marL="0" indent="0">
              <a:spcBef>
                <a:spcPct val="20000"/>
              </a:spcBef>
              <a:buNone/>
            </a:pPr>
            <a:endParaRPr lang="fr-FR" sz="600" i="1" dirty="0">
              <a:solidFill>
                <a:prstClr val="black"/>
              </a:solidFill>
              <a:latin typeface="Trebuchet MS" panose="020B0603020202020204" pitchFamily="34" charset="0"/>
              <a:cs typeface="Helvetica" panose="020B0604020202020204" pitchFamily="34" charset="0"/>
            </a:endParaRPr>
          </a:p>
          <a:p>
            <a:pPr marL="0" indent="0">
              <a:spcBef>
                <a:spcPct val="20000"/>
              </a:spcBef>
              <a:buNone/>
            </a:pPr>
            <a:r>
              <a:rPr lang="fr-FR" sz="1200" i="1" dirty="0">
                <a:solidFill>
                  <a:prstClr val="black"/>
                </a:solidFill>
                <a:latin typeface="Trebuchet MS" panose="020B0603020202020204" pitchFamily="34" charset="0"/>
                <a:cs typeface="Helvetica" panose="020B0604020202020204" pitchFamily="34" charset="0"/>
              </a:rPr>
              <a:t>AEW Ciloger ne saurait être tenue pour responsable d’erreurs ou omissions qui pourraient subsister.</a:t>
            </a:r>
          </a:p>
          <a:p>
            <a:pPr marL="0" indent="0">
              <a:spcBef>
                <a:spcPct val="20000"/>
              </a:spcBef>
              <a:buNone/>
            </a:pPr>
            <a:endParaRPr lang="fr-FR" sz="600" i="1" dirty="0">
              <a:solidFill>
                <a:prstClr val="black"/>
              </a:solidFill>
              <a:latin typeface="Trebuchet MS" panose="020B0603020202020204" pitchFamily="34" charset="0"/>
              <a:cs typeface="Helvetica" panose="020B0604020202020204" pitchFamily="34" charset="0"/>
            </a:endParaRPr>
          </a:p>
          <a:p>
            <a:pPr marL="0" indent="0">
              <a:spcBef>
                <a:spcPct val="20000"/>
              </a:spcBef>
              <a:buNone/>
            </a:pPr>
            <a:r>
              <a:rPr lang="fr-FR" sz="1200" i="1" dirty="0">
                <a:solidFill>
                  <a:prstClr val="black"/>
                </a:solidFill>
                <a:latin typeface="Trebuchet MS" panose="020B0603020202020204" pitchFamily="34" charset="0"/>
                <a:cs typeface="Helvetica" panose="020B0604020202020204" pitchFamily="34" charset="0"/>
              </a:rPr>
              <a:t>Les informations relatives aux fonds d’investissements mentionnés ne se substituent pas à celles mentionnées dans la documentation légale telle que la note d’information, les statuts, le dernier rapport annuel, le document d’informations clés et le bulletin d’information trimestriel disponibles sans frais auprès de la société de gestion et sur </a:t>
            </a:r>
            <a:r>
              <a:rPr lang="fr-FR" sz="1200" i="1" u="sng" dirty="0">
                <a:solidFill>
                  <a:prstClr val="black"/>
                </a:solidFill>
                <a:latin typeface="Trebuchet MS" panose="020B0603020202020204" pitchFamily="34" charset="0"/>
                <a:cs typeface="Helvetica" panose="020B0604020202020204" pitchFamily="34" charset="0"/>
                <a:hlinkClick r:id="rId3"/>
              </a:rPr>
              <a:t>www.aewciloger.com</a:t>
            </a:r>
            <a:r>
              <a:rPr lang="fr-FR" sz="1200" i="1" dirty="0">
                <a:solidFill>
                  <a:prstClr val="black"/>
                </a:solidFill>
                <a:latin typeface="Trebuchet MS" panose="020B0603020202020204" pitchFamily="34" charset="0"/>
                <a:cs typeface="Helvetica" panose="020B0604020202020204" pitchFamily="34" charset="0"/>
              </a:rPr>
              <a:t>. Ces documents doivent être remis au client préalablement à la souscription. L’ensemble des risques (risque immobilier, risque lié à la liquidité, risque lié au crédit, risque de perte en capital…) et des frais relatifs à l’investissement dans les véhicules d’épargne cités, sont décrits dans leur note d’information.</a:t>
            </a:r>
          </a:p>
          <a:p>
            <a:pPr marL="0" indent="0">
              <a:spcBef>
                <a:spcPct val="20000"/>
              </a:spcBef>
              <a:buNone/>
            </a:pPr>
            <a:endParaRPr lang="fr-FR" sz="600" i="1" dirty="0">
              <a:solidFill>
                <a:prstClr val="black"/>
              </a:solidFill>
              <a:latin typeface="Trebuchet MS" panose="020B0603020202020204" pitchFamily="34" charset="0"/>
              <a:cs typeface="Helvetica" panose="020B0604020202020204" pitchFamily="34" charset="0"/>
            </a:endParaRPr>
          </a:p>
          <a:p>
            <a:pPr marL="0" indent="0">
              <a:spcBef>
                <a:spcPct val="20000"/>
              </a:spcBef>
              <a:buNone/>
            </a:pPr>
            <a:r>
              <a:rPr lang="fr-FR" sz="1200" i="1" dirty="0">
                <a:solidFill>
                  <a:prstClr val="black"/>
                </a:solidFill>
                <a:latin typeface="Trebuchet MS" panose="020B0603020202020204" pitchFamily="34" charset="0"/>
                <a:cs typeface="Helvetica" panose="020B0604020202020204" pitchFamily="34" charset="0"/>
              </a:rPr>
              <a:t>Les produits financiers présentés dans ce document présentent des risques généraux, des risques liés à l’immobilier, des risques d’</a:t>
            </a:r>
            <a:r>
              <a:rPr lang="fr-FR" sz="1200" i="1" dirty="0" err="1">
                <a:solidFill>
                  <a:prstClr val="black"/>
                </a:solidFill>
                <a:latin typeface="Trebuchet MS" panose="020B0603020202020204" pitchFamily="34" charset="0"/>
                <a:cs typeface="Helvetica" panose="020B0604020202020204" pitchFamily="34" charset="0"/>
              </a:rPr>
              <a:t>illiquidité</a:t>
            </a:r>
            <a:r>
              <a:rPr lang="fr-FR" sz="1200" i="1" dirty="0">
                <a:solidFill>
                  <a:prstClr val="black"/>
                </a:solidFill>
                <a:latin typeface="Trebuchet MS" panose="020B0603020202020204" pitchFamily="34" charset="0"/>
                <a:cs typeface="Helvetica" panose="020B0604020202020204" pitchFamily="34" charset="0"/>
              </a:rPr>
              <a:t>, des risques liés au crédit et des risques de perte en capital.</a:t>
            </a:r>
          </a:p>
          <a:p>
            <a:pPr marL="0" indent="0">
              <a:spcBef>
                <a:spcPct val="20000"/>
              </a:spcBef>
              <a:buNone/>
            </a:pPr>
            <a:endParaRPr lang="fr-FR" sz="600" i="1" dirty="0">
              <a:solidFill>
                <a:prstClr val="black"/>
              </a:solidFill>
              <a:latin typeface="Trebuchet MS" panose="020B0603020202020204" pitchFamily="34" charset="0"/>
              <a:cs typeface="Helvetica" panose="020B0604020202020204" pitchFamily="34" charset="0"/>
            </a:endParaRPr>
          </a:p>
          <a:p>
            <a:pPr marL="0" indent="0">
              <a:spcBef>
                <a:spcPct val="20000"/>
              </a:spcBef>
              <a:buNone/>
            </a:pPr>
            <a:r>
              <a:rPr lang="fr-FR" sz="1200" i="1" dirty="0">
                <a:solidFill>
                  <a:prstClr val="black"/>
                </a:solidFill>
                <a:latin typeface="Trebuchet MS" panose="020B0603020202020204" pitchFamily="34" charset="0"/>
                <a:cs typeface="Helvetica" panose="020B0604020202020204" pitchFamily="34" charset="0"/>
              </a:rPr>
              <a:t>Ce document est à usage exclusif des réseaux de distribution de la société AEW </a:t>
            </a:r>
            <a:r>
              <a:rPr lang="fr-FR" sz="1200" i="1" dirty="0" smtClean="0">
                <a:solidFill>
                  <a:prstClr val="black"/>
                </a:solidFill>
                <a:latin typeface="Trebuchet MS" panose="020B0603020202020204" pitchFamily="34" charset="0"/>
                <a:cs typeface="Helvetica" panose="020B0604020202020204" pitchFamily="34" charset="0"/>
              </a:rPr>
              <a:t>Ciloger.</a:t>
            </a:r>
          </a:p>
          <a:p>
            <a:pPr marL="0" indent="0">
              <a:spcBef>
                <a:spcPct val="20000"/>
              </a:spcBef>
              <a:buNone/>
            </a:pPr>
            <a:endParaRPr lang="fr-FR" sz="1200" i="1" dirty="0" smtClean="0">
              <a:solidFill>
                <a:prstClr val="black"/>
              </a:solidFill>
              <a:latin typeface="Trebuchet MS" panose="020B0603020202020204" pitchFamily="34" charset="0"/>
              <a:cs typeface="Helvetica" panose="020B0604020202020204" pitchFamily="34" charset="0"/>
            </a:endParaRPr>
          </a:p>
          <a:p>
            <a:pPr marL="0" indent="0">
              <a:spcBef>
                <a:spcPct val="20000"/>
              </a:spcBef>
              <a:buNone/>
            </a:pPr>
            <a:r>
              <a:rPr lang="fr-FR" sz="1200" i="1" dirty="0" smtClean="0">
                <a:solidFill>
                  <a:prstClr val="black"/>
                </a:solidFill>
                <a:latin typeface="Trebuchet MS" panose="020B0603020202020204" pitchFamily="34" charset="0"/>
                <a:cs typeface="Helvetica" panose="020B0604020202020204" pitchFamily="34" charset="0"/>
              </a:rPr>
              <a:t>Du </a:t>
            </a:r>
            <a:r>
              <a:rPr lang="fr-FR" sz="1200" i="1" dirty="0">
                <a:solidFill>
                  <a:prstClr val="black"/>
                </a:solidFill>
                <a:latin typeface="Trebuchet MS" panose="020B0603020202020204" pitchFamily="34" charset="0"/>
                <a:cs typeface="Helvetica" panose="020B0604020202020204" pitchFamily="34" charset="0"/>
              </a:rPr>
              <a:t>fait des liens capitalistiques existant entre AEW Ciloger et la </a:t>
            </a:r>
            <a:r>
              <a:rPr lang="fr-FR" sz="1200" i="1" dirty="0" smtClean="0">
                <a:solidFill>
                  <a:prstClr val="black"/>
                </a:solidFill>
                <a:latin typeface="Trebuchet MS" panose="020B0603020202020204" pitchFamily="34" charset="0"/>
                <a:cs typeface="Helvetica" panose="020B0604020202020204" pitchFamily="34" charset="0"/>
              </a:rPr>
              <a:t>Caisse </a:t>
            </a:r>
            <a:r>
              <a:rPr lang="fr-FR" sz="1200" i="1" dirty="0">
                <a:solidFill>
                  <a:prstClr val="black"/>
                </a:solidFill>
                <a:latin typeface="Trebuchet MS" panose="020B0603020202020204" pitchFamily="34" charset="0"/>
                <a:cs typeface="Helvetica" panose="020B0604020202020204" pitchFamily="34" charset="0"/>
              </a:rPr>
              <a:t>d'Epargne, il peut exister un risque de conflits d’intérêts </a:t>
            </a:r>
            <a:r>
              <a:rPr lang="fr-FR" sz="1200" i="1" dirty="0" smtClean="0">
                <a:solidFill>
                  <a:prstClr val="black"/>
                </a:solidFill>
                <a:latin typeface="Trebuchet MS" panose="020B0603020202020204" pitchFamily="34" charset="0"/>
                <a:cs typeface="Helvetica" panose="020B0604020202020204" pitchFamily="34" charset="0"/>
              </a:rPr>
              <a:t>potentiels.</a:t>
            </a:r>
            <a:endParaRPr lang="fr-FR" sz="1200" i="1" dirty="0">
              <a:solidFill>
                <a:prstClr val="black"/>
              </a:solidFill>
              <a:latin typeface="Trebuchet MS" panose="020B0603020202020204" pitchFamily="34" charset="0"/>
              <a:cs typeface="Helvetica" panose="020B0604020202020204" pitchFamily="34" charset="0"/>
            </a:endParaRPr>
          </a:p>
          <a:p>
            <a:pPr marL="0" indent="0">
              <a:buNone/>
            </a:pPr>
            <a:endParaRPr lang="fr-FR" sz="1200" dirty="0">
              <a:solidFill>
                <a:schemeClr val="tx1"/>
              </a:solidFill>
              <a:latin typeface="Trebuchet MS" panose="020B0603020202020204" pitchFamily="34" charset="0"/>
            </a:endParaRPr>
          </a:p>
        </p:txBody>
      </p:sp>
      <p:sp>
        <p:nvSpPr>
          <p:cNvPr id="17" name="Rectangle 16"/>
          <p:cNvSpPr/>
          <p:nvPr/>
        </p:nvSpPr>
        <p:spPr>
          <a:xfrm>
            <a:off x="1160884" y="4596701"/>
            <a:ext cx="4953000" cy="253916"/>
          </a:xfrm>
          <a:prstGeom prst="rect">
            <a:avLst/>
          </a:prstGeom>
        </p:spPr>
        <p:txBody>
          <a:bodyPr>
            <a:spAutoFit/>
          </a:bodyPr>
          <a:lstStyle/>
          <a:p>
            <a:endParaRPr lang="fr-FR" sz="1050" dirty="0">
              <a:latin typeface="Trebuchet MS" panose="020B0603020202020204" pitchFamily="34" charset="0"/>
              <a:cs typeface="Helvetica" panose="020B0604020202020204" pitchFamily="34" charset="0"/>
            </a:endParaRPr>
          </a:p>
        </p:txBody>
      </p:sp>
    </p:spTree>
    <p:extLst>
      <p:ext uri="{BB962C8B-B14F-4D97-AF65-F5344CB8AC3E}">
        <p14:creationId xmlns:p14="http://schemas.microsoft.com/office/powerpoint/2010/main" val="418486329"/>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texte 3"/>
          <p:cNvSpPr txBox="1">
            <a:spLocks/>
          </p:cNvSpPr>
          <p:nvPr/>
        </p:nvSpPr>
        <p:spPr>
          <a:xfrm>
            <a:off x="257232" y="1086709"/>
            <a:ext cx="8439728" cy="3509992"/>
          </a:xfrm>
          <a:prstGeom prst="wedgeRoundRectCallout">
            <a:avLst>
              <a:gd name="adj1" fmla="val -47703"/>
              <a:gd name="adj2" fmla="val 149"/>
              <a:gd name="adj3" fmla="val 16667"/>
            </a:avLst>
          </a:prstGeom>
          <a:noFill/>
          <a:ln w="9525"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marL="342900" indent="-34290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1pPr>
            <a:lvl2pPr marL="457200" indent="-28575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2pPr>
            <a:lvl3pPr marL="914400" indent="-22860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3pPr>
            <a:lvl4pPr marL="1371600" indent="-228600" algn="l" defTabSz="457200" rtl="0" eaLnBrk="0" fontAlgn="base" hangingPunct="0">
              <a:spcBef>
                <a:spcPct val="0"/>
              </a:spcBef>
              <a:spcAft>
                <a:spcPct val="0"/>
              </a:spcAft>
              <a:buClr>
                <a:srgbClr val="0256B2"/>
              </a:buClr>
              <a:buFont typeface="Arial" pitchFamily="34" charset="0"/>
              <a:buChar char="–"/>
              <a:defRPr sz="1100" kern="1200">
                <a:solidFill>
                  <a:schemeClr val="lt1"/>
                </a:solidFill>
                <a:latin typeface="+mn-lt"/>
                <a:ea typeface="+mn-ea"/>
                <a:cs typeface="+mn-cs"/>
              </a:defRPr>
            </a:lvl4pPr>
            <a:lvl5pPr marL="1828800" indent="-228600" algn="l" defTabSz="457200" rtl="0" eaLnBrk="0" fontAlgn="base" hangingPunct="0">
              <a:spcBef>
                <a:spcPct val="0"/>
              </a:spcBef>
              <a:spcAft>
                <a:spcPct val="0"/>
              </a:spcAft>
              <a:buFont typeface="Arial" pitchFamily="34" charset="0"/>
              <a:buChar char="»"/>
              <a:defRPr sz="1100" kern="1200">
                <a:solidFill>
                  <a:schemeClr val="lt1"/>
                </a:solidFill>
                <a:latin typeface="+mn-lt"/>
                <a:ea typeface="+mn-ea"/>
                <a:cs typeface="+mn-cs"/>
              </a:defRPr>
            </a:lvl5pPr>
            <a:lvl6pPr marL="2286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743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2004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657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buNone/>
            </a:pPr>
            <a:r>
              <a:rPr lang="fr-FR" sz="1400" b="1" dirty="0" smtClean="0">
                <a:solidFill>
                  <a:srgbClr val="A88563"/>
                </a:solidFill>
                <a:latin typeface="Trebuchet MS" panose="020B0603020202020204" pitchFamily="34" charset="0"/>
                <a:cs typeface="Helvetica" panose="020B0604020202020204" pitchFamily="34" charset="0"/>
              </a:rPr>
              <a:t>SCPI Atout Pierre Diversification</a:t>
            </a:r>
            <a:endParaRPr lang="fr-FR" sz="1400" b="1" dirty="0">
              <a:solidFill>
                <a:srgbClr val="A88563"/>
              </a:solidFill>
              <a:latin typeface="Trebuchet MS" panose="020B0603020202020204" pitchFamily="34" charset="0"/>
              <a:cs typeface="Helvetica" panose="020B0604020202020204" pitchFamily="34" charset="0"/>
            </a:endParaRPr>
          </a:p>
          <a:p>
            <a:pPr marL="0" indent="0">
              <a:buNone/>
            </a:pPr>
            <a:r>
              <a:rPr lang="fr-FR" sz="1200" dirty="0">
                <a:solidFill>
                  <a:schemeClr val="tx1"/>
                </a:solidFill>
                <a:latin typeface="Trebuchet MS" panose="020B0603020202020204" pitchFamily="34" charset="0"/>
                <a:cs typeface="Helvetica" panose="020B0604020202020204" pitchFamily="34" charset="0"/>
              </a:rPr>
              <a:t>Société Civile de Placement </a:t>
            </a:r>
            <a:r>
              <a:rPr lang="fr-FR" sz="1200" dirty="0" smtClean="0">
                <a:solidFill>
                  <a:schemeClr val="tx1"/>
                </a:solidFill>
                <a:latin typeface="Trebuchet MS" panose="020B0603020202020204" pitchFamily="34" charset="0"/>
                <a:cs typeface="Helvetica" panose="020B0604020202020204" pitchFamily="34" charset="0"/>
              </a:rPr>
              <a:t>Immobilier au </a:t>
            </a:r>
            <a:r>
              <a:rPr lang="fr-FR" sz="1200" dirty="0">
                <a:solidFill>
                  <a:schemeClr val="tx1"/>
                </a:solidFill>
                <a:latin typeface="Trebuchet MS" panose="020B0603020202020204" pitchFamily="34" charset="0"/>
                <a:cs typeface="Helvetica" panose="020B0604020202020204" pitchFamily="34" charset="0"/>
              </a:rPr>
              <a:t>capital de 265 120 540 </a:t>
            </a:r>
            <a:r>
              <a:rPr lang="fr-FR" sz="1200" dirty="0" smtClean="0">
                <a:solidFill>
                  <a:schemeClr val="tx1"/>
                </a:solidFill>
                <a:latin typeface="Trebuchet MS" panose="020B0603020202020204" pitchFamily="34" charset="0"/>
                <a:cs typeface="Helvetica" panose="020B0604020202020204" pitchFamily="34" charset="0"/>
              </a:rPr>
              <a:t>euros au 31/12/2016</a:t>
            </a:r>
            <a:endParaRPr lang="fr-FR" sz="1200" dirty="0">
              <a:solidFill>
                <a:schemeClr val="tx1"/>
              </a:solidFill>
              <a:latin typeface="Trebuchet MS" panose="020B0603020202020204" pitchFamily="34" charset="0"/>
              <a:cs typeface="Helvetica" panose="020B0604020202020204" pitchFamily="34" charset="0"/>
            </a:endParaRPr>
          </a:p>
          <a:p>
            <a:pPr marL="0" indent="0">
              <a:buNone/>
            </a:pPr>
            <a:r>
              <a:rPr lang="fr-FR" sz="1200" dirty="0">
                <a:solidFill>
                  <a:schemeClr val="tx1"/>
                </a:solidFill>
                <a:latin typeface="Trebuchet MS" panose="020B0603020202020204" pitchFamily="34" charset="0"/>
                <a:cs typeface="Helvetica" panose="020B0604020202020204" pitchFamily="34" charset="0"/>
              </a:rPr>
              <a:t>Siège social : 22, rue du Docteur Lancereaux - 75008 Paris</a:t>
            </a:r>
          </a:p>
          <a:p>
            <a:pPr marL="0" indent="0">
              <a:buNone/>
            </a:pPr>
            <a:r>
              <a:rPr lang="fr-FR" sz="1200" dirty="0" smtClean="0">
                <a:solidFill>
                  <a:schemeClr val="tx1"/>
                </a:solidFill>
                <a:latin typeface="Trebuchet MS" panose="020B0603020202020204" pitchFamily="34" charset="0"/>
                <a:cs typeface="Helvetica" panose="020B0604020202020204" pitchFamily="34" charset="0"/>
              </a:rPr>
              <a:t>342 </a:t>
            </a:r>
            <a:r>
              <a:rPr lang="fr-FR" sz="1200" dirty="0">
                <a:solidFill>
                  <a:schemeClr val="tx1"/>
                </a:solidFill>
                <a:latin typeface="Trebuchet MS" panose="020B0603020202020204" pitchFamily="34" charset="0"/>
                <a:cs typeface="Helvetica" panose="020B0604020202020204" pitchFamily="34" charset="0"/>
              </a:rPr>
              <a:t>977 311 RCS PARIS</a:t>
            </a:r>
          </a:p>
          <a:p>
            <a:pPr marL="0" indent="0">
              <a:buNone/>
            </a:pPr>
            <a:r>
              <a:rPr lang="fr-FR" sz="1200" dirty="0">
                <a:solidFill>
                  <a:schemeClr val="tx1"/>
                </a:solidFill>
                <a:latin typeface="Trebuchet MS" panose="020B0603020202020204" pitchFamily="34" charset="0"/>
                <a:cs typeface="Helvetica" panose="020B0604020202020204" pitchFamily="34" charset="0"/>
              </a:rPr>
              <a:t>La note </a:t>
            </a:r>
            <a:r>
              <a:rPr lang="fr-FR" sz="1200" dirty="0" smtClean="0">
                <a:solidFill>
                  <a:schemeClr val="tx1"/>
                </a:solidFill>
                <a:latin typeface="Trebuchet MS" panose="020B0603020202020204" pitchFamily="34" charset="0"/>
                <a:cs typeface="Helvetica" panose="020B0604020202020204" pitchFamily="34" charset="0"/>
              </a:rPr>
              <a:t>d’information prévue </a:t>
            </a:r>
            <a:r>
              <a:rPr lang="fr-FR" sz="1200" dirty="0">
                <a:solidFill>
                  <a:schemeClr val="tx1"/>
                </a:solidFill>
                <a:latin typeface="Trebuchet MS" panose="020B0603020202020204" pitchFamily="34" charset="0"/>
                <a:cs typeface="Helvetica" panose="020B0604020202020204" pitchFamily="34" charset="0"/>
              </a:rPr>
              <a:t>aux articles L.412-1 et </a:t>
            </a:r>
            <a:r>
              <a:rPr lang="fr-FR" sz="1200" dirty="0" smtClean="0">
                <a:solidFill>
                  <a:schemeClr val="tx1"/>
                </a:solidFill>
                <a:latin typeface="Trebuchet MS" panose="020B0603020202020204" pitchFamily="34" charset="0"/>
                <a:cs typeface="Helvetica" panose="020B0604020202020204" pitchFamily="34" charset="0"/>
              </a:rPr>
              <a:t>L.621-8 du </a:t>
            </a:r>
            <a:r>
              <a:rPr lang="fr-FR" sz="1200" dirty="0">
                <a:solidFill>
                  <a:schemeClr val="tx1"/>
                </a:solidFill>
                <a:latin typeface="Trebuchet MS" panose="020B0603020202020204" pitchFamily="34" charset="0"/>
                <a:cs typeface="Helvetica" panose="020B0604020202020204" pitchFamily="34" charset="0"/>
              </a:rPr>
              <a:t>Code monétaire et financier a </a:t>
            </a:r>
            <a:r>
              <a:rPr lang="fr-FR" sz="1200" dirty="0" smtClean="0">
                <a:solidFill>
                  <a:schemeClr val="tx1"/>
                </a:solidFill>
                <a:latin typeface="Trebuchet MS" panose="020B0603020202020204" pitchFamily="34" charset="0"/>
                <a:cs typeface="Helvetica" panose="020B0604020202020204" pitchFamily="34" charset="0"/>
              </a:rPr>
              <a:t>obtenu de </a:t>
            </a:r>
            <a:r>
              <a:rPr lang="fr-FR" sz="1200" dirty="0">
                <a:solidFill>
                  <a:schemeClr val="tx1"/>
                </a:solidFill>
                <a:latin typeface="Trebuchet MS" panose="020B0603020202020204" pitchFamily="34" charset="0"/>
                <a:cs typeface="Helvetica" panose="020B0604020202020204" pitchFamily="34" charset="0"/>
              </a:rPr>
              <a:t>l’Autorité des marchés </a:t>
            </a:r>
            <a:r>
              <a:rPr lang="fr-FR" sz="1200" dirty="0" smtClean="0">
                <a:solidFill>
                  <a:schemeClr val="tx1"/>
                </a:solidFill>
                <a:latin typeface="Trebuchet MS" panose="020B0603020202020204" pitchFamily="34" charset="0"/>
                <a:cs typeface="Helvetica" panose="020B0604020202020204" pitchFamily="34" charset="0"/>
              </a:rPr>
              <a:t>financiers le </a:t>
            </a:r>
            <a:r>
              <a:rPr lang="fr-FR" sz="1200" dirty="0">
                <a:solidFill>
                  <a:schemeClr val="tx1"/>
                </a:solidFill>
                <a:latin typeface="Trebuchet MS" panose="020B0603020202020204" pitchFamily="34" charset="0"/>
                <a:cs typeface="Helvetica" panose="020B0604020202020204" pitchFamily="34" charset="0"/>
              </a:rPr>
              <a:t>visa SCPI n° </a:t>
            </a:r>
            <a:r>
              <a:rPr lang="fr-FR" sz="1200" dirty="0" smtClean="0">
                <a:solidFill>
                  <a:schemeClr val="tx1"/>
                </a:solidFill>
                <a:latin typeface="Trebuchet MS" panose="020B0603020202020204" pitchFamily="34" charset="0"/>
                <a:cs typeface="Helvetica" panose="020B0604020202020204" pitchFamily="34" charset="0"/>
              </a:rPr>
              <a:t>18-09 </a:t>
            </a:r>
            <a:r>
              <a:rPr lang="fr-FR" sz="1200" dirty="0">
                <a:solidFill>
                  <a:schemeClr val="tx1"/>
                </a:solidFill>
                <a:latin typeface="Trebuchet MS" panose="020B0603020202020204" pitchFamily="34" charset="0"/>
                <a:cs typeface="Helvetica" panose="020B0604020202020204" pitchFamily="34" charset="0"/>
              </a:rPr>
              <a:t>en date du </a:t>
            </a:r>
            <a:r>
              <a:rPr lang="fr-FR" sz="1200" dirty="0" smtClean="0">
                <a:solidFill>
                  <a:schemeClr val="tx1"/>
                </a:solidFill>
                <a:latin typeface="Trebuchet MS" panose="020B0603020202020204" pitchFamily="34" charset="0"/>
                <a:cs typeface="Helvetica" panose="020B0604020202020204" pitchFamily="34" charset="0"/>
              </a:rPr>
              <a:t>19/06/2018</a:t>
            </a:r>
            <a:endParaRPr lang="fr-FR" sz="1200" dirty="0">
              <a:solidFill>
                <a:schemeClr val="tx1"/>
              </a:solidFill>
              <a:latin typeface="Trebuchet MS" panose="020B0603020202020204" pitchFamily="34" charset="0"/>
              <a:cs typeface="Helvetica" panose="020B0604020202020204" pitchFamily="34" charset="0"/>
            </a:endParaRPr>
          </a:p>
          <a:p>
            <a:pPr marL="0" indent="0">
              <a:buNone/>
            </a:pPr>
            <a:r>
              <a:rPr lang="fr-FR" sz="1200" dirty="0" smtClean="0">
                <a:solidFill>
                  <a:schemeClr val="tx1"/>
                </a:solidFill>
                <a:latin typeface="Trebuchet MS" panose="020B0603020202020204" pitchFamily="34" charset="0"/>
                <a:cs typeface="Helvetica" panose="020B0604020202020204" pitchFamily="34" charset="0"/>
              </a:rPr>
              <a:t>Téléphone </a:t>
            </a:r>
            <a:r>
              <a:rPr lang="fr-FR" sz="1200" dirty="0">
                <a:solidFill>
                  <a:schemeClr val="tx1"/>
                </a:solidFill>
                <a:latin typeface="Trebuchet MS" panose="020B0603020202020204" pitchFamily="34" charset="0"/>
                <a:cs typeface="Helvetica" panose="020B0604020202020204" pitchFamily="34" charset="0"/>
              </a:rPr>
              <a:t>: 01 78 40 53 00</a:t>
            </a:r>
          </a:p>
          <a:p>
            <a:pPr marL="0" indent="0">
              <a:buNone/>
            </a:pPr>
            <a:r>
              <a:rPr lang="fr-FR" sz="1200" u="sng" dirty="0" smtClean="0">
                <a:solidFill>
                  <a:schemeClr val="tx1"/>
                </a:solidFill>
                <a:latin typeface="Trebuchet MS" panose="020B0603020202020204" pitchFamily="34" charset="0"/>
                <a:cs typeface="Helvetica" panose="020B0604020202020204" pitchFamily="34" charset="0"/>
              </a:rPr>
              <a:t>www.aewciloger.com</a:t>
            </a:r>
            <a:endParaRPr lang="fr-FR" sz="1200" u="sng" dirty="0">
              <a:solidFill>
                <a:schemeClr val="tx1"/>
              </a:solidFill>
              <a:latin typeface="Trebuchet MS" panose="020B0603020202020204" pitchFamily="34" charset="0"/>
              <a:cs typeface="Helvetica" panose="020B0604020202020204" pitchFamily="34" charset="0"/>
            </a:endParaRPr>
          </a:p>
          <a:p>
            <a:pPr marL="0" indent="0">
              <a:buNone/>
            </a:pPr>
            <a:r>
              <a:rPr lang="fr-FR" sz="1200" u="sng" dirty="0" smtClean="0">
                <a:solidFill>
                  <a:schemeClr val="tx1"/>
                </a:solidFill>
                <a:latin typeface="Trebuchet MS" panose="020B0603020202020204" pitchFamily="34" charset="0"/>
                <a:cs typeface="Helvetica" panose="020B0604020202020204" pitchFamily="34" charset="0"/>
              </a:rPr>
              <a:t>contact-associes@eu.aew.com</a:t>
            </a:r>
          </a:p>
          <a:p>
            <a:pPr marL="0" indent="0">
              <a:buNone/>
            </a:pPr>
            <a:endParaRPr lang="fr-FR" sz="1200" dirty="0" smtClean="0">
              <a:solidFill>
                <a:schemeClr val="tx1"/>
              </a:solidFill>
              <a:latin typeface="Trebuchet MS" panose="020B0603020202020204" pitchFamily="34" charset="0"/>
              <a:cs typeface="Helvetica" panose="020B0604020202020204" pitchFamily="34" charset="0"/>
            </a:endParaRPr>
          </a:p>
          <a:p>
            <a:pPr marL="0" indent="0">
              <a:buNone/>
            </a:pPr>
            <a:endParaRPr lang="fr-FR" sz="1200" dirty="0">
              <a:solidFill>
                <a:schemeClr val="tx1"/>
              </a:solidFill>
              <a:latin typeface="Trebuchet MS" panose="020B0603020202020204" pitchFamily="34" charset="0"/>
              <a:cs typeface="Helvetica" panose="020B0604020202020204" pitchFamily="34" charset="0"/>
            </a:endParaRPr>
          </a:p>
          <a:p>
            <a:pPr marL="0" indent="0">
              <a:buNone/>
            </a:pPr>
            <a:r>
              <a:rPr lang="fr-FR" sz="1400" b="1" dirty="0" smtClean="0">
                <a:solidFill>
                  <a:srgbClr val="A88563"/>
                </a:solidFill>
                <a:latin typeface="Trebuchet MS" panose="020B0603020202020204" pitchFamily="34" charset="0"/>
                <a:cs typeface="Helvetica" panose="020B0604020202020204" pitchFamily="34" charset="0"/>
              </a:rPr>
              <a:t>Société </a:t>
            </a:r>
            <a:r>
              <a:rPr lang="fr-FR" sz="1400" b="1" dirty="0">
                <a:solidFill>
                  <a:srgbClr val="A88563"/>
                </a:solidFill>
                <a:latin typeface="Trebuchet MS" panose="020B0603020202020204" pitchFamily="34" charset="0"/>
                <a:cs typeface="Helvetica" panose="020B0604020202020204" pitchFamily="34" charset="0"/>
              </a:rPr>
              <a:t>de Gestion : AEW Ciloger</a:t>
            </a:r>
          </a:p>
          <a:p>
            <a:pPr marL="0" indent="0">
              <a:buNone/>
            </a:pPr>
            <a:r>
              <a:rPr lang="fr-FR" sz="1200" dirty="0">
                <a:solidFill>
                  <a:schemeClr val="tx1"/>
                </a:solidFill>
                <a:latin typeface="Trebuchet MS" panose="020B0603020202020204" pitchFamily="34" charset="0"/>
                <a:cs typeface="Helvetica" panose="020B0604020202020204" pitchFamily="34" charset="0"/>
              </a:rPr>
              <a:t>Société par actions simplifiée au capital de 828 510 € </a:t>
            </a:r>
          </a:p>
          <a:p>
            <a:pPr marL="0" indent="0">
              <a:buNone/>
            </a:pPr>
            <a:r>
              <a:rPr lang="fr-FR" sz="1200" dirty="0">
                <a:solidFill>
                  <a:schemeClr val="tx1"/>
                </a:solidFill>
                <a:latin typeface="Trebuchet MS" panose="020B0603020202020204" pitchFamily="34" charset="0"/>
                <a:cs typeface="Helvetica" panose="020B0604020202020204" pitchFamily="34" charset="0"/>
              </a:rPr>
              <a:t>Siège social : 22, rue du Docteur Lancereaux - 75008 Paris</a:t>
            </a:r>
          </a:p>
          <a:p>
            <a:pPr marL="0" indent="0">
              <a:buNone/>
            </a:pPr>
            <a:r>
              <a:rPr lang="fr-FR" sz="1200" dirty="0" smtClean="0">
                <a:solidFill>
                  <a:schemeClr val="tx1"/>
                </a:solidFill>
                <a:latin typeface="Trebuchet MS" panose="020B0603020202020204" pitchFamily="34" charset="0"/>
                <a:cs typeface="Helvetica" panose="020B0604020202020204" pitchFamily="34" charset="0"/>
              </a:rPr>
              <a:t>RCS </a:t>
            </a:r>
            <a:r>
              <a:rPr lang="fr-FR" sz="1200" dirty="0">
                <a:solidFill>
                  <a:schemeClr val="tx1"/>
                </a:solidFill>
                <a:latin typeface="Trebuchet MS" panose="020B0603020202020204" pitchFamily="34" charset="0"/>
                <a:cs typeface="Helvetica" panose="020B0604020202020204" pitchFamily="34" charset="0"/>
              </a:rPr>
              <a:t>PARIS 329 255 046</a:t>
            </a:r>
          </a:p>
          <a:p>
            <a:pPr marL="0" indent="0">
              <a:buNone/>
            </a:pPr>
            <a:r>
              <a:rPr lang="fr-FR" sz="1200" dirty="0">
                <a:solidFill>
                  <a:schemeClr val="tx1"/>
                </a:solidFill>
                <a:latin typeface="Trebuchet MS" panose="020B0603020202020204" pitchFamily="34" charset="0"/>
                <a:cs typeface="Helvetica" panose="020B0604020202020204" pitchFamily="34" charset="0"/>
              </a:rPr>
              <a:t>Agréée par l’Autorité des Marchés Financiers en qualité de Société de Gestion de Portefeuille sous le numéro </a:t>
            </a:r>
            <a:r>
              <a:rPr lang="fr-FR" sz="1200" dirty="0" smtClean="0">
                <a:solidFill>
                  <a:schemeClr val="tx1"/>
                </a:solidFill>
                <a:latin typeface="Trebuchet MS" panose="020B0603020202020204" pitchFamily="34" charset="0"/>
                <a:cs typeface="Helvetica" panose="020B0604020202020204" pitchFamily="34" charset="0"/>
              </a:rPr>
              <a:t>GP-07000043 </a:t>
            </a:r>
            <a:r>
              <a:rPr lang="fr-FR" sz="1200" dirty="0">
                <a:solidFill>
                  <a:schemeClr val="tx1"/>
                </a:solidFill>
                <a:latin typeface="Trebuchet MS" panose="020B0603020202020204" pitchFamily="34" charset="0"/>
                <a:cs typeface="Helvetica" panose="020B0604020202020204" pitchFamily="34" charset="0"/>
              </a:rPr>
              <a:t>du 10/07/2007</a:t>
            </a:r>
          </a:p>
          <a:p>
            <a:pPr marL="0" indent="0">
              <a:buNone/>
            </a:pPr>
            <a:r>
              <a:rPr lang="fr-FR" sz="1200" dirty="0">
                <a:solidFill>
                  <a:schemeClr val="tx1"/>
                </a:solidFill>
                <a:latin typeface="Trebuchet MS" panose="020B0603020202020204" pitchFamily="34" charset="0"/>
                <a:cs typeface="Helvetica" panose="020B0604020202020204" pitchFamily="34" charset="0"/>
              </a:rPr>
              <a:t>Agrément AIFM du 24/06/2014 au titre de la directive </a:t>
            </a:r>
            <a:r>
              <a:rPr lang="fr-FR" sz="1200" dirty="0" smtClean="0">
                <a:solidFill>
                  <a:schemeClr val="tx1"/>
                </a:solidFill>
                <a:latin typeface="Trebuchet MS" panose="020B0603020202020204" pitchFamily="34" charset="0"/>
                <a:cs typeface="Helvetica" panose="020B0604020202020204" pitchFamily="34" charset="0"/>
              </a:rPr>
              <a:t>2011/61/UE</a:t>
            </a:r>
          </a:p>
          <a:p>
            <a:pPr marL="0" indent="0">
              <a:buNone/>
            </a:pPr>
            <a:r>
              <a:rPr lang="fr-FR" sz="1200" u="sng" dirty="0" smtClean="0">
                <a:solidFill>
                  <a:schemeClr val="tx1"/>
                </a:solidFill>
                <a:latin typeface="Trebuchet MS" panose="020B0603020202020204" pitchFamily="34" charset="0"/>
              </a:rPr>
              <a:t>www.aewciloger.com</a:t>
            </a:r>
            <a:endParaRPr lang="fr-FR" sz="1200" dirty="0">
              <a:solidFill>
                <a:schemeClr val="tx1"/>
              </a:solidFill>
              <a:latin typeface="Trebuchet MS" panose="020B0603020202020204" pitchFamily="34" charset="0"/>
            </a:endParaRPr>
          </a:p>
        </p:txBody>
      </p:sp>
      <p:sp>
        <p:nvSpPr>
          <p:cNvPr id="8" name="Espace réservé du texte 1"/>
          <p:cNvSpPr txBox="1">
            <a:spLocks/>
          </p:cNvSpPr>
          <p:nvPr/>
        </p:nvSpPr>
        <p:spPr>
          <a:xfrm>
            <a:off x="451091" y="284684"/>
            <a:ext cx="6061327" cy="428625"/>
          </a:xfrm>
          <a:prstGeom prst="rect">
            <a:avLst/>
          </a:prstGeom>
        </p:spPr>
        <p:txBody>
          <a:bodyPr/>
          <a:lstStyle>
            <a:lvl1pPr marL="342900" indent="-342900" algn="l" rtl="0" eaLnBrk="0" fontAlgn="base" hangingPunct="0">
              <a:spcBef>
                <a:spcPct val="20000"/>
              </a:spcBef>
              <a:spcAft>
                <a:spcPct val="0"/>
              </a:spcAft>
              <a:buClr>
                <a:srgbClr val="0256B2"/>
              </a:buClr>
              <a:buFont typeface="Arial" pitchFamily="34" charset="0"/>
              <a:buChar char="•"/>
              <a:defRPr sz="11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0256B2"/>
              </a:buClr>
              <a:buFont typeface="Arial" pitchFamily="34" charset="0"/>
              <a:buChar char="–"/>
              <a:defRPr sz="11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256B2"/>
              </a:buClr>
              <a:buFont typeface="Arial" pitchFamily="34" charset="0"/>
              <a:buChar char="•"/>
              <a:defRPr sz="11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256B2"/>
              </a:buClr>
              <a:buFont typeface="Arial" pitchFamily="34" charset="0"/>
              <a:buChar char="–"/>
              <a:defRPr sz="11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fr-FR" sz="3200" dirty="0" smtClean="0">
                <a:solidFill>
                  <a:srgbClr val="A88563"/>
                </a:solidFill>
                <a:latin typeface="Trebuchet MS" panose="020B0603020202020204" pitchFamily="34" charset="0"/>
              </a:rPr>
              <a:t>MENTIONS LEGALES</a:t>
            </a:r>
            <a:endParaRPr lang="fr-FR" sz="3200" dirty="0">
              <a:solidFill>
                <a:srgbClr val="A88563"/>
              </a:solidFill>
              <a:latin typeface="Trebuchet MS" panose="020B0603020202020204" pitchFamily="34" charset="0"/>
            </a:endParaRPr>
          </a:p>
        </p:txBody>
      </p:sp>
      <p:sp>
        <p:nvSpPr>
          <p:cNvPr id="5" name="Rectangle 4"/>
          <p:cNvSpPr/>
          <p:nvPr/>
        </p:nvSpPr>
        <p:spPr>
          <a:xfrm>
            <a:off x="451091" y="4764074"/>
            <a:ext cx="8085044" cy="1312858"/>
          </a:xfrm>
          <a:prstGeom prst="rect">
            <a:avLst/>
          </a:prstGeom>
          <a:solidFill>
            <a:srgbClr val="5D87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rebuchet MS" panose="020B0603020202020204" pitchFamily="34" charset="0"/>
            </a:endParaRPr>
          </a:p>
        </p:txBody>
      </p:sp>
      <p:graphicFrame>
        <p:nvGraphicFramePr>
          <p:cNvPr id="6" name="Table 3"/>
          <p:cNvGraphicFramePr>
            <a:graphicFrameLocks noGrp="1"/>
          </p:cNvGraphicFramePr>
          <p:nvPr>
            <p:extLst>
              <p:ext uri="{D42A27DB-BD31-4B8C-83A1-F6EECF244321}">
                <p14:modId xmlns:p14="http://schemas.microsoft.com/office/powerpoint/2010/main" val="3029622024"/>
              </p:ext>
            </p:extLst>
          </p:nvPr>
        </p:nvGraphicFramePr>
        <p:xfrm>
          <a:off x="2645186" y="5394232"/>
          <a:ext cx="5436930" cy="179294"/>
        </p:xfrm>
        <a:graphic>
          <a:graphicData uri="http://schemas.openxmlformats.org/drawingml/2006/table">
            <a:tbl>
              <a:tblPr firstRow="1" bandRow="1">
                <a:tableStyleId>{5C22544A-7EE6-4342-B048-85BDC9FD1C3A}</a:tableStyleId>
              </a:tblPr>
              <a:tblGrid>
                <a:gridCol w="906155"/>
                <a:gridCol w="906155"/>
                <a:gridCol w="906155"/>
                <a:gridCol w="906155"/>
                <a:gridCol w="906155"/>
                <a:gridCol w="906155"/>
              </a:tblGrid>
              <a:tr h="179294">
                <a:tc>
                  <a:txBody>
                    <a:bodyPr/>
                    <a:lstStyle/>
                    <a:p>
                      <a:pPr marL="0" marR="0" indent="0" algn="l" defTabSz="914400" rtl="0" eaLnBrk="1" fontAlgn="auto" latinLnBrk="0" hangingPunct="1">
                        <a:lnSpc>
                          <a:spcPts val="1600"/>
                        </a:lnSpc>
                        <a:spcBef>
                          <a:spcPts val="0"/>
                        </a:spcBef>
                        <a:spcAft>
                          <a:spcPts val="0"/>
                        </a:spcAft>
                        <a:buClrTx/>
                        <a:buSzTx/>
                        <a:buFontTx/>
                        <a:buNone/>
                        <a:tabLst/>
                        <a:defRPr/>
                      </a:pPr>
                      <a:r>
                        <a:rPr lang="en-US" sz="900" b="0" dirty="0" smtClean="0">
                          <a:solidFill>
                            <a:srgbClr val="FFFFFF"/>
                          </a:solidFill>
                          <a:latin typeface="Trebuchet MS" panose="020B0603020202020204" pitchFamily="34" charset="0"/>
                        </a:rPr>
                        <a:t>BOSTON</a:t>
                      </a:r>
                    </a:p>
                  </a:txBody>
                  <a:tcPr marL="0" marR="0" marT="0" marB="0">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FFFFFF"/>
                          </a:solidFill>
                          <a:effectLst/>
                          <a:uLnTx/>
                          <a:uFillTx/>
                          <a:latin typeface="Trebuchet MS" panose="020B0603020202020204" pitchFamily="34" charset="0"/>
                          <a:ea typeface="+mn-ea"/>
                          <a:cs typeface="+mn-cs"/>
                        </a:rPr>
                        <a:t>LONDON</a:t>
                      </a:r>
                    </a:p>
                  </a:txBody>
                  <a:tcPr marL="0" marR="0" marT="0" marB="0">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FFFFFF"/>
                          </a:solidFill>
                          <a:effectLst/>
                          <a:uLnTx/>
                          <a:uFillTx/>
                          <a:latin typeface="Trebuchet MS" panose="020B0603020202020204" pitchFamily="34" charset="0"/>
                          <a:ea typeface="+mn-ea"/>
                          <a:cs typeface="+mn-cs"/>
                        </a:rPr>
                        <a:t>PARIS</a:t>
                      </a:r>
                    </a:p>
                  </a:txBody>
                  <a:tcPr marL="0" marR="0" marT="0" marB="0">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FFFFFF"/>
                          </a:solidFill>
                          <a:effectLst/>
                          <a:uLnTx/>
                          <a:uFillTx/>
                          <a:latin typeface="Trebuchet MS" panose="020B0603020202020204" pitchFamily="34" charset="0"/>
                          <a:ea typeface="+mn-ea"/>
                          <a:cs typeface="+mn-cs"/>
                        </a:rPr>
                        <a:t>DÜSSELDORF</a:t>
                      </a:r>
                    </a:p>
                  </a:txBody>
                  <a:tcPr marL="0" marR="0" marT="0" marB="0">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FFFFFF"/>
                          </a:solidFill>
                          <a:effectLst/>
                          <a:uLnTx/>
                          <a:uFillTx/>
                          <a:latin typeface="Trebuchet MS" panose="020B0603020202020204" pitchFamily="34" charset="0"/>
                          <a:ea typeface="+mn-ea"/>
                          <a:cs typeface="+mn-cs"/>
                        </a:rPr>
                        <a:t>HONG KONG</a:t>
                      </a:r>
                    </a:p>
                  </a:txBody>
                  <a:tcPr marL="0" marR="0" marT="0" marB="0">
                    <a:lnL w="28575"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ts val="1600"/>
                        </a:lnSpc>
                        <a:spcBef>
                          <a:spcPts val="0"/>
                        </a:spcBef>
                        <a:spcAft>
                          <a:spcPts val="0"/>
                        </a:spcAft>
                        <a:buClrTx/>
                        <a:buSzTx/>
                        <a:buFontTx/>
                        <a:buNone/>
                        <a:tabLst/>
                        <a:defRPr/>
                      </a:pPr>
                      <a:r>
                        <a:rPr kumimoji="0" lang="en-US" sz="900" b="1" i="0" u="none" strike="noStrike" kern="1200" cap="none" spc="0" normalizeH="0" baseline="0" noProof="0" dirty="0" smtClean="0">
                          <a:ln>
                            <a:noFill/>
                          </a:ln>
                          <a:solidFill>
                            <a:srgbClr val="FFFFFF"/>
                          </a:solidFill>
                          <a:effectLst/>
                          <a:uLnTx/>
                          <a:uFillTx/>
                          <a:latin typeface="Trebuchet MS" panose="020B0603020202020204" pitchFamily="34" charset="0"/>
                          <a:ea typeface="+mn-ea"/>
                          <a:cs typeface="+mn-cs"/>
                        </a:rPr>
                        <a:t>   AEW.COM</a:t>
                      </a:r>
                    </a:p>
                  </a:txBody>
                  <a:tcPr marL="0" marR="0" marT="0" marB="0">
                    <a:lnL w="12700" cap="flat" cmpd="sng" algn="ctr">
                      <a:solidFill>
                        <a:schemeClr val="accent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7" name="TextBox 5"/>
          <p:cNvSpPr txBox="1"/>
          <p:nvPr/>
        </p:nvSpPr>
        <p:spPr>
          <a:xfrm>
            <a:off x="680909" y="5568099"/>
            <a:ext cx="1688283" cy="200952"/>
          </a:xfrm>
          <a:prstGeom prst="rect">
            <a:avLst/>
          </a:prstGeom>
          <a:noFill/>
        </p:spPr>
        <p:txBody>
          <a:bodyPr wrap="none" rtlCol="0" anchor="ctr">
            <a:spAutoFit/>
          </a:bodyPr>
          <a:lstStyle/>
          <a:p>
            <a:r>
              <a:rPr lang="en-US" sz="706" dirty="0">
                <a:solidFill>
                  <a:srgbClr val="FFFFFF"/>
                </a:solidFill>
                <a:latin typeface="Trebuchet MS" panose="020B0603020202020204" pitchFamily="34" charset="0"/>
                <a:cs typeface="Times New Roman" panose="02020603050405020304" pitchFamily="18" charset="0"/>
              </a:rPr>
              <a:t>Focused on the Future of Real Estate</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0909" y="5280241"/>
            <a:ext cx="1724299" cy="280525"/>
          </a:xfrm>
          <a:prstGeom prst="rect">
            <a:avLst/>
          </a:prstGeom>
        </p:spPr>
      </p:pic>
    </p:spTree>
    <p:extLst>
      <p:ext uri="{BB962C8B-B14F-4D97-AF65-F5344CB8AC3E}">
        <p14:creationId xmlns:p14="http://schemas.microsoft.com/office/powerpoint/2010/main" val="745084759"/>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2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_Thème Offic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200" dirty="0" err="1" smtClean="0">
            <a:latin typeface="+mj-lt"/>
          </a:defRPr>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Urls xmlns="http://schemas.microsoft.com/sharepoint/v3/contenttype/forms/url">
  <Edit>Pages/Cases/DocumentForm.aspx</Edit>
  <New>Pages/Cases/DocumentForm.aspx</New>
</FormUrls>
</file>

<file path=customXml/item2.xml><?xml version="1.0" encoding="utf-8"?>
<p:properties xmlns:p="http://schemas.microsoft.com/office/2006/metadata/properties" xmlns:xsi="http://www.w3.org/2001/XMLSchema-instance" xmlns:pc="http://schemas.microsoft.com/office/infopath/2007/PartnerControls">
  <documentManagement>
    <CevanopQuestion5 xmlns="e8852f28-ed92-48a4-848b-e8d9cfdc621c" xsi:nil="true"/>
    <CevanopOtherProductsResponsibles xmlns="e8852f28-ed92-48a4-848b-e8d9cfdc621c">
      <UserInfo>
        <DisplayName/>
        <AccountId xsi:nil="true"/>
        <AccountType/>
      </UserInfo>
    </CevanopOtherProductsResponsibles>
    <CevanopNetwork xmlns="e8852f28-ed92-48a4-848b-e8d9cfdc621c" xsi:nil="true"/>
    <CevanopProjectName xmlns="e8852f28-ed92-48a4-848b-e8d9cfdc621c" xsi:nil="true"/>
    <CevanopCaseDescriptionEvolution xmlns="e8852f28-ed92-48a4-848b-e8d9cfdc621c" xsi:nil="true"/>
    <CevanopAnswer3 xmlns="e8852f28-ed92-48a4-848b-e8d9cfdc621c" xsi:nil="true"/>
    <CevanopCaseStatus xmlns="e8852f28-ed92-48a4-848b-e8d9cfdc621c" xsi:nil="true"/>
    <CevanopCaseStatusText xmlns="d8633bb9-caa1-4dd1-bae9-295f3c6e10ec" xsi:nil="true"/>
    <CevanopInternPartners xmlns="e8852f28-ed92-48a4-848b-e8d9cfdc621c"/>
    <CevanopValidationDate xmlns="e8852f28-ed92-48a4-848b-e8d9cfdc621c" xsi:nil="true"/>
    <CevanopQuestion1 xmlns="e8852f28-ed92-48a4-848b-e8d9cfdc621c" xsi:nil="true"/>
    <CevanopIteration xmlns="e8852f28-ed92-48a4-848b-e8d9cfdc621c" xsi:nil="true"/>
    <CevanopCaseExpertsCommunities xmlns="e8852f28-ed92-48a4-848b-e8d9cfdc621c"/>
    <CevanopProductCodesNecessary xmlns="e8852f28-ed92-48a4-848b-e8d9cfdc621c" xsi:nil="true"/>
    <CevanopExternPartners xmlns="e8852f28-ed92-48a4-848b-e8d9cfdc621c" xsi:nil="true"/>
    <CevanopStageStatus xmlns="e8852f28-ed92-48a4-848b-e8d9cfdc621c" xsi:nil="true"/>
    <CevanopStageText xmlns="d8633bb9-caa1-4dd1-bae9-295f3c6e10ec" xsi:nil="true"/>
    <CevanopAnswer4 xmlns="e8852f28-ed92-48a4-848b-e8d9cfdc621c" xsi:nil="true"/>
    <CevanopIsLate xmlns="e8852f28-ed92-48a4-848b-e8d9cfdc621c" xsi:nil="true"/>
    <CevanopReviewProcess xmlns="e8852f28-ed92-48a4-848b-e8d9cfdc621c" xsi:nil="true"/>
    <CevanopQuestion2 xmlns="e8852f28-ed92-48a4-848b-e8d9cfdc621c" xsi:nil="true"/>
    <CevanopAdditionalInformation xmlns="e8852f28-ed92-48a4-848b-e8d9cfdc621c" xsi:nil="true"/>
    <CevanopAnswer5 xmlns="e8852f28-ed92-48a4-848b-e8d9cfdc621c" xsi:nil="true"/>
    <CevanopStage xmlns="e8852f28-ed92-48a4-848b-e8d9cfdc621c" xsi:nil="true"/>
    <CevanopResponsible xmlns="e8852f28-ed92-48a4-848b-e8d9cfdc621c">
      <UserInfo>
        <DisplayName/>
        <AccountId xsi:nil="true"/>
        <AccountType/>
      </UserInfo>
    </CevanopResponsible>
    <CevanopCommercialName xmlns="e8852f28-ed92-48a4-848b-e8d9cfdc621c" xsi:nil="true"/>
    <CevanopQuestion3 xmlns="e8852f28-ed92-48a4-848b-e8d9cfdc621c" xsi:nil="true"/>
    <CevanopReferenceNumber xmlns="e8852f28-ed92-48a4-848b-e8d9cfdc621c" xsi:nil="true"/>
    <CevanopConstraints xmlns="e8852f28-ed92-48a4-848b-e8d9cfdc621c" xsi:nil="true"/>
    <CevanopSubscriptionWorkflowProcessId xmlns="e8852f28-ed92-48a4-848b-e8d9cfdc621c" xsi:nil="true"/>
    <CevanopAnswer1 xmlns="e8852f28-ed92-48a4-848b-e8d9cfdc621c" xsi:nil="true"/>
    <CevanopCommittee xmlns="e8852f28-ed92-48a4-848b-e8d9cfdc621c" xsi:nil="true"/>
    <n9590b9285244d02a5c67596cb15c351 xmlns="e8852f28-ed92-48a4-848b-e8d9cfdc621c">
      <Terms xmlns="http://schemas.microsoft.com/office/infopath/2007/PartnerControls"/>
    </n9590b9285244d02a5c67596cb15c351>
    <CevanopProductsResponsibleConfirmation xmlns="e8852f28-ed92-48a4-848b-e8d9cfdc621c">Non</CevanopProductsResponsibleConfirmation>
    <CevanopRelatedSuspensiveConditions xmlns="e8852f28-ed92-48a4-848b-e8d9cfdc621c">
      <Url xsi:nil="true"/>
      <Description xsi:nil="true"/>
    </CevanopRelatedSuspensiveConditions>
    <CevanopQuestion4 xmlns="e8852f28-ed92-48a4-848b-e8d9cfdc621c" xsi:nil="true"/>
    <TaxCatchAll xmlns="e8852f28-ed92-48a4-848b-e8d9cfdc621c"/>
    <CevanopRelatedDiscussions xmlns="e8852f28-ed92-48a4-848b-e8d9cfdc621c">
      <Url xsi:nil="true"/>
      <Description xsi:nil="true"/>
    </CevanopRelatedDiscussions>
    <o88d2b60839c4486969f52a8c7f19760 xmlns="e8852f28-ed92-48a4-848b-e8d9cfdc621c">
      <Terms xmlns="http://schemas.microsoft.com/office/infopath/2007/PartnerControls"/>
    </o88d2b60839c4486969f52a8c7f19760>
    <CevanopProductsFamily xmlns="e8852f28-ed92-48a4-848b-e8d9cfdc621c" xsi:nil="true"/>
    <CevanopAnswer2 xmlns="e8852f28-ed92-48a4-848b-e8d9cfdc621c" xsi:nil="true"/>
    <CevanopProductsCorrespondents xmlns="e8852f28-ed92-48a4-848b-e8d9cfdc621c">
      <UserInfo>
        <DisplayName/>
        <AccountId xsi:nil="true"/>
        <AccountType/>
      </UserInfo>
    </CevanopProductsCorrespondents>
  </documentManagement>
</p:properties>
</file>

<file path=customXml/item3.xml><?xml version="1.0" encoding="utf-8"?>
<ct:contentTypeSchema xmlns:ct="http://schemas.microsoft.com/office/2006/metadata/contentType" xmlns:ma="http://schemas.microsoft.com/office/2006/metadata/properties/metaAttributes" ct:_="" ma:_="" ma:contentTypeName="Document CEVANOP" ma:contentTypeID="0x010100E53A110D06A14439AEAC5E168940EA7A005145633AE157BE46B8A909471A34E2ED" ma:contentTypeVersion="26" ma:contentTypeDescription="Crée un document." ma:contentTypeScope="" ma:versionID="f32b7e0a52057dd1b905b1404dd60505">
  <xsd:schema xmlns:xsd="http://www.w3.org/2001/XMLSchema" xmlns:xs="http://www.w3.org/2001/XMLSchema" xmlns:p="http://schemas.microsoft.com/office/2006/metadata/properties" xmlns:ns2="d8633bb9-caa1-4dd1-bae9-295f3c6e10ec" xmlns:ns3="e8852f28-ed92-48a4-848b-e8d9cfdc621c" targetNamespace="http://schemas.microsoft.com/office/2006/metadata/properties" ma:root="true" ma:fieldsID="abcb918c26025f438b9635b36d66ee3a" ns2:_="" ns3:_="">
    <xsd:import namespace="d8633bb9-caa1-4dd1-bae9-295f3c6e10ec"/>
    <xsd:import namespace="e8852f28-ed92-48a4-848b-e8d9cfdc621c"/>
    <xsd:element name="properties">
      <xsd:complexType>
        <xsd:sequence>
          <xsd:element name="documentManagement">
            <xsd:complexType>
              <xsd:all>
                <xsd:element ref="ns2:CevanopCaseStatusText" minOccurs="0"/>
                <xsd:element ref="ns2:CevanopStageText" minOccurs="0"/>
                <xsd:element ref="ns3:CevanopQuestion4" minOccurs="0"/>
                <xsd:element ref="ns3:o88d2b60839c4486969f52a8c7f19760" minOccurs="0"/>
                <xsd:element ref="ns3:TaxCatchAll" minOccurs="0"/>
                <xsd:element ref="ns3:TaxCatchAllLabel" minOccurs="0"/>
                <xsd:element ref="ns3:CevanopQuestion1" minOccurs="0"/>
                <xsd:element ref="ns3:CevanopQuestion5" minOccurs="0"/>
                <xsd:element ref="ns3:CevanopAnswer3" minOccurs="0"/>
                <xsd:element ref="ns3:CevanopProductsResponsibleConfirmation" minOccurs="0"/>
                <xsd:element ref="ns3:CevanopIteration" minOccurs="0"/>
                <xsd:element ref="ns3:CevanopCaseStatus" minOccurs="0"/>
                <xsd:element ref="ns3:CevanopAnswer4" minOccurs="0"/>
                <xsd:element ref="ns3:CevanopNetwork" minOccurs="0"/>
                <xsd:element ref="ns3:CevanopReviewProcess" minOccurs="0"/>
                <xsd:element ref="ns3:CevanopConstraints" minOccurs="0"/>
                <xsd:element ref="ns3:CevanopSubscriptionWorkflowProcessId" minOccurs="0"/>
                <xsd:element ref="ns3:CevanopRelatedSuspensiveConditions" minOccurs="0"/>
                <xsd:element ref="ns3:CevanopReferenceNumber" minOccurs="0"/>
                <xsd:element ref="ns3:CevanopOtherProductsResponsibles" minOccurs="0"/>
                <xsd:element ref="ns3:CevanopCommercialName" minOccurs="0"/>
                <xsd:element ref="ns3:CevanopRelatedDiscussions" minOccurs="0"/>
                <xsd:element ref="ns3:CevanopQuestion2" minOccurs="0"/>
                <xsd:element ref="ns3:CevanopProjectName" minOccurs="0"/>
                <xsd:element ref="ns3:CevanopAnswer5" minOccurs="0"/>
                <xsd:element ref="ns3:CevanopStage" minOccurs="0"/>
                <xsd:element ref="ns3:CevanopQuestion3" minOccurs="0"/>
                <xsd:element ref="ns3:CevanopAnswer1" minOccurs="0"/>
                <xsd:element ref="ns3:CevanopInternPartners" minOccurs="0"/>
                <xsd:element ref="ns3:CevanopProductsFamily" minOccurs="0"/>
                <xsd:element ref="ns3:CevanopProductsCorrespondents" minOccurs="0"/>
                <xsd:element ref="ns3:CevanopResponsible" minOccurs="0"/>
                <xsd:element ref="ns3:CevanopCaseDescriptionEvolution" minOccurs="0"/>
                <xsd:element ref="ns3:CevanopProductCodesNecessary" minOccurs="0"/>
                <xsd:element ref="ns3:CevanopCaseExpertsCommunities" minOccurs="0"/>
                <xsd:element ref="ns3:CevanopCommittee" minOccurs="0"/>
                <xsd:element ref="ns3:n9590b9285244d02a5c67596cb15c351" minOccurs="0"/>
                <xsd:element ref="ns3:CevanopValidationDate" minOccurs="0"/>
                <xsd:element ref="ns3:CevanopAnswer2" minOccurs="0"/>
                <xsd:element ref="ns3:CevanopExternPartners" minOccurs="0"/>
                <xsd:element ref="ns3:CevanopAdditionalInformation" minOccurs="0"/>
                <xsd:element ref="ns3:CevanopIsLate" minOccurs="0"/>
                <xsd:element ref="ns3:CevanopStage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633bb9-caa1-4dd1-bae9-295f3c6e10ec" elementFormDefault="qualified">
    <xsd:import namespace="http://schemas.microsoft.com/office/2006/documentManagement/types"/>
    <xsd:import namespace="http://schemas.microsoft.com/office/infopath/2007/PartnerControls"/>
    <xsd:element name="CevanopCaseStatusText" ma:index="8" nillable="true" ma:displayName="Statut du dossier" ma:default="" ma:internalName="CevanopCaseStatusText" ma:readOnly="false">
      <xsd:simpleType>
        <xsd:restriction base="dms:Text"/>
      </xsd:simpleType>
    </xsd:element>
    <xsd:element name="CevanopStageText" ma:index="9" nillable="true" ma:displayName="Phase" ma:default="" ma:internalName="CevanopStageText"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852f28-ed92-48a4-848b-e8d9cfdc621c" elementFormDefault="qualified">
    <xsd:import namespace="http://schemas.microsoft.com/office/2006/documentManagement/types"/>
    <xsd:import namespace="http://schemas.microsoft.com/office/infopath/2007/PartnerControls"/>
    <xsd:element name="CevanopQuestion4" ma:index="10" nillable="true" ma:displayName="Question 4" ma:default="" ma:list="{39288F08-832C-482E-9996-1EADF7970821}" ma:internalName="CevanopQuestion4" ma:showField="Title" ma:web="523ea0a2-6ce3-40d6-9160-7eeedfa09ad5">
      <xsd:simpleType>
        <xsd:restriction base="dms:Lookup"/>
      </xsd:simpleType>
    </xsd:element>
    <xsd:element name="o88d2b60839c4486969f52a8c7f19760" ma:index="11" nillable="true" ma:taxonomy="true" ma:internalName="o88d2b60839c4486969f52a8c7f19760" ma:taxonomyFieldName="CevanopMarkets" ma:displayName="Marchés" ma:readOnly="false" ma:default="" ma:fieldId="{888d2b60-839c-4486-969f-52a8c7f19760}" ma:taxonomyMulti="true" ma:sspId="99ee3725-4af7-40fa-b60e-5ecee1534cac" ma:termSetId="7e4c4a54-13b7-4ea8-acfb-826077e0d90e" ma:anchorId="00000000-0000-0000-0000-000000000000" ma:open="false" ma:isKeyword="false">
      <xsd:complexType>
        <xsd:sequence>
          <xsd:element ref="pc:Terms" minOccurs="0" maxOccurs="1"/>
        </xsd:sequence>
      </xsd:complexType>
    </xsd:element>
    <xsd:element name="TaxCatchAll" ma:index="12" nillable="true" ma:displayName="Taxonomy Catch All Column" ma:hidden="true" ma:list="{dae54aa8-817d-4594-abfd-d0a91ab18f52}" ma:internalName="TaxCatchAll" ma:showField="CatchAllData" ma:web="e8852f28-ed92-48a4-848b-e8d9cfdc621c">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hidden="true" ma:list="{dae54aa8-817d-4594-abfd-d0a91ab18f52}" ma:internalName="TaxCatchAllLabel" ma:readOnly="true" ma:showField="CatchAllDataLabel" ma:web="e8852f28-ed92-48a4-848b-e8d9cfdc621c">
      <xsd:complexType>
        <xsd:complexContent>
          <xsd:extension base="dms:MultiChoiceLookup">
            <xsd:sequence>
              <xsd:element name="Value" type="dms:Lookup" maxOccurs="unbounded" minOccurs="0" nillable="true"/>
            </xsd:sequence>
          </xsd:extension>
        </xsd:complexContent>
      </xsd:complexType>
    </xsd:element>
    <xsd:element name="CevanopQuestion1" ma:index="15" nillable="true" ma:displayName="Question 1" ma:default="" ma:list="{39288F08-832C-482E-9996-1EADF7970821}" ma:internalName="CevanopQuestion1" ma:showField="Title" ma:web="523ea0a2-6ce3-40d6-9160-7eeedfa09ad5">
      <xsd:simpleType>
        <xsd:restriction base="dms:Lookup"/>
      </xsd:simpleType>
    </xsd:element>
    <xsd:element name="CevanopQuestion5" ma:index="16" nillable="true" ma:displayName="Question 5" ma:default="" ma:list="{39288F08-832C-482E-9996-1EADF7970821}" ma:internalName="CevanopQuestion5" ma:showField="Title" ma:web="523ea0a2-6ce3-40d6-9160-7eeedfa09ad5">
      <xsd:simpleType>
        <xsd:restriction base="dms:Lookup"/>
      </xsd:simpleType>
    </xsd:element>
    <xsd:element name="CevanopAnswer3" ma:index="17" nillable="true" ma:displayName="Réponse 3" ma:default="" ma:internalName="CevanopAnswer3">
      <xsd:simpleType>
        <xsd:restriction base="dms:Choice">
          <xsd:enumeration value="Oui"/>
          <xsd:enumeration value="Non"/>
        </xsd:restriction>
      </xsd:simpleType>
    </xsd:element>
    <xsd:element name="CevanopProductsResponsibleConfirmation" ma:index="18" nillable="true" ma:displayName="Confirmation du responsable produits" ma:default="Non" ma:internalName="CevanopProductsResponsibleConfirmation" ma:readOnly="false">
      <xsd:simpleType>
        <xsd:restriction base="dms:Choice">
          <xsd:enumeration value="Oui"/>
          <xsd:enumeration value="Non"/>
        </xsd:restriction>
      </xsd:simpleType>
    </xsd:element>
    <xsd:element name="CevanopIteration" ma:index="19" nillable="true" ma:displayName="Itération" ma:default="" ma:internalName="CevanopIteration" ma:readOnly="false">
      <xsd:simpleType>
        <xsd:restriction base="dms:Number"/>
      </xsd:simpleType>
    </xsd:element>
    <xsd:element name="CevanopCaseStatus" ma:index="20" nillable="true" ma:displayName="Statut du dossier" ma:default="" ma:list="{D808F42B-C7FE-402A-AAFC-D9268A1A73C5}" ma:internalName="CevanopCaseStatus" ma:readOnly="false" ma:showField="Title" ma:web="523ea0a2-6ce3-40d6-9160-7eeedfa09ad5">
      <xsd:simpleType>
        <xsd:restriction base="dms:Lookup"/>
      </xsd:simpleType>
    </xsd:element>
    <xsd:element name="CevanopAnswer4" ma:index="21" nillable="true" ma:displayName="Réponse 4" ma:default="" ma:internalName="CevanopAnswer4">
      <xsd:simpleType>
        <xsd:restriction base="dms:Choice">
          <xsd:enumeration value="Oui"/>
          <xsd:enumeration value="Non"/>
        </xsd:restriction>
      </xsd:simpleType>
    </xsd:element>
    <xsd:element name="CevanopNetwork" ma:index="22" nillable="true" ma:displayName="Réseau" ma:default="" ma:internalName="CevanopNetwork" ma:readOnly="false">
      <xsd:simpleType>
        <xsd:restriction base="dms:Choice">
          <xsd:enumeration value="BP"/>
          <xsd:enumeration value="CE"/>
          <xsd:enumeration value="BP+CE"/>
          <xsd:enumeration value="Entité"/>
        </xsd:restriction>
      </xsd:simpleType>
    </xsd:element>
    <xsd:element name="CevanopReviewProcess" ma:index="23" nillable="true" ma:displayName="Procédure d'examen" ma:default="Normale" ma:internalName="CevanopReviewProcess" ma:readOnly="false">
      <xsd:simpleType>
        <xsd:restriction base="dms:Choice">
          <xsd:enumeration value="Normale"/>
          <xsd:enumeration value="Allégée"/>
        </xsd:restriction>
      </xsd:simpleType>
    </xsd:element>
    <xsd:element name="CevanopConstraints" ma:index="24" nillable="true" ma:displayName="Contraintes" ma:default="" ma:internalName="CevanopConstraints">
      <xsd:simpleType>
        <xsd:restriction base="dms:Note"/>
      </xsd:simpleType>
    </xsd:element>
    <xsd:element name="CevanopSubscriptionWorkflowProcessId" ma:index="25" nillable="true" ma:displayName="Identifiant du processus de workflow d'inscription" ma:default="" ma:hidden="true" ma:internalName="CevanopSubscriptionWorkflowProcessId">
      <xsd:simpleType>
        <xsd:restriction base="dms:Number"/>
      </xsd:simpleType>
    </xsd:element>
    <xsd:element name="CevanopRelatedSuspensiveConditions" ma:index="26" nillable="true" ma:displayName="Conditions suspensives associées" ma:default="" ma:internalName="CevanopRelatedSuspensiveConditions">
      <xsd:complexType>
        <xsd:complexContent>
          <xsd:extension base="dms:URL">
            <xsd:sequence>
              <xsd:element name="Url" type="dms:ValidUrl" minOccurs="0" nillable="true"/>
              <xsd:element name="Description" type="xsd:string" nillable="true"/>
            </xsd:sequence>
          </xsd:extension>
        </xsd:complexContent>
      </xsd:complexType>
    </xsd:element>
    <xsd:element name="CevanopReferenceNumber" ma:index="27" nillable="true" ma:displayName="N° de référence" ma:default="" ma:internalName="CevanopReferenceNumber">
      <xsd:simpleType>
        <xsd:restriction base="dms:Text"/>
      </xsd:simpleType>
    </xsd:element>
    <xsd:element name="CevanopOtherProductsResponsibles" ma:index="28" nillable="true" ma:displayName="Autres responsables produits" ma:default="" ma:list="UserInfo" ma:SharePointGroup="39" ma:internalName="CevanopOtherProductsResponsible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evanopCommercialName" ma:index="29" nillable="true" ma:displayName="Nom commercial" ma:default="" ma:internalName="CevanopCommercialName">
      <xsd:simpleType>
        <xsd:restriction base="dms:Text"/>
      </xsd:simpleType>
    </xsd:element>
    <xsd:element name="CevanopRelatedDiscussions" ma:index="30" nillable="true" ma:displayName="Discussions associées" ma:default="" ma:internalName="CevanopRelatedDiscussions">
      <xsd:complexType>
        <xsd:complexContent>
          <xsd:extension base="dms:URL">
            <xsd:sequence>
              <xsd:element name="Url" type="dms:ValidUrl" minOccurs="0" nillable="true"/>
              <xsd:element name="Description" type="xsd:string" nillable="true"/>
            </xsd:sequence>
          </xsd:extension>
        </xsd:complexContent>
      </xsd:complexType>
    </xsd:element>
    <xsd:element name="CevanopQuestion2" ma:index="31" nillable="true" ma:displayName="Question 2" ma:default="" ma:list="{39288F08-832C-482E-9996-1EADF7970821}" ma:internalName="CevanopQuestion2" ma:showField="Title" ma:web="523ea0a2-6ce3-40d6-9160-7eeedfa09ad5">
      <xsd:simpleType>
        <xsd:restriction base="dms:Lookup"/>
      </xsd:simpleType>
    </xsd:element>
    <xsd:element name="CevanopProjectName" ma:index="32" nillable="true" ma:displayName="Nom projet" ma:default="" ma:internalName="CevanopProjectName">
      <xsd:simpleType>
        <xsd:restriction base="dms:Text"/>
      </xsd:simpleType>
    </xsd:element>
    <xsd:element name="CevanopAnswer5" ma:index="33" nillable="true" ma:displayName="Réponse 5" ma:default="" ma:internalName="CevanopAnswer5">
      <xsd:simpleType>
        <xsd:restriction base="dms:Choice">
          <xsd:enumeration value="Oui"/>
          <xsd:enumeration value="Non"/>
        </xsd:restriction>
      </xsd:simpleType>
    </xsd:element>
    <xsd:element name="CevanopStage" ma:index="34" nillable="true" ma:displayName="Phase" ma:default="" ma:internalName="CevanopStage" ma:readOnly="false">
      <xsd:simpleType>
        <xsd:restriction base="dms:Choice">
          <xsd:enumeration value="Information"/>
          <xsd:enumeration value="Etude"/>
          <xsd:enumeration value="Etude-Pilote"/>
          <xsd:enumeration value="Validation"/>
          <xsd:enumeration value="Evolution"/>
        </xsd:restriction>
      </xsd:simpleType>
    </xsd:element>
    <xsd:element name="CevanopQuestion3" ma:index="35" nillable="true" ma:displayName="Question 3" ma:default="" ma:list="{39288F08-832C-482E-9996-1EADF7970821}" ma:internalName="CevanopQuestion3" ma:showField="Title" ma:web="523ea0a2-6ce3-40d6-9160-7eeedfa09ad5">
      <xsd:simpleType>
        <xsd:restriction base="dms:Lookup"/>
      </xsd:simpleType>
    </xsd:element>
    <xsd:element name="CevanopAnswer1" ma:index="36" nillable="true" ma:displayName="Réponse 1" ma:default="" ma:internalName="CevanopAnswer1">
      <xsd:simpleType>
        <xsd:restriction base="dms:Choice">
          <xsd:enumeration value="Oui"/>
          <xsd:enumeration value="Non"/>
        </xsd:restriction>
      </xsd:simpleType>
    </xsd:element>
    <xsd:element name="CevanopInternPartners" ma:index="37" nillable="true" ma:displayName="Partenaires / Prestataires internes" ma:default="" ma:list="{486ED4A6-0CCC-42FA-AB2A-1CCBB6BB0B6B}" ma:internalName="CevanopInternPartners" ma:showField="Title" ma:web="523ea0a2-6ce3-40d6-9160-7eeedfa09ad5">
      <xsd:complexType>
        <xsd:complexContent>
          <xsd:extension base="dms:MultiChoiceLookup">
            <xsd:sequence>
              <xsd:element name="Value" type="dms:Lookup" maxOccurs="unbounded" minOccurs="0" nillable="true"/>
            </xsd:sequence>
          </xsd:extension>
        </xsd:complexContent>
      </xsd:complexType>
    </xsd:element>
    <xsd:element name="CevanopProductsFamily" ma:index="38" nillable="true" ma:displayName="Famille de produits" ma:default="" ma:list="{4EE55201-57E7-468C-8DB1-B96ED7A80AE0}" ma:internalName="CevanopProductsFamily" ma:readOnly="false" ma:showField="CevanopShortName" ma:web="523ea0a2-6ce3-40d6-9160-7eeedfa09ad5">
      <xsd:simpleType>
        <xsd:restriction base="dms:Lookup"/>
      </xsd:simpleType>
    </xsd:element>
    <xsd:element name="CevanopProductsCorrespondents" ma:index="39" nillable="true" ma:displayName="Correspondants produits" ma:default="" ma:list="UserInfo" ma:SharePointGroup="0" ma:internalName="CevanopProductsCorrespon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evanopResponsible" ma:index="40" nillable="true" ma:displayName="Responsable du dossier" ma:default="" ma:list="UserInfo" ma:SharePointGroup="0" ma:internalName="CevanopResponsible"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evanopCaseDescriptionEvolution" ma:index="41" nillable="true" ma:displayName="Description de l'évolution" ma:default="" ma:internalName="CevanopCaseDescriptionEvolution">
      <xsd:simpleType>
        <xsd:restriction base="dms:Note"/>
      </xsd:simpleType>
    </xsd:element>
    <xsd:element name="CevanopProductCodesNecessary" ma:index="42" nillable="true" ma:displayName="Nécessité de code(s) produit" ma:default="Non" ma:internalName="CevanopProductCodesNecessary">
      <xsd:simpleType>
        <xsd:restriction base="dms:Choice">
          <xsd:enumeration value="Oui"/>
          <xsd:enumeration value="Non"/>
        </xsd:restriction>
      </xsd:simpleType>
    </xsd:element>
    <xsd:element name="CevanopCaseExpertsCommunities" ma:index="43" nillable="true" ma:displayName="Communauté(s) d'experts" ma:default="" ma:list="{75E81B47-65B0-4EDC-A63A-E990CADA55E4}" ma:internalName="CevanopCaseExpertsCommunities" ma:showField="Title" ma:web="523ea0a2-6ce3-40d6-9160-7eeedfa09ad5">
      <xsd:complexType>
        <xsd:complexContent>
          <xsd:extension base="dms:MultiChoiceLookup">
            <xsd:sequence>
              <xsd:element name="Value" type="dms:Lookup" maxOccurs="unbounded" minOccurs="0" nillable="true"/>
            </xsd:sequence>
          </xsd:extension>
        </xsd:complexContent>
      </xsd:complexType>
    </xsd:element>
    <xsd:element name="CevanopCommittee" ma:index="44" nillable="true" ma:displayName="Comité" ma:default="" ma:list="{4F60B79A-3C4A-486E-83FB-1E2F829E0CCB}" ma:internalName="CevanopCommittee" ma:showField="EventDate" ma:web="e8852f28-ed92-48a4-848b-e8d9cfdc621c">
      <xsd:simpleType>
        <xsd:restriction base="dms:Lookup"/>
      </xsd:simpleType>
    </xsd:element>
    <xsd:element name="n9590b9285244d02a5c67596cb15c351" ma:index="45" nillable="true" ma:taxonomy="true" ma:internalName="n9590b9285244d02a5c67596cb15c351" ma:taxonomyFieldName="CevanopProductsSubFamilies" ma:displayName="Sous-familles de produits" ma:default="" ma:fieldId="{79590b92-8524-4d02-a5c6-7596cb15c351}" ma:taxonomyMulti="true" ma:sspId="99ee3725-4af7-40fa-b60e-5ecee1534cac" ma:termSetId="6cb4da48-b3d6-40b1-a5b1-7689992de925" ma:anchorId="00000000-0000-0000-0000-000000000000" ma:open="false" ma:isKeyword="false">
      <xsd:complexType>
        <xsd:sequence>
          <xsd:element ref="pc:Terms" minOccurs="0" maxOccurs="1"/>
        </xsd:sequence>
      </xsd:complexType>
    </xsd:element>
    <xsd:element name="CevanopValidationDate" ma:index="47" nillable="true" ma:displayName="Date de validation" ma:default="" ma:format="DateOnly" ma:internalName="CevanopValidationDate">
      <xsd:simpleType>
        <xsd:restriction base="dms:DateTime"/>
      </xsd:simpleType>
    </xsd:element>
    <xsd:element name="CevanopAnswer2" ma:index="48" nillable="true" ma:displayName="Réponse 2" ma:default="" ma:internalName="CevanopAnswer2">
      <xsd:simpleType>
        <xsd:restriction base="dms:Choice">
          <xsd:enumeration value="Oui"/>
          <xsd:enumeration value="Non"/>
        </xsd:restriction>
      </xsd:simpleType>
    </xsd:element>
    <xsd:element name="CevanopExternPartners" ma:index="49" nillable="true" ma:displayName="Partenaires / Prestataires externes" ma:default="" ma:internalName="CevanopExternPartners">
      <xsd:simpleType>
        <xsd:restriction base="dms:Text"/>
      </xsd:simpleType>
    </xsd:element>
    <xsd:element name="CevanopAdditionalInformation" ma:index="50" nillable="true" ma:displayName="Informations complémentaires" ma:default="" ma:internalName="CevanopAdditionalInformation">
      <xsd:simpleType>
        <xsd:restriction base="dms:Note"/>
      </xsd:simpleType>
    </xsd:element>
    <xsd:element name="CevanopIsLate" ma:index="51" nillable="true" ma:displayName="En retard" ma:default="0" ma:internalName="CevanopIsLate" ma:readOnly="false">
      <xsd:simpleType>
        <xsd:restriction base="dms:Boolean"/>
      </xsd:simpleType>
    </xsd:element>
    <xsd:element name="CevanopStageStatus" ma:index="52" nillable="true" ma:displayName="Statut de la phase" ma:default="" ma:internalName="CevanopStageStatus" ma:readOnly="fals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7FEDE7B-D67A-492C-B1DA-C0A7B1CF0EB4}">
  <ds:schemaRefs>
    <ds:schemaRef ds:uri="http://schemas.microsoft.com/sharepoint/v3/contenttype/forms/url"/>
  </ds:schemaRefs>
</ds:datastoreItem>
</file>

<file path=customXml/itemProps2.xml><?xml version="1.0" encoding="utf-8"?>
<ds:datastoreItem xmlns:ds="http://schemas.openxmlformats.org/officeDocument/2006/customXml" ds:itemID="{716B0944-8D8B-4553-B503-F1BD357A4A1D}">
  <ds:schemaRefs>
    <ds:schemaRef ds:uri="http://www.w3.org/XML/1998/namespace"/>
    <ds:schemaRef ds:uri="e8852f28-ed92-48a4-848b-e8d9cfdc621c"/>
    <ds:schemaRef ds:uri="http://schemas.openxmlformats.org/package/2006/metadata/core-properties"/>
    <ds:schemaRef ds:uri="d8633bb9-caa1-4dd1-bae9-295f3c6e10ec"/>
    <ds:schemaRef ds:uri="http://schemas.microsoft.com/office/2006/documentManagement/types"/>
    <ds:schemaRef ds:uri="http://purl.org/dc/terms/"/>
    <ds:schemaRef ds:uri="http://purl.org/dc/elements/1.1/"/>
    <ds:schemaRef ds:uri="http://purl.org/dc/dcmitype/"/>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9861BECC-D536-4581-BA0F-D1BDE5A871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633bb9-caa1-4dd1-bae9-295f3c6e10ec"/>
    <ds:schemaRef ds:uri="e8852f28-ed92-48a4-848b-e8d9cfdc62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FC9983F-98AA-4D1B-A29E-717DD423DF2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73589</TotalTime>
  <Words>4043</Words>
  <Application>Microsoft Office PowerPoint</Application>
  <PresentationFormat>Format A4 (210 x 297 mm)</PresentationFormat>
  <Paragraphs>431</Paragraphs>
  <Slides>29</Slides>
  <Notes>29</Notes>
  <HiddenSlides>0</HiddenSlides>
  <MMClips>0</MMClips>
  <ScaleCrop>false</ScaleCrop>
  <HeadingPairs>
    <vt:vector size="4" baseType="variant">
      <vt:variant>
        <vt:lpstr>Thème</vt:lpstr>
      </vt:variant>
      <vt:variant>
        <vt:i4>1</vt:i4>
      </vt:variant>
      <vt:variant>
        <vt:lpstr>Titres des diapositives</vt:lpstr>
      </vt:variant>
      <vt:variant>
        <vt:i4>29</vt:i4>
      </vt:variant>
    </vt:vector>
  </HeadingPairs>
  <TitlesOfParts>
    <vt:vector size="30" baseType="lpstr">
      <vt:lpstr>2_Thème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NEXITY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SCPI ATOUT PIERRE DIVERSIFICATION</dc:title>
  <dc:creator>SDECARVALHO</dc:creator>
  <cp:lastModifiedBy>A6701265</cp:lastModifiedBy>
  <cp:revision>3434</cp:revision>
  <cp:lastPrinted>2018-07-09T11:46:47Z</cp:lastPrinted>
  <dcterms:created xsi:type="dcterms:W3CDTF">2010-07-22T08:48:50Z</dcterms:created>
  <dcterms:modified xsi:type="dcterms:W3CDTF">2018-07-09T13:25:02Z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0x010100E53A110D06A14439AEAC5E168940EA7A005145633AE157BE46B8A909471A34E2ED</vt:lpwstr>
  </property>
</Properties>
</file>