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68" r:id="rId6"/>
    <p:sldId id="272" r:id="rId7"/>
    <p:sldId id="273" r:id="rId8"/>
    <p:sldId id="274" r:id="rId9"/>
    <p:sldId id="275" r:id="rId10"/>
    <p:sldId id="276" r:id="rId11"/>
    <p:sldId id="270" r:id="rId12"/>
    <p:sldId id="271"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B"/>
    <a:srgbClr val="3E454A"/>
    <a:srgbClr val="1D9DD9"/>
    <a:srgbClr val="FFD817"/>
    <a:srgbClr val="3EAB36"/>
    <a:srgbClr val="E60B15"/>
    <a:srgbClr val="1EA3E2"/>
    <a:srgbClr val="77BF32"/>
    <a:srgbClr val="3F6D03"/>
    <a:srgbClr val="558C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112" d="100"/>
          <a:sy n="112" d="100"/>
        </p:scale>
        <p:origin x="11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p:txBody>
          <a:bodyPr/>
          <a:lstStyle/>
          <a:p>
            <a:r>
              <a:rPr lang="fr-FR" sz="2000" dirty="0"/>
              <a:t>Fonctionnalité de l’application mobile</a:t>
            </a:r>
            <a:endParaRPr lang="fr-FR" dirty="0"/>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sz="1600" i="1" dirty="0"/>
              <a:t>Mai 2024</a:t>
            </a:r>
            <a:endParaRPr lang="fr-FR" dirty="0"/>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a:xfrm>
            <a:off x="2230017" y="1882370"/>
            <a:ext cx="6260840" cy="1817320"/>
          </a:xfrm>
        </p:spPr>
        <p:txBody>
          <a:bodyPr>
            <a:normAutofit fontScale="90000"/>
          </a:bodyPr>
          <a:lstStyle/>
          <a:p>
            <a:br>
              <a:rPr lang="fr-FR" sz="6600" b="1" dirty="0"/>
            </a:br>
            <a:r>
              <a:rPr lang="fr-FR" sz="4800" dirty="0"/>
              <a:t>Utilisation digitale de la carte</a:t>
            </a:r>
            <a:br>
              <a:rPr lang="fr-FR" sz="4800" dirty="0"/>
            </a:br>
            <a:endParaRPr lang="fr-FR" dirty="0"/>
          </a:p>
        </p:txBody>
      </p:sp>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0F6E95E-8AB5-7FED-1919-93EDF79EC8C8}"/>
              </a:ext>
            </a:extLst>
          </p:cNvPr>
          <p:cNvSpPr>
            <a:spLocks noGrp="1"/>
          </p:cNvSpPr>
          <p:nvPr>
            <p:ph idx="17"/>
          </p:nvPr>
        </p:nvSpPr>
        <p:spPr>
          <a:xfrm>
            <a:off x="695325" y="1303902"/>
            <a:ext cx="10980738" cy="4860000"/>
          </a:xfrm>
        </p:spPr>
        <p:txBody>
          <a:bodyPr/>
          <a:lstStyle/>
          <a:p>
            <a:pPr marL="0" indent="0">
              <a:buNone/>
            </a:pPr>
            <a:r>
              <a:rPr kumimoji="0" lang="fr-FR" sz="1600" b="1" i="0" u="none" strike="noStrike" kern="0" cap="none" spc="0" normalizeH="0" baseline="0" noProof="0" dirty="0">
                <a:ln>
                  <a:noFill/>
                </a:ln>
                <a:solidFill>
                  <a:srgbClr val="3E454A"/>
                </a:solidFill>
                <a:effectLst/>
                <a:uLnTx/>
                <a:uFillTx/>
              </a:rPr>
              <a:t>Ce service répond à une attente de nos clients qui n’ont </a:t>
            </a:r>
            <a:r>
              <a:rPr kumimoji="0" lang="fr-FR" sz="1600" b="1" i="0" u="none" strike="noStrike" kern="0" cap="none" spc="0" normalizeH="0" baseline="0" noProof="0" dirty="0">
                <a:ln>
                  <a:noFill/>
                </a:ln>
                <a:solidFill>
                  <a:srgbClr val="C30F0F"/>
                </a:solidFill>
                <a:effectLst/>
                <a:uLnTx/>
                <a:uFillTx/>
              </a:rPr>
              <a:t>pas</a:t>
            </a:r>
            <a:r>
              <a:rPr kumimoji="0" lang="fr-FR" sz="1600" b="1" i="0" u="none" strike="noStrike" kern="0" cap="none" spc="0" normalizeH="0" baseline="0" noProof="0" dirty="0">
                <a:ln>
                  <a:noFill/>
                </a:ln>
                <a:solidFill>
                  <a:srgbClr val="3E454A"/>
                </a:solidFill>
                <a:effectLst/>
                <a:uLnTx/>
                <a:uFillTx/>
              </a:rPr>
              <a:t> </a:t>
            </a:r>
            <a:r>
              <a:rPr kumimoji="0" lang="fr-FR" sz="1600" b="1" i="0" u="none" strike="noStrike" kern="0" cap="none" spc="0" normalizeH="0" baseline="0" noProof="0" dirty="0">
                <a:ln>
                  <a:noFill/>
                </a:ln>
                <a:solidFill>
                  <a:srgbClr val="C30F0F"/>
                </a:solidFill>
                <a:effectLst/>
                <a:uLnTx/>
                <a:uFillTx/>
              </a:rPr>
              <a:t>sous la main leur carte bancaire physique</a:t>
            </a:r>
            <a:r>
              <a:rPr kumimoji="0" lang="fr-FR" sz="1600" b="1" i="0" u="none" strike="noStrike" kern="0" cap="none" spc="0" normalizeH="0" baseline="0" noProof="0" dirty="0">
                <a:ln>
                  <a:noFill/>
                </a:ln>
                <a:solidFill>
                  <a:srgbClr val="3E454A"/>
                </a:solidFill>
                <a:effectLst/>
                <a:uLnTx/>
                <a:uFillTx/>
              </a:rPr>
              <a:t> ou qui ne l’ont </a:t>
            </a:r>
            <a:r>
              <a:rPr kumimoji="0" lang="fr-FR" sz="1600" b="1" i="0" u="none" strike="noStrike" kern="0" cap="none" spc="0" normalizeH="0" baseline="0" noProof="0" dirty="0">
                <a:ln>
                  <a:noFill/>
                </a:ln>
                <a:solidFill>
                  <a:srgbClr val="C30F0F"/>
                </a:solidFill>
                <a:effectLst/>
                <a:uLnTx/>
                <a:uFillTx/>
              </a:rPr>
              <a:t>pas encore réceptionnée </a:t>
            </a:r>
            <a:r>
              <a:rPr kumimoji="0" lang="fr-FR" sz="1600" b="1" i="0" u="none" strike="noStrike" kern="0" cap="none" spc="0" normalizeH="0" baseline="0" noProof="0" dirty="0">
                <a:ln>
                  <a:noFill/>
                </a:ln>
                <a:solidFill>
                  <a:srgbClr val="3E454A"/>
                </a:solidFill>
                <a:effectLst/>
                <a:uLnTx/>
                <a:uFillTx/>
              </a:rPr>
              <a:t>alors qu’ils souhaitent réaliser des paiements (proximité et/ou à distance).</a:t>
            </a:r>
            <a:endParaRPr kumimoji="0" lang="fr-FR" sz="1600" b="0" i="0" u="none" strike="noStrike" kern="0" cap="none" spc="0" normalizeH="0" baseline="0" noProof="0" dirty="0">
              <a:ln>
                <a:noFill/>
              </a:ln>
              <a:solidFill>
                <a:srgbClr val="3E454A"/>
              </a:solidFill>
              <a:effectLst/>
              <a:uLnTx/>
              <a:uFillTx/>
            </a:endParaRPr>
          </a:p>
          <a:p>
            <a:endParaRPr lang="fr-FR" dirty="0"/>
          </a:p>
        </p:txBody>
      </p:sp>
      <p:sp>
        <p:nvSpPr>
          <p:cNvPr id="3" name="Espace réservé du texte 2">
            <a:extLst>
              <a:ext uri="{FF2B5EF4-FFF2-40B4-BE49-F238E27FC236}">
                <a16:creationId xmlns:a16="http://schemas.microsoft.com/office/drawing/2014/main" id="{68E65AC4-AAC7-F2EB-84B5-2C4D0A320C57}"/>
              </a:ext>
            </a:extLst>
          </p:cNvPr>
          <p:cNvSpPr>
            <a:spLocks noGrp="1"/>
          </p:cNvSpPr>
          <p:nvPr>
            <p:ph type="body" sz="quarter" idx="12"/>
          </p:nvPr>
        </p:nvSpPr>
        <p:spPr/>
        <p:txBody>
          <a:bodyPr/>
          <a:lstStyle/>
          <a:p>
            <a:r>
              <a:rPr lang="fr-FR" dirty="0"/>
              <a:t>Utilisation digitale de la carte</a:t>
            </a:r>
          </a:p>
        </p:txBody>
      </p:sp>
      <p:pic>
        <p:nvPicPr>
          <p:cNvPr id="7" name="Image 6">
            <a:extLst>
              <a:ext uri="{FF2B5EF4-FFF2-40B4-BE49-F238E27FC236}">
                <a16:creationId xmlns:a16="http://schemas.microsoft.com/office/drawing/2014/main" id="{533CFDE0-B512-9015-1C26-D7126AAAC463}"/>
              </a:ext>
            </a:extLst>
          </p:cNvPr>
          <p:cNvPicPr>
            <a:picLocks noChangeAspect="1"/>
          </p:cNvPicPr>
          <p:nvPr/>
        </p:nvPicPr>
        <p:blipFill>
          <a:blip r:embed="rId2"/>
          <a:stretch>
            <a:fillRect/>
          </a:stretch>
        </p:blipFill>
        <p:spPr>
          <a:xfrm>
            <a:off x="173751" y="2336718"/>
            <a:ext cx="1171734" cy="1152525"/>
          </a:xfrm>
          <a:prstGeom prst="rect">
            <a:avLst/>
          </a:prstGeom>
        </p:spPr>
      </p:pic>
      <p:sp>
        <p:nvSpPr>
          <p:cNvPr id="8" name="ZoneTexte 7">
            <a:extLst>
              <a:ext uri="{FF2B5EF4-FFF2-40B4-BE49-F238E27FC236}">
                <a16:creationId xmlns:a16="http://schemas.microsoft.com/office/drawing/2014/main" id="{72D9E41F-0CA5-ECD3-B2CF-2757FB8DA95E}"/>
              </a:ext>
            </a:extLst>
          </p:cNvPr>
          <p:cNvSpPr txBox="1"/>
          <p:nvPr/>
        </p:nvSpPr>
        <p:spPr>
          <a:xfrm>
            <a:off x="1553677" y="2243203"/>
            <a:ext cx="2443556" cy="1615827"/>
          </a:xfrm>
          <a:prstGeom prst="rect">
            <a:avLst/>
          </a:prstGeom>
          <a:noFill/>
        </p:spPr>
        <p:txBody>
          <a:bodyPr wrap="square" rtlCol="0">
            <a:spAutoFit/>
          </a:bodyPr>
          <a:lstStyle/>
          <a:p>
            <a:r>
              <a:rPr lang="fr-FR" sz="1100" dirty="0">
                <a:solidFill>
                  <a:srgbClr val="3E454A"/>
                </a:solidFill>
              </a:rPr>
              <a:t>Thomas est étudiant.</a:t>
            </a:r>
          </a:p>
          <a:p>
            <a:r>
              <a:rPr lang="fr-FR" sz="1100" dirty="0">
                <a:solidFill>
                  <a:srgbClr val="3E454A"/>
                </a:solidFill>
              </a:rPr>
              <a:t>Il vient de recevoir une notification : la billetterie pour voir son équipe de basketball favorite vient d’ouvrir. </a:t>
            </a:r>
          </a:p>
          <a:p>
            <a:r>
              <a:rPr lang="fr-FR" sz="1100" b="1" dirty="0">
                <a:solidFill>
                  <a:srgbClr val="3E454A"/>
                </a:solidFill>
              </a:rPr>
              <a:t>Problème : il a oublié sa carte bancaire CE chez lui …</a:t>
            </a:r>
            <a:endParaRPr lang="fr-FR" sz="1100" dirty="0">
              <a:solidFill>
                <a:srgbClr val="3E454A"/>
              </a:solidFill>
            </a:endParaRPr>
          </a:p>
          <a:p>
            <a:r>
              <a:rPr lang="fr-FR" sz="1100" dirty="0">
                <a:solidFill>
                  <a:srgbClr val="3E454A"/>
                </a:solidFill>
              </a:rPr>
              <a:t>Il se connecte à son application mobile Caisse d’Epargne.</a:t>
            </a:r>
          </a:p>
          <a:p>
            <a:endParaRPr lang="fr-FR" sz="1100" dirty="0">
              <a:solidFill>
                <a:srgbClr val="3E454A"/>
              </a:solidFill>
            </a:endParaRPr>
          </a:p>
        </p:txBody>
      </p:sp>
      <p:sp>
        <p:nvSpPr>
          <p:cNvPr id="9" name="Flèche : droite 8">
            <a:extLst>
              <a:ext uri="{FF2B5EF4-FFF2-40B4-BE49-F238E27FC236}">
                <a16:creationId xmlns:a16="http://schemas.microsoft.com/office/drawing/2014/main" id="{51B7ADC1-9C6C-87A9-0F9C-A1B503DFFDA0}"/>
              </a:ext>
            </a:extLst>
          </p:cNvPr>
          <p:cNvSpPr/>
          <p:nvPr/>
        </p:nvSpPr>
        <p:spPr>
          <a:xfrm>
            <a:off x="3935647" y="2655805"/>
            <a:ext cx="485775" cy="514350"/>
          </a:xfrm>
          <a:prstGeom prst="rightArrow">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0B2279C1-0975-D0A4-9520-3172860CAAD7}"/>
              </a:ext>
            </a:extLst>
          </p:cNvPr>
          <p:cNvPicPr>
            <a:picLocks noChangeAspect="1"/>
          </p:cNvPicPr>
          <p:nvPr/>
        </p:nvPicPr>
        <p:blipFill>
          <a:blip r:embed="rId3"/>
          <a:stretch>
            <a:fillRect/>
          </a:stretch>
        </p:blipFill>
        <p:spPr>
          <a:xfrm>
            <a:off x="4449155" y="1950153"/>
            <a:ext cx="4454303" cy="2031703"/>
          </a:xfrm>
          <a:prstGeom prst="rect">
            <a:avLst/>
          </a:prstGeom>
          <a:ln>
            <a:solidFill>
              <a:schemeClr val="bg1">
                <a:lumMod val="85000"/>
              </a:schemeClr>
            </a:solidFill>
          </a:ln>
        </p:spPr>
      </p:pic>
      <p:sp>
        <p:nvSpPr>
          <p:cNvPr id="11" name="ZoneTexte 10">
            <a:extLst>
              <a:ext uri="{FF2B5EF4-FFF2-40B4-BE49-F238E27FC236}">
                <a16:creationId xmlns:a16="http://schemas.microsoft.com/office/drawing/2014/main" id="{E969FA6F-426D-2F71-0788-4ED1ECEA38F3}"/>
              </a:ext>
            </a:extLst>
          </p:cNvPr>
          <p:cNvSpPr txBox="1"/>
          <p:nvPr/>
        </p:nvSpPr>
        <p:spPr>
          <a:xfrm>
            <a:off x="9557300" y="2259035"/>
            <a:ext cx="2460950" cy="1277273"/>
          </a:xfrm>
          <a:prstGeom prst="rect">
            <a:avLst/>
          </a:prstGeom>
          <a:noFill/>
        </p:spPr>
        <p:txBody>
          <a:bodyPr wrap="square" rtlCol="0">
            <a:spAutoFit/>
          </a:bodyPr>
          <a:lstStyle>
            <a:defPPr>
              <a:defRPr lang="fr-FR"/>
            </a:defPPr>
            <a:lvl1pPr>
              <a:defRPr sz="1100"/>
            </a:lvl1pPr>
          </a:lstStyle>
          <a:p>
            <a:r>
              <a:rPr lang="fr-FR" dirty="0">
                <a:solidFill>
                  <a:srgbClr val="3E454A"/>
                </a:solidFill>
              </a:rPr>
              <a:t>Thomas peut </a:t>
            </a:r>
            <a:r>
              <a:rPr lang="fr-FR" b="1" dirty="0">
                <a:solidFill>
                  <a:srgbClr val="3E454A"/>
                </a:solidFill>
              </a:rPr>
              <a:t>consulter les données de sa carte </a:t>
            </a:r>
            <a:r>
              <a:rPr lang="fr-FR" b="1" dirty="0">
                <a:solidFill>
                  <a:schemeClr val="accent1"/>
                </a:solidFill>
              </a:rPr>
              <a:t>en temps réel </a:t>
            </a:r>
            <a:r>
              <a:rPr lang="fr-FR" b="1" dirty="0">
                <a:solidFill>
                  <a:srgbClr val="3E454A"/>
                </a:solidFill>
              </a:rPr>
              <a:t>depuis l’écran Cartes </a:t>
            </a:r>
            <a:r>
              <a:rPr lang="fr-FR" dirty="0">
                <a:solidFill>
                  <a:srgbClr val="3E454A"/>
                </a:solidFill>
              </a:rPr>
              <a:t>et les copie sur le site de la billetterie. </a:t>
            </a:r>
          </a:p>
          <a:p>
            <a:r>
              <a:rPr lang="fr-FR" b="1" dirty="0">
                <a:solidFill>
                  <a:srgbClr val="3E454A"/>
                </a:solidFill>
              </a:rPr>
              <a:t>Il peut ainsi réaliser son achat à distance et </a:t>
            </a:r>
            <a:r>
              <a:rPr lang="fr-FR" dirty="0">
                <a:solidFill>
                  <a:srgbClr val="3E454A"/>
                </a:solidFill>
              </a:rPr>
              <a:t>acheter son billet.</a:t>
            </a:r>
          </a:p>
          <a:p>
            <a:endParaRPr lang="fr-FR" dirty="0">
              <a:solidFill>
                <a:srgbClr val="3E454A"/>
              </a:solidFill>
            </a:endParaRPr>
          </a:p>
        </p:txBody>
      </p:sp>
      <p:pic>
        <p:nvPicPr>
          <p:cNvPr id="12" name="Image 11">
            <a:extLst>
              <a:ext uri="{FF2B5EF4-FFF2-40B4-BE49-F238E27FC236}">
                <a16:creationId xmlns:a16="http://schemas.microsoft.com/office/drawing/2014/main" id="{D1FF6914-5E94-8056-7C6A-06F1A0F712C1}"/>
              </a:ext>
            </a:extLst>
          </p:cNvPr>
          <p:cNvPicPr>
            <a:picLocks noChangeAspect="1"/>
          </p:cNvPicPr>
          <p:nvPr/>
        </p:nvPicPr>
        <p:blipFill>
          <a:blip r:embed="rId4"/>
          <a:stretch>
            <a:fillRect/>
          </a:stretch>
        </p:blipFill>
        <p:spPr>
          <a:xfrm>
            <a:off x="233010" y="4255687"/>
            <a:ext cx="1112475" cy="1147680"/>
          </a:xfrm>
          <a:prstGeom prst="rect">
            <a:avLst/>
          </a:prstGeom>
        </p:spPr>
      </p:pic>
      <p:sp>
        <p:nvSpPr>
          <p:cNvPr id="13" name="ZoneTexte 12">
            <a:extLst>
              <a:ext uri="{FF2B5EF4-FFF2-40B4-BE49-F238E27FC236}">
                <a16:creationId xmlns:a16="http://schemas.microsoft.com/office/drawing/2014/main" id="{0CFB2CE0-A0DE-7A67-4ECB-FB4C04D4346A}"/>
              </a:ext>
            </a:extLst>
          </p:cNvPr>
          <p:cNvSpPr txBox="1"/>
          <p:nvPr/>
        </p:nvSpPr>
        <p:spPr>
          <a:xfrm>
            <a:off x="-4814" y="4035369"/>
            <a:ext cx="1654673" cy="2339102"/>
          </a:xfrm>
          <a:prstGeom prst="rect">
            <a:avLst/>
          </a:prstGeom>
          <a:noFill/>
        </p:spPr>
        <p:txBody>
          <a:bodyPr wrap="square" rtlCol="0">
            <a:spAutoFit/>
          </a:bodyPr>
          <a:lstStyle/>
          <a:p>
            <a:pPr algn="ctr"/>
            <a:r>
              <a:rPr lang="fr-FR" sz="1200" b="1" dirty="0">
                <a:solidFill>
                  <a:srgbClr val="3E454A"/>
                </a:solidFill>
              </a:rPr>
              <a:t>Françoise</a:t>
            </a: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r>
              <a:rPr lang="fr-FR" sz="1050" b="1" dirty="0">
                <a:solidFill>
                  <a:schemeClr val="accent1"/>
                </a:solidFill>
              </a:rPr>
              <a:t>Nouvelle carte</a:t>
            </a:r>
          </a:p>
          <a:p>
            <a:pPr algn="ctr"/>
            <a:r>
              <a:rPr lang="fr-FR" sz="1000" dirty="0">
                <a:solidFill>
                  <a:srgbClr val="3E454A"/>
                </a:solidFill>
              </a:rPr>
              <a:t>(création, refabrication, carte en renouvellement :  il faut attendre la fin </a:t>
            </a:r>
            <a:br>
              <a:rPr lang="fr-FR" sz="1000" dirty="0">
                <a:solidFill>
                  <a:srgbClr val="3E454A"/>
                </a:solidFill>
              </a:rPr>
            </a:br>
            <a:r>
              <a:rPr lang="fr-FR" sz="1000" dirty="0">
                <a:solidFill>
                  <a:srgbClr val="3E454A"/>
                </a:solidFill>
              </a:rPr>
              <a:t>de l’échéance de l’ancienne carte)</a:t>
            </a:r>
            <a:endParaRPr lang="fr-FR" sz="1050" dirty="0">
              <a:solidFill>
                <a:srgbClr val="3E454A"/>
              </a:solidFill>
            </a:endParaRPr>
          </a:p>
        </p:txBody>
      </p:sp>
      <p:sp>
        <p:nvSpPr>
          <p:cNvPr id="14" name="ZoneTexte 13">
            <a:extLst>
              <a:ext uri="{FF2B5EF4-FFF2-40B4-BE49-F238E27FC236}">
                <a16:creationId xmlns:a16="http://schemas.microsoft.com/office/drawing/2014/main" id="{46EE5ED0-C35F-340F-E704-5B5BD9BB4343}"/>
              </a:ext>
            </a:extLst>
          </p:cNvPr>
          <p:cNvSpPr txBox="1"/>
          <p:nvPr/>
        </p:nvSpPr>
        <p:spPr>
          <a:xfrm>
            <a:off x="1553677" y="4291222"/>
            <a:ext cx="2357383" cy="1615827"/>
          </a:xfrm>
          <a:prstGeom prst="rect">
            <a:avLst/>
          </a:prstGeom>
          <a:noFill/>
        </p:spPr>
        <p:txBody>
          <a:bodyPr wrap="square" rtlCol="0">
            <a:spAutoFit/>
          </a:bodyPr>
          <a:lstStyle/>
          <a:p>
            <a:r>
              <a:rPr lang="fr-FR" sz="1100" dirty="0">
                <a:solidFill>
                  <a:srgbClr val="3E454A"/>
                </a:solidFill>
              </a:rPr>
              <a:t>Françoise est en attente de sa nouvelle carte bancaire.</a:t>
            </a:r>
          </a:p>
          <a:p>
            <a:r>
              <a:rPr lang="fr-FR" sz="1100" dirty="0">
                <a:solidFill>
                  <a:srgbClr val="3E454A"/>
                </a:solidFill>
              </a:rPr>
              <a:t>Sa carte est en statut expédiée.</a:t>
            </a:r>
          </a:p>
          <a:p>
            <a:r>
              <a:rPr lang="fr-FR" sz="1100" b="1" dirty="0">
                <a:solidFill>
                  <a:srgbClr val="3E454A"/>
                </a:solidFill>
              </a:rPr>
              <a:t>Problème : elle ne sait pas si elle recevra sa carte avant son départ en week end prévu dans deux jours.</a:t>
            </a:r>
          </a:p>
          <a:p>
            <a:r>
              <a:rPr lang="fr-FR" sz="1100" dirty="0">
                <a:solidFill>
                  <a:srgbClr val="3E454A"/>
                </a:solidFill>
              </a:rPr>
              <a:t>Elle se connecte à son application mobile Caisse d’Epargne</a:t>
            </a:r>
            <a:r>
              <a:rPr lang="fr-FR" sz="1100" b="1" dirty="0">
                <a:solidFill>
                  <a:srgbClr val="3E454A"/>
                </a:solidFill>
              </a:rPr>
              <a:t>.</a:t>
            </a:r>
          </a:p>
        </p:txBody>
      </p:sp>
      <p:sp>
        <p:nvSpPr>
          <p:cNvPr id="15" name="Flèche : droite 14">
            <a:extLst>
              <a:ext uri="{FF2B5EF4-FFF2-40B4-BE49-F238E27FC236}">
                <a16:creationId xmlns:a16="http://schemas.microsoft.com/office/drawing/2014/main" id="{6AA04491-62B0-5BFE-8E0E-8298A5C0D0C4}"/>
              </a:ext>
            </a:extLst>
          </p:cNvPr>
          <p:cNvSpPr/>
          <p:nvPr/>
        </p:nvSpPr>
        <p:spPr>
          <a:xfrm>
            <a:off x="3905995" y="4829527"/>
            <a:ext cx="485775" cy="514350"/>
          </a:xfrm>
          <a:prstGeom prst="rightArrow">
            <a:avLst/>
          </a:prstGeom>
          <a:solidFill>
            <a:srgbClr val="DAE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E8F11462-523C-B35B-66AE-F7BFF328881F}"/>
              </a:ext>
            </a:extLst>
          </p:cNvPr>
          <p:cNvPicPr>
            <a:picLocks noChangeAspect="1"/>
          </p:cNvPicPr>
          <p:nvPr/>
        </p:nvPicPr>
        <p:blipFill>
          <a:blip r:embed="rId5"/>
          <a:stretch>
            <a:fillRect/>
          </a:stretch>
        </p:blipFill>
        <p:spPr>
          <a:xfrm>
            <a:off x="4422465" y="4048896"/>
            <a:ext cx="4480993" cy="2312049"/>
          </a:xfrm>
          <a:prstGeom prst="rect">
            <a:avLst/>
          </a:prstGeom>
          <a:ln>
            <a:solidFill>
              <a:schemeClr val="bg1">
                <a:lumMod val="85000"/>
              </a:schemeClr>
            </a:solidFill>
          </a:ln>
        </p:spPr>
      </p:pic>
      <p:sp>
        <p:nvSpPr>
          <p:cNvPr id="17" name="Flèche : droite 16">
            <a:extLst>
              <a:ext uri="{FF2B5EF4-FFF2-40B4-BE49-F238E27FC236}">
                <a16:creationId xmlns:a16="http://schemas.microsoft.com/office/drawing/2014/main" id="{D1CE7717-754E-5118-56D1-8D6D9ABA2708}"/>
              </a:ext>
            </a:extLst>
          </p:cNvPr>
          <p:cNvSpPr/>
          <p:nvPr/>
        </p:nvSpPr>
        <p:spPr>
          <a:xfrm>
            <a:off x="8959370" y="2601190"/>
            <a:ext cx="485775" cy="514350"/>
          </a:xfrm>
          <a:prstGeom prst="rightArrow">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 droite 17">
            <a:extLst>
              <a:ext uri="{FF2B5EF4-FFF2-40B4-BE49-F238E27FC236}">
                <a16:creationId xmlns:a16="http://schemas.microsoft.com/office/drawing/2014/main" id="{25FEA562-FAFC-3215-D335-F405ABD9C813}"/>
              </a:ext>
            </a:extLst>
          </p:cNvPr>
          <p:cNvSpPr/>
          <p:nvPr/>
        </p:nvSpPr>
        <p:spPr>
          <a:xfrm>
            <a:off x="8959369" y="4829527"/>
            <a:ext cx="485775" cy="514350"/>
          </a:xfrm>
          <a:prstGeom prst="rightArrow">
            <a:avLst/>
          </a:prstGeom>
          <a:solidFill>
            <a:srgbClr val="DAE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46C84096-A419-FE53-7241-DAE4D4621AF5}"/>
              </a:ext>
            </a:extLst>
          </p:cNvPr>
          <p:cNvSpPr txBox="1"/>
          <p:nvPr/>
        </p:nvSpPr>
        <p:spPr>
          <a:xfrm>
            <a:off x="9557299" y="4255687"/>
            <a:ext cx="2477829" cy="1277273"/>
          </a:xfrm>
          <a:prstGeom prst="rect">
            <a:avLst/>
          </a:prstGeom>
          <a:noFill/>
        </p:spPr>
        <p:txBody>
          <a:bodyPr wrap="square" rtlCol="0">
            <a:spAutoFit/>
          </a:bodyPr>
          <a:lstStyle>
            <a:defPPr>
              <a:defRPr lang="fr-FR"/>
            </a:defPPr>
            <a:lvl1pPr>
              <a:defRPr sz="1100"/>
            </a:lvl1pPr>
          </a:lstStyle>
          <a:p>
            <a:r>
              <a:rPr lang="fr-FR" sz="1100" dirty="0">
                <a:solidFill>
                  <a:schemeClr val="tx1">
                    <a:lumMod val="75000"/>
                    <a:lumOff val="25000"/>
                  </a:schemeClr>
                </a:solidFill>
              </a:rPr>
              <a:t>Elle peut </a:t>
            </a:r>
            <a:r>
              <a:rPr lang="fr-FR" sz="1100" b="1" dirty="0">
                <a:solidFill>
                  <a:schemeClr val="tx1">
                    <a:lumMod val="75000"/>
                    <a:lumOff val="25000"/>
                  </a:schemeClr>
                </a:solidFill>
              </a:rPr>
              <a:t>activer l’utilisation digitale de sa carte </a:t>
            </a:r>
            <a:r>
              <a:rPr lang="fr-FR" sz="1100" b="1" dirty="0">
                <a:solidFill>
                  <a:schemeClr val="accent1"/>
                </a:solidFill>
              </a:rPr>
              <a:t>en temps réel. </a:t>
            </a:r>
            <a:r>
              <a:rPr lang="fr-FR" sz="1100" dirty="0">
                <a:solidFill>
                  <a:schemeClr val="tx1">
                    <a:lumMod val="75000"/>
                    <a:lumOff val="25000"/>
                  </a:schemeClr>
                </a:solidFill>
              </a:rPr>
              <a:t>Elle pourra effectuer des achats à distance et/ou enrôler sa carte pour régler grâce à son mobile des achats de proximité.</a:t>
            </a:r>
          </a:p>
          <a:p>
            <a:endParaRPr lang="fr-FR" dirty="0">
              <a:solidFill>
                <a:srgbClr val="3E454A"/>
              </a:solidFill>
            </a:endParaRPr>
          </a:p>
        </p:txBody>
      </p:sp>
      <p:grpSp>
        <p:nvGrpSpPr>
          <p:cNvPr id="20" name="Groupe 19">
            <a:extLst>
              <a:ext uri="{FF2B5EF4-FFF2-40B4-BE49-F238E27FC236}">
                <a16:creationId xmlns:a16="http://schemas.microsoft.com/office/drawing/2014/main" id="{339290EF-43E4-7D88-72A1-4E8D1F6C46E7}"/>
              </a:ext>
            </a:extLst>
          </p:cNvPr>
          <p:cNvGrpSpPr/>
          <p:nvPr/>
        </p:nvGrpSpPr>
        <p:grpSpPr>
          <a:xfrm>
            <a:off x="7311937" y="1905891"/>
            <a:ext cx="375668" cy="230832"/>
            <a:chOff x="1149821" y="670061"/>
            <a:chExt cx="375668" cy="230832"/>
          </a:xfrm>
        </p:grpSpPr>
        <p:sp>
          <p:nvSpPr>
            <p:cNvPr id="21" name="Ellipse 20">
              <a:extLst>
                <a:ext uri="{FF2B5EF4-FFF2-40B4-BE49-F238E27FC236}">
                  <a16:creationId xmlns:a16="http://schemas.microsoft.com/office/drawing/2014/main" id="{7B4D0060-F16D-5AFC-55E8-0AC31072A4D1}"/>
                </a:ext>
              </a:extLst>
            </p:cNvPr>
            <p:cNvSpPr/>
            <p:nvPr/>
          </p:nvSpPr>
          <p:spPr>
            <a:xfrm>
              <a:off x="1226653" y="670441"/>
              <a:ext cx="193073" cy="211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10841145-1AB1-452F-1A54-0DFAFF1B3EFB}"/>
                </a:ext>
              </a:extLst>
            </p:cNvPr>
            <p:cNvSpPr txBox="1"/>
            <p:nvPr/>
          </p:nvSpPr>
          <p:spPr>
            <a:xfrm>
              <a:off x="1149821" y="670061"/>
              <a:ext cx="375668" cy="230832"/>
            </a:xfrm>
            <a:prstGeom prst="rect">
              <a:avLst/>
            </a:prstGeom>
            <a:noFill/>
          </p:spPr>
          <p:txBody>
            <a:bodyPr wrap="square" rtlCol="0">
              <a:spAutoFit/>
            </a:bodyPr>
            <a:lstStyle/>
            <a:p>
              <a:r>
                <a:rPr lang="fr-FR" sz="900" b="1" dirty="0">
                  <a:solidFill>
                    <a:schemeClr val="bg1"/>
                  </a:solidFill>
                </a:rPr>
                <a:t>SP</a:t>
              </a:r>
            </a:p>
          </p:txBody>
        </p:sp>
      </p:grpSp>
      <p:grpSp>
        <p:nvGrpSpPr>
          <p:cNvPr id="23" name="Groupe 22">
            <a:extLst>
              <a:ext uri="{FF2B5EF4-FFF2-40B4-BE49-F238E27FC236}">
                <a16:creationId xmlns:a16="http://schemas.microsoft.com/office/drawing/2014/main" id="{A88211D6-1136-681C-61F7-CBCC69F46C0A}"/>
              </a:ext>
            </a:extLst>
          </p:cNvPr>
          <p:cNvGrpSpPr/>
          <p:nvPr/>
        </p:nvGrpSpPr>
        <p:grpSpPr>
          <a:xfrm>
            <a:off x="7316277" y="4024855"/>
            <a:ext cx="375668" cy="230832"/>
            <a:chOff x="1149821" y="670061"/>
            <a:chExt cx="375668" cy="230832"/>
          </a:xfrm>
        </p:grpSpPr>
        <p:sp>
          <p:nvSpPr>
            <p:cNvPr id="24" name="Ellipse 23">
              <a:extLst>
                <a:ext uri="{FF2B5EF4-FFF2-40B4-BE49-F238E27FC236}">
                  <a16:creationId xmlns:a16="http://schemas.microsoft.com/office/drawing/2014/main" id="{E5ECE408-4C28-9117-EEC9-707DCA94B12C}"/>
                </a:ext>
              </a:extLst>
            </p:cNvPr>
            <p:cNvSpPr/>
            <p:nvPr/>
          </p:nvSpPr>
          <p:spPr>
            <a:xfrm>
              <a:off x="1226653" y="670441"/>
              <a:ext cx="193073" cy="211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4C373170-13A1-060A-F074-625A3ADDD8AE}"/>
                </a:ext>
              </a:extLst>
            </p:cNvPr>
            <p:cNvSpPr txBox="1"/>
            <p:nvPr/>
          </p:nvSpPr>
          <p:spPr>
            <a:xfrm>
              <a:off x="1149821" y="670061"/>
              <a:ext cx="375668" cy="230832"/>
            </a:xfrm>
            <a:prstGeom prst="rect">
              <a:avLst/>
            </a:prstGeom>
            <a:noFill/>
          </p:spPr>
          <p:txBody>
            <a:bodyPr wrap="square" rtlCol="0">
              <a:spAutoFit/>
            </a:bodyPr>
            <a:lstStyle/>
            <a:p>
              <a:r>
                <a:rPr lang="fr-FR" sz="900" b="1" dirty="0">
                  <a:solidFill>
                    <a:schemeClr val="bg1"/>
                  </a:solidFill>
                </a:rPr>
                <a:t>SP</a:t>
              </a:r>
            </a:p>
          </p:txBody>
        </p:sp>
      </p:grpSp>
      <p:sp>
        <p:nvSpPr>
          <p:cNvPr id="26" name="ZoneTexte 25">
            <a:extLst>
              <a:ext uri="{FF2B5EF4-FFF2-40B4-BE49-F238E27FC236}">
                <a16:creationId xmlns:a16="http://schemas.microsoft.com/office/drawing/2014/main" id="{4AFBBC55-4AE6-A366-817E-2CF892E6083C}"/>
              </a:ext>
            </a:extLst>
          </p:cNvPr>
          <p:cNvSpPr txBox="1"/>
          <p:nvPr/>
        </p:nvSpPr>
        <p:spPr>
          <a:xfrm>
            <a:off x="-490697" y="2147637"/>
            <a:ext cx="2524123" cy="1569660"/>
          </a:xfrm>
          <a:prstGeom prst="rect">
            <a:avLst/>
          </a:prstGeom>
          <a:noFill/>
        </p:spPr>
        <p:txBody>
          <a:bodyPr wrap="square" rtlCol="0">
            <a:spAutoFit/>
          </a:bodyPr>
          <a:lstStyle/>
          <a:p>
            <a:pPr algn="ctr"/>
            <a:r>
              <a:rPr lang="fr-FR" sz="1200" b="1" dirty="0">
                <a:solidFill>
                  <a:srgbClr val="3E454A"/>
                </a:solidFill>
              </a:rPr>
              <a:t>Thomas</a:t>
            </a: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endParaRPr lang="fr-FR" sz="1050" dirty="0">
              <a:solidFill>
                <a:srgbClr val="3E454A"/>
              </a:solidFill>
            </a:endParaRPr>
          </a:p>
          <a:p>
            <a:pPr algn="ctr"/>
            <a:r>
              <a:rPr lang="fr-FR" sz="1050" b="1" dirty="0">
                <a:solidFill>
                  <a:schemeClr val="accent1"/>
                </a:solidFill>
              </a:rPr>
              <a:t>Carte active</a:t>
            </a:r>
          </a:p>
        </p:txBody>
      </p:sp>
    </p:spTree>
    <p:extLst>
      <p:ext uri="{BB962C8B-B14F-4D97-AF65-F5344CB8AC3E}">
        <p14:creationId xmlns:p14="http://schemas.microsoft.com/office/powerpoint/2010/main" val="3380132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F1C24C1-BCD3-CA20-FAB6-98DE66CB5FA4}"/>
              </a:ext>
            </a:extLst>
          </p:cNvPr>
          <p:cNvSpPr>
            <a:spLocks noGrp="1"/>
          </p:cNvSpPr>
          <p:nvPr>
            <p:ph type="body" sz="quarter" idx="12"/>
          </p:nvPr>
        </p:nvSpPr>
        <p:spPr/>
        <p:txBody>
          <a:bodyPr>
            <a:normAutofit/>
          </a:bodyPr>
          <a:lstStyle/>
          <a:p>
            <a:r>
              <a:rPr lang="fr-FR" dirty="0"/>
              <a:t>Une communication est adressée aux clients suite à la consultation des données carte</a:t>
            </a:r>
          </a:p>
        </p:txBody>
      </p:sp>
      <p:pic>
        <p:nvPicPr>
          <p:cNvPr id="7" name="Image 6">
            <a:extLst>
              <a:ext uri="{FF2B5EF4-FFF2-40B4-BE49-F238E27FC236}">
                <a16:creationId xmlns:a16="http://schemas.microsoft.com/office/drawing/2014/main" id="{CA10AE60-46C3-CCB3-5CB0-ACC0E31EAEDC}"/>
              </a:ext>
            </a:extLst>
          </p:cNvPr>
          <p:cNvPicPr>
            <a:picLocks noChangeAspect="1"/>
          </p:cNvPicPr>
          <p:nvPr/>
        </p:nvPicPr>
        <p:blipFill>
          <a:blip r:embed="rId2"/>
          <a:stretch>
            <a:fillRect/>
          </a:stretch>
        </p:blipFill>
        <p:spPr>
          <a:xfrm>
            <a:off x="1855832" y="2332741"/>
            <a:ext cx="2914380" cy="3801589"/>
          </a:xfrm>
          <a:prstGeom prst="rect">
            <a:avLst/>
          </a:prstGeom>
          <a:ln>
            <a:solidFill>
              <a:schemeClr val="bg1">
                <a:lumMod val="75000"/>
              </a:schemeClr>
            </a:solidFill>
          </a:ln>
        </p:spPr>
      </p:pic>
      <p:pic>
        <p:nvPicPr>
          <p:cNvPr id="8" name="Image 7">
            <a:extLst>
              <a:ext uri="{FF2B5EF4-FFF2-40B4-BE49-F238E27FC236}">
                <a16:creationId xmlns:a16="http://schemas.microsoft.com/office/drawing/2014/main" id="{8F860742-D63E-8DE2-58C7-E808FB048BED}"/>
              </a:ext>
            </a:extLst>
          </p:cNvPr>
          <p:cNvPicPr>
            <a:picLocks noChangeAspect="1"/>
          </p:cNvPicPr>
          <p:nvPr/>
        </p:nvPicPr>
        <p:blipFill>
          <a:blip r:embed="rId3"/>
          <a:stretch>
            <a:fillRect/>
          </a:stretch>
        </p:blipFill>
        <p:spPr>
          <a:xfrm>
            <a:off x="7209159" y="2332742"/>
            <a:ext cx="2814234" cy="3801590"/>
          </a:xfrm>
          <a:prstGeom prst="rect">
            <a:avLst/>
          </a:prstGeom>
          <a:ln>
            <a:solidFill>
              <a:schemeClr val="bg1">
                <a:lumMod val="75000"/>
              </a:schemeClr>
            </a:solidFill>
          </a:ln>
        </p:spPr>
      </p:pic>
      <p:sp>
        <p:nvSpPr>
          <p:cNvPr id="9" name="ZoneTexte 8">
            <a:extLst>
              <a:ext uri="{FF2B5EF4-FFF2-40B4-BE49-F238E27FC236}">
                <a16:creationId xmlns:a16="http://schemas.microsoft.com/office/drawing/2014/main" id="{82F0E457-024A-9937-F7B6-C9E782D1F403}"/>
              </a:ext>
            </a:extLst>
          </p:cNvPr>
          <p:cNvSpPr txBox="1"/>
          <p:nvPr/>
        </p:nvSpPr>
        <p:spPr>
          <a:xfrm>
            <a:off x="7147535" y="1605259"/>
            <a:ext cx="3019821" cy="577081"/>
          </a:xfrm>
          <a:prstGeom prst="rect">
            <a:avLst/>
          </a:prstGeom>
          <a:noFill/>
        </p:spPr>
        <p:txBody>
          <a:bodyPr wrap="square">
            <a:spAutoFit/>
          </a:bodyPr>
          <a:lstStyle/>
          <a:p>
            <a:r>
              <a:rPr lang="en-US" sz="1050" b="1" dirty="0">
                <a:solidFill>
                  <a:srgbClr val="3E454A"/>
                </a:solidFill>
              </a:rPr>
              <a:t>Email + notification push </a:t>
            </a:r>
            <a:r>
              <a:rPr lang="en-US" sz="1050" dirty="0">
                <a:solidFill>
                  <a:srgbClr val="3E454A"/>
                </a:solidFill>
              </a:rPr>
              <a:t>adressés à Françoise pour lui </a:t>
            </a:r>
            <a:r>
              <a:rPr lang="en-US" sz="1050" b="1" dirty="0">
                <a:solidFill>
                  <a:srgbClr val="3E454A"/>
                </a:solidFill>
              </a:rPr>
              <a:t>confirmer l’activation </a:t>
            </a:r>
            <a:r>
              <a:rPr lang="en-US" sz="1050" dirty="0">
                <a:solidFill>
                  <a:srgbClr val="3E454A"/>
                </a:solidFill>
              </a:rPr>
              <a:t>de la forme digitale de sa carte</a:t>
            </a:r>
          </a:p>
        </p:txBody>
      </p:sp>
      <p:sp>
        <p:nvSpPr>
          <p:cNvPr id="10" name="ZoneTexte 9">
            <a:extLst>
              <a:ext uri="{FF2B5EF4-FFF2-40B4-BE49-F238E27FC236}">
                <a16:creationId xmlns:a16="http://schemas.microsoft.com/office/drawing/2014/main" id="{5019606F-EE12-0408-5784-9B83EA04720B}"/>
              </a:ext>
            </a:extLst>
          </p:cNvPr>
          <p:cNvSpPr txBox="1"/>
          <p:nvPr/>
        </p:nvSpPr>
        <p:spPr>
          <a:xfrm>
            <a:off x="1748094" y="1605259"/>
            <a:ext cx="3184046" cy="577081"/>
          </a:xfrm>
          <a:prstGeom prst="rect">
            <a:avLst/>
          </a:prstGeom>
          <a:noFill/>
        </p:spPr>
        <p:txBody>
          <a:bodyPr wrap="square">
            <a:spAutoFit/>
          </a:bodyPr>
          <a:lstStyle/>
          <a:p>
            <a:r>
              <a:rPr lang="en-US" sz="1050" b="1" dirty="0">
                <a:solidFill>
                  <a:srgbClr val="3E454A"/>
                </a:solidFill>
              </a:rPr>
              <a:t>Email</a:t>
            </a:r>
            <a:r>
              <a:rPr lang="en-US" sz="1050" dirty="0">
                <a:solidFill>
                  <a:srgbClr val="3E454A"/>
                </a:solidFill>
              </a:rPr>
              <a:t> </a:t>
            </a:r>
            <a:r>
              <a:rPr lang="en-US" sz="1050" b="1" dirty="0">
                <a:solidFill>
                  <a:srgbClr val="3E454A"/>
                </a:solidFill>
              </a:rPr>
              <a:t>+</a:t>
            </a:r>
            <a:r>
              <a:rPr lang="en-US" sz="1050" dirty="0">
                <a:solidFill>
                  <a:srgbClr val="3E454A"/>
                </a:solidFill>
              </a:rPr>
              <a:t> </a:t>
            </a:r>
            <a:r>
              <a:rPr lang="en-US" sz="1050" b="1" dirty="0">
                <a:solidFill>
                  <a:srgbClr val="3E454A"/>
                </a:solidFill>
              </a:rPr>
              <a:t>notification push </a:t>
            </a:r>
            <a:r>
              <a:rPr lang="en-US" sz="1050" dirty="0">
                <a:solidFill>
                  <a:srgbClr val="3E454A"/>
                </a:solidFill>
              </a:rPr>
              <a:t>adressés à Thomas pour lui </a:t>
            </a:r>
            <a:r>
              <a:rPr lang="en-US" sz="1050" b="1" dirty="0">
                <a:solidFill>
                  <a:srgbClr val="3E454A"/>
                </a:solidFill>
              </a:rPr>
              <a:t>confirmer la consultation </a:t>
            </a:r>
            <a:r>
              <a:rPr lang="en-US" sz="1050" dirty="0">
                <a:solidFill>
                  <a:srgbClr val="3E454A"/>
                </a:solidFill>
              </a:rPr>
              <a:t>des données digitales de sa carte</a:t>
            </a:r>
          </a:p>
        </p:txBody>
      </p:sp>
      <p:pic>
        <p:nvPicPr>
          <p:cNvPr id="11" name="Image 10">
            <a:extLst>
              <a:ext uri="{FF2B5EF4-FFF2-40B4-BE49-F238E27FC236}">
                <a16:creationId xmlns:a16="http://schemas.microsoft.com/office/drawing/2014/main" id="{C1B737D2-D541-EE9D-204F-C7C5F6603C85}"/>
              </a:ext>
            </a:extLst>
          </p:cNvPr>
          <p:cNvPicPr>
            <a:picLocks noChangeAspect="1"/>
          </p:cNvPicPr>
          <p:nvPr/>
        </p:nvPicPr>
        <p:blipFill>
          <a:blip r:embed="rId4"/>
          <a:stretch>
            <a:fillRect/>
          </a:stretch>
        </p:blipFill>
        <p:spPr>
          <a:xfrm>
            <a:off x="576360" y="1315136"/>
            <a:ext cx="1171734" cy="1152525"/>
          </a:xfrm>
          <a:prstGeom prst="rect">
            <a:avLst/>
          </a:prstGeom>
        </p:spPr>
      </p:pic>
      <p:pic>
        <p:nvPicPr>
          <p:cNvPr id="12" name="Image 11">
            <a:extLst>
              <a:ext uri="{FF2B5EF4-FFF2-40B4-BE49-F238E27FC236}">
                <a16:creationId xmlns:a16="http://schemas.microsoft.com/office/drawing/2014/main" id="{9C790F6E-F01B-2607-8CFA-F8AF35128F38}"/>
              </a:ext>
            </a:extLst>
          </p:cNvPr>
          <p:cNvPicPr>
            <a:picLocks noChangeAspect="1"/>
          </p:cNvPicPr>
          <p:nvPr/>
        </p:nvPicPr>
        <p:blipFill>
          <a:blip r:embed="rId5"/>
          <a:stretch>
            <a:fillRect/>
          </a:stretch>
        </p:blipFill>
        <p:spPr>
          <a:xfrm>
            <a:off x="6015689" y="1327305"/>
            <a:ext cx="1112475" cy="1147680"/>
          </a:xfrm>
          <a:prstGeom prst="rect">
            <a:avLst/>
          </a:prstGeom>
        </p:spPr>
      </p:pic>
      <p:sp>
        <p:nvSpPr>
          <p:cNvPr id="13" name="ZoneTexte 12">
            <a:extLst>
              <a:ext uri="{FF2B5EF4-FFF2-40B4-BE49-F238E27FC236}">
                <a16:creationId xmlns:a16="http://schemas.microsoft.com/office/drawing/2014/main" id="{58F2CDBB-C24C-F3AB-A1CA-E62A0C3BC230}"/>
              </a:ext>
            </a:extLst>
          </p:cNvPr>
          <p:cNvSpPr txBox="1"/>
          <p:nvPr/>
        </p:nvSpPr>
        <p:spPr>
          <a:xfrm>
            <a:off x="9143328" y="5505657"/>
            <a:ext cx="1106839" cy="246221"/>
          </a:xfrm>
          <a:prstGeom prst="rect">
            <a:avLst/>
          </a:prstGeom>
          <a:noFill/>
        </p:spPr>
        <p:txBody>
          <a:bodyPr wrap="square" rtlCol="0">
            <a:spAutoFit/>
          </a:bodyPr>
          <a:lstStyle/>
          <a:p>
            <a:r>
              <a:rPr lang="fr-FR" sz="1000" b="1" dirty="0">
                <a:solidFill>
                  <a:srgbClr val="C00000"/>
                </a:solidFill>
              </a:rPr>
              <a:t>Push mobile</a:t>
            </a:r>
          </a:p>
        </p:txBody>
      </p:sp>
      <p:sp>
        <p:nvSpPr>
          <p:cNvPr id="14" name="ZoneTexte 13">
            <a:extLst>
              <a:ext uri="{FF2B5EF4-FFF2-40B4-BE49-F238E27FC236}">
                <a16:creationId xmlns:a16="http://schemas.microsoft.com/office/drawing/2014/main" id="{15030D87-678D-875E-0924-95FA2F3D95CC}"/>
              </a:ext>
            </a:extLst>
          </p:cNvPr>
          <p:cNvSpPr txBox="1"/>
          <p:nvPr/>
        </p:nvSpPr>
        <p:spPr>
          <a:xfrm>
            <a:off x="3839733" y="5505657"/>
            <a:ext cx="1106839" cy="246221"/>
          </a:xfrm>
          <a:prstGeom prst="rect">
            <a:avLst/>
          </a:prstGeom>
          <a:noFill/>
        </p:spPr>
        <p:txBody>
          <a:bodyPr wrap="square" rtlCol="0">
            <a:spAutoFit/>
          </a:bodyPr>
          <a:lstStyle/>
          <a:p>
            <a:r>
              <a:rPr lang="fr-FR" sz="1000" b="1" dirty="0">
                <a:solidFill>
                  <a:srgbClr val="C00000"/>
                </a:solidFill>
              </a:rPr>
              <a:t>Push mobile</a:t>
            </a:r>
          </a:p>
        </p:txBody>
      </p:sp>
      <p:pic>
        <p:nvPicPr>
          <p:cNvPr id="15" name="Image 14">
            <a:extLst>
              <a:ext uri="{FF2B5EF4-FFF2-40B4-BE49-F238E27FC236}">
                <a16:creationId xmlns:a16="http://schemas.microsoft.com/office/drawing/2014/main" id="{3A9F52E1-F862-B62C-2479-AF1CF649D401}"/>
              </a:ext>
            </a:extLst>
          </p:cNvPr>
          <p:cNvPicPr>
            <a:picLocks noChangeAspect="1"/>
          </p:cNvPicPr>
          <p:nvPr/>
        </p:nvPicPr>
        <p:blipFill>
          <a:blip r:embed="rId6"/>
          <a:stretch>
            <a:fillRect/>
          </a:stretch>
        </p:blipFill>
        <p:spPr>
          <a:xfrm>
            <a:off x="1856942" y="3575543"/>
            <a:ext cx="2895843" cy="1793885"/>
          </a:xfrm>
          <a:prstGeom prst="rect">
            <a:avLst/>
          </a:prstGeom>
        </p:spPr>
      </p:pic>
      <p:sp>
        <p:nvSpPr>
          <p:cNvPr id="16" name="ZoneTexte 15">
            <a:extLst>
              <a:ext uri="{FF2B5EF4-FFF2-40B4-BE49-F238E27FC236}">
                <a16:creationId xmlns:a16="http://schemas.microsoft.com/office/drawing/2014/main" id="{C15C3CE8-4E1B-8527-F317-DD6D294DDA57}"/>
              </a:ext>
            </a:extLst>
          </p:cNvPr>
          <p:cNvSpPr txBox="1"/>
          <p:nvPr/>
        </p:nvSpPr>
        <p:spPr>
          <a:xfrm>
            <a:off x="3836251" y="5746033"/>
            <a:ext cx="2027102" cy="625812"/>
          </a:xfrm>
          <a:prstGeom prst="rect">
            <a:avLst/>
          </a:prstGeom>
          <a:solidFill>
            <a:schemeClr val="bg1">
              <a:lumMod val="95000"/>
            </a:schemeClr>
          </a:solidFill>
          <a:ln>
            <a:solidFill>
              <a:srgbClr val="C00000"/>
            </a:solidFill>
          </a:ln>
        </p:spPr>
        <p:txBody>
          <a:bodyPr wrap="square" rtlCol="0">
            <a:spAutoFit/>
          </a:bodyPr>
          <a:lstStyle/>
          <a:p>
            <a:pPr>
              <a:spcBef>
                <a:spcPts val="750"/>
              </a:spcBef>
            </a:pPr>
            <a:r>
              <a:rPr lang="fr-FR" sz="700" b="1" dirty="0">
                <a:solidFill>
                  <a:srgbClr val="3E454A"/>
                </a:solidFill>
                <a:effectLst/>
                <a:latin typeface="Segoe UI" panose="020B0502040204020203" pitchFamily="34" charset="0"/>
                <a:ea typeface="Calibri" panose="020F0502020204030204" pitchFamily="34" charset="0"/>
              </a:rPr>
              <a:t>Consultation des données de votre carte</a:t>
            </a:r>
            <a:endParaRPr lang="fr-FR" sz="700" dirty="0">
              <a:solidFill>
                <a:srgbClr val="3E454A"/>
              </a:solidFill>
              <a:effectLst/>
              <a:latin typeface="Calibri" panose="020F0502020204030204" pitchFamily="34" charset="0"/>
              <a:ea typeface="Calibri" panose="020F0502020204030204" pitchFamily="34" charset="0"/>
            </a:endParaRPr>
          </a:p>
          <a:p>
            <a:pPr>
              <a:spcBef>
                <a:spcPts val="750"/>
              </a:spcBef>
            </a:pPr>
            <a:r>
              <a:rPr lang="fr-FR" sz="700" dirty="0">
                <a:solidFill>
                  <a:srgbClr val="3E454A"/>
                </a:solidFill>
                <a:effectLst/>
                <a:latin typeface="Segoe UI" panose="020B0502040204020203" pitchFamily="34" charset="0"/>
                <a:ea typeface="Calibri" panose="020F0502020204030204" pitchFamily="34" charset="0"/>
              </a:rPr>
              <a:t>Vous avez consulté les données de votre carte [NUMCARTE] depuis votre application mobile le [DATE] à [HEURE].</a:t>
            </a:r>
            <a:endParaRPr lang="fr-FR" sz="700" dirty="0">
              <a:solidFill>
                <a:srgbClr val="3E454A"/>
              </a:solidFill>
            </a:endParaRPr>
          </a:p>
        </p:txBody>
      </p:sp>
      <p:sp>
        <p:nvSpPr>
          <p:cNvPr id="17" name="ZoneTexte 16">
            <a:extLst>
              <a:ext uri="{FF2B5EF4-FFF2-40B4-BE49-F238E27FC236}">
                <a16:creationId xmlns:a16="http://schemas.microsoft.com/office/drawing/2014/main" id="{71225597-857F-8AE7-EC60-C1DF2E653DD6}"/>
              </a:ext>
            </a:extLst>
          </p:cNvPr>
          <p:cNvSpPr txBox="1"/>
          <p:nvPr/>
        </p:nvSpPr>
        <p:spPr>
          <a:xfrm>
            <a:off x="9143328" y="5734396"/>
            <a:ext cx="2331408" cy="625812"/>
          </a:xfrm>
          <a:prstGeom prst="rect">
            <a:avLst/>
          </a:prstGeom>
          <a:solidFill>
            <a:schemeClr val="bg1">
              <a:lumMod val="95000"/>
            </a:schemeClr>
          </a:solidFill>
          <a:ln>
            <a:solidFill>
              <a:srgbClr val="C00000"/>
            </a:solidFill>
          </a:ln>
        </p:spPr>
        <p:txBody>
          <a:bodyPr wrap="square">
            <a:spAutoFit/>
          </a:bodyPr>
          <a:lstStyle/>
          <a:p>
            <a:pPr>
              <a:spcBef>
                <a:spcPts val="750"/>
              </a:spcBef>
            </a:pPr>
            <a:r>
              <a:rPr lang="fr-FR" sz="700" b="1" dirty="0">
                <a:solidFill>
                  <a:srgbClr val="3E454A"/>
                </a:solidFill>
                <a:effectLst/>
                <a:latin typeface="Segoe UI" panose="020B0502040204020203" pitchFamily="34" charset="0"/>
                <a:ea typeface="Calibri" panose="020F0502020204030204" pitchFamily="34" charset="0"/>
              </a:rPr>
              <a:t>Demande d'utilisation digitale de votre carte</a:t>
            </a:r>
            <a:endParaRPr lang="fr-FR" sz="800" dirty="0">
              <a:solidFill>
                <a:srgbClr val="3E454A"/>
              </a:solidFill>
              <a:effectLst/>
              <a:latin typeface="Calibri" panose="020F0502020204030204" pitchFamily="34" charset="0"/>
              <a:ea typeface="Calibri" panose="020F0502020204030204" pitchFamily="34" charset="0"/>
            </a:endParaRPr>
          </a:p>
          <a:p>
            <a:pPr>
              <a:spcBef>
                <a:spcPts val="750"/>
              </a:spcBef>
            </a:pPr>
            <a:r>
              <a:rPr lang="fr-FR" sz="700" dirty="0">
                <a:solidFill>
                  <a:srgbClr val="3E454A"/>
                </a:solidFill>
                <a:effectLst/>
                <a:latin typeface="Segoe UI" panose="020B0502040204020203" pitchFamily="34" charset="0"/>
                <a:ea typeface="Calibri" panose="020F0502020204030204" pitchFamily="34" charset="0"/>
              </a:rPr>
              <a:t>Vous avez demandé à activer l’utilisation digitale de votre carte **** **** **** [NUMCARTE] depuis votre application mobile le [DATE] à [HEURE].</a:t>
            </a:r>
            <a:endParaRPr lang="fr-FR" sz="800" dirty="0">
              <a:solidFill>
                <a:srgbClr val="3E454A"/>
              </a:solidFill>
              <a:effectLst/>
              <a:latin typeface="Calibri" panose="020F0502020204030204" pitchFamily="34" charset="0"/>
              <a:ea typeface="Calibri" panose="020F0502020204030204" pitchFamily="34" charset="0"/>
            </a:endParaRPr>
          </a:p>
        </p:txBody>
      </p:sp>
      <p:sp>
        <p:nvSpPr>
          <p:cNvPr id="19" name="Rectangle 18">
            <a:extLst>
              <a:ext uri="{FF2B5EF4-FFF2-40B4-BE49-F238E27FC236}">
                <a16:creationId xmlns:a16="http://schemas.microsoft.com/office/drawing/2014/main" id="{0DD8D0A5-FA97-17E6-1696-835B38B61CA6}"/>
              </a:ext>
            </a:extLst>
          </p:cNvPr>
          <p:cNvSpPr/>
          <p:nvPr/>
        </p:nvSpPr>
        <p:spPr>
          <a:xfrm>
            <a:off x="7147535" y="2626360"/>
            <a:ext cx="1314994" cy="335103"/>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92CDE539-6EE8-0A60-8E8B-ED587EC7D874}"/>
              </a:ext>
            </a:extLst>
          </p:cNvPr>
          <p:cNvSpPr/>
          <p:nvPr/>
        </p:nvSpPr>
        <p:spPr>
          <a:xfrm>
            <a:off x="2647241" y="2611586"/>
            <a:ext cx="1314994" cy="335103"/>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8" name="Image 17">
            <a:extLst>
              <a:ext uri="{FF2B5EF4-FFF2-40B4-BE49-F238E27FC236}">
                <a16:creationId xmlns:a16="http://schemas.microsoft.com/office/drawing/2014/main" id="{F99EE56E-547C-C33D-88E0-A9B016D35C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28236" y="2589671"/>
            <a:ext cx="1153004" cy="378932"/>
          </a:xfrm>
          <a:prstGeom prst="rect">
            <a:avLst/>
          </a:prstGeom>
        </p:spPr>
      </p:pic>
      <p:pic>
        <p:nvPicPr>
          <p:cNvPr id="21" name="Image 20">
            <a:extLst>
              <a:ext uri="{FF2B5EF4-FFF2-40B4-BE49-F238E27FC236}">
                <a16:creationId xmlns:a16="http://schemas.microsoft.com/office/drawing/2014/main" id="{D18169F8-12A8-F643-26F5-2C07FCE6AD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8530" y="2598121"/>
            <a:ext cx="1153004" cy="378932"/>
          </a:xfrm>
          <a:prstGeom prst="rect">
            <a:avLst/>
          </a:prstGeom>
        </p:spPr>
      </p:pic>
    </p:spTree>
    <p:extLst>
      <p:ext uri="{BB962C8B-B14F-4D97-AF65-F5344CB8AC3E}">
        <p14:creationId xmlns:p14="http://schemas.microsoft.com/office/powerpoint/2010/main" val="2043393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4AF43E5-494E-C79D-143A-AEDBEF7CAA93}"/>
              </a:ext>
            </a:extLst>
          </p:cNvPr>
          <p:cNvSpPr>
            <a:spLocks noGrp="1"/>
          </p:cNvSpPr>
          <p:nvPr>
            <p:ph idx="17"/>
          </p:nvPr>
        </p:nvSpPr>
        <p:spPr/>
        <p:txBody>
          <a:bodyPr/>
          <a:lstStyle/>
          <a:p>
            <a:endParaRPr lang="fr-FR"/>
          </a:p>
        </p:txBody>
      </p:sp>
      <p:sp>
        <p:nvSpPr>
          <p:cNvPr id="3" name="Espace réservé du texte 2">
            <a:extLst>
              <a:ext uri="{FF2B5EF4-FFF2-40B4-BE49-F238E27FC236}">
                <a16:creationId xmlns:a16="http://schemas.microsoft.com/office/drawing/2014/main" id="{2388855D-9B9D-A21A-045D-F79FD1007885}"/>
              </a:ext>
            </a:extLst>
          </p:cNvPr>
          <p:cNvSpPr>
            <a:spLocks noGrp="1"/>
          </p:cNvSpPr>
          <p:nvPr>
            <p:ph type="body" sz="quarter" idx="12"/>
          </p:nvPr>
        </p:nvSpPr>
        <p:spPr/>
        <p:txBody>
          <a:bodyPr/>
          <a:lstStyle/>
          <a:p>
            <a:r>
              <a:rPr lang="fr-FR" sz="1800" dirty="0"/>
              <a:t>Comment répondre aux sollicitations des clients</a:t>
            </a:r>
            <a:endParaRPr lang="fr-FR" dirty="0"/>
          </a:p>
        </p:txBody>
      </p:sp>
      <p:graphicFrame>
        <p:nvGraphicFramePr>
          <p:cNvPr id="6" name="Tableau 4">
            <a:extLst>
              <a:ext uri="{FF2B5EF4-FFF2-40B4-BE49-F238E27FC236}">
                <a16:creationId xmlns:a16="http://schemas.microsoft.com/office/drawing/2014/main" id="{7D336F13-A91C-D6B3-155D-DEB7CDEABC45}"/>
              </a:ext>
            </a:extLst>
          </p:cNvPr>
          <p:cNvGraphicFramePr>
            <a:graphicFrameLocks noGrp="1"/>
          </p:cNvGraphicFramePr>
          <p:nvPr>
            <p:extLst>
              <p:ext uri="{D42A27DB-BD31-4B8C-83A1-F6EECF244321}">
                <p14:modId xmlns:p14="http://schemas.microsoft.com/office/powerpoint/2010/main" val="18517835"/>
              </p:ext>
            </p:extLst>
          </p:nvPr>
        </p:nvGraphicFramePr>
        <p:xfrm>
          <a:off x="695325" y="1322689"/>
          <a:ext cx="11305087" cy="5044440"/>
        </p:xfrm>
        <a:graphic>
          <a:graphicData uri="http://schemas.openxmlformats.org/drawingml/2006/table">
            <a:tbl>
              <a:tblPr firstRow="1" bandRow="1">
                <a:tableStyleId>{5C22544A-7EE6-4342-B048-85BDC9FD1C3A}</a:tableStyleId>
              </a:tblPr>
              <a:tblGrid>
                <a:gridCol w="2552408">
                  <a:extLst>
                    <a:ext uri="{9D8B030D-6E8A-4147-A177-3AD203B41FA5}">
                      <a16:colId xmlns:a16="http://schemas.microsoft.com/office/drawing/2014/main" val="937571981"/>
                    </a:ext>
                  </a:extLst>
                </a:gridCol>
                <a:gridCol w="4638906">
                  <a:extLst>
                    <a:ext uri="{9D8B030D-6E8A-4147-A177-3AD203B41FA5}">
                      <a16:colId xmlns:a16="http://schemas.microsoft.com/office/drawing/2014/main" val="3066317630"/>
                    </a:ext>
                  </a:extLst>
                </a:gridCol>
                <a:gridCol w="4113773">
                  <a:extLst>
                    <a:ext uri="{9D8B030D-6E8A-4147-A177-3AD203B41FA5}">
                      <a16:colId xmlns:a16="http://schemas.microsoft.com/office/drawing/2014/main" val="4115077593"/>
                    </a:ext>
                  </a:extLst>
                </a:gridCol>
              </a:tblGrid>
              <a:tr h="0">
                <a:tc>
                  <a:txBody>
                    <a:bodyPr/>
                    <a:lstStyle/>
                    <a:p>
                      <a:r>
                        <a:rPr lang="fr-FR" sz="1400" dirty="0"/>
                        <a:t>SOLLICITATIONS CLIENTS</a:t>
                      </a:r>
                    </a:p>
                  </a:txBody>
                  <a:tcPr/>
                </a:tc>
                <a:tc>
                  <a:txBody>
                    <a:bodyPr/>
                    <a:lstStyle/>
                    <a:p>
                      <a:r>
                        <a:rPr lang="fr-FR" sz="1400" dirty="0"/>
                        <a:t>APPROCHE COMMERCIALE</a:t>
                      </a:r>
                    </a:p>
                  </a:txBody>
                  <a:tcPr/>
                </a:tc>
                <a:tc>
                  <a:txBody>
                    <a:bodyPr/>
                    <a:lstStyle/>
                    <a:p>
                      <a:r>
                        <a:rPr lang="fr-FR" sz="1400" dirty="0"/>
                        <a:t>BON A SAVOIR</a:t>
                      </a:r>
                    </a:p>
                  </a:txBody>
                  <a:tcPr/>
                </a:tc>
                <a:extLst>
                  <a:ext uri="{0D108BD9-81ED-4DB2-BD59-A6C34878D82A}">
                    <a16:rowId xmlns:a16="http://schemas.microsoft.com/office/drawing/2014/main" val="2545631822"/>
                  </a:ext>
                </a:extLst>
              </a:tr>
              <a:tr h="0">
                <a:tc>
                  <a:txBody>
                    <a:bodyPr/>
                    <a:lstStyle/>
                    <a:p>
                      <a:r>
                        <a:rPr lang="fr-FR" sz="1100" dirty="0">
                          <a:solidFill>
                            <a:srgbClr val="3E454A"/>
                          </a:solidFill>
                        </a:rPr>
                        <a:t>Je ne retrouve pas ma carte.</a:t>
                      </a:r>
                    </a:p>
                  </a:txBody>
                  <a:tcPr/>
                </a:tc>
                <a:tc>
                  <a:txBody>
                    <a:bodyPr/>
                    <a:lstStyle/>
                    <a:p>
                      <a:r>
                        <a:rPr lang="fr-FR" sz="1100" b="0" i="0" kern="1200" dirty="0">
                          <a:solidFill>
                            <a:srgbClr val="3E454A"/>
                          </a:solidFill>
                          <a:effectLst/>
                          <a:latin typeface="+mn-lt"/>
                          <a:ea typeface="+mn-ea"/>
                          <a:cs typeface="+mn-cs"/>
                        </a:rPr>
                        <a:t>Au moindre doute, </a:t>
                      </a:r>
                      <a:r>
                        <a:rPr lang="fr-FR" sz="1100" b="1" i="0" kern="1200" dirty="0">
                          <a:solidFill>
                            <a:srgbClr val="3E454A"/>
                          </a:solidFill>
                          <a:effectLst/>
                          <a:latin typeface="+mn-lt"/>
                          <a:ea typeface="+mn-ea"/>
                          <a:cs typeface="+mn-cs"/>
                        </a:rPr>
                        <a:t>verrouillez votre carte </a:t>
                      </a:r>
                      <a:r>
                        <a:rPr lang="fr-FR" sz="1100" b="0" i="0" kern="1200" dirty="0">
                          <a:solidFill>
                            <a:srgbClr val="3E454A"/>
                          </a:solidFill>
                          <a:effectLst/>
                          <a:latin typeface="+mn-lt"/>
                          <a:ea typeface="+mn-ea"/>
                          <a:cs typeface="+mn-cs"/>
                        </a:rPr>
                        <a:t>temporairement, directement depuis l’application mobile, pour qu’elle ne soit utilisable par personne. Et si vous retrouvez votre carte, déverrouillez-la simplement en un geste : votre carte se réactive aussitôt !</a:t>
                      </a:r>
                      <a:endParaRPr lang="fr-FR" sz="1100" dirty="0">
                        <a:solidFill>
                          <a:srgbClr val="3E454A"/>
                        </a:solidFill>
                      </a:endParaRPr>
                    </a:p>
                  </a:txBody>
                  <a:tcPr/>
                </a:tc>
                <a:tc>
                  <a:txBody>
                    <a:bodyPr/>
                    <a:lstStyle/>
                    <a:p>
                      <a:r>
                        <a:rPr lang="fr-FR" sz="1100" b="0" i="0" kern="1200" dirty="0">
                          <a:solidFill>
                            <a:srgbClr val="3E454A"/>
                          </a:solidFill>
                          <a:effectLst/>
                          <a:latin typeface="+mn-lt"/>
                          <a:ea typeface="+mn-ea"/>
                          <a:cs typeface="+mn-cs"/>
                        </a:rPr>
                        <a:t>Cette fonctionnalité ne permet pas de bloquer les paiements sans demande d’autorisation, comme la plupart des paiements sans contact ou sans code (ex. péages, parkings).</a:t>
                      </a:r>
                      <a:endParaRPr lang="fr-FR" sz="1100" dirty="0">
                        <a:solidFill>
                          <a:srgbClr val="3E454A"/>
                        </a:solidFill>
                      </a:endParaRPr>
                    </a:p>
                  </a:txBody>
                  <a:tcPr/>
                </a:tc>
                <a:extLst>
                  <a:ext uri="{0D108BD9-81ED-4DB2-BD59-A6C34878D82A}">
                    <a16:rowId xmlns:a16="http://schemas.microsoft.com/office/drawing/2014/main" val="641123814"/>
                  </a:ext>
                </a:extLst>
              </a:tr>
              <a:tr h="0">
                <a:tc>
                  <a:txBody>
                    <a:bodyPr/>
                    <a:lstStyle/>
                    <a:p>
                      <a:r>
                        <a:rPr lang="fr-FR" sz="1100" dirty="0">
                          <a:solidFill>
                            <a:srgbClr val="3E454A"/>
                          </a:solidFill>
                        </a:rPr>
                        <a:t>Je crois que j’ai perdu ma carte !</a:t>
                      </a:r>
                    </a:p>
                  </a:txBody>
                  <a:tcPr/>
                </a:tc>
                <a:tc>
                  <a:txBody>
                    <a:bodyPr/>
                    <a:lstStyle/>
                    <a:p>
                      <a:r>
                        <a:rPr lang="fr-FR" sz="1100" b="0" i="0" kern="1200" dirty="0">
                          <a:solidFill>
                            <a:srgbClr val="3E454A"/>
                          </a:solidFill>
                          <a:effectLst/>
                          <a:latin typeface="+mn-lt"/>
                          <a:ea typeface="+mn-ea"/>
                          <a:cs typeface="+mn-cs"/>
                        </a:rPr>
                        <a:t>Si votre carte est perdue, </a:t>
                      </a:r>
                      <a:r>
                        <a:rPr lang="fr-FR" sz="1100" b="1" i="0" kern="1200" dirty="0">
                          <a:solidFill>
                            <a:srgbClr val="3E454A"/>
                          </a:solidFill>
                          <a:effectLst/>
                          <a:latin typeface="+mn-lt"/>
                          <a:ea typeface="+mn-ea"/>
                          <a:cs typeface="+mn-cs"/>
                        </a:rPr>
                        <a:t>vous pouvez faire opposition et commander immédiatement votre nouvelle carte </a:t>
                      </a:r>
                      <a:r>
                        <a:rPr lang="fr-FR" sz="1100" b="0" i="0" kern="1200" dirty="0">
                          <a:solidFill>
                            <a:srgbClr val="3E454A"/>
                          </a:solidFill>
                          <a:effectLst/>
                          <a:latin typeface="+mn-lt"/>
                          <a:ea typeface="+mn-ea"/>
                          <a:cs typeface="+mn-cs"/>
                        </a:rPr>
                        <a:t>depuis notre application mobile. Vous recevez votre carte dans les 5 jours ouvrés (selon délais postaux).</a:t>
                      </a:r>
                      <a:endParaRPr lang="fr-FR" sz="1100" dirty="0">
                        <a:solidFill>
                          <a:srgbClr val="3E454A"/>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solidFill>
                            <a:srgbClr val="3E454A"/>
                          </a:solidFill>
                        </a:rPr>
                        <a:t>Pour toute refabrication de carte, ou nouvelle souscription, dès que la carte sera en statut expédiée, le client pourra depuis l’application mobile activer l’utilisation digitale de sa carte pour pouvoir enrôler sa carte en paiement mobile et effectuer des achats de proximité et/ou à distance avant même de recevoir sa carte physique. </a:t>
                      </a:r>
                      <a:r>
                        <a:rPr lang="fr-FR" sz="1100" kern="1200" dirty="0">
                          <a:solidFill>
                            <a:srgbClr val="3E454A"/>
                          </a:solidFill>
                          <a:latin typeface="+mn-lt"/>
                          <a:ea typeface="+mn-ea"/>
                          <a:cs typeface="+mn-cs"/>
                        </a:rPr>
                        <a:t>Cette fonctionnalité nécessite une authentification Sécur’Pass.</a:t>
                      </a:r>
                      <a:endParaRPr lang="fr-FR" sz="1100" dirty="0">
                        <a:solidFill>
                          <a:srgbClr val="3E454A"/>
                        </a:solidFill>
                      </a:endParaRPr>
                    </a:p>
                  </a:txBody>
                  <a:tcPr/>
                </a:tc>
                <a:extLst>
                  <a:ext uri="{0D108BD9-81ED-4DB2-BD59-A6C34878D82A}">
                    <a16:rowId xmlns:a16="http://schemas.microsoft.com/office/drawing/2014/main" val="2292318397"/>
                  </a:ext>
                </a:extLst>
              </a:tr>
              <a:tr h="0">
                <a:tc>
                  <a:txBody>
                    <a:bodyPr/>
                    <a:lstStyle/>
                    <a:p>
                      <a:r>
                        <a:rPr lang="fr-FR" sz="1100" dirty="0">
                          <a:solidFill>
                            <a:srgbClr val="3E454A"/>
                          </a:solidFill>
                        </a:rPr>
                        <a:t>Je ne souhaite pas utiliser ma carte pour des achats à distance</a:t>
                      </a:r>
                    </a:p>
                  </a:txBody>
                  <a:tcPr/>
                </a:tc>
                <a:tc>
                  <a:txBody>
                    <a:bodyPr/>
                    <a:lstStyle/>
                    <a:p>
                      <a:r>
                        <a:rPr lang="fr-FR" sz="1100" b="1" i="0" kern="1200" dirty="0">
                          <a:solidFill>
                            <a:srgbClr val="3E454A"/>
                          </a:solidFill>
                          <a:effectLst/>
                          <a:latin typeface="+mn-lt"/>
                          <a:ea typeface="+mn-ea"/>
                          <a:cs typeface="+mn-cs"/>
                        </a:rPr>
                        <a:t>Désactivez les paiements à distance</a:t>
                      </a:r>
                      <a:r>
                        <a:rPr lang="fr-FR" sz="1100" b="0" i="0" kern="1200" dirty="0">
                          <a:solidFill>
                            <a:srgbClr val="3E454A"/>
                          </a:solidFill>
                          <a:effectLst/>
                          <a:latin typeface="+mn-lt"/>
                          <a:ea typeface="+mn-ea"/>
                          <a:cs typeface="+mn-cs"/>
                        </a:rPr>
                        <a:t>, votre carte ne pourra plus être utilisée pour des achats par internet et téléphone </a:t>
                      </a:r>
                    </a:p>
                  </a:txBody>
                  <a:tcPr/>
                </a:tc>
                <a:tc>
                  <a:txBody>
                    <a:bodyPr/>
                    <a:lstStyle/>
                    <a:p>
                      <a:r>
                        <a:rPr lang="fr-FR" sz="1100" kern="1200" dirty="0">
                          <a:solidFill>
                            <a:srgbClr val="3E454A"/>
                          </a:solidFill>
                          <a:latin typeface="+mn-lt"/>
                          <a:ea typeface="+mn-ea"/>
                          <a:cs typeface="+mn-cs"/>
                        </a:rPr>
                        <a:t>Attention, de plus en plus d’abonnements sont considérés comme des achats à distance.</a:t>
                      </a:r>
                    </a:p>
                  </a:txBody>
                  <a:tcPr/>
                </a:tc>
                <a:extLst>
                  <a:ext uri="{0D108BD9-81ED-4DB2-BD59-A6C34878D82A}">
                    <a16:rowId xmlns:a16="http://schemas.microsoft.com/office/drawing/2014/main" val="3280551665"/>
                  </a:ext>
                </a:extLst>
              </a:tr>
              <a:tr h="0">
                <a:tc>
                  <a:txBody>
                    <a:bodyPr/>
                    <a:lstStyle/>
                    <a:p>
                      <a:r>
                        <a:rPr lang="fr-FR" sz="1100" kern="1200" dirty="0">
                          <a:solidFill>
                            <a:srgbClr val="3E454A"/>
                          </a:solidFill>
                          <a:latin typeface="+mn-lt"/>
                          <a:ea typeface="+mn-ea"/>
                          <a:cs typeface="+mn-cs"/>
                        </a:rPr>
                        <a:t>Je ne pars jamais à l’étranger</a:t>
                      </a:r>
                    </a:p>
                  </a:txBody>
                  <a:tcPr/>
                </a:tc>
                <a:tc>
                  <a:txBody>
                    <a:bodyPr/>
                    <a:lstStyle/>
                    <a:p>
                      <a:r>
                        <a:rPr lang="fr-FR" sz="1100" b="1" i="0" kern="1200" dirty="0">
                          <a:solidFill>
                            <a:srgbClr val="3E454A"/>
                          </a:solidFill>
                          <a:effectLst/>
                          <a:latin typeface="+mn-lt"/>
                          <a:ea typeface="+mn-ea"/>
                          <a:cs typeface="+mn-cs"/>
                        </a:rPr>
                        <a:t>Désactivez les paiements à l’étranger</a:t>
                      </a:r>
                      <a:r>
                        <a:rPr lang="fr-FR" sz="1100" b="0" i="0" kern="1200" dirty="0">
                          <a:solidFill>
                            <a:srgbClr val="3E454A"/>
                          </a:solidFill>
                          <a:effectLst/>
                          <a:latin typeface="+mn-lt"/>
                          <a:ea typeface="+mn-ea"/>
                          <a:cs typeface="+mn-cs"/>
                        </a:rPr>
                        <a:t>, et éviter tout potentiel usage frauduleux de votre carte.</a:t>
                      </a:r>
                    </a:p>
                  </a:txBody>
                  <a:tcPr/>
                </a:tc>
                <a:tc>
                  <a:txBody>
                    <a:bodyPr/>
                    <a:lstStyle/>
                    <a:p>
                      <a:r>
                        <a:rPr lang="fr-FR" sz="1100" kern="1200" dirty="0">
                          <a:solidFill>
                            <a:srgbClr val="3E454A"/>
                          </a:solidFill>
                          <a:latin typeface="+mn-lt"/>
                          <a:ea typeface="+mn-ea"/>
                          <a:cs typeface="+mn-cs"/>
                        </a:rPr>
                        <a:t>A l’étranger signifie hors de France. Attention certains clients passent la frontière pour des achats du quotidien : essence, courses… ou des achats en vente à distance chez des commerçants étrangers.</a:t>
                      </a:r>
                    </a:p>
                  </a:txBody>
                  <a:tcPr/>
                </a:tc>
                <a:extLst>
                  <a:ext uri="{0D108BD9-81ED-4DB2-BD59-A6C34878D82A}">
                    <a16:rowId xmlns:a16="http://schemas.microsoft.com/office/drawing/2014/main" val="2754838911"/>
                  </a:ext>
                </a:extLst>
              </a:tr>
              <a:tr h="0">
                <a:tc>
                  <a:txBody>
                    <a:bodyPr/>
                    <a:lstStyle/>
                    <a:p>
                      <a:r>
                        <a:rPr lang="fr-FR" sz="1100" kern="1200" dirty="0">
                          <a:solidFill>
                            <a:srgbClr val="3E454A"/>
                          </a:solidFill>
                          <a:latin typeface="+mn-lt"/>
                          <a:ea typeface="+mn-ea"/>
                          <a:cs typeface="+mn-cs"/>
                        </a:rPr>
                        <a:t>J’ai oublié mon code secret</a:t>
                      </a:r>
                    </a:p>
                  </a:txBody>
                  <a:tcPr/>
                </a:tc>
                <a:tc>
                  <a:txBody>
                    <a:bodyPr/>
                    <a:lstStyle/>
                    <a:p>
                      <a:r>
                        <a:rPr lang="fr-FR" sz="1100" dirty="0">
                          <a:solidFill>
                            <a:srgbClr val="3E454A"/>
                          </a:solidFill>
                        </a:rPr>
                        <a:t>Le saviez-vous, il est possible de </a:t>
                      </a:r>
                      <a:r>
                        <a:rPr lang="fr-FR" sz="1100" b="1" dirty="0">
                          <a:solidFill>
                            <a:srgbClr val="3E454A"/>
                          </a:solidFill>
                        </a:rPr>
                        <a:t>visualiser son  code secret depuis notre application mobile</a:t>
                      </a:r>
                      <a:r>
                        <a:rPr lang="fr-FR" sz="1100" dirty="0">
                          <a:solidFill>
                            <a:srgbClr val="3E454A"/>
                          </a:solidFill>
                        </a:rPr>
                        <a:t>.</a:t>
                      </a:r>
                    </a:p>
                  </a:txBody>
                  <a:tcPr/>
                </a:tc>
                <a:tc>
                  <a:txBody>
                    <a:bodyPr/>
                    <a:lstStyle/>
                    <a:p>
                      <a:r>
                        <a:rPr lang="fr-FR" sz="1100" kern="1200" dirty="0">
                          <a:solidFill>
                            <a:srgbClr val="3E454A"/>
                          </a:solidFill>
                          <a:latin typeface="+mn-lt"/>
                          <a:ea typeface="+mn-ea"/>
                          <a:cs typeface="+mn-cs"/>
                        </a:rPr>
                        <a:t>Cette fonctionnalité nécessite une authentification Sécur’Pass.</a:t>
                      </a:r>
                    </a:p>
                  </a:txBody>
                  <a:tcPr/>
                </a:tc>
                <a:extLst>
                  <a:ext uri="{0D108BD9-81ED-4DB2-BD59-A6C34878D82A}">
                    <a16:rowId xmlns:a16="http://schemas.microsoft.com/office/drawing/2014/main" val="2504837894"/>
                  </a:ext>
                </a:extLst>
              </a:tr>
              <a:tr h="0">
                <a:tc>
                  <a:txBody>
                    <a:bodyPr/>
                    <a:lstStyle/>
                    <a:p>
                      <a:r>
                        <a:rPr lang="fr-FR" sz="1100" kern="1200" dirty="0">
                          <a:solidFill>
                            <a:srgbClr val="3E454A"/>
                          </a:solidFill>
                          <a:latin typeface="+mn-lt"/>
                          <a:ea typeface="+mn-ea"/>
                          <a:cs typeface="+mn-cs"/>
                        </a:rPr>
                        <a:t>Je n’ai toujours pas reçu ma nouvelle carte et je pars prochainement.</a:t>
                      </a:r>
                    </a:p>
                  </a:txBody>
                  <a:tcPr/>
                </a:tc>
                <a:tc>
                  <a:txBody>
                    <a:bodyPr/>
                    <a:lstStyle/>
                    <a:p>
                      <a:r>
                        <a:rPr lang="fr-FR" sz="1100" dirty="0">
                          <a:solidFill>
                            <a:srgbClr val="3E454A"/>
                          </a:solidFill>
                        </a:rPr>
                        <a:t>Au regard du statut de votre carte, elle est bien expédiée, hélas nous ne maitrisons pas les délais postaux.</a:t>
                      </a:r>
                    </a:p>
                    <a:p>
                      <a:r>
                        <a:rPr lang="fr-FR" sz="1100" dirty="0">
                          <a:solidFill>
                            <a:srgbClr val="3E454A"/>
                          </a:solidFill>
                        </a:rPr>
                        <a:t>Sachez que </a:t>
                      </a:r>
                      <a:r>
                        <a:rPr lang="fr-FR" sz="1100" b="1" dirty="0">
                          <a:solidFill>
                            <a:srgbClr val="3E454A"/>
                          </a:solidFill>
                        </a:rPr>
                        <a:t>vous avez la possibilité d’activer l’utilisation digitale de votre carte </a:t>
                      </a:r>
                      <a:r>
                        <a:rPr lang="fr-FR" sz="1100" dirty="0">
                          <a:solidFill>
                            <a:srgbClr val="3E454A"/>
                          </a:solidFill>
                        </a:rPr>
                        <a:t>qui vous permettra dans les 48 heures d’enrôler votre carte en paiement mobile et effectuer des paiements de proximité et/ou achats à distance.</a:t>
                      </a:r>
                    </a:p>
                  </a:txBody>
                  <a:tcPr/>
                </a:tc>
                <a:tc>
                  <a:txBody>
                    <a:bodyPr/>
                    <a:lstStyle/>
                    <a:p>
                      <a:r>
                        <a:rPr lang="fr-FR" sz="1100" kern="1200" dirty="0">
                          <a:solidFill>
                            <a:srgbClr val="3E454A"/>
                          </a:solidFill>
                          <a:latin typeface="+mn-lt"/>
                          <a:ea typeface="+mn-ea"/>
                          <a:cs typeface="+mn-cs"/>
                        </a:rPr>
                        <a:t>La fonctionnalité utilisation digitale de la carte est disponible </a:t>
                      </a:r>
                      <a:r>
                        <a:rPr lang="fr-FR" sz="1100" b="1" kern="1200" dirty="0">
                          <a:solidFill>
                            <a:srgbClr val="3E454A"/>
                          </a:solidFill>
                          <a:latin typeface="+mn-lt"/>
                          <a:ea typeface="+mn-ea"/>
                          <a:cs typeface="+mn-cs"/>
                        </a:rPr>
                        <a:t>en temps réel à compter de fin mai 2024</a:t>
                      </a:r>
                      <a:r>
                        <a:rPr lang="fr-FR" sz="1100" kern="1200" dirty="0">
                          <a:solidFill>
                            <a:srgbClr val="3E454A"/>
                          </a:solidFill>
                          <a:latin typeface="+mn-lt"/>
                          <a:ea typeface="+mn-ea"/>
                          <a:cs typeface="+mn-cs"/>
                        </a:rPr>
                        <a:t> et nécessite une authentification Sécur’Pass.</a:t>
                      </a:r>
                    </a:p>
                    <a:p>
                      <a:r>
                        <a:rPr lang="fr-FR" sz="1100" b="1" kern="1200" dirty="0">
                          <a:solidFill>
                            <a:srgbClr val="3E454A"/>
                          </a:solidFill>
                          <a:latin typeface="+mn-lt"/>
                          <a:ea typeface="+mn-ea"/>
                          <a:cs typeface="+mn-cs"/>
                        </a:rPr>
                        <a:t>Point de vigilance </a:t>
                      </a:r>
                      <a:r>
                        <a:rPr lang="fr-FR" sz="1100" kern="1200" dirty="0">
                          <a:solidFill>
                            <a:srgbClr val="3E454A"/>
                          </a:solidFill>
                          <a:latin typeface="+mn-lt"/>
                          <a:ea typeface="+mn-ea"/>
                          <a:cs typeface="+mn-cs"/>
                        </a:rPr>
                        <a:t>: si la nouvelle carte concerne un renouvellement carte, la fonctionnalité ne sera disponible qu’après échéance de l’ancienne carte.</a:t>
                      </a:r>
                    </a:p>
                  </a:txBody>
                  <a:tcPr/>
                </a:tc>
                <a:extLst>
                  <a:ext uri="{0D108BD9-81ED-4DB2-BD59-A6C34878D82A}">
                    <a16:rowId xmlns:a16="http://schemas.microsoft.com/office/drawing/2014/main" val="2813763616"/>
                  </a:ext>
                </a:extLst>
              </a:tr>
            </a:tbl>
          </a:graphicData>
        </a:graphic>
      </p:graphicFrame>
    </p:spTree>
    <p:extLst>
      <p:ext uri="{BB962C8B-B14F-4D97-AF65-F5344CB8AC3E}">
        <p14:creationId xmlns:p14="http://schemas.microsoft.com/office/powerpoint/2010/main" val="306931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DD75391-9406-3D60-9352-6642646ADD81}"/>
              </a:ext>
            </a:extLst>
          </p:cNvPr>
          <p:cNvPicPr/>
          <p:nvPr/>
        </p:nvPicPr>
        <p:blipFill>
          <a:blip r:embed="rId2"/>
          <a:stretch>
            <a:fillRect/>
          </a:stretch>
        </p:blipFill>
        <p:spPr>
          <a:xfrm>
            <a:off x="1583515" y="1876132"/>
            <a:ext cx="10364643" cy="4444269"/>
          </a:xfrm>
          <a:prstGeom prst="rect">
            <a:avLst/>
          </a:prstGeom>
        </p:spPr>
      </p:pic>
      <p:sp>
        <p:nvSpPr>
          <p:cNvPr id="9" name="Rectangle 8">
            <a:extLst>
              <a:ext uri="{FF2B5EF4-FFF2-40B4-BE49-F238E27FC236}">
                <a16:creationId xmlns:a16="http://schemas.microsoft.com/office/drawing/2014/main" id="{1B48B256-1878-5530-A06F-96E6A4AD2ACB}"/>
              </a:ext>
            </a:extLst>
          </p:cNvPr>
          <p:cNvSpPr/>
          <p:nvPr/>
        </p:nvSpPr>
        <p:spPr>
          <a:xfrm>
            <a:off x="539931" y="1488950"/>
            <a:ext cx="6601098" cy="1201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06127D77-0B2E-FD5C-55AB-DBA88987927D}"/>
              </a:ext>
            </a:extLst>
          </p:cNvPr>
          <p:cNvSpPr>
            <a:spLocks noGrp="1"/>
          </p:cNvSpPr>
          <p:nvPr>
            <p:ph type="body" sz="quarter" idx="12"/>
          </p:nvPr>
        </p:nvSpPr>
        <p:spPr/>
        <p:txBody>
          <a:bodyPr/>
          <a:lstStyle/>
          <a:p>
            <a:r>
              <a:rPr lang="fr-FR" dirty="0"/>
              <a:t>3 états pour la situation de la carte, en remplacement de la situation « Activée »</a:t>
            </a:r>
          </a:p>
        </p:txBody>
      </p:sp>
      <p:sp>
        <p:nvSpPr>
          <p:cNvPr id="7" name="ZoneTexte 6">
            <a:extLst>
              <a:ext uri="{FF2B5EF4-FFF2-40B4-BE49-F238E27FC236}">
                <a16:creationId xmlns:a16="http://schemas.microsoft.com/office/drawing/2014/main" id="{AC5B3B7B-B66A-82E2-1A1F-11284D7B484E}"/>
              </a:ext>
            </a:extLst>
          </p:cNvPr>
          <p:cNvSpPr txBox="1"/>
          <p:nvPr/>
        </p:nvSpPr>
        <p:spPr>
          <a:xfrm>
            <a:off x="5084010" y="5217669"/>
            <a:ext cx="4077407" cy="366730"/>
          </a:xfrm>
          <a:prstGeom prst="rect">
            <a:avLst/>
          </a:prstGeom>
          <a:noFill/>
          <a:ln>
            <a:solidFill>
              <a:srgbClr val="C00000"/>
            </a:solidFill>
          </a:ln>
        </p:spPr>
        <p:txBody>
          <a:bodyPr wrap="square" rtlCol="0">
            <a:spAutoFit/>
          </a:bodyPr>
          <a:lstStyle/>
          <a:p>
            <a:endParaRPr lang="fr-FR" sz="1200" dirty="0"/>
          </a:p>
        </p:txBody>
      </p:sp>
      <p:graphicFrame>
        <p:nvGraphicFramePr>
          <p:cNvPr id="8" name="Tableau 19">
            <a:extLst>
              <a:ext uri="{FF2B5EF4-FFF2-40B4-BE49-F238E27FC236}">
                <a16:creationId xmlns:a16="http://schemas.microsoft.com/office/drawing/2014/main" id="{B2664249-E69E-F5A3-3719-BDEB2FB2A9E1}"/>
              </a:ext>
            </a:extLst>
          </p:cNvPr>
          <p:cNvGraphicFramePr>
            <a:graphicFrameLocks noGrp="1"/>
          </p:cNvGraphicFramePr>
          <p:nvPr>
            <p:extLst>
              <p:ext uri="{D42A27DB-BD31-4B8C-83A1-F6EECF244321}">
                <p14:modId xmlns:p14="http://schemas.microsoft.com/office/powerpoint/2010/main" val="249208004"/>
              </p:ext>
            </p:extLst>
          </p:nvPr>
        </p:nvGraphicFramePr>
        <p:xfrm>
          <a:off x="695325" y="1488950"/>
          <a:ext cx="6267010" cy="1045760"/>
        </p:xfrm>
        <a:graphic>
          <a:graphicData uri="http://schemas.openxmlformats.org/drawingml/2006/table">
            <a:tbl>
              <a:tblPr firstRow="1" bandRow="1">
                <a:tableStyleId>{5C22544A-7EE6-4342-B048-85BDC9FD1C3A}</a:tableStyleId>
              </a:tblPr>
              <a:tblGrid>
                <a:gridCol w="1702052">
                  <a:extLst>
                    <a:ext uri="{9D8B030D-6E8A-4147-A177-3AD203B41FA5}">
                      <a16:colId xmlns:a16="http://schemas.microsoft.com/office/drawing/2014/main" val="2348634341"/>
                    </a:ext>
                  </a:extLst>
                </a:gridCol>
                <a:gridCol w="4564958">
                  <a:extLst>
                    <a:ext uri="{9D8B030D-6E8A-4147-A177-3AD203B41FA5}">
                      <a16:colId xmlns:a16="http://schemas.microsoft.com/office/drawing/2014/main" val="2788461553"/>
                    </a:ext>
                  </a:extLst>
                </a:gridCol>
              </a:tblGrid>
              <a:tr h="261440">
                <a:tc>
                  <a:txBody>
                    <a:bodyPr/>
                    <a:lstStyle/>
                    <a:p>
                      <a:r>
                        <a:rPr lang="fr-FR" sz="1100" dirty="0"/>
                        <a:t>Situation de la carte</a:t>
                      </a:r>
                    </a:p>
                  </a:txBody>
                  <a:tcPr/>
                </a:tc>
                <a:tc>
                  <a:txBody>
                    <a:bodyPr/>
                    <a:lstStyle/>
                    <a:p>
                      <a:r>
                        <a:rPr lang="fr-FR" sz="1100" dirty="0"/>
                        <a:t>Définition</a:t>
                      </a:r>
                    </a:p>
                  </a:txBody>
                  <a:tcPr/>
                </a:tc>
                <a:extLst>
                  <a:ext uri="{0D108BD9-81ED-4DB2-BD59-A6C34878D82A}">
                    <a16:rowId xmlns:a16="http://schemas.microsoft.com/office/drawing/2014/main" val="1412963796"/>
                  </a:ext>
                </a:extLst>
              </a:tr>
              <a:tr h="261440">
                <a:tc>
                  <a:txBody>
                    <a:bodyPr/>
                    <a:lstStyle/>
                    <a:p>
                      <a:r>
                        <a:rPr lang="fr-FR" sz="1100" dirty="0">
                          <a:solidFill>
                            <a:srgbClr val="3E454A"/>
                          </a:solidFill>
                        </a:rPr>
                        <a:t>Activée Physique</a:t>
                      </a:r>
                    </a:p>
                  </a:txBody>
                  <a:tcPr/>
                </a:tc>
                <a:tc>
                  <a:txBody>
                    <a:bodyPr/>
                    <a:lstStyle/>
                    <a:p>
                      <a:r>
                        <a:rPr lang="fr-FR" sz="1100" dirty="0">
                          <a:solidFill>
                            <a:srgbClr val="3E454A"/>
                          </a:solidFill>
                        </a:rPr>
                        <a:t>Le client n’a activé que la forme physique de sa carte</a:t>
                      </a:r>
                    </a:p>
                  </a:txBody>
                  <a:tcPr/>
                </a:tc>
                <a:extLst>
                  <a:ext uri="{0D108BD9-81ED-4DB2-BD59-A6C34878D82A}">
                    <a16:rowId xmlns:a16="http://schemas.microsoft.com/office/drawing/2014/main" val="120558856"/>
                  </a:ext>
                </a:extLst>
              </a:tr>
              <a:tr h="261440">
                <a:tc>
                  <a:txBody>
                    <a:bodyPr/>
                    <a:lstStyle/>
                    <a:p>
                      <a:r>
                        <a:rPr lang="fr-FR" sz="1100" dirty="0">
                          <a:solidFill>
                            <a:srgbClr val="3E454A"/>
                          </a:solidFill>
                        </a:rPr>
                        <a:t>Activée Digitale</a:t>
                      </a:r>
                    </a:p>
                  </a:txBody>
                  <a:tcPr/>
                </a:tc>
                <a:tc>
                  <a:txBody>
                    <a:bodyPr/>
                    <a:lstStyle/>
                    <a:p>
                      <a:r>
                        <a:rPr lang="fr-FR" sz="1100" dirty="0">
                          <a:solidFill>
                            <a:srgbClr val="3E454A"/>
                          </a:solidFill>
                        </a:rPr>
                        <a:t>La client n’a activé que la forme digitale de sa carte</a:t>
                      </a:r>
                    </a:p>
                  </a:txBody>
                  <a:tcPr/>
                </a:tc>
                <a:extLst>
                  <a:ext uri="{0D108BD9-81ED-4DB2-BD59-A6C34878D82A}">
                    <a16:rowId xmlns:a16="http://schemas.microsoft.com/office/drawing/2014/main" val="3947921463"/>
                  </a:ext>
                </a:extLst>
              </a:tr>
              <a:tr h="261440">
                <a:tc>
                  <a:txBody>
                    <a:bodyPr/>
                    <a:lstStyle/>
                    <a:p>
                      <a:r>
                        <a:rPr lang="fr-FR" sz="1100" dirty="0">
                          <a:solidFill>
                            <a:srgbClr val="3E454A"/>
                          </a:solidFill>
                        </a:rPr>
                        <a:t>Activée Phys. &amp; Digital</a:t>
                      </a:r>
                    </a:p>
                  </a:txBody>
                  <a:tcPr/>
                </a:tc>
                <a:tc>
                  <a:txBody>
                    <a:bodyPr/>
                    <a:lstStyle/>
                    <a:p>
                      <a:r>
                        <a:rPr lang="fr-FR" sz="1100" dirty="0">
                          <a:solidFill>
                            <a:srgbClr val="3E454A"/>
                          </a:solidFill>
                        </a:rPr>
                        <a:t>Le client a activé la forme physique et digitale de sa carte</a:t>
                      </a:r>
                    </a:p>
                  </a:txBody>
                  <a:tcPr/>
                </a:tc>
                <a:extLst>
                  <a:ext uri="{0D108BD9-81ED-4DB2-BD59-A6C34878D82A}">
                    <a16:rowId xmlns:a16="http://schemas.microsoft.com/office/drawing/2014/main" val="858745007"/>
                  </a:ext>
                </a:extLst>
              </a:tr>
            </a:tbl>
          </a:graphicData>
        </a:graphic>
      </p:graphicFrame>
    </p:spTree>
    <p:extLst>
      <p:ext uri="{BB962C8B-B14F-4D97-AF65-F5344CB8AC3E}">
        <p14:creationId xmlns:p14="http://schemas.microsoft.com/office/powerpoint/2010/main" val="417862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77C9981-FE8E-F109-6492-60DACF8D8D34}"/>
              </a:ext>
            </a:extLst>
          </p:cNvPr>
          <p:cNvSpPr>
            <a:spLocks noGrp="1"/>
          </p:cNvSpPr>
          <p:nvPr>
            <p:ph idx="17"/>
          </p:nvPr>
        </p:nvSpPr>
        <p:spPr/>
        <p:txBody>
          <a:bodyPr/>
          <a:lstStyle/>
          <a:p>
            <a:endParaRPr lang="fr-FR"/>
          </a:p>
        </p:txBody>
      </p:sp>
      <p:sp>
        <p:nvSpPr>
          <p:cNvPr id="3" name="Espace réservé du texte 2">
            <a:extLst>
              <a:ext uri="{FF2B5EF4-FFF2-40B4-BE49-F238E27FC236}">
                <a16:creationId xmlns:a16="http://schemas.microsoft.com/office/drawing/2014/main" id="{83814F68-B863-DFD7-D21C-D4D19A9BF471}"/>
              </a:ext>
            </a:extLst>
          </p:cNvPr>
          <p:cNvSpPr>
            <a:spLocks noGrp="1"/>
          </p:cNvSpPr>
          <p:nvPr>
            <p:ph type="body" sz="quarter" idx="12"/>
          </p:nvPr>
        </p:nvSpPr>
        <p:spPr/>
        <p:txBody>
          <a:bodyPr/>
          <a:lstStyle/>
          <a:p>
            <a:r>
              <a:rPr lang="fr-FR" dirty="0"/>
              <a:t>Foire aux questions</a:t>
            </a:r>
          </a:p>
        </p:txBody>
      </p:sp>
      <p:graphicFrame>
        <p:nvGraphicFramePr>
          <p:cNvPr id="6" name="Tableau 9">
            <a:extLst>
              <a:ext uri="{FF2B5EF4-FFF2-40B4-BE49-F238E27FC236}">
                <a16:creationId xmlns:a16="http://schemas.microsoft.com/office/drawing/2014/main" id="{3C4A7E31-6582-0D4D-FF8A-D6CD63AFD0DE}"/>
              </a:ext>
            </a:extLst>
          </p:cNvPr>
          <p:cNvGraphicFramePr>
            <a:graphicFrameLocks noGrp="1"/>
          </p:cNvGraphicFramePr>
          <p:nvPr>
            <p:extLst>
              <p:ext uri="{D42A27DB-BD31-4B8C-83A1-F6EECF244321}">
                <p14:modId xmlns:p14="http://schemas.microsoft.com/office/powerpoint/2010/main" val="3483996898"/>
              </p:ext>
            </p:extLst>
          </p:nvPr>
        </p:nvGraphicFramePr>
        <p:xfrm>
          <a:off x="695325" y="1262159"/>
          <a:ext cx="11218001" cy="5242560"/>
        </p:xfrm>
        <a:graphic>
          <a:graphicData uri="http://schemas.openxmlformats.org/drawingml/2006/table">
            <a:tbl>
              <a:tblPr firstRow="1" bandRow="1">
                <a:tableStyleId>{5C22544A-7EE6-4342-B048-85BDC9FD1C3A}</a:tableStyleId>
              </a:tblPr>
              <a:tblGrid>
                <a:gridCol w="5701506">
                  <a:extLst>
                    <a:ext uri="{9D8B030D-6E8A-4147-A177-3AD203B41FA5}">
                      <a16:colId xmlns:a16="http://schemas.microsoft.com/office/drawing/2014/main" val="1877377436"/>
                    </a:ext>
                  </a:extLst>
                </a:gridCol>
                <a:gridCol w="5516495">
                  <a:extLst>
                    <a:ext uri="{9D8B030D-6E8A-4147-A177-3AD203B41FA5}">
                      <a16:colId xmlns:a16="http://schemas.microsoft.com/office/drawing/2014/main" val="2317680694"/>
                    </a:ext>
                  </a:extLst>
                </a:gridCol>
              </a:tblGrid>
              <a:tr h="234712">
                <a:tc>
                  <a:txBody>
                    <a:bodyPr/>
                    <a:lstStyle/>
                    <a:p>
                      <a:r>
                        <a:rPr lang="fr-FR" sz="1400" dirty="0"/>
                        <a:t>QUESTIONS</a:t>
                      </a:r>
                    </a:p>
                  </a:txBody>
                  <a:tcPr/>
                </a:tc>
                <a:tc>
                  <a:txBody>
                    <a:bodyPr/>
                    <a:lstStyle/>
                    <a:p>
                      <a:r>
                        <a:rPr lang="fr-FR" sz="1400" dirty="0"/>
                        <a:t>REPONSES</a:t>
                      </a:r>
                    </a:p>
                  </a:txBody>
                  <a:tcPr/>
                </a:tc>
                <a:extLst>
                  <a:ext uri="{0D108BD9-81ED-4DB2-BD59-A6C34878D82A}">
                    <a16:rowId xmlns:a16="http://schemas.microsoft.com/office/drawing/2014/main" val="3342374987"/>
                  </a:ext>
                </a:extLst>
              </a:tr>
              <a:tr h="0">
                <a:tc>
                  <a:txBody>
                    <a:bodyPr/>
                    <a:lstStyle/>
                    <a:p>
                      <a:pPr algn="l" fontAlgn="ctr"/>
                      <a:r>
                        <a:rPr lang="fr-FR" sz="1050" b="0" i="0" u="none" strike="noStrike" dirty="0">
                          <a:solidFill>
                            <a:srgbClr val="3E454A"/>
                          </a:solidFill>
                          <a:effectLst/>
                          <a:latin typeface="+mj-lt"/>
                        </a:rPr>
                        <a:t>Qu'est ce que « l'utilisation digitale de la carte » ?  </a:t>
                      </a:r>
                      <a:br>
                        <a:rPr lang="fr-FR" sz="1050" b="0" i="0" u="none" strike="noStrike" dirty="0">
                          <a:solidFill>
                            <a:srgbClr val="3E454A"/>
                          </a:solidFill>
                          <a:effectLst/>
                          <a:latin typeface="+mj-lt"/>
                        </a:rPr>
                      </a:br>
                      <a:endParaRPr lang="fr-FR" sz="1050" b="0" i="0" u="none" strike="noStrike" dirty="0">
                        <a:solidFill>
                          <a:srgbClr val="3E454A"/>
                        </a:solidFill>
                        <a:effectLst/>
                        <a:latin typeface="+mj-lt"/>
                      </a:endParaRPr>
                    </a:p>
                  </a:txBody>
                  <a:tcPr marL="45720" marR="45720" anchor="ctr"/>
                </a:tc>
                <a:tc>
                  <a:txBody>
                    <a:bodyPr/>
                    <a:lstStyle/>
                    <a:p>
                      <a:pPr algn="l" fontAlgn="ctr"/>
                      <a:r>
                        <a:rPr lang="fr-FR" sz="1050" b="0" i="0" u="none" strike="noStrike" dirty="0">
                          <a:solidFill>
                            <a:srgbClr val="3E454A"/>
                          </a:solidFill>
                          <a:effectLst/>
                          <a:latin typeface="+mj-lt"/>
                        </a:rPr>
                        <a:t>L'utilisation digitale de la carte permet de visualiser les données de sa carte sur l'application mobile bancaire du client.</a:t>
                      </a:r>
                    </a:p>
                  </a:txBody>
                  <a:tcPr marL="45720" marR="45720" anchor="ctr"/>
                </a:tc>
                <a:extLst>
                  <a:ext uri="{0D108BD9-81ED-4DB2-BD59-A6C34878D82A}">
                    <a16:rowId xmlns:a16="http://schemas.microsoft.com/office/drawing/2014/main" val="1172818504"/>
                  </a:ext>
                </a:extLst>
              </a:tr>
              <a:tr h="0">
                <a:tc>
                  <a:txBody>
                    <a:bodyPr/>
                    <a:lstStyle/>
                    <a:p>
                      <a:pPr algn="l" fontAlgn="ctr"/>
                      <a:r>
                        <a:rPr lang="fr-FR" sz="1050" b="0" i="0" u="none" strike="noStrike" dirty="0">
                          <a:solidFill>
                            <a:srgbClr val="3E454A"/>
                          </a:solidFill>
                          <a:effectLst/>
                          <a:latin typeface="+mj-lt"/>
                        </a:rPr>
                        <a:t>Quels sont les types de carte disponibles en utilisation digitale ? </a:t>
                      </a:r>
                    </a:p>
                  </a:txBody>
                  <a:tcPr marL="45720" marR="45720" anchor="ctr"/>
                </a:tc>
                <a:tc>
                  <a:txBody>
                    <a:bodyPr/>
                    <a:lstStyle/>
                    <a:p>
                      <a:pPr algn="l" fontAlgn="ctr"/>
                      <a:r>
                        <a:rPr lang="fr-FR" sz="1050" b="0" i="0" u="none" strike="noStrike" dirty="0">
                          <a:solidFill>
                            <a:srgbClr val="3E454A"/>
                          </a:solidFill>
                          <a:effectLst/>
                          <a:latin typeface="+mj-lt"/>
                        </a:rPr>
                        <a:t>Toutes les cartes de paiement sont disponibles pour une utilisation digitale depuis l’application mobile Banxo.</a:t>
                      </a:r>
                    </a:p>
                  </a:txBody>
                  <a:tcPr marL="45720" marR="45720" anchor="ctr"/>
                </a:tc>
                <a:extLst>
                  <a:ext uri="{0D108BD9-81ED-4DB2-BD59-A6C34878D82A}">
                    <a16:rowId xmlns:a16="http://schemas.microsoft.com/office/drawing/2014/main" val="3086403970"/>
                  </a:ext>
                </a:extLst>
              </a:tr>
              <a:tr h="0">
                <a:tc>
                  <a:txBody>
                    <a:bodyPr/>
                    <a:lstStyle/>
                    <a:p>
                      <a:pPr algn="l" fontAlgn="ctr"/>
                      <a:r>
                        <a:rPr lang="fr-FR" sz="1050" b="0" i="0" u="none" strike="noStrike" dirty="0">
                          <a:solidFill>
                            <a:srgbClr val="3E454A"/>
                          </a:solidFill>
                          <a:effectLst/>
                          <a:latin typeface="+mj-lt"/>
                        </a:rPr>
                        <a:t>Que peut faire le client via l'utilisation digitale de sa carte ? </a:t>
                      </a:r>
                    </a:p>
                  </a:txBody>
                  <a:tcPr marL="45720" marR="45720" anchor="ctr"/>
                </a:tc>
                <a:tc>
                  <a:txBody>
                    <a:bodyPr/>
                    <a:lstStyle/>
                    <a:p>
                      <a:pPr algn="l" fontAlgn="ctr"/>
                      <a:r>
                        <a:rPr lang="fr-FR" sz="1050" b="0" i="0" u="none" strike="noStrike" dirty="0">
                          <a:solidFill>
                            <a:srgbClr val="3E454A"/>
                          </a:solidFill>
                          <a:effectLst/>
                          <a:latin typeface="+mj-lt"/>
                        </a:rPr>
                        <a:t>Via l'utilisation digitale de la carte, le client peut payer en ligne ou en proximité avec son mobile (Apple Pay, Samsung Pay).</a:t>
                      </a:r>
                    </a:p>
                  </a:txBody>
                  <a:tcPr marL="45720" marR="45720" anchor="ctr"/>
                </a:tc>
                <a:extLst>
                  <a:ext uri="{0D108BD9-81ED-4DB2-BD59-A6C34878D82A}">
                    <a16:rowId xmlns:a16="http://schemas.microsoft.com/office/drawing/2014/main" val="4292083251"/>
                  </a:ext>
                </a:extLst>
              </a:tr>
              <a:tr h="0">
                <a:tc>
                  <a:txBody>
                    <a:bodyPr/>
                    <a:lstStyle/>
                    <a:p>
                      <a:pPr algn="l" fontAlgn="ctr"/>
                      <a:r>
                        <a:rPr lang="fr-FR" sz="1050" b="0" i="0" u="none" strike="noStrike" dirty="0">
                          <a:solidFill>
                            <a:srgbClr val="3E454A"/>
                          </a:solidFill>
                          <a:effectLst/>
                          <a:latin typeface="+mj-lt"/>
                        </a:rPr>
                        <a:t>Comment contester une opération frauduleuse faite à partir de l'utilisation digitale de la carte ? </a:t>
                      </a:r>
                    </a:p>
                  </a:txBody>
                  <a:tcPr marL="45720" marR="45720" anchor="ctr"/>
                </a:tc>
                <a:tc>
                  <a:txBody>
                    <a:bodyPr/>
                    <a:lstStyle/>
                    <a:p>
                      <a:pPr algn="l" fontAlgn="ctr"/>
                      <a:r>
                        <a:rPr lang="fr-FR" sz="1050" b="0" i="0" u="none" strike="noStrike" dirty="0">
                          <a:solidFill>
                            <a:srgbClr val="3E454A"/>
                          </a:solidFill>
                          <a:effectLst/>
                          <a:latin typeface="+mj-lt"/>
                        </a:rPr>
                        <a:t>Les modalités de contestation sont identiques à celles de la carte (en agence ou CRC).</a:t>
                      </a:r>
                    </a:p>
                  </a:txBody>
                  <a:tcPr marL="45720" marR="45720" anchor="ctr"/>
                </a:tc>
                <a:extLst>
                  <a:ext uri="{0D108BD9-81ED-4DB2-BD59-A6C34878D82A}">
                    <a16:rowId xmlns:a16="http://schemas.microsoft.com/office/drawing/2014/main" val="3509508945"/>
                  </a:ext>
                </a:extLst>
              </a:tr>
              <a:tr h="0">
                <a:tc>
                  <a:txBody>
                    <a:bodyPr/>
                    <a:lstStyle/>
                    <a:p>
                      <a:pPr algn="l" fontAlgn="ctr"/>
                      <a:r>
                        <a:rPr lang="fr-FR" sz="1050" b="0" i="0" u="none" strike="noStrike" dirty="0">
                          <a:solidFill>
                            <a:srgbClr val="3E454A"/>
                          </a:solidFill>
                          <a:effectLst/>
                          <a:latin typeface="+mj-lt"/>
                        </a:rPr>
                        <a:t>Pourquoi les Cryptogrammes visuels (= CVV), de la carte sont différents des données affichées ?</a:t>
                      </a:r>
                    </a:p>
                  </a:txBody>
                  <a:tcPr marL="45720" marR="45720" anchor="ctr"/>
                </a:tc>
                <a:tc>
                  <a:txBody>
                    <a:bodyPr/>
                    <a:lstStyle/>
                    <a:p>
                      <a:pPr algn="l" fontAlgn="ctr"/>
                      <a:r>
                        <a:rPr lang="fr-FR" sz="1050" b="0" i="0" u="none" strike="noStrike" dirty="0">
                          <a:solidFill>
                            <a:srgbClr val="3E454A"/>
                          </a:solidFill>
                          <a:effectLst/>
                          <a:latin typeface="+mj-lt"/>
                        </a:rPr>
                        <a:t>Le cryptogramme de la carte physique et de la carte digitale sont différents pour des raisons de sécurité, ils peuvent être utilisés indifféremment. </a:t>
                      </a:r>
                    </a:p>
                  </a:txBody>
                  <a:tcPr marL="45720" marR="45720" anchor="ctr"/>
                </a:tc>
                <a:extLst>
                  <a:ext uri="{0D108BD9-81ED-4DB2-BD59-A6C34878D82A}">
                    <a16:rowId xmlns:a16="http://schemas.microsoft.com/office/drawing/2014/main" val="539154902"/>
                  </a:ext>
                </a:extLst>
              </a:tr>
              <a:tr h="0">
                <a:tc>
                  <a:txBody>
                    <a:bodyPr/>
                    <a:lstStyle/>
                    <a:p>
                      <a:pPr algn="l" fontAlgn="ctr"/>
                      <a:r>
                        <a:rPr lang="fr-FR" sz="1050" b="0" i="0" u="none" strike="noStrike">
                          <a:solidFill>
                            <a:srgbClr val="3E454A"/>
                          </a:solidFill>
                          <a:effectLst/>
                          <a:latin typeface="+mj-lt"/>
                        </a:rPr>
                        <a:t>Quels sont les clients pouvant bénéficier de l'utilisation digitale ? </a:t>
                      </a:r>
                    </a:p>
                  </a:txBody>
                  <a:tcPr marL="45720" marR="45720" anchor="ctr"/>
                </a:tc>
                <a:tc>
                  <a:txBody>
                    <a:bodyPr/>
                    <a:lstStyle/>
                    <a:p>
                      <a:pPr algn="l" fontAlgn="ctr"/>
                      <a:r>
                        <a:rPr lang="fr-FR" sz="1050" b="0" i="0" u="none" strike="noStrike" dirty="0">
                          <a:solidFill>
                            <a:srgbClr val="3E454A"/>
                          </a:solidFill>
                          <a:effectLst/>
                          <a:latin typeface="+mj-lt"/>
                        </a:rPr>
                        <a:t>L'utilisation digitale de la carte nécessite un abonnement banque à distance avec une connexion à l’application mobile Banxo et l'activation de Sécur'Pass. </a:t>
                      </a:r>
                    </a:p>
                  </a:txBody>
                  <a:tcPr marL="45720" marR="45720" anchor="ctr"/>
                </a:tc>
                <a:extLst>
                  <a:ext uri="{0D108BD9-81ED-4DB2-BD59-A6C34878D82A}">
                    <a16:rowId xmlns:a16="http://schemas.microsoft.com/office/drawing/2014/main" val="1515689393"/>
                  </a:ext>
                </a:extLst>
              </a:tr>
              <a:tr h="0">
                <a:tc>
                  <a:txBody>
                    <a:bodyPr/>
                    <a:lstStyle/>
                    <a:p>
                      <a:pPr algn="l" fontAlgn="ctr"/>
                      <a:r>
                        <a:rPr lang="fr-FR" sz="1050" b="1" i="0" u="none" strike="noStrike" dirty="0">
                          <a:solidFill>
                            <a:srgbClr val="3E454A"/>
                          </a:solidFill>
                          <a:effectLst/>
                          <a:latin typeface="+mj-lt"/>
                        </a:rPr>
                        <a:t>Pour un client souhaitant activer la forme digitale avant la forme physique, </a:t>
                      </a:r>
                      <a:r>
                        <a:rPr lang="fr-FR" sz="1050" b="0" i="0" u="none" strike="noStrike" dirty="0">
                          <a:solidFill>
                            <a:srgbClr val="3E454A"/>
                          </a:solidFill>
                          <a:effectLst/>
                          <a:latin typeface="+mj-lt"/>
                        </a:rPr>
                        <a:t>quand sera disponible « l'utilisation digitale de la carte » sur l’application mobile Banxo ? </a:t>
                      </a:r>
                    </a:p>
                  </a:txBody>
                  <a:tcPr marL="45720" marR="45720" anchor="ctr"/>
                </a:tc>
                <a:tc>
                  <a:txBody>
                    <a:bodyPr/>
                    <a:lstStyle/>
                    <a:p>
                      <a:pPr algn="l" fontAlgn="ctr"/>
                      <a:r>
                        <a:rPr lang="fr-FR" sz="1050" b="0" i="0" u="none" strike="noStrike" dirty="0">
                          <a:solidFill>
                            <a:srgbClr val="3E454A"/>
                          </a:solidFill>
                          <a:effectLst/>
                          <a:latin typeface="+mj-lt"/>
                        </a:rPr>
                        <a:t>L'utilisation digitale est disponible en temps réel après avoir cliqué sur "activer l'utilisation digitale de ma carte" depuis l’application mobile, écran Cartes. Le statut de la carte doit être « carte expédiée »</a:t>
                      </a:r>
                    </a:p>
                  </a:txBody>
                  <a:tcPr marL="45720" marR="45720" anchor="ctr"/>
                </a:tc>
                <a:extLst>
                  <a:ext uri="{0D108BD9-81ED-4DB2-BD59-A6C34878D82A}">
                    <a16:rowId xmlns:a16="http://schemas.microsoft.com/office/drawing/2014/main" val="1580587837"/>
                  </a:ext>
                </a:extLst>
              </a:tr>
              <a:tr h="0">
                <a:tc>
                  <a:txBody>
                    <a:bodyPr/>
                    <a:lstStyle/>
                    <a:p>
                      <a:pPr algn="l" fontAlgn="ctr"/>
                      <a:r>
                        <a:rPr lang="fr-FR" sz="1050" b="1" i="0" u="none" strike="noStrike" dirty="0">
                          <a:solidFill>
                            <a:srgbClr val="3E454A"/>
                          </a:solidFill>
                          <a:effectLst/>
                          <a:latin typeface="+mj-lt"/>
                        </a:rPr>
                        <a:t>Pour un client souhaitant activer la forme digitale après avoir activé sa carte physique</a:t>
                      </a:r>
                      <a:r>
                        <a:rPr lang="fr-FR" sz="1050" b="0" i="0" u="none" strike="noStrike" dirty="0">
                          <a:solidFill>
                            <a:srgbClr val="3E454A"/>
                          </a:solidFill>
                          <a:effectLst/>
                          <a:latin typeface="+mj-lt"/>
                        </a:rPr>
                        <a:t>, quand sera disponible « l’utilisation digitale de la carte » sur l’application mobile Banxo ?</a:t>
                      </a:r>
                    </a:p>
                  </a:txBody>
                  <a:tcPr marL="45720" marR="45720" anchor="ctr"/>
                </a:tc>
                <a:tc>
                  <a:txBody>
                    <a:bodyPr/>
                    <a:lstStyle/>
                    <a:p>
                      <a:pPr algn="l" fontAlgn="ctr"/>
                      <a:r>
                        <a:rPr lang="fr-FR" sz="1050" b="0" i="0" u="none" strike="noStrike" kern="1200" dirty="0">
                          <a:solidFill>
                            <a:srgbClr val="3E454A"/>
                          </a:solidFill>
                          <a:effectLst/>
                          <a:latin typeface="+mj-lt"/>
                          <a:ea typeface="+mn-ea"/>
                          <a:cs typeface="+mn-cs"/>
                        </a:rPr>
                        <a:t>L’utilisation digitale de la carte est possible dès l’activation de sa carte physique. Il pourra consulter les données digitales de sa carte immédiatement.</a:t>
                      </a:r>
                    </a:p>
                  </a:txBody>
                  <a:tcPr marL="45720" marR="45720" anchor="ctr"/>
                </a:tc>
                <a:extLst>
                  <a:ext uri="{0D108BD9-81ED-4DB2-BD59-A6C34878D82A}">
                    <a16:rowId xmlns:a16="http://schemas.microsoft.com/office/drawing/2014/main" val="843372470"/>
                  </a:ext>
                </a:extLst>
              </a:tr>
              <a:tr h="0">
                <a:tc>
                  <a:txBody>
                    <a:bodyPr/>
                    <a:lstStyle/>
                    <a:p>
                      <a:pPr algn="l" fontAlgn="ctr"/>
                      <a:r>
                        <a:rPr lang="fr-FR" sz="1050" b="1" i="0" u="none" strike="noStrike" dirty="0">
                          <a:solidFill>
                            <a:srgbClr val="3E454A"/>
                          </a:solidFill>
                          <a:effectLst/>
                          <a:latin typeface="+mj-lt"/>
                        </a:rPr>
                        <a:t>Pour un client existant dont la carte est en renouvellement automatique</a:t>
                      </a:r>
                      <a:r>
                        <a:rPr lang="fr-FR" sz="1050" b="0" i="0" u="none" strike="noStrike" dirty="0">
                          <a:solidFill>
                            <a:srgbClr val="3E454A"/>
                          </a:solidFill>
                          <a:effectLst/>
                          <a:latin typeface="+mj-lt"/>
                        </a:rPr>
                        <a:t>, quand le client pourra-t-il activer « l'utilisation digitale de sa nouvelle carte » sur l’application mobile Banxo ? </a:t>
                      </a:r>
                    </a:p>
                  </a:txBody>
                  <a:tcPr marL="45720" marR="45720" anchor="ctr"/>
                </a:tc>
                <a:tc>
                  <a:txBody>
                    <a:bodyPr/>
                    <a:lstStyle/>
                    <a:p>
                      <a:r>
                        <a:rPr lang="fr-FR" sz="1050" b="0" i="0" u="none" strike="noStrike" kern="1200" dirty="0">
                          <a:solidFill>
                            <a:srgbClr val="3E454A"/>
                          </a:solidFill>
                          <a:effectLst/>
                          <a:latin typeface="+mj-lt"/>
                          <a:ea typeface="+mn-ea"/>
                          <a:cs typeface="+mn-cs"/>
                        </a:rPr>
                        <a:t>L'utilisation digitale est disponible sur sa carte active. Pour sa nouvelle carte, le client pourra bénéficier de l’utilisation digitale, soit après activation de sa carte physique, soit après la date de fin de validité de son ancienne carte.</a:t>
                      </a:r>
                    </a:p>
                  </a:txBody>
                  <a:tcPr marL="45720" marR="45720" anchor="ctr"/>
                </a:tc>
                <a:extLst>
                  <a:ext uri="{0D108BD9-81ED-4DB2-BD59-A6C34878D82A}">
                    <a16:rowId xmlns:a16="http://schemas.microsoft.com/office/drawing/2014/main" val="857023734"/>
                  </a:ext>
                </a:extLst>
              </a:tr>
              <a:tr h="0">
                <a:tc>
                  <a:txBody>
                    <a:bodyPr/>
                    <a:lstStyle/>
                    <a:p>
                      <a:pPr algn="l" fontAlgn="ctr"/>
                      <a:r>
                        <a:rPr lang="fr-FR" sz="1050" b="1" i="0" u="none" strike="noStrike" dirty="0">
                          <a:solidFill>
                            <a:srgbClr val="3E454A"/>
                          </a:solidFill>
                          <a:effectLst/>
                          <a:latin typeface="+mj-lt"/>
                        </a:rPr>
                        <a:t>Pour un client existant disposant d'une carte active en stock</a:t>
                      </a:r>
                      <a:r>
                        <a:rPr lang="fr-FR" sz="1050" b="0" i="0" u="none" strike="noStrike" dirty="0">
                          <a:solidFill>
                            <a:srgbClr val="3E454A"/>
                          </a:solidFill>
                          <a:effectLst/>
                          <a:latin typeface="+mj-lt"/>
                        </a:rPr>
                        <a:t>,  quand le client peut-il « activer l'utilisation digitale » de sa nouvelle carte sur l’application mobile Banxo ?  </a:t>
                      </a:r>
                    </a:p>
                  </a:txBody>
                  <a:tcPr marL="45720" marR="45720" anchor="ctr"/>
                </a:tc>
                <a:tc>
                  <a:txBody>
                    <a:bodyPr/>
                    <a:lstStyle/>
                    <a:p>
                      <a:pPr algn="l" fontAlgn="ctr"/>
                      <a:r>
                        <a:rPr lang="fr-FR" sz="1050" b="0" i="0" u="none" strike="noStrike" dirty="0">
                          <a:solidFill>
                            <a:srgbClr val="3E454A"/>
                          </a:solidFill>
                          <a:effectLst/>
                          <a:latin typeface="+mj-lt"/>
                        </a:rPr>
                        <a:t>L'utilisation digitale est déjà active. Les données carte sont disponibles sur l'application mobile pour réaliser des paiements. </a:t>
                      </a:r>
                    </a:p>
                  </a:txBody>
                  <a:tcPr marL="45720" marR="45720" anchor="ctr"/>
                </a:tc>
                <a:extLst>
                  <a:ext uri="{0D108BD9-81ED-4DB2-BD59-A6C34878D82A}">
                    <a16:rowId xmlns:a16="http://schemas.microsoft.com/office/drawing/2014/main" val="421940198"/>
                  </a:ext>
                </a:extLst>
              </a:tr>
              <a:tr h="0">
                <a:tc>
                  <a:txBody>
                    <a:bodyPr/>
                    <a:lstStyle/>
                    <a:p>
                      <a:pPr algn="l" fontAlgn="ctr"/>
                      <a:r>
                        <a:rPr lang="fr-FR" sz="1050" b="0" i="0" u="none" strike="noStrike" dirty="0">
                          <a:solidFill>
                            <a:srgbClr val="3E454A"/>
                          </a:solidFill>
                          <a:effectLst/>
                          <a:latin typeface="+mj-lt"/>
                        </a:rPr>
                        <a:t>Les actions (verrouillage, opposition, …) de la carte s'appliquent elles automatiquement à l'utilisation digitale de la carte ? </a:t>
                      </a:r>
                    </a:p>
                  </a:txBody>
                  <a:tcPr marL="45720" marR="45720" anchor="ctr"/>
                </a:tc>
                <a:tc>
                  <a:txBody>
                    <a:bodyPr/>
                    <a:lstStyle/>
                    <a:p>
                      <a:pPr algn="l" fontAlgn="ctr"/>
                      <a:r>
                        <a:rPr lang="fr-FR" sz="1050" b="0" i="0" u="none" strike="noStrike" dirty="0">
                          <a:solidFill>
                            <a:srgbClr val="3E454A"/>
                          </a:solidFill>
                          <a:effectLst/>
                          <a:latin typeface="+mj-lt"/>
                        </a:rPr>
                        <a:t>S'agissant de la même carte, toutes les actions sont applicables aux deux supports en même temps.</a:t>
                      </a:r>
                    </a:p>
                  </a:txBody>
                  <a:tcPr marL="45720" marR="45720" anchor="ctr"/>
                </a:tc>
                <a:extLst>
                  <a:ext uri="{0D108BD9-81ED-4DB2-BD59-A6C34878D82A}">
                    <a16:rowId xmlns:a16="http://schemas.microsoft.com/office/drawing/2014/main" val="2773682584"/>
                  </a:ext>
                </a:extLst>
              </a:tr>
              <a:tr h="0">
                <a:tc>
                  <a:txBody>
                    <a:bodyPr/>
                    <a:lstStyle/>
                    <a:p>
                      <a:pPr algn="l" fontAlgn="ctr"/>
                      <a:r>
                        <a:rPr lang="fr-FR" sz="1050" b="0" i="0" u="none" strike="noStrike" dirty="0">
                          <a:solidFill>
                            <a:srgbClr val="3E454A"/>
                          </a:solidFill>
                          <a:effectLst/>
                          <a:latin typeface="+mj-lt"/>
                        </a:rPr>
                        <a:t>Est ce que « l'activation digitale de la carte » active également la carte physique ?  </a:t>
                      </a:r>
                    </a:p>
                  </a:txBody>
                  <a:tcPr marL="45720" marR="45720" anchor="ctr"/>
                </a:tc>
                <a:tc>
                  <a:txBody>
                    <a:bodyPr/>
                    <a:lstStyle/>
                    <a:p>
                      <a:pPr algn="l" fontAlgn="ctr"/>
                      <a:r>
                        <a:rPr lang="fr-FR" sz="1050" b="0" i="0" u="none" strike="noStrike" dirty="0">
                          <a:solidFill>
                            <a:srgbClr val="3E454A"/>
                          </a:solidFill>
                          <a:effectLst/>
                          <a:latin typeface="+mj-lt"/>
                        </a:rPr>
                        <a:t>Non, pour être utilisable, la carte physique doit être activée par saisie du code secret.</a:t>
                      </a:r>
                    </a:p>
                  </a:txBody>
                  <a:tcPr marL="45720" marR="45720" anchor="ctr"/>
                </a:tc>
                <a:extLst>
                  <a:ext uri="{0D108BD9-81ED-4DB2-BD59-A6C34878D82A}">
                    <a16:rowId xmlns:a16="http://schemas.microsoft.com/office/drawing/2014/main" val="402746830"/>
                  </a:ext>
                </a:extLst>
              </a:tr>
            </a:tbl>
          </a:graphicData>
        </a:graphic>
      </p:graphicFrame>
    </p:spTree>
    <p:extLst>
      <p:ext uri="{BB962C8B-B14F-4D97-AF65-F5344CB8AC3E}">
        <p14:creationId xmlns:p14="http://schemas.microsoft.com/office/powerpoint/2010/main" val="2262140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FB22F76A-C76D-0FE5-AA01-5EE11C0004AE}"/>
              </a:ext>
            </a:extLst>
          </p:cNvPr>
          <p:cNvSpPr>
            <a:spLocks noGrp="1"/>
          </p:cNvSpPr>
          <p:nvPr>
            <p:ph type="body" sz="quarter" idx="12"/>
          </p:nvPr>
        </p:nvSpPr>
        <p:spPr/>
        <p:txBody>
          <a:bodyPr/>
          <a:lstStyle/>
          <a:p>
            <a:r>
              <a:rPr lang="fr-FR" dirty="0"/>
              <a:t>Rappel des fonctionnalités « Pilotage de la carte » existantes par canal</a:t>
            </a:r>
          </a:p>
        </p:txBody>
      </p:sp>
      <p:sp>
        <p:nvSpPr>
          <p:cNvPr id="7" name="Accolade fermante 6">
            <a:extLst>
              <a:ext uri="{FF2B5EF4-FFF2-40B4-BE49-F238E27FC236}">
                <a16:creationId xmlns:a16="http://schemas.microsoft.com/office/drawing/2014/main" id="{975E140D-E5E5-C5E3-5040-ED5D23A289F1}"/>
              </a:ext>
            </a:extLst>
          </p:cNvPr>
          <p:cNvSpPr/>
          <p:nvPr/>
        </p:nvSpPr>
        <p:spPr>
          <a:xfrm>
            <a:off x="3092733" y="2333795"/>
            <a:ext cx="198991" cy="970409"/>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ysClr val="windowText" lastClr="000000"/>
                </a:solidFill>
              </a:ln>
            </a:endParaRPr>
          </a:p>
        </p:txBody>
      </p:sp>
      <p:sp>
        <p:nvSpPr>
          <p:cNvPr id="8" name="Accolade fermante 7">
            <a:extLst>
              <a:ext uri="{FF2B5EF4-FFF2-40B4-BE49-F238E27FC236}">
                <a16:creationId xmlns:a16="http://schemas.microsoft.com/office/drawing/2014/main" id="{DA238073-ADAE-AE7C-34A0-4C5AA52C87A8}"/>
              </a:ext>
            </a:extLst>
          </p:cNvPr>
          <p:cNvSpPr/>
          <p:nvPr/>
        </p:nvSpPr>
        <p:spPr>
          <a:xfrm>
            <a:off x="3092733" y="3968288"/>
            <a:ext cx="198991" cy="1390884"/>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ysClr val="windowText" lastClr="000000"/>
                </a:solidFill>
              </a:ln>
            </a:endParaRPr>
          </a:p>
        </p:txBody>
      </p:sp>
      <p:sp>
        <p:nvSpPr>
          <p:cNvPr id="9" name="ZoneTexte 8">
            <a:extLst>
              <a:ext uri="{FF2B5EF4-FFF2-40B4-BE49-F238E27FC236}">
                <a16:creationId xmlns:a16="http://schemas.microsoft.com/office/drawing/2014/main" id="{4A3705A3-620C-A65C-72F0-265D4103C656}"/>
              </a:ext>
            </a:extLst>
          </p:cNvPr>
          <p:cNvSpPr txBox="1"/>
          <p:nvPr/>
        </p:nvSpPr>
        <p:spPr>
          <a:xfrm>
            <a:off x="3426881" y="2596318"/>
            <a:ext cx="1701107" cy="707886"/>
          </a:xfrm>
          <a:prstGeom prst="rect">
            <a:avLst/>
          </a:prstGeom>
          <a:noFill/>
        </p:spPr>
        <p:txBody>
          <a:bodyPr wrap="none" rtlCol="0">
            <a:spAutoFit/>
          </a:bodyPr>
          <a:lstStyle/>
          <a:p>
            <a:r>
              <a:rPr lang="fr-FR" sz="1000" dirty="0">
                <a:solidFill>
                  <a:srgbClr val="3E454A"/>
                </a:solidFill>
              </a:rPr>
              <a:t>Affichage du visuel carte</a:t>
            </a:r>
          </a:p>
          <a:p>
            <a:r>
              <a:rPr lang="fr-FR" sz="1000" dirty="0">
                <a:solidFill>
                  <a:srgbClr val="3E454A"/>
                </a:solidFill>
              </a:rPr>
              <a:t>Nom/ Prénom du Porteur</a:t>
            </a:r>
          </a:p>
          <a:p>
            <a:r>
              <a:rPr lang="fr-FR" sz="1000" dirty="0">
                <a:solidFill>
                  <a:srgbClr val="3E454A"/>
                </a:solidFill>
              </a:rPr>
              <a:t>Numéro de carte masqué</a:t>
            </a:r>
          </a:p>
          <a:p>
            <a:r>
              <a:rPr lang="fr-FR" sz="1000" dirty="0">
                <a:solidFill>
                  <a:srgbClr val="3E454A"/>
                </a:solidFill>
              </a:rPr>
              <a:t>Date d’expiration masquée</a:t>
            </a:r>
          </a:p>
        </p:txBody>
      </p:sp>
      <p:cxnSp>
        <p:nvCxnSpPr>
          <p:cNvPr id="10" name="Connecteur droit avec flèche 9">
            <a:extLst>
              <a:ext uri="{FF2B5EF4-FFF2-40B4-BE49-F238E27FC236}">
                <a16:creationId xmlns:a16="http://schemas.microsoft.com/office/drawing/2014/main" id="{C4019CF3-74EA-799E-889A-087126D63005}"/>
              </a:ext>
            </a:extLst>
          </p:cNvPr>
          <p:cNvCxnSpPr>
            <a:cxnSpLocks/>
          </p:cNvCxnSpPr>
          <p:nvPr/>
        </p:nvCxnSpPr>
        <p:spPr>
          <a:xfrm>
            <a:off x="2920717" y="2053471"/>
            <a:ext cx="371007"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E4ACB530-FFC4-25B2-AC67-92E66E79F6B8}"/>
              </a:ext>
            </a:extLst>
          </p:cNvPr>
          <p:cNvSpPr txBox="1"/>
          <p:nvPr/>
        </p:nvSpPr>
        <p:spPr>
          <a:xfrm>
            <a:off x="3426881" y="1949331"/>
            <a:ext cx="7958827" cy="415498"/>
          </a:xfrm>
          <a:prstGeom prst="rect">
            <a:avLst/>
          </a:prstGeom>
          <a:noFill/>
        </p:spPr>
        <p:txBody>
          <a:bodyPr wrap="square" rtlCol="0">
            <a:spAutoFit/>
          </a:bodyPr>
          <a:lstStyle/>
          <a:p>
            <a:r>
              <a:rPr lang="fr-FR" sz="1050" dirty="0">
                <a:solidFill>
                  <a:srgbClr val="3E454A"/>
                </a:solidFill>
              </a:rPr>
              <a:t>Si mon client a un lien inter-personne enregistré dans </a:t>
            </a:r>
            <a:r>
              <a:rPr lang="fr-FR" sz="1050" dirty="0" err="1">
                <a:solidFill>
                  <a:srgbClr val="3E454A"/>
                </a:solidFill>
              </a:rPr>
              <a:t>Mysys</a:t>
            </a:r>
            <a:r>
              <a:rPr lang="fr-FR" sz="1050" dirty="0">
                <a:solidFill>
                  <a:srgbClr val="3E454A"/>
                </a:solidFill>
              </a:rPr>
              <a:t>, depuis l’application mobile, le client balaie l’écran synthèse cartes sur la droite pour piloter la carte du tiers, exemple cas d’un représentant légal qui piloterait la carte de son enfant mineur</a:t>
            </a:r>
          </a:p>
        </p:txBody>
      </p:sp>
      <p:sp>
        <p:nvSpPr>
          <p:cNvPr id="12" name="ZoneTexte 11">
            <a:extLst>
              <a:ext uri="{FF2B5EF4-FFF2-40B4-BE49-F238E27FC236}">
                <a16:creationId xmlns:a16="http://schemas.microsoft.com/office/drawing/2014/main" id="{31C51EE1-C478-DFCE-98C8-A8C99E55041C}"/>
              </a:ext>
            </a:extLst>
          </p:cNvPr>
          <p:cNvSpPr txBox="1"/>
          <p:nvPr/>
        </p:nvSpPr>
        <p:spPr>
          <a:xfrm>
            <a:off x="1087407" y="1305129"/>
            <a:ext cx="1534939" cy="261610"/>
          </a:xfrm>
          <a:prstGeom prst="rect">
            <a:avLst/>
          </a:prstGeom>
          <a:noFill/>
        </p:spPr>
        <p:txBody>
          <a:bodyPr wrap="square" rtlCol="0">
            <a:spAutoFit/>
          </a:bodyPr>
          <a:lstStyle/>
          <a:p>
            <a:r>
              <a:rPr lang="fr-FR" sz="1100" dirty="0">
                <a:solidFill>
                  <a:srgbClr val="3E454A"/>
                </a:solidFill>
              </a:rPr>
              <a:t>Ecran synthèse carte</a:t>
            </a:r>
          </a:p>
        </p:txBody>
      </p:sp>
      <p:pic>
        <p:nvPicPr>
          <p:cNvPr id="13" name="Image 12">
            <a:extLst>
              <a:ext uri="{FF2B5EF4-FFF2-40B4-BE49-F238E27FC236}">
                <a16:creationId xmlns:a16="http://schemas.microsoft.com/office/drawing/2014/main" id="{D8D2F289-25E6-4B0F-7443-198EB208DA21}"/>
              </a:ext>
            </a:extLst>
          </p:cNvPr>
          <p:cNvPicPr>
            <a:picLocks noChangeAspect="1"/>
          </p:cNvPicPr>
          <p:nvPr/>
        </p:nvPicPr>
        <p:blipFill>
          <a:blip r:embed="rId2"/>
          <a:stretch>
            <a:fillRect/>
          </a:stretch>
        </p:blipFill>
        <p:spPr>
          <a:xfrm>
            <a:off x="618638" y="1591744"/>
            <a:ext cx="2472478" cy="4451418"/>
          </a:xfrm>
          <a:prstGeom prst="rect">
            <a:avLst/>
          </a:prstGeom>
          <a:ln>
            <a:solidFill>
              <a:schemeClr val="bg1">
                <a:lumMod val="85000"/>
              </a:schemeClr>
            </a:solidFill>
          </a:ln>
        </p:spPr>
      </p:pic>
      <p:graphicFrame>
        <p:nvGraphicFramePr>
          <p:cNvPr id="14" name="Tableau 13">
            <a:extLst>
              <a:ext uri="{FF2B5EF4-FFF2-40B4-BE49-F238E27FC236}">
                <a16:creationId xmlns:a16="http://schemas.microsoft.com/office/drawing/2014/main" id="{672EA6B2-DF96-169A-10E4-0428FCC09C9D}"/>
              </a:ext>
            </a:extLst>
          </p:cNvPr>
          <p:cNvGraphicFramePr>
            <a:graphicFrameLocks noGrp="1"/>
          </p:cNvGraphicFramePr>
          <p:nvPr>
            <p:extLst>
              <p:ext uri="{D42A27DB-BD31-4B8C-83A1-F6EECF244321}">
                <p14:modId xmlns:p14="http://schemas.microsoft.com/office/powerpoint/2010/main" val="3469721450"/>
              </p:ext>
            </p:extLst>
          </p:nvPr>
        </p:nvGraphicFramePr>
        <p:xfrm>
          <a:off x="3426881" y="3505646"/>
          <a:ext cx="8239113" cy="2529840"/>
        </p:xfrm>
        <a:graphic>
          <a:graphicData uri="http://schemas.openxmlformats.org/drawingml/2006/table">
            <a:tbl>
              <a:tblPr firstRow="1" bandRow="1"/>
              <a:tblGrid>
                <a:gridCol w="1675350">
                  <a:extLst>
                    <a:ext uri="{9D8B030D-6E8A-4147-A177-3AD203B41FA5}">
                      <a16:colId xmlns:a16="http://schemas.microsoft.com/office/drawing/2014/main" val="1286886480"/>
                    </a:ext>
                  </a:extLst>
                </a:gridCol>
                <a:gridCol w="4097995">
                  <a:extLst>
                    <a:ext uri="{9D8B030D-6E8A-4147-A177-3AD203B41FA5}">
                      <a16:colId xmlns:a16="http://schemas.microsoft.com/office/drawing/2014/main" val="2833283983"/>
                    </a:ext>
                  </a:extLst>
                </a:gridCol>
                <a:gridCol w="814023">
                  <a:extLst>
                    <a:ext uri="{9D8B030D-6E8A-4147-A177-3AD203B41FA5}">
                      <a16:colId xmlns:a16="http://schemas.microsoft.com/office/drawing/2014/main" val="1164327087"/>
                    </a:ext>
                  </a:extLst>
                </a:gridCol>
                <a:gridCol w="714346">
                  <a:extLst>
                    <a:ext uri="{9D8B030D-6E8A-4147-A177-3AD203B41FA5}">
                      <a16:colId xmlns:a16="http://schemas.microsoft.com/office/drawing/2014/main" val="3580253823"/>
                    </a:ext>
                  </a:extLst>
                </a:gridCol>
                <a:gridCol w="937399">
                  <a:extLst>
                    <a:ext uri="{9D8B030D-6E8A-4147-A177-3AD203B41FA5}">
                      <a16:colId xmlns:a16="http://schemas.microsoft.com/office/drawing/2014/main" val="2154792234"/>
                    </a:ext>
                  </a:extLst>
                </a:gridCol>
              </a:tblGrid>
              <a:tr h="28828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200" dirty="0"/>
                        <a:t>FONCTIONNALITES</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200" b="1" kern="1200" dirty="0">
                          <a:solidFill>
                            <a:schemeClr val="lt1"/>
                          </a:solidFill>
                          <a:latin typeface="Calibri" panose="020F0502020204030204"/>
                          <a:ea typeface="+mn-ea"/>
                          <a:cs typeface="+mn-cs"/>
                        </a:rPr>
                        <a:t>BON A SAVOIR</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Mobile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Web</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Poste Conseiller</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4099627291"/>
                  </a:ext>
                </a:extLst>
              </a:tr>
              <a:tr h="3931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l" defTabSz="914400" rtl="0" eaLnBrk="1" latinLnBrk="0" hangingPunct="1"/>
                      <a:r>
                        <a:rPr lang="fr-FR" sz="1000" kern="1200" dirty="0">
                          <a:solidFill>
                            <a:srgbClr val="3E454A"/>
                          </a:solidFill>
                          <a:latin typeface="+mj-lt"/>
                          <a:ea typeface="+mn-ea"/>
                          <a:cs typeface="+mn-cs"/>
                        </a:rPr>
                        <a:t>Affichage de la carte, des données porteur et carte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1450" indent="-171450" algn="l" defTabSz="914400" rtl="0" eaLnBrk="1" latinLnBrk="0" hangingPunct="1">
                        <a:buFont typeface="Arial" panose="020B0604020202020204" pitchFamily="34" charset="0"/>
                        <a:buChar char="•"/>
                      </a:pPr>
                      <a:r>
                        <a:rPr lang="fr-FR" sz="1000" kern="1200" dirty="0">
                          <a:solidFill>
                            <a:srgbClr val="3E454A"/>
                          </a:solidFill>
                          <a:latin typeface="+mj-lt"/>
                          <a:ea typeface="+mn-ea"/>
                          <a:cs typeface="+mn-cs"/>
                        </a:rPr>
                        <a:t>Le statut de la carte est indiquée si carte opposée, carte en fabrication, carte expédiée.</a:t>
                      </a:r>
                    </a:p>
                    <a:p>
                      <a:pPr marL="171450" indent="-171450" algn="l" defTabSz="914400" rtl="0" eaLnBrk="1" latinLnBrk="0" hangingPunct="1">
                        <a:buFont typeface="Arial" panose="020B0604020202020204" pitchFamily="34" charset="0"/>
                        <a:buChar char="•"/>
                      </a:pPr>
                      <a:r>
                        <a:rPr lang="fr-FR" sz="1000" kern="1200" dirty="0">
                          <a:solidFill>
                            <a:srgbClr val="3E454A"/>
                          </a:solidFill>
                          <a:latin typeface="+mj-lt"/>
                          <a:ea typeface="+mn-ea"/>
                          <a:cs typeface="+mn-cs"/>
                        </a:rPr>
                        <a:t>Consultation digitale des données de sa carte</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p>
                    <a:p>
                      <a:pPr marL="0" algn="l" defTabSz="914400" rtl="0" eaLnBrk="1" latinLnBrk="0" hangingPunct="1"/>
                      <a:endPar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3E454A"/>
                          </a:solidFill>
                          <a:effectLst/>
                          <a:uLnTx/>
                          <a:uFillTx/>
                          <a:latin typeface="+mn-lt"/>
                          <a:ea typeface="+mn-ea"/>
                          <a:cs typeface="+mn-cs"/>
                          <a:sym typeface="Wingdings" panose="05000000000000000000" pitchFamily="2" charset="2"/>
                        </a:rPr>
                        <a:t></a:t>
                      </a:r>
                      <a:endParaRPr lang="fr-FR" sz="1000" kern="1200" dirty="0">
                        <a:solidFill>
                          <a:srgbClr val="3E454A"/>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p>
                    <a:p>
                      <a:pPr marL="0" algn="l" defTabSz="914400" rtl="0" eaLnBrk="1" latinLnBrk="0" hangingPunct="1"/>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C00000"/>
                          </a:solidFill>
                          <a:latin typeface="+mn-lt"/>
                          <a:ea typeface="+mn-ea"/>
                          <a:cs typeface="+mn-cs"/>
                          <a:sym typeface="Wingdings" panose="05000000000000000000" pitchFamily="2" charset="2"/>
                        </a:rPr>
                        <a:t></a:t>
                      </a:r>
                      <a:endParaRPr lang="fr-FR" sz="1000" kern="1200" dirty="0">
                        <a:solidFill>
                          <a:schemeClr val="dk1"/>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p>
                    <a:p>
                      <a:pPr marL="0" algn="l" defTabSz="914400" rtl="0" eaLnBrk="1" latinLnBrk="0" hangingPunct="1"/>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C00000"/>
                          </a:solidFill>
                          <a:latin typeface="+mn-lt"/>
                          <a:ea typeface="+mn-ea"/>
                          <a:cs typeface="+mn-cs"/>
                          <a:sym typeface="Wingdings" panose="05000000000000000000" pitchFamily="2" charset="2"/>
                        </a:rPr>
                        <a:t></a:t>
                      </a:r>
                      <a:endParaRPr lang="fr-FR" sz="1000" kern="1200" dirty="0">
                        <a:solidFill>
                          <a:schemeClr val="dk1"/>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3965540887"/>
                  </a:ext>
                </a:extLst>
              </a:tr>
              <a:tr h="2358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000" dirty="0">
                          <a:solidFill>
                            <a:srgbClr val="3E454A"/>
                          </a:solidFill>
                          <a:latin typeface="+mj-lt"/>
                        </a:rPr>
                        <a:t>Verrouillage temporaire</a:t>
                      </a:r>
                      <a:endParaRPr lang="fr-FR" sz="1000" baseline="30000" dirty="0">
                        <a:solidFill>
                          <a:srgbClr val="3E454A"/>
                        </a:solidFill>
                        <a:latin typeface="+mj-lt"/>
                      </a:endParaRPr>
                    </a:p>
                  </a:txBody>
                  <a:tcP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000" dirty="0">
                          <a:solidFill>
                            <a:srgbClr val="3E454A"/>
                          </a:solidFill>
                          <a:latin typeface="+mj-lt"/>
                        </a:rPr>
                        <a:t>Désactiver ou réactiver l’usage carte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3257317762"/>
                  </a:ext>
                </a:extLst>
              </a:tr>
              <a:tr h="2358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000" dirty="0">
                          <a:solidFill>
                            <a:srgbClr val="3E454A"/>
                          </a:solidFill>
                          <a:latin typeface="+mj-lt"/>
                        </a:rPr>
                        <a:t>Faire opposition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000" dirty="0">
                          <a:solidFill>
                            <a:srgbClr val="3E454A"/>
                          </a:solidFill>
                          <a:latin typeface="+mj-lt"/>
                        </a:rPr>
                        <a:t>Renvoi vers parcours de mise en opposition</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p>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tc>
                  <a:txBody>
                    <a:bodyPr/>
                    <a:lstStyle/>
                    <a:p>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tc>
                  <a:txBody>
                    <a:bodyPr/>
                    <a:lstStyle/>
                    <a:p>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464959311"/>
                  </a:ext>
                </a:extLst>
              </a:tr>
              <a:tr h="422619">
                <a:tc>
                  <a:txBody>
                    <a:bodyPr/>
                    <a:lstStyle/>
                    <a:p>
                      <a:r>
                        <a:rPr lang="fr-FR" sz="1000" dirty="0">
                          <a:solidFill>
                            <a:srgbClr val="3E454A"/>
                          </a:solidFill>
                          <a:latin typeface="+mj-lt"/>
                        </a:rPr>
                        <a:t>Gérer mes plafonds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p>
                      <a:pPr marL="171450" indent="-171450">
                        <a:buFont typeface="Arial" panose="020B0604020202020204" pitchFamily="34" charset="0"/>
                        <a:buChar char="•"/>
                      </a:pPr>
                      <a:r>
                        <a:rPr lang="fr-FR" sz="1000" dirty="0">
                          <a:solidFill>
                            <a:srgbClr val="3E454A"/>
                          </a:solidFill>
                          <a:latin typeface="+mj-lt"/>
                        </a:rPr>
                        <a:t>Affichage des plafonds de paiement et retrait disponibles</a:t>
                      </a:r>
                    </a:p>
                    <a:p>
                      <a:pPr marL="171450" indent="-171450">
                        <a:buFont typeface="Arial" panose="020B0604020202020204" pitchFamily="34" charset="0"/>
                        <a:buChar char="•"/>
                      </a:pPr>
                      <a:r>
                        <a:rPr lang="fr-FR" sz="1000" dirty="0">
                          <a:solidFill>
                            <a:srgbClr val="3E454A"/>
                          </a:solidFill>
                          <a:latin typeface="+mj-lt"/>
                        </a:rPr>
                        <a:t>Augmenter temporairement les plafonds (au maximum 3 par an)</a:t>
                      </a:r>
                    </a:p>
                    <a:p>
                      <a:pPr marL="171450" indent="-171450">
                        <a:buFont typeface="Arial" panose="020B0604020202020204" pitchFamily="34" charset="0"/>
                        <a:buChar char="•"/>
                      </a:pPr>
                      <a:r>
                        <a:rPr lang="fr-FR" sz="1000" dirty="0">
                          <a:solidFill>
                            <a:srgbClr val="3E454A"/>
                          </a:solidFill>
                          <a:latin typeface="+mj-lt"/>
                        </a:rPr>
                        <a:t>Modifier les plafonds (permanents carte du mineur)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p>
                      <a:pPr marL="0" indent="0">
                        <a:buFont typeface="Arial" panose="020B0604020202020204" pitchFamily="34" charset="0"/>
                        <a:buNone/>
                      </a:pPr>
                      <a:r>
                        <a:rPr lang="fr-FR" sz="1000" kern="1200" dirty="0">
                          <a:solidFill>
                            <a:srgbClr val="3E454A"/>
                          </a:solidFill>
                          <a:latin typeface="+mn-lt"/>
                          <a:ea typeface="+mn-ea"/>
                          <a:cs typeface="+mn-cs"/>
                          <a:sym typeface="Wingdings" panose="05000000000000000000" pitchFamily="2" charset="2"/>
                        </a:rPr>
                        <a:t></a:t>
                      </a:r>
                    </a:p>
                    <a:p>
                      <a:pPr marL="0" indent="0">
                        <a:buFont typeface="Arial" panose="020B0604020202020204" pitchFamily="34" charset="0"/>
                        <a:buNone/>
                      </a:pPr>
                      <a:r>
                        <a:rPr lang="fr-FR" sz="1000" kern="1200" dirty="0">
                          <a:solidFill>
                            <a:srgbClr val="3E454A"/>
                          </a:solidFill>
                          <a:latin typeface="+mn-lt"/>
                          <a:ea typeface="+mn-ea"/>
                          <a:cs typeface="+mn-cs"/>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tc>
                  <a:txBody>
                    <a:bodyPr/>
                    <a:lstStyle/>
                    <a:p>
                      <a:pPr marL="0" indent="0">
                        <a:buFont typeface="Arial" panose="020B0604020202020204" pitchFamily="34" charset="0"/>
                        <a:buNone/>
                      </a:pPr>
                      <a:r>
                        <a:rPr lang="fr-FR" sz="1000" kern="1200" dirty="0">
                          <a:solidFill>
                            <a:srgbClr val="3E454A"/>
                          </a:solidFill>
                          <a:latin typeface="+mn-lt"/>
                          <a:ea typeface="+mn-ea"/>
                          <a:cs typeface="+mn-cs"/>
                          <a:sym typeface="Wingdings" panose="05000000000000000000" pitchFamily="2" charset="2"/>
                        </a:rPr>
                        <a:t></a:t>
                      </a:r>
                    </a:p>
                    <a:p>
                      <a:pPr marL="0" indent="0">
                        <a:buFont typeface="Arial" panose="020B0604020202020204" pitchFamily="34" charset="0"/>
                        <a:buNone/>
                      </a:pPr>
                      <a:r>
                        <a:rPr lang="fr-FR" sz="1000" kern="1200" dirty="0">
                          <a:solidFill>
                            <a:srgbClr val="C00000"/>
                          </a:solidFill>
                          <a:latin typeface="+mn-lt"/>
                          <a:ea typeface="+mn-ea"/>
                          <a:cs typeface="+mn-cs"/>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kern="1200" dirty="0">
                          <a:solidFill>
                            <a:srgbClr val="C00000"/>
                          </a:solidFill>
                          <a:latin typeface="+mn-lt"/>
                          <a:ea typeface="+mn-ea"/>
                          <a:cs typeface="+mn-cs"/>
                          <a:sym typeface="Wingdings" panose="05000000000000000000" pitchFamily="2" charset="2"/>
                        </a:rPr>
                        <a:t></a:t>
                      </a:r>
                      <a:endParaRPr lang="fr-FR" sz="1000" dirty="0">
                        <a:solidFill>
                          <a:srgbClr val="C00000"/>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tc>
                  <a:txBody>
                    <a:bodyPr/>
                    <a:lstStyle/>
                    <a:p>
                      <a:pPr marL="0" indent="0">
                        <a:buFont typeface="Arial" panose="020B0604020202020204" pitchFamily="34" charset="0"/>
                        <a:buNone/>
                      </a:pPr>
                      <a:r>
                        <a:rPr lang="fr-FR" sz="1000" kern="1200" dirty="0">
                          <a:solidFill>
                            <a:srgbClr val="3E454A"/>
                          </a:solidFill>
                          <a:latin typeface="+mn-lt"/>
                          <a:ea typeface="+mn-ea"/>
                          <a:cs typeface="+mn-cs"/>
                          <a:sym typeface="Wingdings" panose="05000000000000000000" pitchFamily="2" charset="2"/>
                        </a:rPr>
                        <a:t></a:t>
                      </a:r>
                    </a:p>
                    <a:p>
                      <a:pPr marL="0" indent="0">
                        <a:buFont typeface="Arial" panose="020B0604020202020204" pitchFamily="34" charset="0"/>
                        <a:buNone/>
                      </a:pPr>
                      <a:r>
                        <a:rPr lang="fr-FR" sz="1000" kern="1200" dirty="0">
                          <a:solidFill>
                            <a:srgbClr val="3E454A"/>
                          </a:solidFill>
                          <a:latin typeface="+mn-lt"/>
                          <a:ea typeface="+mn-ea"/>
                          <a:cs typeface="+mn-cs"/>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2036526574"/>
                  </a:ext>
                </a:extLst>
              </a:tr>
              <a:tr h="2358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000" dirty="0">
                          <a:solidFill>
                            <a:srgbClr val="3E454A"/>
                          </a:solidFill>
                          <a:latin typeface="+mj-lt"/>
                        </a:rPr>
                        <a:t>Voir mon code secret</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000" dirty="0">
                          <a:solidFill>
                            <a:srgbClr val="3E454A"/>
                          </a:solidFill>
                          <a:latin typeface="+mj-lt"/>
                        </a:rPr>
                        <a:t>Affichage du code secret de la carte durant 6 secondes</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C00000"/>
                          </a:solidFill>
                          <a:latin typeface="+mn-lt"/>
                          <a:ea typeface="+mn-ea"/>
                          <a:cs typeface="+mn-cs"/>
                          <a:sym typeface="Wingdings" panose="05000000000000000000" pitchFamily="2" charset="2"/>
                        </a:rPr>
                        <a:t></a:t>
                      </a:r>
                      <a:endParaRPr lang="fr-FR" sz="1000" dirty="0">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Arial" panose="020B0604020202020204"/>
                          <a:ea typeface="+mn-ea"/>
                          <a:cs typeface="+mn-cs"/>
                          <a:sym typeface="Wingdings" panose="05000000000000000000" pitchFamily="2" charset="2"/>
                        </a:rPr>
                        <a:t></a:t>
                      </a:r>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2323446055"/>
                  </a:ext>
                </a:extLst>
              </a:tr>
              <a:tr h="235870">
                <a:tc>
                  <a:txBody>
                    <a:bodyPr/>
                    <a:lstStyle/>
                    <a:p>
                      <a:r>
                        <a:rPr lang="fr-FR" sz="1000" dirty="0">
                          <a:solidFill>
                            <a:srgbClr val="3E454A"/>
                          </a:solidFill>
                          <a:latin typeface="+mj-lt"/>
                        </a:rPr>
                        <a:t>Apple Pay/ Samsung Pay</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n-lt"/>
                          <a:ea typeface="+mn-ea"/>
                          <a:cs typeface="+mn-cs"/>
                        </a:rPr>
                        <a:t>Enrôlement Paiements mobile</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C00000"/>
                          </a:solidFill>
                          <a:latin typeface="+mn-lt"/>
                          <a:ea typeface="+mn-ea"/>
                          <a:cs typeface="+mn-cs"/>
                          <a:sym typeface="Wingdings" panose="05000000000000000000" pitchFamily="2" charset="2"/>
                        </a:rPr>
                        <a:t></a:t>
                      </a:r>
                      <a:endParaRPr lang="fr-FR" sz="1000" dirty="0">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Arial" panose="020B0604020202020204"/>
                          <a:ea typeface="+mn-ea"/>
                          <a:cs typeface="+mn-cs"/>
                          <a:sym typeface="Wingdings" panose="05000000000000000000" pitchFamily="2" charset="2"/>
                        </a:rPr>
                        <a:t></a:t>
                      </a:r>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206513290"/>
                  </a:ext>
                </a:extLst>
              </a:tr>
            </a:tbl>
          </a:graphicData>
        </a:graphic>
      </p:graphicFrame>
      <p:grpSp>
        <p:nvGrpSpPr>
          <p:cNvPr id="15" name="Groupe 14">
            <a:extLst>
              <a:ext uri="{FF2B5EF4-FFF2-40B4-BE49-F238E27FC236}">
                <a16:creationId xmlns:a16="http://schemas.microsoft.com/office/drawing/2014/main" id="{BE2FB3BA-4190-001C-0CF3-9DF0C4D50B59}"/>
              </a:ext>
            </a:extLst>
          </p:cNvPr>
          <p:cNvGrpSpPr/>
          <p:nvPr/>
        </p:nvGrpSpPr>
        <p:grpSpPr>
          <a:xfrm>
            <a:off x="8888293" y="5128340"/>
            <a:ext cx="375668" cy="230832"/>
            <a:chOff x="1149821" y="670061"/>
            <a:chExt cx="375668" cy="230832"/>
          </a:xfrm>
        </p:grpSpPr>
        <p:sp>
          <p:nvSpPr>
            <p:cNvPr id="16" name="Ellipse 15">
              <a:extLst>
                <a:ext uri="{FF2B5EF4-FFF2-40B4-BE49-F238E27FC236}">
                  <a16:creationId xmlns:a16="http://schemas.microsoft.com/office/drawing/2014/main" id="{A5A3E7CA-D3FD-0544-9EF2-7C4F4A37BA90}"/>
                </a:ext>
              </a:extLst>
            </p:cNvPr>
            <p:cNvSpPr/>
            <p:nvPr/>
          </p:nvSpPr>
          <p:spPr>
            <a:xfrm>
              <a:off x="1226653" y="670441"/>
              <a:ext cx="193073" cy="211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3BF4CD90-227D-6549-0810-F0E9FD1F31AB}"/>
                </a:ext>
              </a:extLst>
            </p:cNvPr>
            <p:cNvSpPr txBox="1"/>
            <p:nvPr/>
          </p:nvSpPr>
          <p:spPr>
            <a:xfrm>
              <a:off x="1149821" y="670061"/>
              <a:ext cx="375668" cy="230832"/>
            </a:xfrm>
            <a:prstGeom prst="rect">
              <a:avLst/>
            </a:prstGeom>
            <a:noFill/>
          </p:spPr>
          <p:txBody>
            <a:bodyPr wrap="square" rtlCol="0">
              <a:spAutoFit/>
            </a:bodyPr>
            <a:lstStyle/>
            <a:p>
              <a:r>
                <a:rPr lang="fr-FR" sz="900" b="1" dirty="0">
                  <a:solidFill>
                    <a:schemeClr val="bg1"/>
                  </a:solidFill>
                </a:rPr>
                <a:t>SP</a:t>
              </a:r>
            </a:p>
          </p:txBody>
        </p:sp>
      </p:grpSp>
      <p:grpSp>
        <p:nvGrpSpPr>
          <p:cNvPr id="18" name="Groupe 17">
            <a:extLst>
              <a:ext uri="{FF2B5EF4-FFF2-40B4-BE49-F238E27FC236}">
                <a16:creationId xmlns:a16="http://schemas.microsoft.com/office/drawing/2014/main" id="{1153F812-DC94-0B7A-5C52-60943B427A8C}"/>
              </a:ext>
            </a:extLst>
          </p:cNvPr>
          <p:cNvGrpSpPr/>
          <p:nvPr/>
        </p:nvGrpSpPr>
        <p:grpSpPr>
          <a:xfrm>
            <a:off x="8868340" y="4272190"/>
            <a:ext cx="375668" cy="230832"/>
            <a:chOff x="1149821" y="670061"/>
            <a:chExt cx="375668" cy="230832"/>
          </a:xfrm>
        </p:grpSpPr>
        <p:sp>
          <p:nvSpPr>
            <p:cNvPr id="19" name="Ellipse 18">
              <a:extLst>
                <a:ext uri="{FF2B5EF4-FFF2-40B4-BE49-F238E27FC236}">
                  <a16:creationId xmlns:a16="http://schemas.microsoft.com/office/drawing/2014/main" id="{6E49540E-4DA7-5F8A-BF49-AFF9DAE88F38}"/>
                </a:ext>
              </a:extLst>
            </p:cNvPr>
            <p:cNvSpPr/>
            <p:nvPr/>
          </p:nvSpPr>
          <p:spPr>
            <a:xfrm>
              <a:off x="1226653" y="670441"/>
              <a:ext cx="193073" cy="211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9AC8378E-F0FB-5F93-EA61-550D87DC38DF}"/>
                </a:ext>
              </a:extLst>
            </p:cNvPr>
            <p:cNvSpPr txBox="1"/>
            <p:nvPr/>
          </p:nvSpPr>
          <p:spPr>
            <a:xfrm>
              <a:off x="1149821" y="670061"/>
              <a:ext cx="375668" cy="230832"/>
            </a:xfrm>
            <a:prstGeom prst="rect">
              <a:avLst/>
            </a:prstGeom>
            <a:noFill/>
          </p:spPr>
          <p:txBody>
            <a:bodyPr wrap="square" rtlCol="0">
              <a:spAutoFit/>
            </a:bodyPr>
            <a:lstStyle/>
            <a:p>
              <a:r>
                <a:rPr lang="fr-FR" sz="900" b="1" dirty="0">
                  <a:solidFill>
                    <a:schemeClr val="bg1"/>
                  </a:solidFill>
                </a:rPr>
                <a:t>SP</a:t>
              </a:r>
            </a:p>
          </p:txBody>
        </p:sp>
      </p:grpSp>
      <p:grpSp>
        <p:nvGrpSpPr>
          <p:cNvPr id="21" name="Groupe 20">
            <a:extLst>
              <a:ext uri="{FF2B5EF4-FFF2-40B4-BE49-F238E27FC236}">
                <a16:creationId xmlns:a16="http://schemas.microsoft.com/office/drawing/2014/main" id="{1750225F-8B0A-3692-4E4C-D7FE9F23C0F3}"/>
              </a:ext>
            </a:extLst>
          </p:cNvPr>
          <p:cNvGrpSpPr/>
          <p:nvPr/>
        </p:nvGrpSpPr>
        <p:grpSpPr>
          <a:xfrm>
            <a:off x="8888293" y="5554233"/>
            <a:ext cx="375668" cy="230832"/>
            <a:chOff x="1149821" y="670061"/>
            <a:chExt cx="375668" cy="230832"/>
          </a:xfrm>
        </p:grpSpPr>
        <p:sp>
          <p:nvSpPr>
            <p:cNvPr id="22" name="Ellipse 21">
              <a:extLst>
                <a:ext uri="{FF2B5EF4-FFF2-40B4-BE49-F238E27FC236}">
                  <a16:creationId xmlns:a16="http://schemas.microsoft.com/office/drawing/2014/main" id="{8D73549A-C713-5D69-A13D-9A11A31AEF33}"/>
                </a:ext>
              </a:extLst>
            </p:cNvPr>
            <p:cNvSpPr/>
            <p:nvPr/>
          </p:nvSpPr>
          <p:spPr>
            <a:xfrm>
              <a:off x="1226653" y="670441"/>
              <a:ext cx="193073" cy="211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65D4BE2E-C3AB-285A-7191-D68277AE1B4C}"/>
                </a:ext>
              </a:extLst>
            </p:cNvPr>
            <p:cNvSpPr txBox="1"/>
            <p:nvPr/>
          </p:nvSpPr>
          <p:spPr>
            <a:xfrm>
              <a:off x="1149821" y="670061"/>
              <a:ext cx="375668" cy="230832"/>
            </a:xfrm>
            <a:prstGeom prst="rect">
              <a:avLst/>
            </a:prstGeom>
            <a:noFill/>
          </p:spPr>
          <p:txBody>
            <a:bodyPr wrap="square" rtlCol="0">
              <a:spAutoFit/>
            </a:bodyPr>
            <a:lstStyle/>
            <a:p>
              <a:r>
                <a:rPr lang="fr-FR" sz="900" b="1" dirty="0">
                  <a:solidFill>
                    <a:schemeClr val="bg1"/>
                  </a:solidFill>
                </a:rPr>
                <a:t>SP</a:t>
              </a:r>
            </a:p>
          </p:txBody>
        </p:sp>
      </p:grpSp>
      <p:grpSp>
        <p:nvGrpSpPr>
          <p:cNvPr id="24" name="Groupe 23">
            <a:extLst>
              <a:ext uri="{FF2B5EF4-FFF2-40B4-BE49-F238E27FC236}">
                <a16:creationId xmlns:a16="http://schemas.microsoft.com/office/drawing/2014/main" id="{58A55A0A-F7E8-C107-4ECB-D3495F4CA1DE}"/>
              </a:ext>
            </a:extLst>
          </p:cNvPr>
          <p:cNvGrpSpPr/>
          <p:nvPr/>
        </p:nvGrpSpPr>
        <p:grpSpPr>
          <a:xfrm>
            <a:off x="8886091" y="5786257"/>
            <a:ext cx="375668" cy="230832"/>
            <a:chOff x="1149821" y="670061"/>
            <a:chExt cx="375668" cy="230832"/>
          </a:xfrm>
        </p:grpSpPr>
        <p:sp>
          <p:nvSpPr>
            <p:cNvPr id="25" name="Ellipse 24">
              <a:extLst>
                <a:ext uri="{FF2B5EF4-FFF2-40B4-BE49-F238E27FC236}">
                  <a16:creationId xmlns:a16="http://schemas.microsoft.com/office/drawing/2014/main" id="{83335AE0-9745-8B06-567A-B54D8CB648BD}"/>
                </a:ext>
              </a:extLst>
            </p:cNvPr>
            <p:cNvSpPr/>
            <p:nvPr/>
          </p:nvSpPr>
          <p:spPr>
            <a:xfrm>
              <a:off x="1226653" y="670441"/>
              <a:ext cx="193073" cy="211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F100EAB5-F76D-BE63-F8B0-618933CA3193}"/>
                </a:ext>
              </a:extLst>
            </p:cNvPr>
            <p:cNvSpPr txBox="1"/>
            <p:nvPr/>
          </p:nvSpPr>
          <p:spPr>
            <a:xfrm>
              <a:off x="1149821" y="670061"/>
              <a:ext cx="375668" cy="230832"/>
            </a:xfrm>
            <a:prstGeom prst="rect">
              <a:avLst/>
            </a:prstGeom>
            <a:noFill/>
          </p:spPr>
          <p:txBody>
            <a:bodyPr wrap="square" rtlCol="0">
              <a:spAutoFit/>
            </a:bodyPr>
            <a:lstStyle/>
            <a:p>
              <a:r>
                <a:rPr lang="fr-FR" sz="900" b="1" dirty="0">
                  <a:solidFill>
                    <a:schemeClr val="bg1"/>
                  </a:solidFill>
                </a:rPr>
                <a:t>SP</a:t>
              </a:r>
            </a:p>
          </p:txBody>
        </p:sp>
      </p:grpSp>
      <p:sp>
        <p:nvSpPr>
          <p:cNvPr id="27" name="ZoneTexte 135">
            <a:extLst>
              <a:ext uri="{FF2B5EF4-FFF2-40B4-BE49-F238E27FC236}">
                <a16:creationId xmlns:a16="http://schemas.microsoft.com/office/drawing/2014/main" id="{700234E7-6E71-4F46-A526-91495FB4539D}"/>
              </a:ext>
            </a:extLst>
          </p:cNvPr>
          <p:cNvSpPr txBox="1">
            <a:spLocks noChangeArrowheads="1"/>
          </p:cNvSpPr>
          <p:nvPr/>
        </p:nvSpPr>
        <p:spPr bwMode="auto">
          <a:xfrm>
            <a:off x="3783741" y="6129206"/>
            <a:ext cx="33005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800" dirty="0">
                <a:solidFill>
                  <a:srgbClr val="3E454A"/>
                </a:solidFill>
              </a:rPr>
              <a:t>Fonctionnalité nécessitant une authentification forte Sécur’Pass</a:t>
            </a:r>
          </a:p>
        </p:txBody>
      </p:sp>
      <p:grpSp>
        <p:nvGrpSpPr>
          <p:cNvPr id="28" name="Groupe 27">
            <a:extLst>
              <a:ext uri="{FF2B5EF4-FFF2-40B4-BE49-F238E27FC236}">
                <a16:creationId xmlns:a16="http://schemas.microsoft.com/office/drawing/2014/main" id="{FEDB9486-554F-74D7-08C5-A33E7503A498}"/>
              </a:ext>
            </a:extLst>
          </p:cNvPr>
          <p:cNvGrpSpPr/>
          <p:nvPr/>
        </p:nvGrpSpPr>
        <p:grpSpPr>
          <a:xfrm>
            <a:off x="3492629" y="6129125"/>
            <a:ext cx="375668" cy="230832"/>
            <a:chOff x="1149821" y="670061"/>
            <a:chExt cx="375668" cy="230832"/>
          </a:xfrm>
        </p:grpSpPr>
        <p:sp>
          <p:nvSpPr>
            <p:cNvPr id="29" name="Ellipse 28">
              <a:extLst>
                <a:ext uri="{FF2B5EF4-FFF2-40B4-BE49-F238E27FC236}">
                  <a16:creationId xmlns:a16="http://schemas.microsoft.com/office/drawing/2014/main" id="{A0718138-B067-6281-7106-421344FEC05F}"/>
                </a:ext>
              </a:extLst>
            </p:cNvPr>
            <p:cNvSpPr/>
            <p:nvPr/>
          </p:nvSpPr>
          <p:spPr>
            <a:xfrm>
              <a:off x="1226653" y="670441"/>
              <a:ext cx="193073" cy="211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C400874A-7BC5-6B85-C289-9EDD10A6BC2F}"/>
                </a:ext>
              </a:extLst>
            </p:cNvPr>
            <p:cNvSpPr txBox="1"/>
            <p:nvPr/>
          </p:nvSpPr>
          <p:spPr>
            <a:xfrm>
              <a:off x="1149821" y="670061"/>
              <a:ext cx="375668" cy="230832"/>
            </a:xfrm>
            <a:prstGeom prst="rect">
              <a:avLst/>
            </a:prstGeom>
            <a:noFill/>
          </p:spPr>
          <p:txBody>
            <a:bodyPr wrap="square" rtlCol="0">
              <a:spAutoFit/>
            </a:bodyPr>
            <a:lstStyle/>
            <a:p>
              <a:r>
                <a:rPr lang="fr-FR" sz="900" b="1" dirty="0">
                  <a:solidFill>
                    <a:schemeClr val="bg1"/>
                  </a:solidFill>
                </a:rPr>
                <a:t>SP</a:t>
              </a:r>
            </a:p>
          </p:txBody>
        </p:sp>
      </p:grpSp>
      <p:sp>
        <p:nvSpPr>
          <p:cNvPr id="31" name="ZoneTexte 30">
            <a:extLst>
              <a:ext uri="{FF2B5EF4-FFF2-40B4-BE49-F238E27FC236}">
                <a16:creationId xmlns:a16="http://schemas.microsoft.com/office/drawing/2014/main" id="{DB85EFB4-7395-CA37-C332-05817106D2F0}"/>
              </a:ext>
            </a:extLst>
          </p:cNvPr>
          <p:cNvSpPr txBox="1"/>
          <p:nvPr/>
        </p:nvSpPr>
        <p:spPr>
          <a:xfrm rot="20815816">
            <a:off x="827156" y="3686647"/>
            <a:ext cx="563989" cy="261610"/>
          </a:xfrm>
          <a:prstGeom prst="rect">
            <a:avLst/>
          </a:prstGeom>
          <a:noFill/>
        </p:spPr>
        <p:txBody>
          <a:bodyPr wrap="square" rtlCol="0">
            <a:spAutoFit/>
          </a:bodyPr>
          <a:lstStyle/>
          <a:p>
            <a:r>
              <a:rPr lang="fr-FR" sz="1100" dirty="0">
                <a:solidFill>
                  <a:srgbClr val="C00000"/>
                </a:solidFill>
                <a:highlight>
                  <a:srgbClr val="FFFF00"/>
                </a:highlight>
              </a:rPr>
              <a:t>New</a:t>
            </a:r>
          </a:p>
        </p:txBody>
      </p:sp>
      <p:sp>
        <p:nvSpPr>
          <p:cNvPr id="32" name="ZoneTexte 31">
            <a:extLst>
              <a:ext uri="{FF2B5EF4-FFF2-40B4-BE49-F238E27FC236}">
                <a16:creationId xmlns:a16="http://schemas.microsoft.com/office/drawing/2014/main" id="{D52CB7AC-1D46-578E-7458-AC316D990F85}"/>
              </a:ext>
            </a:extLst>
          </p:cNvPr>
          <p:cNvSpPr txBox="1"/>
          <p:nvPr/>
        </p:nvSpPr>
        <p:spPr>
          <a:xfrm rot="20815816">
            <a:off x="7925828" y="4247700"/>
            <a:ext cx="563989" cy="261610"/>
          </a:xfrm>
          <a:prstGeom prst="rect">
            <a:avLst/>
          </a:prstGeom>
          <a:noFill/>
        </p:spPr>
        <p:txBody>
          <a:bodyPr wrap="square" rtlCol="0">
            <a:spAutoFit/>
          </a:bodyPr>
          <a:lstStyle/>
          <a:p>
            <a:r>
              <a:rPr lang="fr-FR" sz="1100" dirty="0">
                <a:solidFill>
                  <a:srgbClr val="C00000"/>
                </a:solidFill>
                <a:highlight>
                  <a:srgbClr val="FFFF00"/>
                </a:highlight>
              </a:rPr>
              <a:t>New</a:t>
            </a:r>
          </a:p>
        </p:txBody>
      </p:sp>
    </p:spTree>
    <p:extLst>
      <p:ext uri="{BB962C8B-B14F-4D97-AF65-F5344CB8AC3E}">
        <p14:creationId xmlns:p14="http://schemas.microsoft.com/office/powerpoint/2010/main" val="4209248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2293CF0C-F00B-41F1-B61A-A2E0CE7513BB">
            <a:extLst>
              <a:ext uri="{FF2B5EF4-FFF2-40B4-BE49-F238E27FC236}">
                <a16:creationId xmlns:a16="http://schemas.microsoft.com/office/drawing/2014/main" id="{006DE543-0685-19E3-79C4-BC231D2A2C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016" y="827428"/>
            <a:ext cx="2472478" cy="5353740"/>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9" name="Accolade fermante 8">
            <a:extLst>
              <a:ext uri="{FF2B5EF4-FFF2-40B4-BE49-F238E27FC236}">
                <a16:creationId xmlns:a16="http://schemas.microsoft.com/office/drawing/2014/main" id="{B4267D2D-32C6-5436-B811-7F99BA09ECEC}"/>
              </a:ext>
            </a:extLst>
          </p:cNvPr>
          <p:cNvSpPr/>
          <p:nvPr/>
        </p:nvSpPr>
        <p:spPr>
          <a:xfrm>
            <a:off x="3129916" y="2993175"/>
            <a:ext cx="144671" cy="1152053"/>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ysClr val="windowText" lastClr="000000"/>
                </a:solidFill>
              </a:ln>
            </a:endParaRPr>
          </a:p>
        </p:txBody>
      </p:sp>
      <p:sp>
        <p:nvSpPr>
          <p:cNvPr id="10" name="Accolade fermante 9">
            <a:extLst>
              <a:ext uri="{FF2B5EF4-FFF2-40B4-BE49-F238E27FC236}">
                <a16:creationId xmlns:a16="http://schemas.microsoft.com/office/drawing/2014/main" id="{4EE9EE6B-DF25-6963-D76E-3AA1FEA67883}"/>
              </a:ext>
            </a:extLst>
          </p:cNvPr>
          <p:cNvSpPr/>
          <p:nvPr/>
        </p:nvSpPr>
        <p:spPr>
          <a:xfrm>
            <a:off x="3156891" y="4384058"/>
            <a:ext cx="144671" cy="1152053"/>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ysClr val="windowText" lastClr="000000"/>
                </a:solidFill>
              </a:ln>
            </a:endParaRPr>
          </a:p>
        </p:txBody>
      </p:sp>
      <p:graphicFrame>
        <p:nvGraphicFramePr>
          <p:cNvPr id="11" name="Tableau 10">
            <a:extLst>
              <a:ext uri="{FF2B5EF4-FFF2-40B4-BE49-F238E27FC236}">
                <a16:creationId xmlns:a16="http://schemas.microsoft.com/office/drawing/2014/main" id="{80B17504-5AE7-BBF2-419A-9583F7322F53}"/>
              </a:ext>
            </a:extLst>
          </p:cNvPr>
          <p:cNvGraphicFramePr>
            <a:graphicFrameLocks noGrp="1"/>
          </p:cNvGraphicFramePr>
          <p:nvPr>
            <p:extLst>
              <p:ext uri="{D42A27DB-BD31-4B8C-83A1-F6EECF244321}">
                <p14:modId xmlns:p14="http://schemas.microsoft.com/office/powerpoint/2010/main" val="1035981104"/>
              </p:ext>
            </p:extLst>
          </p:nvPr>
        </p:nvGraphicFramePr>
        <p:xfrm>
          <a:off x="3426881" y="2748410"/>
          <a:ext cx="8709619" cy="1493520"/>
        </p:xfrm>
        <a:graphic>
          <a:graphicData uri="http://schemas.openxmlformats.org/drawingml/2006/table">
            <a:tbl>
              <a:tblPr firstRow="1" bandRow="1"/>
              <a:tblGrid>
                <a:gridCol w="2048971">
                  <a:extLst>
                    <a:ext uri="{9D8B030D-6E8A-4147-A177-3AD203B41FA5}">
                      <a16:colId xmlns:a16="http://schemas.microsoft.com/office/drawing/2014/main" val="1286886480"/>
                    </a:ext>
                  </a:extLst>
                </a:gridCol>
                <a:gridCol w="4433399">
                  <a:extLst>
                    <a:ext uri="{9D8B030D-6E8A-4147-A177-3AD203B41FA5}">
                      <a16:colId xmlns:a16="http://schemas.microsoft.com/office/drawing/2014/main" val="2833283983"/>
                    </a:ext>
                  </a:extLst>
                </a:gridCol>
                <a:gridCol w="644686">
                  <a:extLst>
                    <a:ext uri="{9D8B030D-6E8A-4147-A177-3AD203B41FA5}">
                      <a16:colId xmlns:a16="http://schemas.microsoft.com/office/drawing/2014/main" val="1164327087"/>
                    </a:ext>
                  </a:extLst>
                </a:gridCol>
                <a:gridCol w="609361">
                  <a:extLst>
                    <a:ext uri="{9D8B030D-6E8A-4147-A177-3AD203B41FA5}">
                      <a16:colId xmlns:a16="http://schemas.microsoft.com/office/drawing/2014/main" val="3580253823"/>
                    </a:ext>
                  </a:extLst>
                </a:gridCol>
                <a:gridCol w="973202">
                  <a:extLst>
                    <a:ext uri="{9D8B030D-6E8A-4147-A177-3AD203B41FA5}">
                      <a16:colId xmlns:a16="http://schemas.microsoft.com/office/drawing/2014/main" val="2154792234"/>
                    </a:ext>
                  </a:extLst>
                </a:gridCol>
              </a:tblGrid>
              <a:tr h="28828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200" dirty="0"/>
                        <a:t>REGLAGES</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200" b="1" kern="1200" dirty="0">
                          <a:solidFill>
                            <a:schemeClr val="lt1"/>
                          </a:solidFill>
                          <a:latin typeface="Calibri" panose="020F0502020204030204"/>
                          <a:ea typeface="+mn-ea"/>
                          <a:cs typeface="+mn-cs"/>
                        </a:rPr>
                        <a:t>BON A SAVOIR</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Mobile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Web</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Poste Conseiller</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4099627291"/>
                  </a:ext>
                </a:extLst>
              </a:tr>
              <a:tr h="393117">
                <a:tc>
                  <a:txBody>
                    <a:bodyPr/>
                    <a:lstStyle/>
                    <a:p>
                      <a:pPr marL="0" algn="l" defTabSz="914400" rtl="0" eaLnBrk="1" latinLnBrk="0" hangingPunct="1"/>
                      <a:r>
                        <a:rPr lang="fr-FR" sz="1000" kern="1200" dirty="0">
                          <a:solidFill>
                            <a:srgbClr val="3E454A"/>
                          </a:solidFill>
                          <a:latin typeface="+mj-lt"/>
                          <a:ea typeface="+mn-ea"/>
                          <a:cs typeface="+mn-cs"/>
                        </a:rPr>
                        <a:t>Retraits au distributeur</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j-lt"/>
                          <a:ea typeface="+mn-ea"/>
                          <a:cs typeface="+mn-cs"/>
                        </a:rPr>
                        <a:t>Désactiver la fonction retrait de la carte </a:t>
                      </a:r>
                      <a:r>
                        <a:rPr lang="fr-FR" sz="1000" i="1" kern="1200" dirty="0">
                          <a:solidFill>
                            <a:srgbClr val="3E454A"/>
                          </a:solidFill>
                          <a:latin typeface="+mj-lt"/>
                          <a:ea typeface="+mn-ea"/>
                          <a:cs typeface="+mn-cs"/>
                        </a:rPr>
                        <a:t>(disponible uniquement pour la carte Visa </a:t>
                      </a:r>
                      <a:r>
                        <a:rPr lang="fr-FR" sz="1000" i="1" kern="1200" dirty="0" err="1">
                          <a:solidFill>
                            <a:srgbClr val="3E454A"/>
                          </a:solidFill>
                          <a:latin typeface="+mj-lt"/>
                          <a:ea typeface="+mn-ea"/>
                          <a:cs typeface="+mn-cs"/>
                        </a:rPr>
                        <a:t>Classic</a:t>
                      </a:r>
                      <a:r>
                        <a:rPr lang="fr-FR" sz="1000" i="1" kern="1200" dirty="0">
                          <a:solidFill>
                            <a:srgbClr val="3E454A"/>
                          </a:solidFill>
                          <a:latin typeface="+mj-lt"/>
                          <a:ea typeface="+mn-ea"/>
                          <a:cs typeface="+mn-cs"/>
                        </a:rPr>
                        <a:t> à contrôle de solde du client mineur)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3E454A"/>
                          </a:solidFill>
                          <a:effectLst/>
                          <a:uLnTx/>
                          <a:uFillTx/>
                          <a:latin typeface="+mn-lt"/>
                          <a:ea typeface="+mn-ea"/>
                          <a:cs typeface="+mn-cs"/>
                          <a:sym typeface="Wingdings" panose="05000000000000000000" pitchFamily="2" charset="2"/>
                        </a:rPr>
                        <a:t></a:t>
                      </a:r>
                      <a:endParaRPr lang="fr-FR" sz="1000" kern="1200" dirty="0">
                        <a:solidFill>
                          <a:srgbClr val="3E454A"/>
                        </a:solidFill>
                        <a:latin typeface="+mn-lt"/>
                        <a:ea typeface="+mn-ea"/>
                        <a:cs typeface="+mn-cs"/>
                      </a:endParaRPr>
                    </a:p>
                    <a:p>
                      <a:pPr marL="0" algn="l" defTabSz="914400" rtl="0" eaLnBrk="1" latinLnBrk="0" hangingPunct="1"/>
                      <a:endParaRPr lang="fr-FR" sz="1000" kern="1200" dirty="0">
                        <a:solidFill>
                          <a:srgbClr val="3E454A"/>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chemeClr val="accent1"/>
                          </a:solidFill>
                          <a:latin typeface="+mn-lt"/>
                          <a:ea typeface="+mn-ea"/>
                          <a:cs typeface="+mn-cs"/>
                          <a:sym typeface="Wingdings" panose="05000000000000000000" pitchFamily="2" charset="2"/>
                        </a:rPr>
                        <a:t></a:t>
                      </a:r>
                      <a:endParaRPr lang="fr-FR" sz="1000" kern="1200" dirty="0">
                        <a:solidFill>
                          <a:schemeClr val="accent1"/>
                        </a:solidFill>
                        <a:latin typeface="+mn-lt"/>
                        <a:ea typeface="+mn-ea"/>
                        <a:cs typeface="+mn-cs"/>
                      </a:endParaRPr>
                    </a:p>
                    <a:p>
                      <a:pPr marL="0" algn="l" defTabSz="914400" rtl="0" eaLnBrk="1" latinLnBrk="0" hangingPunct="1"/>
                      <a:endParaRPr lang="fr-FR" sz="1000" kern="1200" dirty="0">
                        <a:solidFill>
                          <a:srgbClr val="3E454A"/>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3E454A"/>
                          </a:solidFill>
                          <a:effectLst/>
                          <a:uLnTx/>
                          <a:uFillTx/>
                          <a:latin typeface="+mn-lt"/>
                          <a:ea typeface="+mn-ea"/>
                          <a:cs typeface="+mn-cs"/>
                          <a:sym typeface="Wingdings" panose="05000000000000000000" pitchFamily="2" charset="2"/>
                        </a:rPr>
                        <a:t></a:t>
                      </a:r>
                      <a:endParaRPr lang="fr-FR" sz="1000" kern="1200" dirty="0">
                        <a:solidFill>
                          <a:srgbClr val="3E454A"/>
                        </a:solidFill>
                        <a:latin typeface="+mn-lt"/>
                        <a:ea typeface="+mn-ea"/>
                        <a:cs typeface="+mn-cs"/>
                      </a:endParaRPr>
                    </a:p>
                    <a:p>
                      <a:pPr marL="0" algn="l" defTabSz="914400" rtl="0" eaLnBrk="1" latinLnBrk="0" hangingPunct="1"/>
                      <a:endParaRPr lang="fr-FR" sz="1000" kern="1200" dirty="0">
                        <a:solidFill>
                          <a:srgbClr val="3E454A"/>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3876235837"/>
                  </a:ext>
                </a:extLst>
              </a:tr>
              <a:tr h="3931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l" defTabSz="914400" rtl="0" eaLnBrk="1" latinLnBrk="0" hangingPunct="1"/>
                      <a:r>
                        <a:rPr lang="fr-FR" sz="1000" kern="1200" dirty="0">
                          <a:solidFill>
                            <a:srgbClr val="3E454A"/>
                          </a:solidFill>
                          <a:latin typeface="+mj-lt"/>
                          <a:ea typeface="+mn-ea"/>
                          <a:cs typeface="+mn-cs"/>
                        </a:rPr>
                        <a:t>Paiements à distance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j-lt"/>
                          <a:ea typeface="+mn-ea"/>
                          <a:cs typeface="+mn-cs"/>
                        </a:rPr>
                        <a:t>Désactiver ou réactiver l’usage de la carte pour les paiements à distance: Internet, téléphone, abonnement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kern="1200" dirty="0">
                        <a:solidFill>
                          <a:srgbClr val="3E454A"/>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kern="1200" dirty="0">
                        <a:solidFill>
                          <a:srgbClr val="3E454A"/>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kern="1200" dirty="0">
                        <a:solidFill>
                          <a:srgbClr val="3E454A"/>
                        </a:solidFill>
                        <a:latin typeface="+mj-lt"/>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3965540887"/>
                  </a:ext>
                </a:extLst>
              </a:tr>
              <a:tr h="2358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000" dirty="0">
                          <a:solidFill>
                            <a:srgbClr val="3E454A"/>
                          </a:solidFill>
                          <a:latin typeface="+mj-lt"/>
                        </a:rPr>
                        <a:t>Paiements et retraits à l’étranger</a:t>
                      </a:r>
                      <a:endParaRPr lang="fr-FR" sz="1000" baseline="30000" dirty="0">
                        <a:solidFill>
                          <a:srgbClr val="3E454A"/>
                        </a:solidFill>
                        <a:latin typeface="+mj-lt"/>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lang="fr-FR" sz="1000" kern="1200" dirty="0">
                          <a:solidFill>
                            <a:srgbClr val="3E454A"/>
                          </a:solidFill>
                          <a:latin typeface="+mj-lt"/>
                          <a:ea typeface="+mn-ea"/>
                          <a:cs typeface="+mn-cs"/>
                        </a:rPr>
                        <a:t>Désactiver ou réactiver l’usage de la  la carte à l’étranger</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kumimoji="0" lang="fr-FR" sz="1000" b="0" i="0" u="none" strike="noStrike" kern="1200" cap="none" spc="0" normalizeH="0" baseline="0" noProof="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kumimoji="0" lang="fr-FR" sz="1000" b="0" i="0" u="none" strike="noStrike" kern="1200" cap="none" spc="0" normalizeH="0" baseline="0" noProof="0" dirty="0">
                          <a:ln>
                            <a:noFill/>
                          </a:ln>
                          <a:solidFill>
                            <a:srgbClr val="3E454A"/>
                          </a:solidFill>
                          <a:effectLst/>
                          <a:uLnTx/>
                          <a:uFillTx/>
                          <a:latin typeface="Arial" panose="020B0604020202020204"/>
                          <a:ea typeface="+mn-ea"/>
                          <a:cs typeface="+mn-cs"/>
                          <a:sym typeface="Wingdings" panose="05000000000000000000" pitchFamily="2" charset="2"/>
                        </a:rPr>
                        <a:t></a:t>
                      </a:r>
                      <a:endParaRPr lang="fr-FR" sz="1000" dirty="0">
                        <a:solidFill>
                          <a:srgbClr val="3E454A"/>
                        </a:solidFill>
                        <a:latin typeface="+mj-lt"/>
                      </a:endParaRPr>
                    </a:p>
                  </a:txBody>
                  <a:tcP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3257317762"/>
                  </a:ext>
                </a:extLst>
              </a:tr>
            </a:tbl>
          </a:graphicData>
        </a:graphic>
      </p:graphicFrame>
      <p:graphicFrame>
        <p:nvGraphicFramePr>
          <p:cNvPr id="12" name="Tableau 11">
            <a:extLst>
              <a:ext uri="{FF2B5EF4-FFF2-40B4-BE49-F238E27FC236}">
                <a16:creationId xmlns:a16="http://schemas.microsoft.com/office/drawing/2014/main" id="{CE0FDCF8-E2E8-A487-5EEC-5AF5F52BC0B6}"/>
              </a:ext>
            </a:extLst>
          </p:cNvPr>
          <p:cNvGraphicFramePr>
            <a:graphicFrameLocks noGrp="1"/>
          </p:cNvGraphicFramePr>
          <p:nvPr>
            <p:extLst>
              <p:ext uri="{D42A27DB-BD31-4B8C-83A1-F6EECF244321}">
                <p14:modId xmlns:p14="http://schemas.microsoft.com/office/powerpoint/2010/main" val="371082973"/>
              </p:ext>
            </p:extLst>
          </p:nvPr>
        </p:nvGraphicFramePr>
        <p:xfrm>
          <a:off x="3426882" y="4304916"/>
          <a:ext cx="8709618" cy="1584960"/>
        </p:xfrm>
        <a:graphic>
          <a:graphicData uri="http://schemas.openxmlformats.org/drawingml/2006/table">
            <a:tbl>
              <a:tblPr firstRow="1" bandRow="1"/>
              <a:tblGrid>
                <a:gridCol w="2048971">
                  <a:extLst>
                    <a:ext uri="{9D8B030D-6E8A-4147-A177-3AD203B41FA5}">
                      <a16:colId xmlns:a16="http://schemas.microsoft.com/office/drawing/2014/main" val="1286886480"/>
                    </a:ext>
                  </a:extLst>
                </a:gridCol>
                <a:gridCol w="4478763">
                  <a:extLst>
                    <a:ext uri="{9D8B030D-6E8A-4147-A177-3AD203B41FA5}">
                      <a16:colId xmlns:a16="http://schemas.microsoft.com/office/drawing/2014/main" val="2833283983"/>
                    </a:ext>
                  </a:extLst>
                </a:gridCol>
                <a:gridCol w="642796">
                  <a:extLst>
                    <a:ext uri="{9D8B030D-6E8A-4147-A177-3AD203B41FA5}">
                      <a16:colId xmlns:a16="http://schemas.microsoft.com/office/drawing/2014/main" val="1164327087"/>
                    </a:ext>
                  </a:extLst>
                </a:gridCol>
                <a:gridCol w="606582">
                  <a:extLst>
                    <a:ext uri="{9D8B030D-6E8A-4147-A177-3AD203B41FA5}">
                      <a16:colId xmlns:a16="http://schemas.microsoft.com/office/drawing/2014/main" val="3580253823"/>
                    </a:ext>
                  </a:extLst>
                </a:gridCol>
                <a:gridCol w="932506">
                  <a:extLst>
                    <a:ext uri="{9D8B030D-6E8A-4147-A177-3AD203B41FA5}">
                      <a16:colId xmlns:a16="http://schemas.microsoft.com/office/drawing/2014/main" val="2154792234"/>
                    </a:ext>
                  </a:extLst>
                </a:gridCol>
              </a:tblGrid>
              <a:tr h="23587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200" dirty="0"/>
                        <a:t>SERVICES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200" b="1" kern="1200" dirty="0">
                          <a:solidFill>
                            <a:schemeClr val="lt1"/>
                          </a:solidFill>
                          <a:latin typeface="Calibri" panose="020F0502020204030204"/>
                          <a:ea typeface="+mn-ea"/>
                          <a:cs typeface="+mn-cs"/>
                        </a:rPr>
                        <a:t>BON A SAVOIR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Mobile</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Web</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r>
                        <a:rPr lang="fr-FR" sz="1200" b="1" kern="1200" dirty="0">
                          <a:solidFill>
                            <a:schemeClr val="lt1"/>
                          </a:solidFill>
                          <a:latin typeface="Calibri" panose="020F0502020204030204"/>
                          <a:ea typeface="+mn-ea"/>
                          <a:cs typeface="+mn-cs"/>
                        </a:rPr>
                        <a:t>Poste Conseiller</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464959311"/>
                  </a:ext>
                </a:extLst>
              </a:tr>
              <a:tr h="224641">
                <a:tc>
                  <a:txBody>
                    <a:bodyPr/>
                    <a:lstStyle/>
                    <a:p>
                      <a:pPr marL="0" algn="l" defTabSz="914400" rtl="0" eaLnBrk="1" latinLnBrk="0" hangingPunct="1"/>
                      <a:r>
                        <a:rPr lang="fr-FR" sz="1000" kern="1200" dirty="0">
                          <a:solidFill>
                            <a:srgbClr val="3E454A"/>
                          </a:solidFill>
                          <a:latin typeface="+mj-lt"/>
                          <a:ea typeface="+mn-ea"/>
                          <a:cs typeface="+mn-cs"/>
                        </a:rPr>
                        <a:t>Assurances et assistance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p>
                      <a:pPr marL="0" algn="l" defTabSz="914400" rtl="0" eaLnBrk="1" latinLnBrk="0" hangingPunct="1"/>
                      <a:r>
                        <a:rPr lang="fr-FR" sz="1000" kern="1200" dirty="0">
                          <a:solidFill>
                            <a:srgbClr val="3E454A"/>
                          </a:solidFill>
                          <a:latin typeface="+mj-lt"/>
                          <a:ea typeface="+mn-ea"/>
                          <a:cs typeface="+mn-cs"/>
                        </a:rPr>
                        <a:t>Affichage de la liste synthétique des garanties de la carte</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p>
                      <a:pPr marL="0" indent="0">
                        <a:buFont typeface="Arial" panose="020B0604020202020204" pitchFamily="34" charset="0"/>
                        <a:buNone/>
                      </a:pPr>
                      <a:r>
                        <a:rPr lang="fr-FR" sz="1000" kern="1200" dirty="0">
                          <a:solidFill>
                            <a:srgbClr val="3E454A"/>
                          </a:solidFill>
                          <a:latin typeface="+mn-lt"/>
                          <a:ea typeface="+mn-ea"/>
                          <a:cs typeface="+mn-cs"/>
                          <a:sym typeface="Wingdings" panose="05000000000000000000" pitchFamily="2" charset="2"/>
                        </a:rPr>
                        <a: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tc>
                  <a:txBody>
                    <a:bodyPr/>
                    <a:lstStyle/>
                    <a:p>
                      <a:pPr marL="0" indent="0">
                        <a:buFont typeface="Arial" panose="020B0604020202020204" pitchFamily="34" charset="0"/>
                        <a:buNone/>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Arial" panose="020B0604020202020204"/>
                          <a:ea typeface="+mn-ea"/>
                          <a:cs typeface="+mn-cs"/>
                          <a:sym typeface="Wingdings" panose="05000000000000000000" pitchFamily="2" charset="2"/>
                        </a:rPr>
                        <a:t></a:t>
                      </a:r>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2036526574"/>
                  </a:ext>
                </a:extLst>
              </a:tr>
              <a:tr h="0">
                <a:tc>
                  <a:txBody>
                    <a:bodyPr/>
                    <a:lstStyle/>
                    <a:p>
                      <a:pPr marL="0" algn="l" defTabSz="914400" rtl="0" eaLnBrk="1" latinLnBrk="0" hangingPunct="1"/>
                      <a:r>
                        <a:rPr lang="fr-FR" sz="1000" kern="1200" dirty="0">
                          <a:solidFill>
                            <a:srgbClr val="3E454A"/>
                          </a:solidFill>
                          <a:latin typeface="+mj-lt"/>
                          <a:ea typeface="+mn-ea"/>
                          <a:cs typeface="+mn-cs"/>
                        </a:rPr>
                        <a:t>Caractéristiques de ma carte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lang="fr-FR" sz="1000" kern="1200" dirty="0">
                          <a:solidFill>
                            <a:srgbClr val="3E454A"/>
                          </a:solidFill>
                          <a:latin typeface="+mj-lt"/>
                          <a:ea typeface="+mn-ea"/>
                          <a:cs typeface="+mn-cs"/>
                        </a:rPr>
                        <a:t>Affichage des caractéristiques clés de la carte, garanties et services d’urgence</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Arial" panose="020B0604020202020204"/>
                          <a:ea typeface="+mn-ea"/>
                          <a:cs typeface="+mn-cs"/>
                          <a:sym typeface="Wingdings" panose="05000000000000000000" pitchFamily="2" charset="2"/>
                        </a:rPr>
                        <a:t></a:t>
                      </a:r>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2323446055"/>
                  </a:ext>
                </a:extLst>
              </a:tr>
              <a:tr h="235870">
                <a:tc>
                  <a:txBody>
                    <a:bodyPr/>
                    <a:lstStyle/>
                    <a:p>
                      <a:pPr marL="0" algn="l" defTabSz="914400" rtl="0" eaLnBrk="1" latinLnBrk="0" hangingPunct="1"/>
                      <a:r>
                        <a:rPr lang="fr-FR" sz="1000" kern="1200" dirty="0">
                          <a:solidFill>
                            <a:srgbClr val="3E454A"/>
                          </a:solidFill>
                          <a:latin typeface="+mj-lt"/>
                          <a:ea typeface="+mn-ea"/>
                          <a:cs typeface="+mn-cs"/>
                        </a:rPr>
                        <a:t>Visa Offres partenaires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lang="fr-FR" sz="1000" kern="1200" dirty="0">
                          <a:solidFill>
                            <a:srgbClr val="3E454A"/>
                          </a:solidFill>
                          <a:latin typeface="+mj-lt"/>
                          <a:ea typeface="+mn-ea"/>
                          <a:cs typeface="+mn-cs"/>
                        </a:rPr>
                        <a:t>Affichage des offres promotionnelles partenaires Visa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C00000"/>
                          </a:solidFill>
                          <a:effectLst/>
                          <a:uLnTx/>
                          <a:uFillTx/>
                          <a:latin typeface="Arial" panose="020B0604020202020204"/>
                          <a:ea typeface="+mn-ea"/>
                          <a:cs typeface="+mn-cs"/>
                          <a:sym typeface="Wingdings" panose="05000000000000000000" pitchFamily="2" charset="2"/>
                        </a:rPr>
                        <a:t></a:t>
                      </a:r>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206513290"/>
                  </a:ext>
                </a:extLst>
              </a:tr>
              <a:tr h="235870">
                <a:tc>
                  <a:txBody>
                    <a:bodyPr/>
                    <a:lstStyle/>
                    <a:p>
                      <a:pPr marL="0" algn="l" defTabSz="914400" rtl="0" eaLnBrk="1" latinLnBrk="0" hangingPunct="1"/>
                      <a:r>
                        <a:rPr lang="fr-FR" sz="1000" kern="1200" dirty="0">
                          <a:solidFill>
                            <a:srgbClr val="3E454A"/>
                          </a:solidFill>
                          <a:latin typeface="+mj-lt"/>
                          <a:ea typeface="+mn-ea"/>
                          <a:cs typeface="+mn-cs"/>
                        </a:rPr>
                        <a:t>Questions fréquentes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algn="l" defTabSz="914400" rtl="0" eaLnBrk="1" latinLnBrk="0" hangingPunct="1"/>
                      <a:r>
                        <a:rPr lang="fr-FR" sz="1000" kern="1200" dirty="0">
                          <a:solidFill>
                            <a:srgbClr val="3E454A"/>
                          </a:solidFill>
                          <a:latin typeface="+mj-lt"/>
                          <a:ea typeface="+mn-ea"/>
                          <a:cs typeface="+mn-cs"/>
                        </a:rPr>
                        <a:t>Foire aux questions</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rgbClr val="3E454A"/>
                          </a:solidFill>
                          <a:latin typeface="+mn-lt"/>
                          <a:ea typeface="+mn-ea"/>
                          <a:cs typeface="+mn-cs"/>
                          <a:sym typeface="Wingdings" panose="05000000000000000000" pitchFamily="2" charset="2"/>
                        </a:rPr>
                        <a:t></a:t>
                      </a:r>
                      <a:endParaRPr lang="fr-FR" sz="1000" dirty="0">
                        <a:solidFill>
                          <a:srgbClr val="3E454A"/>
                        </a:solidFill>
                        <a:latin typeface="+mj-lt"/>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00000"/>
                          </a:solidFill>
                          <a:effectLst/>
                          <a:uLnTx/>
                          <a:uFillTx/>
                          <a:latin typeface="Arial" panose="020B0604020202020204"/>
                          <a:ea typeface="+mn-ea"/>
                          <a:cs typeface="+mn-cs"/>
                          <a:sym typeface="Wingdings" panose="05000000000000000000" pitchFamily="2" charset="2"/>
                        </a:rPr>
                        <a:t></a:t>
                      </a:r>
                      <a:endParaRPr kumimoji="0" lang="fr-FR" sz="1000" b="0" i="0" u="none" strike="noStrike" kern="1200" cap="none" spc="0" normalizeH="0" baseline="0" noProof="0" dirty="0">
                        <a:ln>
                          <a:noFill/>
                        </a:ln>
                        <a:solidFill>
                          <a:srgbClr val="000000"/>
                        </a:solidFill>
                        <a:effectLst/>
                        <a:uLnTx/>
                        <a:uFillTx/>
                        <a:latin typeface="Arial" panose="020B0604020202020204"/>
                        <a:ea typeface="+mn-ea"/>
                        <a:cs typeface="+mn-cs"/>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638677628"/>
                  </a:ext>
                </a:extLst>
              </a:tr>
            </a:tbl>
          </a:graphicData>
        </a:graphic>
      </p:graphicFrame>
      <p:sp>
        <p:nvSpPr>
          <p:cNvPr id="13" name="ZoneTexte 12">
            <a:extLst>
              <a:ext uri="{FF2B5EF4-FFF2-40B4-BE49-F238E27FC236}">
                <a16:creationId xmlns:a16="http://schemas.microsoft.com/office/drawing/2014/main" id="{05A4637E-6062-9E17-0B34-4CCA2E847560}"/>
              </a:ext>
            </a:extLst>
          </p:cNvPr>
          <p:cNvSpPr txBox="1"/>
          <p:nvPr/>
        </p:nvSpPr>
        <p:spPr>
          <a:xfrm>
            <a:off x="3395037" y="1837002"/>
            <a:ext cx="1927131" cy="246221"/>
          </a:xfrm>
          <a:prstGeom prst="rect">
            <a:avLst/>
          </a:prstGeom>
          <a:noFill/>
        </p:spPr>
        <p:txBody>
          <a:bodyPr wrap="none" rtlCol="0">
            <a:spAutoFit/>
          </a:bodyPr>
          <a:lstStyle/>
          <a:p>
            <a:r>
              <a:rPr lang="fr-FR" sz="1000" dirty="0">
                <a:solidFill>
                  <a:srgbClr val="3E454A"/>
                </a:solidFill>
              </a:rPr>
              <a:t>Haut de l’écran Synthèse carte</a:t>
            </a:r>
          </a:p>
        </p:txBody>
      </p:sp>
      <p:sp>
        <p:nvSpPr>
          <p:cNvPr id="14" name="Flèche : bas 13">
            <a:extLst>
              <a:ext uri="{FF2B5EF4-FFF2-40B4-BE49-F238E27FC236}">
                <a16:creationId xmlns:a16="http://schemas.microsoft.com/office/drawing/2014/main" id="{8C42DAFF-1CF0-A860-F3C8-9A3F002DCD5C}"/>
              </a:ext>
            </a:extLst>
          </p:cNvPr>
          <p:cNvSpPr/>
          <p:nvPr/>
        </p:nvSpPr>
        <p:spPr>
          <a:xfrm rot="10800000">
            <a:off x="3250367" y="1548332"/>
            <a:ext cx="144670" cy="75143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7058697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4351</TotalTime>
  <Words>1783</Words>
  <Application>Microsoft Office PowerPoint</Application>
  <PresentationFormat>Grand écran</PresentationFormat>
  <Paragraphs>217</Paragraphs>
  <Slides>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8</vt:i4>
      </vt:variant>
    </vt:vector>
  </HeadingPairs>
  <TitlesOfParts>
    <vt:vector size="15" baseType="lpstr">
      <vt:lpstr>Arial</vt:lpstr>
      <vt:lpstr>Arial Black</vt:lpstr>
      <vt:lpstr>Calibri</vt:lpstr>
      <vt:lpstr>Montserrat Black</vt:lpstr>
      <vt:lpstr>Segoe UI</vt:lpstr>
      <vt:lpstr>Wingdings</vt:lpstr>
      <vt:lpstr>Thème Office</vt:lpstr>
      <vt:lpstr> Utilisation digitale de la carte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DOLT Helene [CEGEE]</cp:lastModifiedBy>
  <cp:revision>294</cp:revision>
  <dcterms:created xsi:type="dcterms:W3CDTF">2020-06-24T09:20:11Z</dcterms:created>
  <dcterms:modified xsi:type="dcterms:W3CDTF">2024-05-22T09:37:50Z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