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27"/>
  </p:notesMasterIdLst>
  <p:handoutMasterIdLst>
    <p:handoutMasterId r:id="rId28"/>
  </p:handoutMasterIdLst>
  <p:sldIdLst>
    <p:sldId id="11250" r:id="rId6"/>
    <p:sldId id="5718" r:id="rId7"/>
    <p:sldId id="5748" r:id="rId8"/>
    <p:sldId id="2134806113" r:id="rId9"/>
    <p:sldId id="2134806120" r:id="rId10"/>
    <p:sldId id="2134806122" r:id="rId11"/>
    <p:sldId id="2134806123" r:id="rId12"/>
    <p:sldId id="2134806124" r:id="rId13"/>
    <p:sldId id="2134806125" r:id="rId14"/>
    <p:sldId id="2134806109" r:id="rId15"/>
    <p:sldId id="2134806126" r:id="rId16"/>
    <p:sldId id="2134806127" r:id="rId17"/>
    <p:sldId id="2134806128" r:id="rId18"/>
    <p:sldId id="2134806129" r:id="rId19"/>
    <p:sldId id="11380" r:id="rId20"/>
    <p:sldId id="5743" r:id="rId21"/>
    <p:sldId id="2134806132" r:id="rId22"/>
    <p:sldId id="2134806134" r:id="rId23"/>
    <p:sldId id="2134806117" r:id="rId24"/>
    <p:sldId id="2134806130" r:id="rId25"/>
    <p:sldId id="11371" r:id="rId26"/>
  </p:sldIdLst>
  <p:sldSz cx="9144000" cy="5143500" type="screen16x9"/>
  <p:notesSz cx="7315200" cy="9601200"/>
  <p:embeddedFontLst>
    <p:embeddedFont>
      <p:font typeface="Montserrat SemiBold" panose="00000700000000000000" pitchFamily="2" charset="0"/>
      <p:regular r:id="rId29"/>
      <p:bold r:id="rId30"/>
      <p:italic r:id="rId31"/>
      <p:boldItalic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Cabin Condensed" panose="020B0604020202020204" charset="0"/>
      <p:regular r:id="rId37"/>
      <p:bold r:id="rId38"/>
      <p:italic r:id="rId39"/>
      <p:boldItalic r:id="rId40"/>
    </p:embeddedFont>
    <p:embeddedFont>
      <p:font typeface="Montserrat ExtraBold" panose="00000900000000000000" pitchFamily="2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Verdana" panose="020B0604030504040204" pitchFamily="34" charset="0"/>
      <p:regular r:id="rId49"/>
      <p:bold r:id="rId50"/>
      <p:italic r:id="rId51"/>
      <p:boldItalic r:id="rId52"/>
    </p:embeddedFont>
    <p:embeddedFont>
      <p:font typeface="Wingdings 3" panose="05040102010807070707" pitchFamily="18" charset="2"/>
      <p:regular r:id="rId53"/>
    </p:embeddedFont>
    <p:embeddedFont>
      <p:font typeface="Cambria Math" panose="02040503050406030204" pitchFamily="18" charset="0"/>
      <p:regular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61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 Marie Claire" initials="MMC" lastIdx="2" clrIdx="0">
    <p:extLst>
      <p:ext uri="{19B8F6BF-5375-455C-9EA6-DF929625EA0E}">
        <p15:presenceInfo xmlns:p15="http://schemas.microsoft.com/office/powerpoint/2012/main" userId="Michel Marie Clai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BADA"/>
    <a:srgbClr val="4EA1EC"/>
    <a:srgbClr val="FEFCF4"/>
    <a:srgbClr val="0B3E94"/>
    <a:srgbClr val="146BB9"/>
    <a:srgbClr val="99CCFF"/>
    <a:srgbClr val="00CCFF"/>
    <a:srgbClr val="B95562"/>
    <a:srgbClr val="01256D"/>
    <a:srgbClr val="917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712" autoAdjust="0"/>
  </p:normalViewPr>
  <p:slideViewPr>
    <p:cSldViewPr snapToGrid="0">
      <p:cViewPr varScale="1">
        <p:scale>
          <a:sx n="104" d="100"/>
          <a:sy n="104" d="100"/>
        </p:scale>
        <p:origin x="588" y="96"/>
      </p:cViewPr>
      <p:guideLst>
        <p:guide orient="horz" pos="1461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30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3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1.fntdata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font" Target="fonts/font23.fntdata"/><Relationship Id="rId3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9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1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19" Type="http://schemas.openxmlformats.org/officeDocument/2006/relationships/slide" Target="slides/slide2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170717" cy="480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2775" y="3"/>
            <a:ext cx="3170717" cy="480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119519"/>
            <a:ext cx="3170717" cy="480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2775" y="9119519"/>
            <a:ext cx="3170717" cy="480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717550"/>
            <a:ext cx="6413500" cy="36068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31534" y="4560571"/>
            <a:ext cx="5852159" cy="43205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47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7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20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62723" y="413662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1025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762723" y="640423"/>
            <a:ext cx="2016224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54354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30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65650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4112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0" name="Oval 13">
            <a:extLst>
              <a:ext uri="{FF2B5EF4-FFF2-40B4-BE49-F238E27FC236}">
                <a16:creationId xmlns:a16="http://schemas.microsoft.com/office/drawing/2014/main" id="{3B4E98FC-E111-4D2C-9C89-B4F867BAD16D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8676462" y="4876006"/>
            <a:ext cx="360034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fld id="{1E08334B-91D7-46DA-837A-2A85F7B647E5}" type="slidenum">
              <a:rPr lang="fr-FR" smtClean="0">
                <a:solidFill>
                  <a:schemeClr val="accent1"/>
                </a:solidFill>
              </a:rPr>
              <a:pPr algn="l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129DDBF-A6A9-46F8-8AE0-F2E5B17078F2}"/>
              </a:ext>
            </a:extLst>
          </p:cNvPr>
          <p:cNvCxnSpPr>
            <a:cxnSpLocks/>
          </p:cNvCxnSpPr>
          <p:nvPr userDrawn="1"/>
        </p:nvCxnSpPr>
        <p:spPr>
          <a:xfrm>
            <a:off x="7770798" y="4876006"/>
            <a:ext cx="0" cy="13849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1D4664C-E3EB-484E-BF96-5F62209026A2}"/>
              </a:ext>
            </a:extLst>
          </p:cNvPr>
          <p:cNvCxnSpPr>
            <a:cxnSpLocks/>
          </p:cNvCxnSpPr>
          <p:nvPr userDrawn="1"/>
        </p:nvCxnSpPr>
        <p:spPr>
          <a:xfrm>
            <a:off x="8604448" y="4876006"/>
            <a:ext cx="0" cy="13849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e la date 3">
            <a:extLst>
              <a:ext uri="{FF2B5EF4-FFF2-40B4-BE49-F238E27FC236}">
                <a16:creationId xmlns:a16="http://schemas.microsoft.com/office/drawing/2014/main" id="{B08E6ACA-5122-4EB2-B430-C8EB846B0F9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7799302" y="4876006"/>
            <a:ext cx="76914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cap="all" baseline="0" err="1">
                <a:solidFill>
                  <a:schemeClr val="accent4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eurotitres</a:t>
            </a:r>
            <a:endParaRPr lang="fr-FR" sz="900" baseline="0">
              <a:solidFill>
                <a:schemeClr val="accent4"/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7" r:id="rId3"/>
    <p:sldLayoutId id="2147483818" r:id="rId4"/>
    <p:sldLayoutId id="2147483820" r:id="rId5"/>
    <p:sldLayoutId id="214748382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hyperlink" Target="https://www.youtube.com/watch?v=W--vzIAKgjg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528693" y="1890118"/>
            <a:ext cx="8135016" cy="125948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3200" dirty="0"/>
              <a:t>L’essentiel </a:t>
            </a:r>
            <a:r>
              <a:rPr lang="fr-FR" sz="3200" dirty="0" smtClean="0"/>
              <a:t>du nouvel Espace Bourse</a:t>
            </a:r>
            <a:endParaRPr lang="fr-FR" sz="32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1237625" y="3214499"/>
            <a:ext cx="7527352" cy="307777"/>
          </a:xfrm>
        </p:spPr>
        <p:txBody>
          <a:bodyPr/>
          <a:lstStyle/>
          <a:p>
            <a:r>
              <a:rPr lang="fr-FR" sz="2000" dirty="0"/>
              <a:t>Kit à destination des conseillers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D7943A92-101B-4C92-B75C-E3962D7ECC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693" y="4629762"/>
            <a:ext cx="2133585" cy="209275"/>
          </a:xfrm>
        </p:spPr>
        <p:txBody>
          <a:bodyPr/>
          <a:lstStyle/>
          <a:p>
            <a:r>
              <a:rPr lang="fr-FR" dirty="0"/>
              <a:t>Février 2023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EuroTitres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FE67F1C-EB28-45CD-BE42-2C14A64AF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61204" y="737698"/>
            <a:ext cx="1653528" cy="369332"/>
          </a:xfrm>
        </p:spPr>
        <p:txBody>
          <a:bodyPr>
            <a:normAutofit/>
          </a:bodyPr>
          <a:lstStyle/>
          <a:p>
            <a:r>
              <a:rPr lang="fr-FR" dirty="0"/>
              <a:t>Direction Digitale &amp; Prestations à la Clientèle​</a:t>
            </a:r>
          </a:p>
        </p:txBody>
      </p:sp>
      <p:sp>
        <p:nvSpPr>
          <p:cNvPr id="11" name="Espace réservé du pied de page 3">
            <a:extLst>
              <a:ext uri="{FF2B5EF4-FFF2-40B4-BE49-F238E27FC236}">
                <a16:creationId xmlns:a16="http://schemas.microsoft.com/office/drawing/2014/main" id="{D7741ECC-1DA7-488C-9014-3A5729AB8532}"/>
              </a:ext>
            </a:extLst>
          </p:cNvPr>
          <p:cNvSpPr txBox="1">
            <a:spLocks/>
          </p:cNvSpPr>
          <p:nvPr/>
        </p:nvSpPr>
        <p:spPr>
          <a:xfrm>
            <a:off x="3048969" y="4846657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641488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1087123" y="1915533"/>
            <a:ext cx="509122" cy="509122"/>
          </a:xfrm>
          <a:noFill/>
        </p:spPr>
        <p:txBody>
          <a:bodyPr/>
          <a:lstStyle/>
          <a:p>
            <a:pPr algn="ctr"/>
            <a:r>
              <a:rPr lang="fr-FR" sz="3200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1771123" y="1902845"/>
            <a:ext cx="6743149" cy="5408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/>
                </a:solidFill>
                <a:hlinkClick r:id="rId3" action="ppaction://hlinksldjump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Les points clés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1771123" y="2693596"/>
            <a:ext cx="6285754" cy="540883"/>
          </a:xfrm>
        </p:spPr>
        <p:txBody>
          <a:bodyPr>
            <a:normAutofit/>
          </a:bodyPr>
          <a:lstStyle/>
          <a:p>
            <a:r>
              <a:rPr lang="pt-BR" altLang="en-US" dirty="0">
                <a:solidFill>
                  <a:schemeClr val="accent1"/>
                </a:solidFill>
                <a:hlinkClick r:id="rId4" action="ppaction://hlinksldjump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Les</a:t>
            </a:r>
            <a:r>
              <a:rPr lang="pt-BR" altLang="en-US" dirty="0">
                <a:solidFill>
                  <a:srgbClr val="976C9D"/>
                </a:solidFill>
                <a:hlinkClick r:id="rId4" action="ppaction://hlinksldjump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altLang="en-US" dirty="0">
                <a:solidFill>
                  <a:schemeClr val="accent1"/>
                </a:solidFill>
                <a:hlinkClick r:id="rId4" action="ppaction://hlinksldjump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parcours client</a:t>
            </a:r>
            <a:endParaRPr lang="pt-BR" altLang="en-US" dirty="0">
              <a:solidFill>
                <a:schemeClr val="accent1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1087123" y="1121378"/>
            <a:ext cx="509122" cy="509122"/>
          </a:xfrm>
        </p:spPr>
        <p:txBody>
          <a:bodyPr/>
          <a:lstStyle/>
          <a:p>
            <a:pPr algn="ctr"/>
            <a:r>
              <a:rPr lang="fr-FR" sz="3200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0A93178A-3AE8-4629-B5E7-C60F073B12A8}"/>
              </a:ext>
            </a:extLst>
          </p:cNvPr>
          <p:cNvSpPr txBox="1">
            <a:spLocks/>
          </p:cNvSpPr>
          <p:nvPr/>
        </p:nvSpPr>
        <p:spPr>
          <a:xfrm>
            <a:off x="1771123" y="1130968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fr-FR" dirty="0">
                <a:solidFill>
                  <a:schemeClr val="accent1"/>
                </a:solidFill>
                <a:hlinkClick r:id="rId5" action="ppaction://hlinksldjump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Les points forts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859182C8-2AD1-4CFD-95BC-34E17BD99498}"/>
              </a:ext>
            </a:extLst>
          </p:cNvPr>
          <p:cNvSpPr txBox="1">
            <a:spLocks/>
          </p:cNvSpPr>
          <p:nvPr/>
        </p:nvSpPr>
        <p:spPr>
          <a:xfrm>
            <a:off x="1771123" y="3464995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u="sng" dirty="0">
                <a:solidFill>
                  <a:schemeClr val="accent1"/>
                </a:solidFill>
              </a:rPr>
              <a:t>Dispositif de déploiement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558438-01D6-48F5-B0BE-EA719676C256}"/>
              </a:ext>
            </a:extLst>
          </p:cNvPr>
          <p:cNvSpPr txBox="1"/>
          <p:nvPr/>
        </p:nvSpPr>
        <p:spPr>
          <a:xfrm>
            <a:off x="171451" y="400516"/>
            <a:ext cx="5698407" cy="323165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</a:t>
            </a:r>
            <a:r>
              <a:rPr lang="fr-FR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 </a:t>
            </a:r>
            <a:r>
              <a:rPr lang="fr-FR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Accéder directement au paragraphe de votre choix en cliquant sur celui-ci </a:t>
            </a:r>
          </a:p>
        </p:txBody>
      </p:sp>
      <p:sp>
        <p:nvSpPr>
          <p:cNvPr id="13" name="Espace réservé du pied de page 3">
            <a:extLst>
              <a:ext uri="{FF2B5EF4-FFF2-40B4-BE49-F238E27FC236}">
                <a16:creationId xmlns:a16="http://schemas.microsoft.com/office/drawing/2014/main" id="{7D3CEF78-9428-4DB0-94A6-6115562F356E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6A25E472-C138-4774-B41B-600C53892FF0}"/>
              </a:ext>
            </a:extLst>
          </p:cNvPr>
          <p:cNvSpPr txBox="1">
            <a:spLocks/>
          </p:cNvSpPr>
          <p:nvPr/>
        </p:nvSpPr>
        <p:spPr>
          <a:xfrm>
            <a:off x="1075577" y="268264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200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5F4CAFD-33A5-4E53-95CE-79329FA01DF3}"/>
              </a:ext>
            </a:extLst>
          </p:cNvPr>
          <p:cNvSpPr txBox="1">
            <a:spLocks/>
          </p:cNvSpPr>
          <p:nvPr/>
        </p:nvSpPr>
        <p:spPr>
          <a:xfrm>
            <a:off x="1087123" y="340629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3200" dirty="0">
                <a:solidFill>
                  <a:schemeClr val="accent3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5742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61">
            <a:extLst>
              <a:ext uri="{FF2B5EF4-FFF2-40B4-BE49-F238E27FC236}">
                <a16:creationId xmlns:a16="http://schemas.microsoft.com/office/drawing/2014/main" id="{4373D5D3-87CC-49A2-9208-B6748D39C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5840" r="6453" b="2566"/>
          <a:stretch/>
        </p:blipFill>
        <p:spPr>
          <a:xfrm>
            <a:off x="6475243" y="0"/>
            <a:ext cx="2736655" cy="5143500"/>
          </a:xfrm>
          <a:prstGeom prst="rect">
            <a:avLst/>
          </a:prstGeom>
        </p:spPr>
      </p:pic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6FBD99E8-5C29-45C8-83B1-7274E513C645}"/>
              </a:ext>
            </a:extLst>
          </p:cNvPr>
          <p:cNvGrpSpPr>
            <a:grpSpLocks noChangeAspect="1"/>
          </p:cNvGrpSpPr>
          <p:nvPr/>
        </p:nvGrpSpPr>
        <p:grpSpPr>
          <a:xfrm>
            <a:off x="517309" y="1508070"/>
            <a:ext cx="468000" cy="468000"/>
            <a:chOff x="7592361" y="2162106"/>
            <a:chExt cx="1080120" cy="1080120"/>
          </a:xfrm>
        </p:grpSpPr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72E34D24-3E2E-4B5D-A8B2-F7DB527B7775}"/>
                </a:ext>
              </a:extLst>
            </p:cNvPr>
            <p:cNvSpPr txBox="1"/>
            <p:nvPr/>
          </p:nvSpPr>
          <p:spPr>
            <a:xfrm>
              <a:off x="7592361" y="2162106"/>
              <a:ext cx="1080120" cy="1080120"/>
            </a:xfrm>
            <a:prstGeom prst="ellipse">
              <a:avLst/>
            </a:prstGeom>
            <a:solidFill>
              <a:srgbClr val="01A193"/>
            </a:solidFill>
            <a:ln w="28575">
              <a:noFill/>
            </a:ln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endParaRPr lang="fr-FR" sz="12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EF5FC425-94C7-42EC-BA55-C215D18BDB8B}"/>
                </a:ext>
              </a:extLst>
            </p:cNvPr>
            <p:cNvGrpSpPr/>
            <p:nvPr/>
          </p:nvGrpSpPr>
          <p:grpSpPr>
            <a:xfrm>
              <a:off x="7648203" y="2162106"/>
              <a:ext cx="956280" cy="885721"/>
              <a:chOff x="2181225" y="1306513"/>
              <a:chExt cx="576262" cy="479425"/>
            </a:xfrm>
          </p:grpSpPr>
          <p:sp>
            <p:nvSpPr>
              <p:cNvPr id="127" name="Freeform 83">
                <a:extLst>
                  <a:ext uri="{FF2B5EF4-FFF2-40B4-BE49-F238E27FC236}">
                    <a16:creationId xmlns:a16="http://schemas.microsoft.com/office/drawing/2014/main" id="{E768051A-C143-45DA-9BB9-132A8BC4C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225" y="1624013"/>
                <a:ext cx="228600" cy="161925"/>
              </a:xfrm>
              <a:custGeom>
                <a:avLst/>
                <a:gdLst>
                  <a:gd name="T0" fmla="*/ 144 w 144"/>
                  <a:gd name="T1" fmla="*/ 102 h 102"/>
                  <a:gd name="T2" fmla="*/ 144 w 144"/>
                  <a:gd name="T3" fmla="*/ 93 h 102"/>
                  <a:gd name="T4" fmla="*/ 50 w 144"/>
                  <a:gd name="T5" fmla="*/ 93 h 102"/>
                  <a:gd name="T6" fmla="*/ 9 w 144"/>
                  <a:gd name="T7" fmla="*/ 0 h 102"/>
                  <a:gd name="T8" fmla="*/ 0 w 144"/>
                  <a:gd name="T9" fmla="*/ 0 h 102"/>
                  <a:gd name="T10" fmla="*/ 22 w 144"/>
                  <a:gd name="T11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02">
                    <a:moveTo>
                      <a:pt x="144" y="102"/>
                    </a:moveTo>
                    <a:lnTo>
                      <a:pt x="144" y="93"/>
                    </a:lnTo>
                    <a:lnTo>
                      <a:pt x="50" y="93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2" y="5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128" name="Groupe 127">
                <a:extLst>
                  <a:ext uri="{FF2B5EF4-FFF2-40B4-BE49-F238E27FC236}">
                    <a16:creationId xmlns:a16="http://schemas.microsoft.com/office/drawing/2014/main" id="{0EEFA5D4-37E8-447C-BEC7-78B66E1866BC}"/>
                  </a:ext>
                </a:extLst>
              </p:cNvPr>
              <p:cNvGrpSpPr/>
              <p:nvPr/>
            </p:nvGrpSpPr>
            <p:grpSpPr>
              <a:xfrm>
                <a:off x="2290763" y="1306513"/>
                <a:ext cx="466724" cy="479425"/>
                <a:chOff x="2290763" y="1306513"/>
                <a:chExt cx="466724" cy="479425"/>
              </a:xfrm>
            </p:grpSpPr>
            <p:sp>
              <p:nvSpPr>
                <p:cNvPr id="129" name="Line 66">
                  <a:extLst>
                    <a:ext uri="{FF2B5EF4-FFF2-40B4-BE49-F238E27FC236}">
                      <a16:creationId xmlns:a16="http://schemas.microsoft.com/office/drawing/2014/main" id="{18949D9B-00C4-4271-8A4C-66E0DE71F0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290763" y="1785938"/>
                  <a:ext cx="393700" cy="0"/>
                </a:xfrm>
                <a:prstGeom prst="line">
                  <a:avLst/>
                </a:pr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0" name="Line 67">
                  <a:extLst>
                    <a:ext uri="{FF2B5EF4-FFF2-40B4-BE49-F238E27FC236}">
                      <a16:creationId xmlns:a16="http://schemas.microsoft.com/office/drawing/2014/main" id="{ECF54CA4-921A-4FAC-B640-F9CA0D9B07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30500" y="1785938"/>
                  <a:ext cx="26987" cy="0"/>
                </a:xfrm>
                <a:prstGeom prst="line">
                  <a:avLst/>
                </a:pr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1" name="Line 68">
                  <a:extLst>
                    <a:ext uri="{FF2B5EF4-FFF2-40B4-BE49-F238E27FC236}">
                      <a16:creationId xmlns:a16="http://schemas.microsoft.com/office/drawing/2014/main" id="{3F678DE7-F958-479C-8142-F8185164BA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65388" y="1436688"/>
                  <a:ext cx="3175" cy="9525"/>
                </a:xfrm>
                <a:prstGeom prst="line">
                  <a:avLst/>
                </a:pr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2" name="Freeform 69">
                  <a:extLst>
                    <a:ext uri="{FF2B5EF4-FFF2-40B4-BE49-F238E27FC236}">
                      <a16:creationId xmlns:a16="http://schemas.microsoft.com/office/drawing/2014/main" id="{C9FB38CA-9D4B-4130-8E40-90DA873892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0625" y="1485900"/>
                  <a:ext cx="17462" cy="9525"/>
                </a:xfrm>
                <a:custGeom>
                  <a:avLst/>
                  <a:gdLst>
                    <a:gd name="T0" fmla="*/ 0 w 10"/>
                    <a:gd name="T1" fmla="*/ 2 h 5"/>
                    <a:gd name="T2" fmla="*/ 6 w 10"/>
                    <a:gd name="T3" fmla="*/ 5 h 5"/>
                    <a:gd name="T4" fmla="*/ 10 w 10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0" y="2"/>
                      </a:moveTo>
                      <a:cubicBezTo>
                        <a:pt x="1" y="4"/>
                        <a:pt x="3" y="5"/>
                        <a:pt x="6" y="5"/>
                      </a:cubicBezTo>
                      <a:cubicBezTo>
                        <a:pt x="8" y="4"/>
                        <a:pt x="10" y="3"/>
                        <a:pt x="1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3" name="Freeform 70">
                  <a:extLst>
                    <a:ext uri="{FF2B5EF4-FFF2-40B4-BE49-F238E27FC236}">
                      <a16:creationId xmlns:a16="http://schemas.microsoft.com/office/drawing/2014/main" id="{EBE7133C-9327-43E6-B307-31120B8A69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000" y="1393825"/>
                  <a:ext cx="14287" cy="30162"/>
                </a:xfrm>
                <a:custGeom>
                  <a:avLst/>
                  <a:gdLst>
                    <a:gd name="T0" fmla="*/ 8 w 8"/>
                    <a:gd name="T1" fmla="*/ 16 h 16"/>
                    <a:gd name="T2" fmla="*/ 0 w 8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6">
                      <a:moveTo>
                        <a:pt x="8" y="16"/>
                      </a:moveTo>
                      <a:cubicBezTo>
                        <a:pt x="8" y="16"/>
                        <a:pt x="0" y="11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4" name="Line 71">
                  <a:extLst>
                    <a:ext uri="{FF2B5EF4-FFF2-40B4-BE49-F238E27FC236}">
                      <a16:creationId xmlns:a16="http://schemas.microsoft.com/office/drawing/2014/main" id="{22433B65-0158-4BD8-A1F4-0999E79942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20938" y="1457325"/>
                  <a:ext cx="0" cy="0"/>
                </a:xfrm>
                <a:prstGeom prst="line">
                  <a:avLst/>
                </a:pr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5" name="Freeform 72">
                  <a:extLst>
                    <a:ext uri="{FF2B5EF4-FFF2-40B4-BE49-F238E27FC236}">
                      <a16:creationId xmlns:a16="http://schemas.microsoft.com/office/drawing/2014/main" id="{1ECCC665-89DB-47D0-85E9-4D4665908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1306513"/>
                  <a:ext cx="176212" cy="257175"/>
                </a:xfrm>
                <a:custGeom>
                  <a:avLst/>
                  <a:gdLst>
                    <a:gd name="T0" fmla="*/ 0 w 100"/>
                    <a:gd name="T1" fmla="*/ 32 h 138"/>
                    <a:gd name="T2" fmla="*/ 70 w 100"/>
                    <a:gd name="T3" fmla="*/ 34 h 138"/>
                    <a:gd name="T4" fmla="*/ 83 w 100"/>
                    <a:gd name="T5" fmla="*/ 82 h 138"/>
                    <a:gd name="T6" fmla="*/ 66 w 100"/>
                    <a:gd name="T7" fmla="*/ 13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" h="138">
                      <a:moveTo>
                        <a:pt x="0" y="32"/>
                      </a:moveTo>
                      <a:cubicBezTo>
                        <a:pt x="64" y="0"/>
                        <a:pt x="70" y="34"/>
                        <a:pt x="70" y="34"/>
                      </a:cubicBezTo>
                      <a:cubicBezTo>
                        <a:pt x="94" y="44"/>
                        <a:pt x="83" y="82"/>
                        <a:pt x="83" y="82"/>
                      </a:cubicBezTo>
                      <a:cubicBezTo>
                        <a:pt x="83" y="82"/>
                        <a:pt x="100" y="127"/>
                        <a:pt x="66" y="138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6" name="Freeform 73">
                  <a:extLst>
                    <a:ext uri="{FF2B5EF4-FFF2-40B4-BE49-F238E27FC236}">
                      <a16:creationId xmlns:a16="http://schemas.microsoft.com/office/drawing/2014/main" id="{1A47DE2D-FB4F-4A0E-99E9-CE630DA09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4113" y="1423988"/>
                  <a:ext cx="77787" cy="98425"/>
                </a:xfrm>
                <a:custGeom>
                  <a:avLst/>
                  <a:gdLst>
                    <a:gd name="T0" fmla="*/ 2 w 44"/>
                    <a:gd name="T1" fmla="*/ 0 h 53"/>
                    <a:gd name="T2" fmla="*/ 1 w 44"/>
                    <a:gd name="T3" fmla="*/ 16 h 53"/>
                    <a:gd name="T4" fmla="*/ 44 w 44"/>
                    <a:gd name="T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53">
                      <a:moveTo>
                        <a:pt x="2" y="0"/>
                      </a:moveTo>
                      <a:cubicBezTo>
                        <a:pt x="0" y="5"/>
                        <a:pt x="0" y="11"/>
                        <a:pt x="1" y="16"/>
                      </a:cubicBezTo>
                      <a:cubicBezTo>
                        <a:pt x="4" y="38"/>
                        <a:pt x="23" y="53"/>
                        <a:pt x="44" y="51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7" name="Freeform 74">
                  <a:extLst>
                    <a:ext uri="{FF2B5EF4-FFF2-40B4-BE49-F238E27FC236}">
                      <a16:creationId xmlns:a16="http://schemas.microsoft.com/office/drawing/2014/main" id="{56358490-3BEA-4F6C-B69F-7090C5FAF0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2225" y="1716088"/>
                  <a:ext cx="20637" cy="46037"/>
                </a:xfrm>
                <a:custGeom>
                  <a:avLst/>
                  <a:gdLst>
                    <a:gd name="T0" fmla="*/ 12 w 12"/>
                    <a:gd name="T1" fmla="*/ 0 h 25"/>
                    <a:gd name="T2" fmla="*/ 0 w 12"/>
                    <a:gd name="T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25">
                      <a:moveTo>
                        <a:pt x="12" y="0"/>
                      </a:moveTo>
                      <a:cubicBezTo>
                        <a:pt x="9" y="10"/>
                        <a:pt x="4" y="19"/>
                        <a:pt x="0" y="25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8" name="Freeform 75">
                  <a:extLst>
                    <a:ext uri="{FF2B5EF4-FFF2-40B4-BE49-F238E27FC236}">
                      <a16:creationId xmlns:a16="http://schemas.microsoft.com/office/drawing/2014/main" id="{EE006DB8-D317-47D9-B44F-A2487C79B8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3650" y="1560513"/>
                  <a:ext cx="57150" cy="80962"/>
                </a:xfrm>
                <a:custGeom>
                  <a:avLst/>
                  <a:gdLst>
                    <a:gd name="T0" fmla="*/ 0 w 33"/>
                    <a:gd name="T1" fmla="*/ 2 h 44"/>
                    <a:gd name="T2" fmla="*/ 32 w 33"/>
                    <a:gd name="T3" fmla="*/ 39 h 44"/>
                    <a:gd name="T4" fmla="*/ 33 w 33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44">
                      <a:moveTo>
                        <a:pt x="0" y="2"/>
                      </a:moveTo>
                      <a:cubicBezTo>
                        <a:pt x="0" y="2"/>
                        <a:pt x="24" y="0"/>
                        <a:pt x="32" y="39"/>
                      </a:cubicBezTo>
                      <a:cubicBezTo>
                        <a:pt x="33" y="41"/>
                        <a:pt x="33" y="43"/>
                        <a:pt x="33" y="44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9" name="Freeform 76">
                  <a:extLst>
                    <a:ext uri="{FF2B5EF4-FFF2-40B4-BE49-F238E27FC236}">
                      <a16:creationId xmlns:a16="http://schemas.microsoft.com/office/drawing/2014/main" id="{201998B9-9717-45C9-A6C9-2BE793448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71625"/>
                  <a:ext cx="73025" cy="214312"/>
                </a:xfrm>
                <a:custGeom>
                  <a:avLst/>
                  <a:gdLst>
                    <a:gd name="T0" fmla="*/ 17 w 42"/>
                    <a:gd name="T1" fmla="*/ 115 h 115"/>
                    <a:gd name="T2" fmla="*/ 19 w 42"/>
                    <a:gd name="T3" fmla="*/ 92 h 115"/>
                    <a:gd name="T4" fmla="*/ 2 w 42"/>
                    <a:gd name="T5" fmla="*/ 69 h 115"/>
                    <a:gd name="T6" fmla="*/ 42 w 42"/>
                    <a:gd name="T7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115">
                      <a:moveTo>
                        <a:pt x="17" y="115"/>
                      </a:move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9" y="92"/>
                        <a:pt x="0" y="87"/>
                        <a:pt x="2" y="69"/>
                      </a:cubicBezTo>
                      <a:cubicBezTo>
                        <a:pt x="42" y="0"/>
                        <a:pt x="42" y="0"/>
                        <a:pt x="42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0" name="Freeform 77">
                  <a:extLst>
                    <a:ext uri="{FF2B5EF4-FFF2-40B4-BE49-F238E27FC236}">
                      <a16:creationId xmlns:a16="http://schemas.microsoft.com/office/drawing/2014/main" id="{EDE2116A-BAD0-4AAC-A0CD-26F7C95FA7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3488" y="1641475"/>
                  <a:ext cx="158750" cy="144462"/>
                </a:xfrm>
                <a:custGeom>
                  <a:avLst/>
                  <a:gdLst>
                    <a:gd name="T0" fmla="*/ 50 w 90"/>
                    <a:gd name="T1" fmla="*/ 0 h 77"/>
                    <a:gd name="T2" fmla="*/ 90 w 90"/>
                    <a:gd name="T3" fmla="*/ 77 h 77"/>
                    <a:gd name="T4" fmla="*/ 0 w 90"/>
                    <a:gd name="T5" fmla="*/ 77 h 77"/>
                    <a:gd name="T6" fmla="*/ 58 w 90"/>
                    <a:gd name="T7" fmla="*/ 59 h 77"/>
                    <a:gd name="T8" fmla="*/ 28 w 90"/>
                    <a:gd name="T9" fmla="*/ 12 h 77"/>
                    <a:gd name="T10" fmla="*/ 40 w 90"/>
                    <a:gd name="T1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7">
                      <a:moveTo>
                        <a:pt x="50" y="0"/>
                      </a:moveTo>
                      <a:cubicBezTo>
                        <a:pt x="90" y="77"/>
                        <a:pt x="90" y="77"/>
                        <a:pt x="90" y="77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58" y="59"/>
                        <a:pt x="58" y="59"/>
                        <a:pt x="58" y="59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6" y="5"/>
                        <a:pt x="4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1" name="Line 78">
                  <a:extLst>
                    <a:ext uri="{FF2B5EF4-FFF2-40B4-BE49-F238E27FC236}">
                      <a16:creationId xmlns:a16="http://schemas.microsoft.com/office/drawing/2014/main" id="{869E25A4-C86F-4680-84D4-81590597DA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89200" y="1519238"/>
                  <a:ext cx="6350" cy="52387"/>
                </a:xfrm>
                <a:prstGeom prst="line">
                  <a:avLst/>
                </a:pr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2" name="Freeform 79">
                  <a:extLst>
                    <a:ext uri="{FF2B5EF4-FFF2-40B4-BE49-F238E27FC236}">
                      <a16:creationId xmlns:a16="http://schemas.microsoft.com/office/drawing/2014/main" id="{8D2D4788-2BD0-45E9-9828-4EAB3CFF63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4913" y="1498600"/>
                  <a:ext cx="58737" cy="142875"/>
                </a:xfrm>
                <a:custGeom>
                  <a:avLst/>
                  <a:gdLst>
                    <a:gd name="T0" fmla="*/ 0 w 37"/>
                    <a:gd name="T1" fmla="*/ 90 h 90"/>
                    <a:gd name="T2" fmla="*/ 37 w 37"/>
                    <a:gd name="T3" fmla="*/ 41 h 90"/>
                    <a:gd name="T4" fmla="*/ 31 w 37"/>
                    <a:gd name="T5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90">
                      <a:moveTo>
                        <a:pt x="0" y="90"/>
                      </a:moveTo>
                      <a:lnTo>
                        <a:pt x="37" y="41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3" name="Freeform 80">
                  <a:extLst>
                    <a:ext uri="{FF2B5EF4-FFF2-40B4-BE49-F238E27FC236}">
                      <a16:creationId xmlns:a16="http://schemas.microsoft.com/office/drawing/2014/main" id="{469A1F57-BD4C-4256-95C4-BB5840E65F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2525" y="1531938"/>
                  <a:ext cx="68262" cy="111125"/>
                </a:xfrm>
                <a:custGeom>
                  <a:avLst/>
                  <a:gdLst>
                    <a:gd name="T0" fmla="*/ 39 w 39"/>
                    <a:gd name="T1" fmla="*/ 0 h 60"/>
                    <a:gd name="T2" fmla="*/ 19 w 39"/>
                    <a:gd name="T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9" h="60">
                      <a:moveTo>
                        <a:pt x="39" y="0"/>
                      </a:moveTo>
                      <a:cubicBezTo>
                        <a:pt x="39" y="0"/>
                        <a:pt x="0" y="23"/>
                        <a:pt x="19" y="6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4" name="Freeform 81">
                  <a:extLst>
                    <a:ext uri="{FF2B5EF4-FFF2-40B4-BE49-F238E27FC236}">
                      <a16:creationId xmlns:a16="http://schemas.microsoft.com/office/drawing/2014/main" id="{2E2F4A89-855B-4AA7-B34A-EF8EF90EC7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8400" y="1403350"/>
                  <a:ext cx="109537" cy="74612"/>
                </a:xfrm>
                <a:custGeom>
                  <a:avLst/>
                  <a:gdLst>
                    <a:gd name="T0" fmla="*/ 0 w 62"/>
                    <a:gd name="T1" fmla="*/ 0 h 40"/>
                    <a:gd name="T2" fmla="*/ 62 w 62"/>
                    <a:gd name="T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2" h="40">
                      <a:moveTo>
                        <a:pt x="0" y="0"/>
                      </a:moveTo>
                      <a:cubicBezTo>
                        <a:pt x="0" y="0"/>
                        <a:pt x="37" y="9"/>
                        <a:pt x="62" y="4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5" name="Freeform 82">
                  <a:extLst>
                    <a:ext uri="{FF2B5EF4-FFF2-40B4-BE49-F238E27FC236}">
                      <a16:creationId xmlns:a16="http://schemas.microsoft.com/office/drawing/2014/main" id="{80E0FA23-12F8-4E4D-85E1-2DCF51D12F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0950" y="1468438"/>
                  <a:ext cx="17462" cy="20637"/>
                </a:xfrm>
                <a:custGeom>
                  <a:avLst/>
                  <a:gdLst>
                    <a:gd name="T0" fmla="*/ 10 w 10"/>
                    <a:gd name="T1" fmla="*/ 0 h 11"/>
                    <a:gd name="T2" fmla="*/ 0 w 10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" h="11">
                      <a:moveTo>
                        <a:pt x="10" y="0"/>
                      </a:moveTo>
                      <a:cubicBezTo>
                        <a:pt x="10" y="0"/>
                        <a:pt x="10" y="10"/>
                        <a:pt x="0" y="11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6" name="Freeform 84">
                  <a:extLst>
                    <a:ext uri="{FF2B5EF4-FFF2-40B4-BE49-F238E27FC236}">
                      <a16:creationId xmlns:a16="http://schemas.microsoft.com/office/drawing/2014/main" id="{B3E6E900-09F1-4E39-BD0C-989D24FF15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0763" y="1736725"/>
                  <a:ext cx="165100" cy="33337"/>
                </a:xfrm>
                <a:custGeom>
                  <a:avLst/>
                  <a:gdLst>
                    <a:gd name="T0" fmla="*/ 93 w 93"/>
                    <a:gd name="T1" fmla="*/ 15 h 18"/>
                    <a:gd name="T2" fmla="*/ 44 w 93"/>
                    <a:gd name="T3" fmla="*/ 11 h 18"/>
                    <a:gd name="T4" fmla="*/ 22 w 93"/>
                    <a:gd name="T5" fmla="*/ 0 h 18"/>
                    <a:gd name="T6" fmla="*/ 1 w 93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18">
                      <a:moveTo>
                        <a:pt x="93" y="15"/>
                      </a:move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0" y="0"/>
                        <a:pt x="1" y="18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04EB5295-D6E8-4596-B8ED-1321E2EE6C64}"/>
              </a:ext>
            </a:extLst>
          </p:cNvPr>
          <p:cNvGrpSpPr>
            <a:grpSpLocks noChangeAspect="1"/>
          </p:cNvGrpSpPr>
          <p:nvPr/>
        </p:nvGrpSpPr>
        <p:grpSpPr>
          <a:xfrm>
            <a:off x="541505" y="3610567"/>
            <a:ext cx="468000" cy="468000"/>
            <a:chOff x="2753708" y="3924281"/>
            <a:chExt cx="720000" cy="720000"/>
          </a:xfrm>
        </p:grpSpPr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7FB13178-27BE-4AD4-B024-E442D7F44EF7}"/>
                </a:ext>
              </a:extLst>
            </p:cNvPr>
            <p:cNvSpPr txBox="1"/>
            <p:nvPr/>
          </p:nvSpPr>
          <p:spPr>
            <a:xfrm>
              <a:off x="2753708" y="3924281"/>
              <a:ext cx="720000" cy="72000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endParaRPr lang="fr-FR" sz="12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149" name="Groupe 148">
              <a:extLst>
                <a:ext uri="{FF2B5EF4-FFF2-40B4-BE49-F238E27FC236}">
                  <a16:creationId xmlns:a16="http://schemas.microsoft.com/office/drawing/2014/main" id="{C7EE091A-2A94-4D49-B773-9CC608318375}"/>
                </a:ext>
              </a:extLst>
            </p:cNvPr>
            <p:cNvGrpSpPr/>
            <p:nvPr/>
          </p:nvGrpSpPr>
          <p:grpSpPr>
            <a:xfrm>
              <a:off x="2854866" y="4065078"/>
              <a:ext cx="477572" cy="525079"/>
              <a:chOff x="1604963" y="4140200"/>
              <a:chExt cx="569913" cy="508000"/>
            </a:xfrm>
          </p:grpSpPr>
          <p:sp>
            <p:nvSpPr>
              <p:cNvPr id="150" name="Line 307">
                <a:extLst>
                  <a:ext uri="{FF2B5EF4-FFF2-40B4-BE49-F238E27FC236}">
                    <a16:creationId xmlns:a16="http://schemas.microsoft.com/office/drawing/2014/main" id="{BCBD44B9-FB15-420D-AEFB-A99764709B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4338" y="4560888"/>
                <a:ext cx="296863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" name="Line 308">
                <a:extLst>
                  <a:ext uri="{FF2B5EF4-FFF2-40B4-BE49-F238E27FC236}">
                    <a16:creationId xmlns:a16="http://schemas.microsoft.com/office/drawing/2014/main" id="{EB8DFB4D-A737-4A13-A7BD-F9B2D73B3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3538" y="4557713"/>
                <a:ext cx="19050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" name="Freeform 309">
                <a:extLst>
                  <a:ext uri="{FF2B5EF4-FFF2-40B4-BE49-F238E27FC236}">
                    <a16:creationId xmlns:a16="http://schemas.microsoft.com/office/drawing/2014/main" id="{D605F644-2777-4AB8-A572-AECC80BC3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7076" y="4225925"/>
                <a:ext cx="168275" cy="169862"/>
              </a:xfrm>
              <a:custGeom>
                <a:avLst/>
                <a:gdLst>
                  <a:gd name="T0" fmla="*/ 21 w 53"/>
                  <a:gd name="T1" fmla="*/ 53 h 53"/>
                  <a:gd name="T2" fmla="*/ 9 w 53"/>
                  <a:gd name="T3" fmla="*/ 44 h 53"/>
                  <a:gd name="T4" fmla="*/ 0 w 53"/>
                  <a:gd name="T5" fmla="*/ 32 h 53"/>
                  <a:gd name="T6" fmla="*/ 8 w 53"/>
                  <a:gd name="T7" fmla="*/ 17 h 53"/>
                  <a:gd name="T8" fmla="*/ 18 w 53"/>
                  <a:gd name="T9" fmla="*/ 7 h 53"/>
                  <a:gd name="T10" fmla="*/ 35 w 53"/>
                  <a:gd name="T11" fmla="*/ 5 h 53"/>
                  <a:gd name="T12" fmla="*/ 45 w 53"/>
                  <a:gd name="T13" fmla="*/ 19 h 53"/>
                  <a:gd name="T14" fmla="*/ 53 w 53"/>
                  <a:gd name="T15" fmla="*/ 32 h 53"/>
                  <a:gd name="T16" fmla="*/ 44 w 53"/>
                  <a:gd name="T17" fmla="*/ 44 h 53"/>
                  <a:gd name="T18" fmla="*/ 36 w 53"/>
                  <a:gd name="T19" fmla="*/ 53 h 53"/>
                  <a:gd name="T20" fmla="*/ 25 w 53"/>
                  <a:gd name="T2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53">
                    <a:moveTo>
                      <a:pt x="21" y="53"/>
                    </a:moveTo>
                    <a:cubicBezTo>
                      <a:pt x="10" y="52"/>
                      <a:pt x="9" y="44"/>
                      <a:pt x="9" y="44"/>
                    </a:cubicBezTo>
                    <a:cubicBezTo>
                      <a:pt x="9" y="44"/>
                      <a:pt x="0" y="40"/>
                      <a:pt x="0" y="32"/>
                    </a:cubicBezTo>
                    <a:cubicBezTo>
                      <a:pt x="1" y="24"/>
                      <a:pt x="7" y="23"/>
                      <a:pt x="8" y="17"/>
                    </a:cubicBezTo>
                    <a:cubicBezTo>
                      <a:pt x="9" y="10"/>
                      <a:pt x="13" y="7"/>
                      <a:pt x="18" y="7"/>
                    </a:cubicBezTo>
                    <a:cubicBezTo>
                      <a:pt x="18" y="7"/>
                      <a:pt x="25" y="0"/>
                      <a:pt x="35" y="5"/>
                    </a:cubicBezTo>
                    <a:cubicBezTo>
                      <a:pt x="46" y="9"/>
                      <a:pt x="45" y="19"/>
                      <a:pt x="45" y="19"/>
                    </a:cubicBezTo>
                    <a:cubicBezTo>
                      <a:pt x="45" y="19"/>
                      <a:pt x="53" y="23"/>
                      <a:pt x="53" y="32"/>
                    </a:cubicBezTo>
                    <a:cubicBezTo>
                      <a:pt x="53" y="42"/>
                      <a:pt x="44" y="44"/>
                      <a:pt x="44" y="44"/>
                    </a:cubicBezTo>
                    <a:cubicBezTo>
                      <a:pt x="44" y="44"/>
                      <a:pt x="43" y="52"/>
                      <a:pt x="36" y="53"/>
                    </a:cubicBezTo>
                    <a:cubicBezTo>
                      <a:pt x="25" y="53"/>
                      <a:pt x="25" y="53"/>
                      <a:pt x="25" y="53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" name="Freeform 310">
                <a:extLst>
                  <a:ext uri="{FF2B5EF4-FFF2-40B4-BE49-F238E27FC236}">
                    <a16:creationId xmlns:a16="http://schemas.microsoft.com/office/drawing/2014/main" id="{0B88064B-EED2-4D36-A621-9194D65B0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376" y="4418013"/>
                <a:ext cx="63500" cy="98425"/>
              </a:xfrm>
              <a:custGeom>
                <a:avLst/>
                <a:gdLst>
                  <a:gd name="T0" fmla="*/ 0 w 20"/>
                  <a:gd name="T1" fmla="*/ 0 h 31"/>
                  <a:gd name="T2" fmla="*/ 20 w 20"/>
                  <a:gd name="T3" fmla="*/ 15 h 31"/>
                  <a:gd name="T4" fmla="*/ 20 w 20"/>
                  <a:gd name="T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31">
                    <a:moveTo>
                      <a:pt x="0" y="0"/>
                    </a:moveTo>
                    <a:cubicBezTo>
                      <a:pt x="0" y="0"/>
                      <a:pt x="20" y="0"/>
                      <a:pt x="20" y="15"/>
                    </a:cubicBezTo>
                    <a:cubicBezTo>
                      <a:pt x="20" y="20"/>
                      <a:pt x="20" y="24"/>
                      <a:pt x="20" y="31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" name="Freeform 314">
                <a:extLst>
                  <a:ext uri="{FF2B5EF4-FFF2-40B4-BE49-F238E27FC236}">
                    <a16:creationId xmlns:a16="http://schemas.microsoft.com/office/drawing/2014/main" id="{9CB223AD-ADBB-48F0-B9CF-7566D85B3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4851" y="4395788"/>
                <a:ext cx="88900" cy="217487"/>
              </a:xfrm>
              <a:custGeom>
                <a:avLst/>
                <a:gdLst>
                  <a:gd name="T0" fmla="*/ 28 w 28"/>
                  <a:gd name="T1" fmla="*/ 0 h 68"/>
                  <a:gd name="T2" fmla="*/ 22 w 28"/>
                  <a:gd name="T3" fmla="*/ 7 h 68"/>
                  <a:gd name="T4" fmla="*/ 3 w 28"/>
                  <a:gd name="T5" fmla="*/ 22 h 68"/>
                  <a:gd name="T6" fmla="*/ 10 w 28"/>
                  <a:gd name="T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68">
                    <a:moveTo>
                      <a:pt x="28" y="0"/>
                    </a:moveTo>
                    <a:cubicBezTo>
                      <a:pt x="28" y="3"/>
                      <a:pt x="27" y="7"/>
                      <a:pt x="22" y="7"/>
                    </a:cubicBezTo>
                    <a:cubicBezTo>
                      <a:pt x="14" y="7"/>
                      <a:pt x="3" y="9"/>
                      <a:pt x="3" y="22"/>
                    </a:cubicBezTo>
                    <a:cubicBezTo>
                      <a:pt x="3" y="36"/>
                      <a:pt x="0" y="66"/>
                      <a:pt x="10" y="68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" name="Freeform 315">
                <a:extLst>
                  <a:ext uri="{FF2B5EF4-FFF2-40B4-BE49-F238E27FC236}">
                    <a16:creationId xmlns:a16="http://schemas.microsoft.com/office/drawing/2014/main" id="{4E15A165-7F6D-42D6-9BB0-A61D4EBEC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4988" y="4471988"/>
                <a:ext cx="96838" cy="69850"/>
              </a:xfrm>
              <a:custGeom>
                <a:avLst/>
                <a:gdLst>
                  <a:gd name="T0" fmla="*/ 61 w 61"/>
                  <a:gd name="T1" fmla="*/ 44 h 44"/>
                  <a:gd name="T2" fmla="*/ 61 w 61"/>
                  <a:gd name="T3" fmla="*/ 0 h 44"/>
                  <a:gd name="T4" fmla="*/ 0 w 61"/>
                  <a:gd name="T5" fmla="*/ 0 h 44"/>
                  <a:gd name="T6" fmla="*/ 0 w 61"/>
                  <a:gd name="T7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44">
                    <a:moveTo>
                      <a:pt x="61" y="44"/>
                    </a:moveTo>
                    <a:lnTo>
                      <a:pt x="61" y="0"/>
                    </a:lnTo>
                    <a:lnTo>
                      <a:pt x="0" y="0"/>
                    </a:lnTo>
                    <a:lnTo>
                      <a:pt x="0" y="36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" name="Freeform 319">
                <a:extLst>
                  <a:ext uri="{FF2B5EF4-FFF2-40B4-BE49-F238E27FC236}">
                    <a16:creationId xmlns:a16="http://schemas.microsoft.com/office/drawing/2014/main" id="{F9622510-70D1-4739-91B9-6B0A3A4C1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338" y="4316413"/>
                <a:ext cx="36513" cy="25400"/>
              </a:xfrm>
              <a:custGeom>
                <a:avLst/>
                <a:gdLst>
                  <a:gd name="T0" fmla="*/ 9 w 11"/>
                  <a:gd name="T1" fmla="*/ 8 h 8"/>
                  <a:gd name="T2" fmla="*/ 2 w 11"/>
                  <a:gd name="T3" fmla="*/ 8 h 8"/>
                  <a:gd name="T4" fmla="*/ 0 w 11"/>
                  <a:gd name="T5" fmla="*/ 7 h 8"/>
                  <a:gd name="T6" fmla="*/ 0 w 11"/>
                  <a:gd name="T7" fmla="*/ 2 h 8"/>
                  <a:gd name="T8" fmla="*/ 2 w 11"/>
                  <a:gd name="T9" fmla="*/ 0 h 8"/>
                  <a:gd name="T10" fmla="*/ 9 w 11"/>
                  <a:gd name="T11" fmla="*/ 0 h 8"/>
                  <a:gd name="T12" fmla="*/ 11 w 11"/>
                  <a:gd name="T13" fmla="*/ 2 h 8"/>
                  <a:gd name="T14" fmla="*/ 11 w 11"/>
                  <a:gd name="T15" fmla="*/ 7 h 8"/>
                  <a:gd name="T16" fmla="*/ 9 w 11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9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7"/>
                      <a:pt x="0" y="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0" y="8"/>
                      <a:pt x="9" y="8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" name="Freeform 320">
                <a:extLst>
                  <a:ext uri="{FF2B5EF4-FFF2-40B4-BE49-F238E27FC236}">
                    <a16:creationId xmlns:a16="http://schemas.microsoft.com/office/drawing/2014/main" id="{6EC2098F-4078-40B6-A3CF-78923763C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726" y="4316413"/>
                <a:ext cx="31750" cy="25400"/>
              </a:xfrm>
              <a:custGeom>
                <a:avLst/>
                <a:gdLst>
                  <a:gd name="T0" fmla="*/ 9 w 10"/>
                  <a:gd name="T1" fmla="*/ 8 h 8"/>
                  <a:gd name="T2" fmla="*/ 1 w 10"/>
                  <a:gd name="T3" fmla="*/ 8 h 8"/>
                  <a:gd name="T4" fmla="*/ 0 w 10"/>
                  <a:gd name="T5" fmla="*/ 6 h 8"/>
                  <a:gd name="T6" fmla="*/ 0 w 10"/>
                  <a:gd name="T7" fmla="*/ 2 h 8"/>
                  <a:gd name="T8" fmla="*/ 1 w 10"/>
                  <a:gd name="T9" fmla="*/ 0 h 8"/>
                  <a:gd name="T10" fmla="*/ 9 w 10"/>
                  <a:gd name="T11" fmla="*/ 0 h 8"/>
                  <a:gd name="T12" fmla="*/ 10 w 10"/>
                  <a:gd name="T13" fmla="*/ 2 h 8"/>
                  <a:gd name="T14" fmla="*/ 10 w 10"/>
                  <a:gd name="T15" fmla="*/ 6 h 8"/>
                  <a:gd name="T16" fmla="*/ 9 w 10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8">
                    <a:moveTo>
                      <a:pt x="9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1"/>
                      <a:pt x="10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9" y="8"/>
                      <a:pt x="9" y="8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" name="Freeform 321">
                <a:extLst>
                  <a:ext uri="{FF2B5EF4-FFF2-40B4-BE49-F238E27FC236}">
                    <a16:creationId xmlns:a16="http://schemas.microsoft.com/office/drawing/2014/main" id="{77A8511E-E2D3-483B-BA27-2A160F6BE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7851" y="4319588"/>
                <a:ext cx="15875" cy="3175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0" y="1"/>
                      <a:pt x="2" y="0"/>
                      <a:pt x="5" y="1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" name="Freeform 322">
                <a:extLst>
                  <a:ext uri="{FF2B5EF4-FFF2-40B4-BE49-F238E27FC236}">
                    <a16:creationId xmlns:a16="http://schemas.microsoft.com/office/drawing/2014/main" id="{502240BA-775B-408E-A530-E7121B5D8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7851" y="4357688"/>
                <a:ext cx="15875" cy="6350"/>
              </a:xfrm>
              <a:custGeom>
                <a:avLst/>
                <a:gdLst>
                  <a:gd name="T0" fmla="*/ 0 w 5"/>
                  <a:gd name="T1" fmla="*/ 0 h 2"/>
                  <a:gd name="T2" fmla="*/ 2 w 5"/>
                  <a:gd name="T3" fmla="*/ 2 h 2"/>
                  <a:gd name="T4" fmla="*/ 5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3" y="2"/>
                      <a:pt x="4" y="1"/>
                      <a:pt x="5" y="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" name="Freeform 323">
                <a:extLst>
                  <a:ext uri="{FF2B5EF4-FFF2-40B4-BE49-F238E27FC236}">
                    <a16:creationId xmlns:a16="http://schemas.microsoft.com/office/drawing/2014/main" id="{8EE4D6F0-1319-4A89-8259-CB304299F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1813" y="4332288"/>
                <a:ext cx="103188" cy="57150"/>
              </a:xfrm>
              <a:custGeom>
                <a:avLst/>
                <a:gdLst>
                  <a:gd name="T0" fmla="*/ 0 w 32"/>
                  <a:gd name="T1" fmla="*/ 0 h 18"/>
                  <a:gd name="T2" fmla="*/ 16 w 32"/>
                  <a:gd name="T3" fmla="*/ 18 h 18"/>
                  <a:gd name="T4" fmla="*/ 32 w 32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8">
                    <a:moveTo>
                      <a:pt x="0" y="0"/>
                    </a:moveTo>
                    <a:cubicBezTo>
                      <a:pt x="0" y="10"/>
                      <a:pt x="7" y="18"/>
                      <a:pt x="16" y="18"/>
                    </a:cubicBezTo>
                    <a:cubicBezTo>
                      <a:pt x="25" y="18"/>
                      <a:pt x="32" y="10"/>
                      <a:pt x="32" y="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" name="Freeform 324">
                <a:extLst>
                  <a:ext uri="{FF2B5EF4-FFF2-40B4-BE49-F238E27FC236}">
                    <a16:creationId xmlns:a16="http://schemas.microsoft.com/office/drawing/2014/main" id="{5D25E925-737A-425A-9423-3E5102AF1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1813" y="4270375"/>
                <a:ext cx="103188" cy="52387"/>
              </a:xfrm>
              <a:custGeom>
                <a:avLst/>
                <a:gdLst>
                  <a:gd name="T0" fmla="*/ 0 w 32"/>
                  <a:gd name="T1" fmla="*/ 16 h 16"/>
                  <a:gd name="T2" fmla="*/ 9 w 32"/>
                  <a:gd name="T3" fmla="*/ 0 h 16"/>
                  <a:gd name="T4" fmla="*/ 24 w 32"/>
                  <a:gd name="T5" fmla="*/ 0 h 16"/>
                  <a:gd name="T6" fmla="*/ 32 w 32"/>
                  <a:gd name="T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16">
                    <a:moveTo>
                      <a:pt x="0" y="16"/>
                    </a:moveTo>
                    <a:cubicBezTo>
                      <a:pt x="0" y="1"/>
                      <a:pt x="9" y="0"/>
                      <a:pt x="9" y="0"/>
                    </a:cubicBezTo>
                    <a:cubicBezTo>
                      <a:pt x="9" y="0"/>
                      <a:pt x="15" y="9"/>
                      <a:pt x="24" y="0"/>
                    </a:cubicBezTo>
                    <a:cubicBezTo>
                      <a:pt x="32" y="2"/>
                      <a:pt x="32" y="15"/>
                      <a:pt x="32" y="15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" name="Freeform 325">
                <a:extLst>
                  <a:ext uri="{FF2B5EF4-FFF2-40B4-BE49-F238E27FC236}">
                    <a16:creationId xmlns:a16="http://schemas.microsoft.com/office/drawing/2014/main" id="{613008E3-2383-405D-891B-D699C286B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5938" y="4222750"/>
                <a:ext cx="134938" cy="100012"/>
              </a:xfrm>
              <a:custGeom>
                <a:avLst/>
                <a:gdLst>
                  <a:gd name="T0" fmla="*/ 39 w 42"/>
                  <a:gd name="T1" fmla="*/ 30 h 31"/>
                  <a:gd name="T2" fmla="*/ 37 w 42"/>
                  <a:gd name="T3" fmla="*/ 14 h 31"/>
                  <a:gd name="T4" fmla="*/ 31 w 42"/>
                  <a:gd name="T5" fmla="*/ 8 h 31"/>
                  <a:gd name="T6" fmla="*/ 31 w 42"/>
                  <a:gd name="T7" fmla="*/ 4 h 31"/>
                  <a:gd name="T8" fmla="*/ 15 w 42"/>
                  <a:gd name="T9" fmla="*/ 5 h 31"/>
                  <a:gd name="T10" fmla="*/ 10 w 42"/>
                  <a:gd name="T11" fmla="*/ 9 h 31"/>
                  <a:gd name="T12" fmla="*/ 2 w 42"/>
                  <a:gd name="T13" fmla="*/ 13 h 31"/>
                  <a:gd name="T14" fmla="*/ 4 w 42"/>
                  <a:gd name="T15" fmla="*/ 15 h 31"/>
                  <a:gd name="T16" fmla="*/ 4 w 42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1">
                    <a:moveTo>
                      <a:pt x="39" y="30"/>
                    </a:moveTo>
                    <a:cubicBezTo>
                      <a:pt x="39" y="30"/>
                      <a:pt x="42" y="18"/>
                      <a:pt x="37" y="14"/>
                    </a:cubicBezTo>
                    <a:cubicBezTo>
                      <a:pt x="37" y="14"/>
                      <a:pt x="39" y="8"/>
                      <a:pt x="31" y="8"/>
                    </a:cubicBezTo>
                    <a:cubicBezTo>
                      <a:pt x="31" y="8"/>
                      <a:pt x="30" y="6"/>
                      <a:pt x="31" y="4"/>
                    </a:cubicBezTo>
                    <a:cubicBezTo>
                      <a:pt x="31" y="4"/>
                      <a:pt x="21" y="0"/>
                      <a:pt x="15" y="5"/>
                    </a:cubicBezTo>
                    <a:cubicBezTo>
                      <a:pt x="15" y="5"/>
                      <a:pt x="10" y="4"/>
                      <a:pt x="10" y="9"/>
                    </a:cubicBezTo>
                    <a:cubicBezTo>
                      <a:pt x="10" y="9"/>
                      <a:pt x="4" y="8"/>
                      <a:pt x="2" y="13"/>
                    </a:cubicBezTo>
                    <a:cubicBezTo>
                      <a:pt x="2" y="13"/>
                      <a:pt x="4" y="13"/>
                      <a:pt x="4" y="15"/>
                    </a:cubicBezTo>
                    <a:cubicBezTo>
                      <a:pt x="4" y="15"/>
                      <a:pt x="0" y="23"/>
                      <a:pt x="4" y="31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" name="Freeform 326">
                <a:extLst>
                  <a:ext uri="{FF2B5EF4-FFF2-40B4-BE49-F238E27FC236}">
                    <a16:creationId xmlns:a16="http://schemas.microsoft.com/office/drawing/2014/main" id="{47869908-DF59-4A0A-9FDB-520C3E723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526" y="4484688"/>
                <a:ext cx="0" cy="73025"/>
              </a:xfrm>
              <a:custGeom>
                <a:avLst/>
                <a:gdLst>
                  <a:gd name="T0" fmla="*/ 23 h 23"/>
                  <a:gd name="T1" fmla="*/ 0 h 2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23">
                    <a:moveTo>
                      <a:pt x="0" y="23"/>
                    </a:moveTo>
                    <a:cubicBezTo>
                      <a:pt x="0" y="13"/>
                      <a:pt x="0" y="9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" name="Line 329">
                <a:extLst>
                  <a:ext uri="{FF2B5EF4-FFF2-40B4-BE49-F238E27FC236}">
                    <a16:creationId xmlns:a16="http://schemas.microsoft.com/office/drawing/2014/main" id="{EEC5394B-704F-4D28-8DB6-6257160185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9113" y="4471988"/>
                <a:ext cx="3175" cy="60325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" name="Line 330">
                <a:extLst>
                  <a:ext uri="{FF2B5EF4-FFF2-40B4-BE49-F238E27FC236}">
                    <a16:creationId xmlns:a16="http://schemas.microsoft.com/office/drawing/2014/main" id="{7065D733-D738-4D6A-9061-64B95E8573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5476" y="4398963"/>
                <a:ext cx="0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" name="Freeform 333">
                <a:extLst>
                  <a:ext uri="{FF2B5EF4-FFF2-40B4-BE49-F238E27FC236}">
                    <a16:creationId xmlns:a16="http://schemas.microsoft.com/office/drawing/2014/main" id="{40E38A96-248F-4F6B-9EBD-B69AC210D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1501" y="4424363"/>
                <a:ext cx="25400" cy="28575"/>
              </a:xfrm>
              <a:custGeom>
                <a:avLst/>
                <a:gdLst>
                  <a:gd name="T0" fmla="*/ 16 w 16"/>
                  <a:gd name="T1" fmla="*/ 18 h 18"/>
                  <a:gd name="T2" fmla="*/ 10 w 16"/>
                  <a:gd name="T3" fmla="*/ 0 h 18"/>
                  <a:gd name="T4" fmla="*/ 0 w 16"/>
                  <a:gd name="T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8">
                    <a:moveTo>
                      <a:pt x="16" y="18"/>
                    </a:moveTo>
                    <a:lnTo>
                      <a:pt x="10" y="0"/>
                    </a:lnTo>
                    <a:lnTo>
                      <a:pt x="0" y="14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" name="Freeform 334">
                <a:extLst>
                  <a:ext uri="{FF2B5EF4-FFF2-40B4-BE49-F238E27FC236}">
                    <a16:creationId xmlns:a16="http://schemas.microsoft.com/office/drawing/2014/main" id="{11718375-48CE-453F-9593-7D25828C8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676" y="4405313"/>
                <a:ext cx="22225" cy="19050"/>
              </a:xfrm>
              <a:custGeom>
                <a:avLst/>
                <a:gdLst>
                  <a:gd name="T0" fmla="*/ 8 w 14"/>
                  <a:gd name="T1" fmla="*/ 12 h 12"/>
                  <a:gd name="T2" fmla="*/ 14 w 14"/>
                  <a:gd name="T3" fmla="*/ 0 h 12"/>
                  <a:gd name="T4" fmla="*/ 0 w 14"/>
                  <a:gd name="T5" fmla="*/ 0 h 12"/>
                  <a:gd name="T6" fmla="*/ 8 w 1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8" y="12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8" y="12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" name="Line 335">
                <a:extLst>
                  <a:ext uri="{FF2B5EF4-FFF2-40B4-BE49-F238E27FC236}">
                    <a16:creationId xmlns:a16="http://schemas.microsoft.com/office/drawing/2014/main" id="{662E2435-49DC-481B-983A-A8E0BA4153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82776" y="4383088"/>
                <a:ext cx="0" cy="15875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" name="Freeform 336">
                <a:extLst>
                  <a:ext uri="{FF2B5EF4-FFF2-40B4-BE49-F238E27FC236}">
                    <a16:creationId xmlns:a16="http://schemas.microsoft.com/office/drawing/2014/main" id="{90B9A6FF-8850-4B54-AB97-969D47098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726" y="4386263"/>
                <a:ext cx="88900" cy="88900"/>
              </a:xfrm>
              <a:custGeom>
                <a:avLst/>
                <a:gdLst>
                  <a:gd name="T0" fmla="*/ 0 w 28"/>
                  <a:gd name="T1" fmla="*/ 28 h 28"/>
                  <a:gd name="T2" fmla="*/ 6 w 28"/>
                  <a:gd name="T3" fmla="*/ 4 h 28"/>
                  <a:gd name="T4" fmla="*/ 28 w 28"/>
                  <a:gd name="T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0" y="28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28" y="0"/>
                      <a:pt x="28" y="24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Freeform 337">
                <a:extLst>
                  <a:ext uri="{FF2B5EF4-FFF2-40B4-BE49-F238E27FC236}">
                    <a16:creationId xmlns:a16="http://schemas.microsoft.com/office/drawing/2014/main" id="{235C75C5-F975-44AB-89EC-03422A29D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626" y="4462463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4"/>
                      <a:pt x="0" y="24"/>
                      <a:pt x="0" y="3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" name="Freeform 338">
                <a:extLst>
                  <a:ext uri="{FF2B5EF4-FFF2-40B4-BE49-F238E27FC236}">
                    <a16:creationId xmlns:a16="http://schemas.microsoft.com/office/drawing/2014/main" id="{00862C32-915E-46B8-A754-A0CE9402B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188" y="4383088"/>
                <a:ext cx="90488" cy="88900"/>
              </a:xfrm>
              <a:custGeom>
                <a:avLst/>
                <a:gdLst>
                  <a:gd name="T0" fmla="*/ 28 w 28"/>
                  <a:gd name="T1" fmla="*/ 28 h 28"/>
                  <a:gd name="T2" fmla="*/ 22 w 28"/>
                  <a:gd name="T3" fmla="*/ 5 h 28"/>
                  <a:gd name="T4" fmla="*/ 0 w 28"/>
                  <a:gd name="T5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28" y="28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0" y="0"/>
                      <a:pt x="0" y="24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" name="Freeform 339">
                <a:extLst>
                  <a:ext uri="{FF2B5EF4-FFF2-40B4-BE49-F238E27FC236}">
                    <a16:creationId xmlns:a16="http://schemas.microsoft.com/office/drawing/2014/main" id="{F35D1679-99CC-4FEA-B4B9-3CC950832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188" y="4459288"/>
                <a:ext cx="0" cy="95250"/>
              </a:xfrm>
              <a:custGeom>
                <a:avLst/>
                <a:gdLst>
                  <a:gd name="T0" fmla="*/ 0 h 30"/>
                  <a:gd name="T1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cubicBezTo>
                      <a:pt x="0" y="5"/>
                      <a:pt x="0" y="25"/>
                      <a:pt x="0" y="3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" name="Freeform 340">
                <a:extLst>
                  <a:ext uri="{FF2B5EF4-FFF2-40B4-BE49-F238E27FC236}">
                    <a16:creationId xmlns:a16="http://schemas.microsoft.com/office/drawing/2014/main" id="{09530802-5F04-4426-817A-A97B460E9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538" y="4140200"/>
                <a:ext cx="149225" cy="107950"/>
              </a:xfrm>
              <a:custGeom>
                <a:avLst/>
                <a:gdLst>
                  <a:gd name="T0" fmla="*/ 0 w 47"/>
                  <a:gd name="T1" fmla="*/ 5 h 34"/>
                  <a:gd name="T2" fmla="*/ 19 w 47"/>
                  <a:gd name="T3" fmla="*/ 0 h 34"/>
                  <a:gd name="T4" fmla="*/ 47 w 47"/>
                  <a:gd name="T5" fmla="*/ 19 h 34"/>
                  <a:gd name="T6" fmla="*/ 36 w 47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4">
                    <a:moveTo>
                      <a:pt x="0" y="5"/>
                    </a:moveTo>
                    <a:cubicBezTo>
                      <a:pt x="5" y="2"/>
                      <a:pt x="11" y="0"/>
                      <a:pt x="19" y="0"/>
                    </a:cubicBezTo>
                    <a:cubicBezTo>
                      <a:pt x="34" y="0"/>
                      <a:pt x="47" y="8"/>
                      <a:pt x="47" y="19"/>
                    </a:cubicBezTo>
                    <a:cubicBezTo>
                      <a:pt x="47" y="25"/>
                      <a:pt x="43" y="31"/>
                      <a:pt x="36" y="34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" name="Freeform 341">
                <a:extLst>
                  <a:ext uri="{FF2B5EF4-FFF2-40B4-BE49-F238E27FC236}">
                    <a16:creationId xmlns:a16="http://schemas.microsoft.com/office/drawing/2014/main" id="{B00EFFD8-9E94-4FA6-B989-F0D71762C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4963" y="4171950"/>
                <a:ext cx="111125" cy="88900"/>
              </a:xfrm>
              <a:custGeom>
                <a:avLst/>
                <a:gdLst>
                  <a:gd name="T0" fmla="*/ 35 w 35"/>
                  <a:gd name="T1" fmla="*/ 28 h 28"/>
                  <a:gd name="T2" fmla="*/ 28 w 35"/>
                  <a:gd name="T3" fmla="*/ 28 h 28"/>
                  <a:gd name="T4" fmla="*/ 0 w 35"/>
                  <a:gd name="T5" fmla="*/ 9 h 28"/>
                  <a:gd name="T6" fmla="*/ 3 w 35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8">
                    <a:moveTo>
                      <a:pt x="35" y="28"/>
                    </a:moveTo>
                    <a:cubicBezTo>
                      <a:pt x="32" y="28"/>
                      <a:pt x="30" y="28"/>
                      <a:pt x="28" y="28"/>
                    </a:cubicBezTo>
                    <a:cubicBezTo>
                      <a:pt x="12" y="28"/>
                      <a:pt x="0" y="20"/>
                      <a:pt x="0" y="9"/>
                    </a:cubicBezTo>
                    <a:cubicBezTo>
                      <a:pt x="0" y="6"/>
                      <a:pt x="1" y="2"/>
                      <a:pt x="3" y="0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Freeform 342">
                <a:extLst>
                  <a:ext uri="{FF2B5EF4-FFF2-40B4-BE49-F238E27FC236}">
                    <a16:creationId xmlns:a16="http://schemas.microsoft.com/office/drawing/2014/main" id="{B1BEF5C7-5316-4CA6-B85E-5B2DDD88E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6088" y="4248150"/>
                <a:ext cx="44450" cy="28575"/>
              </a:xfrm>
              <a:custGeom>
                <a:avLst/>
                <a:gdLst>
                  <a:gd name="T0" fmla="*/ 20 w 28"/>
                  <a:gd name="T1" fmla="*/ 0 h 18"/>
                  <a:gd name="T2" fmla="*/ 28 w 28"/>
                  <a:gd name="T3" fmla="*/ 18 h 18"/>
                  <a:gd name="T4" fmla="*/ 0 w 28"/>
                  <a:gd name="T5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8">
                    <a:moveTo>
                      <a:pt x="20" y="0"/>
                    </a:moveTo>
                    <a:lnTo>
                      <a:pt x="28" y="18"/>
                    </a:lnTo>
                    <a:lnTo>
                      <a:pt x="0" y="8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Freeform 343">
                <a:extLst>
                  <a:ext uri="{FF2B5EF4-FFF2-40B4-BE49-F238E27FC236}">
                    <a16:creationId xmlns:a16="http://schemas.microsoft.com/office/drawing/2014/main" id="{125A7837-44A6-471B-BF08-693B5501F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9413" y="4175125"/>
                <a:ext cx="88900" cy="53975"/>
              </a:xfrm>
              <a:custGeom>
                <a:avLst/>
                <a:gdLst>
                  <a:gd name="T0" fmla="*/ 0 w 56"/>
                  <a:gd name="T1" fmla="*/ 14 h 34"/>
                  <a:gd name="T2" fmla="*/ 20 w 56"/>
                  <a:gd name="T3" fmla="*/ 34 h 34"/>
                  <a:gd name="T4" fmla="*/ 56 w 5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34">
                    <a:moveTo>
                      <a:pt x="0" y="14"/>
                    </a:moveTo>
                    <a:lnTo>
                      <a:pt x="20" y="34"/>
                    </a:lnTo>
                    <a:lnTo>
                      <a:pt x="56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" name="Freeform 344">
                <a:extLst>
                  <a:ext uri="{FF2B5EF4-FFF2-40B4-BE49-F238E27FC236}">
                    <a16:creationId xmlns:a16="http://schemas.microsoft.com/office/drawing/2014/main" id="{92B6A025-ECA5-4E3E-97C7-F834B0784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9588" y="4529138"/>
                <a:ext cx="52388" cy="25400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0 h 8"/>
                  <a:gd name="T4" fmla="*/ 16 w 16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6" y="4"/>
                      <a:pt x="16" y="8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" name="Freeform 345">
                <a:extLst>
                  <a:ext uri="{FF2B5EF4-FFF2-40B4-BE49-F238E27FC236}">
                    <a16:creationId xmlns:a16="http://schemas.microsoft.com/office/drawing/2014/main" id="{F40F0410-028E-4F21-AADA-A19FA8F51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601" y="4465638"/>
                <a:ext cx="152400" cy="182562"/>
              </a:xfrm>
              <a:custGeom>
                <a:avLst/>
                <a:gdLst>
                  <a:gd name="T0" fmla="*/ 0 w 48"/>
                  <a:gd name="T1" fmla="*/ 53 h 57"/>
                  <a:gd name="T2" fmla="*/ 0 w 48"/>
                  <a:gd name="T3" fmla="*/ 4 h 57"/>
                  <a:gd name="T4" fmla="*/ 4 w 48"/>
                  <a:gd name="T5" fmla="*/ 0 h 57"/>
                  <a:gd name="T6" fmla="*/ 44 w 48"/>
                  <a:gd name="T7" fmla="*/ 0 h 57"/>
                  <a:gd name="T8" fmla="*/ 48 w 48"/>
                  <a:gd name="T9" fmla="*/ 4 h 57"/>
                  <a:gd name="T10" fmla="*/ 48 w 48"/>
                  <a:gd name="T11" fmla="*/ 53 h 57"/>
                  <a:gd name="T12" fmla="*/ 44 w 48"/>
                  <a:gd name="T13" fmla="*/ 57 h 57"/>
                  <a:gd name="T14" fmla="*/ 29 w 48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57">
                    <a:moveTo>
                      <a:pt x="0" y="53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6" y="0"/>
                      <a:pt x="48" y="2"/>
                      <a:pt x="48" y="4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6"/>
                      <a:pt x="46" y="57"/>
                      <a:pt x="44" y="57"/>
                    </a:cubicBezTo>
                    <a:cubicBezTo>
                      <a:pt x="29" y="57"/>
                      <a:pt x="29" y="57"/>
                      <a:pt x="29" y="57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3A2F470-1AA4-4916-A60B-629A5DE27692}"/>
              </a:ext>
            </a:extLst>
          </p:cNvPr>
          <p:cNvSpPr txBox="1"/>
          <p:nvPr/>
        </p:nvSpPr>
        <p:spPr>
          <a:xfrm>
            <a:off x="7847918" y="0"/>
            <a:ext cx="1363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FF0000"/>
                </a:solidFill>
                <a:highlight>
                  <a:srgbClr val="FFFF00"/>
                </a:highlight>
              </a:rPr>
              <a:t>Mettre une photo où le client n’a plus rien à faire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92C5E6-E93D-4B7A-BDB8-90584C6C3C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94" r="10790" b="1037"/>
          <a:stretch/>
        </p:blipFill>
        <p:spPr>
          <a:xfrm>
            <a:off x="5661660" y="0"/>
            <a:ext cx="3627429" cy="51435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570602-8190-47A5-9F54-68B3A5255EFC}"/>
              </a:ext>
            </a:extLst>
          </p:cNvPr>
          <p:cNvSpPr txBox="1"/>
          <p:nvPr/>
        </p:nvSpPr>
        <p:spPr>
          <a:xfrm>
            <a:off x="1096108" y="1592126"/>
            <a:ext cx="7763014" cy="20068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fr-FR" b="1" dirty="0">
                <a:solidFill>
                  <a:schemeClr val="tx1"/>
                </a:solidFill>
              </a:rPr>
              <a:t>Pour le client</a:t>
            </a:r>
            <a:endParaRPr lang="fr-FR" i="1" dirty="0">
              <a:solidFill>
                <a:schemeClr val="tx1"/>
              </a:solidFill>
            </a:endParaRP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accent2"/>
                </a:solidFill>
              </a:rPr>
              <a:t>Une navigation facilitée par la mise en évidence des menus sélectionnés et un fil d’ariane. </a:t>
            </a:r>
          </a:p>
          <a:p>
            <a:pPr marL="285750" lvl="1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accent2"/>
                </a:solidFill>
              </a:rPr>
              <a:t>Une présentation plus condensée pour éviter la perte de place. </a:t>
            </a:r>
          </a:p>
          <a:p>
            <a:pPr marL="285750" lvl="1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accent2"/>
                </a:solidFill>
              </a:rPr>
              <a:t>Une infographie plus épurée : clarté et simplicité.</a:t>
            </a:r>
          </a:p>
          <a:p>
            <a:pPr marL="285750" lvl="1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accent2"/>
                </a:solidFill>
              </a:rPr>
              <a:t>Améliore l’Accessibilité pour les </a:t>
            </a:r>
            <a:r>
              <a:rPr lang="fr-FR" sz="1400" b="0" i="1" dirty="0">
                <a:solidFill>
                  <a:schemeClr val="accent2"/>
                </a:solidFill>
                <a:effectLst/>
              </a:rPr>
              <a:t>personnes souffrant de handicap, notamment visuel.</a:t>
            </a:r>
          </a:p>
          <a:p>
            <a:pPr marL="285750" lvl="1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accent2"/>
                </a:solidFill>
              </a:rPr>
              <a:t>Un nouveau design en cohérence avec ses Espaces Bancaires* (web et application mobile)</a:t>
            </a:r>
          </a:p>
          <a:p>
            <a:pPr>
              <a:lnSpc>
                <a:spcPts val="1900"/>
              </a:lnSpc>
            </a:pPr>
            <a:endParaRPr lang="fr-FR" i="1" dirty="0">
              <a:solidFill>
                <a:schemeClr val="accent2"/>
              </a:solidFill>
            </a:endParaRPr>
          </a:p>
          <a:p>
            <a:pPr algn="r">
              <a:lnSpc>
                <a:spcPts val="1900"/>
              </a:lnSpc>
            </a:pPr>
            <a:r>
              <a:rPr lang="fr-FR" sz="900" i="1" dirty="0">
                <a:solidFill>
                  <a:schemeClr val="accent2"/>
                </a:solidFill>
              </a:rPr>
              <a:t>* Ne concerne pas tous les établissements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850750-F420-469D-B895-25C36EE87794}"/>
              </a:ext>
            </a:extLst>
          </p:cNvPr>
          <p:cNvSpPr txBox="1"/>
          <p:nvPr/>
        </p:nvSpPr>
        <p:spPr>
          <a:xfrm>
            <a:off x="1121346" y="3718165"/>
            <a:ext cx="7737776" cy="104689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ts val="1900"/>
              </a:lnSpc>
            </a:pPr>
            <a:r>
              <a:rPr lang="fr-FR" b="1" dirty="0">
                <a:solidFill>
                  <a:schemeClr val="tx1"/>
                </a:solidFill>
              </a:rPr>
              <a:t>Pour la banque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tx1"/>
                </a:solidFill>
              </a:rPr>
              <a:t>Facilite la « promotion » de l’Espace Bourse auprès de vos prospects ou de vos clients déjà détenteurs d’un compte-titres ou d’un PEA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chemeClr val="tx1"/>
                </a:solidFill>
              </a:rPr>
              <a:t>Favorise l’amélioration du niveau de satisfaction de vos clients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900000" y="194400"/>
            <a:ext cx="6110400" cy="468000"/>
          </a:xfrm>
        </p:spPr>
        <p:txBody>
          <a:bodyPr vert="horz" lIns="0" tIns="45720" rIns="0" bIns="45720" rtlCol="0" anchor="t" anchorCtr="0">
            <a:normAutofit/>
          </a:bodyPr>
          <a:lstStyle/>
          <a:p>
            <a:pPr>
              <a:spcAft>
                <a:spcPts val="200"/>
              </a:spcAft>
            </a:pPr>
            <a:r>
              <a:rPr lang="fr-FR" sz="2000" dirty="0" smtClean="0"/>
              <a:t>Nouvel Espace Bourse</a:t>
            </a:r>
            <a:endParaRPr lang="fr-FR" sz="2100" dirty="0"/>
          </a:p>
        </p:txBody>
      </p:sp>
      <p:sp>
        <p:nvSpPr>
          <p:cNvPr id="65" name="Espace réservé du texte 2">
            <a:extLst>
              <a:ext uri="{FF2B5EF4-FFF2-40B4-BE49-F238E27FC236}">
                <a16:creationId xmlns:a16="http://schemas.microsoft.com/office/drawing/2014/main" id="{05431C13-22C2-42D3-A626-6E85AC3B4A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8"/>
            <a:ext cx="5599163" cy="534767"/>
          </a:xfrm>
        </p:spPr>
        <p:txBody>
          <a:bodyPr>
            <a:normAutofit/>
          </a:bodyPr>
          <a:lstStyle/>
          <a:p>
            <a:r>
              <a:rPr lang="fr-FR" dirty="0"/>
              <a:t>Les points forts</a:t>
            </a:r>
          </a:p>
        </p:txBody>
      </p:sp>
      <p:sp>
        <p:nvSpPr>
          <p:cNvPr id="66" name="Espace réservé du pied de page 3">
            <a:extLst>
              <a:ext uri="{FF2B5EF4-FFF2-40B4-BE49-F238E27FC236}">
                <a16:creationId xmlns:a16="http://schemas.microsoft.com/office/drawing/2014/main" id="{CC767F20-F555-4531-A59C-F5385438F77E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3366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900000" y="194400"/>
            <a:ext cx="6110400" cy="468000"/>
          </a:xfrm>
        </p:spPr>
        <p:txBody>
          <a:bodyPr vert="horz" lIns="0" tIns="45720" rIns="0" bIns="45720" rtlCol="0" anchor="t" anchorCtr="0">
            <a:normAutofit/>
          </a:bodyPr>
          <a:lstStyle/>
          <a:p>
            <a:pPr>
              <a:spcAft>
                <a:spcPts val="200"/>
              </a:spcAft>
            </a:pPr>
            <a:r>
              <a:rPr lang="fr-FR" sz="2000" dirty="0"/>
              <a:t>Nouvel Espace Bourse</a:t>
            </a:r>
            <a:endParaRPr lang="fr-FR" sz="2100" dirty="0"/>
          </a:p>
        </p:txBody>
      </p:sp>
      <p:sp>
        <p:nvSpPr>
          <p:cNvPr id="65" name="Espace réservé du texte 2">
            <a:extLst>
              <a:ext uri="{FF2B5EF4-FFF2-40B4-BE49-F238E27FC236}">
                <a16:creationId xmlns:a16="http://schemas.microsoft.com/office/drawing/2014/main" id="{05431C13-22C2-42D3-A626-6E85AC3B4A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8"/>
            <a:ext cx="5599163" cy="534767"/>
          </a:xfrm>
        </p:spPr>
        <p:txBody>
          <a:bodyPr>
            <a:normAutofit/>
          </a:bodyPr>
          <a:lstStyle/>
          <a:p>
            <a:r>
              <a:rPr lang="fr-FR" dirty="0"/>
              <a:t>Les points clés de ce nouveau design </a:t>
            </a:r>
          </a:p>
        </p:txBody>
      </p:sp>
      <p:sp>
        <p:nvSpPr>
          <p:cNvPr id="66" name="Espace réservé du pied de page 3">
            <a:extLst>
              <a:ext uri="{FF2B5EF4-FFF2-40B4-BE49-F238E27FC236}">
                <a16:creationId xmlns:a16="http://schemas.microsoft.com/office/drawing/2014/main" id="{CC767F20-F555-4531-A59C-F5385438F77E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6B2650-85EA-4BBC-86F5-20244528E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9"/>
          <a:stretch/>
        </p:blipFill>
        <p:spPr>
          <a:xfrm>
            <a:off x="0" y="1461541"/>
            <a:ext cx="9144000" cy="1473502"/>
          </a:xfrm>
          <a:prstGeom prst="rect">
            <a:avLst/>
          </a:prstGeom>
        </p:spPr>
      </p:pic>
      <p:sp>
        <p:nvSpPr>
          <p:cNvPr id="75" name="ZoneTexte 74">
            <a:extLst>
              <a:ext uri="{FF2B5EF4-FFF2-40B4-BE49-F238E27FC236}">
                <a16:creationId xmlns:a16="http://schemas.microsoft.com/office/drawing/2014/main" id="{8B5E0309-F097-4DFA-8A2F-D58C8492551C}"/>
              </a:ext>
            </a:extLst>
          </p:cNvPr>
          <p:cNvSpPr txBox="1"/>
          <p:nvPr/>
        </p:nvSpPr>
        <p:spPr>
          <a:xfrm>
            <a:off x="382249" y="3266959"/>
            <a:ext cx="8559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u="none" strike="noStrike" baseline="0" dirty="0">
                <a:solidFill>
                  <a:schemeClr val="tx1"/>
                </a:solidFill>
                <a:latin typeface="BRSonoma-Regular"/>
              </a:rPr>
              <a:t>A noter l’absence de modification </a:t>
            </a:r>
            <a:r>
              <a:rPr lang="fr-FR" sz="2000" b="1" dirty="0">
                <a:solidFill>
                  <a:schemeClr val="tx1"/>
                </a:solidFill>
                <a:latin typeface="BRSonoma-Regular"/>
              </a:rPr>
              <a:t>d</a:t>
            </a:r>
            <a:r>
              <a:rPr lang="fr-FR" sz="2000" b="1" i="0" u="none" strike="noStrike" baseline="0" dirty="0">
                <a:solidFill>
                  <a:schemeClr val="tx1"/>
                </a:solidFill>
                <a:latin typeface="BRSonoma-Regular"/>
              </a:rPr>
              <a:t>es fonctionnalités et des outils 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: </a:t>
            </a:r>
          </a:p>
          <a:p>
            <a:pPr marL="285750" indent="-285750">
              <a:buClr>
                <a:schemeClr val="bg2"/>
              </a:buClr>
              <a:buFont typeface="Wingdings 3" panose="05040102010807070707" pitchFamily="18" charset="2"/>
              <a:buChar char="â"/>
            </a:pPr>
            <a:r>
              <a:rPr lang="fr-FR" sz="2000" dirty="0">
                <a:latin typeface="BRSonoma-Regular"/>
              </a:rPr>
              <a:t>L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es changements concernent le </a:t>
            </a:r>
            <a:r>
              <a:rPr lang="fr-FR" sz="2000" b="1" i="0" u="none" strike="noStrike" baseline="0" dirty="0">
                <a:solidFill>
                  <a:schemeClr val="bg2"/>
                </a:solidFill>
                <a:latin typeface="BRSonoma-Bold"/>
              </a:rPr>
              <a:t>confort de navigation 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et la </a:t>
            </a:r>
            <a:r>
              <a:rPr lang="fr-FR" sz="2000" b="1" i="0" u="none" strike="noStrike" baseline="0" dirty="0">
                <a:solidFill>
                  <a:schemeClr val="bg2"/>
                </a:solidFill>
                <a:latin typeface="BRSonoma-Bold"/>
              </a:rPr>
              <a:t>lisibilité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BRSonoma-Bold"/>
              </a:rPr>
              <a:t> 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de </a:t>
            </a:r>
            <a:r>
              <a:rPr lang="fr-FR" sz="2000" dirty="0">
                <a:latin typeface="BRSonoma-Regular"/>
              </a:rPr>
              <a:t>l’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espace Bourse, quel que soit </a:t>
            </a:r>
            <a:r>
              <a:rPr lang="fr-FR" sz="2000" dirty="0">
                <a:latin typeface="BRSonoma-Regular"/>
              </a:rPr>
              <a:t>le</a:t>
            </a:r>
            <a:r>
              <a:rPr lang="fr-FR" sz="2000" b="0" i="0" u="none" strike="noStrike" baseline="0" dirty="0">
                <a:solidFill>
                  <a:srgbClr val="000000"/>
                </a:solidFill>
                <a:latin typeface="BRSonoma-Regular"/>
              </a:rPr>
              <a:t> support utilisé (téléphone mobile, tablette ou ordinateur).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3027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6AFBD34-D311-4E91-8784-26D9C4779C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5151" y="2271789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CFC9C5-FCEE-4C5F-94AF-848BE749E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6793" y="2459812"/>
            <a:ext cx="6073606" cy="45923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3600" dirty="0"/>
              <a:t>Les parcours client</a:t>
            </a:r>
          </a:p>
          <a:p>
            <a:pPr>
              <a:lnSpc>
                <a:spcPct val="100000"/>
              </a:lnSpc>
            </a:pPr>
            <a:endParaRPr lang="fr-FR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C79516-14F5-4D44-8C02-BD85BA33DF0A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58266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1A3C82C-93CF-49D0-AB8A-321DD85D42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27" t="20245" r="54099" b="36634"/>
          <a:stretch/>
        </p:blipFill>
        <p:spPr>
          <a:xfrm>
            <a:off x="666472" y="1296834"/>
            <a:ext cx="2555964" cy="16677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9D1A28-F15C-47F6-8CA3-6196CD0E38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0803"/>
          <a:stretch/>
        </p:blipFill>
        <p:spPr>
          <a:xfrm>
            <a:off x="102203" y="897025"/>
            <a:ext cx="8972544" cy="38886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Les menus et sous-menus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6135366" y="4999801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0AFACC-0998-43CF-A03C-8B89F5D33540}"/>
              </a:ext>
            </a:extLst>
          </p:cNvPr>
          <p:cNvSpPr/>
          <p:nvPr/>
        </p:nvSpPr>
        <p:spPr>
          <a:xfrm>
            <a:off x="531057" y="939017"/>
            <a:ext cx="5570485" cy="34687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Bulle narrative : ronde 27">
            <a:extLst>
              <a:ext uri="{FF2B5EF4-FFF2-40B4-BE49-F238E27FC236}">
                <a16:creationId xmlns:a16="http://schemas.microsoft.com/office/drawing/2014/main" id="{AD517531-EDE2-45FD-B410-C2FF1C96EC58}"/>
              </a:ext>
            </a:extLst>
          </p:cNvPr>
          <p:cNvSpPr/>
          <p:nvPr/>
        </p:nvSpPr>
        <p:spPr>
          <a:xfrm>
            <a:off x="5838632" y="1223879"/>
            <a:ext cx="1079390" cy="803590"/>
          </a:xfrm>
          <a:prstGeom prst="wedgeEllipseCallout">
            <a:avLst>
              <a:gd name="adj1" fmla="val -53053"/>
              <a:gd name="adj2" fmla="val -51718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 menu clair et épuré</a:t>
            </a:r>
            <a:r>
              <a:rPr lang="fr-FR" sz="1000" dirty="0"/>
              <a:t> </a:t>
            </a:r>
          </a:p>
        </p:txBody>
      </p:sp>
      <p:sp>
        <p:nvSpPr>
          <p:cNvPr id="29" name="Bulle narrative : ronde 28">
            <a:extLst>
              <a:ext uri="{FF2B5EF4-FFF2-40B4-BE49-F238E27FC236}">
                <a16:creationId xmlns:a16="http://schemas.microsoft.com/office/drawing/2014/main" id="{DD07A5D5-3470-4420-A3BC-1F3E836172C2}"/>
              </a:ext>
            </a:extLst>
          </p:cNvPr>
          <p:cNvSpPr/>
          <p:nvPr/>
        </p:nvSpPr>
        <p:spPr>
          <a:xfrm>
            <a:off x="3555993" y="1483534"/>
            <a:ext cx="1806315" cy="803590"/>
          </a:xfrm>
          <a:prstGeom prst="wedgeEllipseCallout">
            <a:avLst>
              <a:gd name="adj1" fmla="val -65051"/>
              <a:gd name="adj2" fmla="val -52651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 accès aux opérations et services plus condensé</a:t>
            </a:r>
            <a:endParaRPr lang="fr-FR" sz="1000" dirty="0"/>
          </a:p>
        </p:txBody>
      </p:sp>
      <p:pic>
        <p:nvPicPr>
          <p:cNvPr id="30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AD54E33D-D649-4EDA-986E-4EB5E54E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812" y="3155332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Bulle narrative : ronde 30">
            <a:extLst>
              <a:ext uri="{FF2B5EF4-FFF2-40B4-BE49-F238E27FC236}">
                <a16:creationId xmlns:a16="http://schemas.microsoft.com/office/drawing/2014/main" id="{034CA17E-1336-4F80-921A-C52A07FC7D93}"/>
              </a:ext>
            </a:extLst>
          </p:cNvPr>
          <p:cNvSpPr/>
          <p:nvPr/>
        </p:nvSpPr>
        <p:spPr>
          <a:xfrm>
            <a:off x="7870669" y="1347026"/>
            <a:ext cx="1079390" cy="945318"/>
          </a:xfrm>
          <a:prstGeom prst="wedgeEllipseCallout">
            <a:avLst>
              <a:gd name="adj1" fmla="val 50409"/>
              <a:gd name="adj2" fmla="val -60196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Une mise en évidence des boutons</a:t>
            </a:r>
            <a:endParaRPr lang="fr-FR" sz="1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11D006-6D6D-448E-BE4F-1F154572D3A4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E43D00-31BE-444F-B1F2-66BE8188BFDE}"/>
              </a:ext>
            </a:extLst>
          </p:cNvPr>
          <p:cNvSpPr/>
          <p:nvPr/>
        </p:nvSpPr>
        <p:spPr>
          <a:xfrm>
            <a:off x="644309" y="1292500"/>
            <a:ext cx="2578127" cy="1636767"/>
          </a:xfrm>
          <a:prstGeom prst="rect">
            <a:avLst/>
          </a:prstGeom>
          <a:noFill/>
          <a:ln w="127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B9B44E30-452C-45E8-86C3-66F708F3C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807" y="113483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55DC81-A66F-4F44-9882-6007686BD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80" y="3081307"/>
            <a:ext cx="2832654" cy="1866707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B0CDEE0E-0508-4A66-B968-6DDDC6B2ECF0}"/>
              </a:ext>
            </a:extLst>
          </p:cNvPr>
          <p:cNvSpPr/>
          <p:nvPr/>
        </p:nvSpPr>
        <p:spPr>
          <a:xfrm>
            <a:off x="3391812" y="2571750"/>
            <a:ext cx="1166253" cy="519772"/>
          </a:xfrm>
          <a:prstGeom prst="wedgeEllipseCallout">
            <a:avLst>
              <a:gd name="adj1" fmla="val -82189"/>
              <a:gd name="adj2" fmla="val 55979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version mobile</a:t>
            </a:r>
            <a:endParaRPr lang="fr-FR" sz="10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EE99E2-4672-4EDD-A1BD-573EB81B8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9763" y="3056827"/>
            <a:ext cx="2548259" cy="2018264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EF4DAFD-453C-4AF5-9888-EC2537FEF87A}"/>
              </a:ext>
            </a:extLst>
          </p:cNvPr>
          <p:cNvSpPr/>
          <p:nvPr/>
        </p:nvSpPr>
        <p:spPr>
          <a:xfrm>
            <a:off x="632955" y="3729298"/>
            <a:ext cx="2758857" cy="23478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9C2EFCF3-17F5-4F28-9B37-16FE4892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436" y="384668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3DCEEAB-9F45-4A4C-9EE2-0CFD84F9007A}"/>
              </a:ext>
            </a:extLst>
          </p:cNvPr>
          <p:cNvCxnSpPr>
            <a:cxnSpLocks/>
            <a:stCxn id="24" idx="3"/>
            <a:endCxn id="34" idx="2"/>
          </p:cNvCxnSpPr>
          <p:nvPr/>
        </p:nvCxnSpPr>
        <p:spPr>
          <a:xfrm flipV="1">
            <a:off x="3391812" y="3468006"/>
            <a:ext cx="977370" cy="3786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4" name="Ellipse 33">
            <a:extLst>
              <a:ext uri="{FF2B5EF4-FFF2-40B4-BE49-F238E27FC236}">
                <a16:creationId xmlns:a16="http://schemas.microsoft.com/office/drawing/2014/main" id="{84C392BB-520F-464C-81B9-644DA6346FC7}"/>
              </a:ext>
            </a:extLst>
          </p:cNvPr>
          <p:cNvSpPr/>
          <p:nvPr/>
        </p:nvSpPr>
        <p:spPr>
          <a:xfrm>
            <a:off x="4369182" y="3295951"/>
            <a:ext cx="511070" cy="344109"/>
          </a:xfrm>
          <a:prstGeom prst="ellipse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1B6D44E-CF40-4566-A106-876535D8689F}"/>
              </a:ext>
            </a:extLst>
          </p:cNvPr>
          <p:cNvSpPr/>
          <p:nvPr/>
        </p:nvSpPr>
        <p:spPr>
          <a:xfrm>
            <a:off x="2873828" y="3077008"/>
            <a:ext cx="539755" cy="287786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96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9F2BC04-AD41-4B57-B4F8-B43191CA8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64" y="1055792"/>
            <a:ext cx="5527031" cy="3960062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Portefeuille compte-titres ordinaire ou PEA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E79599D1-0731-40A7-A846-6A6655A6A813}"/>
              </a:ext>
            </a:extLst>
          </p:cNvPr>
          <p:cNvSpPr/>
          <p:nvPr/>
        </p:nvSpPr>
        <p:spPr>
          <a:xfrm>
            <a:off x="32412" y="2152189"/>
            <a:ext cx="1292848" cy="1253316"/>
          </a:xfrm>
          <a:prstGeom prst="wedgeEllipseCallout">
            <a:avLst>
              <a:gd name="adj1" fmla="val 30973"/>
              <a:gd name="adj2" fmla="val -102791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Un fil d’ariane  qui permet au client de savoir sur quelle page il se trouve et faciliter le retour arrière </a:t>
            </a:r>
            <a:endParaRPr lang="fr-FR" sz="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53F01F-0328-499C-AC32-0D15AE88F833}"/>
              </a:ext>
            </a:extLst>
          </p:cNvPr>
          <p:cNvSpPr/>
          <p:nvPr/>
        </p:nvSpPr>
        <p:spPr>
          <a:xfrm>
            <a:off x="1032401" y="1355037"/>
            <a:ext cx="1415276" cy="12311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A17A8300-34A3-4E04-898D-51BCBCC243FB}"/>
              </a:ext>
            </a:extLst>
          </p:cNvPr>
          <p:cNvSpPr/>
          <p:nvPr/>
        </p:nvSpPr>
        <p:spPr>
          <a:xfrm>
            <a:off x="267764" y="3938815"/>
            <a:ext cx="968319" cy="693086"/>
          </a:xfrm>
          <a:prstGeom prst="wedgeEllipseCallout">
            <a:avLst>
              <a:gd name="adj1" fmla="val 76681"/>
              <a:gd name="adj2" fmla="val -117427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Une mise en évidence des boutons</a:t>
            </a:r>
            <a:endParaRPr lang="fr-FR" sz="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848537-D6C1-45CF-B50B-401693658985}"/>
              </a:ext>
            </a:extLst>
          </p:cNvPr>
          <p:cNvSpPr/>
          <p:nvPr/>
        </p:nvSpPr>
        <p:spPr>
          <a:xfrm>
            <a:off x="1466480" y="2306075"/>
            <a:ext cx="3178087" cy="196229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E6402D-7BD4-4627-8565-43449F66E3DE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pic>
        <p:nvPicPr>
          <p:cNvPr id="13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7D3DEB0A-330B-45D3-8646-ABF1DA225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83" y="2180075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3108CF-26BE-4E8B-944D-471254204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723" y="1047534"/>
            <a:ext cx="2098334" cy="3978596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06B63F4B-774F-4CDA-A3EB-4E53F306C227}"/>
              </a:ext>
            </a:extLst>
          </p:cNvPr>
          <p:cNvSpPr/>
          <p:nvPr/>
        </p:nvSpPr>
        <p:spPr>
          <a:xfrm>
            <a:off x="5129776" y="2107846"/>
            <a:ext cx="1399101" cy="927808"/>
          </a:xfrm>
          <a:prstGeom prst="wedgeEllipseCallout">
            <a:avLst>
              <a:gd name="adj1" fmla="val -62143"/>
              <a:gd name="adj2" fmla="val -683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Un haut d’écran réduit pour un accès plus rapide aux informations détaillées </a:t>
            </a:r>
            <a:endParaRPr lang="fr-FR" sz="800" dirty="0"/>
          </a:p>
        </p:txBody>
      </p:sp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A67A42C0-4789-42FE-B684-C25CF87E7598}"/>
              </a:ext>
            </a:extLst>
          </p:cNvPr>
          <p:cNvSpPr/>
          <p:nvPr/>
        </p:nvSpPr>
        <p:spPr>
          <a:xfrm>
            <a:off x="7146529" y="476444"/>
            <a:ext cx="1097086" cy="589870"/>
          </a:xfrm>
          <a:prstGeom prst="wedgeEllipseCallout">
            <a:avLst>
              <a:gd name="adj1" fmla="val 19681"/>
              <a:gd name="adj2" fmla="val 791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Version mobile</a:t>
            </a:r>
            <a:endParaRPr lang="fr-FR" sz="800" dirty="0"/>
          </a:p>
        </p:txBody>
      </p:sp>
      <p:pic>
        <p:nvPicPr>
          <p:cNvPr id="22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A7F67EC1-A041-409D-9846-CD9B121B4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29" y="235539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22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D43F03E0-AF1D-4364-93E1-9DFC8E575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94" b="5559"/>
          <a:stretch/>
        </p:blipFill>
        <p:spPr>
          <a:xfrm>
            <a:off x="243983" y="978227"/>
            <a:ext cx="5129002" cy="2372851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3E62AF-E7B2-4EE6-A1A4-81A464D33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564" y="2245836"/>
            <a:ext cx="4210285" cy="2646907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Recherche valeur &amp; fiche valeur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53F01F-0328-499C-AC32-0D15AE88F833}"/>
              </a:ext>
            </a:extLst>
          </p:cNvPr>
          <p:cNvSpPr/>
          <p:nvPr/>
        </p:nvSpPr>
        <p:spPr>
          <a:xfrm>
            <a:off x="4341124" y="982330"/>
            <a:ext cx="787434" cy="18417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7D3DEB0A-330B-45D3-8646-ABF1DA225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06" y="11010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29A68F-C63E-4CA0-A0A6-C78FFCACBEC4}"/>
              </a:ext>
            </a:extLst>
          </p:cNvPr>
          <p:cNvSpPr/>
          <p:nvPr/>
        </p:nvSpPr>
        <p:spPr>
          <a:xfrm>
            <a:off x="1633218" y="1174817"/>
            <a:ext cx="2350458" cy="1277589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83C63EB8-EB38-4903-9921-0749458726CD}"/>
              </a:ext>
            </a:extLst>
          </p:cNvPr>
          <p:cNvSpPr/>
          <p:nvPr/>
        </p:nvSpPr>
        <p:spPr>
          <a:xfrm>
            <a:off x="57668" y="2338275"/>
            <a:ext cx="1565416" cy="734069"/>
          </a:xfrm>
          <a:prstGeom prst="wedgeEllipseCallout">
            <a:avLst>
              <a:gd name="adj1" fmla="val 53774"/>
              <a:gd name="adj2" fmla="val -64977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Une recherche valeur plus claire et plus lisible </a:t>
            </a:r>
            <a:endParaRPr lang="fr-FR" sz="10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179DA10-F033-4F64-9761-C01968182678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31C3C7B-4336-4076-8550-268C167BA8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258" b="34946"/>
          <a:stretch/>
        </p:blipFill>
        <p:spPr>
          <a:xfrm>
            <a:off x="319420" y="3280831"/>
            <a:ext cx="4801169" cy="1523189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9C032D-A66E-4A9B-B2B7-308B443188AE}"/>
              </a:ext>
            </a:extLst>
          </p:cNvPr>
          <p:cNvSpPr/>
          <p:nvPr/>
        </p:nvSpPr>
        <p:spPr>
          <a:xfrm>
            <a:off x="5184250" y="2943431"/>
            <a:ext cx="814380" cy="12891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D4FCAE31-C807-4FDC-B9CB-68E77C541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30" y="2979082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A17A8300-34A3-4E04-898D-51BCBCC243FB}"/>
              </a:ext>
            </a:extLst>
          </p:cNvPr>
          <p:cNvSpPr/>
          <p:nvPr/>
        </p:nvSpPr>
        <p:spPr>
          <a:xfrm>
            <a:off x="6667399" y="792311"/>
            <a:ext cx="2289340" cy="945318"/>
          </a:xfrm>
          <a:prstGeom prst="wedgeEllipseCallout">
            <a:avLst>
              <a:gd name="adj1" fmla="val -79177"/>
              <a:gd name="adj2" fmla="val 1693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Mise en évidence du bouton « </a:t>
            </a:r>
            <a:r>
              <a:rPr lang="fr-FR" sz="1000" b="1" dirty="0">
                <a:solidFill>
                  <a:schemeClr val="bg2"/>
                </a:solidFill>
              </a:rPr>
              <a:t>Rafraîchir</a:t>
            </a:r>
            <a:r>
              <a:rPr lang="fr-FR" sz="1000" dirty="0">
                <a:solidFill>
                  <a:schemeClr val="tx1"/>
                </a:solidFill>
              </a:rPr>
              <a:t> » : </a:t>
            </a:r>
            <a:r>
              <a:rPr lang="fr-FR" sz="1000" dirty="0">
                <a:solidFill>
                  <a:schemeClr val="bg2"/>
                </a:solidFill>
              </a:rPr>
              <a:t>permet d’actualiser les cours sur la page (derniers cours connus)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6C0DF53-41E8-4593-AEA0-14C494ED2D42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2808447" y="2452406"/>
            <a:ext cx="0" cy="923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954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BB47EB8-3B8A-4DA1-85FB-3DCF38A04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68" y="994168"/>
            <a:ext cx="5984599" cy="3898575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Le carnet d’ordres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6D1CE78E-E40D-4AD7-A3C4-1DB3BEEED750}"/>
              </a:ext>
            </a:extLst>
          </p:cNvPr>
          <p:cNvSpPr/>
          <p:nvPr/>
        </p:nvSpPr>
        <p:spPr>
          <a:xfrm>
            <a:off x="7563" y="3350187"/>
            <a:ext cx="1192570" cy="1069408"/>
          </a:xfrm>
          <a:prstGeom prst="wedgeEllipseCallout">
            <a:avLst>
              <a:gd name="adj1" fmla="val 67314"/>
              <a:gd name="adj2" fmla="val -4694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 tableaux plus condensés pour une lecture plus confortable</a:t>
            </a:r>
            <a:endParaRPr lang="fr-FR" sz="6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E8779-0229-4CA2-B876-FD790DBAB778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143204-97A5-4151-B9EB-5E15D01C55A9}"/>
              </a:ext>
            </a:extLst>
          </p:cNvPr>
          <p:cNvSpPr/>
          <p:nvPr/>
        </p:nvSpPr>
        <p:spPr>
          <a:xfrm>
            <a:off x="1527276" y="2072033"/>
            <a:ext cx="699101" cy="18417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5A0E1128-C0F9-40AA-B657-EF3ADFC26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80" y="215378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3EEA1C-3E1F-4A6D-88F4-B64C09ABC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808" y="957139"/>
            <a:ext cx="2080124" cy="4084260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74F0AA38-3027-4833-A04D-74365F7AE18D}"/>
              </a:ext>
            </a:extLst>
          </p:cNvPr>
          <p:cNvSpPr/>
          <p:nvPr/>
        </p:nvSpPr>
        <p:spPr>
          <a:xfrm>
            <a:off x="7146529" y="404298"/>
            <a:ext cx="1097086" cy="589870"/>
          </a:xfrm>
          <a:prstGeom prst="wedgeEllipseCallout">
            <a:avLst>
              <a:gd name="adj1" fmla="val 19681"/>
              <a:gd name="adj2" fmla="val 791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Version mobile</a:t>
            </a:r>
            <a:endParaRPr lang="fr-FR" sz="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67039C-7926-4CDE-A357-A6FD98CD24D8}"/>
              </a:ext>
            </a:extLst>
          </p:cNvPr>
          <p:cNvSpPr/>
          <p:nvPr/>
        </p:nvSpPr>
        <p:spPr>
          <a:xfrm>
            <a:off x="7240914" y="2018151"/>
            <a:ext cx="699101" cy="18417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07DFEBFC-0373-4080-A8D2-64943E3A3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18" y="209989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07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FD8EC15-CD84-4AAC-958A-F2FE11F1E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" y="989478"/>
            <a:ext cx="5833147" cy="3721222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Passage d’ordres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6204619" y="4999801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87441B-6729-4C35-AD85-6A1552EE2BC4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823466-74D8-47FD-AB5A-22FE0A9FF627}"/>
              </a:ext>
            </a:extLst>
          </p:cNvPr>
          <p:cNvSpPr/>
          <p:nvPr/>
        </p:nvSpPr>
        <p:spPr>
          <a:xfrm>
            <a:off x="1924216" y="4312118"/>
            <a:ext cx="2417384" cy="39138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2F3D4BAD-1FA0-4C2C-B191-7AACFEC79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41" y="4653471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720BFC-3E37-4113-898B-575110D1B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725" y="989477"/>
            <a:ext cx="2147325" cy="4045071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A53796A1-94F6-4F52-87C2-B8080B4B8246}"/>
              </a:ext>
            </a:extLst>
          </p:cNvPr>
          <p:cNvSpPr/>
          <p:nvPr/>
        </p:nvSpPr>
        <p:spPr>
          <a:xfrm>
            <a:off x="7146529" y="445894"/>
            <a:ext cx="1097086" cy="589870"/>
          </a:xfrm>
          <a:prstGeom prst="wedgeEllipseCallout">
            <a:avLst>
              <a:gd name="adj1" fmla="val 19681"/>
              <a:gd name="adj2" fmla="val 791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Version mobile</a:t>
            </a:r>
            <a:endParaRPr lang="fr-FR" sz="800" dirty="0"/>
          </a:p>
        </p:txBody>
      </p:sp>
      <p:pic>
        <p:nvPicPr>
          <p:cNvPr id="13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EF3D2EC4-1506-4AB2-8198-D9A71380E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99" y="471069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70F0CB-0FEF-4059-8277-90628FA22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164" y="2109001"/>
            <a:ext cx="2939381" cy="1977598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9DBEBC39-772D-4AC1-96BA-23A1FBDF17F1}"/>
              </a:ext>
            </a:extLst>
          </p:cNvPr>
          <p:cNvSpPr/>
          <p:nvPr/>
        </p:nvSpPr>
        <p:spPr>
          <a:xfrm>
            <a:off x="18441" y="4165492"/>
            <a:ext cx="1845655" cy="907200"/>
          </a:xfrm>
          <a:prstGeom prst="wedgeEllipseCallout">
            <a:avLst>
              <a:gd name="adj1" fmla="val 56862"/>
              <a:gd name="adj2" fmla="val -26513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Boutons d’actions toujours visibles quel que soit le niveau de défilement ou de « scroll » sur la page</a:t>
            </a:r>
            <a:endParaRPr lang="fr-FR" sz="6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CA30B4-BAB3-4EC0-90FE-080194DFA7E5}"/>
              </a:ext>
            </a:extLst>
          </p:cNvPr>
          <p:cNvSpPr/>
          <p:nvPr/>
        </p:nvSpPr>
        <p:spPr>
          <a:xfrm>
            <a:off x="3647402" y="2094464"/>
            <a:ext cx="2990997" cy="1992135"/>
          </a:xfrm>
          <a:prstGeom prst="rect">
            <a:avLst/>
          </a:prstGeom>
          <a:noFill/>
          <a:ln w="190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C12D8672-796D-4BED-B6B8-1A177693484B}"/>
              </a:ext>
            </a:extLst>
          </p:cNvPr>
          <p:cNvSpPr/>
          <p:nvPr/>
        </p:nvSpPr>
        <p:spPr>
          <a:xfrm>
            <a:off x="5356586" y="1309823"/>
            <a:ext cx="1097086" cy="589870"/>
          </a:xfrm>
          <a:prstGeom prst="wedgeEllipseCallout">
            <a:avLst>
              <a:gd name="adj1" fmla="val -40908"/>
              <a:gd name="adj2" fmla="val 149607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Infographie plus explicite </a:t>
            </a:r>
            <a:endParaRPr lang="fr-FR" sz="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74CB98-70B8-4CB3-9ADA-B42A6E54350D}"/>
              </a:ext>
            </a:extLst>
          </p:cNvPr>
          <p:cNvSpPr/>
          <p:nvPr/>
        </p:nvSpPr>
        <p:spPr>
          <a:xfrm>
            <a:off x="410785" y="1485605"/>
            <a:ext cx="1038435" cy="192908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43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 </a:t>
            </a:r>
            <a:r>
              <a:rPr lang="fr-FR" dirty="0"/>
              <a:t> 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Le sélecteur/comparateur OPC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E04157-913C-49DC-BEE2-EEA2A65906DE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77964A-9035-4D24-9149-FD992C475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81" y="957139"/>
            <a:ext cx="5203765" cy="3314700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A37AF4-09D0-4878-98C8-87EBF00FD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538" y="1863004"/>
            <a:ext cx="4122188" cy="2610719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542BF32D-1A35-4895-95EE-3AB795B8886D}"/>
              </a:ext>
            </a:extLst>
          </p:cNvPr>
          <p:cNvSpPr/>
          <p:nvPr/>
        </p:nvSpPr>
        <p:spPr>
          <a:xfrm>
            <a:off x="0" y="4020123"/>
            <a:ext cx="2046258" cy="907200"/>
          </a:xfrm>
          <a:prstGeom prst="wedgeEllipseCallout">
            <a:avLst>
              <a:gd name="adj1" fmla="val 53538"/>
              <a:gd name="adj2" fmla="val -29671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Boutons d’actions toujours visibles quel que soit le niveau de défilement ou de « scroll » sur la page</a:t>
            </a:r>
            <a:endParaRPr lang="fr-FR" sz="7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8EA8E3-5698-463A-A563-E1469849AA60}"/>
              </a:ext>
            </a:extLst>
          </p:cNvPr>
          <p:cNvSpPr/>
          <p:nvPr/>
        </p:nvSpPr>
        <p:spPr>
          <a:xfrm>
            <a:off x="2210463" y="4071068"/>
            <a:ext cx="2194560" cy="20077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537AF-7572-46A1-8EF0-572220C26CA4}"/>
              </a:ext>
            </a:extLst>
          </p:cNvPr>
          <p:cNvSpPr/>
          <p:nvPr/>
        </p:nvSpPr>
        <p:spPr>
          <a:xfrm>
            <a:off x="893185" y="1389252"/>
            <a:ext cx="1742015" cy="192908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548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EF58E33-B8EB-43A9-8C6C-E2154F0DC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94" r="1416" b="7410"/>
          <a:stretch/>
        </p:blipFill>
        <p:spPr>
          <a:xfrm>
            <a:off x="672723" y="1059239"/>
            <a:ext cx="6250570" cy="2867241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Les abonnements : page de découverte du service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AE1A40-15BF-460B-B101-09AFB5443383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C7DD6-4A0F-4DCB-9BDC-478A06675DBE}"/>
              </a:ext>
            </a:extLst>
          </p:cNvPr>
          <p:cNvSpPr/>
          <p:nvPr/>
        </p:nvSpPr>
        <p:spPr>
          <a:xfrm>
            <a:off x="865744" y="1531635"/>
            <a:ext cx="5245581" cy="36512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292F67EB-634B-462D-8142-D3F8DC467404}"/>
              </a:ext>
            </a:extLst>
          </p:cNvPr>
          <p:cNvSpPr/>
          <p:nvPr/>
        </p:nvSpPr>
        <p:spPr>
          <a:xfrm>
            <a:off x="7173303" y="1347026"/>
            <a:ext cx="1573967" cy="1104409"/>
          </a:xfrm>
          <a:prstGeom prst="wedgeEllipseCallout">
            <a:avLst>
              <a:gd name="adj1" fmla="val -89802"/>
              <a:gd name="adj2" fmla="val -1908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 haut de page réduit pour un accès plus rapide aux informations détaillées </a:t>
            </a:r>
            <a:endParaRPr lang="fr-FR" sz="1000" dirty="0"/>
          </a:p>
        </p:txBody>
      </p:sp>
      <p:pic>
        <p:nvPicPr>
          <p:cNvPr id="11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62785DE8-1F25-49C3-9A3D-C11866BB7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13" y="2117153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CA77F-1445-4F22-B066-2F33CF2F2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01" t="17795" r="18546" b="23662"/>
          <a:stretch/>
        </p:blipFill>
        <p:spPr>
          <a:xfrm>
            <a:off x="4641588" y="2651698"/>
            <a:ext cx="4210972" cy="2108962"/>
          </a:xfrm>
          <a:prstGeom prst="rect">
            <a:avLst/>
          </a:prstGeom>
          <a:ln>
            <a:solidFill>
              <a:srgbClr val="BABADA"/>
            </a:solidFill>
          </a:ln>
        </p:spPr>
      </p:pic>
    </p:spTree>
    <p:extLst>
      <p:ext uri="{BB962C8B-B14F-4D97-AF65-F5344CB8AC3E}">
        <p14:creationId xmlns:p14="http://schemas.microsoft.com/office/powerpoint/2010/main" val="3553451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E34DFBCD-EC43-4D52-A784-D43A5E97D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56" y="1165857"/>
            <a:ext cx="4390310" cy="3285879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 </a:t>
            </a:r>
            <a:r>
              <a:rPr lang="fr-FR" dirty="0"/>
              <a:t> 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Les ordres tactiques : page de découverte du service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0F7E3570-F247-4F25-840C-D505058F821E}"/>
              </a:ext>
            </a:extLst>
          </p:cNvPr>
          <p:cNvSpPr/>
          <p:nvPr/>
        </p:nvSpPr>
        <p:spPr>
          <a:xfrm>
            <a:off x="6029590" y="992737"/>
            <a:ext cx="1948721" cy="938454"/>
          </a:xfrm>
          <a:prstGeom prst="wedgeEllipseCallout">
            <a:avLst>
              <a:gd name="adj1" fmla="val -156528"/>
              <a:gd name="adj2" fmla="val 8007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/>
                </a:solidFill>
              </a:rPr>
              <a:t>Un haut de page réduit pour un accès plus rapide aux informations détaillées </a:t>
            </a:r>
            <a:endParaRPr lang="fr-FR" sz="1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CD1FC3-C7AD-43E0-AC01-36BC6699867C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EB3F2-04B7-4A76-98C6-05A907F7D8F2}"/>
              </a:ext>
            </a:extLst>
          </p:cNvPr>
          <p:cNvSpPr/>
          <p:nvPr/>
        </p:nvSpPr>
        <p:spPr>
          <a:xfrm>
            <a:off x="395156" y="1313635"/>
            <a:ext cx="1874220" cy="497325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B1610D5C-5760-4CF1-A1B2-EAFB1CA2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4" y="1779463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1B686-F7A1-4497-9B98-00FBFD0BB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330" y="2058349"/>
            <a:ext cx="4448284" cy="2834394"/>
          </a:xfrm>
          <a:prstGeom prst="rect">
            <a:avLst/>
          </a:prstGeom>
          <a:ln>
            <a:solidFill>
              <a:srgbClr val="BABADA"/>
            </a:solidFill>
          </a:ln>
        </p:spPr>
      </p:pic>
    </p:spTree>
    <p:extLst>
      <p:ext uri="{BB962C8B-B14F-4D97-AF65-F5344CB8AC3E}">
        <p14:creationId xmlns:p14="http://schemas.microsoft.com/office/powerpoint/2010/main" val="3993046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C16A544-5560-48D9-9884-27DE9B761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7" y="1046501"/>
            <a:ext cx="8118282" cy="3608125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AD4CCB-FE75-42DB-8CDA-2DB972293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27240"/>
            <a:ext cx="7704098" cy="288032"/>
          </a:xfrm>
        </p:spPr>
        <p:txBody>
          <a:bodyPr/>
          <a:lstStyle/>
          <a:p>
            <a:r>
              <a:rPr lang="fr-FR" dirty="0"/>
              <a:t>Historique opérations</a:t>
            </a:r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2399BE77-83B3-4BA3-831B-6925E011C183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593E9098-4464-4F7F-9E60-0E6205304B4B}"/>
              </a:ext>
            </a:extLst>
          </p:cNvPr>
          <p:cNvSpPr/>
          <p:nvPr/>
        </p:nvSpPr>
        <p:spPr>
          <a:xfrm>
            <a:off x="-2773" y="3585218"/>
            <a:ext cx="1806315" cy="1069408"/>
          </a:xfrm>
          <a:prstGeom prst="wedgeEllipseCallout">
            <a:avLst>
              <a:gd name="adj1" fmla="val 49340"/>
              <a:gd name="adj2" fmla="val -6291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 tableaux plus condensés pour une lecture plus confortable</a:t>
            </a:r>
            <a:endParaRPr lang="fr-FR" sz="800" b="1" dirty="0"/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05A182AA-14F6-4172-939D-A7993A319EFB}"/>
              </a:ext>
            </a:extLst>
          </p:cNvPr>
          <p:cNvSpPr/>
          <p:nvPr/>
        </p:nvSpPr>
        <p:spPr>
          <a:xfrm>
            <a:off x="4433616" y="1820851"/>
            <a:ext cx="1806315" cy="1069408"/>
          </a:xfrm>
          <a:prstGeom prst="wedgeEllipseCallout">
            <a:avLst>
              <a:gd name="adj1" fmla="val -76254"/>
              <a:gd name="adj2" fmla="val 14230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 positionnement des boutons plus visibles sur la page</a:t>
            </a:r>
            <a:endParaRPr lang="fr-FR" sz="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01681C-6D54-4189-AF51-EE2D3C63525F}"/>
              </a:ext>
            </a:extLst>
          </p:cNvPr>
          <p:cNvSpPr txBox="1"/>
          <p:nvPr/>
        </p:nvSpPr>
        <p:spPr>
          <a:xfrm>
            <a:off x="7590465" y="82143"/>
            <a:ext cx="1424066" cy="21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800" i="1" dirty="0"/>
              <a:t>Images non contractuelles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0A118B-AFCD-415F-9962-0D3E673ABE0F}"/>
              </a:ext>
            </a:extLst>
          </p:cNvPr>
          <p:cNvSpPr/>
          <p:nvPr/>
        </p:nvSpPr>
        <p:spPr>
          <a:xfrm>
            <a:off x="1725433" y="2376379"/>
            <a:ext cx="2019631" cy="29085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14CDCF31-E231-42EC-BF47-20E4AC2E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972" y="257175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015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58EF521C-9B56-490C-98D6-CDF591809009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3E9E408-2296-4AC1-B4E2-F49A517E9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8"/>
            <a:ext cx="5599163" cy="534767"/>
          </a:xfrm>
        </p:spPr>
        <p:txBody>
          <a:bodyPr>
            <a:normAutofit/>
          </a:bodyPr>
          <a:lstStyle/>
          <a:p>
            <a:r>
              <a:rPr lang="fr-FR" dirty="0"/>
              <a:t>Ce que disent les clients qui l’ont testé…..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23332E-E93C-4CEC-90DB-9342C9B73359}"/>
              </a:ext>
            </a:extLst>
          </p:cNvPr>
          <p:cNvSpPr txBox="1"/>
          <p:nvPr/>
        </p:nvSpPr>
        <p:spPr>
          <a:xfrm>
            <a:off x="836874" y="4033581"/>
            <a:ext cx="7470251" cy="73866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indent="0">
              <a:buClr>
                <a:srgbClr val="002060"/>
              </a:buClr>
              <a:buNone/>
            </a:pPr>
            <a:r>
              <a:rPr lang="fr-FR" sz="1050" b="1" dirty="0">
                <a:solidFill>
                  <a:schemeClr val="bg1"/>
                </a:solidFill>
              </a:rPr>
              <a:t>Tests utilisateurs réalisés en 2021 : </a:t>
            </a:r>
          </a:p>
          <a:p>
            <a:pPr marL="2857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bg1"/>
                </a:solidFill>
              </a:rPr>
              <a:t>La nouvelle version du site est très bien accueillie</a:t>
            </a:r>
          </a:p>
          <a:p>
            <a:pPr marL="2857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bg1"/>
                </a:solidFill>
              </a:rPr>
              <a:t>Accompagnement des clients pour découvrir cette nouvelle version : </a:t>
            </a:r>
          </a:p>
          <a:p>
            <a:pPr marL="6286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bg1"/>
                </a:solidFill>
              </a:rPr>
              <a:t>les clients « testeurs » n’attendent pas particulièrement une aide en ligne ou alors une courte vidéo</a:t>
            </a:r>
            <a:endParaRPr lang="fr-FR" sz="1050" b="1" dirty="0">
              <a:solidFill>
                <a:schemeClr val="bg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226DED6-0F0B-44F8-86AA-EFF1FB031CC2}"/>
              </a:ext>
            </a:extLst>
          </p:cNvPr>
          <p:cNvGrpSpPr/>
          <p:nvPr/>
        </p:nvGrpSpPr>
        <p:grpSpPr>
          <a:xfrm>
            <a:off x="7970723" y="122492"/>
            <a:ext cx="1033671" cy="944731"/>
            <a:chOff x="7206217" y="98454"/>
            <a:chExt cx="1033671" cy="1058063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EA0AF36-B83E-4BA7-BFBB-4CB324B76C09}"/>
                </a:ext>
              </a:extLst>
            </p:cNvPr>
            <p:cNvSpPr txBox="1"/>
            <p:nvPr/>
          </p:nvSpPr>
          <p:spPr>
            <a:xfrm>
              <a:off x="7363158" y="860620"/>
              <a:ext cx="82902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002060"/>
                </a:buClr>
              </a:pPr>
              <a:r>
                <a:rPr lang="fr-FR" sz="900" b="1" dirty="0">
                  <a:solidFill>
                    <a:schemeClr val="bg2"/>
                  </a:solidFill>
                </a:rPr>
                <a:t>Note 4,5 / 5 </a:t>
              </a:r>
            </a:p>
          </p:txBody>
        </p:sp>
        <p:pic>
          <p:nvPicPr>
            <p:cNvPr id="18" name="Graphique 17" descr="Porte-bloc contour">
              <a:extLst>
                <a:ext uri="{FF2B5EF4-FFF2-40B4-BE49-F238E27FC236}">
                  <a16:creationId xmlns:a16="http://schemas.microsoft.com/office/drawing/2014/main" id="{763148F4-AFCC-4388-9622-A23DF1E4D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8212" t="8604" r="8345" b="5983"/>
            <a:stretch/>
          </p:blipFill>
          <p:spPr>
            <a:xfrm>
              <a:off x="7206217" y="98454"/>
              <a:ext cx="1033671" cy="1058063"/>
            </a:xfrm>
            <a:prstGeom prst="rect">
              <a:avLst/>
            </a:prstGeom>
          </p:spPr>
        </p:pic>
      </p:grp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EB04FC8-120E-4F3A-9DA3-761EBA570AD6}"/>
              </a:ext>
            </a:extLst>
          </p:cNvPr>
          <p:cNvSpPr/>
          <p:nvPr/>
        </p:nvSpPr>
        <p:spPr>
          <a:xfrm>
            <a:off x="6605339" y="1761086"/>
            <a:ext cx="2399055" cy="1130820"/>
          </a:xfrm>
          <a:prstGeom prst="wedgeEllipseCallout">
            <a:avLst>
              <a:gd name="adj1" fmla="val -66590"/>
              <a:gd name="adj2" fmla="val -56145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c’est tout à fait intuitif mais au 1er abord, ça change beaucoup »</a:t>
            </a:r>
          </a:p>
        </p:txBody>
      </p:sp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5F9D7108-6CE5-4C2F-AA4A-69EAFD4F284F}"/>
              </a:ext>
            </a:extLst>
          </p:cNvPr>
          <p:cNvSpPr/>
          <p:nvPr/>
        </p:nvSpPr>
        <p:spPr>
          <a:xfrm>
            <a:off x="307298" y="1129626"/>
            <a:ext cx="1956217" cy="1163869"/>
          </a:xfrm>
          <a:prstGeom prst="wedgeEllipseCallout">
            <a:avLst>
              <a:gd name="adj1" fmla="val 70729"/>
              <a:gd name="adj2" fmla="val -6122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cette version est plus développée, plus intéressante »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EB5543AA-BFE3-4984-A913-561729643A63}"/>
              </a:ext>
            </a:extLst>
          </p:cNvPr>
          <p:cNvSpPr/>
          <p:nvPr/>
        </p:nvSpPr>
        <p:spPr>
          <a:xfrm>
            <a:off x="2597574" y="3031064"/>
            <a:ext cx="1896256" cy="876533"/>
          </a:xfrm>
          <a:prstGeom prst="wedgeEllipseCallout">
            <a:avLst>
              <a:gd name="adj1" fmla="val -41104"/>
              <a:gd name="adj2" fmla="val -95393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on est resté dans le même esprit, pas de perte de l'intuitif »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265FC227-F51B-485B-9C4A-993DFDD01C39}"/>
              </a:ext>
            </a:extLst>
          </p:cNvPr>
          <p:cNvSpPr/>
          <p:nvPr/>
        </p:nvSpPr>
        <p:spPr>
          <a:xfrm>
            <a:off x="4808064" y="2891906"/>
            <a:ext cx="2071413" cy="962382"/>
          </a:xfrm>
          <a:prstGeom prst="wedgeEllipseCallout">
            <a:avLst>
              <a:gd name="adj1" fmla="val -42701"/>
              <a:gd name="adj2" fmla="val -113462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ok très abordable et facile ça me plait toujours »</a:t>
            </a:r>
          </a:p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24787FA5-B1B0-439B-A530-8A256A6257EE}"/>
              </a:ext>
            </a:extLst>
          </p:cNvPr>
          <p:cNvSpPr/>
          <p:nvPr/>
        </p:nvSpPr>
        <p:spPr>
          <a:xfrm>
            <a:off x="4768862" y="803020"/>
            <a:ext cx="2014187" cy="1358675"/>
          </a:xfrm>
          <a:prstGeom prst="wedgeEllipseCallout">
            <a:avLst>
              <a:gd name="adj1" fmla="val -86226"/>
              <a:gd name="adj2" fmla="val -47426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Les boutons sont plus lisibles, c’est plus facile ». </a:t>
            </a:r>
          </a:p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</p:txBody>
      </p:sp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CDFB7084-757D-40C8-A3D9-19761FC9F610}"/>
              </a:ext>
            </a:extLst>
          </p:cNvPr>
          <p:cNvSpPr/>
          <p:nvPr/>
        </p:nvSpPr>
        <p:spPr>
          <a:xfrm>
            <a:off x="570550" y="2814839"/>
            <a:ext cx="1712790" cy="798402"/>
          </a:xfrm>
          <a:prstGeom prst="wedgeEllipseCallout">
            <a:avLst>
              <a:gd name="adj1" fmla="val 29913"/>
              <a:gd name="adj2" fmla="val -112636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une belle amélioration, c'est plus clair »</a:t>
            </a:r>
          </a:p>
        </p:txBody>
      </p:sp>
      <p:sp>
        <p:nvSpPr>
          <p:cNvPr id="22" name="Bulle narrative : ronde 21">
            <a:extLst>
              <a:ext uri="{FF2B5EF4-FFF2-40B4-BE49-F238E27FC236}">
                <a16:creationId xmlns:a16="http://schemas.microsoft.com/office/drawing/2014/main" id="{85E3A6BB-9334-47D8-86E4-592F87878DC7}"/>
              </a:ext>
            </a:extLst>
          </p:cNvPr>
          <p:cNvSpPr/>
          <p:nvPr/>
        </p:nvSpPr>
        <p:spPr>
          <a:xfrm>
            <a:off x="2369807" y="1494586"/>
            <a:ext cx="2250982" cy="1138983"/>
          </a:xfrm>
          <a:prstGeom prst="wedgeEllipseCallout">
            <a:avLst>
              <a:gd name="adj1" fmla="val -15053"/>
              <a:gd name="adj2" fmla="val -81790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une belle présentation, plus intuitive, plus facile pour naviguer »</a:t>
            </a:r>
          </a:p>
        </p:txBody>
      </p:sp>
      <p:sp>
        <p:nvSpPr>
          <p:cNvPr id="23" name="Bulle narrative : ronde 22">
            <a:extLst>
              <a:ext uri="{FF2B5EF4-FFF2-40B4-BE49-F238E27FC236}">
                <a16:creationId xmlns:a16="http://schemas.microsoft.com/office/drawing/2014/main" id="{82399E64-170A-4AF9-90D5-53025EC28890}"/>
              </a:ext>
            </a:extLst>
          </p:cNvPr>
          <p:cNvSpPr/>
          <p:nvPr/>
        </p:nvSpPr>
        <p:spPr>
          <a:xfrm>
            <a:off x="6783049" y="3031064"/>
            <a:ext cx="2071413" cy="962382"/>
          </a:xfrm>
          <a:prstGeom prst="wedgeEllipseCallout">
            <a:avLst>
              <a:gd name="adj1" fmla="val -165725"/>
              <a:gd name="adj2" fmla="val -191343"/>
            </a:avLst>
          </a:prstGeom>
          <a:solidFill>
            <a:srgbClr val="FEFCF4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  <a:p>
            <a:pPr>
              <a:buClr>
                <a:srgbClr val="00B050"/>
              </a:buClr>
            </a:pPr>
            <a:r>
              <a:rPr lang="fr-FR" sz="1000" b="1" dirty="0">
                <a:solidFill>
                  <a:schemeClr val="bg2"/>
                </a:solidFill>
              </a:rPr>
              <a:t>« je n’aime pas du tout cette version »</a:t>
            </a:r>
          </a:p>
          <a:p>
            <a:pPr>
              <a:buClr>
                <a:srgbClr val="00B050"/>
              </a:buClr>
            </a:pPr>
            <a:endParaRPr lang="fr-FR" sz="1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49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6AFBD34-D311-4E91-8784-26D9C4779C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5151" y="2271789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CFC9C5-FCEE-4C5F-94AF-848BE749E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6793" y="2459812"/>
            <a:ext cx="6073606" cy="45923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Dispositif de déploiement</a:t>
            </a:r>
          </a:p>
          <a:p>
            <a:pPr>
              <a:lnSpc>
                <a:spcPct val="100000"/>
              </a:lnSpc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C79516-14F5-4D44-8C02-BD85BA33DF0A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8834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Déploiement </a:t>
            </a:r>
            <a:endParaRPr lang="fr-FR" dirty="0"/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58EF521C-9B56-490C-98D6-CDF591809009}"/>
              </a:ext>
            </a:extLst>
          </p:cNvPr>
          <p:cNvSpPr txBox="1">
            <a:spLocks/>
          </p:cNvSpPr>
          <p:nvPr/>
        </p:nvSpPr>
        <p:spPr>
          <a:xfrm>
            <a:off x="98182" y="497225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3E9E408-2296-4AC1-B4E2-F49A517E9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9"/>
            <a:ext cx="7153101" cy="23539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Dispositif d’accompagnement des clients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23332E-E93C-4CEC-90DB-9342C9B73359}"/>
              </a:ext>
            </a:extLst>
          </p:cNvPr>
          <p:cNvSpPr txBox="1"/>
          <p:nvPr/>
        </p:nvSpPr>
        <p:spPr>
          <a:xfrm>
            <a:off x="134022" y="2704577"/>
            <a:ext cx="2800786" cy="1869743"/>
          </a:xfrm>
          <a:prstGeom prst="rect">
            <a:avLst/>
          </a:prstGeom>
          <a:noFill/>
          <a:ln>
            <a:solidFill>
              <a:srgbClr val="BABADA"/>
            </a:solidFill>
          </a:ln>
        </p:spPr>
        <p:txBody>
          <a:bodyPr wrap="square">
            <a:spAutoFit/>
          </a:bodyPr>
          <a:lstStyle/>
          <a:p>
            <a:pPr marL="0" lvl="1" indent="0">
              <a:buClr>
                <a:srgbClr val="002060"/>
              </a:buClr>
              <a:buNone/>
            </a:pPr>
            <a:r>
              <a:rPr lang="fr-FR" sz="1050" b="1" dirty="0">
                <a:solidFill>
                  <a:schemeClr val="tx1"/>
                </a:solidFill>
              </a:rPr>
              <a:t>Publication sur l’Espace Bourse : </a:t>
            </a:r>
          </a:p>
          <a:p>
            <a:pPr marL="2857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tx1"/>
                </a:solidFill>
              </a:rPr>
              <a:t>J-30 date de déploiement** « </a:t>
            </a:r>
            <a:r>
              <a:rPr lang="fr-FR" sz="1050" dirty="0">
                <a:solidFill>
                  <a:schemeClr val="bg2"/>
                </a:solidFill>
              </a:rPr>
              <a:t>Découverte du portefeuille </a:t>
            </a:r>
            <a:r>
              <a:rPr lang="fr-FR" sz="1050" dirty="0">
                <a:solidFill>
                  <a:schemeClr val="tx1"/>
                </a:solidFill>
              </a:rPr>
              <a:t>» </a:t>
            </a:r>
            <a:br>
              <a:rPr lang="fr-FR" sz="1050" dirty="0">
                <a:solidFill>
                  <a:schemeClr val="tx1"/>
                </a:solidFill>
              </a:rPr>
            </a:br>
            <a:endParaRPr lang="fr-FR" sz="1050" dirty="0">
              <a:solidFill>
                <a:schemeClr val="tx1"/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tx1"/>
                </a:solidFill>
              </a:rPr>
              <a:t>J-15 date de déploiement ** « </a:t>
            </a:r>
            <a:r>
              <a:rPr lang="fr-FR" sz="1050" dirty="0">
                <a:solidFill>
                  <a:schemeClr val="bg2"/>
                </a:solidFill>
              </a:rPr>
              <a:t>Découverte du passage d’ordre</a:t>
            </a:r>
            <a:r>
              <a:rPr lang="fr-FR" sz="1050" dirty="0">
                <a:solidFill>
                  <a:schemeClr val="tx1"/>
                </a:solidFill>
              </a:rPr>
              <a:t> »</a:t>
            </a:r>
            <a:br>
              <a:rPr lang="fr-FR" sz="1050" dirty="0">
                <a:solidFill>
                  <a:schemeClr val="tx1"/>
                </a:solidFill>
              </a:rPr>
            </a:br>
            <a:endParaRPr lang="fr-FR" sz="1050" dirty="0">
              <a:solidFill>
                <a:schemeClr val="tx1"/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è"/>
            </a:pPr>
            <a:r>
              <a:rPr lang="fr-FR" sz="1050" dirty="0">
                <a:solidFill>
                  <a:schemeClr val="tx1"/>
                </a:solidFill>
              </a:rPr>
              <a:t>J date de déploiement** </a:t>
            </a:r>
            <a:br>
              <a:rPr lang="fr-FR" sz="1050" dirty="0">
                <a:solidFill>
                  <a:schemeClr val="tx1"/>
                </a:solidFill>
              </a:rPr>
            </a:br>
            <a:r>
              <a:rPr lang="fr-FR" sz="1050" dirty="0">
                <a:solidFill>
                  <a:schemeClr val="tx1"/>
                </a:solidFill>
              </a:rPr>
              <a:t>« </a:t>
            </a:r>
            <a:r>
              <a:rPr lang="fr-FR" sz="1050" dirty="0">
                <a:solidFill>
                  <a:schemeClr val="bg2"/>
                </a:solidFill>
              </a:rPr>
              <a:t>L’essentiel de votre espace Bourse </a:t>
            </a:r>
            <a:r>
              <a:rPr lang="fr-FR" sz="1050" dirty="0">
                <a:solidFill>
                  <a:schemeClr val="tx1"/>
                </a:solidFill>
              </a:rPr>
              <a:t>» en vidéo</a:t>
            </a:r>
          </a:p>
          <a:p>
            <a:pPr lvl="1"/>
            <a:r>
              <a:rPr lang="fr-FR" sz="1050" i="1" dirty="0">
                <a:solidFill>
                  <a:schemeClr val="tx1"/>
                </a:solidFill>
              </a:rPr>
              <a:t>       </a:t>
            </a:r>
            <a:endParaRPr lang="fr-FR" sz="105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2383CE-87EF-40BE-B529-AF1485A1E304}"/>
              </a:ext>
            </a:extLst>
          </p:cNvPr>
          <p:cNvSpPr txBox="1"/>
          <p:nvPr/>
        </p:nvSpPr>
        <p:spPr>
          <a:xfrm>
            <a:off x="31268" y="4907019"/>
            <a:ext cx="30062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i="1" dirty="0"/>
              <a:t>**selon la date de déploiement de l’établissement</a:t>
            </a:r>
          </a:p>
        </p:txBody>
      </p:sp>
      <p:sp>
        <p:nvSpPr>
          <p:cNvPr id="11" name="Parenthèses 10">
            <a:extLst>
              <a:ext uri="{FF2B5EF4-FFF2-40B4-BE49-F238E27FC236}">
                <a16:creationId xmlns:a16="http://schemas.microsoft.com/office/drawing/2014/main" id="{281FA377-5B5B-4FDE-B205-666830555F0A}"/>
              </a:ext>
            </a:extLst>
          </p:cNvPr>
          <p:cNvSpPr/>
          <p:nvPr/>
        </p:nvSpPr>
        <p:spPr>
          <a:xfrm>
            <a:off x="454418" y="1359328"/>
            <a:ext cx="2080818" cy="906126"/>
          </a:xfrm>
          <a:prstGeom prst="bracketPair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050" dirty="0"/>
              <a:t>date déploiement : </a:t>
            </a:r>
            <a:br>
              <a:rPr lang="fr-FR" sz="1050" dirty="0"/>
            </a:br>
            <a:r>
              <a:rPr lang="fr-FR" sz="1050" dirty="0"/>
              <a:t>les clients pourront utiliser en parallèle la nouvelle version et la version actuelle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CBF9E4-1811-48B3-B9AF-444102C4DB0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535236" y="1812391"/>
            <a:ext cx="25240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41713A2-2B05-42CA-BA2B-EC3EF1394685}"/>
              </a:ext>
            </a:extLst>
          </p:cNvPr>
          <p:cNvSpPr txBox="1"/>
          <p:nvPr/>
        </p:nvSpPr>
        <p:spPr>
          <a:xfrm>
            <a:off x="7197481" y="3211407"/>
            <a:ext cx="1770352" cy="40011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L’essentiel de votre l’espace Bourse</a:t>
            </a:r>
          </a:p>
        </p:txBody>
      </p:sp>
      <p:sp>
        <p:nvSpPr>
          <p:cNvPr id="19" name="Parenthèses 18">
            <a:extLst>
              <a:ext uri="{FF2B5EF4-FFF2-40B4-BE49-F238E27FC236}">
                <a16:creationId xmlns:a16="http://schemas.microsoft.com/office/drawing/2014/main" id="{B8319AE2-3D57-445B-AE42-DE3E484B2D4F}"/>
              </a:ext>
            </a:extLst>
          </p:cNvPr>
          <p:cNvSpPr/>
          <p:nvPr/>
        </p:nvSpPr>
        <p:spPr>
          <a:xfrm>
            <a:off x="454418" y="971499"/>
            <a:ext cx="2080818" cy="223360"/>
          </a:xfrm>
          <a:prstGeom prst="bracketPair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050" dirty="0"/>
              <a:t>Questionnaire Angular </a:t>
            </a:r>
          </a:p>
          <a:p>
            <a:pPr algn="ctr"/>
            <a:r>
              <a:rPr lang="fr-FR" sz="1050" dirty="0"/>
              <a:t>(date de déploiement)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78FC8EF-CA47-487C-85AA-3DF0B9DDA59A}"/>
              </a:ext>
            </a:extLst>
          </p:cNvPr>
          <p:cNvCxnSpPr>
            <a:cxnSpLocks/>
          </p:cNvCxnSpPr>
          <p:nvPr/>
        </p:nvCxnSpPr>
        <p:spPr>
          <a:xfrm>
            <a:off x="2535236" y="1083998"/>
            <a:ext cx="25240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411A272B-FF52-47F2-9AEB-3F8318E69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217" y="2651260"/>
            <a:ext cx="1727624" cy="2391195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D62F86-8266-44E0-B236-E4DC78E3B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217" y="2171642"/>
            <a:ext cx="1727624" cy="393542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56C49CC-E822-4A17-9C7A-198D02630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834" y="2169627"/>
            <a:ext cx="1770352" cy="402123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1F12B5-99AB-4888-83C7-D445A3467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5142" y="2631240"/>
            <a:ext cx="1741735" cy="239119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3109D00-D3BA-4E00-8312-613F091DC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029" y="3620959"/>
            <a:ext cx="1981257" cy="953361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D30E242-B478-4429-9EB4-C8620B01FF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3557" y="911729"/>
            <a:ext cx="4077630" cy="31299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3A304C-2BED-478C-AF5C-6B12FE00E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4421" y="1376402"/>
            <a:ext cx="4035902" cy="28653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4A2C5B-DF7B-4984-8055-683AD1515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6995" y="1756059"/>
            <a:ext cx="4054191" cy="231668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A6927CB0-CAF0-4C7F-BDB2-219E21F97D1C}"/>
              </a:ext>
            </a:extLst>
          </p:cNvPr>
          <p:cNvSpPr txBox="1"/>
          <p:nvPr/>
        </p:nvSpPr>
        <p:spPr>
          <a:xfrm>
            <a:off x="7153875" y="1500863"/>
            <a:ext cx="1919411" cy="57708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050" dirty="0">
                <a:hlinkClick r:id="rId10"/>
              </a:rPr>
              <a:t>VOTRE NOUVEL ESPACE BOURSE avec Caisse d'Epargne - YouTube </a:t>
            </a:r>
            <a:r>
              <a:rPr lang="fr-FR" sz="10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05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A8E5ED-A7C8-436F-B842-BDA881924947}"/>
              </a:ext>
            </a:extLst>
          </p:cNvPr>
          <p:cNvSpPr txBox="1"/>
          <p:nvPr/>
        </p:nvSpPr>
        <p:spPr>
          <a:xfrm>
            <a:off x="7228404" y="1083305"/>
            <a:ext cx="1708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FF0000"/>
                </a:solidFill>
              </a:rPr>
              <a:t>Lien vidéo</a:t>
            </a:r>
          </a:p>
        </p:txBody>
      </p:sp>
    </p:spTree>
    <p:extLst>
      <p:ext uri="{BB962C8B-B14F-4D97-AF65-F5344CB8AC3E}">
        <p14:creationId xmlns:p14="http://schemas.microsoft.com/office/powerpoint/2010/main" val="38195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6283D-38FA-4154-B8C0-E9C69F1E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Déploiement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2B35DB-7672-438C-951F-73326197FC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Dispositif d’accompagnement des clients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D57A27-399D-48AC-9BB6-883F4B28D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89" y="1766955"/>
            <a:ext cx="5742492" cy="2122160"/>
          </a:xfrm>
          <a:prstGeom prst="rect">
            <a:avLst/>
          </a:prstGeom>
          <a:ln>
            <a:solidFill>
              <a:srgbClr val="BABADA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21E6CC-E701-42E1-B53D-B181CDBE4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88" y="1480418"/>
            <a:ext cx="5742493" cy="28653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8" name="Parenthèses 7">
            <a:extLst>
              <a:ext uri="{FF2B5EF4-FFF2-40B4-BE49-F238E27FC236}">
                <a16:creationId xmlns:a16="http://schemas.microsoft.com/office/drawing/2014/main" id="{3F71030E-DE25-4F0C-A630-A38DA7B8C5C1}"/>
              </a:ext>
            </a:extLst>
          </p:cNvPr>
          <p:cNvSpPr/>
          <p:nvPr/>
        </p:nvSpPr>
        <p:spPr>
          <a:xfrm>
            <a:off x="6158345" y="805230"/>
            <a:ext cx="2563902" cy="587125"/>
          </a:xfrm>
          <a:prstGeom prst="bracketPair">
            <a:avLst/>
          </a:prstGeom>
          <a:solidFill>
            <a:schemeClr val="accent2"/>
          </a:solidFill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fr-FR" sz="1050" dirty="0">
                <a:solidFill>
                  <a:schemeClr val="bg1"/>
                </a:solidFill>
              </a:rPr>
              <a:t>À date de déploiement : </a:t>
            </a:r>
          </a:p>
          <a:p>
            <a:pPr marL="179388" indent="-179388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fr-FR" sz="1050" dirty="0">
                <a:solidFill>
                  <a:schemeClr val="bg1"/>
                </a:solidFill>
              </a:rPr>
              <a:t>utilisation en parallèle  nouvelle version et version historique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1B6C2D-8AF1-48A8-96F3-A1B5EA30B4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575"/>
          <a:stretch/>
        </p:blipFill>
        <p:spPr>
          <a:xfrm>
            <a:off x="5337844" y="2551785"/>
            <a:ext cx="3723024" cy="2172016"/>
          </a:xfrm>
          <a:prstGeom prst="rect">
            <a:avLst/>
          </a:prstGeom>
          <a:ln>
            <a:solidFill>
              <a:srgbClr val="BABADA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B108C0F-E25F-4626-B719-38E13E5FF418}"/>
              </a:ext>
            </a:extLst>
          </p:cNvPr>
          <p:cNvSpPr txBox="1"/>
          <p:nvPr/>
        </p:nvSpPr>
        <p:spPr>
          <a:xfrm>
            <a:off x="145473" y="1129145"/>
            <a:ext cx="6393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/>
              <a:t>Les clients peuvent accéder depuis la </a:t>
            </a:r>
            <a:r>
              <a:rPr lang="fr-FR" sz="1100" dirty="0">
                <a:solidFill>
                  <a:srgbClr val="FF0000"/>
                </a:solidFill>
              </a:rPr>
              <a:t>version historique</a:t>
            </a:r>
            <a:r>
              <a:rPr lang="fr-FR" sz="1100" dirty="0"/>
              <a:t> à la </a:t>
            </a:r>
            <a:r>
              <a:rPr lang="fr-FR" sz="1100" u="sng" dirty="0"/>
              <a:t>nouvelle version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D1E0F14-DCF5-4B36-91E4-68842A09207C}"/>
              </a:ext>
            </a:extLst>
          </p:cNvPr>
          <p:cNvCxnSpPr>
            <a:cxnSpLocks/>
          </p:cNvCxnSpPr>
          <p:nvPr/>
        </p:nvCxnSpPr>
        <p:spPr>
          <a:xfrm>
            <a:off x="4648200" y="1344154"/>
            <a:ext cx="242455" cy="2491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60A5B8E-AF16-4452-94D9-500FCDF68474}"/>
              </a:ext>
            </a:extLst>
          </p:cNvPr>
          <p:cNvSpPr txBox="1"/>
          <p:nvPr/>
        </p:nvSpPr>
        <p:spPr>
          <a:xfrm>
            <a:off x="6020017" y="1766955"/>
            <a:ext cx="32071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/>
              <a:t>Les clients peuvent accéder depuis la </a:t>
            </a:r>
            <a:r>
              <a:rPr lang="fr-FR" sz="1100" dirty="0">
                <a:solidFill>
                  <a:srgbClr val="FF0000"/>
                </a:solidFill>
              </a:rPr>
              <a:t>nouvelle version </a:t>
            </a:r>
            <a:r>
              <a:rPr lang="fr-FR" sz="1100" dirty="0"/>
              <a:t>à la </a:t>
            </a:r>
            <a:r>
              <a:rPr lang="fr-FR" sz="1100" u="sng" dirty="0"/>
              <a:t>version historique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9C63903-73C8-40FE-8953-7651A594D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844" y="2290429"/>
            <a:ext cx="3723024" cy="212744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28D587-DBD4-404E-A0F2-BAE100D34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7844" y="4754153"/>
            <a:ext cx="3723024" cy="28577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36C315A-906C-4E9C-BC1D-2CE6D4986D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472" y="3917584"/>
            <a:ext cx="4866789" cy="258068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199ABDF-B83E-4709-B22C-0889AA9DD571}"/>
              </a:ext>
            </a:extLst>
          </p:cNvPr>
          <p:cNvCxnSpPr>
            <a:cxnSpLocks/>
          </p:cNvCxnSpPr>
          <p:nvPr/>
        </p:nvCxnSpPr>
        <p:spPr>
          <a:xfrm>
            <a:off x="8014855" y="2162283"/>
            <a:ext cx="207818" cy="2185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Parenthèses 23">
            <a:extLst>
              <a:ext uri="{FF2B5EF4-FFF2-40B4-BE49-F238E27FC236}">
                <a16:creationId xmlns:a16="http://schemas.microsoft.com/office/drawing/2014/main" id="{598078D5-6A2A-4236-BBD0-E8904431467F}"/>
              </a:ext>
            </a:extLst>
          </p:cNvPr>
          <p:cNvSpPr/>
          <p:nvPr/>
        </p:nvSpPr>
        <p:spPr>
          <a:xfrm>
            <a:off x="1976525" y="4612120"/>
            <a:ext cx="2080818" cy="335893"/>
          </a:xfrm>
          <a:prstGeom prst="bracketPair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fr-FR" sz="1050" dirty="0"/>
              <a:t>Accès au questionnaire depuis les 2 versions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3F53EA-D8F1-4D2E-9CF0-5B422B5F7441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3016934" y="4175652"/>
            <a:ext cx="325475" cy="4364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ADFCDD6-2573-47FB-BECC-DAC608D1E77B}"/>
              </a:ext>
            </a:extLst>
          </p:cNvPr>
          <p:cNvCxnSpPr>
            <a:cxnSpLocks/>
            <a:stCxn id="24" idx="3"/>
            <a:endCxn id="19" idx="1"/>
          </p:cNvCxnSpPr>
          <p:nvPr/>
        </p:nvCxnSpPr>
        <p:spPr>
          <a:xfrm>
            <a:off x="4057343" y="4780067"/>
            <a:ext cx="1280501" cy="1169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Nouvel Espace Bourse</a:t>
            </a:r>
            <a:endParaRPr lang="fr-FR" dirty="0"/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58EF521C-9B56-490C-98D6-CDF591809009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3E9E408-2296-4AC1-B4E2-F49A517E9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8"/>
            <a:ext cx="7153101" cy="534767"/>
          </a:xfrm>
        </p:spPr>
        <p:txBody>
          <a:bodyPr>
            <a:normAutofit/>
          </a:bodyPr>
          <a:lstStyle/>
          <a:p>
            <a:r>
              <a:rPr lang="fr-FR" dirty="0"/>
              <a:t>Pour découvrir plus en détail cette nouvelle version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23332E-E93C-4CEC-90DB-9342C9B73359}"/>
              </a:ext>
            </a:extLst>
          </p:cNvPr>
          <p:cNvSpPr txBox="1"/>
          <p:nvPr/>
        </p:nvSpPr>
        <p:spPr>
          <a:xfrm>
            <a:off x="683818" y="948882"/>
            <a:ext cx="8062616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buClr>
                <a:srgbClr val="002060"/>
              </a:buClr>
              <a:buNone/>
            </a:pPr>
            <a:r>
              <a:rPr lang="fr-FR" sz="1200" dirty="0">
                <a:solidFill>
                  <a:schemeClr val="tx1"/>
                </a:solidFill>
              </a:rPr>
              <a:t>Vous pouvez accéder à l’Espace Bourse en utilisant le reroutage via Platine à l’aide d’un n° de compte-titres de l’un de vos clients ; sans risque puisqu’il s’agit d’une simulation ou d’une consultation. </a:t>
            </a:r>
          </a:p>
          <a:p>
            <a:pPr marL="0" lvl="1" indent="0">
              <a:buClr>
                <a:srgbClr val="002060"/>
              </a:buClr>
              <a:buNone/>
            </a:pPr>
            <a:endParaRPr lang="fr-FR" sz="1050" dirty="0">
              <a:solidFill>
                <a:schemeClr val="tx1"/>
              </a:solidFill>
            </a:endParaRPr>
          </a:p>
          <a:p>
            <a:pPr marL="171450" lvl="1" indent="-171450">
              <a:buClr>
                <a:schemeClr val="bg2"/>
              </a:buClr>
              <a:buFont typeface="Wingdings 3" panose="05040102010807070707" pitchFamily="18" charset="2"/>
              <a:buChar char="â"/>
            </a:pPr>
            <a:r>
              <a:rPr lang="fr-FR" sz="1200" b="1" dirty="0">
                <a:solidFill>
                  <a:schemeClr val="bg2"/>
                </a:solidFill>
              </a:rPr>
              <a:t> Suivez le guide ; c’est par ici….</a:t>
            </a:r>
            <a:r>
              <a:rPr lang="fr-FR" sz="1200" dirty="0"/>
              <a:t> </a:t>
            </a:r>
            <a:r>
              <a:rPr lang="fr-FR" sz="1200" b="1" dirty="0">
                <a:solidFill>
                  <a:schemeClr val="tx1"/>
                </a:solidFill>
              </a:rPr>
              <a:t>Depuis </a:t>
            </a:r>
            <a:r>
              <a:rPr lang="fr-FR" sz="12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MySys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,</a:t>
            </a:r>
            <a:r>
              <a:rPr lang="fr-FR" sz="1200" dirty="0">
                <a:solidFill>
                  <a:schemeClr val="tx1"/>
                </a:solidFill>
              </a:rPr>
              <a:t> r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endez-vous </a:t>
            </a:r>
            <a:r>
              <a:rPr lang="fr-FR" sz="1200" b="1" i="0" u="none" strike="noStrike" dirty="0">
                <a:solidFill>
                  <a:schemeClr val="tx1"/>
                </a:solidFill>
                <a:effectLst/>
                <a:latin typeface="+mn-lt"/>
              </a:rPr>
              <a:t>dans 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Platine</a:t>
            </a:r>
            <a:r>
              <a:rPr lang="fr-FR" sz="1200" dirty="0">
                <a:solidFill>
                  <a:schemeClr val="tx1"/>
                </a:solidFill>
              </a:rPr>
              <a:t/>
            </a:r>
            <a:br>
              <a:rPr lang="fr-FR" sz="1200" dirty="0">
                <a:solidFill>
                  <a:schemeClr val="tx1"/>
                </a:solidFill>
              </a:rPr>
            </a:br>
            <a:r>
              <a:rPr lang="fr-FR" sz="1200" b="1" dirty="0">
                <a:solidFill>
                  <a:srgbClr val="FF0000"/>
                </a:solidFill>
              </a:rPr>
              <a:t>1/ </a:t>
            </a:r>
            <a:r>
              <a:rPr lang="fr-FR" sz="1200" b="1" u="sng" dirty="0">
                <a:solidFill>
                  <a:schemeClr val="tx1"/>
                </a:solidFill>
              </a:rPr>
              <a:t>Sélectionner dans la synthèse client le compte titres (PEA ou CTO)</a:t>
            </a:r>
            <a:r>
              <a:rPr lang="fr-FR" sz="1200" b="1" dirty="0">
                <a:solidFill>
                  <a:schemeClr val="tx1"/>
                </a:solidFill>
              </a:rPr>
              <a:t>  </a:t>
            </a:r>
            <a:r>
              <a:rPr lang="fr-FR" sz="1200" b="1" dirty="0">
                <a:solidFill>
                  <a:srgbClr val="FF0000"/>
                </a:solidFill>
              </a:rPr>
              <a:t> 2/ </a:t>
            </a:r>
            <a:r>
              <a:rPr lang="fr-FR" sz="1200" b="1" u="sng" dirty="0">
                <a:solidFill>
                  <a:schemeClr val="tx1"/>
                </a:solidFill>
              </a:rPr>
              <a:t>Choisir le code transaction 0105  </a:t>
            </a:r>
          </a:p>
          <a:p>
            <a:pPr marL="171450" lvl="1" indent="-171450">
              <a:buClr>
                <a:schemeClr val="bg2"/>
              </a:buClr>
              <a:buFont typeface="Wingdings 3" panose="05040102010807070707" pitchFamily="18" charset="2"/>
              <a:buChar char="â"/>
            </a:pPr>
            <a:endParaRPr lang="fr-FR" sz="1200" u="sng" dirty="0">
              <a:solidFill>
                <a:schemeClr val="tx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2CDF50A-3E4E-421E-99EF-279F7B7FADCE}"/>
              </a:ext>
            </a:extLst>
          </p:cNvPr>
          <p:cNvGrpSpPr/>
          <p:nvPr/>
        </p:nvGrpSpPr>
        <p:grpSpPr>
          <a:xfrm>
            <a:off x="1150716" y="2108998"/>
            <a:ext cx="6516753" cy="2616208"/>
            <a:chOff x="349022" y="1140844"/>
            <a:chExt cx="5678859" cy="281478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028522D-8B9E-4330-AA8E-CABDB850B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763" r="948" b="1548"/>
            <a:stretch/>
          </p:blipFill>
          <p:spPr>
            <a:xfrm>
              <a:off x="349022" y="1140844"/>
              <a:ext cx="5678859" cy="281478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9A6B98-223D-4D43-B4EE-CABEAC81D35D}"/>
                </a:ext>
              </a:extLst>
            </p:cNvPr>
            <p:cNvSpPr/>
            <p:nvPr/>
          </p:nvSpPr>
          <p:spPr>
            <a:xfrm>
              <a:off x="2443680" y="2883405"/>
              <a:ext cx="849418" cy="180000"/>
            </a:xfrm>
            <a:prstGeom prst="rect">
              <a:avLst/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30A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287A004-B58A-4E0F-B7C2-7F261BCC9C75}"/>
                </a:ext>
              </a:extLst>
            </p:cNvPr>
            <p:cNvSpPr txBox="1"/>
            <p:nvPr/>
          </p:nvSpPr>
          <p:spPr>
            <a:xfrm>
              <a:off x="812800" y="1511000"/>
              <a:ext cx="62728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FF23419-D0E3-439F-9574-23233F9082F4}"/>
                </a:ext>
              </a:extLst>
            </p:cNvPr>
            <p:cNvSpPr txBox="1"/>
            <p:nvPr/>
          </p:nvSpPr>
          <p:spPr>
            <a:xfrm>
              <a:off x="552930" y="1916640"/>
              <a:ext cx="1860070" cy="2545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2C4CD96-CA6E-467D-8029-C226E9159442}"/>
                </a:ext>
              </a:extLst>
            </p:cNvPr>
            <p:cNvSpPr txBox="1"/>
            <p:nvPr/>
          </p:nvSpPr>
          <p:spPr>
            <a:xfrm>
              <a:off x="621956" y="2576811"/>
              <a:ext cx="79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5B72997-7DC0-49EB-9882-70154E2C080C}"/>
                </a:ext>
              </a:extLst>
            </p:cNvPr>
            <p:cNvSpPr txBox="1"/>
            <p:nvPr/>
          </p:nvSpPr>
          <p:spPr>
            <a:xfrm>
              <a:off x="1588186" y="2578098"/>
              <a:ext cx="659714" cy="1127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EE2B9BA-ADBE-4AE6-A9FC-1A7F682185B2}"/>
                </a:ext>
              </a:extLst>
            </p:cNvPr>
            <p:cNvSpPr txBox="1"/>
            <p:nvPr/>
          </p:nvSpPr>
          <p:spPr>
            <a:xfrm>
              <a:off x="628306" y="3568698"/>
              <a:ext cx="659714" cy="1127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</p:grpSp>
      <p:pic>
        <p:nvPicPr>
          <p:cNvPr id="20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DBC643D6-16F3-4D2E-9A6C-1D6000D12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2306">
            <a:off x="2972078" y="3087630"/>
            <a:ext cx="288000" cy="3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0FE9107-8727-4846-A800-35FC89D7B2FA}"/>
              </a:ext>
            </a:extLst>
          </p:cNvPr>
          <p:cNvCxnSpPr>
            <a:cxnSpLocks/>
          </p:cNvCxnSpPr>
          <p:nvPr/>
        </p:nvCxnSpPr>
        <p:spPr>
          <a:xfrm>
            <a:off x="1768839" y="1881266"/>
            <a:ext cx="0" cy="500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BAB065AA-BDF0-4E10-B08F-176F0B9E95D6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4529179" y="1881266"/>
            <a:ext cx="2193910" cy="1931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4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013BA-FBF2-4A94-8280-2914CA56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Nouvel Espace Bourse</a:t>
            </a:r>
            <a:endParaRPr lang="fr-FR" dirty="0"/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58EF521C-9B56-490C-98D6-CDF591809009}"/>
              </a:ext>
            </a:extLst>
          </p:cNvPr>
          <p:cNvSpPr txBox="1">
            <a:spLocks/>
          </p:cNvSpPr>
          <p:nvPr/>
        </p:nvSpPr>
        <p:spPr>
          <a:xfrm>
            <a:off x="98182" y="4892743"/>
            <a:ext cx="2939381" cy="1231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800" b="0" i="0" u="none" strike="noStrike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DOCUMENT STRICTEMENT INTERNE – NE PAS DIFFUSER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3E9E408-2296-4AC1-B4E2-F49A517E9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4112" y="594858"/>
            <a:ext cx="7153101" cy="534767"/>
          </a:xfrm>
        </p:spPr>
        <p:txBody>
          <a:bodyPr>
            <a:normAutofit/>
          </a:bodyPr>
          <a:lstStyle/>
          <a:p>
            <a:r>
              <a:rPr lang="fr-FR" dirty="0"/>
              <a:t>Pour découvrir plus en détail cette nouvelle version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23332E-E93C-4CEC-90DB-9342C9B73359}"/>
              </a:ext>
            </a:extLst>
          </p:cNvPr>
          <p:cNvSpPr txBox="1"/>
          <p:nvPr/>
        </p:nvSpPr>
        <p:spPr>
          <a:xfrm>
            <a:off x="721126" y="1179283"/>
            <a:ext cx="8062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buClr>
                <a:srgbClr val="002060"/>
              </a:buClr>
              <a:buNone/>
            </a:pPr>
            <a:r>
              <a:rPr lang="fr-FR" sz="1200" dirty="0">
                <a:solidFill>
                  <a:schemeClr val="tx1"/>
                </a:solidFill>
              </a:rPr>
              <a:t/>
            </a:r>
            <a:br>
              <a:rPr lang="fr-FR" sz="1200" dirty="0">
                <a:solidFill>
                  <a:schemeClr val="tx1"/>
                </a:solidFill>
              </a:rPr>
            </a:br>
            <a:r>
              <a:rPr lang="fr-FR" sz="1200" b="1" dirty="0">
                <a:solidFill>
                  <a:srgbClr val="FF0000"/>
                </a:solidFill>
              </a:rPr>
              <a:t> 3/ </a:t>
            </a:r>
            <a:r>
              <a:rPr lang="fr-FR" sz="1200" b="1" u="sng" dirty="0">
                <a:solidFill>
                  <a:schemeClr val="tx1"/>
                </a:solidFill>
              </a:rPr>
              <a:t>Cliquer sur Accès à l’Espace Bourse du client</a:t>
            </a:r>
            <a:r>
              <a:rPr lang="fr-FR" sz="1200" b="1" dirty="0">
                <a:solidFill>
                  <a:schemeClr val="tx1"/>
                </a:solidFill>
              </a:rPr>
              <a:t>    </a:t>
            </a:r>
            <a:r>
              <a:rPr lang="fr-FR" sz="1200" b="1" dirty="0">
                <a:solidFill>
                  <a:srgbClr val="FF0000"/>
                </a:solidFill>
              </a:rPr>
              <a:t>4/</a:t>
            </a:r>
            <a:r>
              <a:rPr lang="fr-FR" sz="1200" b="1" dirty="0">
                <a:solidFill>
                  <a:schemeClr val="tx1"/>
                </a:solidFill>
              </a:rPr>
              <a:t> </a:t>
            </a:r>
            <a:r>
              <a:rPr lang="fr-FR" sz="1200" b="1" u="sng" dirty="0">
                <a:solidFill>
                  <a:schemeClr val="tx1"/>
                </a:solidFill>
              </a:rPr>
              <a:t>Choisir Simulation ou consultation    </a:t>
            </a:r>
            <a:r>
              <a:rPr lang="fr-FR" sz="1200" b="1" dirty="0">
                <a:solidFill>
                  <a:srgbClr val="FF0000"/>
                </a:solidFill>
              </a:rPr>
              <a:t>5/ </a:t>
            </a:r>
            <a:r>
              <a:rPr lang="fr-FR" sz="1200" b="1" u="sng" dirty="0">
                <a:solidFill>
                  <a:schemeClr val="tx1"/>
                </a:solidFill>
              </a:rPr>
              <a:t>Valider</a:t>
            </a:r>
          </a:p>
          <a:p>
            <a:pPr marL="171450" lvl="1" indent="-171450">
              <a:buClr>
                <a:schemeClr val="bg2"/>
              </a:buClr>
              <a:buFont typeface="Wingdings 3" panose="05040102010807070707" pitchFamily="18" charset="2"/>
              <a:buChar char="â"/>
            </a:pPr>
            <a:endParaRPr lang="fr-FR" sz="1200" u="sng" dirty="0">
              <a:solidFill>
                <a:schemeClr val="tx1"/>
              </a:solidFill>
            </a:endParaRPr>
          </a:p>
        </p:txBody>
      </p:sp>
      <p:pic>
        <p:nvPicPr>
          <p:cNvPr id="20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DBC643D6-16F3-4D2E-9A6C-1D6000D12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2306">
            <a:off x="2972078" y="2801388"/>
            <a:ext cx="288000" cy="3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8498CD-4C1A-4B2E-8758-A4F980A97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10" y="1744052"/>
            <a:ext cx="7143245" cy="268029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3">
                <a:lumMod val="40000"/>
                <a:lumOff val="60000"/>
              </a:schemeClr>
            </a:solidFill>
          </a:ln>
        </p:spPr>
      </p:pic>
      <p:pic>
        <p:nvPicPr>
          <p:cNvPr id="22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00C9948F-AFFF-43F6-B2A1-228F1660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15711">
            <a:off x="2367865" y="3924901"/>
            <a:ext cx="288000" cy="3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314308C-88F4-42A6-A1AD-B316A0EF8143}"/>
              </a:ext>
            </a:extLst>
          </p:cNvPr>
          <p:cNvSpPr/>
          <p:nvPr/>
        </p:nvSpPr>
        <p:spPr>
          <a:xfrm>
            <a:off x="2125077" y="3916863"/>
            <a:ext cx="324000" cy="1440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1F52FA-AC83-475C-B03F-3E5BCDE286A5}"/>
              </a:ext>
            </a:extLst>
          </p:cNvPr>
          <p:cNvSpPr/>
          <p:nvPr/>
        </p:nvSpPr>
        <p:spPr>
          <a:xfrm>
            <a:off x="1098406" y="2111142"/>
            <a:ext cx="874748" cy="19883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54087501-231E-45AA-AF09-96AEC0819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92450">
            <a:off x="1607430" y="2210120"/>
            <a:ext cx="288000" cy="3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Résultat de recherche d'images pour &quot;click png&quot;">
            <a:extLst>
              <a:ext uri="{FF2B5EF4-FFF2-40B4-BE49-F238E27FC236}">
                <a16:creationId xmlns:a16="http://schemas.microsoft.com/office/drawing/2014/main" id="{6733322B-3F0C-4563-A2F2-6C3080715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2586">
            <a:off x="3656582" y="3445436"/>
            <a:ext cx="288000" cy="33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253A435-A76F-4511-AAA6-46273F3FA2EC}"/>
              </a:ext>
            </a:extLst>
          </p:cNvPr>
          <p:cNvSpPr/>
          <p:nvPr/>
        </p:nvSpPr>
        <p:spPr>
          <a:xfrm>
            <a:off x="2271886" y="3375628"/>
            <a:ext cx="720000" cy="10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p:sp>
        <p:nvSpPr>
          <p:cNvPr id="28" name="Flèche : haut 27">
            <a:extLst>
              <a:ext uri="{FF2B5EF4-FFF2-40B4-BE49-F238E27FC236}">
                <a16:creationId xmlns:a16="http://schemas.microsoft.com/office/drawing/2014/main" id="{470145CD-D87F-44B4-B89B-EAAAD7BC6518}"/>
              </a:ext>
            </a:extLst>
          </p:cNvPr>
          <p:cNvSpPr/>
          <p:nvPr/>
        </p:nvSpPr>
        <p:spPr>
          <a:xfrm rot="18851418">
            <a:off x="4180898" y="3368077"/>
            <a:ext cx="57875" cy="694661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 : haut 28">
            <a:extLst>
              <a:ext uri="{FF2B5EF4-FFF2-40B4-BE49-F238E27FC236}">
                <a16:creationId xmlns:a16="http://schemas.microsoft.com/office/drawing/2014/main" id="{48971773-1856-4B30-B02F-BB22334A0B86}"/>
              </a:ext>
            </a:extLst>
          </p:cNvPr>
          <p:cNvSpPr/>
          <p:nvPr/>
        </p:nvSpPr>
        <p:spPr>
          <a:xfrm rot="5246771">
            <a:off x="2098069" y="3224682"/>
            <a:ext cx="92908" cy="426904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CE2747-E11D-4C5A-BF78-B4E060A5E0CA}"/>
              </a:ext>
            </a:extLst>
          </p:cNvPr>
          <p:cNvSpPr/>
          <p:nvPr/>
        </p:nvSpPr>
        <p:spPr>
          <a:xfrm>
            <a:off x="2738802" y="2482780"/>
            <a:ext cx="930305" cy="1599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90B8BE-5F43-4D7D-ABD8-B1578781B8AD}"/>
              </a:ext>
            </a:extLst>
          </p:cNvPr>
          <p:cNvSpPr/>
          <p:nvPr/>
        </p:nvSpPr>
        <p:spPr>
          <a:xfrm>
            <a:off x="1125048" y="3135770"/>
            <a:ext cx="97200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accent3">
                    <a:lumMod val="75000"/>
                  </a:schemeClr>
                </a:solidFill>
              </a:rPr>
              <a:t>Compte</a:t>
            </a:r>
            <a:r>
              <a:rPr lang="fr-FR" sz="1100" b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N° de compte pré rempli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6DE59D-112A-4C83-B3FB-B89324893E61}"/>
              </a:ext>
            </a:extLst>
          </p:cNvPr>
          <p:cNvSpPr/>
          <p:nvPr/>
        </p:nvSpPr>
        <p:spPr>
          <a:xfrm>
            <a:off x="4310455" y="3915912"/>
            <a:ext cx="1044000" cy="648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accent3">
                    <a:lumMod val="75000"/>
                  </a:schemeClr>
                </a:solidFill>
              </a:rPr>
              <a:t>Consultation 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 interrogation des opérations </a:t>
            </a:r>
          </a:p>
        </p:txBody>
      </p:sp>
      <p:sp>
        <p:nvSpPr>
          <p:cNvPr id="33" name="Flèche : haut 32">
            <a:extLst>
              <a:ext uri="{FF2B5EF4-FFF2-40B4-BE49-F238E27FC236}">
                <a16:creationId xmlns:a16="http://schemas.microsoft.com/office/drawing/2014/main" id="{5F6F1DD8-05FE-4027-BD00-92565C6214F8}"/>
              </a:ext>
            </a:extLst>
          </p:cNvPr>
          <p:cNvSpPr/>
          <p:nvPr/>
        </p:nvSpPr>
        <p:spPr>
          <a:xfrm rot="18851418">
            <a:off x="3400727" y="3368478"/>
            <a:ext cx="59830" cy="687385"/>
          </a:xfrm>
          <a:prstGeom prst="up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7EC32B-6986-4A88-B00B-055D3DEF43BC}"/>
              </a:ext>
            </a:extLst>
          </p:cNvPr>
          <p:cNvSpPr/>
          <p:nvPr/>
        </p:nvSpPr>
        <p:spPr>
          <a:xfrm>
            <a:off x="2878606" y="3901612"/>
            <a:ext cx="1224000" cy="828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accent3">
                    <a:lumMod val="75000"/>
                  </a:schemeClr>
                </a:solidFill>
              </a:rPr>
              <a:t>Simulation de saisie d’ordres 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</a:rPr>
              <a:t> </a:t>
            </a:r>
            <a:r>
              <a:rPr lang="fr-FR" sz="1000" dirty="0">
                <a:solidFill>
                  <a:schemeClr val="tx1"/>
                </a:solidFill>
              </a:rPr>
              <a:t>Saisie virtuelle des opérations 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0FE9107-8727-4846-A800-35FC89D7B2FA}"/>
              </a:ext>
            </a:extLst>
          </p:cNvPr>
          <p:cNvCxnSpPr>
            <a:cxnSpLocks/>
          </p:cNvCxnSpPr>
          <p:nvPr/>
        </p:nvCxnSpPr>
        <p:spPr>
          <a:xfrm>
            <a:off x="1768839" y="1595024"/>
            <a:ext cx="0" cy="5000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BAB065AA-BDF0-4E10-B08F-176F0B9E95D6}"/>
              </a:ext>
            </a:extLst>
          </p:cNvPr>
          <p:cNvCxnSpPr>
            <a:cxnSpLocks/>
          </p:cNvCxnSpPr>
          <p:nvPr/>
        </p:nvCxnSpPr>
        <p:spPr>
          <a:xfrm flipH="1">
            <a:off x="4310455" y="1595024"/>
            <a:ext cx="2412634" cy="1823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9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51794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4" id="{B7837D58-690C-4D3D-ADA5-610465095224}" vid="{0A3F5B16-0E77-4C37-BABD-29E47B6D9893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402299-0b80-4c0c-b97f-361967efc3fb" xsi:nil="true"/>
    <lcf76f155ced4ddcb4097134ff3c332f xmlns="34211a62-4df9-42d0-9e31-ca5f364c2fae">
      <Terms xmlns="http://schemas.microsoft.com/office/infopath/2007/PartnerControls"/>
    </lcf76f155ced4ddcb4097134ff3c332f>
    <SharedWithUsers xmlns="0f402299-0b80-4c0c-b97f-361967efc3fb">
      <UserInfo>
        <DisplayName>Nouvel espace transactionnel CE Members</DisplayName>
        <AccountId>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D968A4F555554083B5001399540170" ma:contentTypeVersion="14" ma:contentTypeDescription="Create a new document." ma:contentTypeScope="" ma:versionID="36c8514aee8976de04931a6306405e48">
  <xsd:schema xmlns:xsd="http://www.w3.org/2001/XMLSchema" xmlns:xs="http://www.w3.org/2001/XMLSchema" xmlns:p="http://schemas.microsoft.com/office/2006/metadata/properties" xmlns:ns2="34211a62-4df9-42d0-9e31-ca5f364c2fae" xmlns:ns3="0f402299-0b80-4c0c-b97f-361967efc3fb" targetNamespace="http://schemas.microsoft.com/office/2006/metadata/properties" ma:root="true" ma:fieldsID="231a3be38236ca23e46ee93a43dd6669" ns2:_="" ns3:_="">
    <xsd:import namespace="34211a62-4df9-42d0-9e31-ca5f364c2fae"/>
    <xsd:import namespace="0f402299-0b80-4c0c-b97f-361967efc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11a62-4df9-42d0-9e31-ca5f364c2f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02299-0b80-4c0c-b97f-361967efc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f5f3a48-1085-4f27-b79c-de3c88402c1a}" ma:internalName="TaxCatchAll" ma:showField="CatchAllData" ma:web="0f402299-0b80-4c0c-b97f-361967efc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0f402299-0b80-4c0c-b97f-361967efc3fb"/>
    <ds:schemaRef ds:uri="34211a62-4df9-42d0-9e31-ca5f364c2fa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A89B71-E32C-4A61-8A2D-7742025A87FD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F9D9EFC-9345-4F2E-BE1B-1CE26D2452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11a62-4df9-42d0-9e31-ca5f364c2fae"/>
    <ds:schemaRef ds:uri="0f402299-0b80-4c0c-b97f-361967efc3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6388</TotalTime>
  <Words>1117</Words>
  <Application>Microsoft Office PowerPoint</Application>
  <PresentationFormat>Affichage à l'écran (16:9)</PresentationFormat>
  <Paragraphs>155</Paragraphs>
  <Slides>21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6" baseType="lpstr">
      <vt:lpstr>Montserrat SemiBold</vt:lpstr>
      <vt:lpstr>Arial Narrow</vt:lpstr>
      <vt:lpstr>Symbol</vt:lpstr>
      <vt:lpstr>Cabin Condensed</vt:lpstr>
      <vt:lpstr>BRSonoma-Bold</vt:lpstr>
      <vt:lpstr>Montserrat ExtraBold</vt:lpstr>
      <vt:lpstr>Arial</vt:lpstr>
      <vt:lpstr>Calibri</vt:lpstr>
      <vt:lpstr>Verdana</vt:lpstr>
      <vt:lpstr>Courier New</vt:lpstr>
      <vt:lpstr>Wingdings</vt:lpstr>
      <vt:lpstr>BRSonoma-Regular</vt:lpstr>
      <vt:lpstr>Wingdings 3</vt:lpstr>
      <vt:lpstr>Cambria Math</vt:lpstr>
      <vt:lpstr>Groupe BPCE</vt:lpstr>
      <vt:lpstr>L’essentiel du nouvel Espace Bourse</vt:lpstr>
      <vt:lpstr>Présentation PowerPoint</vt:lpstr>
      <vt:lpstr>Nouvel Espace Bourse</vt:lpstr>
      <vt:lpstr>Nouvel Espace Bourse</vt:lpstr>
      <vt:lpstr>Présentation PowerPoint</vt:lpstr>
      <vt:lpstr>Nouvel Espace Bourse</vt:lpstr>
      <vt:lpstr>Nouvel Espace Bourse</vt:lpstr>
      <vt:lpstr>Nouvel Espace Bourse</vt:lpstr>
      <vt:lpstr>Nouvel Espace Bourse</vt:lpstr>
      <vt:lpstr>Nouvel Espace Bourse</vt:lpstr>
      <vt:lpstr>Nouvel Espace Bourse  </vt:lpstr>
      <vt:lpstr>Nouvel Espace Bourse</vt:lpstr>
      <vt:lpstr>Nouvel Espace Bourse  </vt:lpstr>
      <vt:lpstr>Nouvel Espace Bourse</vt:lpstr>
      <vt:lpstr>Nouvel Espace Bourse</vt:lpstr>
      <vt:lpstr>Présentation PowerPoint</vt:lpstr>
      <vt:lpstr>Déploiement </vt:lpstr>
      <vt:lpstr>Déploiement</vt:lpstr>
      <vt:lpstr>Nouvel Espace Bourse</vt:lpstr>
      <vt:lpstr>Nouvel Espace Bourse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lastModifiedBy>PODVIN Virginie [CEGEE]</cp:lastModifiedBy>
  <cp:revision>244</cp:revision>
  <cp:lastPrinted>2021-05-10T15:32:18Z</cp:lastPrinted>
  <dcterms:created xsi:type="dcterms:W3CDTF">2019-06-12T14:27:27Z</dcterms:created>
  <dcterms:modified xsi:type="dcterms:W3CDTF">2023-02-28T16:47:16Z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0x010100E1D968A4F555554083B5001399540170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2023-02-24T15:08:45Z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