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72" r:id="rId8"/>
    <p:sldId id="270" r:id="rId9"/>
    <p:sldId id="274" r:id="rId10"/>
    <p:sldId id="273" r:id="rId11"/>
    <p:sldId id="271" r:id="rId12"/>
    <p:sldId id="263" r:id="rId13"/>
    <p:sldId id="264" r:id="rId14"/>
    <p:sldId id="266" r:id="rId15"/>
    <p:sldId id="267" r:id="rId16"/>
    <p:sldId id="268" r:id="rId17"/>
    <p:sldId id="269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BDCDD"/>
    <a:srgbClr val="C31632"/>
    <a:srgbClr val="EC1B24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81" d="100"/>
          <a:sy n="81" d="100"/>
        </p:scale>
        <p:origin x="10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x.cealsace-b-securite-financiere@cealsace.caisse-epargne.fr?subject=Mouvement%20frontalier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service-portail-intranet-cegee.sigce.caisse-epargne.fr/intranet/IntranetCEGEE_PROD/vat/_pages/index.asp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service-portail-intranet-cegee.sigce.caisse-epargne.fr/intranet/IntranetCEGEE_PROD/vat/_pages/index.asp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905/offre-en-chf/25924/garantie-chg_20220310.xlsx" TargetMode="External"/><Relationship Id="rId2" Type="http://schemas.openxmlformats.org/officeDocument/2006/relationships/hyperlink" Target="http://service-cegee-sps/sites/refdoc/mydocs/Documents%20partages/PR-A-0263.pdf?Web=1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Support d’aide à la vente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14 mars 2022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Marché du CHF et des frontaliers suisses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du Développement et du Marché Grand Public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7E935B-149F-4F97-A4F9-471B162ACA5B}"/>
              </a:ext>
            </a:extLst>
          </p:cNvPr>
          <p:cNvSpPr/>
          <p:nvPr/>
        </p:nvSpPr>
        <p:spPr>
          <a:xfrm>
            <a:off x="3973562" y="5578463"/>
            <a:ext cx="6461910" cy="632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7" lv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dirty="0">
                <a:solidFill>
                  <a:srgbClr val="454545">
                    <a:lumMod val="50000"/>
                  </a:srgbClr>
                </a:solidFill>
                <a:cs typeface="Calibri" panose="020F0502020204030204" pitchFamily="34" charset="0"/>
              </a:rPr>
              <a:t>Pour toute demande de compléments ou d’assistance, merci de solliciter la boite mail </a:t>
            </a:r>
            <a:r>
              <a:rPr lang="fr-FR" sz="1200" dirty="0">
                <a:solidFill>
                  <a:srgbClr val="454545">
                    <a:lumMod val="50000"/>
                  </a:srgbClr>
                </a:solidFill>
                <a:cs typeface="Calibri" panose="020F0502020204030204" pitchFamily="34" charset="0"/>
              </a:rPr>
              <a:t>   </a:t>
            </a:r>
            <a:r>
              <a:rPr lang="fr-FR" sz="1300" b="1" dirty="0">
                <a:solidFill>
                  <a:srgbClr val="454545">
                    <a:lumMod val="50000"/>
                  </a:srgbClr>
                </a:solidFill>
                <a:cs typeface="Calibri" panose="020F0502020204030204" pitchFamily="34" charset="0"/>
              </a:rPr>
              <a:t>CEGEE-L- BDD – MARKETING</a:t>
            </a:r>
            <a:endParaRPr lang="fr-FR" sz="1300" b="1" dirty="0">
              <a:solidFill>
                <a:srgbClr val="EAEAEA">
                  <a:lumMod val="1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7" name="Rectangle à coins arrondis 12">
            <a:extLst>
              <a:ext uri="{FF2B5EF4-FFF2-40B4-BE49-F238E27FC236}">
                <a16:creationId xmlns:a16="http://schemas.microsoft.com/office/drawing/2014/main" id="{E472C891-F994-431D-B7D7-C847EA248808}"/>
              </a:ext>
            </a:extLst>
          </p:cNvPr>
          <p:cNvSpPr/>
          <p:nvPr/>
        </p:nvSpPr>
        <p:spPr>
          <a:xfrm>
            <a:off x="3973562" y="5595925"/>
            <a:ext cx="6461910" cy="612775"/>
          </a:xfrm>
          <a:prstGeom prst="roundRect">
            <a:avLst/>
          </a:prstGeom>
          <a:noFill/>
          <a:ln w="508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480490" y="1779052"/>
            <a:ext cx="8475837" cy="4023689"/>
          </a:xfrm>
        </p:spPr>
        <p:txBody>
          <a:bodyPr/>
          <a:lstStyle/>
          <a:p>
            <a:r>
              <a:rPr lang="fr-FR" dirty="0"/>
              <a:t>Présentation du marché du CHF</a:t>
            </a:r>
          </a:p>
          <a:p>
            <a:pPr lvl="1"/>
            <a:r>
              <a:rPr lang="fr-FR" sz="1800" dirty="0"/>
              <a:t>Localisation des frontaliers suisses, budget et niveau de vie</a:t>
            </a:r>
          </a:p>
          <a:p>
            <a:pPr lvl="1"/>
            <a:r>
              <a:rPr lang="fr-FR" sz="1800" dirty="0"/>
              <a:t>Identification des frontaliers et règles de vigilance anti blanchiment</a:t>
            </a:r>
          </a:p>
          <a:p>
            <a:pPr lvl="1"/>
            <a:endParaRPr lang="fr-FR" sz="1800" dirty="0"/>
          </a:p>
          <a:p>
            <a:r>
              <a:rPr lang="fr-FR" dirty="0"/>
              <a:t>Début 2022, l’actualité dope le cours du CHF et les opérations de change :</a:t>
            </a:r>
          </a:p>
          <a:p>
            <a:pPr lvl="1"/>
            <a:r>
              <a:rPr lang="fr-FR" sz="1800" dirty="0"/>
              <a:t>La vente à terme (VAT) sur salaire,</a:t>
            </a:r>
          </a:p>
          <a:p>
            <a:pPr lvl="1"/>
            <a:r>
              <a:rPr lang="fr-FR" sz="1800" dirty="0"/>
              <a:t>La garantie de change sur déblocage de crédit immobilier en CHF,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4902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frontaliers suisses se concentrent près de la frontière mais peuvent être localisés dans le Bas-Rhin voire en Lorraine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Présentation du marché du CHF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3D138675-4FE6-4BCA-BD03-B45246C0A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8" t="21555" r="32831" b="11395"/>
          <a:stretch>
            <a:fillRect/>
          </a:stretch>
        </p:blipFill>
        <p:spPr bwMode="auto">
          <a:xfrm>
            <a:off x="1686760" y="2355253"/>
            <a:ext cx="3273425" cy="400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Forme libre 20">
            <a:extLst>
              <a:ext uri="{FF2B5EF4-FFF2-40B4-BE49-F238E27FC236}">
                <a16:creationId xmlns:a16="http://schemas.microsoft.com/office/drawing/2014/main" id="{13202CE5-7A81-4BC3-9928-D30E7971F7B5}"/>
              </a:ext>
            </a:extLst>
          </p:cNvPr>
          <p:cNvSpPr/>
          <p:nvPr/>
        </p:nvSpPr>
        <p:spPr>
          <a:xfrm>
            <a:off x="2501147" y="5635028"/>
            <a:ext cx="320675" cy="608013"/>
          </a:xfrm>
          <a:custGeom>
            <a:avLst/>
            <a:gdLst>
              <a:gd name="connsiteX0" fmla="*/ 715108 w 715108"/>
              <a:gd name="connsiteY0" fmla="*/ 0 h 984738"/>
              <a:gd name="connsiteX1" fmla="*/ 257908 w 715108"/>
              <a:gd name="connsiteY1" fmla="*/ 375138 h 984738"/>
              <a:gd name="connsiteX2" fmla="*/ 0 w 715108"/>
              <a:gd name="connsiteY2" fmla="*/ 984738 h 984738"/>
              <a:gd name="connsiteX3" fmla="*/ 0 w 715108"/>
              <a:gd name="connsiteY3" fmla="*/ 984738 h 98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108" h="984738">
                <a:moveTo>
                  <a:pt x="715108" y="0"/>
                </a:moveTo>
                <a:cubicBezTo>
                  <a:pt x="546100" y="105507"/>
                  <a:pt x="377093" y="211015"/>
                  <a:pt x="257908" y="375138"/>
                </a:cubicBezTo>
                <a:cubicBezTo>
                  <a:pt x="138723" y="539261"/>
                  <a:pt x="0" y="984738"/>
                  <a:pt x="0" y="984738"/>
                </a:cubicBezTo>
                <a:lnTo>
                  <a:pt x="0" y="984738"/>
                </a:lnTo>
              </a:path>
            </a:pathLst>
          </a:custGeom>
          <a:noFill/>
          <a:ln w="50800" cap="flat" cmpd="thinThick" algn="ctr">
            <a:solidFill>
              <a:srgbClr val="1003BD"/>
            </a:solidFill>
            <a:prstDash val="solid"/>
          </a:ln>
          <a:effectLst>
            <a:outerShdw blurRad="50800" dist="50800" dir="5400000" algn="ctr" rotWithShape="0">
              <a:srgbClr val="F3F3F3">
                <a:lumMod val="10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Bouée 6">
            <a:extLst>
              <a:ext uri="{FF2B5EF4-FFF2-40B4-BE49-F238E27FC236}">
                <a16:creationId xmlns:a16="http://schemas.microsoft.com/office/drawing/2014/main" id="{8493ED7A-6C38-4312-BF6B-4BFAB7B461D2}"/>
              </a:ext>
            </a:extLst>
          </p:cNvPr>
          <p:cNvSpPr/>
          <p:nvPr/>
        </p:nvSpPr>
        <p:spPr>
          <a:xfrm>
            <a:off x="2704347" y="5919191"/>
            <a:ext cx="212725" cy="323850"/>
          </a:xfrm>
          <a:prstGeom prst="donut">
            <a:avLst/>
          </a:prstGeom>
          <a:solidFill>
            <a:srgbClr val="1003BD"/>
          </a:solidFill>
          <a:ln w="50800" cap="flat" cmpd="sng" algn="ctr">
            <a:solidFill>
              <a:srgbClr val="1003BD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ADADAD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Forme libre 7">
            <a:extLst>
              <a:ext uri="{FF2B5EF4-FFF2-40B4-BE49-F238E27FC236}">
                <a16:creationId xmlns:a16="http://schemas.microsoft.com/office/drawing/2014/main" id="{5CE2B67B-E508-4E42-9B98-B2AB8FABCF47}"/>
              </a:ext>
            </a:extLst>
          </p:cNvPr>
          <p:cNvSpPr/>
          <p:nvPr/>
        </p:nvSpPr>
        <p:spPr>
          <a:xfrm>
            <a:off x="1862972" y="4595216"/>
            <a:ext cx="958850" cy="1000125"/>
          </a:xfrm>
          <a:custGeom>
            <a:avLst/>
            <a:gdLst>
              <a:gd name="connsiteX0" fmla="*/ 715108 w 715108"/>
              <a:gd name="connsiteY0" fmla="*/ 0 h 984738"/>
              <a:gd name="connsiteX1" fmla="*/ 257908 w 715108"/>
              <a:gd name="connsiteY1" fmla="*/ 375138 h 984738"/>
              <a:gd name="connsiteX2" fmla="*/ 0 w 715108"/>
              <a:gd name="connsiteY2" fmla="*/ 984738 h 984738"/>
              <a:gd name="connsiteX3" fmla="*/ 0 w 715108"/>
              <a:gd name="connsiteY3" fmla="*/ 984738 h 98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108" h="984738">
                <a:moveTo>
                  <a:pt x="715108" y="0"/>
                </a:moveTo>
                <a:cubicBezTo>
                  <a:pt x="546100" y="105507"/>
                  <a:pt x="377093" y="211015"/>
                  <a:pt x="257908" y="375138"/>
                </a:cubicBezTo>
                <a:cubicBezTo>
                  <a:pt x="138723" y="539261"/>
                  <a:pt x="0" y="984738"/>
                  <a:pt x="0" y="984738"/>
                </a:cubicBezTo>
                <a:lnTo>
                  <a:pt x="0" y="984738"/>
                </a:lnTo>
              </a:path>
            </a:pathLst>
          </a:custGeom>
          <a:noFill/>
          <a:ln w="50800" cap="flat" cmpd="sng" algn="ctr">
            <a:solidFill>
              <a:srgbClr val="1003BD"/>
            </a:solidFill>
            <a:prstDash val="lgDash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Forme libre 23">
            <a:extLst>
              <a:ext uri="{FF2B5EF4-FFF2-40B4-BE49-F238E27FC236}">
                <a16:creationId xmlns:a16="http://schemas.microsoft.com/office/drawing/2014/main" id="{F47C2B35-490D-4A67-BFD5-11D73CA7883A}"/>
              </a:ext>
            </a:extLst>
          </p:cNvPr>
          <p:cNvSpPr/>
          <p:nvPr/>
        </p:nvSpPr>
        <p:spPr>
          <a:xfrm>
            <a:off x="1862972" y="3171228"/>
            <a:ext cx="1460500" cy="823913"/>
          </a:xfrm>
          <a:custGeom>
            <a:avLst/>
            <a:gdLst>
              <a:gd name="connsiteX0" fmla="*/ 715108 w 715108"/>
              <a:gd name="connsiteY0" fmla="*/ 0 h 984738"/>
              <a:gd name="connsiteX1" fmla="*/ 257908 w 715108"/>
              <a:gd name="connsiteY1" fmla="*/ 375138 h 984738"/>
              <a:gd name="connsiteX2" fmla="*/ 0 w 715108"/>
              <a:gd name="connsiteY2" fmla="*/ 984738 h 984738"/>
              <a:gd name="connsiteX3" fmla="*/ 0 w 715108"/>
              <a:gd name="connsiteY3" fmla="*/ 984738 h 98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108" h="984738">
                <a:moveTo>
                  <a:pt x="715108" y="0"/>
                </a:moveTo>
                <a:cubicBezTo>
                  <a:pt x="546100" y="105507"/>
                  <a:pt x="377093" y="211015"/>
                  <a:pt x="257908" y="375138"/>
                </a:cubicBezTo>
                <a:cubicBezTo>
                  <a:pt x="138723" y="539261"/>
                  <a:pt x="0" y="984738"/>
                  <a:pt x="0" y="984738"/>
                </a:cubicBezTo>
                <a:lnTo>
                  <a:pt x="0" y="984738"/>
                </a:lnTo>
              </a:path>
            </a:pathLst>
          </a:custGeom>
          <a:noFill/>
          <a:ln w="50800" cap="flat" cmpd="sng" algn="ctr">
            <a:solidFill>
              <a:srgbClr val="1003BD"/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Forme libre 21">
            <a:extLst>
              <a:ext uri="{FF2B5EF4-FFF2-40B4-BE49-F238E27FC236}">
                <a16:creationId xmlns:a16="http://schemas.microsoft.com/office/drawing/2014/main" id="{5F8C6386-2817-4662-9630-3EB540FB1A06}"/>
              </a:ext>
            </a:extLst>
          </p:cNvPr>
          <p:cNvSpPr/>
          <p:nvPr/>
        </p:nvSpPr>
        <p:spPr>
          <a:xfrm>
            <a:off x="2172535" y="5095278"/>
            <a:ext cx="744537" cy="1079500"/>
          </a:xfrm>
          <a:custGeom>
            <a:avLst/>
            <a:gdLst>
              <a:gd name="connsiteX0" fmla="*/ 715108 w 715108"/>
              <a:gd name="connsiteY0" fmla="*/ 0 h 984738"/>
              <a:gd name="connsiteX1" fmla="*/ 257908 w 715108"/>
              <a:gd name="connsiteY1" fmla="*/ 375138 h 984738"/>
              <a:gd name="connsiteX2" fmla="*/ 0 w 715108"/>
              <a:gd name="connsiteY2" fmla="*/ 984738 h 984738"/>
              <a:gd name="connsiteX3" fmla="*/ 0 w 715108"/>
              <a:gd name="connsiteY3" fmla="*/ 984738 h 98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108" h="984738">
                <a:moveTo>
                  <a:pt x="715108" y="0"/>
                </a:moveTo>
                <a:cubicBezTo>
                  <a:pt x="546100" y="105507"/>
                  <a:pt x="377093" y="211015"/>
                  <a:pt x="257908" y="375138"/>
                </a:cubicBezTo>
                <a:cubicBezTo>
                  <a:pt x="138723" y="539261"/>
                  <a:pt x="0" y="984738"/>
                  <a:pt x="0" y="984738"/>
                </a:cubicBezTo>
                <a:lnTo>
                  <a:pt x="0" y="984738"/>
                </a:lnTo>
              </a:path>
            </a:pathLst>
          </a:custGeom>
          <a:noFill/>
          <a:ln w="50800" cap="flat" cmpd="sng" algn="ctr">
            <a:solidFill>
              <a:srgbClr val="1003BD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Forme libre 22">
            <a:extLst>
              <a:ext uri="{FF2B5EF4-FFF2-40B4-BE49-F238E27FC236}">
                <a16:creationId xmlns:a16="http://schemas.microsoft.com/office/drawing/2014/main" id="{A2393295-344B-4514-8ACB-B8EFB2D4E347}"/>
              </a:ext>
            </a:extLst>
          </p:cNvPr>
          <p:cNvSpPr/>
          <p:nvPr/>
        </p:nvSpPr>
        <p:spPr>
          <a:xfrm>
            <a:off x="1862972" y="3995141"/>
            <a:ext cx="1152525" cy="776287"/>
          </a:xfrm>
          <a:custGeom>
            <a:avLst/>
            <a:gdLst>
              <a:gd name="connsiteX0" fmla="*/ 715108 w 715108"/>
              <a:gd name="connsiteY0" fmla="*/ 0 h 984738"/>
              <a:gd name="connsiteX1" fmla="*/ 257908 w 715108"/>
              <a:gd name="connsiteY1" fmla="*/ 375138 h 984738"/>
              <a:gd name="connsiteX2" fmla="*/ 0 w 715108"/>
              <a:gd name="connsiteY2" fmla="*/ 984738 h 984738"/>
              <a:gd name="connsiteX3" fmla="*/ 0 w 715108"/>
              <a:gd name="connsiteY3" fmla="*/ 984738 h 98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108" h="984738">
                <a:moveTo>
                  <a:pt x="715108" y="0"/>
                </a:moveTo>
                <a:cubicBezTo>
                  <a:pt x="546100" y="105507"/>
                  <a:pt x="377093" y="211015"/>
                  <a:pt x="257908" y="375138"/>
                </a:cubicBezTo>
                <a:cubicBezTo>
                  <a:pt x="138723" y="539261"/>
                  <a:pt x="0" y="984738"/>
                  <a:pt x="0" y="984738"/>
                </a:cubicBezTo>
                <a:lnTo>
                  <a:pt x="0" y="984738"/>
                </a:lnTo>
              </a:path>
            </a:pathLst>
          </a:custGeom>
          <a:noFill/>
          <a:ln w="50800" cap="flat" cmpd="sng" algn="ctr">
            <a:solidFill>
              <a:srgbClr val="1003BD"/>
            </a:solidFill>
            <a:prstDash val="dash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95362AA2-8FC4-45C6-B103-C004486AB4AC}"/>
              </a:ext>
            </a:extLst>
          </p:cNvPr>
          <p:cNvCxnSpPr/>
          <p:nvPr/>
        </p:nvCxnSpPr>
        <p:spPr>
          <a:xfrm flipH="1" flipV="1">
            <a:off x="3583822" y="3002953"/>
            <a:ext cx="1376363" cy="6350"/>
          </a:xfrm>
          <a:prstGeom prst="straightConnector1">
            <a:avLst/>
          </a:prstGeom>
          <a:noFill/>
          <a:ln w="38100" cap="flat" cmpd="sng" algn="ctr">
            <a:solidFill>
              <a:srgbClr val="1003BD"/>
            </a:solidFill>
            <a:prstDash val="solid"/>
            <a:tailEnd type="arrow"/>
          </a:ln>
          <a:effectLst/>
        </p:spPr>
      </p:cxnSp>
      <p:sp>
        <p:nvSpPr>
          <p:cNvPr id="18" name="Flèche gauche 8">
            <a:extLst>
              <a:ext uri="{FF2B5EF4-FFF2-40B4-BE49-F238E27FC236}">
                <a16:creationId xmlns:a16="http://schemas.microsoft.com/office/drawing/2014/main" id="{936CA4C1-ADC6-418F-B145-AAFED08A1B85}"/>
              </a:ext>
            </a:extLst>
          </p:cNvPr>
          <p:cNvSpPr/>
          <p:nvPr/>
        </p:nvSpPr>
        <p:spPr>
          <a:xfrm>
            <a:off x="2694822" y="5385791"/>
            <a:ext cx="2265363" cy="1008062"/>
          </a:xfrm>
          <a:prstGeom prst="leftArrow">
            <a:avLst/>
          </a:prstGeom>
          <a:solidFill>
            <a:srgbClr val="FFFFFF"/>
          </a:solidFill>
          <a:ln w="25400" cap="flat" cmpd="sng" algn="ctr">
            <a:solidFill>
              <a:srgbClr val="1003BD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1003BD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X clients frontaliers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1003BD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/ PTF / jour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38A76E-916B-47D3-839B-2A91E8C3F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0660" y="2547341"/>
            <a:ext cx="15351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>
                <a:solidFill>
                  <a:srgbClr val="1003BD"/>
                </a:solidFill>
                <a:cs typeface="Arial" panose="020B0604020202020204" pitchFamily="34" charset="0"/>
              </a:rPr>
              <a:t>1 client frontalier / agence / an</a:t>
            </a:r>
          </a:p>
        </p:txBody>
      </p:sp>
      <p:sp>
        <p:nvSpPr>
          <p:cNvPr id="20" name="Espace réservé du contenu 1">
            <a:extLst>
              <a:ext uri="{FF2B5EF4-FFF2-40B4-BE49-F238E27FC236}">
                <a16:creationId xmlns:a16="http://schemas.microsoft.com/office/drawing/2014/main" id="{888E5143-6209-4520-8EB2-1779D0E67ACF}"/>
              </a:ext>
            </a:extLst>
          </p:cNvPr>
          <p:cNvSpPr txBox="1">
            <a:spLocks/>
          </p:cNvSpPr>
          <p:nvPr/>
        </p:nvSpPr>
        <p:spPr bwMode="auto">
          <a:xfrm>
            <a:off x="1658185" y="1826616"/>
            <a:ext cx="449262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44450" rIns="36000" bIns="44450" numCol="1" anchor="t" anchorCtr="0" compatLnSpc="1">
            <a:prstTxWarp prst="textNoShape">
              <a:avLst/>
            </a:prstTxWarp>
          </a:bodyPr>
          <a:lstStyle>
            <a:lvl1pPr marL="266700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anose="05000000000000000000" pitchFamily="2" charset="2"/>
              <a:buChar char="§"/>
              <a:defRPr sz="2000">
                <a:solidFill>
                  <a:srgbClr val="777777"/>
                </a:solidFill>
                <a:latin typeface="+mn-lt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anose="020B0A04020102020204" pitchFamily="34" charset="0"/>
              <a:buChar char="&gt;"/>
              <a:defRPr sz="1600">
                <a:solidFill>
                  <a:srgbClr val="777777"/>
                </a:solidFill>
                <a:latin typeface="+mn-lt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400">
                <a:solidFill>
                  <a:srgbClr val="777777"/>
                </a:solidFill>
                <a:latin typeface="+mn-lt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anose="020B0606020202030204" pitchFamily="34" charset="0"/>
              <a:buChar char="―"/>
              <a:defRPr sz="1200">
                <a:solidFill>
                  <a:srgbClr val="777777"/>
                </a:solidFill>
                <a:latin typeface="+mn-lt"/>
              </a:defRPr>
            </a:lvl4pPr>
            <a:lvl5pPr marL="2057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1587" marR="0" lvl="1" indent="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 Black" panose="020B0A04020102020204" pitchFamily="34" charset="0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EAEAEA">
                    <a:lumMod val="10000"/>
                  </a:srgbClr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  <a:sym typeface="Wingdings" pitchFamily="2" charset="2"/>
              </a:rPr>
              <a:t>Il y a plus de 30 000 frontaliers suisses résidant en Alsace.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EAEAEA">
                  <a:lumMod val="10000"/>
                </a:srgbClr>
              </a:solidFill>
              <a:effectLst/>
              <a:uLnTx/>
              <a:uFillTx/>
              <a:latin typeface="Calibri" pitchFamily="34" charset="0"/>
              <a:cs typeface="Calibri" pitchFamily="34" charset="0"/>
              <a:sym typeface="Wingdings" pitchFamily="2" charset="2"/>
            </a:endParaRPr>
          </a:p>
        </p:txBody>
      </p:sp>
      <p:sp>
        <p:nvSpPr>
          <p:cNvPr id="21" name="Espace réservé du contenu 1">
            <a:extLst>
              <a:ext uri="{FF2B5EF4-FFF2-40B4-BE49-F238E27FC236}">
                <a16:creationId xmlns:a16="http://schemas.microsoft.com/office/drawing/2014/main" id="{F347A416-3AE0-4787-AB6F-4789E7A5FC85}"/>
              </a:ext>
            </a:extLst>
          </p:cNvPr>
          <p:cNvSpPr txBox="1">
            <a:spLocks/>
          </p:cNvSpPr>
          <p:nvPr/>
        </p:nvSpPr>
        <p:spPr bwMode="auto">
          <a:xfrm>
            <a:off x="6306385" y="1898053"/>
            <a:ext cx="3733800" cy="1801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72000" tIns="44450" rIns="36000" bIns="44450"/>
          <a:lstStyle>
            <a:lvl1pPr marL="266700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777777"/>
                </a:solidFill>
                <a:latin typeface="+mn-lt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sz="1600">
                <a:solidFill>
                  <a:srgbClr val="777777"/>
                </a:solidFill>
                <a:latin typeface="+mn-lt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400">
                <a:solidFill>
                  <a:srgbClr val="777777"/>
                </a:solidFill>
                <a:latin typeface="+mn-lt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200">
                <a:solidFill>
                  <a:srgbClr val="777777"/>
                </a:solidFill>
                <a:latin typeface="+mn-lt"/>
              </a:defRPr>
            </a:lvl4pPr>
            <a:lvl5pPr marL="1879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None/>
              <a:defRPr sz="1100">
                <a:solidFill>
                  <a:srgbClr val="777777"/>
                </a:solidFill>
                <a:latin typeface="+mn-lt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1587" lvl="1" indent="0">
              <a:spcBef>
                <a:spcPts val="200"/>
              </a:spcBef>
              <a:buClrTx/>
              <a:buSzTx/>
              <a:buFont typeface="Arial Black" pitchFamily="34" charset="0"/>
              <a:buNone/>
              <a:defRPr/>
            </a:pPr>
            <a:r>
              <a:rPr lang="fr-FR" sz="1400" dirty="0">
                <a:solidFill>
                  <a:srgbClr val="454545">
                    <a:lumMod val="50000"/>
                  </a:srgbClr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Ne sont pas considérés comme des frontaliers,</a:t>
            </a:r>
          </a:p>
          <a:p>
            <a:pPr marL="287337" lvl="1" indent="-285750">
              <a:spcBef>
                <a:spcPts val="20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fr-FR" sz="1400" dirty="0">
                <a:solidFill>
                  <a:srgbClr val="454545">
                    <a:lumMod val="50000"/>
                  </a:srgbClr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Les clients résidant en France qui reçoivent certes des flux en CHF de Suisse, mais ceux-ci ne correspondent pas à des salaires,</a:t>
            </a:r>
          </a:p>
          <a:p>
            <a:pPr marL="287337" lvl="1" indent="-285750">
              <a:spcBef>
                <a:spcPts val="20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fr-FR" sz="1400" dirty="0">
                <a:solidFill>
                  <a:srgbClr val="454545">
                    <a:lumMod val="50000"/>
                  </a:srgbClr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Les clients non résidents (ils reçoivent bien des flux  en CHF y compris de salaire mais habitent à l’étranger (Suisse, Allemagne, …).</a:t>
            </a:r>
            <a:endParaRPr lang="fr-FR" sz="1500" dirty="0">
              <a:solidFill>
                <a:srgbClr val="EAEAEA">
                  <a:lumMod val="10000"/>
                </a:srgbClr>
              </a:solidFill>
              <a:latin typeface="Calibri" pitchFamily="34" charset="0"/>
              <a:cs typeface="Calibri" pitchFamily="34" charset="0"/>
              <a:sym typeface="Wingdings" pitchFamily="2" charset="2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89F542F-E1E7-44B1-A315-C778FA4F7969}"/>
              </a:ext>
            </a:extLst>
          </p:cNvPr>
          <p:cNvSpPr txBox="1"/>
          <p:nvPr/>
        </p:nvSpPr>
        <p:spPr>
          <a:xfrm>
            <a:off x="5863472" y="3860203"/>
            <a:ext cx="4176713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EAEAEA">
                    <a:lumMod val="10000"/>
                  </a:srgbClr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Dans la zone frontalière, les frontaliers représentent environ 40 % à 45 % de la population active. </a:t>
            </a:r>
          </a:p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EAEAEA">
                    <a:lumMod val="10000"/>
                  </a:srgbClr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Cette proportion baisse au fur et à mesure que l’on s’éloigne de la frontière.</a:t>
            </a:r>
          </a:p>
        </p:txBody>
      </p:sp>
      <p:sp>
        <p:nvSpPr>
          <p:cNvPr id="23" name="Espace réservé du contenu 1">
            <a:extLst>
              <a:ext uri="{FF2B5EF4-FFF2-40B4-BE49-F238E27FC236}">
                <a16:creationId xmlns:a16="http://schemas.microsoft.com/office/drawing/2014/main" id="{D5FD818D-2B7B-4996-8DCF-37387FF68E9E}"/>
              </a:ext>
            </a:extLst>
          </p:cNvPr>
          <p:cNvSpPr txBox="1">
            <a:spLocks/>
          </p:cNvSpPr>
          <p:nvPr/>
        </p:nvSpPr>
        <p:spPr bwMode="auto">
          <a:xfrm>
            <a:off x="5899985" y="5595341"/>
            <a:ext cx="4284662" cy="768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72000" tIns="44450" rIns="36000" bIns="44450"/>
          <a:lstStyle>
            <a:lvl1pPr marL="266700" indent="-2651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Wingdings" pitchFamily="2" charset="2"/>
              <a:buChar char="§"/>
              <a:defRPr sz="2000">
                <a:solidFill>
                  <a:srgbClr val="777777"/>
                </a:solidFill>
                <a:latin typeface="+mn-lt"/>
                <a:ea typeface="+mn-ea"/>
                <a:cs typeface="+mn-cs"/>
              </a:defRPr>
            </a:lvl1pPr>
            <a:lvl2pPr marL="72390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80000"/>
              <a:buFont typeface="Arial Black" pitchFamily="34" charset="0"/>
              <a:buChar char="&gt;"/>
              <a:defRPr sz="1600">
                <a:solidFill>
                  <a:srgbClr val="777777"/>
                </a:solidFill>
                <a:latin typeface="+mn-lt"/>
              </a:defRPr>
            </a:lvl2pPr>
            <a:lvl3pPr marL="11684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SzPct val="70000"/>
              <a:buChar char="•"/>
              <a:defRPr sz="1400">
                <a:solidFill>
                  <a:srgbClr val="777777"/>
                </a:solidFill>
                <a:latin typeface="+mn-lt"/>
              </a:defRPr>
            </a:lvl3pPr>
            <a:lvl4pPr marL="16129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030A"/>
              </a:buClr>
              <a:buFont typeface="Arial Narrow" pitchFamily="34" charset="0"/>
              <a:buChar char="―"/>
              <a:defRPr sz="1200">
                <a:solidFill>
                  <a:srgbClr val="777777"/>
                </a:solidFill>
                <a:latin typeface="+mn-lt"/>
              </a:defRPr>
            </a:lvl4pPr>
            <a:lvl5pPr marL="1879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None/>
              <a:defRPr sz="1100">
                <a:solidFill>
                  <a:srgbClr val="777777"/>
                </a:solidFill>
                <a:latin typeface="+mn-lt"/>
              </a:defRPr>
            </a:lvl5pPr>
            <a:lvl6pPr marL="25146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6pPr>
            <a:lvl7pPr marL="2971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7pPr>
            <a:lvl8pPr marL="34290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8pPr>
            <a:lvl9pPr marL="38862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70000"/>
              <a:buChar char="o"/>
              <a:defRPr sz="1100">
                <a:solidFill>
                  <a:srgbClr val="777777"/>
                </a:solidFill>
                <a:latin typeface="+mn-lt"/>
              </a:defRPr>
            </a:lvl9pPr>
          </a:lstStyle>
          <a:p>
            <a:pPr marL="1587" lvl="1" indent="0">
              <a:lnSpc>
                <a:spcPct val="150000"/>
              </a:lnSpc>
              <a:spcBef>
                <a:spcPts val="0"/>
              </a:spcBef>
              <a:buClrTx/>
              <a:buSzTx/>
              <a:buFont typeface="Arial Black" pitchFamily="34" charset="0"/>
              <a:buNone/>
              <a:defRPr/>
            </a:pPr>
            <a:r>
              <a:rPr lang="fr-FR" sz="1400" dirty="0">
                <a:solidFill>
                  <a:srgbClr val="EAEAEA">
                    <a:lumMod val="10000"/>
                  </a:srgbClr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24 des 25 communes d’Alsace ayant le revenu médian le plus important sont proches de la frontière suisse.</a:t>
            </a:r>
          </a:p>
        </p:txBody>
      </p:sp>
      <p:sp>
        <p:nvSpPr>
          <p:cNvPr id="24" name="Rectangle à coins arrondis 2">
            <a:extLst>
              <a:ext uri="{FF2B5EF4-FFF2-40B4-BE49-F238E27FC236}">
                <a16:creationId xmlns:a16="http://schemas.microsoft.com/office/drawing/2014/main" id="{3910403B-97F7-4BE4-A910-985938D884C2}"/>
              </a:ext>
            </a:extLst>
          </p:cNvPr>
          <p:cNvSpPr/>
          <p:nvPr/>
        </p:nvSpPr>
        <p:spPr>
          <a:xfrm>
            <a:off x="2821822" y="1323378"/>
            <a:ext cx="6426200" cy="360363"/>
          </a:xfrm>
          <a:prstGeom prst="roundRect">
            <a:avLst/>
          </a:prstGeom>
          <a:solidFill>
            <a:srgbClr val="EAEAEA"/>
          </a:solidFill>
          <a:ln w="50800" cap="flat" cmpd="sng" algn="ctr">
            <a:solidFill>
              <a:srgbClr val="454545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1587" marR="0" lvl="1" indent="0" algn="ctr" defTabSz="91440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 Black" pitchFamily="34" charset="0"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Wingdings" pitchFamily="2" charset="2"/>
              </a:rPr>
              <a:t>Un frontalier est un client qui vit en France et exerce un emploi en Suisse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Wingdings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386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Le </a:t>
            </a:r>
            <a:r>
              <a:rPr lang="fr-FR" dirty="0">
                <a:sym typeface="Wingdings" pitchFamily="2" charset="2"/>
              </a:rPr>
              <a:t>revenu mensuel moyen d’un frontalier suisse est 2 à 3 fois plus élevé que celui qu’il toucherait en France à emploi équivalent, soit :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sym typeface="Wingdings" pitchFamily="2" charset="2"/>
              </a:rPr>
              <a:t>7 500 CHF pour un emploi qualifié (au 11 mars 1 CHF = 0,9774 €) 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sym typeface="Wingdings" pitchFamily="2" charset="2"/>
              </a:rPr>
              <a:t>4 300 CHF pour un emploi non qualifié.</a:t>
            </a:r>
          </a:p>
          <a:p>
            <a:pPr marL="216000" lvl="1">
              <a:buFont typeface="Arial" panose="020B0604020202020204" pitchFamily="34" charset="0"/>
              <a:buChar char="■"/>
              <a:defRPr/>
            </a:pPr>
            <a:r>
              <a:rPr lang="fr-FR" sz="1600" dirty="0">
                <a:sym typeface="Wingdings" pitchFamily="2" charset="2"/>
              </a:rPr>
              <a:t>Les frontaliers ont ainsi un pouvoir d’achat plus élevé.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sym typeface="Wingdings" pitchFamily="2" charset="2"/>
              </a:rPr>
              <a:t>Ceci entraine une plus forte capacité de dépense, mais également d’endettement (montant moyen des crédits immobiliers et conso beaucoup plus élevé) et d’épargne.</a:t>
            </a:r>
          </a:p>
          <a:p>
            <a:pPr marL="216000" lvl="1">
              <a:buFont typeface="Arial" panose="020B0604020202020204" pitchFamily="34" charset="0"/>
              <a:buChar char="■"/>
              <a:defRPr/>
            </a:pPr>
            <a:r>
              <a:rPr lang="fr-FR" sz="1600" dirty="0">
                <a:sym typeface="Wingdings" pitchFamily="2" charset="2"/>
              </a:rPr>
              <a:t>Ce statut de frontalier repose sur un contrat de travail de droit suisse qui le rend à priori peu pérenne .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sym typeface="Wingdings" pitchFamily="2" charset="2"/>
              </a:rPr>
              <a:t>En effet les règles du licenciement sont très souples en Suisse (sous réserve d’un à deux mois de préavis selon le contrat de travail) .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sym typeface="Wingdings" pitchFamily="2" charset="2"/>
              </a:rPr>
              <a:t>Cela dit, un CDI sera toujours plus stable qu’un contrat à durée provisoire ou un intérim, qui sont des contrats à durée limitée  </a:t>
            </a:r>
          </a:p>
          <a:p>
            <a:pPr marL="216000" lvl="1">
              <a:buFont typeface="Arial" panose="020B0604020202020204" pitchFamily="34" charset="0"/>
              <a:buChar char="■"/>
              <a:defRPr/>
            </a:pPr>
            <a:r>
              <a:rPr lang="fr-FR" sz="1600" dirty="0">
                <a:sym typeface="Wingdings" pitchFamily="2" charset="2"/>
              </a:rPr>
              <a:t>Néanmoins il y a en pratique forte résilience du statut de frontalier : en cas de perte d’emploi le frontalier fera son maximum pour maintenir son niveau de vie en retrouvant un emploi en Suisse.</a:t>
            </a:r>
          </a:p>
          <a:p>
            <a:pPr marL="216000" lvl="1">
              <a:buFont typeface="Arial" panose="020B0604020202020204" pitchFamily="34" charset="0"/>
              <a:buChar char="■"/>
              <a:defRPr/>
            </a:pPr>
            <a:r>
              <a:rPr lang="fr-FR" sz="1600" dirty="0">
                <a:sym typeface="Wingdings" pitchFamily="2" charset="2"/>
              </a:rPr>
              <a:t>Et à aujourd’hui il y est le plus souvent arrivé. Il faut en effet avoir à l’esprit que dans les 2 cantons de Bâle ville et Bâle campagne les taux de chômage se situent respectivement à 3,2 et 2 %.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frontalier, </a:t>
            </a:r>
            <a:r>
              <a:rPr lang="fr-FR" i="1" dirty="0"/>
              <a:t>un client qui pense autrement : niveau de revenu et niveau de budget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Présentation du marché du CHF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30547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Nos clients frontaliers suisses, sont identifiés par le renseignement du pays de l’employeur (SUISSE) dans MYSYS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Cette identification est essentielle car ils sont dans une situation particulière en termes :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</a:rPr>
              <a:t>de besoins : développement commercial à travers des offres et campagnes spécifiques, 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</a:rPr>
              <a:t>de risque et de blanchiment</a:t>
            </a:r>
          </a:p>
          <a:p>
            <a:pPr>
              <a:defRPr/>
            </a:pPr>
            <a:r>
              <a:rPr lang="fr-FR" dirty="0"/>
              <a:t>En conséquence et au fil de l’eau, dès que vous serez face à un frontalier, il est impératif de valider l’employeur et de s’assurer que le DRC est à jour des dernières pièces disponibles.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Les justificatifs économiques admissibles pour le DRC sont limités car ils doivent pouvoir confirmer les revenus suisses pouvant être versés sur les comptes des clients.</a:t>
            </a:r>
          </a:p>
          <a:p>
            <a:pPr>
              <a:defRPr/>
            </a:pPr>
            <a:r>
              <a:rPr lang="fr-FR" dirty="0"/>
              <a:t>Dès lors ces justificatifs ne peuvent être que :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</a:rPr>
              <a:t>soit un bulletin de salaire ou de pension de retraite de moins de trois mois, 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</a:rPr>
              <a:t>soit le contrat de travail indiquant la rémunération. </a:t>
            </a:r>
          </a:p>
          <a:p>
            <a:pPr>
              <a:defRPr/>
            </a:pPr>
            <a:endParaRPr lang="fr-FR" dirty="0"/>
          </a:p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L’identification des frontaliers dans MYSYS et la mise à jour du DRC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Présentation du marché du CHF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44426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95325" y="1388668"/>
            <a:ext cx="10980738" cy="5469331"/>
          </a:xfrm>
        </p:spPr>
        <p:txBody>
          <a:bodyPr/>
          <a:lstStyle/>
          <a:p>
            <a:pPr marL="216000" lvl="1"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Lors de rapatriements de fonds depuis l’étranger ou à l’occasion de dépôts de devises, il convient de s’assurer de la cohérence des opérations confiées avec les éléments à notre disposition, en n’hésitant pas à collecter tout document utile auprès du client.</a:t>
            </a:r>
          </a:p>
          <a:p>
            <a:pPr marL="216000" lvl="1"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Si ces opérations présentent un caractère récurrent, il faut s’assurer que l’on dispose d’une connaissance actualisée du client</a:t>
            </a:r>
          </a:p>
          <a:p>
            <a:pPr marL="1587" lvl="1" indent="0" algn="just">
              <a:buNone/>
              <a:defRPr/>
            </a:pPr>
            <a:endParaRPr lang="fr-FR" sz="500" b="1" kern="0" dirty="0">
              <a:solidFill>
                <a:srgbClr val="EAEAEA">
                  <a:lumMod val="10000"/>
                </a:srgbClr>
              </a:solidFill>
            </a:endParaRPr>
          </a:p>
          <a:p>
            <a:pPr marL="1587" lvl="1" indent="0" algn="just">
              <a:buNone/>
              <a:defRPr/>
            </a:pPr>
            <a:r>
              <a:rPr lang="fr-FR" sz="1500" b="1" u="sng" kern="0" dirty="0">
                <a:solidFill>
                  <a:srgbClr val="EAEAEA">
                    <a:lumMod val="10000"/>
                  </a:srgbClr>
                </a:solidFill>
              </a:rPr>
              <a:t>Pour nos clients résidents français</a:t>
            </a:r>
            <a:r>
              <a:rPr lang="fr-FR" sz="1500" b="1" kern="0" dirty="0">
                <a:solidFill>
                  <a:srgbClr val="EAEAEA">
                    <a:lumMod val="10000"/>
                  </a:srgbClr>
                </a:solidFill>
              </a:rPr>
              <a:t> :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</a:rPr>
              <a:t>Le client est travailleur frontalier : son DRC doit comporter un justificatif de revenus actualisé faisant état d’un salaire versé à l’étranger  (fiche de paie, </a:t>
            </a:r>
            <a:r>
              <a:rPr lang="fr-FR" dirty="0" err="1">
                <a:solidFill>
                  <a:schemeClr val="accent1">
                    <a:lumMod val="10000"/>
                  </a:schemeClr>
                </a:solidFill>
              </a:rPr>
              <a:t>Lohnausweiss</a:t>
            </a:r>
            <a:r>
              <a:rPr lang="fr-FR" dirty="0">
                <a:solidFill>
                  <a:schemeClr val="accent1">
                    <a:lumMod val="10000"/>
                  </a:schemeClr>
                </a:solidFill>
              </a:rPr>
              <a:t>,…). </a:t>
            </a:r>
            <a:r>
              <a:rPr lang="fr-FR" b="1" dirty="0">
                <a:solidFill>
                  <a:schemeClr val="accent1">
                    <a:lumMod val="10000"/>
                  </a:schemeClr>
                </a:solidFill>
              </a:rPr>
              <a:t>Si le montant rapatrié n’est pas cohérent avec les revenus justifiés, il est impératif de rencontrer le client pour s’assurer de la licéité des fonds reçus.</a:t>
            </a:r>
          </a:p>
          <a:p>
            <a:pPr lvl="1">
              <a:defRPr/>
            </a:pPr>
            <a:r>
              <a:rPr lang="fr-FR" b="1" dirty="0">
                <a:solidFill>
                  <a:schemeClr val="accent1">
                    <a:lumMod val="10000"/>
                  </a:schemeClr>
                </a:solidFill>
              </a:rPr>
              <a:t>Le client n’est pas travailleur frontalier : il convient de l’interroger afin de comprendre d’où proviennent les fonds </a:t>
            </a:r>
            <a:r>
              <a:rPr lang="fr-FR" dirty="0">
                <a:solidFill>
                  <a:schemeClr val="accent1">
                    <a:lumMod val="10000"/>
                  </a:schemeClr>
                </a:solidFill>
              </a:rPr>
              <a:t>en CHF qu’il a transférés depuis l’étranger </a:t>
            </a:r>
            <a:r>
              <a:rPr lang="fr-FR" b="1" dirty="0">
                <a:solidFill>
                  <a:schemeClr val="accent1">
                    <a:lumMod val="10000"/>
                  </a:schemeClr>
                </a:solidFill>
              </a:rPr>
              <a:t>et, le cas échéant, de récupérer un justificatif adapté </a:t>
            </a:r>
            <a:r>
              <a:rPr lang="fr-FR" dirty="0">
                <a:solidFill>
                  <a:schemeClr val="accent1">
                    <a:lumMod val="10000"/>
                  </a:schemeClr>
                </a:solidFill>
              </a:rPr>
              <a:t>(ex : certificat de cession d’un véhicule, versement prime d’assurance, …)</a:t>
            </a:r>
          </a:p>
          <a:p>
            <a:pPr marL="1587" lvl="1" indent="0" algn="just">
              <a:buNone/>
              <a:defRPr/>
            </a:pPr>
            <a:r>
              <a:rPr lang="fr-FR" sz="1500" b="1" u="sng" kern="0" dirty="0">
                <a:solidFill>
                  <a:srgbClr val="EAEAEA">
                    <a:lumMod val="10000"/>
                  </a:srgbClr>
                </a:solidFill>
              </a:rPr>
              <a:t>Pour nos  clients non résidents</a:t>
            </a:r>
            <a:r>
              <a:rPr lang="fr-FR" sz="1500" b="1" kern="0" dirty="0">
                <a:solidFill>
                  <a:srgbClr val="EAEAEA">
                    <a:lumMod val="10000"/>
                  </a:srgbClr>
                </a:solidFill>
              </a:rPr>
              <a:t> :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</a:rPr>
              <a:t>Présence dans le DRC d’un justificatif d’identité, de domicile fiscal, de revenus, de l’auto-certification EAI ainsi que le formulaire d’</a:t>
            </a:r>
            <a:r>
              <a:rPr lang="fr-FR" dirty="0" err="1">
                <a:solidFill>
                  <a:schemeClr val="accent1">
                    <a:lumMod val="10000"/>
                  </a:schemeClr>
                </a:solidFill>
              </a:rPr>
              <a:t>auto-déclaration</a:t>
            </a:r>
            <a:r>
              <a:rPr lang="fr-FR" dirty="0">
                <a:solidFill>
                  <a:schemeClr val="accent1">
                    <a:lumMod val="10000"/>
                  </a:schemeClr>
                </a:solidFill>
              </a:rPr>
              <a:t> PPE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</a:rPr>
              <a:t>Informations sur les motivations à détenir un compte bancaire en France (liens familiaux, résidence secondaire, …)</a:t>
            </a:r>
          </a:p>
          <a:p>
            <a:pPr marL="446087" lvl="1" indent="0" algn="just">
              <a:buNone/>
              <a:defRPr/>
            </a:pPr>
            <a:endParaRPr lang="fr-FR" sz="500" kern="0" dirty="0">
              <a:solidFill>
                <a:srgbClr val="EAEAEA">
                  <a:lumMod val="10000"/>
                </a:srgbClr>
              </a:solidFill>
            </a:endParaRPr>
          </a:p>
          <a:p>
            <a:pPr marL="1587" lvl="1" indent="0" algn="just">
              <a:buNone/>
              <a:defRPr/>
            </a:pPr>
            <a:r>
              <a:rPr lang="fr-FR" sz="1500" kern="0" dirty="0">
                <a:solidFill>
                  <a:srgbClr val="EAEAEA">
                    <a:lumMod val="10000"/>
                  </a:srgbClr>
                </a:solidFill>
              </a:rPr>
              <a:t>Pour rappel, l’entrée en relation avec un non-résident doit faire l’objet d’un accord préalable du service LAB (sauf s’il réside dans un des pays limitrophe de la CEGEE : Belgique, Luxembourg, Allemagne, Suisse).</a:t>
            </a:r>
          </a:p>
          <a:p>
            <a:pPr marL="1587" lvl="1" indent="0" algn="just">
              <a:buNone/>
              <a:defRPr/>
            </a:pPr>
            <a:endParaRPr lang="fr-FR" sz="300" kern="0" dirty="0">
              <a:solidFill>
                <a:srgbClr val="EAEAEA">
                  <a:lumMod val="10000"/>
                </a:srgbClr>
              </a:solidFill>
            </a:endParaRPr>
          </a:p>
          <a:p>
            <a:pPr marL="1587" lvl="1" indent="0" algn="ctr">
              <a:buNone/>
              <a:defRPr/>
            </a:pPr>
            <a:r>
              <a:rPr lang="fr-FR" sz="1500" b="1" kern="0" dirty="0">
                <a:solidFill>
                  <a:srgbClr val="EAEAEA">
                    <a:lumMod val="10000"/>
                  </a:srgbClr>
                </a:solidFill>
              </a:rPr>
              <a:t>N’hésitez pas à solliciter le service LAB en cas de besoin : </a:t>
            </a:r>
            <a:r>
              <a:rPr lang="fr-FR" sz="1000" b="1" dirty="0"/>
              <a:t> </a:t>
            </a:r>
            <a:r>
              <a:rPr lang="fr-FR" sz="1500" b="1" u="sng" dirty="0" err="1">
                <a:hlinkClick r:id="rId2"/>
              </a:rPr>
              <a:t>cegee</a:t>
            </a:r>
            <a:r>
              <a:rPr lang="fr-FR" sz="1500" b="1" u="sng" dirty="0">
                <a:hlinkClick r:id="rId2"/>
              </a:rPr>
              <a:t>-b-</a:t>
            </a:r>
            <a:r>
              <a:rPr lang="fr-FR" sz="1500" b="1" u="sng" dirty="0" err="1">
                <a:hlinkClick r:id="rId2"/>
              </a:rPr>
              <a:t>drccp</a:t>
            </a:r>
            <a:r>
              <a:rPr lang="fr-FR" sz="1500" b="1" u="sng" dirty="0">
                <a:hlinkClick r:id="rId2"/>
              </a:rPr>
              <a:t>-slab</a:t>
            </a:r>
            <a:endParaRPr lang="fr-FR" sz="1500" b="1" kern="0" dirty="0">
              <a:solidFill>
                <a:srgbClr val="EAEAEA">
                  <a:lumMod val="10000"/>
                </a:srgbClr>
              </a:solidFill>
            </a:endParaRPr>
          </a:p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cadre de l’activité de rapatriement de CHF : les règles de vigilance anti blanchiment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Présentation du marché du CHF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46838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Le cours du CHF augmente régulièrement depuis 1 an et est amené à connaître des pics avec la crise actuelle.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Ce qui entraine un accroissement soudain de la demande d’opérations de change :</a:t>
            </a:r>
          </a:p>
          <a:p>
            <a:pPr lvl="1"/>
            <a:r>
              <a:rPr lang="fr-FR" dirty="0"/>
              <a:t>Les contrats de Vente à terme sur salaire en CHF</a:t>
            </a:r>
          </a:p>
          <a:p>
            <a:pPr marL="468000" lvl="1" indent="0">
              <a:buNone/>
            </a:pPr>
            <a:r>
              <a:rPr lang="fr-FR" dirty="0"/>
              <a:t>	Ces produits sont très lucratifs pour la CEGEE et rapportent</a:t>
            </a:r>
          </a:p>
          <a:p>
            <a:pPr lvl="2"/>
            <a:r>
              <a:rPr lang="fr-FR" b="1" dirty="0"/>
              <a:t>500 € de PNB </a:t>
            </a:r>
            <a:r>
              <a:rPr lang="fr-FR" dirty="0"/>
              <a:t>pour une VAT de 1 000 € sur 12 mois</a:t>
            </a:r>
          </a:p>
          <a:p>
            <a:pPr lvl="2"/>
            <a:r>
              <a:rPr lang="fr-FR" b="1" dirty="0"/>
              <a:t>370 € de PNB</a:t>
            </a:r>
            <a:r>
              <a:rPr lang="fr-FR" dirty="0"/>
              <a:t> pour une VAT de 1 000 € sur 6 mois</a:t>
            </a:r>
          </a:p>
          <a:p>
            <a:pPr marL="927000" lvl="2" indent="0">
              <a:buNone/>
            </a:pPr>
            <a:r>
              <a:rPr lang="fr-FR" dirty="0"/>
              <a:t>L’ensemble des collaborateurs (hors AC) en CDI des deux DR a été habilité à </a:t>
            </a:r>
            <a:r>
              <a:rPr lang="fr-FR" u="sng" dirty="0">
                <a:hlinkClick r:id="rId2"/>
              </a:rPr>
              <a:t>l’outil CHF</a:t>
            </a:r>
            <a:r>
              <a:rPr lang="fr-FR" dirty="0"/>
              <a:t> et il leur est demandé de l’utiliser et de ne plus se servir du formulaire CPT-70 qui n’est destiné qu’à pallier une éventuelle panne de l’outil.</a:t>
            </a:r>
          </a:p>
          <a:p>
            <a:pPr lvl="1"/>
            <a:r>
              <a:rPr lang="fr-FR" dirty="0"/>
              <a:t>Les garanties de change sur le déblocage de crédit immobilier en CHF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L’augmentation récente du cours du CHF entraine un accroissement soudain de la demande d’opérations de change par nos clients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l’actualité dope le cours du CHF et les opérations de change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4E7E27-2F9C-440D-A4F7-7EE0AC73C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9278" y="1740318"/>
            <a:ext cx="3383118" cy="171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341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Nos clients frontaliers sont face à une incertitude budgétaire récurrente : ils touchent des revenus en CHF mais effectuent leur dépenses courantes en €uros. </a:t>
            </a:r>
          </a:p>
          <a:p>
            <a:pPr>
              <a:defRPr/>
            </a:pPr>
            <a:r>
              <a:rPr lang="fr-FR" dirty="0"/>
              <a:t>Le taux de change variant au jour le jour, ils sont soumis à un risque de change et il peut être intéressant de figer un taux de change sur la durée</a:t>
            </a:r>
          </a:p>
          <a:p>
            <a:pPr>
              <a:defRPr/>
            </a:pPr>
            <a:r>
              <a:rPr lang="fr-FR" dirty="0"/>
              <a:t>Pour sécuriser cette conversion, la Caisse d’Epargne Grand Est Europe dispose d’un produit, la VAT qui permet de garantir un taux de change pendant 6 ou 12 mois sur une fraction du salaire destinée à être convertie en €uros.</a:t>
            </a:r>
          </a:p>
          <a:p>
            <a:pPr>
              <a:defRPr/>
            </a:pPr>
            <a:r>
              <a:rPr lang="fr-FR" dirty="0"/>
              <a:t>Plusieurs niveaux d’engagements sont possibles. Par exemple : </a:t>
            </a:r>
          </a:p>
          <a:p>
            <a:pPr lvl="1">
              <a:defRPr/>
            </a:pPr>
            <a:r>
              <a:rPr lang="fr-FR" sz="1500" dirty="0">
                <a:solidFill>
                  <a:schemeClr val="tx1"/>
                </a:solidFill>
              </a:rPr>
              <a:t>à hauteur de la moitié </a:t>
            </a:r>
            <a:r>
              <a:rPr lang="fr-FR" sz="1500" b="1" dirty="0">
                <a:solidFill>
                  <a:schemeClr val="tx1"/>
                </a:solidFill>
              </a:rPr>
              <a:t>du salaire </a:t>
            </a:r>
          </a:p>
          <a:p>
            <a:pPr lvl="1">
              <a:defRPr/>
            </a:pPr>
            <a:r>
              <a:rPr lang="fr-FR" sz="1500" dirty="0">
                <a:solidFill>
                  <a:schemeClr val="tx1"/>
                </a:solidFill>
              </a:rPr>
              <a:t>à hauteur du montant nécessaire pour couvrir les dépenses en €uros. </a:t>
            </a:r>
          </a:p>
          <a:p>
            <a:pPr marL="216000" lvl="1"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Sur la fraction des revenus conservée en CHF (non engagée dans la VAT), le client pourra, le cas échéant, profiter des éventuelles évolutions favorables de la parité CHF/EUR.</a:t>
            </a:r>
            <a:endParaRPr lang="fr-FR" dirty="0"/>
          </a:p>
          <a:p>
            <a:pPr marL="216000" lvl="1"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Lors de la mise en place de la VAT, il y a deux points de vigilance :</a:t>
            </a:r>
          </a:p>
          <a:p>
            <a:pPr lvl="1">
              <a:defRPr/>
            </a:pPr>
            <a:r>
              <a:rPr lang="fr-FR" sz="1500" b="1" dirty="0">
                <a:solidFill>
                  <a:schemeClr val="accent4"/>
                </a:solidFill>
              </a:rPr>
              <a:t>La pérennité du salaire (intérim, CDD, …) : ne pas s’engager sur 12 mois alors que les revenus sont incertains</a:t>
            </a:r>
          </a:p>
          <a:p>
            <a:pPr lvl="1">
              <a:defRPr/>
            </a:pPr>
            <a:r>
              <a:rPr lang="fr-FR" sz="1500" b="1" dirty="0">
                <a:solidFill>
                  <a:schemeClr val="accent4"/>
                </a:solidFill>
              </a:rPr>
              <a:t>la présence de débits programmés en CHF  (mensualités de prêts, virements permanents, …)</a:t>
            </a:r>
          </a:p>
          <a:p>
            <a:pPr marL="1587" indent="0" algn="just">
              <a:buNone/>
              <a:defRPr/>
            </a:pPr>
            <a:r>
              <a:rPr lang="fr-FR" sz="1500" b="1" dirty="0">
                <a:solidFill>
                  <a:schemeClr val="accent1">
                    <a:lumMod val="10000"/>
                  </a:schemeClr>
                </a:solidFill>
              </a:rPr>
              <a:t>Avantage client : </a:t>
            </a:r>
            <a:r>
              <a:rPr lang="fr-FR" sz="1500" dirty="0">
                <a:solidFill>
                  <a:schemeClr val="accent1">
                    <a:lumMod val="10000"/>
                  </a:schemeClr>
                </a:solidFill>
              </a:rPr>
              <a:t>permet au frontalier de protéger ses revenus des variations du cours du CHF et ainsi de sécuriser le paiement des dépenses en euros.</a:t>
            </a:r>
          </a:p>
          <a:p>
            <a:pPr marL="1587" indent="0" algn="just">
              <a:buNone/>
              <a:defRPr/>
            </a:pPr>
            <a:r>
              <a:rPr lang="fr-FR" sz="1500" b="1" dirty="0">
                <a:solidFill>
                  <a:schemeClr val="accent1">
                    <a:lumMod val="10000"/>
                  </a:schemeClr>
                </a:solidFill>
              </a:rPr>
              <a:t>Avantages CEGEE : </a:t>
            </a:r>
            <a:r>
              <a:rPr lang="fr-FR" sz="1500" dirty="0">
                <a:solidFill>
                  <a:schemeClr val="accent1">
                    <a:lumMod val="10000"/>
                  </a:schemeClr>
                </a:solidFill>
              </a:rPr>
              <a:t>permet de fidéliser et conquérir des revenus en CHF, et création de PNB</a:t>
            </a:r>
          </a:p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conversion en € à taux garanti du salaire en CHF : la vente à terme (VAT)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ventes à terme en CHF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249944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vente à terme, un achat sur le marché des changes soumis à un process particulier et incontournable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ventes à terme en CHF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081CBB-D422-473F-BFE7-B44AB55BCDF7}"/>
              </a:ext>
            </a:extLst>
          </p:cNvPr>
          <p:cNvSpPr txBox="1"/>
          <p:nvPr/>
        </p:nvSpPr>
        <p:spPr>
          <a:xfrm>
            <a:off x="8664257" y="2288540"/>
            <a:ext cx="249618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arenR"/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A  réception du contrat validé (via la DSC), prend les positions de couverture du risque de change sur le marché</a:t>
            </a: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arenR"/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Porte ces positions pour 	le client</a:t>
            </a: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arenR"/>
              <a:defRPr/>
            </a:pPr>
            <a:endParaRPr lang="fr-FR" sz="1200" dirty="0">
              <a:solidFill>
                <a:srgbClr val="F3F3F3">
                  <a:lumMod val="1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C086698-671F-494C-B9F3-F5373C99D197}"/>
              </a:ext>
            </a:extLst>
          </p:cNvPr>
          <p:cNvSpPr txBox="1"/>
          <p:nvPr/>
        </p:nvSpPr>
        <p:spPr>
          <a:xfrm>
            <a:off x="1031550" y="1290955"/>
            <a:ext cx="3250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b="1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4 étapes pour le commercial en agence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FC54D8-D806-4318-9122-E166A5A81CFD}"/>
              </a:ext>
            </a:extLst>
          </p:cNvPr>
          <p:cNvSpPr txBox="1"/>
          <p:nvPr/>
        </p:nvSpPr>
        <p:spPr>
          <a:xfrm>
            <a:off x="5093970" y="1518285"/>
            <a:ext cx="2627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b="1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La DSC service FLUX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4D545F7-78E0-4F6A-BE3A-F9202E391CAD}"/>
              </a:ext>
            </a:extLst>
          </p:cNvPr>
          <p:cNvSpPr txBox="1"/>
          <p:nvPr/>
        </p:nvSpPr>
        <p:spPr>
          <a:xfrm>
            <a:off x="8211502" y="1518285"/>
            <a:ext cx="32902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b="1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La Direction financière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DF62B95-1BA9-416E-BFD9-64607A7CB9A2}"/>
              </a:ext>
            </a:extLst>
          </p:cNvPr>
          <p:cNvSpPr txBox="1"/>
          <p:nvPr/>
        </p:nvSpPr>
        <p:spPr>
          <a:xfrm>
            <a:off x="4834890" y="2215515"/>
            <a:ext cx="318007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1) Vérifie :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la validité des contrats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la transmission de tous les contrats saisis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Si le contrat n’est pas valable, la DSC contacte l’agence pour régularisation.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400" dirty="0">
              <a:solidFill>
                <a:srgbClr val="F3F3F3">
                  <a:lumMod val="10000"/>
                </a:srgbClr>
              </a:solidFill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2) Génère l’opération de prélèvement des frais de mise en place de la VAT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400" dirty="0">
              <a:solidFill>
                <a:srgbClr val="F3F3F3">
                  <a:lumMod val="10000"/>
                </a:srgbClr>
              </a:solidFill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3) Assure la réalisation des échéanciers mensuels des VAT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B1BA112D-27A8-432B-80C7-A7050293A169}"/>
              </a:ext>
            </a:extLst>
          </p:cNvPr>
          <p:cNvCxnSpPr>
            <a:cxnSpLocks/>
          </p:cNvCxnSpPr>
          <p:nvPr/>
        </p:nvCxnSpPr>
        <p:spPr>
          <a:xfrm>
            <a:off x="1131888" y="1999615"/>
            <a:ext cx="10028550" cy="0"/>
          </a:xfrm>
          <a:prstGeom prst="straightConnector1">
            <a:avLst/>
          </a:prstGeom>
          <a:noFill/>
          <a:ln w="76200" cap="flat" cmpd="sng" algn="ctr">
            <a:solidFill>
              <a:srgbClr val="1003BD"/>
            </a:solidFill>
            <a:prstDash val="solid"/>
            <a:tailEnd type="arrow"/>
          </a:ln>
          <a:effectLst/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D6FD0D1-7B16-41A6-AF88-BB696E8FE3D3}"/>
              </a:ext>
            </a:extLst>
          </p:cNvPr>
          <p:cNvSpPr/>
          <p:nvPr/>
        </p:nvSpPr>
        <p:spPr>
          <a:xfrm>
            <a:off x="4798378" y="2196465"/>
            <a:ext cx="3290255" cy="2755900"/>
          </a:xfrm>
          <a:prstGeom prst="rect">
            <a:avLst/>
          </a:prstGeom>
          <a:noFill/>
          <a:ln w="25400" cap="flat" cmpd="dbl" algn="ctr">
            <a:solidFill>
              <a:srgbClr val="454545">
                <a:lumMod val="50000"/>
              </a:srgbClr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0E4E6B-452B-4832-B943-5C9E23560305}"/>
              </a:ext>
            </a:extLst>
          </p:cNvPr>
          <p:cNvSpPr/>
          <p:nvPr/>
        </p:nvSpPr>
        <p:spPr>
          <a:xfrm>
            <a:off x="8627745" y="2215515"/>
            <a:ext cx="2532693" cy="1662549"/>
          </a:xfrm>
          <a:prstGeom prst="rect">
            <a:avLst/>
          </a:prstGeom>
          <a:noFill/>
          <a:ln w="25400" cap="flat" cmpd="dbl" algn="ctr">
            <a:solidFill>
              <a:srgbClr val="454545">
                <a:lumMod val="50000"/>
              </a:srgbClr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B1C78A6-4444-40FB-AED5-AC9C154E9F14}"/>
              </a:ext>
            </a:extLst>
          </p:cNvPr>
          <p:cNvSpPr/>
          <p:nvPr/>
        </p:nvSpPr>
        <p:spPr>
          <a:xfrm>
            <a:off x="8568055" y="1496378"/>
            <a:ext cx="2592388" cy="379412"/>
          </a:xfrm>
          <a:prstGeom prst="rect">
            <a:avLst/>
          </a:prstGeom>
          <a:noFill/>
          <a:ln w="25400" cap="flat" cmpd="dbl" algn="ctr">
            <a:solidFill>
              <a:srgbClr val="454545">
                <a:lumMod val="50000"/>
              </a:srgbClr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7493BB-85B0-4ABA-AD5D-3D73EB2D9434}"/>
              </a:ext>
            </a:extLst>
          </p:cNvPr>
          <p:cNvSpPr/>
          <p:nvPr/>
        </p:nvSpPr>
        <p:spPr>
          <a:xfrm>
            <a:off x="5128895" y="1496378"/>
            <a:ext cx="2592388" cy="358775"/>
          </a:xfrm>
          <a:prstGeom prst="rect">
            <a:avLst/>
          </a:prstGeom>
          <a:noFill/>
          <a:ln w="25400" cap="flat" cmpd="dbl" algn="ctr">
            <a:solidFill>
              <a:srgbClr val="454545">
                <a:lumMod val="50000"/>
              </a:srgbClr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8C40E2-71C1-4217-841B-DAA8E9E80C3F}"/>
              </a:ext>
            </a:extLst>
          </p:cNvPr>
          <p:cNvSpPr/>
          <p:nvPr/>
        </p:nvSpPr>
        <p:spPr>
          <a:xfrm>
            <a:off x="1336992" y="1351915"/>
            <a:ext cx="2667937" cy="523875"/>
          </a:xfrm>
          <a:prstGeom prst="rect">
            <a:avLst/>
          </a:prstGeom>
          <a:noFill/>
          <a:ln w="25400" cap="flat" cmpd="dbl" algn="ctr">
            <a:solidFill>
              <a:srgbClr val="454545">
                <a:lumMod val="50000"/>
              </a:srgbClr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1" name="Rectangle à coins arrondis 61">
            <a:extLst>
              <a:ext uri="{FF2B5EF4-FFF2-40B4-BE49-F238E27FC236}">
                <a16:creationId xmlns:a16="http://schemas.microsoft.com/office/drawing/2014/main" id="{3C5DC732-B1EB-4F13-93E7-9EC8AC9824FC}"/>
              </a:ext>
            </a:extLst>
          </p:cNvPr>
          <p:cNvSpPr/>
          <p:nvPr/>
        </p:nvSpPr>
        <p:spPr>
          <a:xfrm>
            <a:off x="5113019" y="955040"/>
            <a:ext cx="6047424" cy="541338"/>
          </a:xfrm>
          <a:prstGeom prst="roundRect">
            <a:avLst/>
          </a:prstGeom>
          <a:noFill/>
          <a:ln w="25400" cap="flat" cmpd="sng" algn="ctr">
            <a:solidFill>
              <a:srgbClr val="1003BD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à réception du contrat de VAT via </a:t>
            </a:r>
            <a:r>
              <a:rPr kumimoji="0" lang="fr-FR" b="1" i="0" u="none" strike="noStrike" kern="0" cap="none" spc="0" normalizeH="0" baseline="0" noProof="0" dirty="0" err="1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Myflow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(domaine Echange et Flux – Change)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49FE2ACE-F5B0-4928-B68C-C430CF6695C2}"/>
              </a:ext>
            </a:extLst>
          </p:cNvPr>
          <p:cNvCxnSpPr/>
          <p:nvPr/>
        </p:nvCxnSpPr>
        <p:spPr>
          <a:xfrm>
            <a:off x="4798378" y="2215515"/>
            <a:ext cx="0" cy="2736850"/>
          </a:xfrm>
          <a:prstGeom prst="line">
            <a:avLst/>
          </a:prstGeom>
          <a:noFill/>
          <a:ln w="50800" cap="flat" cmpd="sng" algn="ctr">
            <a:solidFill>
              <a:srgbClr val="1003BD"/>
            </a:solidFill>
            <a:prstDash val="solid"/>
          </a:ln>
          <a:effectLst/>
        </p:spPr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305034D-94A7-4175-90FC-3FEC8F0C8967}"/>
              </a:ext>
            </a:extLst>
          </p:cNvPr>
          <p:cNvCxnSpPr>
            <a:cxnSpLocks/>
          </p:cNvCxnSpPr>
          <p:nvPr/>
        </p:nvCxnSpPr>
        <p:spPr>
          <a:xfrm>
            <a:off x="8627744" y="3883660"/>
            <a:ext cx="2520000" cy="0"/>
          </a:xfrm>
          <a:prstGeom prst="line">
            <a:avLst/>
          </a:prstGeom>
          <a:noFill/>
          <a:ln w="50800" cap="flat" cmpd="sng" algn="ctr">
            <a:solidFill>
              <a:srgbClr val="454545">
                <a:lumMod val="50000"/>
              </a:srgbClr>
            </a:solidFill>
            <a:prstDash val="solid"/>
          </a:ln>
          <a:effectLst/>
        </p:spPr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6682B8B0-3940-441F-8201-D21503F89A69}"/>
              </a:ext>
            </a:extLst>
          </p:cNvPr>
          <p:cNvCxnSpPr/>
          <p:nvPr/>
        </p:nvCxnSpPr>
        <p:spPr>
          <a:xfrm>
            <a:off x="2576195" y="1855153"/>
            <a:ext cx="0" cy="360362"/>
          </a:xfrm>
          <a:prstGeom prst="straightConnector1">
            <a:avLst/>
          </a:prstGeom>
          <a:noFill/>
          <a:ln w="50800" cap="flat" cmpd="dbl" algn="ctr">
            <a:solidFill>
              <a:srgbClr val="F3F3F3">
                <a:lumMod val="10000"/>
              </a:srgbClr>
            </a:solidFill>
            <a:prstDash val="solid"/>
            <a:tailEnd type="arrow"/>
          </a:ln>
          <a:effectLst/>
        </p:spPr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EA46002F-324D-497E-8571-587725884072}"/>
              </a:ext>
            </a:extLst>
          </p:cNvPr>
          <p:cNvCxnSpPr/>
          <p:nvPr/>
        </p:nvCxnSpPr>
        <p:spPr>
          <a:xfrm>
            <a:off x="9743758" y="1855153"/>
            <a:ext cx="0" cy="360362"/>
          </a:xfrm>
          <a:prstGeom prst="straightConnector1">
            <a:avLst/>
          </a:prstGeom>
          <a:noFill/>
          <a:ln w="50800" cap="flat" cmpd="dbl" algn="ctr">
            <a:solidFill>
              <a:srgbClr val="F3F3F3">
                <a:lumMod val="10000"/>
              </a:srgbClr>
            </a:solidFill>
            <a:prstDash val="solid"/>
            <a:tailEnd type="arrow"/>
          </a:ln>
          <a:effectLst/>
        </p:spPr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BE065E08-ED12-45A8-A29C-6FD0EEDC45E1}"/>
              </a:ext>
            </a:extLst>
          </p:cNvPr>
          <p:cNvCxnSpPr/>
          <p:nvPr/>
        </p:nvCxnSpPr>
        <p:spPr>
          <a:xfrm>
            <a:off x="6425883" y="1855153"/>
            <a:ext cx="0" cy="360362"/>
          </a:xfrm>
          <a:prstGeom prst="straightConnector1">
            <a:avLst/>
          </a:prstGeom>
          <a:noFill/>
          <a:ln w="50800" cap="flat" cmpd="dbl" algn="ctr">
            <a:solidFill>
              <a:srgbClr val="F3F3F3">
                <a:lumMod val="10000"/>
              </a:srgbClr>
            </a:solidFill>
            <a:prstDash val="solid"/>
            <a:tailEnd type="arrow"/>
          </a:ln>
          <a:effectLst/>
        </p:spPr>
      </p:cxnSp>
      <p:sp>
        <p:nvSpPr>
          <p:cNvPr id="27" name="Flèche droite 1">
            <a:extLst>
              <a:ext uri="{FF2B5EF4-FFF2-40B4-BE49-F238E27FC236}">
                <a16:creationId xmlns:a16="http://schemas.microsoft.com/office/drawing/2014/main" id="{EABDF037-83ED-4CEC-B1F9-50EE07215146}"/>
              </a:ext>
            </a:extLst>
          </p:cNvPr>
          <p:cNvSpPr/>
          <p:nvPr/>
        </p:nvSpPr>
        <p:spPr>
          <a:xfrm>
            <a:off x="4238625" y="4493260"/>
            <a:ext cx="544513" cy="231775"/>
          </a:xfrm>
          <a:prstGeom prst="rightArrow">
            <a:avLst/>
          </a:prstGeom>
          <a:solidFill>
            <a:srgbClr val="1003BD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8" name="Flèche droite 37">
            <a:extLst>
              <a:ext uri="{FF2B5EF4-FFF2-40B4-BE49-F238E27FC236}">
                <a16:creationId xmlns:a16="http://schemas.microsoft.com/office/drawing/2014/main" id="{C8AAD140-3466-42D1-B676-647E6B0B7F3F}"/>
              </a:ext>
            </a:extLst>
          </p:cNvPr>
          <p:cNvSpPr/>
          <p:nvPr/>
        </p:nvSpPr>
        <p:spPr>
          <a:xfrm>
            <a:off x="8099743" y="2704465"/>
            <a:ext cx="544512" cy="231775"/>
          </a:xfrm>
          <a:prstGeom prst="rightArrow">
            <a:avLst/>
          </a:prstGeom>
          <a:solidFill>
            <a:srgbClr val="1003BD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3D2DF242-EA30-4DC4-87C9-95D8CEBFF8A8}"/>
              </a:ext>
            </a:extLst>
          </p:cNvPr>
          <p:cNvCxnSpPr/>
          <p:nvPr/>
        </p:nvCxnSpPr>
        <p:spPr>
          <a:xfrm flipH="1">
            <a:off x="8099743" y="2215515"/>
            <a:ext cx="4762" cy="1208088"/>
          </a:xfrm>
          <a:prstGeom prst="line">
            <a:avLst/>
          </a:prstGeom>
          <a:noFill/>
          <a:ln w="50800" cap="flat" cmpd="sng" algn="ctr">
            <a:solidFill>
              <a:srgbClr val="1003BD"/>
            </a:solidFill>
            <a:prstDash val="solid"/>
          </a:ln>
          <a:effectLst/>
        </p:spPr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EA02FD35-6C3A-4C9A-841B-FF60154FB01C}"/>
              </a:ext>
            </a:extLst>
          </p:cNvPr>
          <p:cNvSpPr txBox="1"/>
          <p:nvPr/>
        </p:nvSpPr>
        <p:spPr>
          <a:xfrm>
            <a:off x="8573460" y="4079240"/>
            <a:ext cx="300354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454545">
                    <a:lumMod val="50000"/>
                  </a:srgbClr>
                </a:solidFill>
                <a:cs typeface="Arial" panose="020B0604020202020204" pitchFamily="34" charset="0"/>
                <a:hlinkClick r:id="rId2"/>
              </a:rPr>
              <a:t>L’outil VAT </a:t>
            </a:r>
            <a:r>
              <a:rPr lang="fr-FR" sz="1400" dirty="0">
                <a:solidFill>
                  <a:srgbClr val="454545">
                    <a:lumMod val="50000"/>
                  </a:srgbClr>
                </a:solidFill>
                <a:cs typeface="Arial" panose="020B0604020202020204" pitchFamily="34" charset="0"/>
              </a:rPr>
              <a:t>est accessible dans ‘Mon espace métier » - « expertise » - « VAT CHF »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000" dirty="0">
              <a:solidFill>
                <a:srgbClr val="454545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31" name="Rectangle à coins arrondis 36">
            <a:extLst>
              <a:ext uri="{FF2B5EF4-FFF2-40B4-BE49-F238E27FC236}">
                <a16:creationId xmlns:a16="http://schemas.microsoft.com/office/drawing/2014/main" id="{0C0EF730-6F15-4ED2-A606-225DD9E22C03}"/>
              </a:ext>
            </a:extLst>
          </p:cNvPr>
          <p:cNvSpPr/>
          <p:nvPr/>
        </p:nvSpPr>
        <p:spPr>
          <a:xfrm>
            <a:off x="1165225" y="5127863"/>
            <a:ext cx="10051413" cy="12618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solidFill>
              <a:srgbClr val="1003BD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</a:rPr>
              <a:t>POINT IMPORTANT : 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</a:rPr>
              <a:t>l’outil VAT n’est destiné qu’à faciliter la saisie des contrats mais il ne génère pas la prise de positions de couverture du risque de change sur le marché des changes.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sym typeface="Wingdings" pitchFamily="2" charset="2"/>
              </a:rPr>
              <a:t>Ces positions de couverture du risque de change ne sont prises par la Direction Financière qu’à réception du contrat signé et valable           il est donc impératif de transmettre le contrat de VAT signé, via </a:t>
            </a: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sym typeface="Wingdings" pitchFamily="2" charset="2"/>
              </a:rPr>
              <a:t>Myflow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sym typeface="Wingdings" pitchFamily="2" charset="2"/>
              </a:rPr>
              <a:t>, immédiatement. 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9B3C4B0-DB29-48F8-886D-865E5B78D373}"/>
              </a:ext>
            </a:extLst>
          </p:cNvPr>
          <p:cNvSpPr txBox="1"/>
          <p:nvPr/>
        </p:nvSpPr>
        <p:spPr>
          <a:xfrm>
            <a:off x="1189038" y="2257425"/>
            <a:ext cx="27403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arenR"/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Valide la VAT </a:t>
            </a: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  <a:hlinkClick r:id="rId2"/>
              </a:rPr>
              <a:t>sur l’outil VAT </a:t>
            </a: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et l’imprime*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2FA924A-39F0-4B8A-8DA5-142FF853D23D}"/>
              </a:ext>
            </a:extLst>
          </p:cNvPr>
          <p:cNvSpPr txBox="1"/>
          <p:nvPr/>
        </p:nvSpPr>
        <p:spPr>
          <a:xfrm>
            <a:off x="1189038" y="2794318"/>
            <a:ext cx="27752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arenR" startAt="2"/>
              <a:defRPr/>
            </a:pPr>
            <a:r>
              <a:rPr lang="fr-FR" sz="1400" b="1" dirty="0">
                <a:solidFill>
                  <a:srgbClr val="FF0000"/>
                </a:solidFill>
                <a:cs typeface="Arial" panose="020B0604020202020204" pitchFamily="34" charset="0"/>
              </a:rPr>
              <a:t>Appose le cachet et visa de la CEGEE, fait dater et signer par le client, </a:t>
            </a: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lui remet un exemplaire</a:t>
            </a:r>
          </a:p>
        </p:txBody>
      </p:sp>
      <p:sp>
        <p:nvSpPr>
          <p:cNvPr id="34" name="ZoneTexte 15">
            <a:extLst>
              <a:ext uri="{FF2B5EF4-FFF2-40B4-BE49-F238E27FC236}">
                <a16:creationId xmlns:a16="http://schemas.microsoft.com/office/drawing/2014/main" id="{A24D50F5-4101-49BE-A42B-6D09B7E40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8233" y="4396105"/>
            <a:ext cx="26447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400" dirty="0">
                <a:solidFill>
                  <a:srgbClr val="FF0000"/>
                </a:solidFill>
                <a:cs typeface="Arial" panose="020B0604020202020204" pitchFamily="34" charset="0"/>
              </a:rPr>
              <a:t>4 )  Transmet </a:t>
            </a:r>
            <a:r>
              <a:rPr lang="fr-FR" altLang="fr-FR" sz="1400" b="1" dirty="0">
                <a:solidFill>
                  <a:srgbClr val="FF0000"/>
                </a:solidFill>
                <a:cs typeface="Arial" panose="020B0604020202020204" pitchFamily="34" charset="0"/>
              </a:rPr>
              <a:t>immédiatement </a:t>
            </a:r>
            <a:r>
              <a:rPr lang="fr-FR" altLang="fr-FR" sz="1400" dirty="0">
                <a:solidFill>
                  <a:srgbClr val="FF0000"/>
                </a:solidFill>
                <a:cs typeface="Arial" panose="020B0604020202020204" pitchFamily="34" charset="0"/>
              </a:rPr>
              <a:t>le contrat VAT via </a:t>
            </a:r>
            <a:r>
              <a:rPr lang="fr-FR" altLang="fr-FR" sz="1400" dirty="0" err="1">
                <a:solidFill>
                  <a:srgbClr val="FF0000"/>
                </a:solidFill>
                <a:cs typeface="Arial" panose="020B0604020202020204" pitchFamily="34" charset="0"/>
              </a:rPr>
              <a:t>Myflow</a:t>
            </a:r>
            <a:endParaRPr lang="fr-FR" altLang="fr-FR" sz="14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A3F7C2D-BD8F-41E5-B09E-755B1AE250DB}"/>
              </a:ext>
            </a:extLst>
          </p:cNvPr>
          <p:cNvSpPr txBox="1"/>
          <p:nvPr/>
        </p:nvSpPr>
        <p:spPr>
          <a:xfrm>
            <a:off x="1230313" y="3799840"/>
            <a:ext cx="25146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arenR" startAt="3"/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Numérise le contrat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      dans le dossier client</a:t>
            </a: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66B349A2-D98B-4EDC-B8A8-FB6139716E41}"/>
              </a:ext>
            </a:extLst>
          </p:cNvPr>
          <p:cNvSpPr/>
          <p:nvPr/>
        </p:nvSpPr>
        <p:spPr>
          <a:xfrm>
            <a:off x="1055370" y="4307840"/>
            <a:ext cx="3067998" cy="644526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0B35912-1C00-46BC-A834-FB99126DAE9D}"/>
              </a:ext>
            </a:extLst>
          </p:cNvPr>
          <p:cNvSpPr/>
          <p:nvPr/>
        </p:nvSpPr>
        <p:spPr>
          <a:xfrm>
            <a:off x="1244910" y="2242165"/>
            <a:ext cx="2775261" cy="2771138"/>
          </a:xfrm>
          <a:prstGeom prst="rect">
            <a:avLst/>
          </a:prstGeom>
          <a:noFill/>
          <a:ln w="25400" cap="flat" cmpd="dbl" algn="ctr">
            <a:solidFill>
              <a:srgbClr val="454545">
                <a:lumMod val="50000"/>
              </a:srgbClr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8" name="Rectangle à coins arrondis 6">
            <a:extLst>
              <a:ext uri="{FF2B5EF4-FFF2-40B4-BE49-F238E27FC236}">
                <a16:creationId xmlns:a16="http://schemas.microsoft.com/office/drawing/2014/main" id="{20C28C88-64CA-4C6B-B145-8672579DCA0C}"/>
              </a:ext>
            </a:extLst>
          </p:cNvPr>
          <p:cNvSpPr/>
          <p:nvPr/>
        </p:nvSpPr>
        <p:spPr>
          <a:xfrm>
            <a:off x="1154112" y="2787968"/>
            <a:ext cx="2740333" cy="926762"/>
          </a:xfrm>
          <a:prstGeom prst="roundRect">
            <a:avLst/>
          </a:prstGeom>
          <a:noFill/>
          <a:ln w="50800" cap="flat" cmpd="sng" algn="ctr">
            <a:solidFill>
              <a:srgbClr val="7030A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E37E4F79-E1FB-4567-AFAE-4995AEF700E9}"/>
              </a:ext>
            </a:extLst>
          </p:cNvPr>
          <p:cNvSpPr txBox="1"/>
          <p:nvPr/>
        </p:nvSpPr>
        <p:spPr>
          <a:xfrm>
            <a:off x="1262700" y="6568153"/>
            <a:ext cx="57311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* En cas d’impossibilité recours au CPT070 via AGIL</a:t>
            </a:r>
          </a:p>
        </p:txBody>
      </p:sp>
    </p:spTree>
    <p:extLst>
      <p:ext uri="{BB962C8B-B14F-4D97-AF65-F5344CB8AC3E}">
        <p14:creationId xmlns:p14="http://schemas.microsoft.com/office/powerpoint/2010/main" val="4219314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Problématique : lorsque </a:t>
            </a:r>
            <a:r>
              <a: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le client </a:t>
            </a:r>
            <a:r>
              <a:rPr lang="fr-FR" dirty="0"/>
              <a:t>est frontalier avec des revenus en CHF, il </a:t>
            </a:r>
            <a:r>
              <a: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va emprunter en francs suisses, pour couvrir des besoins de financement en €.</a:t>
            </a:r>
          </a:p>
          <a:p>
            <a:pPr>
              <a:defRPr/>
            </a:pPr>
            <a:r>
              <a:rPr lang="fr-FR" dirty="0"/>
              <a:t>En conséquence, lors du déblocage du prêt il sera nécessaire de convertir les CHF du prêt en €. 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Or comme le taux de change CHF / € varie au jour le jour, la contrepartie en € du prêt en CHF va fluctuer et elle pourrait ne plus suffire à couvrir le besoin de financement.</a:t>
            </a: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Il y a une certitude : </a:t>
            </a:r>
            <a:r>
              <a:rPr lang="fr-FR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plus le délai de déblocage augmente, plus le taux de change et donc la contrevaleur en € risquent de fluctuer</a:t>
            </a:r>
          </a:p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phase de déblocage d’un crédit immobilier en CHF notamment lors d’une construction fait courir un risque de change important au client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garanties de change en CHF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7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76A64B54-DFA0-4ABB-BF02-ADC0E69284FC}"/>
              </a:ext>
            </a:extLst>
          </p:cNvPr>
          <p:cNvCxnSpPr/>
          <p:nvPr/>
        </p:nvCxnSpPr>
        <p:spPr>
          <a:xfrm>
            <a:off x="4364137" y="4928473"/>
            <a:ext cx="936104" cy="0"/>
          </a:xfrm>
          <a:prstGeom prst="straightConnector1">
            <a:avLst/>
          </a:prstGeom>
          <a:noFill/>
          <a:ln w="76200" cap="flat" cmpd="sng" algn="ctr">
            <a:solidFill>
              <a:srgbClr val="454545">
                <a:lumMod val="50000"/>
              </a:srgbClr>
            </a:solidFill>
            <a:prstDash val="solid"/>
            <a:tailEnd type="arrow"/>
          </a:ln>
          <a:effectLst/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2E3E06D-A0E3-4A4D-B606-BE325DFDA988}"/>
              </a:ext>
            </a:extLst>
          </p:cNvPr>
          <p:cNvSpPr/>
          <p:nvPr/>
        </p:nvSpPr>
        <p:spPr>
          <a:xfrm>
            <a:off x="5372249" y="4233381"/>
            <a:ext cx="1800200" cy="923926"/>
          </a:xfrm>
          <a:prstGeom prst="rect">
            <a:avLst/>
          </a:prstGeom>
          <a:solidFill>
            <a:srgbClr val="EAEAEA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= X KCHF au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EC1B2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taux de montage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du jour,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si le prêt immobilier s’effectue en CHF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6597609-48DA-47A6-82A9-8F2539D042E0}"/>
              </a:ext>
            </a:extLst>
          </p:cNvPr>
          <p:cNvCxnSpPr/>
          <p:nvPr/>
        </p:nvCxnSpPr>
        <p:spPr>
          <a:xfrm>
            <a:off x="4364137" y="4424417"/>
            <a:ext cx="936104" cy="0"/>
          </a:xfrm>
          <a:prstGeom prst="straightConnector1">
            <a:avLst/>
          </a:prstGeom>
          <a:noFill/>
          <a:ln w="76200" cap="flat" cmpd="sng" algn="ctr">
            <a:solidFill>
              <a:srgbClr val="454545">
                <a:lumMod val="50000"/>
              </a:srgbClr>
            </a:solidFill>
            <a:prstDash val="solid"/>
            <a:tailEnd type="arrow"/>
          </a:ln>
          <a:effectLst/>
        </p:spPr>
      </p:cxnSp>
      <p:pic>
        <p:nvPicPr>
          <p:cNvPr id="13" name="Picture 2">
            <a:extLst>
              <a:ext uri="{FF2B5EF4-FFF2-40B4-BE49-F238E27FC236}">
                <a16:creationId xmlns:a16="http://schemas.microsoft.com/office/drawing/2014/main" id="{4546E739-919E-4D63-B318-5D0C52EBE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833" y="4208394"/>
            <a:ext cx="92392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11556C3-DDFA-49F4-BA81-22C07D1ECFD1}"/>
              </a:ext>
            </a:extLst>
          </p:cNvPr>
          <p:cNvSpPr/>
          <p:nvPr/>
        </p:nvSpPr>
        <p:spPr>
          <a:xfrm>
            <a:off x="2491930" y="4208393"/>
            <a:ext cx="1800200" cy="923925"/>
          </a:xfrm>
          <a:prstGeom prst="rect">
            <a:avLst/>
          </a:prstGeom>
          <a:solidFill>
            <a:srgbClr val="EAEAEA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Besoin de financement en €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EB859C-243D-4BB3-B1F3-192D648A4557}"/>
              </a:ext>
            </a:extLst>
          </p:cNvPr>
          <p:cNvSpPr/>
          <p:nvPr/>
        </p:nvSpPr>
        <p:spPr>
          <a:xfrm>
            <a:off x="8252569" y="4089366"/>
            <a:ext cx="1800200" cy="1186969"/>
          </a:xfrm>
          <a:prstGeom prst="rect">
            <a:avLst/>
          </a:prstGeom>
          <a:solidFill>
            <a:srgbClr val="EAEAEA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Y aura-t-il assez de CHF pour couvrir les dépenses en €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EC1B2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au taux de conversion du  jour du déblocage?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85AC9080-8A12-4802-8908-ED1E68E99BC4}"/>
              </a:ext>
            </a:extLst>
          </p:cNvPr>
          <p:cNvCxnSpPr/>
          <p:nvPr/>
        </p:nvCxnSpPr>
        <p:spPr>
          <a:xfrm>
            <a:off x="7244457" y="4695345"/>
            <a:ext cx="936104" cy="0"/>
          </a:xfrm>
          <a:prstGeom prst="straightConnector1">
            <a:avLst/>
          </a:prstGeom>
          <a:noFill/>
          <a:ln w="76200" cap="flat" cmpd="sng" algn="ctr">
            <a:solidFill>
              <a:srgbClr val="454545">
                <a:lumMod val="50000"/>
              </a:srgbClr>
            </a:solidFill>
            <a:prstDash val="solid"/>
            <a:tailEnd type="arrow"/>
          </a:ln>
          <a:effectLst/>
        </p:spPr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C479210D-59D5-48BF-91B6-72F21FE18EBC}"/>
              </a:ext>
            </a:extLst>
          </p:cNvPr>
          <p:cNvPicPr/>
          <p:nvPr/>
        </p:nvPicPr>
        <p:blipFill rotWithShape="1">
          <a:blip r:embed="rId3"/>
          <a:srcRect l="34245" t="37894" r="55531" b="50509"/>
          <a:stretch/>
        </p:blipFill>
        <p:spPr bwMode="auto">
          <a:xfrm>
            <a:off x="8531639" y="3316189"/>
            <a:ext cx="1242060" cy="8451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CDB67395-A2C5-4B3E-BC69-1216808ED801}"/>
              </a:ext>
            </a:extLst>
          </p:cNvPr>
          <p:cNvSpPr txBox="1"/>
          <p:nvPr/>
        </p:nvSpPr>
        <p:spPr>
          <a:xfrm>
            <a:off x="8036545" y="2900071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" lvl="1" algn="ctr" fontAlgn="base">
              <a:spcAft>
                <a:spcPct val="0"/>
              </a:spcAft>
            </a:pPr>
            <a:r>
              <a:rPr lang="fr-FR" sz="1400" b="1" dirty="0">
                <a:solidFill>
                  <a:srgbClr val="EAEAEA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Quelle sera la  parité CHF/€</a:t>
            </a:r>
          </a:p>
          <a:p>
            <a:pPr marL="1587" lvl="1" algn="ctr" fontAlgn="base">
              <a:spcAft>
                <a:spcPct val="0"/>
              </a:spcAft>
            </a:pPr>
            <a:r>
              <a:rPr lang="fr-FR" sz="1400" b="1" dirty="0">
                <a:solidFill>
                  <a:srgbClr val="EAEAEA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lors du/des déblocage (s) ?</a:t>
            </a:r>
            <a:endParaRPr lang="fr-FR" sz="1400" dirty="0">
              <a:solidFill>
                <a:srgbClr val="EAEAEA">
                  <a:lumMod val="10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29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pPr>
              <a:defRPr/>
            </a:pPr>
            <a:r>
              <a:rPr lang="fr-FR" dirty="0">
                <a:solidFill>
                  <a:srgbClr val="C00000"/>
                </a:solidFill>
              </a:rPr>
              <a:t>Le CHF a connu des périodes de valorisation forte en 2015 et 2017,</a:t>
            </a:r>
          </a:p>
          <a:p>
            <a:pPr>
              <a:defRPr/>
            </a:pPr>
            <a:r>
              <a:rPr lang="fr-FR" dirty="0">
                <a:solidFill>
                  <a:srgbClr val="C00000"/>
                </a:solidFill>
              </a:rPr>
              <a:t>Et c’est à nouveau le cas aujourd’hui avec un taux proche de la parité</a:t>
            </a:r>
          </a:p>
          <a:p>
            <a:pPr>
              <a:defRPr/>
            </a:pPr>
            <a:endParaRPr lang="fr-FR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fr-FR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Illustration du risque de change </a:t>
            </a: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pour un crédit signé avec un CHF fort :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Enveloppe de prêt de 400 KCHF 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Taux de change du dossier figé le 17 mars 2017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Déblocage sur 16 mois.</a:t>
            </a:r>
          </a:p>
          <a:p>
            <a:pPr lvl="0">
              <a:defRPr/>
            </a:pPr>
            <a:endParaRPr lang="fr-FR" dirty="0"/>
          </a:p>
          <a:p>
            <a:pPr lvl="0">
              <a:defRPr/>
            </a:pPr>
            <a:endParaRPr lang="fr-FR" dirty="0"/>
          </a:p>
          <a:p>
            <a:pPr lvl="0">
              <a:defRPr/>
            </a:pPr>
            <a:endParaRPr lang="fr-FR" dirty="0"/>
          </a:p>
          <a:p>
            <a:pPr lvl="0">
              <a:defRPr/>
            </a:pPr>
            <a:endParaRPr lang="fr-FR" dirty="0"/>
          </a:p>
          <a:p>
            <a:pPr marL="0" lvl="0" indent="0">
              <a:buNone/>
              <a:defRPr/>
            </a:pPr>
            <a:endParaRPr lang="fr-FR" dirty="0"/>
          </a:p>
          <a:p>
            <a:pPr lvl="0">
              <a:defRPr/>
            </a:pPr>
            <a:r>
              <a:rPr lang="fr-FR" dirty="0"/>
              <a:t>La variation du cours de change peut amener une différence en + ou en moins :</a:t>
            </a:r>
          </a:p>
          <a:p>
            <a:pPr lvl="1">
              <a:defRPr/>
            </a:pPr>
            <a:r>
              <a:rPr lang="fr-FR" sz="1300" kern="0" dirty="0">
                <a:solidFill>
                  <a:srgbClr val="454545">
                    <a:lumMod val="50000"/>
                  </a:srgbClr>
                </a:solidFill>
              </a:rPr>
              <a:t>si elle est en +, le client est gagnant</a:t>
            </a:r>
          </a:p>
          <a:p>
            <a:pPr lvl="1">
              <a:defRPr/>
            </a:pPr>
            <a:r>
              <a:rPr lang="fr-FR" sz="1300" kern="0" dirty="0">
                <a:solidFill>
                  <a:srgbClr val="C00000"/>
                </a:solidFill>
              </a:rPr>
              <a:t>si elle est en moins, pourra-t-il encore financer la partie manquante ?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endParaRPr lang="fr-FR" sz="300" kern="0" dirty="0">
              <a:solidFill>
                <a:srgbClr val="454545">
                  <a:lumMod val="50000"/>
                </a:srgbClr>
              </a:solidFill>
            </a:endParaRPr>
          </a:p>
          <a:p>
            <a:pPr>
              <a:defRPr/>
            </a:pPr>
            <a:r>
              <a:rPr lang="fr-FR" dirty="0">
                <a:solidFill>
                  <a:srgbClr val="C00000"/>
                </a:solidFill>
              </a:rPr>
              <a:t>Le client est-il réellement prêt à mener son projet avec cette incertitude permanente ?</a:t>
            </a:r>
          </a:p>
          <a:p>
            <a:pPr lvl="1"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risque de change est élevé pour un crédit en CHF souscrit avec un Franc suisse fort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garanties de change en CHF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7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339B863F-CC7E-43C1-A532-E6300B2DFB42}"/>
              </a:ext>
            </a:extLst>
          </p:cNvPr>
          <p:cNvCxnSpPr/>
          <p:nvPr/>
        </p:nvCxnSpPr>
        <p:spPr>
          <a:xfrm>
            <a:off x="2842664" y="3882514"/>
            <a:ext cx="8106449" cy="0"/>
          </a:xfrm>
          <a:prstGeom prst="straightConnector1">
            <a:avLst/>
          </a:prstGeom>
          <a:noFill/>
          <a:ln w="76200" cap="flat" cmpd="sng" algn="ctr">
            <a:solidFill>
              <a:srgbClr val="454545">
                <a:lumMod val="50000"/>
              </a:srgbClr>
            </a:solidFill>
            <a:prstDash val="solid"/>
            <a:tailEnd type="arrow"/>
          </a:ln>
          <a:effectLst/>
        </p:spPr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684B4CE6-1B5E-4BA2-A2C3-768E5B0D30BB}"/>
              </a:ext>
            </a:extLst>
          </p:cNvPr>
          <p:cNvSpPr txBox="1"/>
          <p:nvPr/>
        </p:nvSpPr>
        <p:spPr>
          <a:xfrm>
            <a:off x="1392042" y="3966009"/>
            <a:ext cx="2484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Taux de change :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53A47D-B553-48F1-8D39-9DCA1E370BF2}"/>
              </a:ext>
            </a:extLst>
          </p:cNvPr>
          <p:cNvSpPr txBox="1"/>
          <p:nvPr/>
        </p:nvSpPr>
        <p:spPr>
          <a:xfrm>
            <a:off x="3079568" y="3581439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17/03/2017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F79EA78-703F-44B9-8F34-D545DC3DA6CC}"/>
              </a:ext>
            </a:extLst>
          </p:cNvPr>
          <p:cNvSpPr txBox="1"/>
          <p:nvPr/>
        </p:nvSpPr>
        <p:spPr>
          <a:xfrm>
            <a:off x="5404497" y="3581439"/>
            <a:ext cx="10441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24/11/2017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278F9F0-3452-46FE-9CA4-5629C55522C3}"/>
              </a:ext>
            </a:extLst>
          </p:cNvPr>
          <p:cNvSpPr txBox="1"/>
          <p:nvPr/>
        </p:nvSpPr>
        <p:spPr>
          <a:xfrm>
            <a:off x="3151576" y="4003357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0,93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E1B51AD-46A5-4155-AFDD-33926BFBA302}"/>
              </a:ext>
            </a:extLst>
          </p:cNvPr>
          <p:cNvSpPr txBox="1"/>
          <p:nvPr/>
        </p:nvSpPr>
        <p:spPr>
          <a:xfrm>
            <a:off x="5584517" y="3992324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0,86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2CBF6F0-A12C-4BF1-AAF9-D684C3FDB133}"/>
              </a:ext>
            </a:extLst>
          </p:cNvPr>
          <p:cNvSpPr txBox="1"/>
          <p:nvPr/>
        </p:nvSpPr>
        <p:spPr>
          <a:xfrm>
            <a:off x="1419987" y="3570439"/>
            <a:ext cx="4968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Date :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761F5EB-3A30-4095-AEBD-D533B6AB3E90}"/>
              </a:ext>
            </a:extLst>
          </p:cNvPr>
          <p:cNvSpPr txBox="1"/>
          <p:nvPr/>
        </p:nvSpPr>
        <p:spPr>
          <a:xfrm>
            <a:off x="1401182" y="4251727"/>
            <a:ext cx="1441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Contre valeur de 400 KCHF :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C0010A5-6BC6-4039-9AC1-2FA87C2D23E6}"/>
              </a:ext>
            </a:extLst>
          </p:cNvPr>
          <p:cNvSpPr txBox="1"/>
          <p:nvPr/>
        </p:nvSpPr>
        <p:spPr>
          <a:xfrm>
            <a:off x="5512509" y="4423592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344 K€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D02322B-1874-44E2-BB61-01ED320D3FA8}"/>
              </a:ext>
            </a:extLst>
          </p:cNvPr>
          <p:cNvSpPr txBox="1"/>
          <p:nvPr/>
        </p:nvSpPr>
        <p:spPr>
          <a:xfrm>
            <a:off x="8821193" y="4665008"/>
            <a:ext cx="1980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kern="0" dirty="0">
                <a:solidFill>
                  <a:srgbClr val="C00000"/>
                </a:solidFill>
              </a:rPr>
              <a:t>Différence: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kern="0" dirty="0">
                <a:solidFill>
                  <a:srgbClr val="C00000"/>
                </a:solidFill>
              </a:rPr>
              <a:t>28 K€ en moins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6F9A317-E9EF-4680-8F25-9B737444C973}"/>
              </a:ext>
            </a:extLst>
          </p:cNvPr>
          <p:cNvSpPr txBox="1"/>
          <p:nvPr/>
        </p:nvSpPr>
        <p:spPr>
          <a:xfrm>
            <a:off x="7132689" y="3581439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20/04/2018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EEBB129-0E72-4F98-89C5-092F519F6AF1}"/>
              </a:ext>
            </a:extLst>
          </p:cNvPr>
          <p:cNvSpPr txBox="1"/>
          <p:nvPr/>
        </p:nvSpPr>
        <p:spPr>
          <a:xfrm>
            <a:off x="7204697" y="3988394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0,83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CFBEF3D-2966-48D4-999F-4CA684A950B7}"/>
              </a:ext>
            </a:extLst>
          </p:cNvPr>
          <p:cNvSpPr txBox="1"/>
          <p:nvPr/>
        </p:nvSpPr>
        <p:spPr>
          <a:xfrm>
            <a:off x="9292929" y="3581439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20/07/2018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2720F07-3536-4753-887B-975A210CC2C3}"/>
              </a:ext>
            </a:extLst>
          </p:cNvPr>
          <p:cNvSpPr txBox="1"/>
          <p:nvPr/>
        </p:nvSpPr>
        <p:spPr>
          <a:xfrm>
            <a:off x="9364937" y="3988394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0,86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16DC7F9-AA49-4822-BEAE-F38A5CDD7C8B}"/>
              </a:ext>
            </a:extLst>
          </p:cNvPr>
          <p:cNvSpPr txBox="1"/>
          <p:nvPr/>
        </p:nvSpPr>
        <p:spPr>
          <a:xfrm>
            <a:off x="3079568" y="4414451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372 K€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FE6668D-48C4-4450-AC49-D65E37B1E5C0}"/>
              </a:ext>
            </a:extLst>
          </p:cNvPr>
          <p:cNvSpPr txBox="1"/>
          <p:nvPr/>
        </p:nvSpPr>
        <p:spPr>
          <a:xfrm>
            <a:off x="7267472" y="4425160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332 K€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FB74F16-13FE-4699-AA81-3DC7BCA3EA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94"/>
          <a:stretch/>
        </p:blipFill>
        <p:spPr>
          <a:xfrm>
            <a:off x="7718188" y="1103102"/>
            <a:ext cx="4060439" cy="1696233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9FB701D1-3AF1-4494-91F1-B580BED3837C}"/>
              </a:ext>
            </a:extLst>
          </p:cNvPr>
          <p:cNvSpPr txBox="1"/>
          <p:nvPr/>
        </p:nvSpPr>
        <p:spPr>
          <a:xfrm>
            <a:off x="9303658" y="4434588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344 K€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5D67663-7A0E-4924-A293-030BC05978AE}"/>
              </a:ext>
            </a:extLst>
          </p:cNvPr>
          <p:cNvSpPr txBox="1"/>
          <p:nvPr/>
        </p:nvSpPr>
        <p:spPr>
          <a:xfrm>
            <a:off x="6758293" y="4666576"/>
            <a:ext cx="1980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kern="0" dirty="0">
                <a:solidFill>
                  <a:srgbClr val="C00000"/>
                </a:solidFill>
              </a:rPr>
              <a:t>Différence: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kern="0" dirty="0">
                <a:solidFill>
                  <a:srgbClr val="C00000"/>
                </a:solidFill>
              </a:rPr>
              <a:t>30 K€ en moins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95B4469-EFC3-46EF-A2D0-B7AB0C21F97B}"/>
              </a:ext>
            </a:extLst>
          </p:cNvPr>
          <p:cNvSpPr txBox="1"/>
          <p:nvPr/>
        </p:nvSpPr>
        <p:spPr>
          <a:xfrm>
            <a:off x="8491255" y="2505335"/>
            <a:ext cx="29730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Cours de change CHF/€sur 10 ans</a:t>
            </a:r>
          </a:p>
        </p:txBody>
      </p:sp>
    </p:spTree>
    <p:extLst>
      <p:ext uri="{BB962C8B-B14F-4D97-AF65-F5344CB8AC3E}">
        <p14:creationId xmlns:p14="http://schemas.microsoft.com/office/powerpoint/2010/main" val="1263218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95325" y="1388669"/>
            <a:ext cx="5187001" cy="4860000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La garantie de change permet de faire disparaitre l’aléa de change en fixant un cours de change qui sera appliqué à tous les déblocages du prêt lors de la conversion en €uros.</a:t>
            </a: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Elle est à présenter aux clients pour tous les  prêts dont le déblocage n’est pas immédiat </a:t>
            </a:r>
          </a:p>
          <a:p>
            <a:pPr>
              <a:defRPr/>
            </a:pPr>
            <a:r>
              <a:rPr lang="fr-FR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Elle doit être </a:t>
            </a:r>
            <a:r>
              <a: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signée avant le premier déblocage et idéalement au moment de la signature de l’offre.</a:t>
            </a: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Dès que le contrat est transmis via MF, la Trésorerie CEGEE positionne la totalité de l’enveloppe de prêt en CHF et la portera jusqu’au déblocage du prêt</a:t>
            </a: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La marge CEGEE est beaucoup plus importante que la marge résultant du taux de déblocage journalier</a:t>
            </a:r>
          </a:p>
          <a:p>
            <a:pPr>
              <a:defRPr/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Garantie de change va figer le taux de change pour les déblocages et ainsi sécuriser le financement pour 36 mois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garanties de change en CHF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7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0EF4B1-7132-40A8-8179-5F0BE0C507DA}"/>
              </a:ext>
            </a:extLst>
          </p:cNvPr>
          <p:cNvSpPr/>
          <p:nvPr/>
        </p:nvSpPr>
        <p:spPr>
          <a:xfrm>
            <a:off x="7979566" y="3664014"/>
            <a:ext cx="1224136" cy="1128213"/>
          </a:xfrm>
          <a:prstGeom prst="rect">
            <a:avLst/>
          </a:prstGeom>
          <a:solidFill>
            <a:srgbClr val="EAEAEA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rtlCol="0" anchor="ctr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FIXING NATIXIS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F66755E-9B0C-4798-8A20-B7B77C6E8CC4}"/>
              </a:ext>
            </a:extLst>
          </p:cNvPr>
          <p:cNvSpPr/>
          <p:nvPr/>
        </p:nvSpPr>
        <p:spPr>
          <a:xfrm>
            <a:off x="10451927" y="2046227"/>
            <a:ext cx="1224136" cy="2765546"/>
          </a:xfrm>
          <a:prstGeom prst="rect">
            <a:avLst/>
          </a:prstGeom>
          <a:solidFill>
            <a:srgbClr val="66FFFF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rtlCol="0" anchor="b" anchorCtr="0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600" b="1" kern="0" dirty="0">
                <a:solidFill>
                  <a:srgbClr val="454545">
                    <a:lumMod val="50000"/>
                  </a:srgbClr>
                </a:solidFill>
                <a:latin typeface="Arial Narrow"/>
              </a:rPr>
              <a:t>FIXING NATIXIS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b="1" kern="0" dirty="0">
              <a:solidFill>
                <a:srgbClr val="454545">
                  <a:lumMod val="50000"/>
                </a:srgbClr>
              </a:solidFill>
              <a:latin typeface="Arial Narrow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8DF4DED-A453-4446-8411-70F15CCB0C59}"/>
              </a:ext>
            </a:extLst>
          </p:cNvPr>
          <p:cNvSpPr/>
          <p:nvPr/>
        </p:nvSpPr>
        <p:spPr>
          <a:xfrm>
            <a:off x="9227791" y="3099822"/>
            <a:ext cx="1224136" cy="1696779"/>
          </a:xfrm>
          <a:prstGeom prst="rect">
            <a:avLst/>
          </a:prstGeom>
          <a:solidFill>
            <a:srgbClr val="E4D3F1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rtlCol="0" anchor="b" anchorCtr="0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600" b="1" kern="0" dirty="0">
                <a:solidFill>
                  <a:srgbClr val="454545">
                    <a:lumMod val="50000"/>
                  </a:srgbClr>
                </a:solidFill>
                <a:latin typeface="Arial Narrow"/>
              </a:rPr>
              <a:t>FIXING NATIXIS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b="1" kern="0" dirty="0">
              <a:solidFill>
                <a:srgbClr val="454545">
                  <a:lumMod val="50000"/>
                </a:srgbClr>
              </a:solidFill>
              <a:latin typeface="Arial Narrow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94E1B05-8F20-4B71-9C38-589813C53F7D}"/>
              </a:ext>
            </a:extLst>
          </p:cNvPr>
          <p:cNvSpPr txBox="1"/>
          <p:nvPr/>
        </p:nvSpPr>
        <p:spPr>
          <a:xfrm>
            <a:off x="6683681" y="4864035"/>
            <a:ext cx="117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Exemple :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7E43C03-C2F4-4AF6-AFFC-37E6DFE84B29}"/>
              </a:ext>
            </a:extLst>
          </p:cNvPr>
          <p:cNvSpPr txBox="1"/>
          <p:nvPr/>
        </p:nvSpPr>
        <p:spPr>
          <a:xfrm>
            <a:off x="7976416" y="4864035"/>
            <a:ext cx="1308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1,023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CHF pour 1 €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2B33ACB-F03C-4508-B4AB-DDED46B89F7C}"/>
              </a:ext>
            </a:extLst>
          </p:cNvPr>
          <p:cNvSpPr txBox="1"/>
          <p:nvPr/>
        </p:nvSpPr>
        <p:spPr>
          <a:xfrm>
            <a:off x="9275969" y="4864035"/>
            <a:ext cx="117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1,0333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A0F8D889-AEE5-4B69-A32D-38ECA7437DBC}"/>
              </a:ext>
            </a:extLst>
          </p:cNvPr>
          <p:cNvSpPr txBox="1"/>
          <p:nvPr/>
        </p:nvSpPr>
        <p:spPr>
          <a:xfrm>
            <a:off x="10523935" y="4864035"/>
            <a:ext cx="117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1,0930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CA0C9B5-569A-41B1-AD14-F8E5D6022C6C}"/>
              </a:ext>
            </a:extLst>
          </p:cNvPr>
          <p:cNvSpPr txBox="1"/>
          <p:nvPr/>
        </p:nvSpPr>
        <p:spPr>
          <a:xfrm>
            <a:off x="9227791" y="2400477"/>
            <a:ext cx="11759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Taux des déblocages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srgbClr val="454545">
                    <a:lumMod val="50000"/>
                  </a:srgbClr>
                </a:solidFill>
              </a:rPr>
              <a:t>du jour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454545">
                  <a:lumMod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DF8F492-3B98-4905-B236-AF890FDBB024}"/>
              </a:ext>
            </a:extLst>
          </p:cNvPr>
          <p:cNvSpPr txBox="1"/>
          <p:nvPr/>
        </p:nvSpPr>
        <p:spPr>
          <a:xfrm>
            <a:off x="10500105" y="1307562"/>
            <a:ext cx="11759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Taux de la garantie de change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7C378683-A257-487C-841F-295E5F66A045}"/>
              </a:ext>
            </a:extLst>
          </p:cNvPr>
          <p:cNvSpPr txBox="1"/>
          <p:nvPr/>
        </p:nvSpPr>
        <p:spPr>
          <a:xfrm>
            <a:off x="9235082" y="3099823"/>
            <a:ext cx="1175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marge CEGEE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747BF434-2F1D-452D-9167-A985CEC53626}"/>
              </a:ext>
            </a:extLst>
          </p:cNvPr>
          <p:cNvCxnSpPr/>
          <p:nvPr/>
        </p:nvCxnSpPr>
        <p:spPr>
          <a:xfrm flipV="1">
            <a:off x="9227791" y="3635731"/>
            <a:ext cx="2448272" cy="3"/>
          </a:xfrm>
          <a:prstGeom prst="line">
            <a:avLst/>
          </a:prstGeom>
          <a:noFill/>
          <a:ln w="38100" cap="flat" cmpd="sng" algn="ctr">
            <a:solidFill>
              <a:srgbClr val="454545">
                <a:lumMod val="50000"/>
              </a:srgbClr>
            </a:solidFill>
            <a:prstDash val="sysDot"/>
          </a:ln>
          <a:effectLst/>
        </p:spPr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ED0ABF2D-2582-4AFF-B0F6-3E5C7A084D4B}"/>
              </a:ext>
            </a:extLst>
          </p:cNvPr>
          <p:cNvSpPr txBox="1"/>
          <p:nvPr/>
        </p:nvSpPr>
        <p:spPr>
          <a:xfrm>
            <a:off x="10475757" y="2515356"/>
            <a:ext cx="1175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marge CEGEE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B5B9EE8-7AA4-4FF0-AA5B-3434951BC2D8}"/>
              </a:ext>
            </a:extLst>
          </p:cNvPr>
          <p:cNvSpPr txBox="1"/>
          <p:nvPr/>
        </p:nvSpPr>
        <p:spPr>
          <a:xfrm>
            <a:off x="8003655" y="3113951"/>
            <a:ext cx="1175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Taux Natixis</a:t>
            </a: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8868FEB9-F87F-465F-BCC5-27E42A284A22}"/>
              </a:ext>
            </a:extLst>
          </p:cNvPr>
          <p:cNvSpPr/>
          <p:nvPr/>
        </p:nvSpPr>
        <p:spPr>
          <a:xfrm>
            <a:off x="6202837" y="1547767"/>
            <a:ext cx="2250295" cy="1152128"/>
          </a:xfrm>
          <a:prstGeom prst="ellipse">
            <a:avLst/>
          </a:prstGeom>
          <a:solidFill>
            <a:srgbClr val="EAEAEA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Décomposition des différents </a:t>
            </a:r>
            <a:r>
              <a:rPr kumimoji="0" lang="fr-FR" sz="1800" b="1" i="0" u="sng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taux de change</a:t>
            </a:r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2868B66D-666B-4FA9-B2F5-7816DA087715}"/>
              </a:ext>
            </a:extLst>
          </p:cNvPr>
          <p:cNvCxnSpPr>
            <a:cxnSpLocks/>
            <a:stCxn id="43" idx="6"/>
          </p:cNvCxnSpPr>
          <p:nvPr/>
        </p:nvCxnSpPr>
        <p:spPr>
          <a:xfrm flipV="1">
            <a:off x="8453132" y="1802327"/>
            <a:ext cx="2046973" cy="321504"/>
          </a:xfrm>
          <a:prstGeom prst="straightConnector1">
            <a:avLst/>
          </a:prstGeom>
          <a:noFill/>
          <a:ln w="38100" cap="flat" cmpd="sng" algn="ctr">
            <a:solidFill>
              <a:srgbClr val="454545">
                <a:lumMod val="50000"/>
              </a:srgbClr>
            </a:solidFill>
            <a:prstDash val="solid"/>
            <a:tailEnd type="arrow"/>
          </a:ln>
          <a:effectLst/>
        </p:spPr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C4DC44C4-92F8-4EA8-82BE-043561B22DA5}"/>
              </a:ext>
            </a:extLst>
          </p:cNvPr>
          <p:cNvCxnSpPr>
            <a:cxnSpLocks/>
            <a:stCxn id="43" idx="6"/>
            <a:endCxn id="42" idx="0"/>
          </p:cNvCxnSpPr>
          <p:nvPr/>
        </p:nvCxnSpPr>
        <p:spPr>
          <a:xfrm>
            <a:off x="8453132" y="2123831"/>
            <a:ext cx="138502" cy="990120"/>
          </a:xfrm>
          <a:prstGeom prst="straightConnector1">
            <a:avLst/>
          </a:prstGeom>
          <a:noFill/>
          <a:ln w="38100" cap="flat" cmpd="sng" algn="ctr">
            <a:solidFill>
              <a:srgbClr val="454545">
                <a:lumMod val="50000"/>
              </a:srgbClr>
            </a:solidFill>
            <a:prstDash val="solid"/>
            <a:tailEnd type="arrow"/>
          </a:ln>
          <a:effectLst/>
        </p:spPr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97D9745E-613D-4AF3-A507-CAF84A8AC8F5}"/>
              </a:ext>
            </a:extLst>
          </p:cNvPr>
          <p:cNvCxnSpPr>
            <a:cxnSpLocks/>
            <a:stCxn id="43" idx="6"/>
          </p:cNvCxnSpPr>
          <p:nvPr/>
        </p:nvCxnSpPr>
        <p:spPr>
          <a:xfrm>
            <a:off x="8453132" y="2123831"/>
            <a:ext cx="822837" cy="362281"/>
          </a:xfrm>
          <a:prstGeom prst="straightConnector1">
            <a:avLst/>
          </a:prstGeom>
          <a:noFill/>
          <a:ln w="38100" cap="flat" cmpd="sng" algn="ctr">
            <a:solidFill>
              <a:srgbClr val="454545">
                <a:lumMod val="50000"/>
              </a:srgbClr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46923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pPr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sym typeface="Wingdings" pitchFamily="2" charset="2"/>
              </a:rPr>
              <a:t>Commercialement la meilleure opportunité pour mettre en place la garantie de change est celui de la signature de l’offre de prêt car c’est le moment où,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sym typeface="Wingdings" pitchFamily="2" charset="2"/>
              </a:rPr>
              <a:t>le client sera le plus réceptif : il vient de lire et signer l’offre de prêt et le risque sur la contrevaleur en € du prêt en CHF va l’interpeller,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sym typeface="Wingdings" pitchFamily="2" charset="2"/>
              </a:rPr>
              <a:t>Il s’est écoulé le plus faible délai par rapport au montage du dossier de prêt en CHF : le risque de variation de la parité CHF/€ sera plus élevé 1, 3 ou 6 mois plus tard.</a:t>
            </a:r>
            <a:endParaRPr lang="fr-FR" dirty="0">
              <a:solidFill>
                <a:schemeClr val="accent1">
                  <a:lumMod val="10000"/>
                </a:schemeClr>
              </a:solidFill>
            </a:endParaRPr>
          </a:p>
          <a:p>
            <a:pPr marL="216000" lvl="1">
              <a:buFont typeface="Arial" panose="020B0604020202020204" pitchFamily="34" charset="0"/>
              <a:buChar char="■"/>
              <a:defRPr/>
            </a:pPr>
            <a:endParaRPr lang="fr-FR" sz="1600" dirty="0">
              <a:solidFill>
                <a:schemeClr val="accent1">
                  <a:lumMod val="10000"/>
                </a:schemeClr>
              </a:solidFill>
            </a:endParaRPr>
          </a:p>
          <a:p>
            <a:pPr marL="216000" lvl="1">
              <a:buFont typeface="Arial" panose="020B0604020202020204" pitchFamily="34" charset="0"/>
              <a:buChar char="■"/>
              <a:defRPr/>
            </a:pPr>
            <a:r>
              <a:rPr lang="fr-FR" sz="1600" dirty="0">
                <a:solidFill>
                  <a:schemeClr val="accent1">
                    <a:lumMod val="10000"/>
                  </a:schemeClr>
                </a:solidFill>
              </a:rPr>
              <a:t>I</a:t>
            </a:r>
            <a:r>
              <a:rPr lang="fr-FR" sz="1600" dirty="0">
                <a:solidFill>
                  <a:schemeClr val="accent1">
                    <a:lumMod val="10000"/>
                  </a:schemeClr>
                </a:solidFill>
                <a:sym typeface="Wingdings" pitchFamily="2" charset="2"/>
              </a:rPr>
              <a:t>l y a lieu d’être attentif au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Respect du schéma délégataire, 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Au respect de la procédure </a:t>
            </a:r>
            <a:r>
              <a:rPr lang="fr-FR" sz="1300" dirty="0">
                <a:solidFill>
                  <a:schemeClr val="accent1">
                    <a:lumMod val="10000"/>
                  </a:schemeClr>
                </a:solidFill>
                <a:cs typeface="Calibri" pitchFamily="34" charset="0"/>
                <a:sym typeface="Wingdings" pitchFamily="2" charset="2"/>
              </a:rPr>
              <a:t>: </a:t>
            </a:r>
            <a:r>
              <a:rPr lang="fr-FR" sz="1500" dirty="0">
                <a:hlinkClick r:id="rId2"/>
              </a:rPr>
              <a:t>Souscrire une garantie de change pour un crédit immobilier en CHF</a:t>
            </a:r>
            <a:endParaRPr lang="fr-FR" sz="1500" dirty="0"/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sym typeface="Wingdings" pitchFamily="2" charset="2"/>
              </a:rPr>
              <a:t>Au formalisme d’instruction des dossiers de crédit immobilier et à la présence de tous les documents annexes valablement complétés  </a:t>
            </a:r>
            <a:r>
              <a:rPr lang="fr-FR" b="1" dirty="0">
                <a:solidFill>
                  <a:srgbClr val="7030A0"/>
                </a:solidFill>
                <a:cs typeface="Calibri" pitchFamily="34" charset="0"/>
                <a:sym typeface="Wingdings" pitchFamily="2" charset="2"/>
              </a:rPr>
              <a:t>(diminution d’engagement, </a:t>
            </a:r>
            <a:r>
              <a:rPr lang="fr-FR" b="1" dirty="0">
                <a:solidFill>
                  <a:srgbClr val="7030A0"/>
                </a:solidFill>
                <a:cs typeface="Calibri" pitchFamily="34" charset="0"/>
                <a:sym typeface="Wingdings" pitchFamily="2" charset="2"/>
                <a:hlinkClick r:id="rId3"/>
              </a:rPr>
              <a:t>feuille du taux du jour </a:t>
            </a:r>
            <a:r>
              <a:rPr lang="fr-FR" b="1" dirty="0">
                <a:solidFill>
                  <a:srgbClr val="7030A0"/>
                </a:solidFill>
                <a:cs typeface="Calibri" pitchFamily="34" charset="0"/>
                <a:sym typeface="Wingdings" pitchFamily="2" charset="2"/>
              </a:rPr>
              <a:t>signée par le DA</a:t>
            </a:r>
            <a:r>
              <a:rPr lang="fr-FR" dirty="0">
                <a:solidFill>
                  <a:srgbClr val="7030A0"/>
                </a:solidFill>
                <a:cs typeface="Calibri" pitchFamily="34" charset="0"/>
                <a:sym typeface="Wingdings" pitchFamily="2" charset="2"/>
              </a:rPr>
              <a:t>). </a:t>
            </a:r>
            <a:endParaRPr lang="fr-FR" dirty="0">
              <a:solidFill>
                <a:schemeClr val="accent1">
                  <a:lumMod val="10000"/>
                </a:schemeClr>
              </a:solidFill>
              <a:cs typeface="Calibri" pitchFamily="34" charset="0"/>
              <a:sym typeface="Wingdings" pitchFamily="2" charset="2"/>
            </a:endParaRPr>
          </a:p>
          <a:p>
            <a:pPr marL="1587" indent="0">
              <a:buFont typeface="Wingdings" pitchFamily="2" charset="2"/>
              <a:buNone/>
            </a:pPr>
            <a:endParaRPr lang="fr-FR" dirty="0"/>
          </a:p>
          <a:p>
            <a:pPr>
              <a:defRPr/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Garantie de change est un process cadré mais la faible volumétrie pose un sujet de savoir faire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garanties de change en CHF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6238815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402bd0e2-1d78-4f7d-9dde-91cd55d66e8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4059</TotalTime>
  <Words>2517</Words>
  <Application>Microsoft Office PowerPoint</Application>
  <PresentationFormat>Grand écran</PresentationFormat>
  <Paragraphs>227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Arial</vt:lpstr>
      <vt:lpstr>Arial Black</vt:lpstr>
      <vt:lpstr>Arial Narrow</vt:lpstr>
      <vt:lpstr>Calibri</vt:lpstr>
      <vt:lpstr>Montserrat Black</vt:lpstr>
      <vt:lpstr>Wingdings</vt:lpstr>
      <vt:lpstr>Thème Office</vt:lpstr>
      <vt:lpstr>Marché du CHF et des frontaliers suisses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LOSSER Fabien [CEGEE]</cp:lastModifiedBy>
  <cp:revision>283</cp:revision>
  <dcterms:created xsi:type="dcterms:W3CDTF">2020-06-24T09:20:11Z</dcterms:created>
  <dcterms:modified xsi:type="dcterms:W3CDTF">2022-03-14T16:56:06Z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