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  <p:sldId id="263" r:id="rId7"/>
    <p:sldId id="264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BDCDD"/>
    <a:srgbClr val="C31632"/>
    <a:srgbClr val="EC1B24"/>
    <a:srgbClr val="E7302A"/>
    <a:srgbClr val="F5F5F5"/>
    <a:srgbClr val="D11921"/>
    <a:srgbClr val="FF0000"/>
    <a:srgbClr val="E3322C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98" autoAdjust="0"/>
    <p:restoredTop sz="96265" autoAdjust="0"/>
  </p:normalViewPr>
  <p:slideViewPr>
    <p:cSldViewPr snapToGrid="0">
      <p:cViewPr>
        <p:scale>
          <a:sx n="62" d="100"/>
          <a:sy n="62" d="100"/>
        </p:scale>
        <p:origin x="1092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0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3" t="29642" r="64881" b="44552"/>
          <a:stretch/>
        </p:blipFill>
        <p:spPr>
          <a:xfrm>
            <a:off x="11265489" y="6231194"/>
            <a:ext cx="426482" cy="44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10" y="6467475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service-portail-intranet-cegee.sigce.caisse-epargne.fr/intranet/IntranetCEGEE_PROD/vat/_pages/index.asp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Les ventes à termes en CHF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14 mars 2022</a:t>
            </a:r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Marché du CHF et des frontaliers suisses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Direction du Développement et du Marché Grand Public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7E935B-149F-4F97-A4F9-471B162ACA5B}"/>
              </a:ext>
            </a:extLst>
          </p:cNvPr>
          <p:cNvSpPr/>
          <p:nvPr/>
        </p:nvSpPr>
        <p:spPr>
          <a:xfrm>
            <a:off x="3973562" y="5578463"/>
            <a:ext cx="6461910" cy="6323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87" lvl="1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200" b="1" dirty="0">
                <a:solidFill>
                  <a:srgbClr val="454545">
                    <a:lumMod val="50000"/>
                  </a:srgbClr>
                </a:solidFill>
                <a:cs typeface="Calibri" panose="020F0502020204030204" pitchFamily="34" charset="0"/>
              </a:rPr>
              <a:t>Pour toute demande de compléments ou d’assistance, merci de solliciter la boite mail </a:t>
            </a:r>
            <a:r>
              <a:rPr lang="fr-FR" sz="1200" dirty="0">
                <a:solidFill>
                  <a:srgbClr val="454545">
                    <a:lumMod val="50000"/>
                  </a:srgbClr>
                </a:solidFill>
                <a:cs typeface="Calibri" panose="020F0502020204030204" pitchFamily="34" charset="0"/>
              </a:rPr>
              <a:t>   </a:t>
            </a:r>
            <a:r>
              <a:rPr lang="fr-FR" sz="1300" b="1" dirty="0">
                <a:solidFill>
                  <a:srgbClr val="454545">
                    <a:lumMod val="50000"/>
                  </a:srgbClr>
                </a:solidFill>
                <a:cs typeface="Calibri" panose="020F0502020204030204" pitchFamily="34" charset="0"/>
              </a:rPr>
              <a:t>CEGEE-L- BDD – MARKETING</a:t>
            </a:r>
            <a:endParaRPr lang="fr-FR" sz="1300" b="1" dirty="0">
              <a:solidFill>
                <a:srgbClr val="EAEAEA">
                  <a:lumMod val="10000"/>
                </a:srgbClr>
              </a:solidFill>
              <a:cs typeface="Arial" panose="020B0604020202020204" pitchFamily="34" charset="0"/>
            </a:endParaRPr>
          </a:p>
        </p:txBody>
      </p:sp>
      <p:sp>
        <p:nvSpPr>
          <p:cNvPr id="7" name="Rectangle à coins arrondis 12">
            <a:extLst>
              <a:ext uri="{FF2B5EF4-FFF2-40B4-BE49-F238E27FC236}">
                <a16:creationId xmlns:a16="http://schemas.microsoft.com/office/drawing/2014/main" id="{E472C891-F994-431D-B7D7-C847EA248808}"/>
              </a:ext>
            </a:extLst>
          </p:cNvPr>
          <p:cNvSpPr/>
          <p:nvPr/>
        </p:nvSpPr>
        <p:spPr>
          <a:xfrm>
            <a:off x="3973562" y="5595925"/>
            <a:ext cx="6461910" cy="612775"/>
          </a:xfrm>
          <a:prstGeom prst="roundRect">
            <a:avLst/>
          </a:prstGeom>
          <a:noFill/>
          <a:ln w="50800" cap="flat" cmpd="sng" algn="ctr">
            <a:solidFill>
              <a:srgbClr val="C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7399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8"/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Nos clients frontaliers sont face à une incertitude budgétaire récurrente : ils touchent des revenus en CHF mais effectuent leur dépenses courantes en €uros. </a:t>
            </a:r>
          </a:p>
          <a:p>
            <a:pPr>
              <a:defRPr/>
            </a:pPr>
            <a:r>
              <a:rPr lang="fr-FR" dirty="0"/>
              <a:t>Le taux de change variant au jour le jour, ils sont soumis à un risque de change et il peut être intéressant de figer un taux de change sur la durée</a:t>
            </a:r>
          </a:p>
          <a:p>
            <a:pPr>
              <a:defRPr/>
            </a:pPr>
            <a:r>
              <a:rPr lang="fr-FR" dirty="0"/>
              <a:t>Pour sécuriser cette conversion, la Caisse d’Epargne Grand Est Europe dispose d’un produit, la VAT qui permet de garantir un taux de change pendant 6 ou 12 mois sur une fraction du salaire destinée à être convertie en €uros.</a:t>
            </a:r>
          </a:p>
          <a:p>
            <a:pPr>
              <a:defRPr/>
            </a:pPr>
            <a:r>
              <a:rPr lang="fr-FR" dirty="0"/>
              <a:t>Plusieurs niveaux d’engagements sont possibles. Par exemple : </a:t>
            </a:r>
          </a:p>
          <a:p>
            <a:pPr lvl="1">
              <a:defRPr/>
            </a:pPr>
            <a:r>
              <a:rPr lang="fr-FR" sz="1500" dirty="0">
                <a:solidFill>
                  <a:schemeClr val="tx1"/>
                </a:solidFill>
              </a:rPr>
              <a:t>à hauteur de la moitié </a:t>
            </a:r>
            <a:r>
              <a:rPr lang="fr-FR" sz="1500" b="1" dirty="0">
                <a:solidFill>
                  <a:schemeClr val="tx1"/>
                </a:solidFill>
              </a:rPr>
              <a:t>du salaire </a:t>
            </a:r>
          </a:p>
          <a:p>
            <a:pPr lvl="1">
              <a:defRPr/>
            </a:pPr>
            <a:r>
              <a:rPr lang="fr-FR" sz="1500" dirty="0">
                <a:solidFill>
                  <a:schemeClr val="tx1"/>
                </a:solidFill>
              </a:rPr>
              <a:t>à hauteur du montant nécessaire pour couvrir les dépenses en €uros. </a:t>
            </a:r>
          </a:p>
          <a:p>
            <a:pPr marL="216000" lvl="1">
              <a:buFont typeface="Arial" panose="020B0604020202020204" pitchFamily="34" charset="0"/>
              <a:buChar char="■"/>
              <a:defRPr/>
            </a:pPr>
            <a:r>
              <a:rPr lang="fr-FR" sz="1600" dirty="0"/>
              <a:t>Sur la fraction des revenus conservée en CHF (non engagée dans la VAT), le client pourra, le cas échéant, profiter des éventuelles évolutions favorables de la parité CHF/EUR.</a:t>
            </a:r>
            <a:endParaRPr lang="fr-FR" dirty="0"/>
          </a:p>
          <a:p>
            <a:pPr marL="216000" lvl="1">
              <a:buFont typeface="Arial" panose="020B0604020202020204" pitchFamily="34" charset="0"/>
              <a:buChar char="■"/>
              <a:defRPr/>
            </a:pPr>
            <a:r>
              <a:rPr lang="fr-FR" sz="1600" dirty="0"/>
              <a:t>Lors de la mise en place de la VAT, il y a deux points de vigilance :</a:t>
            </a:r>
          </a:p>
          <a:p>
            <a:pPr lvl="1">
              <a:defRPr/>
            </a:pPr>
            <a:r>
              <a:rPr lang="fr-FR" sz="1500" b="1" dirty="0">
                <a:solidFill>
                  <a:schemeClr val="accent4"/>
                </a:solidFill>
              </a:rPr>
              <a:t>La pérennité du salaire (intérim, CDD, …) : ne pas s’engager sur 12 mois alors que les revenus sont incertains</a:t>
            </a:r>
          </a:p>
          <a:p>
            <a:pPr lvl="1">
              <a:defRPr/>
            </a:pPr>
            <a:r>
              <a:rPr lang="fr-FR" sz="1500" b="1" dirty="0">
                <a:solidFill>
                  <a:schemeClr val="accent4"/>
                </a:solidFill>
              </a:rPr>
              <a:t>la présence de débits programmés en CHF  (mensualités de prêts, virements permanents, …)</a:t>
            </a:r>
          </a:p>
          <a:p>
            <a:pPr marL="1587" indent="0" algn="just">
              <a:buNone/>
              <a:defRPr/>
            </a:pPr>
            <a:r>
              <a:rPr lang="fr-FR" sz="1500" b="1" dirty="0">
                <a:solidFill>
                  <a:schemeClr val="accent1">
                    <a:lumMod val="10000"/>
                  </a:schemeClr>
                </a:solidFill>
              </a:rPr>
              <a:t>Avantage client : </a:t>
            </a:r>
            <a:r>
              <a:rPr lang="fr-FR" sz="1500" dirty="0">
                <a:solidFill>
                  <a:schemeClr val="accent1">
                    <a:lumMod val="10000"/>
                  </a:schemeClr>
                </a:solidFill>
              </a:rPr>
              <a:t>permet au frontalier de protéger ses revenus des variations du cours du CHF et ainsi de sécuriser le paiement des dépenses en euros.</a:t>
            </a:r>
          </a:p>
          <a:p>
            <a:pPr marL="1587" indent="0" algn="just">
              <a:buNone/>
              <a:defRPr/>
            </a:pPr>
            <a:r>
              <a:rPr lang="fr-FR" sz="1500" b="1" dirty="0">
                <a:solidFill>
                  <a:schemeClr val="accent1">
                    <a:lumMod val="10000"/>
                  </a:schemeClr>
                </a:solidFill>
              </a:rPr>
              <a:t>Avantages CEGEE : </a:t>
            </a:r>
            <a:r>
              <a:rPr lang="fr-FR" sz="1500" dirty="0">
                <a:solidFill>
                  <a:schemeClr val="accent1">
                    <a:lumMod val="10000"/>
                  </a:schemeClr>
                </a:solidFill>
              </a:rPr>
              <a:t>permet de fidéliser et conquérir des revenus en CHF, et création de PNB</a:t>
            </a:r>
          </a:p>
          <a:p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La conversion en € à taux garanti du salaire en CHF : la vente à terme (VAT)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Les ventes à terme en CHF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249944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La vente à terme, un achat sur le marché des changes soumis à un process particulier et incontournable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Les ventes à terme en CHF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6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9081CBB-D422-473F-BFE7-B44AB55BCDF7}"/>
              </a:ext>
            </a:extLst>
          </p:cNvPr>
          <p:cNvSpPr txBox="1"/>
          <p:nvPr/>
        </p:nvSpPr>
        <p:spPr>
          <a:xfrm>
            <a:off x="8664257" y="2288540"/>
            <a:ext cx="2496181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fontAlgn="base">
              <a:spcBef>
                <a:spcPct val="0"/>
              </a:spcBef>
              <a:spcAft>
                <a:spcPct val="0"/>
              </a:spcAft>
              <a:buFontTx/>
              <a:buAutoNum type="arabicParenR"/>
              <a:defRPr/>
            </a:pPr>
            <a:r>
              <a:rPr lang="fr-FR" sz="1400" dirty="0">
                <a:solidFill>
                  <a:srgbClr val="F3F3F3">
                    <a:lumMod val="10000"/>
                  </a:srgbClr>
                </a:solidFill>
                <a:cs typeface="Arial" panose="020B0604020202020204" pitchFamily="34" charset="0"/>
              </a:rPr>
              <a:t>A  réception du contrat validé (via la DSC), prend les positions de couverture du risque de change sur le marché</a:t>
            </a:r>
          </a:p>
          <a:p>
            <a:pPr marL="228600" indent="-228600" fontAlgn="base">
              <a:spcBef>
                <a:spcPct val="0"/>
              </a:spcBef>
              <a:spcAft>
                <a:spcPct val="0"/>
              </a:spcAft>
              <a:buFontTx/>
              <a:buAutoNum type="arabicParenR"/>
              <a:defRPr/>
            </a:pPr>
            <a:r>
              <a:rPr lang="fr-FR" sz="1400" dirty="0">
                <a:solidFill>
                  <a:srgbClr val="F3F3F3">
                    <a:lumMod val="10000"/>
                  </a:srgbClr>
                </a:solidFill>
                <a:cs typeface="Arial" panose="020B0604020202020204" pitchFamily="34" charset="0"/>
              </a:rPr>
              <a:t>Porte ces positions pour 	le client</a:t>
            </a:r>
          </a:p>
          <a:p>
            <a:pPr marL="228600" indent="-228600" fontAlgn="base">
              <a:spcBef>
                <a:spcPct val="0"/>
              </a:spcBef>
              <a:spcAft>
                <a:spcPct val="0"/>
              </a:spcAft>
              <a:buFontTx/>
              <a:buAutoNum type="arabicParenR"/>
              <a:defRPr/>
            </a:pPr>
            <a:endParaRPr lang="fr-FR" sz="1200" dirty="0">
              <a:solidFill>
                <a:srgbClr val="F3F3F3">
                  <a:lumMod val="10000"/>
                </a:srgbClr>
              </a:solidFill>
              <a:cs typeface="Arial" panose="020B060402020202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C086698-671F-494C-B9F3-F5373C99D197}"/>
              </a:ext>
            </a:extLst>
          </p:cNvPr>
          <p:cNvSpPr txBox="1"/>
          <p:nvPr/>
        </p:nvSpPr>
        <p:spPr>
          <a:xfrm>
            <a:off x="1031550" y="1290955"/>
            <a:ext cx="32502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b="1" dirty="0">
                <a:solidFill>
                  <a:srgbClr val="F3F3F3">
                    <a:lumMod val="10000"/>
                  </a:srgbClr>
                </a:solidFill>
                <a:cs typeface="Arial" panose="020B0604020202020204" pitchFamily="34" charset="0"/>
              </a:rPr>
              <a:t>4 étapes pour le commercial en agence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7FC54D8-D806-4318-9122-E166A5A81CFD}"/>
              </a:ext>
            </a:extLst>
          </p:cNvPr>
          <p:cNvSpPr txBox="1"/>
          <p:nvPr/>
        </p:nvSpPr>
        <p:spPr>
          <a:xfrm>
            <a:off x="5093970" y="1518285"/>
            <a:ext cx="26273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b="1" dirty="0">
                <a:solidFill>
                  <a:srgbClr val="F3F3F3">
                    <a:lumMod val="10000"/>
                  </a:srgbClr>
                </a:solidFill>
                <a:cs typeface="Arial" panose="020B0604020202020204" pitchFamily="34" charset="0"/>
              </a:rPr>
              <a:t>La DSC service FLUX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4D545F7-78E0-4F6A-BE3A-F9202E391CAD}"/>
              </a:ext>
            </a:extLst>
          </p:cNvPr>
          <p:cNvSpPr txBox="1"/>
          <p:nvPr/>
        </p:nvSpPr>
        <p:spPr>
          <a:xfrm>
            <a:off x="8211502" y="1518285"/>
            <a:ext cx="32902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b="1" dirty="0">
                <a:solidFill>
                  <a:srgbClr val="F3F3F3">
                    <a:lumMod val="10000"/>
                  </a:srgbClr>
                </a:solidFill>
                <a:cs typeface="Arial" panose="020B0604020202020204" pitchFamily="34" charset="0"/>
              </a:rPr>
              <a:t>La Direction financière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DF62B95-1BA9-416E-BFD9-64607A7CB9A2}"/>
              </a:ext>
            </a:extLst>
          </p:cNvPr>
          <p:cNvSpPr txBox="1"/>
          <p:nvPr/>
        </p:nvSpPr>
        <p:spPr>
          <a:xfrm>
            <a:off x="4834890" y="2215515"/>
            <a:ext cx="3180077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400" dirty="0">
                <a:solidFill>
                  <a:srgbClr val="F3F3F3">
                    <a:lumMod val="10000"/>
                  </a:srgbClr>
                </a:solidFill>
                <a:cs typeface="Arial" panose="020B0604020202020204" pitchFamily="34" charset="0"/>
              </a:rPr>
              <a:t>1) Vérifie : 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r>
              <a:rPr lang="fr-FR" sz="1400" dirty="0">
                <a:solidFill>
                  <a:srgbClr val="F3F3F3">
                    <a:lumMod val="10000"/>
                  </a:srgbClr>
                </a:solidFill>
                <a:cs typeface="Arial" panose="020B0604020202020204" pitchFamily="34" charset="0"/>
              </a:rPr>
              <a:t>la validité des contrats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r>
              <a:rPr lang="fr-FR" sz="1400" dirty="0">
                <a:solidFill>
                  <a:srgbClr val="F3F3F3">
                    <a:lumMod val="10000"/>
                  </a:srgbClr>
                </a:solidFill>
                <a:cs typeface="Arial" panose="020B0604020202020204" pitchFamily="34" charset="0"/>
              </a:rPr>
              <a:t>la transmission de tous les contrats saisis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400" dirty="0">
                <a:solidFill>
                  <a:srgbClr val="F3F3F3">
                    <a:lumMod val="10000"/>
                  </a:srgbClr>
                </a:solidFill>
                <a:cs typeface="Arial" panose="020B0604020202020204" pitchFamily="34" charset="0"/>
              </a:rPr>
              <a:t>Si le contrat n’est pas valable, la DSC contacte l’agence pour régularisation.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FR" sz="1400" dirty="0">
              <a:solidFill>
                <a:srgbClr val="F3F3F3">
                  <a:lumMod val="10000"/>
                </a:srgbClr>
              </a:solidFill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400" dirty="0">
                <a:solidFill>
                  <a:srgbClr val="F3F3F3">
                    <a:lumMod val="10000"/>
                  </a:srgbClr>
                </a:solidFill>
                <a:cs typeface="Arial" panose="020B0604020202020204" pitchFamily="34" charset="0"/>
              </a:rPr>
              <a:t>2) Génère l’opération de prélèvement des frais de mise en place de la VAT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FR" sz="1400" dirty="0">
              <a:solidFill>
                <a:srgbClr val="F3F3F3">
                  <a:lumMod val="10000"/>
                </a:srgbClr>
              </a:solidFill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400" dirty="0">
                <a:solidFill>
                  <a:srgbClr val="F3F3F3">
                    <a:lumMod val="10000"/>
                  </a:srgbClr>
                </a:solidFill>
                <a:cs typeface="Arial" panose="020B0604020202020204" pitchFamily="34" charset="0"/>
              </a:rPr>
              <a:t>3) Assure la réalisation des échéanciers mensuels des VAT</a:t>
            </a: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B1BA112D-27A8-432B-80C7-A7050293A169}"/>
              </a:ext>
            </a:extLst>
          </p:cNvPr>
          <p:cNvCxnSpPr>
            <a:cxnSpLocks/>
          </p:cNvCxnSpPr>
          <p:nvPr/>
        </p:nvCxnSpPr>
        <p:spPr>
          <a:xfrm>
            <a:off x="1131888" y="1999615"/>
            <a:ext cx="10028550" cy="0"/>
          </a:xfrm>
          <a:prstGeom prst="straightConnector1">
            <a:avLst/>
          </a:prstGeom>
          <a:noFill/>
          <a:ln w="76200" cap="flat" cmpd="sng" algn="ctr">
            <a:solidFill>
              <a:srgbClr val="1003BD"/>
            </a:solidFill>
            <a:prstDash val="solid"/>
            <a:tailEnd type="arrow"/>
          </a:ln>
          <a:effectLst/>
        </p:spPr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7D6FD0D1-7B16-41A6-AF88-BB696E8FE3D3}"/>
              </a:ext>
            </a:extLst>
          </p:cNvPr>
          <p:cNvSpPr/>
          <p:nvPr/>
        </p:nvSpPr>
        <p:spPr>
          <a:xfrm>
            <a:off x="4798378" y="2196465"/>
            <a:ext cx="3290255" cy="2755900"/>
          </a:xfrm>
          <a:prstGeom prst="rect">
            <a:avLst/>
          </a:prstGeom>
          <a:noFill/>
          <a:ln w="25400" cap="flat" cmpd="dbl" algn="ctr">
            <a:solidFill>
              <a:srgbClr val="454545">
                <a:lumMod val="50000"/>
              </a:srgbClr>
            </a:solidFill>
            <a:prstDash val="sysDot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0E4E6B-452B-4832-B943-5C9E23560305}"/>
              </a:ext>
            </a:extLst>
          </p:cNvPr>
          <p:cNvSpPr/>
          <p:nvPr/>
        </p:nvSpPr>
        <p:spPr>
          <a:xfrm>
            <a:off x="8627745" y="2215515"/>
            <a:ext cx="2532693" cy="1662549"/>
          </a:xfrm>
          <a:prstGeom prst="rect">
            <a:avLst/>
          </a:prstGeom>
          <a:noFill/>
          <a:ln w="25400" cap="flat" cmpd="dbl" algn="ctr">
            <a:solidFill>
              <a:srgbClr val="454545">
                <a:lumMod val="50000"/>
              </a:srgbClr>
            </a:solidFill>
            <a:prstDash val="sysDot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B1C78A6-4444-40FB-AED5-AC9C154E9F14}"/>
              </a:ext>
            </a:extLst>
          </p:cNvPr>
          <p:cNvSpPr/>
          <p:nvPr/>
        </p:nvSpPr>
        <p:spPr>
          <a:xfrm>
            <a:off x="8568055" y="1496378"/>
            <a:ext cx="2592388" cy="379412"/>
          </a:xfrm>
          <a:prstGeom prst="rect">
            <a:avLst/>
          </a:prstGeom>
          <a:noFill/>
          <a:ln w="25400" cap="flat" cmpd="dbl" algn="ctr">
            <a:solidFill>
              <a:srgbClr val="454545">
                <a:lumMod val="50000"/>
              </a:srgbClr>
            </a:solidFill>
            <a:prstDash val="sysDot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B7493BB-85B0-4ABA-AD5D-3D73EB2D9434}"/>
              </a:ext>
            </a:extLst>
          </p:cNvPr>
          <p:cNvSpPr/>
          <p:nvPr/>
        </p:nvSpPr>
        <p:spPr>
          <a:xfrm>
            <a:off x="5128895" y="1496378"/>
            <a:ext cx="2592388" cy="358775"/>
          </a:xfrm>
          <a:prstGeom prst="rect">
            <a:avLst/>
          </a:prstGeom>
          <a:noFill/>
          <a:ln w="25400" cap="flat" cmpd="dbl" algn="ctr">
            <a:solidFill>
              <a:srgbClr val="454545">
                <a:lumMod val="50000"/>
              </a:srgbClr>
            </a:solidFill>
            <a:prstDash val="sysDot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C8C40E2-71C1-4217-841B-DAA8E9E80C3F}"/>
              </a:ext>
            </a:extLst>
          </p:cNvPr>
          <p:cNvSpPr/>
          <p:nvPr/>
        </p:nvSpPr>
        <p:spPr>
          <a:xfrm>
            <a:off x="1336992" y="1351915"/>
            <a:ext cx="2667937" cy="523875"/>
          </a:xfrm>
          <a:prstGeom prst="rect">
            <a:avLst/>
          </a:prstGeom>
          <a:noFill/>
          <a:ln w="25400" cap="flat" cmpd="dbl" algn="ctr">
            <a:solidFill>
              <a:srgbClr val="454545">
                <a:lumMod val="50000"/>
              </a:srgbClr>
            </a:solidFill>
            <a:prstDash val="sysDot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1" name="Rectangle à coins arrondis 61">
            <a:extLst>
              <a:ext uri="{FF2B5EF4-FFF2-40B4-BE49-F238E27FC236}">
                <a16:creationId xmlns:a16="http://schemas.microsoft.com/office/drawing/2014/main" id="{3C5DC732-B1EB-4F13-93E7-9EC8AC9824FC}"/>
              </a:ext>
            </a:extLst>
          </p:cNvPr>
          <p:cNvSpPr/>
          <p:nvPr/>
        </p:nvSpPr>
        <p:spPr>
          <a:xfrm>
            <a:off x="5113019" y="955040"/>
            <a:ext cx="6047424" cy="541338"/>
          </a:xfrm>
          <a:prstGeom prst="roundRect">
            <a:avLst/>
          </a:prstGeom>
          <a:noFill/>
          <a:ln w="25400" cap="flat" cmpd="sng" algn="ctr">
            <a:solidFill>
              <a:srgbClr val="1003BD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à réception du contrat de VAT via </a:t>
            </a:r>
            <a:r>
              <a:rPr kumimoji="0" lang="fr-FR" b="1" i="0" u="none" strike="noStrike" kern="0" cap="none" spc="0" normalizeH="0" baseline="0" noProof="0" dirty="0" err="1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Myflow</a:t>
            </a:r>
            <a:r>
              <a:rPr kumimoji="0" lang="fr-FR" b="1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(domaine Echange et Flux – Change)</a:t>
            </a: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49FE2ACE-F5B0-4928-B68C-C430CF6695C2}"/>
              </a:ext>
            </a:extLst>
          </p:cNvPr>
          <p:cNvCxnSpPr/>
          <p:nvPr/>
        </p:nvCxnSpPr>
        <p:spPr>
          <a:xfrm>
            <a:off x="4798378" y="2215515"/>
            <a:ext cx="0" cy="2736850"/>
          </a:xfrm>
          <a:prstGeom prst="line">
            <a:avLst/>
          </a:prstGeom>
          <a:noFill/>
          <a:ln w="50800" cap="flat" cmpd="sng" algn="ctr">
            <a:solidFill>
              <a:srgbClr val="1003BD"/>
            </a:solidFill>
            <a:prstDash val="solid"/>
          </a:ln>
          <a:effectLst/>
        </p:spPr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5305034D-94A7-4175-90FC-3FEC8F0C8967}"/>
              </a:ext>
            </a:extLst>
          </p:cNvPr>
          <p:cNvCxnSpPr>
            <a:cxnSpLocks/>
          </p:cNvCxnSpPr>
          <p:nvPr/>
        </p:nvCxnSpPr>
        <p:spPr>
          <a:xfrm>
            <a:off x="8627744" y="3883660"/>
            <a:ext cx="2520000" cy="0"/>
          </a:xfrm>
          <a:prstGeom prst="line">
            <a:avLst/>
          </a:prstGeom>
          <a:noFill/>
          <a:ln w="50800" cap="flat" cmpd="sng" algn="ctr">
            <a:solidFill>
              <a:srgbClr val="454545">
                <a:lumMod val="50000"/>
              </a:srgbClr>
            </a:solidFill>
            <a:prstDash val="solid"/>
          </a:ln>
          <a:effectLst/>
        </p:spPr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6682B8B0-3940-441F-8201-D21503F89A69}"/>
              </a:ext>
            </a:extLst>
          </p:cNvPr>
          <p:cNvCxnSpPr/>
          <p:nvPr/>
        </p:nvCxnSpPr>
        <p:spPr>
          <a:xfrm>
            <a:off x="2576195" y="1855153"/>
            <a:ext cx="0" cy="360362"/>
          </a:xfrm>
          <a:prstGeom prst="straightConnector1">
            <a:avLst/>
          </a:prstGeom>
          <a:noFill/>
          <a:ln w="50800" cap="flat" cmpd="dbl" algn="ctr">
            <a:solidFill>
              <a:srgbClr val="F3F3F3">
                <a:lumMod val="10000"/>
              </a:srgbClr>
            </a:solidFill>
            <a:prstDash val="solid"/>
            <a:tailEnd type="arrow"/>
          </a:ln>
          <a:effectLst/>
        </p:spPr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EA46002F-324D-497E-8571-587725884072}"/>
              </a:ext>
            </a:extLst>
          </p:cNvPr>
          <p:cNvCxnSpPr/>
          <p:nvPr/>
        </p:nvCxnSpPr>
        <p:spPr>
          <a:xfrm>
            <a:off x="9743758" y="1855153"/>
            <a:ext cx="0" cy="360362"/>
          </a:xfrm>
          <a:prstGeom prst="straightConnector1">
            <a:avLst/>
          </a:prstGeom>
          <a:noFill/>
          <a:ln w="50800" cap="flat" cmpd="dbl" algn="ctr">
            <a:solidFill>
              <a:srgbClr val="F3F3F3">
                <a:lumMod val="10000"/>
              </a:srgbClr>
            </a:solidFill>
            <a:prstDash val="solid"/>
            <a:tailEnd type="arrow"/>
          </a:ln>
          <a:effectLst/>
        </p:spPr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BE065E08-ED12-45A8-A29C-6FD0EEDC45E1}"/>
              </a:ext>
            </a:extLst>
          </p:cNvPr>
          <p:cNvCxnSpPr/>
          <p:nvPr/>
        </p:nvCxnSpPr>
        <p:spPr>
          <a:xfrm>
            <a:off x="6425883" y="1855153"/>
            <a:ext cx="0" cy="360362"/>
          </a:xfrm>
          <a:prstGeom prst="straightConnector1">
            <a:avLst/>
          </a:prstGeom>
          <a:noFill/>
          <a:ln w="50800" cap="flat" cmpd="dbl" algn="ctr">
            <a:solidFill>
              <a:srgbClr val="F3F3F3">
                <a:lumMod val="10000"/>
              </a:srgbClr>
            </a:solidFill>
            <a:prstDash val="solid"/>
            <a:tailEnd type="arrow"/>
          </a:ln>
          <a:effectLst/>
        </p:spPr>
      </p:cxnSp>
      <p:sp>
        <p:nvSpPr>
          <p:cNvPr id="27" name="Flèche droite 1">
            <a:extLst>
              <a:ext uri="{FF2B5EF4-FFF2-40B4-BE49-F238E27FC236}">
                <a16:creationId xmlns:a16="http://schemas.microsoft.com/office/drawing/2014/main" id="{EABDF037-83ED-4CEC-B1F9-50EE07215146}"/>
              </a:ext>
            </a:extLst>
          </p:cNvPr>
          <p:cNvSpPr/>
          <p:nvPr/>
        </p:nvSpPr>
        <p:spPr>
          <a:xfrm>
            <a:off x="4238625" y="4493260"/>
            <a:ext cx="544513" cy="231775"/>
          </a:xfrm>
          <a:prstGeom prst="rightArrow">
            <a:avLst/>
          </a:prstGeom>
          <a:solidFill>
            <a:srgbClr val="1003BD"/>
          </a:solidFill>
          <a:ln w="25400" cap="flat" cmpd="sng" algn="ctr">
            <a:solidFill>
              <a:srgbClr val="EAEAEA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8" name="Flèche droite 37">
            <a:extLst>
              <a:ext uri="{FF2B5EF4-FFF2-40B4-BE49-F238E27FC236}">
                <a16:creationId xmlns:a16="http://schemas.microsoft.com/office/drawing/2014/main" id="{C8AAD140-3466-42D1-B676-647E6B0B7F3F}"/>
              </a:ext>
            </a:extLst>
          </p:cNvPr>
          <p:cNvSpPr/>
          <p:nvPr/>
        </p:nvSpPr>
        <p:spPr>
          <a:xfrm>
            <a:off x="8099743" y="2704465"/>
            <a:ext cx="544512" cy="231775"/>
          </a:xfrm>
          <a:prstGeom prst="rightArrow">
            <a:avLst/>
          </a:prstGeom>
          <a:solidFill>
            <a:srgbClr val="1003BD"/>
          </a:solidFill>
          <a:ln w="25400" cap="flat" cmpd="sng" algn="ctr">
            <a:solidFill>
              <a:srgbClr val="EAEAEA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3D2DF242-EA30-4DC4-87C9-95D8CEBFF8A8}"/>
              </a:ext>
            </a:extLst>
          </p:cNvPr>
          <p:cNvCxnSpPr/>
          <p:nvPr/>
        </p:nvCxnSpPr>
        <p:spPr>
          <a:xfrm flipH="1">
            <a:off x="8099743" y="2215515"/>
            <a:ext cx="4762" cy="1208088"/>
          </a:xfrm>
          <a:prstGeom prst="line">
            <a:avLst/>
          </a:prstGeom>
          <a:noFill/>
          <a:ln w="50800" cap="flat" cmpd="sng" algn="ctr">
            <a:solidFill>
              <a:srgbClr val="1003BD"/>
            </a:solidFill>
            <a:prstDash val="solid"/>
          </a:ln>
          <a:effectLst/>
        </p:spPr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EA02FD35-6C3A-4C9A-841B-FF60154FB01C}"/>
              </a:ext>
            </a:extLst>
          </p:cNvPr>
          <p:cNvSpPr txBox="1"/>
          <p:nvPr/>
        </p:nvSpPr>
        <p:spPr>
          <a:xfrm>
            <a:off x="8573460" y="4079240"/>
            <a:ext cx="300354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400" dirty="0">
                <a:solidFill>
                  <a:srgbClr val="454545">
                    <a:lumMod val="50000"/>
                  </a:srgbClr>
                </a:solidFill>
                <a:cs typeface="Arial" panose="020B0604020202020204" pitchFamily="34" charset="0"/>
                <a:hlinkClick r:id="rId2"/>
              </a:rPr>
              <a:t>L’outil VAT </a:t>
            </a:r>
            <a:r>
              <a:rPr lang="fr-FR" sz="1400" dirty="0">
                <a:solidFill>
                  <a:srgbClr val="454545">
                    <a:lumMod val="50000"/>
                  </a:srgbClr>
                </a:solidFill>
                <a:cs typeface="Arial" panose="020B0604020202020204" pitchFamily="34" charset="0"/>
              </a:rPr>
              <a:t>est accessible dans ‘Mon espace métier » - « expertise » - « VAT CHF »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FR" sz="1000" dirty="0">
              <a:solidFill>
                <a:srgbClr val="454545">
                  <a:lumMod val="50000"/>
                </a:srgbClr>
              </a:solidFill>
              <a:cs typeface="Arial" panose="020B0604020202020204" pitchFamily="34" charset="0"/>
            </a:endParaRPr>
          </a:p>
        </p:txBody>
      </p:sp>
      <p:sp>
        <p:nvSpPr>
          <p:cNvPr id="31" name="Rectangle à coins arrondis 36">
            <a:extLst>
              <a:ext uri="{FF2B5EF4-FFF2-40B4-BE49-F238E27FC236}">
                <a16:creationId xmlns:a16="http://schemas.microsoft.com/office/drawing/2014/main" id="{0C0EF730-6F15-4ED2-A606-225DD9E22C03}"/>
              </a:ext>
            </a:extLst>
          </p:cNvPr>
          <p:cNvSpPr/>
          <p:nvPr/>
        </p:nvSpPr>
        <p:spPr>
          <a:xfrm>
            <a:off x="1165225" y="5127863"/>
            <a:ext cx="10051413" cy="126182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5400" cap="flat" cmpd="sng" algn="ctr">
            <a:solidFill>
              <a:srgbClr val="1003BD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3F3F3">
                    <a:lumMod val="10000"/>
                  </a:srgbClr>
                </a:solidFill>
                <a:effectLst/>
                <a:uLnTx/>
                <a:uFillTx/>
              </a:rPr>
              <a:t>POINT IMPORTANT : </a:t>
            </a: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3F3F3">
                    <a:lumMod val="10000"/>
                  </a:srgbClr>
                </a:solidFill>
                <a:effectLst/>
                <a:uLnTx/>
                <a:uFillTx/>
              </a:rPr>
              <a:t>l’outil VAT n’est destiné qu’à faciliter la saisie des contrats mais il ne génère pas la prise de positions de couverture du risque de change sur le marché des changes.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sym typeface="Wingdings" pitchFamily="2" charset="2"/>
              </a:rPr>
              <a:t>Ces positions de couverture du risque de change ne sont prises par la Direction Financière qu’à réception du contrat signé et valable           il est donc impératif de transmettre le contrat de VAT signé, via </a:t>
            </a:r>
            <a:r>
              <a:rPr kumimoji="0" lang="fr-FR" sz="1600" b="1" i="0" u="none" strike="noStrike" kern="0" cap="none" spc="0" normalizeH="0" baseline="0" noProof="0" dirty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sym typeface="Wingdings" pitchFamily="2" charset="2"/>
              </a:rPr>
              <a:t>Myflow</a:t>
            </a: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sym typeface="Wingdings" pitchFamily="2" charset="2"/>
              </a:rPr>
              <a:t>, immédiatement. </a:t>
            </a:r>
            <a:endParaRPr kumimoji="0" lang="fr-FR" sz="1600" b="1" i="0" u="none" strike="noStrike" kern="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E9B3C4B0-DB29-48F8-886D-865E5B78D373}"/>
              </a:ext>
            </a:extLst>
          </p:cNvPr>
          <p:cNvSpPr txBox="1"/>
          <p:nvPr/>
        </p:nvSpPr>
        <p:spPr>
          <a:xfrm>
            <a:off x="1189038" y="2257425"/>
            <a:ext cx="27403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Tx/>
              <a:buAutoNum type="arabicParenR"/>
              <a:defRPr/>
            </a:pPr>
            <a:r>
              <a:rPr lang="fr-FR" sz="1400" dirty="0">
                <a:solidFill>
                  <a:srgbClr val="F3F3F3">
                    <a:lumMod val="10000"/>
                  </a:srgbClr>
                </a:solidFill>
                <a:cs typeface="Arial" panose="020B0604020202020204" pitchFamily="34" charset="0"/>
              </a:rPr>
              <a:t>Valide la VAT </a:t>
            </a:r>
            <a:r>
              <a:rPr lang="fr-FR" sz="1400" dirty="0">
                <a:solidFill>
                  <a:srgbClr val="F3F3F3">
                    <a:lumMod val="10000"/>
                  </a:srgbClr>
                </a:solidFill>
                <a:cs typeface="Arial" panose="020B0604020202020204" pitchFamily="34" charset="0"/>
                <a:hlinkClick r:id="rId2"/>
              </a:rPr>
              <a:t>sur l’outil VAT </a:t>
            </a:r>
            <a:r>
              <a:rPr lang="fr-FR" sz="1400" dirty="0">
                <a:solidFill>
                  <a:srgbClr val="F3F3F3">
                    <a:lumMod val="10000"/>
                  </a:srgbClr>
                </a:solidFill>
                <a:cs typeface="Arial" panose="020B0604020202020204" pitchFamily="34" charset="0"/>
              </a:rPr>
              <a:t>et l’imprime*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02FA924A-39F0-4B8A-8DA5-142FF853D23D}"/>
              </a:ext>
            </a:extLst>
          </p:cNvPr>
          <p:cNvSpPr txBox="1"/>
          <p:nvPr/>
        </p:nvSpPr>
        <p:spPr>
          <a:xfrm>
            <a:off x="1189038" y="2794318"/>
            <a:ext cx="277526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Tx/>
              <a:buAutoNum type="arabicParenR" startAt="2"/>
              <a:defRPr/>
            </a:pPr>
            <a:r>
              <a:rPr lang="fr-FR" sz="1400" b="1" dirty="0">
                <a:solidFill>
                  <a:srgbClr val="FF0000"/>
                </a:solidFill>
                <a:cs typeface="Arial" panose="020B0604020202020204" pitchFamily="34" charset="0"/>
              </a:rPr>
              <a:t>Appose le cachet et visa de la CEGEE, fait dater et signer par le client, </a:t>
            </a:r>
            <a:r>
              <a:rPr lang="fr-FR" sz="1400" dirty="0">
                <a:solidFill>
                  <a:srgbClr val="F3F3F3">
                    <a:lumMod val="10000"/>
                  </a:srgbClr>
                </a:solidFill>
                <a:cs typeface="Arial" panose="020B0604020202020204" pitchFamily="34" charset="0"/>
              </a:rPr>
              <a:t>lui remet un exemplaire</a:t>
            </a:r>
          </a:p>
        </p:txBody>
      </p:sp>
      <p:sp>
        <p:nvSpPr>
          <p:cNvPr id="34" name="ZoneTexte 15">
            <a:extLst>
              <a:ext uri="{FF2B5EF4-FFF2-40B4-BE49-F238E27FC236}">
                <a16:creationId xmlns:a16="http://schemas.microsoft.com/office/drawing/2014/main" id="{A24D50F5-4101-49BE-A42B-6D09B7E40C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8233" y="4396105"/>
            <a:ext cx="264478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400" dirty="0">
                <a:solidFill>
                  <a:srgbClr val="FF0000"/>
                </a:solidFill>
                <a:cs typeface="Arial" panose="020B0604020202020204" pitchFamily="34" charset="0"/>
              </a:rPr>
              <a:t>4 )  Transmet </a:t>
            </a:r>
            <a:r>
              <a:rPr lang="fr-FR" altLang="fr-FR" sz="1400" b="1" dirty="0">
                <a:solidFill>
                  <a:srgbClr val="FF0000"/>
                </a:solidFill>
                <a:cs typeface="Arial" panose="020B0604020202020204" pitchFamily="34" charset="0"/>
              </a:rPr>
              <a:t>immédiatement </a:t>
            </a:r>
            <a:r>
              <a:rPr lang="fr-FR" altLang="fr-FR" sz="1400" dirty="0">
                <a:solidFill>
                  <a:srgbClr val="FF0000"/>
                </a:solidFill>
                <a:cs typeface="Arial" panose="020B0604020202020204" pitchFamily="34" charset="0"/>
              </a:rPr>
              <a:t>le contrat VAT via </a:t>
            </a:r>
            <a:r>
              <a:rPr lang="fr-FR" altLang="fr-FR" sz="1400" dirty="0" err="1">
                <a:solidFill>
                  <a:srgbClr val="FF0000"/>
                </a:solidFill>
                <a:cs typeface="Arial" panose="020B0604020202020204" pitchFamily="34" charset="0"/>
              </a:rPr>
              <a:t>Myflow</a:t>
            </a:r>
            <a:endParaRPr lang="fr-FR" altLang="fr-FR" sz="14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DA3F7C2D-BD8F-41E5-B09E-755B1AE250DB}"/>
              </a:ext>
            </a:extLst>
          </p:cNvPr>
          <p:cNvSpPr txBox="1"/>
          <p:nvPr/>
        </p:nvSpPr>
        <p:spPr>
          <a:xfrm>
            <a:off x="1230313" y="3799840"/>
            <a:ext cx="251460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Tx/>
              <a:buAutoNum type="arabicParenR" startAt="3"/>
              <a:defRPr/>
            </a:pPr>
            <a:r>
              <a:rPr lang="fr-FR" sz="1400" dirty="0">
                <a:solidFill>
                  <a:srgbClr val="F3F3F3">
                    <a:lumMod val="10000"/>
                  </a:srgbClr>
                </a:solidFill>
                <a:cs typeface="Arial" panose="020B0604020202020204" pitchFamily="34" charset="0"/>
              </a:rPr>
              <a:t>Numérise le contrat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400" dirty="0">
                <a:solidFill>
                  <a:srgbClr val="F3F3F3">
                    <a:lumMod val="10000"/>
                  </a:srgbClr>
                </a:solidFill>
                <a:cs typeface="Arial" panose="020B0604020202020204" pitchFamily="34" charset="0"/>
              </a:rPr>
              <a:t>      dans le dossier client</a:t>
            </a:r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66B349A2-D98B-4EDC-B8A8-FB6139716E41}"/>
              </a:ext>
            </a:extLst>
          </p:cNvPr>
          <p:cNvSpPr/>
          <p:nvPr/>
        </p:nvSpPr>
        <p:spPr>
          <a:xfrm>
            <a:off x="1055370" y="4307840"/>
            <a:ext cx="3067998" cy="644526"/>
          </a:xfrm>
          <a:prstGeom prst="ellipse">
            <a:avLst/>
          </a:prstGeom>
          <a:noFill/>
          <a:ln w="25400" cap="flat" cmpd="sng" algn="ctr">
            <a:solidFill>
              <a:schemeClr val="bg1">
                <a:lumMod val="50000"/>
              </a:scheme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0B35912-1C00-46BC-A834-FB99126DAE9D}"/>
              </a:ext>
            </a:extLst>
          </p:cNvPr>
          <p:cNvSpPr/>
          <p:nvPr/>
        </p:nvSpPr>
        <p:spPr>
          <a:xfrm>
            <a:off x="1244910" y="2242165"/>
            <a:ext cx="2775261" cy="2771138"/>
          </a:xfrm>
          <a:prstGeom prst="rect">
            <a:avLst/>
          </a:prstGeom>
          <a:noFill/>
          <a:ln w="25400" cap="flat" cmpd="dbl" algn="ctr">
            <a:solidFill>
              <a:srgbClr val="454545">
                <a:lumMod val="50000"/>
              </a:srgbClr>
            </a:solidFill>
            <a:prstDash val="sysDot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38" name="Rectangle à coins arrondis 6">
            <a:extLst>
              <a:ext uri="{FF2B5EF4-FFF2-40B4-BE49-F238E27FC236}">
                <a16:creationId xmlns:a16="http://schemas.microsoft.com/office/drawing/2014/main" id="{20C28C88-64CA-4C6B-B145-8672579DCA0C}"/>
              </a:ext>
            </a:extLst>
          </p:cNvPr>
          <p:cNvSpPr/>
          <p:nvPr/>
        </p:nvSpPr>
        <p:spPr>
          <a:xfrm>
            <a:off x="1154112" y="2787968"/>
            <a:ext cx="2740333" cy="926762"/>
          </a:xfrm>
          <a:prstGeom prst="roundRect">
            <a:avLst/>
          </a:prstGeom>
          <a:noFill/>
          <a:ln w="50800" cap="flat" cmpd="sng" algn="ctr">
            <a:solidFill>
              <a:srgbClr val="7030A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E37E4F79-E1FB-4567-AFAE-4995AEF700E9}"/>
              </a:ext>
            </a:extLst>
          </p:cNvPr>
          <p:cNvSpPr txBox="1"/>
          <p:nvPr/>
        </p:nvSpPr>
        <p:spPr>
          <a:xfrm>
            <a:off x="1262700" y="6568153"/>
            <a:ext cx="57311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400" dirty="0">
                <a:solidFill>
                  <a:srgbClr val="F3F3F3">
                    <a:lumMod val="10000"/>
                  </a:srgbClr>
                </a:solidFill>
                <a:cs typeface="Arial" panose="020B0604020202020204" pitchFamily="34" charset="0"/>
              </a:rPr>
              <a:t>* En cas d’impossibilité recours au CPT070 via AGIL</a:t>
            </a:r>
          </a:p>
        </p:txBody>
      </p:sp>
    </p:spTree>
    <p:extLst>
      <p:ext uri="{BB962C8B-B14F-4D97-AF65-F5344CB8AC3E}">
        <p14:creationId xmlns:p14="http://schemas.microsoft.com/office/powerpoint/2010/main" val="4219314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AB1515AA-57AE-4459-BE05-37022DA03708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402bd0e2-1d78-4f7d-9dde-91cd55d66e87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4065</TotalTime>
  <Words>622</Words>
  <Application>Microsoft Office PowerPoint</Application>
  <PresentationFormat>Grand écran</PresentationFormat>
  <Paragraphs>47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Arial Black</vt:lpstr>
      <vt:lpstr>Arial Narrow</vt:lpstr>
      <vt:lpstr>Montserrat Black</vt:lpstr>
      <vt:lpstr>Wingdings</vt:lpstr>
      <vt:lpstr>Thème Office</vt:lpstr>
      <vt:lpstr>Marché du CHF et des frontaliers suisses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GERARD Alexandre [CEGEE]</cp:lastModifiedBy>
  <cp:revision>284</cp:revision>
  <dcterms:created xsi:type="dcterms:W3CDTF">2020-06-24T09:20:11Z</dcterms:created>
  <dcterms:modified xsi:type="dcterms:W3CDTF">2022-03-16T14:46:01Z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