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0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905/offre-en-chf/25924/garantie-chg_20220310.xlsx" TargetMode="External"/><Relationship Id="rId2" Type="http://schemas.openxmlformats.org/officeDocument/2006/relationships/hyperlink" Target="http://service-cegee-sps/sites/refdoc/mydocs/Documents%20partages/PR-A-0263.pdf?Web=1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14 mars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Marché du CHF et des frontaliers suisses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Développement et du Marché Grand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E935B-149F-4F97-A4F9-471B162ACA5B}"/>
              </a:ext>
            </a:extLst>
          </p:cNvPr>
          <p:cNvSpPr/>
          <p:nvPr/>
        </p:nvSpPr>
        <p:spPr>
          <a:xfrm>
            <a:off x="3973562" y="5578463"/>
            <a:ext cx="6461910" cy="632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Pour toute demande de compléments ou d’assistance, merci de solliciter la boite mail </a:t>
            </a:r>
            <a:r>
              <a:rPr lang="fr-FR" sz="1200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   </a:t>
            </a:r>
            <a:r>
              <a:rPr lang="fr-FR" sz="1300" b="1" dirty="0">
                <a:solidFill>
                  <a:srgbClr val="454545">
                    <a:lumMod val="50000"/>
                  </a:srgbClr>
                </a:solidFill>
                <a:cs typeface="Calibri" panose="020F0502020204030204" pitchFamily="34" charset="0"/>
              </a:rPr>
              <a:t>CEGEE-L- BDD – MARKETING</a:t>
            </a:r>
            <a:endParaRPr lang="fr-FR" sz="1300" b="1" dirty="0">
              <a:solidFill>
                <a:srgbClr val="EAEAEA">
                  <a:lumMod val="1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à coins arrondis 12">
            <a:extLst>
              <a:ext uri="{FF2B5EF4-FFF2-40B4-BE49-F238E27FC236}">
                <a16:creationId xmlns:a16="http://schemas.microsoft.com/office/drawing/2014/main" id="{E472C891-F994-431D-B7D7-C847EA248808}"/>
              </a:ext>
            </a:extLst>
          </p:cNvPr>
          <p:cNvSpPr/>
          <p:nvPr/>
        </p:nvSpPr>
        <p:spPr>
          <a:xfrm>
            <a:off x="3973562" y="5595925"/>
            <a:ext cx="6461910" cy="612775"/>
          </a:xfrm>
          <a:prstGeom prst="roundRect">
            <a:avLst/>
          </a:prstGeom>
          <a:noFill/>
          <a:ln w="508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Problématique : lorsque </a:t>
            </a:r>
            <a:r>
              <a: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le client </a:t>
            </a:r>
            <a:r>
              <a:rPr lang="fr-FR" dirty="0"/>
              <a:t>est frontalier avec des revenus en CHF, il </a:t>
            </a:r>
            <a:r>
              <a: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va emprunter en francs suisses, pour couvrir des besoins de financement en €.</a:t>
            </a:r>
          </a:p>
          <a:p>
            <a:pPr>
              <a:defRPr/>
            </a:pPr>
            <a:r>
              <a:rPr lang="fr-FR" dirty="0"/>
              <a:t>En conséquence, lors du déblocage du prêt il sera nécessaire de convertir les CHF du prêt en €. 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Or comme le taux de change CHF / € varie au jour le jour, la contrepartie en € du prêt en CHF va fluctuer et elle pourrait ne plus suffire à couvrir le besoin de financement.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Il y a une certitude : </a:t>
            </a:r>
            <a:r>
              <a: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plus le délai de déblocage augmente, plus le taux de change et donc la contrevaleur en € risquent de fluctuer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phase de déblocage d’un crédit immobilier en CHF notamment lors d’une construction fait courir un risque de change important au client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6A64B54-DFA0-4ABB-BF02-ADC0E69284FC}"/>
              </a:ext>
            </a:extLst>
          </p:cNvPr>
          <p:cNvCxnSpPr/>
          <p:nvPr/>
        </p:nvCxnSpPr>
        <p:spPr>
          <a:xfrm>
            <a:off x="4364137" y="4928473"/>
            <a:ext cx="936104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2E3E06D-A0E3-4A4D-B606-BE325DFDA988}"/>
              </a:ext>
            </a:extLst>
          </p:cNvPr>
          <p:cNvSpPr/>
          <p:nvPr/>
        </p:nvSpPr>
        <p:spPr>
          <a:xfrm>
            <a:off x="5372249" y="4233381"/>
            <a:ext cx="1800200" cy="923926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= X KCHF au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EC1B2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taux de montage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du jour,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si le prêt immobilier s’effectue en CHF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6597609-48DA-47A6-82A9-8F2539D042E0}"/>
              </a:ext>
            </a:extLst>
          </p:cNvPr>
          <p:cNvCxnSpPr/>
          <p:nvPr/>
        </p:nvCxnSpPr>
        <p:spPr>
          <a:xfrm>
            <a:off x="4364137" y="4424417"/>
            <a:ext cx="936104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4546E739-919E-4D63-B318-5D0C52EBE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833" y="4208394"/>
            <a:ext cx="92392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11556C3-DDFA-49F4-BA81-22C07D1ECFD1}"/>
              </a:ext>
            </a:extLst>
          </p:cNvPr>
          <p:cNvSpPr/>
          <p:nvPr/>
        </p:nvSpPr>
        <p:spPr>
          <a:xfrm>
            <a:off x="2491930" y="4208393"/>
            <a:ext cx="1800200" cy="923925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Besoin de financement en €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EB859C-243D-4BB3-B1F3-192D648A4557}"/>
              </a:ext>
            </a:extLst>
          </p:cNvPr>
          <p:cNvSpPr/>
          <p:nvPr/>
        </p:nvSpPr>
        <p:spPr>
          <a:xfrm>
            <a:off x="8252569" y="4089366"/>
            <a:ext cx="1800200" cy="1186969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Y aura-t-il assez de CHF pour couvrir les dépenses en €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EC1B24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au taux de conversion du  jour du déblocage?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5AC9080-8A12-4802-8908-ED1E68E99BC4}"/>
              </a:ext>
            </a:extLst>
          </p:cNvPr>
          <p:cNvCxnSpPr/>
          <p:nvPr/>
        </p:nvCxnSpPr>
        <p:spPr>
          <a:xfrm>
            <a:off x="7244457" y="4695345"/>
            <a:ext cx="936104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C479210D-59D5-48BF-91B6-72F21FE18EBC}"/>
              </a:ext>
            </a:extLst>
          </p:cNvPr>
          <p:cNvPicPr/>
          <p:nvPr/>
        </p:nvPicPr>
        <p:blipFill rotWithShape="1">
          <a:blip r:embed="rId3"/>
          <a:srcRect l="34245" t="37894" r="55531" b="50509"/>
          <a:stretch/>
        </p:blipFill>
        <p:spPr bwMode="auto">
          <a:xfrm>
            <a:off x="8531639" y="3316189"/>
            <a:ext cx="1242060" cy="8451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DB67395-A2C5-4B3E-BC69-1216808ED801}"/>
              </a:ext>
            </a:extLst>
          </p:cNvPr>
          <p:cNvSpPr txBox="1"/>
          <p:nvPr/>
        </p:nvSpPr>
        <p:spPr>
          <a:xfrm>
            <a:off x="8036545" y="2900071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" lvl="1" algn="ctr" fontAlgn="base">
              <a:spcAft>
                <a:spcPct val="0"/>
              </a:spcAft>
            </a:pPr>
            <a:r>
              <a:rPr lang="fr-FR" sz="1400" b="1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Quelle sera la  parité CHF/€</a:t>
            </a:r>
          </a:p>
          <a:p>
            <a:pPr marL="1587" lvl="1" algn="ctr" fontAlgn="base">
              <a:spcAft>
                <a:spcPct val="0"/>
              </a:spcAft>
            </a:pPr>
            <a:r>
              <a:rPr lang="fr-FR" sz="1400" b="1" dirty="0">
                <a:solidFill>
                  <a:srgbClr val="EAEAEA">
                    <a:lumMod val="10000"/>
                  </a:srgbClr>
                </a:solidFill>
                <a:latin typeface="Calibri" pitchFamily="34" charset="0"/>
                <a:cs typeface="Calibri" pitchFamily="34" charset="0"/>
              </a:rPr>
              <a:t>lors du/des déblocage (s) ?</a:t>
            </a:r>
            <a:endParaRPr lang="fr-FR" sz="1400" dirty="0">
              <a:solidFill>
                <a:srgbClr val="EAEAEA">
                  <a:lumMod val="1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F00585-BD53-432B-B4E7-141BB7DE1E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892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>
                <a:solidFill>
                  <a:srgbClr val="C00000"/>
                </a:solidFill>
              </a:rPr>
              <a:t>Le CHF a connu des périodes de valorisation forte en 2015 et 2017,</a:t>
            </a: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</a:rPr>
              <a:t>Et c’est à nouveau le cas aujourd’hui avec un taux proche de la parité</a:t>
            </a:r>
          </a:p>
          <a:p>
            <a:pPr>
              <a:defRPr/>
            </a:pPr>
            <a:endParaRPr lang="fr-FR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Illustration du risque de change </a:t>
            </a: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pour un crédit signé avec un CHF fort :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Enveloppe de prêt de 400 KCHF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Taux de change du dossier figé le 17 mars 2017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Déblocage sur 16 mois.</a:t>
            </a:r>
          </a:p>
          <a:p>
            <a:pPr lvl="0">
              <a:defRPr/>
            </a:pPr>
            <a:endParaRPr lang="fr-FR" dirty="0"/>
          </a:p>
          <a:p>
            <a:pPr lvl="0">
              <a:defRPr/>
            </a:pPr>
            <a:endParaRPr lang="fr-FR" dirty="0"/>
          </a:p>
          <a:p>
            <a:pPr lvl="0">
              <a:defRPr/>
            </a:pPr>
            <a:endParaRPr lang="fr-FR" dirty="0"/>
          </a:p>
          <a:p>
            <a:pPr lvl="0">
              <a:defRPr/>
            </a:pPr>
            <a:endParaRPr lang="fr-FR" dirty="0"/>
          </a:p>
          <a:p>
            <a:pPr marL="0" lvl="0" indent="0">
              <a:buNone/>
              <a:defRPr/>
            </a:pPr>
            <a:endParaRPr lang="fr-FR" dirty="0"/>
          </a:p>
          <a:p>
            <a:pPr lvl="0">
              <a:defRPr/>
            </a:pPr>
            <a:r>
              <a:rPr lang="fr-FR" dirty="0"/>
              <a:t>La variation du cours de change peut amener une différence en + ou en moins :</a:t>
            </a:r>
          </a:p>
          <a:p>
            <a:pPr lvl="1">
              <a:defRPr/>
            </a:pPr>
            <a:r>
              <a:rPr lang="fr-FR" sz="1300" kern="0" dirty="0">
                <a:solidFill>
                  <a:srgbClr val="454545">
                    <a:lumMod val="50000"/>
                  </a:srgbClr>
                </a:solidFill>
              </a:rPr>
              <a:t>si elle est en +, le client est gagnant</a:t>
            </a:r>
          </a:p>
          <a:p>
            <a:pPr lvl="1">
              <a:defRPr/>
            </a:pPr>
            <a:r>
              <a:rPr lang="fr-FR" sz="1300" kern="0" dirty="0">
                <a:solidFill>
                  <a:srgbClr val="C00000"/>
                </a:solidFill>
              </a:rPr>
              <a:t>si elle est en moins, pourra-t-il encore financer la partie manquante 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fr-FR" sz="300" kern="0" dirty="0">
              <a:solidFill>
                <a:srgbClr val="454545">
                  <a:lumMod val="50000"/>
                </a:srgbClr>
              </a:solidFill>
            </a:endParaRP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</a:rPr>
              <a:t>Le client est-il réellement prêt à mener son projet avec cette incertitude permanente ?</a:t>
            </a:r>
          </a:p>
          <a:p>
            <a:pPr lvl="1"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Le risque de change est élevé pour un crédit en CHF souscrit avec un Franc suisse fort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39B863F-CC7E-43C1-A532-E6300B2DFB42}"/>
              </a:ext>
            </a:extLst>
          </p:cNvPr>
          <p:cNvCxnSpPr/>
          <p:nvPr/>
        </p:nvCxnSpPr>
        <p:spPr>
          <a:xfrm>
            <a:off x="2842664" y="3882514"/>
            <a:ext cx="8106449" cy="0"/>
          </a:xfrm>
          <a:prstGeom prst="straightConnector1">
            <a:avLst/>
          </a:prstGeom>
          <a:noFill/>
          <a:ln w="762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84B4CE6-1B5E-4BA2-A2C3-768E5B0D30BB}"/>
              </a:ext>
            </a:extLst>
          </p:cNvPr>
          <p:cNvSpPr txBox="1"/>
          <p:nvPr/>
        </p:nvSpPr>
        <p:spPr>
          <a:xfrm>
            <a:off x="1392042" y="3966009"/>
            <a:ext cx="2484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de change 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53A47D-B553-48F1-8D39-9DCA1E370BF2}"/>
              </a:ext>
            </a:extLst>
          </p:cNvPr>
          <p:cNvSpPr txBox="1"/>
          <p:nvPr/>
        </p:nvSpPr>
        <p:spPr>
          <a:xfrm>
            <a:off x="3079568" y="3581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17/03/2017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79EA78-703F-44B9-8F34-D545DC3DA6CC}"/>
              </a:ext>
            </a:extLst>
          </p:cNvPr>
          <p:cNvSpPr txBox="1"/>
          <p:nvPr/>
        </p:nvSpPr>
        <p:spPr>
          <a:xfrm>
            <a:off x="5404497" y="3581439"/>
            <a:ext cx="1044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24/11/2017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78F9F0-3452-46FE-9CA4-5629C55522C3}"/>
              </a:ext>
            </a:extLst>
          </p:cNvPr>
          <p:cNvSpPr txBox="1"/>
          <p:nvPr/>
        </p:nvSpPr>
        <p:spPr>
          <a:xfrm>
            <a:off x="3151576" y="400335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0,93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E1B51AD-46A5-4155-AFDD-33926BFBA302}"/>
              </a:ext>
            </a:extLst>
          </p:cNvPr>
          <p:cNvSpPr txBox="1"/>
          <p:nvPr/>
        </p:nvSpPr>
        <p:spPr>
          <a:xfrm>
            <a:off x="5584517" y="3992324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0,86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2CBF6F0-A12C-4BF1-AAF9-D684C3FDB133}"/>
              </a:ext>
            </a:extLst>
          </p:cNvPr>
          <p:cNvSpPr txBox="1"/>
          <p:nvPr/>
        </p:nvSpPr>
        <p:spPr>
          <a:xfrm>
            <a:off x="1419987" y="3570439"/>
            <a:ext cx="496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Date :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61F5EB-3A30-4095-AEBD-D533B6AB3E90}"/>
              </a:ext>
            </a:extLst>
          </p:cNvPr>
          <p:cNvSpPr txBox="1"/>
          <p:nvPr/>
        </p:nvSpPr>
        <p:spPr>
          <a:xfrm>
            <a:off x="1401182" y="4251727"/>
            <a:ext cx="144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Contre valeur de 400 KCHF 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0010A5-6BC6-4039-9AC1-2FA87C2D23E6}"/>
              </a:ext>
            </a:extLst>
          </p:cNvPr>
          <p:cNvSpPr txBox="1"/>
          <p:nvPr/>
        </p:nvSpPr>
        <p:spPr>
          <a:xfrm>
            <a:off x="5512509" y="442359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344 K€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D02322B-1874-44E2-BB61-01ED320D3FA8}"/>
              </a:ext>
            </a:extLst>
          </p:cNvPr>
          <p:cNvSpPr txBox="1"/>
          <p:nvPr/>
        </p:nvSpPr>
        <p:spPr>
          <a:xfrm>
            <a:off x="8821193" y="4665008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Différence: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28 K€ en moins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F9A317-E9EF-4680-8F25-9B737444C973}"/>
              </a:ext>
            </a:extLst>
          </p:cNvPr>
          <p:cNvSpPr txBox="1"/>
          <p:nvPr/>
        </p:nvSpPr>
        <p:spPr>
          <a:xfrm>
            <a:off x="7132689" y="3581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20/04/2018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EBB129-0E72-4F98-89C5-092F519F6AF1}"/>
              </a:ext>
            </a:extLst>
          </p:cNvPr>
          <p:cNvSpPr txBox="1"/>
          <p:nvPr/>
        </p:nvSpPr>
        <p:spPr>
          <a:xfrm>
            <a:off x="7204697" y="398839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0,83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FBEF3D-2966-48D4-999F-4CA684A950B7}"/>
              </a:ext>
            </a:extLst>
          </p:cNvPr>
          <p:cNvSpPr txBox="1"/>
          <p:nvPr/>
        </p:nvSpPr>
        <p:spPr>
          <a:xfrm>
            <a:off x="9292929" y="3581439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20/07/2018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2720F07-3536-4753-887B-975A210CC2C3}"/>
              </a:ext>
            </a:extLst>
          </p:cNvPr>
          <p:cNvSpPr txBox="1"/>
          <p:nvPr/>
        </p:nvSpPr>
        <p:spPr>
          <a:xfrm>
            <a:off x="9364937" y="398839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0,86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16DC7F9-AA49-4822-BEAE-F38A5CDD7C8B}"/>
              </a:ext>
            </a:extLst>
          </p:cNvPr>
          <p:cNvSpPr txBox="1"/>
          <p:nvPr/>
        </p:nvSpPr>
        <p:spPr>
          <a:xfrm>
            <a:off x="3079568" y="441445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372 K€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E6668D-48C4-4450-AC49-D65E37B1E5C0}"/>
              </a:ext>
            </a:extLst>
          </p:cNvPr>
          <p:cNvSpPr txBox="1"/>
          <p:nvPr/>
        </p:nvSpPr>
        <p:spPr>
          <a:xfrm>
            <a:off x="7267472" y="4425160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332 K€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FB74F16-13FE-4699-AA81-3DC7BCA3EA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94"/>
          <a:stretch/>
        </p:blipFill>
        <p:spPr>
          <a:xfrm>
            <a:off x="7718188" y="1103102"/>
            <a:ext cx="4060439" cy="1696233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9FB701D1-3AF1-4494-91F1-B580BED3837C}"/>
              </a:ext>
            </a:extLst>
          </p:cNvPr>
          <p:cNvSpPr txBox="1"/>
          <p:nvPr/>
        </p:nvSpPr>
        <p:spPr>
          <a:xfrm>
            <a:off x="9303658" y="443458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344 K€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5D67663-7A0E-4924-A293-030BC05978AE}"/>
              </a:ext>
            </a:extLst>
          </p:cNvPr>
          <p:cNvSpPr txBox="1"/>
          <p:nvPr/>
        </p:nvSpPr>
        <p:spPr>
          <a:xfrm>
            <a:off x="6758293" y="4666576"/>
            <a:ext cx="198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Différence: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srgbClr val="C00000"/>
                </a:solidFill>
              </a:rPr>
              <a:t>30 K€ en moins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95B4469-EFC3-46EF-A2D0-B7AB0C21F97B}"/>
              </a:ext>
            </a:extLst>
          </p:cNvPr>
          <p:cNvSpPr txBox="1"/>
          <p:nvPr/>
        </p:nvSpPr>
        <p:spPr>
          <a:xfrm>
            <a:off x="8491255" y="2505335"/>
            <a:ext cx="2973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Cours de change CHF/€sur 10 ans</a:t>
            </a:r>
          </a:p>
        </p:txBody>
      </p:sp>
    </p:spTree>
    <p:extLst>
      <p:ext uri="{BB962C8B-B14F-4D97-AF65-F5344CB8AC3E}">
        <p14:creationId xmlns:p14="http://schemas.microsoft.com/office/powerpoint/2010/main" val="126321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>
          <a:xfrm>
            <a:off x="695325" y="1388669"/>
            <a:ext cx="5187001" cy="4860000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La garantie de change permet de faire disparaitre l’aléa de change en fixant un cours de change qui sera appliqué à tous les déblocages du prêt lors de la conversion en €uros.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Elle est à présenter aux clients pour tous les  prêts dont le déblocage n’est pas immédiat </a:t>
            </a:r>
          </a:p>
          <a:p>
            <a:pPr>
              <a:defRPr/>
            </a:pPr>
            <a:r>
              <a: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Elle doit être </a:t>
            </a:r>
            <a:r>
              <a: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signée avant le premier déblocage et idéalement au moment de la signature de l’offre.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Dès que le contrat est transmis via MF, la Trésorerie CEGEE positionne la totalité de l’enveloppe de prêt en CHF et la portera jusqu’au déblocage du prêt</a:t>
            </a:r>
          </a:p>
          <a:p>
            <a:pPr>
              <a:defRPr/>
            </a:pPr>
            <a:endParaRPr lang="fr-FR" dirty="0">
              <a:solidFill>
                <a:schemeClr val="accent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La marge CEGEE est beaucoup plus importante que la marge résultant du taux de déblocage journalier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Garantie de change va figer le taux de change pour les déblocages et ainsi sécuriser le financement pour 36 mois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0EF4B1-7132-40A8-8179-5F0BE0C507DA}"/>
              </a:ext>
            </a:extLst>
          </p:cNvPr>
          <p:cNvSpPr/>
          <p:nvPr/>
        </p:nvSpPr>
        <p:spPr>
          <a:xfrm>
            <a:off x="7979566" y="3664014"/>
            <a:ext cx="1224136" cy="1128213"/>
          </a:xfrm>
          <a:prstGeom prst="rect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FIXING NATIXIS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66755E-9B0C-4798-8A20-B7B77C6E8CC4}"/>
              </a:ext>
            </a:extLst>
          </p:cNvPr>
          <p:cNvSpPr/>
          <p:nvPr/>
        </p:nvSpPr>
        <p:spPr>
          <a:xfrm>
            <a:off x="10451927" y="2046227"/>
            <a:ext cx="1224136" cy="2765546"/>
          </a:xfrm>
          <a:prstGeom prst="rect">
            <a:avLst/>
          </a:prstGeom>
          <a:solidFill>
            <a:srgbClr val="66FFFF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b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kern="0" dirty="0">
                <a:solidFill>
                  <a:srgbClr val="454545">
                    <a:lumMod val="50000"/>
                  </a:srgbClr>
                </a:solidFill>
                <a:latin typeface="Arial Narrow"/>
              </a:rPr>
              <a:t>FIXING NATIXIS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 kern="0" dirty="0">
              <a:solidFill>
                <a:srgbClr val="454545">
                  <a:lumMod val="50000"/>
                </a:srgbClr>
              </a:solidFill>
              <a:latin typeface="Arial Narrow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DF4DED-A453-4446-8411-70F15CCB0C59}"/>
              </a:ext>
            </a:extLst>
          </p:cNvPr>
          <p:cNvSpPr/>
          <p:nvPr/>
        </p:nvSpPr>
        <p:spPr>
          <a:xfrm>
            <a:off x="9227791" y="3099822"/>
            <a:ext cx="1224136" cy="1696779"/>
          </a:xfrm>
          <a:prstGeom prst="rect">
            <a:avLst/>
          </a:prstGeom>
          <a:solidFill>
            <a:srgbClr val="E4D3F1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b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kern="0" dirty="0">
                <a:solidFill>
                  <a:srgbClr val="454545">
                    <a:lumMod val="50000"/>
                  </a:srgbClr>
                </a:solidFill>
                <a:latin typeface="Arial Narrow"/>
              </a:rPr>
              <a:t>FIXING NATIXIS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 kern="0" dirty="0">
              <a:solidFill>
                <a:srgbClr val="454545">
                  <a:lumMod val="50000"/>
                </a:srgbClr>
              </a:solidFill>
              <a:latin typeface="Arial Narrow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94E1B05-8F20-4B71-9C38-589813C53F7D}"/>
              </a:ext>
            </a:extLst>
          </p:cNvPr>
          <p:cNvSpPr txBox="1"/>
          <p:nvPr/>
        </p:nvSpPr>
        <p:spPr>
          <a:xfrm>
            <a:off x="6683681" y="4864035"/>
            <a:ext cx="117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Exemple :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7E43C03-C2F4-4AF6-AFFC-37E6DFE84B29}"/>
              </a:ext>
            </a:extLst>
          </p:cNvPr>
          <p:cNvSpPr txBox="1"/>
          <p:nvPr/>
        </p:nvSpPr>
        <p:spPr>
          <a:xfrm>
            <a:off x="7976416" y="4864035"/>
            <a:ext cx="1308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1,023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CHF pour 1 €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2B33ACB-F03C-4508-B4AB-DDED46B89F7C}"/>
              </a:ext>
            </a:extLst>
          </p:cNvPr>
          <p:cNvSpPr txBox="1"/>
          <p:nvPr/>
        </p:nvSpPr>
        <p:spPr>
          <a:xfrm>
            <a:off x="9275969" y="4864035"/>
            <a:ext cx="117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1,0333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0F8D889-AEE5-4B69-A32D-38ECA7437DBC}"/>
              </a:ext>
            </a:extLst>
          </p:cNvPr>
          <p:cNvSpPr txBox="1"/>
          <p:nvPr/>
        </p:nvSpPr>
        <p:spPr>
          <a:xfrm>
            <a:off x="10523935" y="4864035"/>
            <a:ext cx="117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1,0930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CA0C9B5-569A-41B1-AD14-F8E5D6022C6C}"/>
              </a:ext>
            </a:extLst>
          </p:cNvPr>
          <p:cNvSpPr txBox="1"/>
          <p:nvPr/>
        </p:nvSpPr>
        <p:spPr>
          <a:xfrm>
            <a:off x="9227791" y="2400477"/>
            <a:ext cx="1175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des déblocages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454545">
                    <a:lumMod val="50000"/>
                  </a:srgbClr>
                </a:solidFill>
              </a:rPr>
              <a:t>du jour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454545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F8F492-3B98-4905-B236-AF890FDBB024}"/>
              </a:ext>
            </a:extLst>
          </p:cNvPr>
          <p:cNvSpPr txBox="1"/>
          <p:nvPr/>
        </p:nvSpPr>
        <p:spPr>
          <a:xfrm>
            <a:off x="10500105" y="1307562"/>
            <a:ext cx="1175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de la garantie de change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C378683-A257-487C-841F-295E5F66A045}"/>
              </a:ext>
            </a:extLst>
          </p:cNvPr>
          <p:cNvSpPr txBox="1"/>
          <p:nvPr/>
        </p:nvSpPr>
        <p:spPr>
          <a:xfrm>
            <a:off x="9235082" y="3099823"/>
            <a:ext cx="117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marge CEGEE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747BF434-2F1D-452D-9167-A985CEC53626}"/>
              </a:ext>
            </a:extLst>
          </p:cNvPr>
          <p:cNvCxnSpPr/>
          <p:nvPr/>
        </p:nvCxnSpPr>
        <p:spPr>
          <a:xfrm flipV="1">
            <a:off x="9227791" y="3635731"/>
            <a:ext cx="2448272" cy="3"/>
          </a:xfrm>
          <a:prstGeom prst="line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ysDot"/>
          </a:ln>
          <a:effectLst/>
        </p:spPr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ED0ABF2D-2582-4AFF-B0F6-3E5C7A084D4B}"/>
              </a:ext>
            </a:extLst>
          </p:cNvPr>
          <p:cNvSpPr txBox="1"/>
          <p:nvPr/>
        </p:nvSpPr>
        <p:spPr>
          <a:xfrm>
            <a:off x="10475757" y="2515356"/>
            <a:ext cx="117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marge CEGEE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B5B9EE8-7AA4-4FF0-AA5B-3434951BC2D8}"/>
              </a:ext>
            </a:extLst>
          </p:cNvPr>
          <p:cNvSpPr txBox="1"/>
          <p:nvPr/>
        </p:nvSpPr>
        <p:spPr>
          <a:xfrm>
            <a:off x="8003655" y="3113951"/>
            <a:ext cx="117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</a:rPr>
              <a:t>Taux Natixis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8868FEB9-F87F-465F-BCC5-27E42A284A22}"/>
              </a:ext>
            </a:extLst>
          </p:cNvPr>
          <p:cNvSpPr/>
          <p:nvPr/>
        </p:nvSpPr>
        <p:spPr>
          <a:xfrm>
            <a:off x="6202837" y="1547767"/>
            <a:ext cx="2250295" cy="1152128"/>
          </a:xfrm>
          <a:prstGeom prst="ellipse">
            <a:avLst/>
          </a:prstGeom>
          <a:solidFill>
            <a:srgbClr val="EAEAEA"/>
          </a:solidFill>
          <a:ln w="25400" cap="flat" cmpd="sng" algn="ctr">
            <a:solidFill>
              <a:srgbClr val="EAEAE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Décomposition des différents </a:t>
            </a:r>
            <a:r>
              <a:rPr kumimoji="0" lang="fr-FR" sz="1800" b="1" i="0" u="sng" strike="noStrike" kern="0" cap="none" spc="0" normalizeH="0" baseline="0" noProof="0" dirty="0">
                <a:ln>
                  <a:noFill/>
                </a:ln>
                <a:solidFill>
                  <a:srgbClr val="454545">
                    <a:lumMod val="50000"/>
                  </a:srgb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taux de change</a:t>
            </a: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2868B66D-666B-4FA9-B2F5-7816DA087715}"/>
              </a:ext>
            </a:extLst>
          </p:cNvPr>
          <p:cNvCxnSpPr>
            <a:cxnSpLocks/>
            <a:stCxn id="43" idx="6"/>
          </p:cNvCxnSpPr>
          <p:nvPr/>
        </p:nvCxnSpPr>
        <p:spPr>
          <a:xfrm flipV="1">
            <a:off x="8453132" y="1802327"/>
            <a:ext cx="2046973" cy="321504"/>
          </a:xfrm>
          <a:prstGeom prst="straightConnector1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C4DC44C4-92F8-4EA8-82BE-043561B22DA5}"/>
              </a:ext>
            </a:extLst>
          </p:cNvPr>
          <p:cNvCxnSpPr>
            <a:cxnSpLocks/>
            <a:stCxn id="43" idx="6"/>
            <a:endCxn id="42" idx="0"/>
          </p:cNvCxnSpPr>
          <p:nvPr/>
        </p:nvCxnSpPr>
        <p:spPr>
          <a:xfrm>
            <a:off x="8453132" y="2123831"/>
            <a:ext cx="138502" cy="990120"/>
          </a:xfrm>
          <a:prstGeom prst="straightConnector1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97D9745E-613D-4AF3-A507-CAF84A8AC8F5}"/>
              </a:ext>
            </a:extLst>
          </p:cNvPr>
          <p:cNvCxnSpPr>
            <a:cxnSpLocks/>
            <a:stCxn id="43" idx="6"/>
          </p:cNvCxnSpPr>
          <p:nvPr/>
        </p:nvCxnSpPr>
        <p:spPr>
          <a:xfrm>
            <a:off x="8453132" y="2123831"/>
            <a:ext cx="822837" cy="362281"/>
          </a:xfrm>
          <a:prstGeom prst="straightConnector1">
            <a:avLst/>
          </a:prstGeom>
          <a:noFill/>
          <a:ln w="38100" cap="flat" cmpd="sng" algn="ctr">
            <a:solidFill>
              <a:srgbClr val="454545">
                <a:lumMod val="50000"/>
              </a:srgbClr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692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Commercialement la meilleure opportunité pour mettre en place la garantie de change est celui de la signature de l’offre de prêt car c’est le moment où,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le client sera le plus réceptif : il vient de lire et signer l’offre de prêt et le risque sur la contrevaleur en € du prêt en CHF va l’interpeller,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Il s’est écoulé le plus faible délai par rapport au montage du dossier de prêt en CHF : le risque de variation de la parité CHF/€ sera plus élevé 1, 3 ou 6 mois plus tard.</a:t>
            </a:r>
            <a:endParaRPr lang="fr-FR" dirty="0">
              <a:solidFill>
                <a:schemeClr val="accent1">
                  <a:lumMod val="10000"/>
                </a:schemeClr>
              </a:solidFill>
            </a:endParaRPr>
          </a:p>
          <a:p>
            <a:pPr marL="216000" lvl="1">
              <a:buFont typeface="Arial" panose="020B0604020202020204" pitchFamily="34" charset="0"/>
              <a:buChar char="■"/>
              <a:defRPr/>
            </a:pPr>
            <a:endParaRPr lang="fr-FR" sz="1600" dirty="0">
              <a:solidFill>
                <a:schemeClr val="accent1">
                  <a:lumMod val="10000"/>
                </a:schemeClr>
              </a:solidFill>
            </a:endParaRPr>
          </a:p>
          <a:p>
            <a:pPr marL="216000" lvl="1">
              <a:buFont typeface="Arial" panose="020B0604020202020204" pitchFamily="34" charset="0"/>
              <a:buChar char="■"/>
              <a:defRPr/>
            </a:pPr>
            <a:r>
              <a:rPr lang="fr-FR" sz="1600" dirty="0">
                <a:solidFill>
                  <a:schemeClr val="accent1">
                    <a:lumMod val="10000"/>
                  </a:schemeClr>
                </a:solidFill>
              </a:rPr>
              <a:t>I</a:t>
            </a:r>
            <a:r>
              <a:rPr lang="fr-FR" sz="1600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l y a lieu d’être attentif au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Respect du schéma délégataire, </a:t>
            </a:r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Au respect de la procédure </a:t>
            </a:r>
            <a:r>
              <a:rPr lang="fr-FR" sz="1300" dirty="0">
                <a:solidFill>
                  <a:schemeClr val="accent1">
                    <a:lumMod val="10000"/>
                  </a:schemeClr>
                </a:solidFill>
                <a:cs typeface="Calibri" pitchFamily="34" charset="0"/>
                <a:sym typeface="Wingdings" pitchFamily="2" charset="2"/>
              </a:rPr>
              <a:t>: </a:t>
            </a:r>
            <a:r>
              <a:rPr lang="fr-FR" sz="1500" dirty="0">
                <a:hlinkClick r:id="rId2"/>
              </a:rPr>
              <a:t>Souscrire une garantie de change pour un crédit immobilier en CHF</a:t>
            </a:r>
            <a:endParaRPr lang="fr-FR" sz="1500" dirty="0"/>
          </a:p>
          <a:p>
            <a:pPr lvl="1">
              <a:defRPr/>
            </a:pPr>
            <a:r>
              <a:rPr lang="fr-FR" dirty="0">
                <a:solidFill>
                  <a:schemeClr val="accent1">
                    <a:lumMod val="10000"/>
                  </a:schemeClr>
                </a:solidFill>
                <a:sym typeface="Wingdings" pitchFamily="2" charset="2"/>
              </a:rPr>
              <a:t>Au formalisme d’instruction des dossiers de crédit immobilier et à la présence de tous les documents annexes valablement complétés  </a:t>
            </a:r>
            <a:r>
              <a:rPr lang="fr-FR" b="1" dirty="0">
                <a:solidFill>
                  <a:srgbClr val="7030A0"/>
                </a:solidFill>
                <a:cs typeface="Calibri" pitchFamily="34" charset="0"/>
                <a:sym typeface="Wingdings" pitchFamily="2" charset="2"/>
              </a:rPr>
              <a:t>(diminution d’engagement, </a:t>
            </a:r>
            <a:r>
              <a:rPr lang="fr-FR" b="1" dirty="0">
                <a:solidFill>
                  <a:srgbClr val="7030A0"/>
                </a:solidFill>
                <a:cs typeface="Calibri" pitchFamily="34" charset="0"/>
                <a:sym typeface="Wingdings" pitchFamily="2" charset="2"/>
                <a:hlinkClick r:id="rId3"/>
              </a:rPr>
              <a:t>feuille du taux du jour </a:t>
            </a:r>
            <a:r>
              <a:rPr lang="fr-FR" b="1" dirty="0">
                <a:solidFill>
                  <a:srgbClr val="7030A0"/>
                </a:solidFill>
                <a:cs typeface="Calibri" pitchFamily="34" charset="0"/>
                <a:sym typeface="Wingdings" pitchFamily="2" charset="2"/>
              </a:rPr>
              <a:t>signée par le DA</a:t>
            </a:r>
            <a:r>
              <a:rPr lang="fr-FR" dirty="0">
                <a:solidFill>
                  <a:srgbClr val="7030A0"/>
                </a:solidFill>
                <a:cs typeface="Calibri" pitchFamily="34" charset="0"/>
                <a:sym typeface="Wingdings" pitchFamily="2" charset="2"/>
              </a:rPr>
              <a:t>). </a:t>
            </a:r>
            <a:endParaRPr lang="fr-FR" dirty="0">
              <a:solidFill>
                <a:schemeClr val="accent1">
                  <a:lumMod val="10000"/>
                </a:schemeClr>
              </a:solidFill>
              <a:cs typeface="Calibri" pitchFamily="34" charset="0"/>
              <a:sym typeface="Wingdings" pitchFamily="2" charset="2"/>
            </a:endParaRPr>
          </a:p>
          <a:p>
            <a:pPr marL="1587" indent="0">
              <a:buFont typeface="Wingdings" pitchFamily="2" charset="2"/>
              <a:buNone/>
            </a:pPr>
            <a:endParaRPr lang="fr-FR" dirty="0"/>
          </a:p>
          <a:p>
            <a:pPr>
              <a:defRPr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La Garantie de change est un process cadré mais la faible volumétrie pose un sujet de savoir faire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Les garanties de change en CHF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238815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402bd0e2-1d78-4f7d-9dde-91cd55d66e8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4060</TotalTime>
  <Words>801</Words>
  <Application>Microsoft Office PowerPoint</Application>
  <PresentationFormat>Grand écran</PresentationFormat>
  <Paragraphs>104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Arial Narrow</vt:lpstr>
      <vt:lpstr>Calibri</vt:lpstr>
      <vt:lpstr>Montserrat Black</vt:lpstr>
      <vt:lpstr>Wingdings</vt:lpstr>
      <vt:lpstr>Thème Office</vt:lpstr>
      <vt:lpstr>Marché du CHF et des frontaliers suisses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GERARD Alexandre [CEGEE]</cp:lastModifiedBy>
  <cp:revision>284</cp:revision>
  <dcterms:created xsi:type="dcterms:W3CDTF">2020-06-24T09:20:11Z</dcterms:created>
  <dcterms:modified xsi:type="dcterms:W3CDTF">2022-03-16T14:51:59Z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