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79" r:id="rId3"/>
  </p:sldMasterIdLst>
  <p:notesMasterIdLst>
    <p:notesMasterId r:id="rId21"/>
  </p:notesMasterIdLst>
  <p:sldIdLst>
    <p:sldId id="259" r:id="rId4"/>
    <p:sldId id="274" r:id="rId5"/>
    <p:sldId id="275" r:id="rId6"/>
    <p:sldId id="277" r:id="rId7"/>
    <p:sldId id="267" r:id="rId8"/>
    <p:sldId id="268" r:id="rId9"/>
    <p:sldId id="261" r:id="rId10"/>
    <p:sldId id="271" r:id="rId11"/>
    <p:sldId id="280" r:id="rId12"/>
    <p:sldId id="282" r:id="rId13"/>
    <p:sldId id="270" r:id="rId14"/>
    <p:sldId id="262" r:id="rId15"/>
    <p:sldId id="281" r:id="rId16"/>
    <p:sldId id="279" r:id="rId17"/>
    <p:sldId id="263" r:id="rId18"/>
    <p:sldId id="264" r:id="rId19"/>
    <p:sldId id="283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17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67327-D549-4BC1-976F-F0D9BCCAEA11}" type="datetimeFigureOut">
              <a:rPr lang="fr-FR" smtClean="0"/>
              <a:t>15/04/2019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21AEC-2522-4BD7-974F-CB63876FD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37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300O clients BDR concernés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85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195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195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195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195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195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19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12979" y="-30213"/>
            <a:ext cx="6445386" cy="5474279"/>
            <a:chOff x="12979" y="-30212"/>
            <a:chExt cx="2990210" cy="2539684"/>
          </a:xfrm>
        </p:grpSpPr>
        <p:sp>
          <p:nvSpPr>
            <p:cNvPr id="28" name="Forme en L 16"/>
            <p:cNvSpPr/>
            <p:nvPr userDrawn="1"/>
          </p:nvSpPr>
          <p:spPr>
            <a:xfrm rot="19020000" flipH="1">
              <a:off x="534417" y="-30212"/>
              <a:ext cx="2468772" cy="2539684"/>
            </a:xfrm>
            <a:custGeom>
              <a:avLst/>
              <a:gdLst>
                <a:gd name="connsiteX0" fmla="*/ 0 w 2466000"/>
                <a:gd name="connsiteY0" fmla="*/ 0 h 2880000"/>
                <a:gd name="connsiteX1" fmla="*/ 754029 w 2466000"/>
                <a:gd name="connsiteY1" fmla="*/ 0 h 2880000"/>
                <a:gd name="connsiteX2" fmla="*/ 754029 w 2466000"/>
                <a:gd name="connsiteY2" fmla="*/ 2125971 h 2880000"/>
                <a:gd name="connsiteX3" fmla="*/ 2466000 w 2466000"/>
                <a:gd name="connsiteY3" fmla="*/ 2125971 h 2880000"/>
                <a:gd name="connsiteX4" fmla="*/ 2466000 w 2466000"/>
                <a:gd name="connsiteY4" fmla="*/ 2880000 h 2880000"/>
                <a:gd name="connsiteX5" fmla="*/ 0 w 2466000"/>
                <a:gd name="connsiteY5" fmla="*/ 2880000 h 2880000"/>
                <a:gd name="connsiteX6" fmla="*/ 0 w 2466000"/>
                <a:gd name="connsiteY6" fmla="*/ 0 h 2880000"/>
                <a:gd name="connsiteX0" fmla="*/ 0 w 2468772"/>
                <a:gd name="connsiteY0" fmla="*/ 1041781 h 2880000"/>
                <a:gd name="connsiteX1" fmla="*/ 756801 w 2468772"/>
                <a:gd name="connsiteY1" fmla="*/ 0 h 2880000"/>
                <a:gd name="connsiteX2" fmla="*/ 756801 w 2468772"/>
                <a:gd name="connsiteY2" fmla="*/ 2125971 h 2880000"/>
                <a:gd name="connsiteX3" fmla="*/ 2468772 w 2468772"/>
                <a:gd name="connsiteY3" fmla="*/ 2125971 h 2880000"/>
                <a:gd name="connsiteX4" fmla="*/ 2468772 w 2468772"/>
                <a:gd name="connsiteY4" fmla="*/ 2880000 h 2880000"/>
                <a:gd name="connsiteX5" fmla="*/ 2772 w 2468772"/>
                <a:gd name="connsiteY5" fmla="*/ 2880000 h 2880000"/>
                <a:gd name="connsiteX6" fmla="*/ 0 w 2468772"/>
                <a:gd name="connsiteY6" fmla="*/ 1041781 h 2880000"/>
                <a:gd name="connsiteX0" fmla="*/ 0 w 2468772"/>
                <a:gd name="connsiteY0" fmla="*/ 701465 h 2539684"/>
                <a:gd name="connsiteX1" fmla="*/ 757521 w 2468772"/>
                <a:gd name="connsiteY1" fmla="*/ 0 h 2539684"/>
                <a:gd name="connsiteX2" fmla="*/ 756801 w 2468772"/>
                <a:gd name="connsiteY2" fmla="*/ 1785655 h 2539684"/>
                <a:gd name="connsiteX3" fmla="*/ 2468772 w 2468772"/>
                <a:gd name="connsiteY3" fmla="*/ 1785655 h 2539684"/>
                <a:gd name="connsiteX4" fmla="*/ 2468772 w 2468772"/>
                <a:gd name="connsiteY4" fmla="*/ 2539684 h 2539684"/>
                <a:gd name="connsiteX5" fmla="*/ 2772 w 2468772"/>
                <a:gd name="connsiteY5" fmla="*/ 2539684 h 2539684"/>
                <a:gd name="connsiteX6" fmla="*/ 0 w 2468772"/>
                <a:gd name="connsiteY6" fmla="*/ 701465 h 253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8772" h="2539684">
                  <a:moveTo>
                    <a:pt x="0" y="701465"/>
                  </a:moveTo>
                  <a:lnTo>
                    <a:pt x="757521" y="0"/>
                  </a:lnTo>
                  <a:lnTo>
                    <a:pt x="756801" y="1785655"/>
                  </a:lnTo>
                  <a:lnTo>
                    <a:pt x="2468772" y="1785655"/>
                  </a:lnTo>
                  <a:lnTo>
                    <a:pt x="2468772" y="2539684"/>
                  </a:lnTo>
                  <a:lnTo>
                    <a:pt x="2772" y="2539684"/>
                  </a:lnTo>
                  <a:lnTo>
                    <a:pt x="0" y="701465"/>
                  </a:lnTo>
                  <a:close/>
                </a:path>
              </a:pathLst>
            </a:custGeom>
            <a:solidFill>
              <a:srgbClr val="C31632">
                <a:alpha val="20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prstClr val="white"/>
                </a:solidFill>
                <a:latin typeface="Arial Narrow"/>
              </a:endParaRPr>
            </a:p>
          </p:txBody>
        </p:sp>
        <p:sp>
          <p:nvSpPr>
            <p:cNvPr id="29" name="Ellipse 28"/>
            <p:cNvSpPr>
              <a:spLocks noChangeAspect="1"/>
            </p:cNvSpPr>
            <p:nvPr userDrawn="1"/>
          </p:nvSpPr>
          <p:spPr>
            <a:xfrm>
              <a:off x="12979" y="48725"/>
              <a:ext cx="1234800" cy="1234800"/>
            </a:xfrm>
            <a:prstGeom prst="ellipse">
              <a:avLst/>
            </a:prstGeom>
            <a:solidFill>
              <a:srgbClr val="C31632">
                <a:alpha val="20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prstClr val="white"/>
                </a:solidFill>
                <a:latin typeface="Arial Narrow"/>
              </a:endParaRPr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99" y="6241409"/>
            <a:ext cx="1455019" cy="326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80630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02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C31632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>
            <a:lvl1pPr>
              <a:defRPr kumimoji="0" lang="fr-FR" b="1" i="0" u="none" strike="noStrike" kern="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endParaRPr lang="fr-FR" dirty="0"/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600" b="1">
                <a:solidFill>
                  <a:srgbClr val="C00000"/>
                </a:solidFill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lang="fr-FR" sz="14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590" y="6417578"/>
            <a:ext cx="1455019" cy="326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405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Clr>
                <a:srgbClr val="C00000"/>
              </a:buCl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C00000"/>
              </a:buClr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C00000"/>
              </a:buCl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C00000"/>
              </a:buCl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Clr>
                <a:srgbClr val="C00000"/>
              </a:buCl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rgbClr val="C00000"/>
              </a:buClr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rgbClr val="C00000"/>
              </a:buCl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rgbClr val="C00000"/>
              </a:buCl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C31632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endParaRPr lang="fr-FR"/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91387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400">
                <a:solidFill>
                  <a:srgbClr val="C00000"/>
                </a:solidFill>
              </a:defRPr>
            </a:lvl1pPr>
            <a:lvl2pPr>
              <a:buClr>
                <a:srgbClr val="C00000"/>
              </a:buClr>
              <a:defRPr sz="1200"/>
            </a:lvl2pPr>
            <a:lvl3pPr>
              <a:buClr>
                <a:srgbClr val="C00000"/>
              </a:buClr>
              <a:defRPr sz="1100"/>
            </a:lvl3pPr>
            <a:lvl4pPr>
              <a:buClr>
                <a:srgbClr val="C00000"/>
              </a:buClr>
              <a:defRPr sz="1050"/>
            </a:lvl4pPr>
            <a:lvl5pPr>
              <a:buClr>
                <a:srgbClr val="C0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400">
                <a:solidFill>
                  <a:srgbClr val="C00000"/>
                </a:solidFill>
              </a:defRPr>
            </a:lvl1pPr>
            <a:lvl2pPr>
              <a:buClr>
                <a:srgbClr val="C00000"/>
              </a:buClr>
              <a:defRPr sz="1200"/>
            </a:lvl2pPr>
            <a:lvl3pPr>
              <a:buClr>
                <a:srgbClr val="C00000"/>
              </a:buClr>
              <a:defRPr sz="1100"/>
            </a:lvl3pPr>
            <a:lvl4pPr>
              <a:buClr>
                <a:srgbClr val="C00000"/>
              </a:buClr>
              <a:defRPr sz="1050"/>
            </a:lvl4pPr>
            <a:lvl5pPr>
              <a:buClr>
                <a:srgbClr val="C0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C31632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endParaRPr lang="fr-FR"/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9559" y="6443116"/>
            <a:ext cx="1659704" cy="25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11651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06900" y="2755900"/>
            <a:ext cx="4257580" cy="3225450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800" b="1">
                <a:solidFill>
                  <a:srgbClr val="C00000"/>
                </a:solidFill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lang="fr-FR" sz="18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  <a:tabLst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590" y="6417578"/>
            <a:ext cx="1455019" cy="326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orme en L 16"/>
          <p:cNvSpPr/>
          <p:nvPr userDrawn="1"/>
        </p:nvSpPr>
        <p:spPr>
          <a:xfrm rot="19020000" flipH="1">
            <a:off x="-963377" y="-47368"/>
            <a:ext cx="4277999" cy="4400878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rgbClr val="C31632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Arial Narrow"/>
            </a:endParaRPr>
          </a:p>
        </p:txBody>
      </p:sp>
      <p:sp>
        <p:nvSpPr>
          <p:cNvPr id="2" name="ZoneTexte 1"/>
          <p:cNvSpPr txBox="1"/>
          <p:nvPr userDrawn="1"/>
        </p:nvSpPr>
        <p:spPr>
          <a:xfrm rot="19012718">
            <a:off x="266614" y="2876802"/>
            <a:ext cx="39437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dirty="0">
                <a:solidFill>
                  <a:prstClr val="white"/>
                </a:solidFill>
                <a:latin typeface="Arial Black" panose="020B0A04020102020204" pitchFamily="34" charset="0"/>
              </a:rPr>
              <a:t>SOMMAIRE</a:t>
            </a:r>
            <a:endParaRPr lang="fr-FR" sz="540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115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2747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889233" y="799455"/>
            <a:ext cx="7558481" cy="644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736521"/>
            <a:ext cx="7521514" cy="4378528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>
                <a:solidFill>
                  <a:srgbClr val="C00000"/>
                </a:solidFill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590" y="6417578"/>
            <a:ext cx="1455019" cy="326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e 1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3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rgbClr val="C31632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srgbClr val="C31632"/>
                </a:solidFill>
                <a:latin typeface="Arial Narrow"/>
              </a:endParaRPr>
            </a:p>
          </p:txBody>
        </p:sp>
        <p:sp>
          <p:nvSpPr>
            <p:cNvPr id="15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632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srgbClr val="C31632"/>
                </a:solidFill>
                <a:latin typeface="Arial Narrow"/>
              </a:endParaRPr>
            </a:p>
          </p:txBody>
        </p:sp>
      </p:grp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>
            <a:off x="1" y="-4759"/>
            <a:ext cx="9144000" cy="435046"/>
          </a:xfrm>
          <a:noFill/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0" y="44987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507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24751"/>
            <a:ext cx="8229600" cy="5001420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2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xmlns="" id="{524AE2B0-A9A5-4ADE-A3BC-18129E5F6DBB}"/>
              </a:ext>
            </a:extLst>
          </p:cNvPr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9EE88446-D3A9-4029-9486-12EAD5629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</p:spTree>
    <p:extLst>
      <p:ext uri="{BB962C8B-B14F-4D97-AF65-F5344CB8AC3E}">
        <p14:creationId xmlns:p14="http://schemas.microsoft.com/office/powerpoint/2010/main" val="3820167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24751"/>
            <a:ext cx="8229600" cy="5001420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2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xmlns="" id="{524AE2B0-A9A5-4ADE-A3BC-18129E5F6DBB}"/>
              </a:ext>
            </a:extLst>
          </p:cNvPr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9EE88446-D3A9-4029-9486-12EAD5629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</p:spTree>
    <p:extLst>
      <p:ext uri="{BB962C8B-B14F-4D97-AF65-F5344CB8AC3E}">
        <p14:creationId xmlns:p14="http://schemas.microsoft.com/office/powerpoint/2010/main" val="3820167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24751"/>
            <a:ext cx="8229600" cy="5001420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2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xmlns="" id="{524AE2B0-A9A5-4ADE-A3BC-18129E5F6DBB}"/>
              </a:ext>
            </a:extLst>
          </p:cNvPr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9EE88446-D3A9-4029-9486-12EAD5629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</p:spTree>
    <p:extLst>
      <p:ext uri="{BB962C8B-B14F-4D97-AF65-F5344CB8AC3E}">
        <p14:creationId xmlns:p14="http://schemas.microsoft.com/office/powerpoint/2010/main" val="3820167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24751"/>
            <a:ext cx="8229600" cy="5001420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2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xmlns="" id="{524AE2B0-A9A5-4ADE-A3BC-18129E5F6DBB}"/>
              </a:ext>
            </a:extLst>
          </p:cNvPr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9EE88446-D3A9-4029-9486-12EAD5629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</p:spTree>
    <p:extLst>
      <p:ext uri="{BB962C8B-B14F-4D97-AF65-F5344CB8AC3E}">
        <p14:creationId xmlns:p14="http://schemas.microsoft.com/office/powerpoint/2010/main" val="318554141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4617192"/>
            <a:ext cx="4626000" cy="540000"/>
          </a:xfrm>
          <a:prstGeom prst="rect">
            <a:avLst/>
          </a:prstGeom>
        </p:spPr>
        <p:txBody>
          <a:bodyPr tIns="82800">
            <a:noAutofit/>
          </a:bodyPr>
          <a:lstStyle>
            <a:lvl1pPr marL="0" indent="0" algn="ctr">
              <a:buNone/>
              <a:defRPr sz="2000" b="0" i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81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9A4E7316-D18F-4CD7-903B-DF464D56B7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412775"/>
            <a:ext cx="7859216" cy="4713395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18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4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227252" indent="0">
              <a:spcBef>
                <a:spcPts val="180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05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2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="" xmlns:a16="http://schemas.microsoft.com/office/drawing/2014/main" id="{EDF9C896-9B96-4EF5-BBEA-2BCC77D89E35}"/>
              </a:ext>
            </a:extLst>
          </p:cNvPr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5" name="Rectangle 9">
              <a:extLst>
                <a:ext uri="{FF2B5EF4-FFF2-40B4-BE49-F238E27FC236}">
                  <a16:creationId xmlns="" xmlns:a16="http://schemas.microsoft.com/office/drawing/2014/main" id="{C68F076E-26A7-4F62-9333-04325809DBB4}"/>
                </a:ext>
              </a:extLst>
            </p:cNvPr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6" name="Rectangle 10">
              <a:extLst>
                <a:ext uri="{FF2B5EF4-FFF2-40B4-BE49-F238E27FC236}">
                  <a16:creationId xmlns="" xmlns:a16="http://schemas.microsoft.com/office/drawing/2014/main" id="{F67F1571-C4BB-4410-B63D-0E70D355EF71}"/>
                </a:ext>
              </a:extLst>
            </p:cNvPr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3163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235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24751"/>
            <a:ext cx="8229600" cy="5001420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2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="" xmlns:a16="http://schemas.microsoft.com/office/drawing/2014/main" id="{524AE2B0-A9A5-4ADE-A3BC-18129E5F6DBB}"/>
              </a:ext>
            </a:extLst>
          </p:cNvPr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="" xmlns:a16="http://schemas.microsoft.com/office/drawing/2014/main" id="{9EE88446-D3A9-4029-9486-12EAD5629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</p:spTree>
    <p:extLst>
      <p:ext uri="{BB962C8B-B14F-4D97-AF65-F5344CB8AC3E}">
        <p14:creationId xmlns:p14="http://schemas.microsoft.com/office/powerpoint/2010/main" val="187377105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31632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  <a:prstGeom prst="rect">
            <a:avLst/>
          </a:prstGeo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prstGeom prst="rect">
            <a:avLst/>
          </a:prstGeo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prstGeom prst="rect">
            <a:avLst/>
          </a:prstGeo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018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4617192"/>
            <a:ext cx="4626000" cy="540000"/>
          </a:xfrm>
          <a:prstGeom prst="rect">
            <a:avLst/>
          </a:prstGeom>
        </p:spPr>
        <p:txBody>
          <a:bodyPr tIns="82800">
            <a:noAutofit/>
          </a:bodyPr>
          <a:lstStyle>
            <a:lvl1pPr marL="0" indent="0" algn="ctr">
              <a:buNone/>
              <a:defRPr sz="2000" b="0" i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02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9A4E7316-D18F-4CD7-903B-DF464D56B7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412775"/>
            <a:ext cx="7859216" cy="4713395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18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4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227252" indent="0">
              <a:spcBef>
                <a:spcPts val="180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05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2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="" xmlns:a16="http://schemas.microsoft.com/office/drawing/2014/main" id="{EDF9C896-9B96-4EF5-BBEA-2BCC77D89E35}"/>
              </a:ext>
            </a:extLst>
          </p:cNvPr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5" name="Rectangle 9">
              <a:extLst>
                <a:ext uri="{FF2B5EF4-FFF2-40B4-BE49-F238E27FC236}">
                  <a16:creationId xmlns="" xmlns:a16="http://schemas.microsoft.com/office/drawing/2014/main" id="{C68F076E-26A7-4F62-9333-04325809DBB4}"/>
                </a:ext>
              </a:extLst>
            </p:cNvPr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6" name="Rectangle 10">
              <a:extLst>
                <a:ext uri="{FF2B5EF4-FFF2-40B4-BE49-F238E27FC236}">
                  <a16:creationId xmlns="" xmlns:a16="http://schemas.microsoft.com/office/drawing/2014/main" id="{F67F1571-C4BB-4410-B63D-0E70D355EF71}"/>
                </a:ext>
              </a:extLst>
            </p:cNvPr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3163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366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24751"/>
            <a:ext cx="8229600" cy="5001420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2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="" xmlns:a16="http://schemas.microsoft.com/office/drawing/2014/main" id="{524AE2B0-A9A5-4ADE-A3BC-18129E5F6DBB}"/>
              </a:ext>
            </a:extLst>
          </p:cNvPr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="" xmlns:a16="http://schemas.microsoft.com/office/drawing/2014/main" id="{9EE88446-D3A9-4029-9486-12EAD5629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</p:spTree>
    <p:extLst>
      <p:ext uri="{BB962C8B-B14F-4D97-AF65-F5344CB8AC3E}">
        <p14:creationId xmlns:p14="http://schemas.microsoft.com/office/powerpoint/2010/main" val="51646224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31632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  <a:prstGeom prst="rect">
            <a:avLst/>
          </a:prstGeo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prstGeom prst="rect">
            <a:avLst/>
          </a:prstGeo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prstGeom prst="rect">
            <a:avLst/>
          </a:prstGeo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66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Page </a:t>
            </a:r>
            <a:fld id="{C1AFB0A2-6ECC-4DD6-AB87-0BEBAE1D4521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97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84" r:id="rId12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1800" b="1" kern="1200">
          <a:solidFill>
            <a:schemeClr val="tx1">
              <a:lumMod val="50000"/>
              <a:lumOff val="50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None/>
        <a:tabLst/>
        <a:defRPr sz="1400" b="1" kern="1200" baseline="0">
          <a:solidFill>
            <a:srgbClr val="C00000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rgbClr val="C00000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rgbClr val="C00000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rgbClr val="C00000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rgbClr val="C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 userDrawn="1"/>
        </p:nvCxnSpPr>
        <p:spPr>
          <a:xfrm>
            <a:off x="442800" y="6349563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ce réservé pour une image  69">
            <a:extLst>
              <a:ext uri="{FF2B5EF4-FFF2-40B4-BE49-F238E27FC236}">
                <a16:creationId xmlns="" xmlns:a16="http://schemas.microsoft.com/office/drawing/2014/main" id="{1B94ECDE-3BA8-4EF9-BFE9-2BF26B0F824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444" y="6435985"/>
            <a:ext cx="1558512" cy="3496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A24EB9DA-6EC8-46D4-B2E3-14BA48BE5343}"/>
              </a:ext>
            </a:extLst>
          </p:cNvPr>
          <p:cNvSpPr txBox="1"/>
          <p:nvPr userDrawn="1"/>
        </p:nvSpPr>
        <p:spPr>
          <a:xfrm>
            <a:off x="8559524" y="6538957"/>
            <a:ext cx="536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B4BF68-5B5E-42EC-AF7A-8DC937C5D52D}" type="slidenum">
              <a:rPr lang="fr-FR" sz="1000" b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algn="r"/>
              <a:t>‹N°›</a:t>
            </a:fld>
            <a:endParaRPr lang="fr-FR" sz="10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76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 userDrawn="1"/>
        </p:nvCxnSpPr>
        <p:spPr>
          <a:xfrm>
            <a:off x="442800" y="6349563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ce réservé pour une image  69">
            <a:extLst>
              <a:ext uri="{FF2B5EF4-FFF2-40B4-BE49-F238E27FC236}">
                <a16:creationId xmlns="" xmlns:a16="http://schemas.microsoft.com/office/drawing/2014/main" id="{1B94ECDE-3BA8-4EF9-BFE9-2BF26B0F824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444" y="6435985"/>
            <a:ext cx="1558512" cy="3496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A24EB9DA-6EC8-46D4-B2E3-14BA48BE5343}"/>
              </a:ext>
            </a:extLst>
          </p:cNvPr>
          <p:cNvSpPr txBox="1"/>
          <p:nvPr userDrawn="1"/>
        </p:nvSpPr>
        <p:spPr>
          <a:xfrm>
            <a:off x="8559524" y="6538957"/>
            <a:ext cx="536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B4BF68-5B5E-42EC-AF7A-8DC937C5D52D}" type="slidenum">
              <a:rPr lang="fr-FR" sz="1000" b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algn="r"/>
              <a:t>‹N°›</a:t>
            </a:fld>
            <a:endParaRPr lang="fr-FR" sz="10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60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cid:image010.jpg@01D4EE1D.5FBB26F0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isse-epargne.fr/grand-est-europe/particuliers/vos-nouveaux-releves-identite-bancaire2" TargetMode="External"/><Relationship Id="rId5" Type="http://schemas.openxmlformats.org/officeDocument/2006/relationships/image" Target="cid:image008.png@01D4EE1B.6659DD00" TargetMode="Externa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commerciaux.celca.caisse-epargne.fr/global-bdd/actions-commerciales/actions-commerciales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674692" y="2200940"/>
            <a:ext cx="5469308" cy="3143792"/>
          </a:xfrm>
        </p:spPr>
        <p:txBody>
          <a:bodyPr>
            <a:no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ACTIONS COMMERCIALES</a:t>
            </a:r>
            <a:br>
              <a:rPr lang="fr-FR" dirty="0" smtClean="0">
                <a:solidFill>
                  <a:srgbClr val="FF0000"/>
                </a:solidFill>
                <a:latin typeface="Arial Narrow" panose="020B060602020203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IBAN CLIENT</a:t>
            </a:r>
            <a:endParaRPr lang="fr-FR" i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382954" y="5640946"/>
            <a:ext cx="4664279" cy="876812"/>
          </a:xfrm>
        </p:spPr>
        <p:txBody>
          <a:bodyPr anchor="ctr">
            <a:normAutofit/>
          </a:bodyPr>
          <a:lstStyle/>
          <a:p>
            <a:r>
              <a:rPr lang="fr-FR" dirty="0" smtClean="0"/>
              <a:t>DAC – AVRIL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691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62BFB4EB-FD41-4B4B-B2A7-FB3ACA9DD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00152"/>
            <a:ext cx="8326487" cy="653758"/>
          </a:xfrm>
        </p:spPr>
        <p:txBody>
          <a:bodyPr/>
          <a:lstStyle/>
          <a:p>
            <a:r>
              <a:rPr lang="fr-FR" dirty="0"/>
              <a:t>Rappel du </a:t>
            </a:r>
            <a:r>
              <a:rPr lang="fr-FR" dirty="0" smtClean="0"/>
              <a:t>périmètre de la renumérotation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57B4330-A5CD-4A08-B356-9E5CB1D884B4}"/>
              </a:ext>
            </a:extLst>
          </p:cNvPr>
          <p:cNvSpPr/>
          <p:nvPr/>
        </p:nvSpPr>
        <p:spPr>
          <a:xfrm>
            <a:off x="475545" y="1451908"/>
            <a:ext cx="2080231" cy="165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 anchorCtr="0"/>
          <a:lstStyle/>
          <a:p>
            <a:pPr algn="ctr"/>
            <a:r>
              <a:rPr lang="fr-FR" sz="2400" b="1" dirty="0" smtClean="0">
                <a:solidFill>
                  <a:prstClr val="white"/>
                </a:solidFill>
              </a:rPr>
              <a:t>Les clients de l’ex-CEA</a:t>
            </a:r>
            <a:endParaRPr lang="fr-FR" sz="2400" b="1" dirty="0">
              <a:solidFill>
                <a:prstClr val="white"/>
              </a:solidFill>
            </a:endParaRPr>
          </a:p>
        </p:txBody>
      </p:sp>
      <p:sp>
        <p:nvSpPr>
          <p:cNvPr id="12" name="Espace réservé du contenu 1">
            <a:extLst>
              <a:ext uri="{FF2B5EF4-FFF2-40B4-BE49-F238E27FC236}">
                <a16:creationId xmlns="" xmlns:a16="http://schemas.microsoft.com/office/drawing/2014/main" id="{44991236-389E-4ACE-A09B-63793C02DF7C}"/>
              </a:ext>
            </a:extLst>
          </p:cNvPr>
          <p:cNvSpPr txBox="1">
            <a:spLocks/>
          </p:cNvSpPr>
          <p:nvPr/>
        </p:nvSpPr>
        <p:spPr>
          <a:xfrm>
            <a:off x="2689970" y="1450876"/>
            <a:ext cx="6120359" cy="1657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162662" indent="-162662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200" b="1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1891" indent="-158265" algn="l" defTabSz="914400" rtl="0" eaLnBrk="1" latinLnBrk="0" hangingPunct="1">
              <a:spcBef>
                <a:spcPts val="300"/>
              </a:spcBef>
              <a:buFont typeface="Arial Narrow" panose="020B0606020202030204" pitchFamily="34" charset="0"/>
              <a:buChar char="–"/>
              <a:defRPr sz="1100" b="0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98702" indent="-171450" algn="l" defTabSz="914400" rtl="0" eaLnBrk="1" latinLnBrk="0" hangingPunct="1">
              <a:spcBef>
                <a:spcPts val="100"/>
              </a:spcBef>
              <a:buFont typeface="Courier New" panose="02070309020205020404" pitchFamily="49" charset="0"/>
              <a:buChar char="o"/>
              <a:defRPr sz="1000" b="0" kern="1200" cap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6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8788"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sz="3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198.000 clients particuliers</a:t>
            </a:r>
            <a:endParaRPr lang="fr-FR" sz="30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0" indent="-8788">
              <a:buFont typeface="Wingdings" panose="05000000000000000000" pitchFamily="2" charset="2"/>
              <a:buNone/>
            </a:pPr>
            <a:r>
              <a:rPr lang="fr-FR" sz="3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7.700 clients professionnels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D2B7F5F1-B960-4F68-96CF-DC5D9355F5EF}"/>
              </a:ext>
            </a:extLst>
          </p:cNvPr>
          <p:cNvSpPr/>
          <p:nvPr/>
        </p:nvSpPr>
        <p:spPr>
          <a:xfrm>
            <a:off x="475545" y="3933240"/>
            <a:ext cx="2080231" cy="165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 anchorCtr="0"/>
          <a:lstStyle/>
          <a:p>
            <a:pPr algn="ctr"/>
            <a:r>
              <a:rPr lang="fr-FR" sz="2400" b="1" dirty="0" smtClean="0">
                <a:solidFill>
                  <a:prstClr val="white"/>
                </a:solidFill>
              </a:rPr>
              <a:t>Qu’est-ce qui change ?</a:t>
            </a:r>
            <a:endParaRPr lang="fr-FR" sz="2400" b="1" dirty="0">
              <a:solidFill>
                <a:prstClr val="white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="" xmlns:a16="http://schemas.microsoft.com/office/drawing/2014/main" id="{0F50D57A-5211-4385-B3FA-87937EBB93A7}"/>
              </a:ext>
            </a:extLst>
          </p:cNvPr>
          <p:cNvSpPr/>
          <p:nvPr/>
        </p:nvSpPr>
        <p:spPr>
          <a:xfrm>
            <a:off x="1245660" y="1180876"/>
            <a:ext cx="540000" cy="5400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="" xmlns:a16="http://schemas.microsoft.com/office/drawing/2014/main" id="{9D9C1002-0E17-4A14-9E13-56EB5F179860}"/>
              </a:ext>
            </a:extLst>
          </p:cNvPr>
          <p:cNvSpPr/>
          <p:nvPr/>
        </p:nvSpPr>
        <p:spPr>
          <a:xfrm>
            <a:off x="1245660" y="3663240"/>
            <a:ext cx="540000" cy="5400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prstClr val="white"/>
                </a:solidFill>
              </a:rPr>
              <a:t>2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500514"/>
              </p:ext>
            </p:extLst>
          </p:nvPr>
        </p:nvGraphicFramePr>
        <p:xfrm>
          <a:off x="3851920" y="4063706"/>
          <a:ext cx="4896544" cy="5486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391557"/>
                <a:gridCol w="1391557"/>
                <a:gridCol w="1391557"/>
                <a:gridCol w="721873"/>
              </a:tblGrid>
              <a:tr h="1249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Code banque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Code Guichet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Compte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Clé</a:t>
                      </a:r>
                      <a:endParaRPr lang="fr-FR" sz="1200" dirty="0"/>
                    </a:p>
                  </a:txBody>
                  <a:tcPr/>
                </a:tc>
              </a:tr>
              <a:tr h="1249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16705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09017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04085048022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12</a:t>
                      </a:r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968029"/>
              </p:ext>
            </p:extLst>
          </p:nvPr>
        </p:nvGraphicFramePr>
        <p:xfrm>
          <a:off x="5292080" y="4910606"/>
          <a:ext cx="2783116" cy="5486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391558"/>
                <a:gridCol w="1391558"/>
              </a:tblGrid>
              <a:tr h="1249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Code Guichet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Compte</a:t>
                      </a:r>
                      <a:endParaRPr lang="fr-FR" sz="1200" dirty="0"/>
                    </a:p>
                  </a:txBody>
                  <a:tcPr/>
                </a:tc>
              </a:tr>
              <a:tr h="2082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09017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04085048022</a:t>
                      </a:r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2867120" y="4911550"/>
            <a:ext cx="76119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8738">
              <a:defRPr/>
            </a:pPr>
            <a:r>
              <a:rPr lang="fr-FR" sz="1200" b="1" kern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RICE   CE GEE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87533" y="4098398"/>
            <a:ext cx="92037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8738">
              <a:defRPr/>
            </a:pPr>
            <a:r>
              <a:rPr lang="fr-FR" sz="1200" b="1" kern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RICE   CE ALSACE </a:t>
            </a: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340951"/>
              </p:ext>
            </p:extLst>
          </p:nvPr>
        </p:nvGraphicFramePr>
        <p:xfrm>
          <a:off x="8054137" y="4900281"/>
          <a:ext cx="687035" cy="61695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87035"/>
              </a:tblGrid>
              <a:tr h="2334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Clé</a:t>
                      </a:r>
                      <a:endParaRPr lang="fr-FR" sz="1200" dirty="0"/>
                    </a:p>
                  </a:txBody>
                  <a:tcPr/>
                </a:tc>
              </a:tr>
              <a:tr h="3426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57</a:t>
                      </a:r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822354"/>
              </p:ext>
            </p:extLst>
          </p:nvPr>
        </p:nvGraphicFramePr>
        <p:xfrm>
          <a:off x="3851920" y="4911551"/>
          <a:ext cx="1440160" cy="583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</a:tblGrid>
              <a:tr h="22423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Code banque</a:t>
                      </a:r>
                      <a:endParaRPr lang="fr-FR" sz="1200" dirty="0"/>
                    </a:p>
                  </a:txBody>
                  <a:tcPr/>
                </a:tc>
              </a:tr>
              <a:tr h="309438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15135</a:t>
                      </a:r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1" name="Connecteur : en angle 63">
            <a:extLst>
              <a:ext uri="{FF2B5EF4-FFF2-40B4-BE49-F238E27FC236}">
                <a16:creationId xmlns:a16="http://schemas.microsoft.com/office/drawing/2014/main" xmlns="" id="{5EC30771-9D9B-44DC-9A91-3D542B5782F9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40105" y="4613423"/>
            <a:ext cx="381141" cy="172535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25" name="Connecteur : en angle 15"/>
          <p:cNvCxnSpPr>
            <a:cxnSpLocks/>
          </p:cNvCxnSpPr>
          <p:nvPr/>
        </p:nvCxnSpPr>
        <p:spPr>
          <a:xfrm rot="5400000">
            <a:off x="4524369" y="4595776"/>
            <a:ext cx="455303" cy="21602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41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74872" y="100152"/>
            <a:ext cx="8445600" cy="653758"/>
          </a:xfrm>
        </p:spPr>
        <p:txBody>
          <a:bodyPr/>
          <a:lstStyle/>
          <a:p>
            <a:r>
              <a:rPr lang="fr-FR" dirty="0" smtClean="0"/>
              <a:t>Rappel / PAGE D’ACCUEIL – outil IBAN CONSEILLER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168" y="2304296"/>
            <a:ext cx="6369050" cy="3028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flipH="1">
            <a:off x="323528" y="3831760"/>
            <a:ext cx="1331640" cy="850228"/>
          </a:xfrm>
          <a:prstGeom prst="wedgeRectCallout">
            <a:avLst>
              <a:gd name="adj1" fmla="val -77030"/>
              <a:gd name="adj2" fmla="val 17039"/>
            </a:avLst>
          </a:prstGeom>
          <a:solidFill>
            <a:schemeClr val="bg1"/>
          </a:solidFill>
          <a:ln>
            <a:solidFill>
              <a:srgbClr val="E707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prstClr val="black"/>
                </a:solidFill>
              </a:rPr>
              <a:t>Dédié aux managers </a:t>
            </a:r>
            <a:r>
              <a:rPr lang="fr-FR" sz="1000" dirty="0">
                <a:solidFill>
                  <a:prstClr val="black"/>
                </a:solidFill>
              </a:rPr>
              <a:t>: permet  d’accéder à l’écran des statistiques globales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43086" y="1876862"/>
            <a:ext cx="1160090" cy="751470"/>
          </a:xfrm>
          <a:prstGeom prst="wedgeRectCallout">
            <a:avLst>
              <a:gd name="adj1" fmla="val -149192"/>
              <a:gd name="adj2" fmla="val 88015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prstClr val="black"/>
                </a:solidFill>
              </a:rPr>
              <a:t>Permet d’afficher </a:t>
            </a:r>
            <a:r>
              <a:rPr lang="fr-FR" sz="1000" dirty="0">
                <a:solidFill>
                  <a:prstClr val="black"/>
                </a:solidFill>
              </a:rPr>
              <a:t>la totalité de votre portefeuille client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07182" y="2740958"/>
            <a:ext cx="1296144" cy="648072"/>
          </a:xfrm>
          <a:prstGeom prst="wedgeRectCallout">
            <a:avLst>
              <a:gd name="adj1" fmla="val -106648"/>
              <a:gd name="adj2" fmla="val 39026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prstClr val="black"/>
                </a:solidFill>
              </a:rPr>
              <a:t>Permet de voir les clients qui ne sont affectés à aucun collaborateur agence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59289" y="3100998"/>
            <a:ext cx="1512168" cy="792088"/>
          </a:xfrm>
          <a:prstGeom prst="wedgeRectCallout">
            <a:avLst>
              <a:gd name="adj1" fmla="val -219902"/>
              <a:gd name="adj2" fmla="val 20963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prstClr val="black"/>
                </a:solidFill>
              </a:rPr>
              <a:t>Saisissez le n</a:t>
            </a:r>
            <a:r>
              <a:rPr lang="fr-FR" sz="1000" dirty="0" smtClean="0">
                <a:solidFill>
                  <a:prstClr val="black"/>
                </a:solidFill>
              </a:rPr>
              <a:t>° de personne </a:t>
            </a:r>
            <a:r>
              <a:rPr lang="fr-FR" sz="1000" dirty="0">
                <a:solidFill>
                  <a:prstClr val="black"/>
                </a:solidFill>
              </a:rPr>
              <a:t>du client et cliquez </a:t>
            </a:r>
            <a:r>
              <a:rPr lang="fr-FR" sz="1000" dirty="0" smtClean="0">
                <a:solidFill>
                  <a:prstClr val="black"/>
                </a:solidFill>
              </a:rPr>
              <a:t>sur visualiser </a:t>
            </a:r>
            <a:r>
              <a:rPr lang="fr-FR" sz="1000" dirty="0">
                <a:solidFill>
                  <a:prstClr val="black"/>
                </a:solidFill>
              </a:rPr>
              <a:t>pour afficher directement le détail des opérations du client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41636" y="3818771"/>
            <a:ext cx="1545127" cy="661376"/>
          </a:xfrm>
          <a:prstGeom prst="wedgeRectCallout">
            <a:avLst>
              <a:gd name="adj1" fmla="val -87078"/>
              <a:gd name="adj2" fmla="val -17274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prstClr val="black"/>
                </a:solidFill>
              </a:rPr>
              <a:t>Saisissez </a:t>
            </a:r>
            <a:r>
              <a:rPr lang="fr-FR" sz="1000" dirty="0" smtClean="0">
                <a:solidFill>
                  <a:prstClr val="black"/>
                </a:solidFill>
              </a:rPr>
              <a:t>le </a:t>
            </a:r>
            <a:r>
              <a:rPr lang="fr-FR" sz="1000" dirty="0">
                <a:solidFill>
                  <a:prstClr val="black"/>
                </a:solidFill>
              </a:rPr>
              <a:t>matricule de votre collègue et cliquez sur </a:t>
            </a:r>
            <a:r>
              <a:rPr lang="fr-FR" sz="1000" dirty="0" smtClean="0">
                <a:solidFill>
                  <a:prstClr val="black"/>
                </a:solidFill>
              </a:rPr>
              <a:t>visualiser pour </a:t>
            </a:r>
            <a:r>
              <a:rPr lang="fr-FR" sz="1000" dirty="0">
                <a:solidFill>
                  <a:prstClr val="black"/>
                </a:solidFill>
              </a:rPr>
              <a:t>afficher la totalité de son portefeuille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07081" y="5157192"/>
            <a:ext cx="2352207" cy="1008112"/>
          </a:xfrm>
          <a:prstGeom prst="wedgeRectCallout">
            <a:avLst>
              <a:gd name="adj1" fmla="val -146638"/>
              <a:gd name="adj2" fmla="val -52081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</a:rPr>
              <a:t>Permet de télécharger </a:t>
            </a:r>
            <a:r>
              <a:rPr lang="fr-FR" sz="1600" b="1" dirty="0">
                <a:solidFill>
                  <a:prstClr val="white"/>
                </a:solidFill>
              </a:rPr>
              <a:t>le fichier </a:t>
            </a:r>
            <a:r>
              <a:rPr lang="fr-FR" sz="1600" b="1" dirty="0" smtClean="0">
                <a:solidFill>
                  <a:prstClr val="white"/>
                </a:solidFill>
              </a:rPr>
              <a:t>d’aide IBAN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xmlns="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414310" y="764704"/>
            <a:ext cx="8393014" cy="4927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fr-FR" sz="1800" u="none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Les</a:t>
            </a:r>
            <a:r>
              <a:rPr lang="fr-FR" sz="1800" u="none" dirty="0" smtClean="0">
                <a:solidFill>
                  <a:srgbClr val="C31632"/>
                </a:solidFill>
              </a:rPr>
              <a:t> menus </a:t>
            </a:r>
            <a:r>
              <a:rPr lang="fr-FR" sz="1800" u="none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disponibles sont les suivants :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22806" y="1484784"/>
            <a:ext cx="1516538" cy="612647"/>
          </a:xfrm>
          <a:prstGeom prst="wedgeRectCallout">
            <a:avLst>
              <a:gd name="adj1" fmla="val -6596"/>
              <a:gd name="adj2" fmla="val 96965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prstClr val="white"/>
                </a:solidFill>
              </a:rPr>
              <a:t>Le retour au menu s’effectue à chaque instant par ce bouton</a:t>
            </a:r>
          </a:p>
        </p:txBody>
      </p:sp>
      <p:sp>
        <p:nvSpPr>
          <p:cNvPr id="19" name="Rectangle 18"/>
          <p:cNvSpPr/>
          <p:nvPr/>
        </p:nvSpPr>
        <p:spPr>
          <a:xfrm flipH="1">
            <a:off x="391166" y="5031116"/>
            <a:ext cx="1331640" cy="850228"/>
          </a:xfrm>
          <a:prstGeom prst="wedgeRectCallout">
            <a:avLst>
              <a:gd name="adj1" fmla="val -58284"/>
              <a:gd name="adj2" fmla="val -78185"/>
            </a:avLst>
          </a:prstGeom>
          <a:solidFill>
            <a:schemeClr val="bg1"/>
          </a:solidFill>
          <a:ln>
            <a:solidFill>
              <a:srgbClr val="E707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prstClr val="black"/>
                </a:solidFill>
              </a:rPr>
              <a:t>Dédié </a:t>
            </a:r>
            <a:r>
              <a:rPr lang="fr-FR" sz="1000" b="1" dirty="0" smtClean="0">
                <a:solidFill>
                  <a:prstClr val="black"/>
                </a:solidFill>
              </a:rPr>
              <a:t>à la cellule DO </a:t>
            </a:r>
            <a:r>
              <a:rPr lang="fr-FR" sz="1000" dirty="0">
                <a:solidFill>
                  <a:prstClr val="black"/>
                </a:solidFill>
              </a:rPr>
              <a:t>: Permet d’accéder à l’extraction des opérations pour un IBAN émetteur</a:t>
            </a:r>
          </a:p>
        </p:txBody>
      </p:sp>
    </p:spTree>
    <p:extLst>
      <p:ext uri="{BB962C8B-B14F-4D97-AF65-F5344CB8AC3E}">
        <p14:creationId xmlns:p14="http://schemas.microsoft.com/office/powerpoint/2010/main" val="426207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74872" y="100152"/>
            <a:ext cx="8445600" cy="653758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RAPPEL DES 3 STATUTS « CLIENT »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5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414310" y="764704"/>
            <a:ext cx="8393014" cy="4927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0" algn="ctr">
              <a:buNone/>
            </a:pPr>
            <a:r>
              <a:rPr lang="fr-FR" u="none" dirty="0" smtClean="0">
                <a:solidFill>
                  <a:srgbClr val="C00000"/>
                </a:solidFill>
              </a:rPr>
              <a:t>Colonne de droite dans la visualisation </a:t>
            </a:r>
            <a:r>
              <a:rPr lang="fr-FR" dirty="0" smtClean="0">
                <a:solidFill>
                  <a:srgbClr val="C00000"/>
                </a:solidFill>
              </a:rPr>
              <a:t>PORTEFEUILLE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364" y="1158846"/>
            <a:ext cx="3678034" cy="1387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1850" y="1340768"/>
            <a:ext cx="365666" cy="13681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323529" y="3865404"/>
            <a:ext cx="2520280" cy="237190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A TRAITER</a:t>
            </a:r>
          </a:p>
          <a:p>
            <a:r>
              <a:rPr lang="fr-FR" sz="1300" b="1" dirty="0" smtClean="0">
                <a:solidFill>
                  <a:schemeClr val="bg1">
                    <a:lumMod val="95000"/>
                  </a:schemeClr>
                </a:solidFill>
              </a:rPr>
              <a:t>Il existe au moins une opération dont le statut OPERATION est «</a:t>
            </a:r>
            <a:r>
              <a:rPr lang="fr-FR" sz="1300" b="1" u="sng" dirty="0" smtClean="0">
                <a:solidFill>
                  <a:schemeClr val="bg1">
                    <a:lumMod val="95000"/>
                  </a:schemeClr>
                </a:solidFill>
              </a:rPr>
              <a:t> A déterminer </a:t>
            </a:r>
            <a:r>
              <a:rPr lang="fr-FR" sz="1300" b="1" dirty="0" smtClean="0">
                <a:solidFill>
                  <a:schemeClr val="bg1">
                    <a:lumMod val="95000"/>
                  </a:schemeClr>
                </a:solidFill>
              </a:rPr>
              <a:t>» OU « </a:t>
            </a:r>
            <a:r>
              <a:rPr lang="fr-FR" sz="1300" b="1" u="sng" dirty="0" smtClean="0">
                <a:solidFill>
                  <a:schemeClr val="bg1">
                    <a:lumMod val="95000"/>
                  </a:schemeClr>
                </a:solidFill>
              </a:rPr>
              <a:t>A mettre à jour sur internet » </a:t>
            </a:r>
            <a:r>
              <a:rPr lang="fr-FR" sz="1200" dirty="0" smtClean="0">
                <a:solidFill>
                  <a:schemeClr val="bg1">
                    <a:lumMod val="95000"/>
                  </a:schemeClr>
                </a:solidFill>
              </a:rPr>
              <a:t>et qui nécessite un choix du client.</a:t>
            </a:r>
            <a:endParaRPr lang="fr-FR" sz="1200" dirty="0">
              <a:solidFill>
                <a:schemeClr val="bg1">
                  <a:lumMod val="95000"/>
                </a:schemeClr>
              </a:solidFill>
            </a:endParaRPr>
          </a:p>
          <a:p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23530" y="3502236"/>
            <a:ext cx="83209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rgbClr val="E70705"/>
                </a:solidFill>
              </a:rPr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987825" y="3865404"/>
            <a:ext cx="2952328" cy="23719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EN COURS</a:t>
            </a:r>
          </a:p>
          <a:p>
            <a:r>
              <a:rPr lang="fr-FR" sz="1300" b="1" dirty="0" smtClean="0">
                <a:solidFill>
                  <a:schemeClr val="bg1">
                    <a:lumMod val="95000"/>
                  </a:schemeClr>
                </a:solidFill>
              </a:rPr>
              <a:t>Tous les choix ont été effectués, il n’y a plus d’opération en statut « A déterminer » ou «  A mettre à jour sur internet »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987824" y="3515006"/>
            <a:ext cx="783645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84168" y="3851406"/>
            <a:ext cx="2592288" cy="238590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TERMINE </a:t>
            </a:r>
            <a:endParaRPr lang="fr-FR" sz="1100" b="1" dirty="0">
              <a:solidFill>
                <a:schemeClr val="bg1"/>
              </a:solidFill>
            </a:endParaRPr>
          </a:p>
          <a:p>
            <a:r>
              <a:rPr lang="fr-FR" sz="1300" b="1" dirty="0" smtClean="0">
                <a:solidFill>
                  <a:schemeClr val="bg1">
                    <a:lumMod val="95000"/>
                  </a:schemeClr>
                </a:solidFill>
              </a:rPr>
              <a:t>Pour toutes les opérations qui </a:t>
            </a:r>
            <a:r>
              <a:rPr lang="fr-FR" sz="1300" b="1" dirty="0">
                <a:solidFill>
                  <a:schemeClr val="bg1">
                    <a:lumMod val="95000"/>
                  </a:schemeClr>
                </a:solidFill>
              </a:rPr>
              <a:t>ne sont pas </a:t>
            </a:r>
            <a:r>
              <a:rPr lang="fr-FR" sz="1300" b="1" dirty="0" smtClean="0">
                <a:solidFill>
                  <a:schemeClr val="bg1">
                    <a:lumMod val="95000"/>
                  </a:schemeClr>
                </a:solidFill>
              </a:rPr>
              <a:t>« A ignorer », </a:t>
            </a:r>
            <a:r>
              <a:rPr lang="fr-FR" sz="1300" b="1" dirty="0">
                <a:solidFill>
                  <a:schemeClr val="bg1">
                    <a:lumMod val="95000"/>
                  </a:schemeClr>
                </a:solidFill>
              </a:rPr>
              <a:t>la </a:t>
            </a:r>
            <a:r>
              <a:rPr lang="fr-FR" sz="1300" b="1" dirty="0" smtClean="0">
                <a:solidFill>
                  <a:schemeClr val="bg1">
                    <a:lumMod val="95000"/>
                  </a:schemeClr>
                </a:solidFill>
              </a:rPr>
              <a:t>mise </a:t>
            </a:r>
            <a:r>
              <a:rPr lang="fr-FR" sz="1300" b="1" dirty="0">
                <a:solidFill>
                  <a:schemeClr val="bg1">
                    <a:lumMod val="95000"/>
                  </a:schemeClr>
                </a:solidFill>
              </a:rPr>
              <a:t>à jour a </a:t>
            </a:r>
            <a:r>
              <a:rPr lang="fr-FR" sz="1300" b="1" dirty="0" smtClean="0">
                <a:solidFill>
                  <a:schemeClr val="bg1">
                    <a:lumMod val="95000"/>
                  </a:schemeClr>
                </a:solidFill>
              </a:rPr>
              <a:t>bien été </a:t>
            </a:r>
            <a:r>
              <a:rPr lang="fr-FR" sz="1300" b="1" dirty="0">
                <a:solidFill>
                  <a:schemeClr val="bg1">
                    <a:lumMod val="95000"/>
                  </a:schemeClr>
                </a:solidFill>
              </a:rPr>
              <a:t>réalisée </a:t>
            </a:r>
            <a:r>
              <a:rPr lang="fr-FR" sz="1300" b="1" dirty="0" smtClean="0">
                <a:solidFill>
                  <a:schemeClr val="bg1">
                    <a:lumMod val="95000"/>
                  </a:schemeClr>
                </a:solidFill>
              </a:rPr>
              <a:t>par le Donneur d’Ordre et une opération a été exécutée avec les nouvelles coordonnées.</a:t>
            </a:r>
            <a:endParaRPr lang="fr-FR" sz="13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084168" y="3501008"/>
            <a:ext cx="688078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38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435270" y="2852936"/>
            <a:ext cx="8195994" cy="4927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0" algn="ctr">
              <a:buNone/>
            </a:pPr>
            <a:r>
              <a:rPr lang="fr-FR" u="none" dirty="0" smtClean="0"/>
              <a:t>qui s’enchainent et </a:t>
            </a:r>
            <a:r>
              <a:rPr lang="fr-FR" u="none" dirty="0" smtClean="0">
                <a:solidFill>
                  <a:srgbClr val="C00000"/>
                </a:solidFill>
              </a:rPr>
              <a:t>se mettent à jour automatiquement </a:t>
            </a:r>
            <a:r>
              <a:rPr lang="fr-FR" u="none" dirty="0" smtClean="0"/>
              <a:t>selon la </a:t>
            </a:r>
            <a:r>
              <a:rPr lang="fr-FR" u="none" dirty="0">
                <a:solidFill>
                  <a:srgbClr val="C00000"/>
                </a:solidFill>
              </a:rPr>
              <a:t>logique suivante </a:t>
            </a:r>
            <a:r>
              <a:rPr lang="fr-FR" u="none" dirty="0">
                <a:solidFill>
                  <a:srgbClr val="E70705"/>
                </a:solidFill>
              </a:rPr>
              <a:t>:</a:t>
            </a:r>
          </a:p>
        </p:txBody>
      </p:sp>
      <p:sp>
        <p:nvSpPr>
          <p:cNvPr id="7" name="Flèche droite 6"/>
          <p:cNvSpPr/>
          <p:nvPr/>
        </p:nvSpPr>
        <p:spPr>
          <a:xfrm flipH="1">
            <a:off x="6523031" y="1772816"/>
            <a:ext cx="498430" cy="36004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08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74872" y="44624"/>
            <a:ext cx="8445600" cy="653758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RAPPEL / APPROCHE DETAIL CLIENT : </a:t>
            </a:r>
            <a:r>
              <a:rPr lang="fr-FR" u="sng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Situation Des Opérations </a:t>
            </a:r>
            <a:endParaRPr lang="fr-FR" u="sng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414310" y="847978"/>
            <a:ext cx="8393014" cy="49279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0" algn="ctr">
              <a:buNone/>
            </a:pPr>
            <a:r>
              <a:rPr lang="fr-FR" sz="2000" u="none" dirty="0" smtClean="0">
                <a:latin typeface="Arial Narrow" panose="020B0606020202030204" pitchFamily="34" charset="0"/>
              </a:rPr>
              <a:t>8 situations </a:t>
            </a:r>
            <a:r>
              <a:rPr lang="fr-FR" sz="2000" u="none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d’opérations possibles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71600" y="4210636"/>
            <a:ext cx="1512167" cy="584775"/>
          </a:xfrm>
          <a:prstGeom prst="rect">
            <a:avLst/>
          </a:prstGeom>
          <a:solidFill>
            <a:srgbClr val="C00000"/>
          </a:solidFill>
          <a:ln w="3175">
            <a:solidFill>
              <a:srgbClr val="E707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TRAITER</a:t>
            </a:r>
            <a:endParaRPr lang="fr-FR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83523" y="4210636"/>
            <a:ext cx="68807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rgbClr val="E70705"/>
                </a:solidFill>
              </a:rPr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79958" y="4193850"/>
            <a:ext cx="1319453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EN COURS</a:t>
            </a:r>
            <a:endParaRPr lang="fr-FR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491880" y="4194609"/>
            <a:ext cx="688078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426485" y="4193850"/>
            <a:ext cx="1334339" cy="584775"/>
          </a:xfrm>
          <a:prstGeom prst="rect">
            <a:avLst/>
          </a:prstGeom>
          <a:solidFill>
            <a:srgbClr val="00B050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TERMINE</a:t>
            </a:r>
            <a:endParaRPr lang="fr-FR" sz="1100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732240" y="4200697"/>
            <a:ext cx="688078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rgbClr val="00B050"/>
                </a:solidFill>
              </a:rPr>
              <a:t>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807324" cy="239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42381" y="1700807"/>
            <a:ext cx="1029819" cy="20162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283523" y="4852620"/>
            <a:ext cx="2200244" cy="30015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100441" lvl="1" indent="0" algn="ctr">
              <a:buNone/>
            </a:pPr>
            <a:r>
              <a:rPr lang="fr-FR" sz="1300" b="0" u="none" dirty="0" smtClean="0">
                <a:solidFill>
                  <a:srgbClr val="E70705"/>
                </a:solidFill>
                <a:latin typeface="Arial Narrow" panose="020B0606020202030204" pitchFamily="34" charset="0"/>
              </a:rPr>
              <a:t>A déterminer</a:t>
            </a:r>
          </a:p>
        </p:txBody>
      </p:sp>
      <p:sp>
        <p:nvSpPr>
          <p:cNvPr id="29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283522" y="5206600"/>
            <a:ext cx="2200245" cy="37514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100441" lvl="1" indent="0">
              <a:buNone/>
            </a:pPr>
            <a:r>
              <a:rPr lang="fr-FR" sz="1300" dirty="0">
                <a:solidFill>
                  <a:srgbClr val="E70705"/>
                </a:solidFill>
                <a:latin typeface="Arial Narrow" panose="020B0606020202030204" pitchFamily="34" charset="0"/>
              </a:rPr>
              <a:t>A </a:t>
            </a:r>
            <a:r>
              <a:rPr lang="fr-FR" sz="1300" dirty="0" smtClean="0">
                <a:solidFill>
                  <a:srgbClr val="E70705"/>
                </a:solidFill>
                <a:latin typeface="Arial Narrow" panose="020B0606020202030204" pitchFamily="34" charset="0"/>
              </a:rPr>
              <a:t>mettre à </a:t>
            </a:r>
            <a:r>
              <a:rPr lang="fr-FR" sz="1300" dirty="0">
                <a:solidFill>
                  <a:srgbClr val="E70705"/>
                </a:solidFill>
                <a:latin typeface="Arial Narrow" panose="020B0606020202030204" pitchFamily="34" charset="0"/>
              </a:rPr>
              <a:t>jour sur Internet</a:t>
            </a:r>
          </a:p>
        </p:txBody>
      </p:sp>
      <p:sp>
        <p:nvSpPr>
          <p:cNvPr id="30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3491880" y="4852619"/>
            <a:ext cx="2016224" cy="30015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100441" lvl="1" indent="0" algn="ctr">
              <a:buNone/>
            </a:pPr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Mise à jour </a:t>
            </a: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centralisée</a:t>
            </a:r>
          </a:p>
        </p:txBody>
      </p:sp>
      <p:sp>
        <p:nvSpPr>
          <p:cNvPr id="31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3491880" y="5206599"/>
            <a:ext cx="2016224" cy="30015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100441" lvl="1" indent="0" algn="ctr">
              <a:buNone/>
            </a:pPr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Prise en Charge </a:t>
            </a: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Client</a:t>
            </a:r>
          </a:p>
        </p:txBody>
      </p:sp>
      <p:sp>
        <p:nvSpPr>
          <p:cNvPr id="32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3491880" y="5581740"/>
            <a:ext cx="2016224" cy="30015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100441" lvl="1" indent="0" algn="ctr">
              <a:buNone/>
            </a:pPr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Prise en </a:t>
            </a:r>
            <a:r>
              <a:rPr lang="fr-FR" sz="12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Charge </a:t>
            </a: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Banque</a:t>
            </a:r>
          </a:p>
        </p:txBody>
      </p:sp>
      <p:sp>
        <p:nvSpPr>
          <p:cNvPr id="33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3491880" y="5932740"/>
            <a:ext cx="2016224" cy="3001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100441" lvl="1" indent="0" algn="ctr">
              <a:buNone/>
            </a:pPr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Prise en </a:t>
            </a:r>
            <a:r>
              <a:rPr lang="fr-FR" sz="12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Charge </a:t>
            </a: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</a:t>
            </a:r>
            <a:r>
              <a:rPr lang="fr-FR" sz="12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lient Web</a:t>
            </a:r>
            <a:endParaRPr lang="fr-FR" sz="1200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6732240" y="4861456"/>
            <a:ext cx="2016224" cy="30015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100441" lvl="1" indent="0" algn="ctr">
              <a:buNone/>
            </a:pPr>
            <a:r>
              <a:rPr lang="fr-FR" sz="12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A ignorer</a:t>
            </a:r>
            <a:endParaRPr lang="fr-FR" sz="1200" b="1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6732240" y="5215436"/>
            <a:ext cx="2016224" cy="30015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100441" lvl="1" indent="0" algn="ctr">
              <a:buNone/>
            </a:pPr>
            <a:r>
              <a:rPr lang="fr-FR" sz="12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IBAN OK</a:t>
            </a:r>
            <a:endParaRPr lang="fr-FR" sz="1200" b="1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299747" y="4206289"/>
            <a:ext cx="119213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&gt;&gt;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508104" y="4149080"/>
            <a:ext cx="119213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&gt;&gt;</a:t>
            </a:r>
          </a:p>
        </p:txBody>
      </p:sp>
      <p:sp>
        <p:nvSpPr>
          <p:cNvPr id="22" name="Flèche droite 21"/>
          <p:cNvSpPr/>
          <p:nvPr/>
        </p:nvSpPr>
        <p:spPr>
          <a:xfrm flipH="1">
            <a:off x="6372200" y="2501496"/>
            <a:ext cx="498430" cy="36004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03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74872" y="100152"/>
            <a:ext cx="8445600" cy="653758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ARBITRER LES OPÉRATIONS    </a:t>
            </a:r>
            <a:r>
              <a:rPr lang="fr-FR" dirty="0" smtClean="0">
                <a:solidFill>
                  <a:srgbClr val="E70705"/>
                </a:solidFill>
                <a:latin typeface="Arial Narrow" panose="020B0606020202030204" pitchFamily="34" charset="0"/>
              </a:rPr>
              <a:t>A TRAITER    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les CHOIX POSSIBLES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3641" y="2284358"/>
            <a:ext cx="3888432" cy="40148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DETERMINER</a:t>
            </a:r>
            <a:endParaRPr lang="fr-FR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56896" y="2276872"/>
            <a:ext cx="3877070" cy="4089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 Narrow" panose="020B0606020202030204" pitchFamily="34" charset="0"/>
              </a:rPr>
              <a:t>A METTRE A JOUR SUR INTERNET</a:t>
            </a:r>
          </a:p>
        </p:txBody>
      </p:sp>
      <p:sp>
        <p:nvSpPr>
          <p:cNvPr id="26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683568" y="3582874"/>
            <a:ext cx="3888432" cy="854238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1200" u="none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PRISE EN CHARGE CLIENT</a:t>
            </a:r>
          </a:p>
          <a:p>
            <a:pPr marL="0" indent="0" algn="ctr">
              <a:buNone/>
            </a:pPr>
            <a:r>
              <a:rPr lang="fr-FR" sz="11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Le client informe lui-même le donneur d’ordre en </a:t>
            </a:r>
            <a:r>
              <a:rPr lang="fr-FR" sz="11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utilisant </a:t>
            </a:r>
            <a:r>
              <a:rPr lang="fr-FR" sz="11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s’il le souhaite le </a:t>
            </a:r>
            <a:r>
              <a:rPr lang="fr-FR" sz="11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courrier généré par l’outil IBAN </a:t>
            </a:r>
            <a:r>
              <a:rPr lang="fr-FR" sz="11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Conseiller ou Client (DEI) ou par tout autre moyen </a:t>
            </a:r>
            <a:r>
              <a:rPr lang="fr-FR" sz="11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fr-FR" sz="11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application Caisse d’Epargne)</a:t>
            </a:r>
            <a:endParaRPr lang="fr-FR" sz="1100" b="0" u="none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683568" y="4581128"/>
            <a:ext cx="3888432" cy="792088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1200" u="none" dirty="0">
                <a:solidFill>
                  <a:srgbClr val="00B0F0"/>
                </a:solidFill>
                <a:latin typeface="Arial Narrow" panose="020B0606020202030204" pitchFamily="34" charset="0"/>
              </a:rPr>
              <a:t>PRISE EN CHARGE </a:t>
            </a:r>
            <a:r>
              <a:rPr lang="fr-FR" sz="1200" u="none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BANQUE</a:t>
            </a:r>
          </a:p>
          <a:p>
            <a:pPr marL="0" indent="-8788" algn="ctr">
              <a:buNone/>
            </a:pPr>
            <a:r>
              <a:rPr lang="fr-FR" sz="11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Le </a:t>
            </a:r>
            <a:r>
              <a:rPr lang="fr-FR" sz="11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client </a:t>
            </a:r>
            <a:r>
              <a:rPr lang="fr-FR" sz="11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transmet et/ou valide les </a:t>
            </a:r>
            <a:r>
              <a:rPr lang="fr-FR" sz="11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coordonnées du </a:t>
            </a:r>
            <a:r>
              <a:rPr lang="fr-FR" sz="11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Donneur d’Ordre à </a:t>
            </a:r>
            <a:r>
              <a:rPr lang="fr-FR" sz="11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son conseiller </a:t>
            </a:r>
            <a:r>
              <a:rPr lang="fr-FR" sz="11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et mandate </a:t>
            </a:r>
            <a:r>
              <a:rPr lang="fr-FR" sz="11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la banque pour éditer et envoyer le </a:t>
            </a:r>
            <a:r>
              <a:rPr lang="fr-FR" sz="11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courrier  au DO </a:t>
            </a:r>
            <a:endParaRPr lang="fr-FR" sz="1100" b="0" u="none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354292" y="908720"/>
            <a:ext cx="8393014" cy="1576458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400" b="0" u="none" dirty="0" smtClean="0">
                <a:latin typeface="Arial Narrow" panose="020B0606020202030204" pitchFamily="34" charset="0"/>
              </a:rPr>
              <a:t>Si le client est en statut </a:t>
            </a:r>
            <a:r>
              <a:rPr lang="fr-FR" sz="1400" b="0" u="none" dirty="0">
                <a:solidFill>
                  <a:srgbClr val="E70705"/>
                </a:solidFill>
                <a:latin typeface="Arial Narrow" panose="020B0606020202030204" pitchFamily="34" charset="0"/>
              </a:rPr>
              <a:t>« </a:t>
            </a:r>
            <a:r>
              <a:rPr lang="fr-FR" sz="1400" u="none" dirty="0">
                <a:solidFill>
                  <a:srgbClr val="E70705"/>
                </a:solidFill>
                <a:latin typeface="Arial Narrow" panose="020B0606020202030204" pitchFamily="34" charset="0"/>
              </a:rPr>
              <a:t>A traiter </a:t>
            </a:r>
            <a:r>
              <a:rPr lang="fr-FR" sz="1400" b="0" u="none" dirty="0">
                <a:solidFill>
                  <a:srgbClr val="E70705"/>
                </a:solidFill>
                <a:latin typeface="Arial Narrow" panose="020B0606020202030204" pitchFamily="34" charset="0"/>
              </a:rPr>
              <a:t>»</a:t>
            </a:r>
            <a:r>
              <a:rPr lang="fr-FR" sz="1400" b="0" u="none" dirty="0" smtClean="0">
                <a:solidFill>
                  <a:srgbClr val="E70705"/>
                </a:solidFill>
                <a:latin typeface="Arial Narrow" panose="020B0606020202030204" pitchFamily="34" charset="0"/>
              </a:rPr>
              <a:t> </a:t>
            </a:r>
            <a:r>
              <a:rPr lang="fr-FR" sz="1400" b="0" u="none" dirty="0" smtClean="0">
                <a:latin typeface="Arial Narrow" panose="020B0606020202030204" pitchFamily="34" charset="0"/>
              </a:rPr>
              <a:t>cela signifie qu’au moins une des ses opérations est en situation </a:t>
            </a:r>
            <a:r>
              <a:rPr lang="fr-FR" sz="1400" b="0" u="none" dirty="0" smtClean="0">
                <a:solidFill>
                  <a:srgbClr val="E70705"/>
                </a:solidFill>
                <a:latin typeface="Arial Narrow" panose="020B0606020202030204" pitchFamily="34" charset="0"/>
              </a:rPr>
              <a:t>« A déterminer » ou « A mettre à jour sur Internet »</a:t>
            </a:r>
            <a:endParaRPr lang="fr-FR" sz="400" b="0" u="none" dirty="0" smtClean="0">
              <a:solidFill>
                <a:srgbClr val="E70705"/>
              </a:solidFill>
              <a:latin typeface="Arial Narrow" panose="020B0606020202030204" pitchFamily="34" charset="0"/>
            </a:endParaRPr>
          </a:p>
          <a:p>
            <a:r>
              <a:rPr lang="fr-FR" sz="1400" b="0" u="none" dirty="0" smtClean="0">
                <a:latin typeface="Arial Narrow" panose="020B0606020202030204" pitchFamily="34" charset="0"/>
              </a:rPr>
              <a:t>Pour ces 2 situations </a:t>
            </a:r>
            <a:r>
              <a:rPr lang="fr-FR" sz="1400" i="1" dirty="0" smtClean="0">
                <a:latin typeface="Arial Narrow" panose="020B0606020202030204" pitchFamily="34" charset="0"/>
              </a:rPr>
              <a:t>: </a:t>
            </a:r>
            <a:r>
              <a:rPr lang="fr-FR" sz="1400" i="1" dirty="0" smtClean="0">
                <a:solidFill>
                  <a:srgbClr val="E70705"/>
                </a:solidFill>
                <a:latin typeface="Arial Narrow" panose="020B0606020202030204" pitchFamily="34" charset="0"/>
              </a:rPr>
              <a:t>le collaborateur doit IMPERATIVEMENT renseigner dans l’outil le choix du client </a:t>
            </a:r>
            <a:endParaRPr lang="fr-FR" sz="400" i="1" dirty="0" smtClean="0">
              <a:solidFill>
                <a:srgbClr val="E70705"/>
              </a:solidFill>
              <a:latin typeface="Arial Narrow" panose="020B0606020202030204" pitchFamily="34" charset="0"/>
            </a:endParaRPr>
          </a:p>
          <a:p>
            <a:r>
              <a:rPr lang="fr-FR" sz="1400" b="0" u="none" dirty="0" smtClean="0">
                <a:latin typeface="Arial Narrow" panose="020B0606020202030204" pitchFamily="34" charset="0"/>
              </a:rPr>
              <a:t>Les </a:t>
            </a:r>
            <a:r>
              <a:rPr lang="fr-FR" sz="1400" b="0" u="none" dirty="0" smtClean="0">
                <a:solidFill>
                  <a:srgbClr val="E70705"/>
                </a:solidFill>
                <a:latin typeface="Arial Narrow" panose="020B0606020202030204" pitchFamily="34" charset="0"/>
              </a:rPr>
              <a:t>choix possibles </a:t>
            </a:r>
            <a:r>
              <a:rPr lang="fr-FR" sz="1400" b="0" u="none" dirty="0" smtClean="0">
                <a:latin typeface="Arial Narrow" panose="020B0606020202030204" pitchFamily="34" charset="0"/>
              </a:rPr>
              <a:t>sont : </a:t>
            </a:r>
          </a:p>
          <a:p>
            <a:endParaRPr lang="fr-FR" sz="1800" b="0" u="none" dirty="0" smtClean="0"/>
          </a:p>
        </p:txBody>
      </p:sp>
      <p:sp>
        <p:nvSpPr>
          <p:cNvPr id="15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673641" y="2814847"/>
            <a:ext cx="3888432" cy="654092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1200" u="none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A IGNORER</a:t>
            </a:r>
          </a:p>
          <a:p>
            <a:pPr marL="0" indent="-8788" algn="ctr">
              <a:buNone/>
            </a:pPr>
            <a:r>
              <a:rPr lang="fr-FR" sz="12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Le client </a:t>
            </a:r>
            <a:r>
              <a:rPr lang="fr-FR" sz="12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estime que l’opération n’a plus vocation à exister.</a:t>
            </a:r>
            <a:endParaRPr lang="fr-FR" sz="1200" b="0" u="none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4756896" y="3581400"/>
            <a:ext cx="3888432" cy="179181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1200" u="none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PRISE EN CHARGE CLIENT WEB</a:t>
            </a:r>
          </a:p>
          <a:p>
            <a:pPr marL="0" indent="0" algn="ctr">
              <a:buNone/>
            </a:pPr>
            <a:r>
              <a:rPr lang="fr-FR" sz="1200" u="none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INFORMER</a:t>
            </a:r>
            <a:r>
              <a:rPr lang="fr-FR" sz="12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le </a:t>
            </a:r>
            <a:r>
              <a:rPr lang="fr-FR" sz="12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client </a:t>
            </a:r>
            <a:r>
              <a:rPr lang="fr-FR" sz="12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qu’il doit contacter l</a:t>
            </a:r>
            <a:r>
              <a:rPr lang="fr-FR" sz="12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ui-même</a:t>
            </a:r>
            <a:r>
              <a:rPr lang="fr-FR" sz="12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le donneur d’ordre </a:t>
            </a:r>
            <a:r>
              <a:rPr lang="fr-FR" sz="12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car </a:t>
            </a:r>
            <a:r>
              <a:rPr lang="fr-FR" sz="12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celui-ci impose que la </a:t>
            </a:r>
            <a:r>
              <a:rPr lang="fr-FR" sz="12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mise à </a:t>
            </a:r>
            <a:r>
              <a:rPr lang="fr-FR" sz="12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jour soit effectuée par le client sur </a:t>
            </a:r>
            <a:r>
              <a:rPr lang="fr-FR" sz="12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son propre site internet. </a:t>
            </a:r>
            <a:endParaRPr lang="fr-FR" sz="1200" b="0" u="none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1200" b="0" i="1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Ex : Amazon </a:t>
            </a:r>
            <a:r>
              <a:rPr lang="fr-FR" sz="1200" b="0" i="1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ou </a:t>
            </a:r>
            <a:r>
              <a:rPr lang="fr-FR" sz="1200" b="0" i="1" u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PayPal</a:t>
            </a:r>
            <a:r>
              <a:rPr lang="fr-FR" sz="1200" b="0" i="1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1200" b="0" i="1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fr-FR" sz="1200" b="0" i="1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   </a:t>
            </a:r>
            <a:r>
              <a:rPr lang="fr-FR" sz="12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Puis </a:t>
            </a:r>
            <a:r>
              <a:rPr lang="fr-FR" sz="12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MODIFIER</a:t>
            </a:r>
            <a:r>
              <a:rPr lang="fr-FR" sz="1200" b="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fr-FR" sz="12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impérativement  le statut</a:t>
            </a:r>
            <a:endParaRPr lang="fr-FR" sz="1200" b="0" i="1" dirty="0" smtClean="0">
              <a:solidFill>
                <a:srgbClr val="E70705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4751215" y="2814845"/>
            <a:ext cx="3888432" cy="65409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1200" u="none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A IGNORER</a:t>
            </a:r>
          </a:p>
          <a:p>
            <a:pPr marL="0" indent="-8788" algn="ctr">
              <a:buNone/>
            </a:pPr>
            <a:r>
              <a:rPr lang="fr-FR" sz="12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Le client </a:t>
            </a:r>
            <a:r>
              <a:rPr lang="fr-FR" sz="12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détermine que l’opération n’a plus vocation à exister.</a:t>
            </a:r>
            <a:endParaRPr lang="fr-FR" sz="1200" b="0" u="none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398767" y="2814846"/>
            <a:ext cx="247836" cy="654092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2400" u="none" dirty="0" smtClean="0">
                <a:solidFill>
                  <a:srgbClr val="00B0F0"/>
                </a:solidFill>
              </a:rPr>
              <a:t>1</a:t>
            </a:r>
            <a:endParaRPr lang="fr-FR" sz="2400" b="0" u="none" dirty="0" smtClean="0">
              <a:solidFill>
                <a:srgbClr val="E70705"/>
              </a:solidFill>
            </a:endParaRPr>
          </a:p>
        </p:txBody>
      </p:sp>
      <p:sp>
        <p:nvSpPr>
          <p:cNvPr id="22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408004" y="3581400"/>
            <a:ext cx="247836" cy="855712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2400" u="none" dirty="0" smtClean="0">
                <a:solidFill>
                  <a:srgbClr val="00B0F0"/>
                </a:solidFill>
              </a:rPr>
              <a:t>2</a:t>
            </a:r>
            <a:endParaRPr lang="fr-FR" sz="2400" b="0" u="none" dirty="0" smtClean="0">
              <a:solidFill>
                <a:srgbClr val="E70705"/>
              </a:solidFill>
            </a:endParaRPr>
          </a:p>
        </p:txBody>
      </p:sp>
      <p:sp>
        <p:nvSpPr>
          <p:cNvPr id="23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408004" y="4581128"/>
            <a:ext cx="247836" cy="792088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2400" u="none" dirty="0" smtClean="0">
                <a:solidFill>
                  <a:srgbClr val="00B0F0"/>
                </a:solidFill>
              </a:rPr>
              <a:t>3</a:t>
            </a:r>
            <a:endParaRPr lang="fr-FR" sz="2400" b="0" u="none" dirty="0" smtClean="0">
              <a:solidFill>
                <a:srgbClr val="E70705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79957" y="107152"/>
            <a:ext cx="1328147" cy="584775"/>
          </a:xfrm>
          <a:prstGeom prst="rect">
            <a:avLst/>
          </a:prstGeom>
          <a:solidFill>
            <a:srgbClr val="C00000"/>
          </a:solidFill>
          <a:ln w="3175">
            <a:solidFill>
              <a:srgbClr val="E707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TRAITER</a:t>
            </a:r>
            <a:endParaRPr lang="fr-FR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47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97712"/>
            <a:ext cx="8200206" cy="752419"/>
          </a:xfrm>
        </p:spPr>
        <p:txBody>
          <a:bodyPr/>
          <a:lstStyle/>
          <a:p>
            <a:r>
              <a:rPr lang="fr-FR" sz="18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CONSTATS </a:t>
            </a:r>
            <a:r>
              <a:rPr lang="fr-FR" sz="1800" i="1" u="sng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CEGEE / </a:t>
            </a:r>
            <a:r>
              <a:rPr lang="fr-FR" sz="18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CLIENTS </a:t>
            </a:r>
            <a:r>
              <a:rPr lang="fr-FR" sz="1800" u="sng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EN STOCK</a:t>
            </a:r>
            <a:endParaRPr lang="fr-FR" sz="1800" u="sng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1" t="19319" r="6326" b="10606"/>
          <a:stretch/>
        </p:blipFill>
        <p:spPr bwMode="auto">
          <a:xfrm>
            <a:off x="186130" y="1196752"/>
            <a:ext cx="883452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6130" y="2204864"/>
            <a:ext cx="3521774" cy="5760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86130" y="3284984"/>
            <a:ext cx="6690126" cy="7200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30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97712"/>
            <a:ext cx="7491933" cy="752419"/>
          </a:xfrm>
        </p:spPr>
        <p:txBody>
          <a:bodyPr/>
          <a:lstStyle/>
          <a:p>
            <a:r>
              <a:rPr lang="fr-FR" sz="18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CONSTATS  HAUT RHIN / CLIENTS </a:t>
            </a:r>
            <a:r>
              <a:rPr lang="fr-FR" sz="1800" u="sng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EN STOCK</a:t>
            </a:r>
            <a:endParaRPr lang="fr-FR" sz="1800" u="sng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5" t="19184" r="6250" b="10476"/>
          <a:stretch/>
        </p:blipFill>
        <p:spPr bwMode="auto">
          <a:xfrm>
            <a:off x="179512" y="1124744"/>
            <a:ext cx="8784976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86130" y="2132856"/>
            <a:ext cx="3521774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86130" y="3284984"/>
            <a:ext cx="6690126" cy="7200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62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97712"/>
            <a:ext cx="7491933" cy="752419"/>
          </a:xfrm>
        </p:spPr>
        <p:txBody>
          <a:bodyPr/>
          <a:lstStyle/>
          <a:p>
            <a:r>
              <a:rPr lang="fr-FR" sz="18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CONSTATS  BAS RHIN / CLIENTS </a:t>
            </a:r>
            <a:r>
              <a:rPr lang="fr-FR" sz="1800" u="sng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EN STOCK</a:t>
            </a:r>
            <a:endParaRPr lang="fr-FR" sz="1800" u="sng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2" t="19319" r="6710" b="10477"/>
          <a:stretch/>
        </p:blipFill>
        <p:spPr bwMode="auto">
          <a:xfrm>
            <a:off x="186130" y="1124744"/>
            <a:ext cx="870635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86130" y="2132856"/>
            <a:ext cx="3521774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86130" y="3284984"/>
            <a:ext cx="6690126" cy="7200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66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74872" y="100152"/>
            <a:ext cx="8445600" cy="653758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  <a:latin typeface="Arial Narrow" panose="020B0606020202030204" pitchFamily="34" charset="0"/>
              </a:rPr>
              <a:t>PLANNING DES ACTIONS COMMERCIALES IBAN CLIENT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0"/>
          <a:stretch/>
        </p:blipFill>
        <p:spPr bwMode="auto">
          <a:xfrm>
            <a:off x="372860" y="857399"/>
            <a:ext cx="8644354" cy="559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785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74872" y="100152"/>
            <a:ext cx="8445600" cy="653758"/>
          </a:xfrm>
        </p:spPr>
        <p:txBody>
          <a:bodyPr/>
          <a:lstStyle/>
          <a:p>
            <a:r>
              <a:rPr lang="fr-FR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AVRIL- MAI mise en place d’ACTION sur les clients « A TRAITER »</a:t>
            </a:r>
            <a:endParaRPr lang="fr-FR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125490" y="1525798"/>
            <a:ext cx="2267235" cy="81045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 DETERMINER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125492" y="2653850"/>
            <a:ext cx="1077456" cy="8179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PRISE EN CHARGE CLIENT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671139" y="1525798"/>
            <a:ext cx="349895" cy="81045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b="1" dirty="0">
              <a:solidFill>
                <a:srgbClr val="C31632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674779" y="2653850"/>
            <a:ext cx="349895" cy="81045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b="1" dirty="0">
              <a:solidFill>
                <a:srgbClr val="C31632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346963" y="2663113"/>
            <a:ext cx="1045763" cy="8179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PRISE EN CHARGE BANQUE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542623" y="2665477"/>
            <a:ext cx="1028184" cy="8179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MISE A JOUR CENTRALISEE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670291" y="2673975"/>
            <a:ext cx="1142069" cy="8179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PRISE EN CHARGE CLIENT WEB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125491" y="3546805"/>
            <a:ext cx="4686869" cy="81045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IBAN OK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71141" y="3546805"/>
            <a:ext cx="349894" cy="81045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b="1" dirty="0">
              <a:solidFill>
                <a:srgbClr val="C31632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136225" y="4490758"/>
            <a:ext cx="4676135" cy="81045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 IGNORER</a:t>
            </a:r>
            <a:endParaRPr lang="fr-FR" sz="11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668925" y="4490758"/>
            <a:ext cx="349894" cy="81045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b="1" dirty="0">
              <a:solidFill>
                <a:srgbClr val="C31632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250619" y="1525798"/>
            <a:ext cx="1328147" cy="810450"/>
          </a:xfrm>
          <a:prstGeom prst="rect">
            <a:avLst/>
          </a:prstGeom>
          <a:solidFill>
            <a:srgbClr val="E70705"/>
          </a:solidFill>
          <a:ln w="3175">
            <a:solidFill>
              <a:srgbClr val="E707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TRAITER</a:t>
            </a:r>
            <a:endParaRPr lang="fr-FR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259313" y="2695195"/>
            <a:ext cx="1319453" cy="77659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EN COURS</a:t>
            </a:r>
            <a:endParaRPr lang="fr-FR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251869" y="3546805"/>
            <a:ext cx="1334339" cy="1754403"/>
          </a:xfrm>
          <a:prstGeom prst="rect">
            <a:avLst/>
          </a:prstGeom>
          <a:solidFill>
            <a:srgbClr val="00B050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TERMINE</a:t>
            </a:r>
            <a:endParaRPr lang="fr-FR" sz="1100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545125" y="1525798"/>
            <a:ext cx="2267235" cy="81045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 METTRE A JOUR SUR INTERNET</a:t>
            </a:r>
          </a:p>
        </p:txBody>
      </p:sp>
      <p:sp>
        <p:nvSpPr>
          <p:cNvPr id="27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906851" y="1525799"/>
            <a:ext cx="247836" cy="81045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2400" u="none" dirty="0" smtClean="0">
                <a:solidFill>
                  <a:srgbClr val="E70705"/>
                </a:solidFill>
              </a:rPr>
              <a:t>1</a:t>
            </a:r>
            <a:endParaRPr lang="fr-FR" sz="2400" b="0" u="none" dirty="0" smtClean="0">
              <a:solidFill>
                <a:srgbClr val="E70705"/>
              </a:solidFill>
            </a:endParaRPr>
          </a:p>
        </p:txBody>
      </p:sp>
      <p:sp>
        <p:nvSpPr>
          <p:cNvPr id="33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921620" y="2681462"/>
            <a:ext cx="247836" cy="81045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2400" u="none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fr-FR" sz="2400" b="0" u="none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" name="Espace réservé du contenu 1">
            <a:extLst>
              <a:ext uri="{FF2B5EF4-FFF2-40B4-BE49-F238E27FC236}">
                <a16:creationId xmlns="" xmlns:a16="http://schemas.microsoft.com/office/drawing/2014/main" id="{E704EDE5-BA2B-4445-B4C8-366A01983522}"/>
              </a:ext>
            </a:extLst>
          </p:cNvPr>
          <p:cNvSpPr txBox="1">
            <a:spLocks/>
          </p:cNvSpPr>
          <p:nvPr/>
        </p:nvSpPr>
        <p:spPr>
          <a:xfrm>
            <a:off x="906851" y="3546804"/>
            <a:ext cx="247836" cy="175440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anchor="ctr">
            <a:noAutofit/>
          </a:bodyPr>
          <a:lstStyle>
            <a:defPPr>
              <a:defRPr lang="fr-FR"/>
            </a:defPPr>
            <a:lvl1pPr marL="162662" indent="-16266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600" b="1" u="sng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98702" indent="-171450">
              <a:spcBef>
                <a:spcPts val="100"/>
              </a:spcBef>
              <a:buFont typeface="Courier New" panose="02070309020205020404" pitchFamily="49" charset="0"/>
              <a:buChar char="o"/>
              <a:defRPr sz="10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671"/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671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/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 typeface="Arial" pitchFamily="34" charset="0"/>
              <a:buChar char="•"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indent="-8788" algn="ctr">
              <a:buNone/>
            </a:pPr>
            <a:r>
              <a:rPr lang="fr-FR" sz="2400" u="none" dirty="0" smtClean="0">
                <a:solidFill>
                  <a:srgbClr val="00B050"/>
                </a:solidFill>
              </a:rPr>
              <a:t>3</a:t>
            </a:r>
            <a:endParaRPr lang="fr-FR" sz="2400" b="0" u="none" dirty="0" smtClean="0">
              <a:solidFill>
                <a:srgbClr val="00B050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2726706" y="4787971"/>
            <a:ext cx="216024" cy="216024"/>
            <a:chOff x="1919039" y="5517232"/>
            <a:chExt cx="216024" cy="216024"/>
          </a:xfrm>
        </p:grpSpPr>
        <p:sp>
          <p:nvSpPr>
            <p:cNvPr id="2" name="Ellipse 1"/>
            <p:cNvSpPr/>
            <p:nvPr/>
          </p:nvSpPr>
          <p:spPr>
            <a:xfrm>
              <a:off x="1919039" y="5517232"/>
              <a:ext cx="216024" cy="216024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" name="Connecteur droit 4"/>
            <p:cNvCxnSpPr>
              <a:endCxn id="2" idx="3"/>
            </p:cNvCxnSpPr>
            <p:nvPr/>
          </p:nvCxnSpPr>
          <p:spPr>
            <a:xfrm flipH="1">
              <a:off x="1950675" y="5536912"/>
              <a:ext cx="163407" cy="164708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4" name="Picture 6" descr="Q:\Documents\noun_929005_c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79" y="3863654"/>
            <a:ext cx="341207" cy="30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Q:\Documents\noun_1864087_c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89" y="1757906"/>
            <a:ext cx="384111" cy="34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Q:\Documents\noun_2064304_c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140" y="2904277"/>
            <a:ext cx="351464" cy="35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Q:\Documents\noun_2037582_c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986712"/>
            <a:ext cx="333762" cy="32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5576" y="1340767"/>
            <a:ext cx="7272808" cy="10922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39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 MARKETING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5576" y="44624"/>
            <a:ext cx="8200206" cy="752419"/>
          </a:xfrm>
        </p:spPr>
        <p:txBody>
          <a:bodyPr/>
          <a:lstStyle/>
          <a:p>
            <a:pPr>
              <a:defRPr/>
            </a:pPr>
            <a:r>
              <a:rPr lang="fr-FR" sz="2000" dirty="0" smtClean="0">
                <a:latin typeface="+mn-lt"/>
              </a:rPr>
              <a:t> </a:t>
            </a:r>
            <a:r>
              <a:rPr lang="fr-FR" sz="2000" dirty="0">
                <a:latin typeface="+mn-lt"/>
              </a:rPr>
              <a:t>ACTIONS </a:t>
            </a:r>
            <a:r>
              <a:rPr lang="fr-FR" sz="2000" dirty="0" smtClean="0">
                <a:latin typeface="+mn-lt"/>
              </a:rPr>
              <a:t>MARKETING DIRECT - </a:t>
            </a:r>
            <a:r>
              <a:rPr lang="fr-FR" sz="2000" dirty="0">
                <a:latin typeface="+mn-lt"/>
              </a:rPr>
              <a:t>IBAN CLIENT</a:t>
            </a:r>
          </a:p>
        </p:txBody>
      </p:sp>
      <p:sp>
        <p:nvSpPr>
          <p:cNvPr id="11" name="Arrondir un rectangle avec un coin diagonal 29">
            <a:extLst>
              <a:ext uri="{FF2B5EF4-FFF2-40B4-BE49-F238E27FC236}"/>
            </a:extLst>
          </p:cNvPr>
          <p:cNvSpPr/>
          <p:nvPr/>
        </p:nvSpPr>
        <p:spPr>
          <a:xfrm>
            <a:off x="1259632" y="836712"/>
            <a:ext cx="7560840" cy="1217080"/>
          </a:xfrm>
          <a:prstGeom prst="rect">
            <a:avLst/>
          </a:prstGeom>
          <a:noFill/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fr-FR" sz="1400" b="1" dirty="0" smtClean="0">
                <a:solidFill>
                  <a:schemeClr val="tx1"/>
                </a:solidFill>
              </a:rPr>
              <a:t>    - Email </a:t>
            </a:r>
            <a:r>
              <a:rPr lang="fr-FR" sz="1400" b="1" dirty="0">
                <a:solidFill>
                  <a:schemeClr val="tx1"/>
                </a:solidFill>
              </a:rPr>
              <a:t>/ MSI </a:t>
            </a:r>
            <a:r>
              <a:rPr lang="fr-FR" sz="1400" dirty="0">
                <a:solidFill>
                  <a:schemeClr val="tx1"/>
                </a:solidFill>
              </a:rPr>
              <a:t>(clients actifs BAD + statuts </a:t>
            </a:r>
            <a:r>
              <a:rPr lang="fr-FR" sz="1400" dirty="0" smtClean="0">
                <a:solidFill>
                  <a:schemeClr val="tx1"/>
                </a:solidFill>
              </a:rPr>
              <a:t>« à traiter »)</a:t>
            </a:r>
            <a:endParaRPr lang="fr-FR" sz="1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  Un </a:t>
            </a:r>
            <a:r>
              <a:rPr lang="fr-FR" sz="1400" dirty="0">
                <a:solidFill>
                  <a:schemeClr val="tx1"/>
                </a:solidFill>
              </a:rPr>
              <a:t>guide est à disposition des </a:t>
            </a:r>
            <a:r>
              <a:rPr lang="fr-FR" sz="1400" dirty="0" smtClean="0">
                <a:solidFill>
                  <a:schemeClr val="tx1"/>
                </a:solidFill>
              </a:rPr>
              <a:t>clients et accessible via un lien positionné dans les emails 	   de relance des clients concernés.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fr-FR" sz="1400" dirty="0">
                <a:solidFill>
                  <a:schemeClr val="tx1"/>
                </a:solidFill>
              </a:rPr>
              <a:t>	</a:t>
            </a:r>
            <a:r>
              <a:rPr lang="fr-FR" sz="1400" dirty="0" smtClean="0">
                <a:solidFill>
                  <a:schemeClr val="tx1"/>
                </a:solidFill>
              </a:rPr>
              <a:t>   mais également  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3568" y="1196752"/>
            <a:ext cx="504056" cy="5137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1</a:t>
            </a:r>
          </a:p>
        </p:txBody>
      </p:sp>
      <p:pic>
        <p:nvPicPr>
          <p:cNvPr id="1025" name="Image 10" descr="cid:image010.jpg@01D4EE1D.5FBB26F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175" y="4005064"/>
            <a:ext cx="3653297" cy="238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id:image008.png@01D4EE1B.6659DD00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40" y="4653136"/>
            <a:ext cx="2841048" cy="186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167175" y="3212976"/>
            <a:ext cx="3653297" cy="854080"/>
          </a:xfrm>
          <a:prstGeom prst="wedgeRectCallout">
            <a:avLst>
              <a:gd name="adj1" fmla="val -1812"/>
              <a:gd name="adj2" fmla="val 48207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- Sur la page d’accueil de l’outil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(partie Conseils Utiles)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722840" y="3424064"/>
            <a:ext cx="3273096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400" dirty="0">
                <a:latin typeface="+mn-lt"/>
                <a:ea typeface="Calibri" pitchFamily="34" charset="0"/>
              </a:rPr>
              <a:t>S</a:t>
            </a:r>
            <a:r>
              <a:rPr kumimoji="0" lang="fr-FR" altLang="fr-FR" sz="140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</a:rPr>
              <a:t>ur la page web </a:t>
            </a:r>
            <a:r>
              <a:rPr kumimoji="0" lang="fr-FR" altLang="fr-FR" sz="14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+mn-lt"/>
                <a:ea typeface="Calibri" pitchFamily="34" charset="0"/>
                <a:hlinkClick r:id="rId6"/>
              </a:rPr>
              <a:t>https://www.caisse-epargne.fr/grand-est-europe/particuliers/vos-nouveaux-releves-identite-bancaire2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+mn-lt"/>
                <a:ea typeface="Calibri" pitchFamily="34" charset="0"/>
              </a:rPr>
              <a:t> accessible via la bannière suivante 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2739064" y="2204864"/>
            <a:ext cx="48572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400" dirty="0" smtClean="0">
                <a:latin typeface="+mn-lt"/>
                <a:ea typeface="Calibri" pitchFamily="34" charset="0"/>
              </a:rPr>
              <a:t>Directement dans l’outil lorsqu’on clique sur le « ? » en gris</a:t>
            </a:r>
            <a:r>
              <a:rPr kumimoji="0" lang="fr-FR" altLang="fr-FR" sz="140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</a:rPr>
              <a:t> </a:t>
            </a:r>
            <a:endParaRPr kumimoji="0" lang="fr-FR" altLang="fr-FR" sz="1400" b="0" i="0" u="none" strike="noStrike" cap="none" normalizeH="0" baseline="0" dirty="0" smtClean="0">
              <a:ln>
                <a:noFill/>
              </a:ln>
              <a:effectLst/>
              <a:latin typeface="+mn-lt"/>
              <a:ea typeface="Calibri" pitchFamily="34" charset="0"/>
            </a:endParaRPr>
          </a:p>
        </p:txBody>
      </p:sp>
      <p:pic>
        <p:nvPicPr>
          <p:cNvPr id="1032" name="Picture 8" descr="image00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636911"/>
            <a:ext cx="3672407" cy="720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90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 RESEAU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5576" y="332656"/>
            <a:ext cx="8200206" cy="752419"/>
          </a:xfrm>
        </p:spPr>
        <p:txBody>
          <a:bodyPr/>
          <a:lstStyle/>
          <a:p>
            <a:pPr>
              <a:defRPr/>
            </a:pPr>
            <a:r>
              <a:rPr lang="fr-FR" sz="2000" dirty="0" smtClean="0">
                <a:latin typeface="+mn-lt"/>
              </a:rPr>
              <a:t> </a:t>
            </a:r>
            <a:r>
              <a:rPr lang="fr-FR" sz="2000" dirty="0">
                <a:latin typeface="+mn-lt"/>
              </a:rPr>
              <a:t>ACTIONS COMMERCIALES </a:t>
            </a:r>
            <a:r>
              <a:rPr lang="fr-FR" sz="2000" dirty="0" smtClean="0">
                <a:latin typeface="+mn-lt"/>
              </a:rPr>
              <a:t>- IBAN </a:t>
            </a:r>
            <a:r>
              <a:rPr lang="fr-FR" sz="2000" dirty="0">
                <a:latin typeface="+mn-lt"/>
              </a:rPr>
              <a:t>CLIENT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763688" y="2636912"/>
            <a:ext cx="6984776" cy="246221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u="sng" dirty="0" smtClean="0"/>
              <a:t>Mise à disposition de cibles </a:t>
            </a:r>
            <a:r>
              <a:rPr lang="fr-FR" sz="1400" b="1" u="sng" dirty="0" smtClean="0">
                <a:solidFill>
                  <a:srgbClr val="FF0000"/>
                </a:solidFill>
              </a:rPr>
              <a:t>A TRAITER AVANT FIN MAI</a:t>
            </a:r>
            <a:endParaRPr lang="fr-FR" sz="1400" b="1" u="sng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C00000"/>
                </a:solidFill>
              </a:rPr>
              <a:t>Cible prioritaire </a:t>
            </a:r>
            <a:r>
              <a:rPr lang="fr-FR" sz="1400" b="1" u="sng" dirty="0">
                <a:solidFill>
                  <a:srgbClr val="C00000"/>
                </a:solidFill>
              </a:rPr>
              <a:t>AGENCE</a:t>
            </a:r>
            <a:r>
              <a:rPr lang="fr-FR" sz="1400" b="1" dirty="0">
                <a:solidFill>
                  <a:srgbClr val="C00000"/>
                </a:solidFill>
              </a:rPr>
              <a:t> </a:t>
            </a:r>
            <a:r>
              <a:rPr lang="fr-FR" sz="1400" b="1" dirty="0">
                <a:sym typeface="Wingdings" panose="05000000000000000000" pitchFamily="2" charset="2"/>
              </a:rPr>
              <a:t> </a:t>
            </a:r>
            <a:r>
              <a:rPr lang="fr-FR" sz="1400" b="1" dirty="0"/>
              <a:t>« 2 TF IBAN A TRAITER PREM OU </a:t>
            </a:r>
            <a:r>
              <a:rPr lang="fr-FR" sz="1400" b="1" dirty="0" smtClean="0"/>
              <a:t>BPE </a:t>
            </a:r>
            <a:r>
              <a:rPr lang="fr-FR" sz="1400" b="1" dirty="0"/>
              <a:t>» </a:t>
            </a:r>
            <a:r>
              <a:rPr lang="fr-FR" sz="1400" dirty="0"/>
              <a:t>: clients segmentés Premium et/ou </a:t>
            </a:r>
            <a:r>
              <a:rPr lang="fr-FR" sz="1400" dirty="0" smtClean="0"/>
              <a:t>BPE </a:t>
            </a:r>
            <a:r>
              <a:rPr lang="fr-FR" sz="1400" dirty="0"/>
              <a:t>dont le statut est « à traiter » (14 000 clients</a:t>
            </a:r>
            <a:r>
              <a:rPr lang="fr-FR" sz="14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fr-FR" sz="1400" dirty="0" smtClean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C00000"/>
                </a:solidFill>
              </a:rPr>
              <a:t>Cible </a:t>
            </a:r>
            <a:r>
              <a:rPr lang="fr-FR" sz="1400" b="1" dirty="0" smtClean="0">
                <a:solidFill>
                  <a:srgbClr val="C00000"/>
                </a:solidFill>
              </a:rPr>
              <a:t>prioritaire </a:t>
            </a:r>
            <a:r>
              <a:rPr lang="fr-FR" sz="1400" b="1" u="sng" dirty="0" smtClean="0">
                <a:solidFill>
                  <a:srgbClr val="C00000"/>
                </a:solidFill>
              </a:rPr>
              <a:t>CRC</a:t>
            </a:r>
            <a:r>
              <a:rPr lang="fr-FR" sz="1400" b="1" dirty="0" smtClean="0">
                <a:sym typeface="Wingdings" panose="05000000000000000000" pitchFamily="2" charset="2"/>
              </a:rPr>
              <a:t>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 smtClean="0"/>
              <a:t>«</a:t>
            </a:r>
            <a:r>
              <a:rPr lang="fr-FR" sz="1400" b="1" dirty="0"/>
              <a:t> </a:t>
            </a:r>
            <a:r>
              <a:rPr lang="da-DK" sz="1400" b="1" dirty="0"/>
              <a:t>IBAN A TRAITER MIN 5 OP</a:t>
            </a:r>
            <a:r>
              <a:rPr lang="fr-FR" sz="1400" b="1" dirty="0"/>
              <a:t> </a:t>
            </a:r>
            <a:r>
              <a:rPr lang="fr-FR" sz="1400" b="1" dirty="0" smtClean="0"/>
              <a:t>»,</a:t>
            </a:r>
            <a:r>
              <a:rPr lang="fr-FR" sz="1400" dirty="0" smtClean="0"/>
              <a:t> </a:t>
            </a:r>
            <a:r>
              <a:rPr lang="fr-FR" sz="1400" dirty="0"/>
              <a:t>clients avec 5 </a:t>
            </a:r>
            <a:r>
              <a:rPr lang="fr-FR" sz="1400" dirty="0" smtClean="0"/>
              <a:t>opérations et </a:t>
            </a:r>
            <a:r>
              <a:rPr lang="fr-FR" sz="1400" dirty="0"/>
              <a:t>plus « à traiter » </a:t>
            </a:r>
            <a:endParaRPr lang="fr-FR" sz="1400" dirty="0" smtClean="0"/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fr-FR" sz="1400" b="1" dirty="0" smtClean="0"/>
              <a:t>« </a:t>
            </a:r>
            <a:r>
              <a:rPr lang="fr-FR" sz="1400" b="1" dirty="0"/>
              <a:t>IBAN A TRAITER CLIENT VU </a:t>
            </a:r>
            <a:r>
              <a:rPr lang="fr-FR" sz="1400" b="1" dirty="0" smtClean="0"/>
              <a:t>», </a:t>
            </a:r>
            <a:r>
              <a:rPr lang="fr-FR" sz="1400" dirty="0" smtClean="0"/>
              <a:t>clients </a:t>
            </a:r>
            <a:r>
              <a:rPr lang="fr-FR" sz="1400" dirty="0"/>
              <a:t>vus en 2019 </a:t>
            </a:r>
            <a:r>
              <a:rPr lang="fr-FR" sz="1400" dirty="0" smtClean="0"/>
              <a:t>qui ont toujours un statut «</a:t>
            </a:r>
            <a:r>
              <a:rPr lang="fr-FR" sz="1400" dirty="0"/>
              <a:t> à traiter » </a:t>
            </a:r>
            <a:endParaRPr lang="fr-FR" sz="1400" dirty="0" smtClean="0"/>
          </a:p>
          <a:p>
            <a:pPr lvl="1">
              <a:defRPr/>
            </a:pPr>
            <a:endParaRPr lang="fr-FR" sz="1400" dirty="0"/>
          </a:p>
        </p:txBody>
      </p:sp>
      <p:sp>
        <p:nvSpPr>
          <p:cNvPr id="9" name="Arrondir un rectangle avec un coin diagonal 29">
            <a:extLst>
              <a:ext uri="{FF2B5EF4-FFF2-40B4-BE49-F238E27FC236}"/>
            </a:extLst>
          </p:cNvPr>
          <p:cNvSpPr/>
          <p:nvPr/>
        </p:nvSpPr>
        <p:spPr>
          <a:xfrm>
            <a:off x="1763688" y="1433433"/>
            <a:ext cx="6912768" cy="493117"/>
          </a:xfrm>
          <a:prstGeom prst="homePlate">
            <a:avLst>
              <a:gd name="adj" fmla="val 24600"/>
            </a:avLst>
          </a:prstGeom>
          <a:noFill/>
          <a:ln w="19050" cap="sq">
            <a:solidFill>
              <a:srgbClr val="C0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fr-FR" sz="1400" dirty="0" smtClean="0">
                <a:solidFill>
                  <a:schemeClr val="tx1"/>
                </a:solidFill>
              </a:rPr>
              <a:t>Maintien sur la Synthèse </a:t>
            </a:r>
            <a:r>
              <a:rPr lang="fr-FR" sz="1400" dirty="0">
                <a:solidFill>
                  <a:schemeClr val="tx1"/>
                </a:solidFill>
              </a:rPr>
              <a:t>Client </a:t>
            </a:r>
            <a:r>
              <a:rPr lang="fr-FR" sz="1400" dirty="0" smtClean="0">
                <a:solidFill>
                  <a:schemeClr val="tx1"/>
                </a:solidFill>
              </a:rPr>
              <a:t> du </a:t>
            </a:r>
            <a:r>
              <a:rPr lang="fr-FR" sz="1400" dirty="0">
                <a:solidFill>
                  <a:schemeClr val="tx1"/>
                </a:solidFill>
              </a:rPr>
              <a:t>Pop Up sur tous les </a:t>
            </a:r>
            <a:r>
              <a:rPr lang="fr-FR" sz="1400" dirty="0" smtClean="0">
                <a:solidFill>
                  <a:schemeClr val="tx1"/>
                </a:solidFill>
              </a:rPr>
              <a:t>clients en statuts  </a:t>
            </a:r>
            <a:r>
              <a:rPr lang="fr-FR" sz="1400" b="1" u="sng" dirty="0">
                <a:solidFill>
                  <a:schemeClr val="tx1"/>
                </a:solidFill>
              </a:rPr>
              <a:t>« </a:t>
            </a:r>
            <a:r>
              <a:rPr lang="fr-FR" sz="1400" b="1" u="sng" dirty="0" smtClean="0">
                <a:solidFill>
                  <a:schemeClr val="tx1"/>
                </a:solidFill>
              </a:rPr>
              <a:t>A TRAITER</a:t>
            </a:r>
            <a:r>
              <a:rPr lang="fr-FR" sz="1400" b="1" u="sng" dirty="0">
                <a:solidFill>
                  <a:schemeClr val="tx1"/>
                </a:solidFill>
              </a:rPr>
              <a:t> 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3568" y="1412776"/>
            <a:ext cx="504056" cy="5137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3568" y="3577819"/>
            <a:ext cx="504056" cy="5137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rgbClr val="C00000"/>
                </a:solidFill>
              </a:rPr>
              <a:t>3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30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CONTACTS SUBIS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27584" y="2060848"/>
            <a:ext cx="8126905" cy="4118373"/>
          </a:xfrm>
        </p:spPr>
        <p:txBody>
          <a:bodyPr>
            <a:noAutofit/>
          </a:bodyPr>
          <a:lstStyle/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Avant de répondre à la demande du client , solliciter le client pour vérifier s’il est concerné par le changement d’IBAN</a:t>
            </a:r>
          </a:p>
          <a:p>
            <a:pPr lvl="1"/>
            <a:r>
              <a:rPr lang="fr-FR" dirty="0" smtClean="0">
                <a:latin typeface="Arial Narrow" panose="020B0606020202030204" pitchFamily="34" charset="0"/>
              </a:rPr>
              <a:t>Monsieur mon client avant de répondre à votre question, je veux m’assurer que le code IBAN de vos virements ou prélèvements ont été modifiés suite à la création de la CEGEE.</a:t>
            </a:r>
          </a:p>
          <a:p>
            <a:pPr lvl="1"/>
            <a:r>
              <a:rPr lang="fr-FR" dirty="0" smtClean="0">
                <a:latin typeface="Arial Narrow" panose="020B0606020202030204" pitchFamily="34" charset="0"/>
              </a:rPr>
              <a:t>Avez-vous </a:t>
            </a:r>
            <a:r>
              <a:rPr lang="fr-FR" dirty="0">
                <a:latin typeface="Arial Narrow" panose="020B0606020202030204" pitchFamily="34" charset="0"/>
              </a:rPr>
              <a:t>des prélèvements ou des virements sur vos comptes ? </a:t>
            </a:r>
            <a:endParaRPr lang="fr-FR" dirty="0" smtClean="0">
              <a:latin typeface="Arial Narrow" panose="020B0606020202030204" pitchFamily="34" charset="0"/>
            </a:endParaRPr>
          </a:p>
          <a:p>
            <a:pPr lvl="2"/>
            <a:r>
              <a:rPr lang="fr-FR" u="sng" dirty="0" smtClean="0">
                <a:latin typeface="Arial Narrow" panose="020B0606020202030204" pitchFamily="34" charset="0"/>
              </a:rPr>
              <a:t>Quelque soit la réponse du client</a:t>
            </a:r>
            <a:r>
              <a:rPr lang="fr-FR" dirty="0" smtClean="0">
                <a:latin typeface="Arial Narrow" panose="020B0606020202030204" pitchFamily="34" charset="0"/>
              </a:rPr>
              <a:t>, vérifier sur l’outil IBAN Conseiller la </a:t>
            </a:r>
            <a:r>
              <a:rPr lang="fr-FR" u="sng" dirty="0" smtClean="0">
                <a:latin typeface="Arial Narrow" panose="020B0606020202030204" pitchFamily="34" charset="0"/>
              </a:rPr>
              <a:t>situation actualisée </a:t>
            </a:r>
            <a:r>
              <a:rPr lang="fr-FR" dirty="0" smtClean="0">
                <a:latin typeface="Arial Narrow" panose="020B0606020202030204" pitchFamily="34" charset="0"/>
              </a:rPr>
              <a:t>du client.</a:t>
            </a:r>
          </a:p>
          <a:p>
            <a:pPr lvl="2"/>
            <a:r>
              <a:rPr lang="fr-FR" dirty="0" smtClean="0">
                <a:latin typeface="Arial Narrow" panose="020B0606020202030204" pitchFamily="34" charset="0"/>
              </a:rPr>
              <a:t>S’il reste des statuts «</a:t>
            </a:r>
            <a:r>
              <a:rPr lang="fr-FR" b="1" dirty="0" smtClean="0">
                <a:latin typeface="Arial Narrow" panose="020B0606020202030204" pitchFamily="34" charset="0"/>
              </a:rPr>
              <a:t> A traiter » </a:t>
            </a:r>
            <a:r>
              <a:rPr lang="fr-FR" dirty="0" smtClean="0">
                <a:latin typeface="Arial Narrow" panose="020B0606020202030204" pitchFamily="34" charset="0"/>
              </a:rPr>
              <a:t>: Avez-vous quelques instants à me consacrer par rapport à ce sujet ? </a:t>
            </a:r>
          </a:p>
          <a:p>
            <a:pPr lvl="3"/>
            <a:r>
              <a:rPr lang="fr-FR" dirty="0" smtClean="0">
                <a:latin typeface="Arial Narrow" panose="020B0606020202030204" pitchFamily="34" charset="0"/>
              </a:rPr>
              <a:t>Si </a:t>
            </a:r>
            <a:r>
              <a:rPr lang="fr-FR" b="1" dirty="0" smtClean="0">
                <a:latin typeface="Arial Narrow" panose="020B0606020202030204" pitchFamily="34" charset="0"/>
              </a:rPr>
              <a:t>NON</a:t>
            </a:r>
            <a:r>
              <a:rPr lang="fr-FR" dirty="0">
                <a:latin typeface="Arial Narrow" panose="020B0606020202030204" pitchFamily="34" charset="0"/>
              </a:rPr>
              <a:t> :</a:t>
            </a:r>
            <a:r>
              <a:rPr lang="fr-FR" dirty="0" smtClean="0">
                <a:latin typeface="Arial Narrow" panose="020B0606020202030204" pitchFamily="34" charset="0"/>
              </a:rPr>
              <a:t> prise de RDV spécifique sur le changement d’IBAN.</a:t>
            </a:r>
            <a:endParaRPr lang="fr-FR" dirty="0">
              <a:latin typeface="Arial Narrow" panose="020B0606020202030204" pitchFamily="34" charset="0"/>
            </a:endParaRPr>
          </a:p>
          <a:p>
            <a:pPr lvl="3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Si </a:t>
            </a:r>
            <a:r>
              <a:rPr lang="fr-FR" b="1" dirty="0" smtClean="0">
                <a:latin typeface="Arial Narrow" panose="020B0606020202030204" pitchFamily="34" charset="0"/>
              </a:rPr>
              <a:t>OUI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Quels sont les comptes concernés par des prélèvements ou des virements ? Quels organismes ? </a:t>
            </a:r>
          </a:p>
          <a:p>
            <a:pPr lvl="3"/>
            <a:r>
              <a:rPr lang="fr-FR" dirty="0" smtClean="0">
                <a:latin typeface="Arial Narrow" panose="020B0606020202030204" pitchFamily="34" charset="0"/>
              </a:rPr>
              <a:t>Traiter </a:t>
            </a:r>
            <a:r>
              <a:rPr lang="fr-FR" b="1" u="sng" dirty="0" smtClean="0">
                <a:latin typeface="Arial Narrow" panose="020B0606020202030204" pitchFamily="34" charset="0"/>
              </a:rPr>
              <a:t>l’ensemble des situations </a:t>
            </a:r>
            <a:r>
              <a:rPr lang="fr-FR" b="1" u="sng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ET </a:t>
            </a:r>
            <a:r>
              <a:rPr lang="fr-FR" b="1" u="sng" dirty="0" smtClean="0">
                <a:latin typeface="Arial Narrow" panose="020B0606020202030204" pitchFamily="34" charset="0"/>
              </a:rPr>
              <a:t>des comptes (</a:t>
            </a:r>
            <a:r>
              <a:rPr lang="fr-FR" b="1" dirty="0" smtClean="0">
                <a:latin typeface="Arial Narrow" panose="020B0606020202030204" pitchFamily="34" charset="0"/>
              </a:rPr>
              <a:t>individuels et joints)</a:t>
            </a:r>
            <a:endParaRPr lang="fr-FR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Vérification sur l’outil IBAN gestionnaire qu’il n’y a plus de statuts « A TRAITER »</a:t>
            </a:r>
          </a:p>
          <a:p>
            <a:pPr lvl="1"/>
            <a:r>
              <a:rPr lang="fr-FR" dirty="0" smtClean="0">
                <a:latin typeface="Arial Narrow" panose="020B0606020202030204" pitchFamily="34" charset="0"/>
              </a:rPr>
              <a:t>Interrogation via </a:t>
            </a:r>
            <a:r>
              <a:rPr lang="fr-FR" u="sng" dirty="0" smtClean="0">
                <a:latin typeface="Arial Narrow" panose="020B0606020202030204" pitchFamily="34" charset="0"/>
              </a:rPr>
              <a:t>le portefeuille </a:t>
            </a:r>
            <a:r>
              <a:rPr lang="fr-FR" dirty="0" smtClean="0">
                <a:latin typeface="Arial Narrow" panose="020B0606020202030204" pitchFamily="34" charset="0"/>
              </a:rPr>
              <a:t>du gestionnaire (voir l’aide sur la page d’accueil de l’outil IBAN)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Interrogation via le </a:t>
            </a:r>
            <a:r>
              <a:rPr lang="fr-FR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numéro de personne</a:t>
            </a:r>
            <a:endParaRPr lang="fr-FR" u="sng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5576" y="332656"/>
            <a:ext cx="8200206" cy="752419"/>
          </a:xfrm>
        </p:spPr>
        <p:txBody>
          <a:bodyPr/>
          <a:lstStyle/>
          <a:p>
            <a:r>
              <a:rPr lang="fr-FR" sz="28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Contacts subis </a:t>
            </a:r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en face à face ou téléphonique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3688" y="1340768"/>
            <a:ext cx="5976664" cy="5040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C00000"/>
                </a:solidFill>
              </a:rPr>
              <a:t>SYSTEMATISER LA DEMARCHE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" name="Flèche à angle droit 6"/>
          <p:cNvSpPr/>
          <p:nvPr/>
        </p:nvSpPr>
        <p:spPr>
          <a:xfrm rot="10800000">
            <a:off x="1259632" y="3573016"/>
            <a:ext cx="432047" cy="1584176"/>
          </a:xfrm>
          <a:prstGeom prst="bentUpArrow">
            <a:avLst>
              <a:gd name="adj1" fmla="val 25000"/>
              <a:gd name="adj2" fmla="val 26065"/>
              <a:gd name="adj3" fmla="val 25000"/>
            </a:avLst>
          </a:prstGeom>
          <a:solidFill>
            <a:srgbClr val="C0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5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PROACTIVITE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65575" y="1772817"/>
            <a:ext cx="8019501" cy="3888432"/>
          </a:xfrm>
        </p:spPr>
        <p:txBody>
          <a:bodyPr>
            <a:noAutofit/>
          </a:bodyPr>
          <a:lstStyle/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Traiter</a:t>
            </a:r>
            <a:r>
              <a:rPr lang="fr-FR" sz="18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à 100%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la cible prioritaire « 2 TF IBAN A TRAITER PREM ou BP »</a:t>
            </a:r>
          </a:p>
          <a:p>
            <a:pPr marL="0" indent="0">
              <a:buNone/>
            </a:pP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Avant l’appel téléphonique</a:t>
            </a:r>
          </a:p>
          <a:p>
            <a:pPr lvl="1"/>
            <a:r>
              <a:rPr lang="fr-FR" dirty="0" smtClean="0">
                <a:latin typeface="Arial Narrow" panose="020B0606020202030204" pitchFamily="34" charset="0"/>
              </a:rPr>
              <a:t>Visionner la situation personnelle du client pour </a:t>
            </a:r>
            <a:r>
              <a:rPr lang="fr-FR" u="sng" dirty="0" smtClean="0">
                <a:latin typeface="Arial Narrow" panose="020B0606020202030204" pitchFamily="34" charset="0"/>
              </a:rPr>
              <a:t>personnaliser</a:t>
            </a:r>
            <a:r>
              <a:rPr lang="fr-FR" dirty="0" smtClean="0">
                <a:latin typeface="Arial Narrow" panose="020B0606020202030204" pitchFamily="34" charset="0"/>
              </a:rPr>
              <a:t> le scénario téléphonique. 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Vérifier si le client détient une BAD, si elle est active ou pas</a:t>
            </a:r>
          </a:p>
          <a:p>
            <a:pPr lvl="2"/>
            <a:r>
              <a:rPr lang="fr-FR" dirty="0" smtClean="0">
                <a:latin typeface="Arial Narrow" panose="020B0606020202030204" pitchFamily="34" charset="0"/>
              </a:rPr>
              <a:t>Si NON : proposer un RDV spécifique IBAN et profiter pour expliquer et/ou vendre la BAD</a:t>
            </a:r>
          </a:p>
          <a:p>
            <a:pPr lvl="2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Si OUI : si le client est disponible, lui proposer de se connecter à sa BAD et l’accompagner à distance.</a:t>
            </a:r>
          </a:p>
          <a:p>
            <a:pPr lvl="4"/>
            <a:r>
              <a:rPr lang="fr-FR" sz="1400" dirty="0" smtClean="0">
                <a:latin typeface="Arial Narrow" panose="020B0606020202030204" pitchFamily="34" charset="0"/>
              </a:rPr>
              <a:t>En cas d’indisponibilité, lui proposer un RDV ultérieur en agence ou à distance</a:t>
            </a:r>
          </a:p>
          <a:p>
            <a:pPr lvl="4"/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Avant l’entretien en face à face</a:t>
            </a:r>
          </a:p>
          <a:p>
            <a:pPr lvl="1"/>
            <a:r>
              <a:rPr lang="fr-FR" dirty="0" smtClean="0">
                <a:latin typeface="Arial Narrow" panose="020B0606020202030204" pitchFamily="34" charset="0"/>
              </a:rPr>
              <a:t>Préparer la liste </a:t>
            </a:r>
            <a:r>
              <a:rPr lang="fr-FR" u="sng" dirty="0" smtClean="0">
                <a:latin typeface="Arial Narrow" panose="020B0606020202030204" pitchFamily="34" charset="0"/>
              </a:rPr>
              <a:t>actualisée</a:t>
            </a:r>
            <a:r>
              <a:rPr lang="fr-FR" dirty="0" smtClean="0">
                <a:latin typeface="Arial Narrow" panose="020B0606020202030204" pitchFamily="34" charset="0"/>
              </a:rPr>
              <a:t> des virements et prélèvements qui reste à traiter pour le client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Voir l’ensemble des </a:t>
            </a:r>
            <a:r>
              <a:rPr lang="fr-FR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comptes individuels et joints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un couple.</a:t>
            </a: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97712"/>
            <a:ext cx="8200206" cy="752419"/>
          </a:xfrm>
        </p:spPr>
        <p:txBody>
          <a:bodyPr/>
          <a:lstStyle/>
          <a:p>
            <a:r>
              <a:rPr lang="fr-FR" sz="2800" i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Proactivité réseau</a:t>
            </a:r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fr-FR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19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65575" y="1196752"/>
            <a:ext cx="8019501" cy="623153"/>
          </a:xfrm>
        </p:spPr>
        <p:txBody>
          <a:bodyPr>
            <a:noAutofit/>
          </a:bodyPr>
          <a:lstStyle/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Qu’il n’y ai plus de statuts « A TRAITER » (</a:t>
            </a:r>
            <a:r>
              <a:rPr lang="fr-FR" sz="18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à déterminer ou  à mettre à jour sur internet)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sur </a:t>
            </a:r>
            <a:r>
              <a:rPr lang="fr-FR" sz="1800" i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l’ensemble des comptes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(individuels et joints) du client.</a:t>
            </a:r>
          </a:p>
          <a:p>
            <a:pPr marL="0" indent="0">
              <a:buNone/>
            </a:pP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97712"/>
            <a:ext cx="8200206" cy="752419"/>
          </a:xfrm>
        </p:spPr>
        <p:txBody>
          <a:bodyPr/>
          <a:lstStyle/>
          <a:p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Réflexe avant de quitter mon client je m’assure :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9" t="13878" r="6326" b="17823"/>
          <a:stretch/>
        </p:blipFill>
        <p:spPr bwMode="auto">
          <a:xfrm>
            <a:off x="1043608" y="2216841"/>
            <a:ext cx="7424733" cy="373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44008" y="3429000"/>
            <a:ext cx="1080120" cy="25202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29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A VOTRE DISPOSOTION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65575" y="1196752"/>
            <a:ext cx="8019501" cy="936104"/>
          </a:xfrm>
        </p:spPr>
        <p:txBody>
          <a:bodyPr>
            <a:noAutofit/>
          </a:bodyPr>
          <a:lstStyle/>
          <a:p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Retrouvez tous les documents utiles 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(modèles courriers, </a:t>
            </a:r>
            <a:r>
              <a:rPr lang="fr-FR" sz="1800" b="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emailing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, supports d’aide, …)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les actions IBAN Client dans votre espace : </a:t>
            </a:r>
          </a:p>
          <a:p>
            <a:pPr marL="0" indent="0" algn="ctr">
              <a:buNone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Actions Commerciales / </a:t>
            </a: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Actions commerciales en cours </a:t>
            </a: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/ Renumérotation </a:t>
            </a: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des comptes – Territoire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Alsace</a:t>
            </a:r>
          </a:p>
          <a:p>
            <a:pPr marL="0" indent="0" algn="ctr">
              <a:buNone/>
            </a:pP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hlinkClick r:id="rId2"/>
              </a:rPr>
              <a:t>Cliquez ici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y accéder </a:t>
            </a:r>
          </a:p>
          <a:p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97712"/>
            <a:ext cx="8200206" cy="752419"/>
          </a:xfrm>
        </p:spPr>
        <p:txBody>
          <a:bodyPr/>
          <a:lstStyle/>
          <a:p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Un espac</a:t>
            </a:r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 dédié dans la Rubrique des Commerciaux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293096"/>
            <a:ext cx="2664296" cy="684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05"/>
          <a:stretch/>
        </p:blipFill>
        <p:spPr bwMode="auto">
          <a:xfrm>
            <a:off x="4787046" y="3068696"/>
            <a:ext cx="3958534" cy="230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688903"/>
            <a:ext cx="4071937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79712" y="3077089"/>
            <a:ext cx="2520280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860032" y="3933056"/>
            <a:ext cx="2520280" cy="6480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4427984" y="4210248"/>
            <a:ext cx="288032" cy="370880"/>
          </a:xfrm>
          <a:prstGeom prst="rightArrow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20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843</Words>
  <Application>Microsoft Office PowerPoint</Application>
  <PresentationFormat>Affichage à l'écran (4:3)</PresentationFormat>
  <Paragraphs>190</Paragraphs>
  <Slides>17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17</vt:i4>
      </vt:variant>
    </vt:vector>
  </HeadingPairs>
  <TitlesOfParts>
    <vt:vector size="20" baseType="lpstr">
      <vt:lpstr>1_Thème Office</vt:lpstr>
      <vt:lpstr>Thème Office</vt:lpstr>
      <vt:lpstr>2_Thème Office</vt:lpstr>
      <vt:lpstr>ACTIONS COMMERCIALES  IBAN CLIENT</vt:lpstr>
      <vt:lpstr>Rappel du périmètre de la renumérotation</vt:lpstr>
      <vt:lpstr>Rappel / PAGE D’ACCUEIL – outil IBAN CONSEILLER</vt:lpstr>
      <vt:lpstr>RAPPEL DES 3 STATUTS « CLIENT »</vt:lpstr>
      <vt:lpstr>RAPPEL / APPROCHE DETAIL CLIENT : Situation Des Opérations </vt:lpstr>
      <vt:lpstr>ARBITRER LES OPÉRATIONS    A TRAITER     : les CHOIX POSSIBLES</vt:lpstr>
      <vt:lpstr>Présentation PowerPoint</vt:lpstr>
      <vt:lpstr>Présentation PowerPoint</vt:lpstr>
      <vt:lpstr>Présentation PowerPoint</vt:lpstr>
      <vt:lpstr>PLANNING DES ACTIONS COMMERCIALES IBAN CLIENT</vt:lpstr>
      <vt:lpstr>AVRIL- MAI mise en place d’ACTION sur les clients « A TRAITER »</vt:lpstr>
      <vt:lpstr>ACTION MARKETING</vt:lpstr>
      <vt:lpstr>ACTION RESEAU</vt:lpstr>
      <vt:lpstr>CONTACTS SUBIS</vt:lpstr>
      <vt:lpstr>PROACTIVITE</vt:lpstr>
      <vt:lpstr>REFLEXES</vt:lpstr>
      <vt:lpstr>LES OUTILS A VOTRE DISPOSOTION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Reflexe et Bonnes Pratiques</dc:title>
  <dc:creator>A6700252</dc:creator>
  <cp:lastModifiedBy>a5701281</cp:lastModifiedBy>
  <cp:revision>124</cp:revision>
  <cp:lastPrinted>2019-04-08T07:55:41Z</cp:lastPrinted>
  <dcterms:created xsi:type="dcterms:W3CDTF">2019-03-18T09:43:11Z</dcterms:created>
  <dcterms:modified xsi:type="dcterms:W3CDTF">2019-04-15T09:31:42Z</dcterms:modified>
</cp:coreProperties>
</file>