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4"/>
  </p:sldMasterIdLst>
  <p:notesMasterIdLst>
    <p:notesMasterId r:id="rId19"/>
  </p:notesMasterIdLst>
  <p:sldIdLst>
    <p:sldId id="299" r:id="rId5"/>
    <p:sldId id="301" r:id="rId6"/>
    <p:sldId id="300" r:id="rId7"/>
    <p:sldId id="361" r:id="rId8"/>
    <p:sldId id="354" r:id="rId9"/>
    <p:sldId id="355" r:id="rId10"/>
    <p:sldId id="286" r:id="rId11"/>
    <p:sldId id="298" r:id="rId12"/>
    <p:sldId id="291" r:id="rId13"/>
    <p:sldId id="314" r:id="rId14"/>
    <p:sldId id="312" r:id="rId15"/>
    <p:sldId id="302" r:id="rId16"/>
    <p:sldId id="293" r:id="rId17"/>
    <p:sldId id="313"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042E"/>
    <a:srgbClr val="C80F2A"/>
    <a:srgbClr val="E30613"/>
    <a:srgbClr val="D11921"/>
    <a:srgbClr val="E6E6E6"/>
    <a:srgbClr val="F5F5F5"/>
    <a:srgbClr val="E3322C"/>
    <a:srgbClr val="F7F7F7"/>
    <a:srgbClr val="FFE7E7"/>
    <a:srgbClr val="EC1B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682" autoAdjust="0"/>
    <p:restoredTop sz="93584" autoAdjust="0"/>
  </p:normalViewPr>
  <p:slideViewPr>
    <p:cSldViewPr snapToGrid="0">
      <p:cViewPr varScale="1">
        <p:scale>
          <a:sx n="110" d="100"/>
          <a:sy n="110" d="100"/>
        </p:scale>
        <p:origin x="1164" y="10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16B035-6F59-438C-ADC7-3C65984F5654}" type="datetimeFigureOut">
              <a:rPr lang="fr-FR" smtClean="0"/>
              <a:t>28/04/2023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5A184F-9455-4BD6-A395-F20EC6DBBC92}" type="slidenum">
              <a:rPr lang="fr-FR" smtClean="0"/>
              <a:t>‹N°›</a:t>
            </a:fld>
            <a:endParaRPr lang="fr-FR"/>
          </a:p>
        </p:txBody>
      </p:sp>
    </p:spTree>
    <p:extLst>
      <p:ext uri="{BB962C8B-B14F-4D97-AF65-F5344CB8AC3E}">
        <p14:creationId xmlns:p14="http://schemas.microsoft.com/office/powerpoint/2010/main" val="2420215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Espace réservé de l'image des diapositives 1">
            <a:extLst>
              <a:ext uri="{FF2B5EF4-FFF2-40B4-BE49-F238E27FC236}">
                <a16:creationId xmlns:a16="http://schemas.microsoft.com/office/drawing/2014/main" id="{4718FD39-8ECD-48B4-9A68-CA7A4FBDAB0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Espace réservé des notes 2">
            <a:extLst>
              <a:ext uri="{FF2B5EF4-FFF2-40B4-BE49-F238E27FC236}">
                <a16:creationId xmlns:a16="http://schemas.microsoft.com/office/drawing/2014/main" id="{F2FA87BF-A56E-4288-8832-69F6F9577B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a:t> </a:t>
            </a:r>
          </a:p>
        </p:txBody>
      </p:sp>
      <p:sp>
        <p:nvSpPr>
          <p:cNvPr id="11268" name="Espace réservé du numéro de diapositive 3">
            <a:extLst>
              <a:ext uri="{FF2B5EF4-FFF2-40B4-BE49-F238E27FC236}">
                <a16:creationId xmlns:a16="http://schemas.microsoft.com/office/drawing/2014/main" id="{FA5A943A-65D4-4D4D-AA13-CF2A54DA93A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D3E8F80-BE5A-41AD-B2E8-CA2ADEACBD23}" type="slidenum">
              <a:rPr lang="fr-FR" altLang="fr-FR" smtClean="0"/>
              <a:pPr/>
              <a:t>11</a:t>
            </a:fld>
            <a:endParaRPr lang="fr-FR" altLang="fr-FR"/>
          </a:p>
        </p:txBody>
      </p:sp>
    </p:spTree>
    <p:extLst>
      <p:ext uri="{BB962C8B-B14F-4D97-AF65-F5344CB8AC3E}">
        <p14:creationId xmlns:p14="http://schemas.microsoft.com/office/powerpoint/2010/main" val="3576073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Espace réservé de l'image des diapositives 1">
            <a:extLst>
              <a:ext uri="{FF2B5EF4-FFF2-40B4-BE49-F238E27FC236}">
                <a16:creationId xmlns:a16="http://schemas.microsoft.com/office/drawing/2014/main" id="{CCA0BBA0-94B4-4B6F-804B-01684E4CDAA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Espace réservé des notes 2">
            <a:extLst>
              <a:ext uri="{FF2B5EF4-FFF2-40B4-BE49-F238E27FC236}">
                <a16:creationId xmlns:a16="http://schemas.microsoft.com/office/drawing/2014/main" id="{DB593897-2C62-427B-811D-3CA79BFE7C7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a:t> </a:t>
            </a:r>
          </a:p>
        </p:txBody>
      </p:sp>
      <p:sp>
        <p:nvSpPr>
          <p:cNvPr id="11268" name="Espace réservé du numéro de diapositive 3">
            <a:extLst>
              <a:ext uri="{FF2B5EF4-FFF2-40B4-BE49-F238E27FC236}">
                <a16:creationId xmlns:a16="http://schemas.microsoft.com/office/drawing/2014/main" id="{AAA00BE3-7E54-4319-B146-AE883E060BC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48724F5-1EC0-4F2D-9B9F-193079221041}" type="slidenum">
              <a:rPr lang="fr-FR" altLang="fr-FR" smtClean="0"/>
              <a:pPr/>
              <a:t>12</a:t>
            </a:fld>
            <a:endParaRPr lang="fr-FR" altLang="fr-F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8" Type="http://schemas.openxmlformats.org/officeDocument/2006/relationships/hyperlink" Target="http://service-portail-intranet-cegee.sigce.caisse-epargne.fr/Intranet/intranetcegee_prod/Orca/index.php?rap=3017" TargetMode="External"/><Relationship Id="rId3" Type="http://schemas.openxmlformats.org/officeDocument/2006/relationships/hyperlink" Target="https://php-gephp.cegee.mycloud.intrabpce.fr/orca/index.php?rap=3039" TargetMode="External"/><Relationship Id="rId7" Type="http://schemas.openxmlformats.org/officeDocument/2006/relationships/hyperlink" Target="https://php-gephp.cegee.mycloud.intrabpce.fr/orca/index.php?rap=3017" TargetMode="External"/><Relationship Id="rId12"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hyperlink" Target="https://php-gephp.cegee.mycloud.intrabpce.fr/orca/index.php?rap=3107" TargetMode="External"/><Relationship Id="rId11" Type="http://schemas.openxmlformats.org/officeDocument/2006/relationships/hyperlink" Target="https://php-gephp.cegee.mycloud.intrabpce.fr/orca/index.php" TargetMode="External"/><Relationship Id="rId5" Type="http://schemas.openxmlformats.org/officeDocument/2006/relationships/hyperlink" Target="http://commerciaux.celca.caisse-epargne.fr/download/1185/assurance-auto/11613/process-traitement-contrat-auto-vf-rdc.pdf" TargetMode="External"/><Relationship Id="rId10" Type="http://schemas.openxmlformats.org/officeDocument/2006/relationships/image" Target="../media/image6.png"/><Relationship Id="rId4" Type="http://schemas.openxmlformats.org/officeDocument/2006/relationships/hyperlink" Target="https://php-gephp.cegee.mycloud.intrabpce.fr/orca/index.php?rap=3002" TargetMode="External"/><Relationship Id="rId9" Type="http://schemas.openxmlformats.org/officeDocument/2006/relationships/hyperlink" Target="https://php-gephp.cegee.mycloud.intrabpce.fr/orca/index.php?rap=3010" TargetMode="Externa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03FC61A-67CA-47AE-B932-2434B56DADAF}"/>
              </a:ext>
            </a:extLst>
          </p:cNvPr>
          <p:cNvSpPr/>
          <p:nvPr userDrawn="1"/>
        </p:nvSpPr>
        <p:spPr>
          <a:xfrm>
            <a:off x="0" y="434975"/>
            <a:ext cx="12192000" cy="59880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 name="Rectangle 4">
            <a:extLst>
              <a:ext uri="{FF2B5EF4-FFF2-40B4-BE49-F238E27FC236}">
                <a16:creationId xmlns:a16="http://schemas.microsoft.com/office/drawing/2014/main" id="{DC305C96-3937-46A8-A268-A178FD263CD4}"/>
              </a:ext>
            </a:extLst>
          </p:cNvPr>
          <p:cNvSpPr/>
          <p:nvPr userDrawn="1"/>
        </p:nvSpPr>
        <p:spPr>
          <a:xfrm>
            <a:off x="1333500" y="4689475"/>
            <a:ext cx="887413" cy="10001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lumMod val="75000"/>
                  <a:lumOff val="25000"/>
                </a:schemeClr>
              </a:solidFill>
            </a:endParaRPr>
          </a:p>
        </p:txBody>
      </p:sp>
      <p:pic>
        <p:nvPicPr>
          <p:cNvPr id="7" name="Image 12">
            <a:extLst>
              <a:ext uri="{FF2B5EF4-FFF2-40B4-BE49-F238E27FC236}">
                <a16:creationId xmlns:a16="http://schemas.microsoft.com/office/drawing/2014/main" id="{83DB30F2-944D-4A2E-8183-E8CB7BCBED7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70950" y="434480"/>
            <a:ext cx="5787550" cy="57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12">
            <a:extLst>
              <a:ext uri="{FF2B5EF4-FFF2-40B4-BE49-F238E27FC236}">
                <a16:creationId xmlns:a16="http://schemas.microsoft.com/office/drawing/2014/main" id="{9DDB70A5-FABA-4F11-8849-6E28491396D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68575"/>
          <a:stretch>
            <a:fillRect/>
          </a:stretch>
        </p:blipFill>
        <p:spPr bwMode="auto">
          <a:xfrm>
            <a:off x="11457781" y="6146006"/>
            <a:ext cx="53181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us-titre 2"/>
          <p:cNvSpPr>
            <a:spLocks noGrp="1"/>
          </p:cNvSpPr>
          <p:nvPr>
            <p:ph type="subTitle" idx="1" hasCustomPrompt="1"/>
          </p:nvPr>
        </p:nvSpPr>
        <p:spPr>
          <a:xfrm>
            <a:off x="1343110" y="5098177"/>
            <a:ext cx="5685487" cy="285831"/>
          </a:xfrm>
        </p:spPr>
        <p:txBody>
          <a:bodyPr anchor="ctr">
            <a:noAutofit/>
          </a:bodyPr>
          <a:lstStyle>
            <a:lvl1pPr marL="0" indent="0" algn="l">
              <a:buNone/>
              <a:defRPr sz="2400" b="1" baseline="0">
                <a:solidFill>
                  <a:schemeClr val="tx1">
                    <a:lumMod val="65000"/>
                    <a:lumOff val="35000"/>
                  </a:schemeClr>
                </a:solidFill>
                <a:latin typeface="Montserrat Black" panose="00000A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Semaine n°</a:t>
            </a:r>
          </a:p>
        </p:txBody>
      </p:sp>
      <p:sp>
        <p:nvSpPr>
          <p:cNvPr id="10" name="Espace réservé du texte 9"/>
          <p:cNvSpPr>
            <a:spLocks noGrp="1"/>
          </p:cNvSpPr>
          <p:nvPr>
            <p:ph type="body" sz="quarter" idx="10" hasCustomPrompt="1"/>
          </p:nvPr>
        </p:nvSpPr>
        <p:spPr>
          <a:xfrm>
            <a:off x="1332934" y="5481778"/>
            <a:ext cx="5695663" cy="492125"/>
          </a:xfrm>
        </p:spPr>
        <p:txBody>
          <a:bodyPr/>
          <a:lstStyle>
            <a:lvl1pPr>
              <a:defRPr baseline="0">
                <a:latin typeface="Montserrat" panose="00000500000000000000" pitchFamily="2" charset="0"/>
              </a:defRPr>
            </a:lvl1pPr>
          </a:lstStyle>
          <a:p>
            <a:pPr lvl="0"/>
            <a:r>
              <a:rPr lang="fr-FR" dirty="0"/>
              <a:t>Du mardi xx au samedi xx</a:t>
            </a:r>
          </a:p>
        </p:txBody>
      </p:sp>
      <p:sp>
        <p:nvSpPr>
          <p:cNvPr id="20" name="Rectangle 19">
            <a:extLst>
              <a:ext uri="{FF2B5EF4-FFF2-40B4-BE49-F238E27FC236}">
                <a16:creationId xmlns:a16="http://schemas.microsoft.com/office/drawing/2014/main" id="{93D97064-0635-4BC5-B83F-FCE765926F6A}"/>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B052D050-ADCB-4E71-AAD7-9C8C080EAF22}"/>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Ellipse 21">
            <a:extLst>
              <a:ext uri="{FF2B5EF4-FFF2-40B4-BE49-F238E27FC236}">
                <a16:creationId xmlns:a16="http://schemas.microsoft.com/office/drawing/2014/main" id="{AC69D249-4D97-41B8-935B-4820E8EB14F0}"/>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3" name="Groupe 22">
            <a:extLst>
              <a:ext uri="{FF2B5EF4-FFF2-40B4-BE49-F238E27FC236}">
                <a16:creationId xmlns:a16="http://schemas.microsoft.com/office/drawing/2014/main" id="{88CFCFDD-F62E-4F92-BAA2-E8A1DCB21867}"/>
              </a:ext>
            </a:extLst>
          </p:cNvPr>
          <p:cNvGrpSpPr/>
          <p:nvPr userDrawn="1"/>
        </p:nvGrpSpPr>
        <p:grpSpPr>
          <a:xfrm>
            <a:off x="9626600" y="4661677"/>
            <a:ext cx="3534904" cy="3269163"/>
            <a:chOff x="10157374" y="5152550"/>
            <a:chExt cx="3004130" cy="2778291"/>
          </a:xfrm>
        </p:grpSpPr>
        <p:sp>
          <p:nvSpPr>
            <p:cNvPr id="24" name="Ellipse 23">
              <a:extLst>
                <a:ext uri="{FF2B5EF4-FFF2-40B4-BE49-F238E27FC236}">
                  <a16:creationId xmlns:a16="http://schemas.microsoft.com/office/drawing/2014/main" id="{B59934F3-BFE2-4AB9-8927-646A8B972E22}"/>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25" name="Connecteur droit 24">
              <a:extLst>
                <a:ext uri="{FF2B5EF4-FFF2-40B4-BE49-F238E27FC236}">
                  <a16:creationId xmlns:a16="http://schemas.microsoft.com/office/drawing/2014/main" id="{3F6328EB-96A3-47C0-B0A2-3F5CAAF385C4}"/>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A1606C7B-F60A-4EF0-B9FA-E6E0D1EC148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Ellipse 26">
              <a:extLst>
                <a:ext uri="{FF2B5EF4-FFF2-40B4-BE49-F238E27FC236}">
                  <a16:creationId xmlns:a16="http://schemas.microsoft.com/office/drawing/2014/main" id="{DC439854-4DB3-42B9-B34C-91853E02EAEB}"/>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25983216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8538BDD2-5C30-42FD-A52D-42D60EEE1B5C}"/>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18" name="ZoneTexte 17">
            <a:extLst>
              <a:ext uri="{FF2B5EF4-FFF2-40B4-BE49-F238E27FC236}">
                <a16:creationId xmlns:a16="http://schemas.microsoft.com/office/drawing/2014/main" id="{7B541AEA-2F83-4EC3-B729-82B8F4D11103}"/>
              </a:ext>
            </a:extLst>
          </p:cNvPr>
          <p:cNvSpPr txBox="1"/>
          <p:nvPr userDrawn="1"/>
        </p:nvSpPr>
        <p:spPr>
          <a:xfrm>
            <a:off x="1020752" y="2779714"/>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9" name="Rectangle 18">
            <a:extLst>
              <a:ext uri="{FF2B5EF4-FFF2-40B4-BE49-F238E27FC236}">
                <a16:creationId xmlns:a16="http://schemas.microsoft.com/office/drawing/2014/main" id="{E33EC2F7-33F5-4B3A-BCD2-B3F1F84976CF}"/>
              </a:ext>
            </a:extLst>
          </p:cNvPr>
          <p:cNvSpPr/>
          <p:nvPr userDrawn="1"/>
        </p:nvSpPr>
        <p:spPr>
          <a:xfrm>
            <a:off x="1157487" y="5164643"/>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12">
            <a:extLst>
              <a:ext uri="{FF2B5EF4-FFF2-40B4-BE49-F238E27FC236}">
                <a16:creationId xmlns:a16="http://schemas.microsoft.com/office/drawing/2014/main" id="{3E0D38D7-9D8E-439F-86B2-4928B41AE6AD}"/>
              </a:ext>
            </a:extLst>
          </p:cNvPr>
          <p:cNvPicPr>
            <a:picLocks noChangeAspect="1"/>
          </p:cNvPicPr>
          <p:nvPr userDrawn="1"/>
        </p:nvPicPr>
        <p:blipFill>
          <a:blip r:embed="rId4" cstate="print">
            <a:biLevel thresh="25000"/>
            <a:extLst>
              <a:ext uri="{28A0092B-C50C-407E-A947-70E740481C1C}">
                <a14:useLocalDpi xmlns:a14="http://schemas.microsoft.com/office/drawing/2010/main" val="0"/>
              </a:ext>
            </a:extLst>
          </a:blip>
          <a:srcRect r="23857" b="33075"/>
          <a:stretch>
            <a:fillRect/>
          </a:stretch>
        </p:blipFill>
        <p:spPr bwMode="auto">
          <a:xfrm>
            <a:off x="660544" y="1343164"/>
            <a:ext cx="1696893" cy="1491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316BD1F6-F7C1-46E0-B46F-1EAAD8448E72}"/>
              </a:ext>
            </a:extLst>
          </p:cNvPr>
          <p:cNvSpPr/>
          <p:nvPr userDrawn="1"/>
        </p:nvSpPr>
        <p:spPr>
          <a:xfrm>
            <a:off x="1689552" y="2605979"/>
            <a:ext cx="1144587" cy="234926"/>
          </a:xfrm>
          <a:prstGeom prst="rect">
            <a:avLst/>
          </a:prstGeom>
          <a:solidFill>
            <a:srgbClr val="C80F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 name="Espace réservé du texte 3"/>
          <p:cNvSpPr>
            <a:spLocks noGrp="1"/>
          </p:cNvSpPr>
          <p:nvPr>
            <p:ph type="body" sz="quarter" idx="13"/>
          </p:nvPr>
        </p:nvSpPr>
        <p:spPr>
          <a:xfrm>
            <a:off x="3635100" y="504968"/>
            <a:ext cx="8040964" cy="6127844"/>
          </a:xfrm>
        </p:spPr>
        <p:txBody>
          <a:bodyPr anchor="ctr"/>
          <a:lstStyle>
            <a:lvl1pPr marL="514350" indent="-514350">
              <a:buAutoNum type="arabicPeriod"/>
              <a:defRPr sz="1800" b="1" baseline="0">
                <a:solidFill>
                  <a:schemeClr val="tx1">
                    <a:lumMod val="75000"/>
                    <a:lumOff val="25000"/>
                  </a:schemeClr>
                </a:solidFill>
              </a:defRPr>
            </a:lvl1pPr>
            <a:lvl2pPr marL="800100" indent="-342900">
              <a:buFont typeface="+mj-lt"/>
              <a:buAutoNum type="alphaUcPeriod"/>
              <a:defRPr baseline="0">
                <a:sym typeface="Wingdings" panose="05000000000000000000" pitchFamily="2" charset="2"/>
              </a:defRPr>
            </a:lvl2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411639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UIVI">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C80155-FF00-41A0-A6D3-4EAC107EBCFB}"/>
              </a:ext>
            </a:extLst>
          </p:cNvPr>
          <p:cNvSpPr/>
          <p:nvPr userDrawn="1"/>
        </p:nvSpPr>
        <p:spPr>
          <a:xfrm>
            <a:off x="7835900" y="547688"/>
            <a:ext cx="3824288" cy="8969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 name="Rectangle 2">
            <a:extLst>
              <a:ext uri="{FF2B5EF4-FFF2-40B4-BE49-F238E27FC236}">
                <a16:creationId xmlns:a16="http://schemas.microsoft.com/office/drawing/2014/main" id="{2698FE93-36F4-4F56-A285-43E72D18C51E}"/>
              </a:ext>
            </a:extLst>
          </p:cNvPr>
          <p:cNvSpPr/>
          <p:nvPr userDrawn="1"/>
        </p:nvSpPr>
        <p:spPr>
          <a:xfrm>
            <a:off x="3584575" y="547688"/>
            <a:ext cx="3854450" cy="8953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 name="Rectangle 3">
            <a:extLst>
              <a:ext uri="{FF2B5EF4-FFF2-40B4-BE49-F238E27FC236}">
                <a16:creationId xmlns:a16="http://schemas.microsoft.com/office/drawing/2014/main" id="{BD0023BB-E822-4B44-BB04-A02C29D84000}"/>
              </a:ext>
            </a:extLst>
          </p:cNvPr>
          <p:cNvSpPr/>
          <p:nvPr userDrawn="1"/>
        </p:nvSpPr>
        <p:spPr>
          <a:xfrm>
            <a:off x="3584575" y="1644650"/>
            <a:ext cx="3854450" cy="2392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 name="Rectangle 4">
            <a:extLst>
              <a:ext uri="{FF2B5EF4-FFF2-40B4-BE49-F238E27FC236}">
                <a16:creationId xmlns:a16="http://schemas.microsoft.com/office/drawing/2014/main" id="{5D617A57-7ADF-44D4-A56D-78FC4A40EFE6}"/>
              </a:ext>
            </a:extLst>
          </p:cNvPr>
          <p:cNvSpPr/>
          <p:nvPr userDrawn="1"/>
        </p:nvSpPr>
        <p:spPr>
          <a:xfrm>
            <a:off x="515938" y="0"/>
            <a:ext cx="2789237"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 name="ZoneTexte 5">
            <a:extLst>
              <a:ext uri="{FF2B5EF4-FFF2-40B4-BE49-F238E27FC236}">
                <a16:creationId xmlns:a16="http://schemas.microsoft.com/office/drawing/2014/main" id="{699DE2D7-B447-4099-BF26-B8E68A8CA2A8}"/>
              </a:ext>
            </a:extLst>
          </p:cNvPr>
          <p:cNvSpPr txBox="1"/>
          <p:nvPr userDrawn="1"/>
        </p:nvSpPr>
        <p:spPr>
          <a:xfrm>
            <a:off x="776288" y="2874963"/>
            <a:ext cx="2333625" cy="769937"/>
          </a:xfrm>
          <a:prstGeom prst="rect">
            <a:avLst/>
          </a:prstGeom>
          <a:solidFill>
            <a:schemeClr val="bg1">
              <a:lumMod val="95000"/>
            </a:schemeClr>
          </a:solidFill>
          <a:ln>
            <a:noFill/>
          </a:ln>
        </p:spPr>
        <p:txBody>
          <a:bodyPr>
            <a:spAutoFit/>
          </a:bodyPr>
          <a:lstStyle/>
          <a:p>
            <a:pPr eaLnBrk="1" fontAlgn="auto" hangingPunct="1">
              <a:spcBef>
                <a:spcPts val="0"/>
              </a:spcBef>
              <a:spcAft>
                <a:spcPts val="0"/>
              </a:spcAft>
              <a:defRPr/>
            </a:pPr>
            <a:r>
              <a:rPr lang="fr-FR" sz="4400" b="1" dirty="0">
                <a:solidFill>
                  <a:schemeClr val="tx1">
                    <a:lumMod val="75000"/>
                    <a:lumOff val="25000"/>
                  </a:schemeClr>
                </a:solidFill>
                <a:latin typeface="Arial Black" panose="020B0A04020102020204" pitchFamily="34" charset="0"/>
                <a:cs typeface="Arial" panose="020B0604020202020204" pitchFamily="34" charset="0"/>
              </a:rPr>
              <a:t>SUIVIS</a:t>
            </a:r>
          </a:p>
        </p:txBody>
      </p:sp>
      <p:sp>
        <p:nvSpPr>
          <p:cNvPr id="7" name="Rectangle 6">
            <a:extLst>
              <a:ext uri="{FF2B5EF4-FFF2-40B4-BE49-F238E27FC236}">
                <a16:creationId xmlns:a16="http://schemas.microsoft.com/office/drawing/2014/main" id="{7B2055C5-442D-407C-8392-077123593F8B}"/>
              </a:ext>
            </a:extLst>
          </p:cNvPr>
          <p:cNvSpPr/>
          <p:nvPr userDrawn="1"/>
        </p:nvSpPr>
        <p:spPr>
          <a:xfrm>
            <a:off x="803275" y="4514850"/>
            <a:ext cx="887413" cy="1016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 name="Rectangle 7">
            <a:extLst>
              <a:ext uri="{FF2B5EF4-FFF2-40B4-BE49-F238E27FC236}">
                <a16:creationId xmlns:a16="http://schemas.microsoft.com/office/drawing/2014/main" id="{253A4E6C-870A-4999-8D5C-CAC26288ED63}"/>
              </a:ext>
            </a:extLst>
          </p:cNvPr>
          <p:cNvSpPr/>
          <p:nvPr userDrawn="1"/>
        </p:nvSpPr>
        <p:spPr>
          <a:xfrm>
            <a:off x="0" y="5765800"/>
            <a:ext cx="2547938" cy="1092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9" name="Image 15">
            <a:extLst>
              <a:ext uri="{FF2B5EF4-FFF2-40B4-BE49-F238E27FC236}">
                <a16:creationId xmlns:a16="http://schemas.microsoft.com/office/drawing/2014/main" id="{33F1243A-FB0B-4831-BA28-9C9B5D984BBA}"/>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496888" y="871538"/>
            <a:ext cx="186055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85386CA3-4D1C-4030-986C-8C1D90145B36}"/>
              </a:ext>
            </a:extLst>
          </p:cNvPr>
          <p:cNvSpPr/>
          <p:nvPr userDrawn="1"/>
        </p:nvSpPr>
        <p:spPr>
          <a:xfrm>
            <a:off x="1608138" y="2286000"/>
            <a:ext cx="1144587" cy="4794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 name="ZoneTexte 10">
            <a:extLst>
              <a:ext uri="{FF2B5EF4-FFF2-40B4-BE49-F238E27FC236}">
                <a16:creationId xmlns:a16="http://schemas.microsoft.com/office/drawing/2014/main" id="{713FC8AD-06AC-4748-AA14-8F36714D32AD}"/>
              </a:ext>
            </a:extLst>
          </p:cNvPr>
          <p:cNvSpPr txBox="1">
            <a:spLocks noChangeArrowheads="1"/>
          </p:cNvSpPr>
          <p:nvPr userDrawn="1"/>
        </p:nvSpPr>
        <p:spPr bwMode="auto">
          <a:xfrm>
            <a:off x="803275" y="3524250"/>
            <a:ext cx="2306638" cy="7540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600" b="1">
                <a:solidFill>
                  <a:srgbClr val="404040"/>
                </a:solidFill>
                <a:latin typeface="Montserrat" panose="00000500000000000000" pitchFamily="2" charset="0"/>
              </a:rPr>
              <a:t>Qui guident mes </a:t>
            </a:r>
            <a:br>
              <a:rPr lang="fr-FR" altLang="fr-FR" sz="1600" b="1">
                <a:solidFill>
                  <a:srgbClr val="404040"/>
                </a:solidFill>
                <a:latin typeface="Montserrat" panose="00000500000000000000" pitchFamily="2" charset="0"/>
              </a:rPr>
            </a:br>
            <a:r>
              <a:rPr lang="fr-FR" altLang="fr-FR" sz="1600" b="1">
                <a:solidFill>
                  <a:srgbClr val="404040"/>
                </a:solidFill>
                <a:latin typeface="Montserrat" panose="00000500000000000000" pitchFamily="2" charset="0"/>
              </a:rPr>
              <a:t>actions</a:t>
            </a:r>
            <a:endParaRPr lang="fr-FR" altLang="fr-FR" sz="1100">
              <a:solidFill>
                <a:srgbClr val="404040"/>
              </a:solidFill>
              <a:latin typeface="Montserrat" panose="00000500000000000000" pitchFamily="2" charset="0"/>
            </a:endParaRPr>
          </a:p>
          <a:p>
            <a:pPr eaLnBrk="1" hangingPunct="1">
              <a:defRPr/>
            </a:pPr>
            <a:r>
              <a:rPr lang="fr-FR" altLang="fr-FR" sz="1100">
                <a:solidFill>
                  <a:srgbClr val="404040"/>
                </a:solidFill>
                <a:latin typeface="Montserrat" panose="00000500000000000000" pitchFamily="2" charset="0"/>
              </a:rPr>
              <a:t>*réactualisés chaque lundi</a:t>
            </a:r>
          </a:p>
        </p:txBody>
      </p:sp>
      <p:sp>
        <p:nvSpPr>
          <p:cNvPr id="12" name="ZoneTexte 11">
            <a:extLst>
              <a:ext uri="{FF2B5EF4-FFF2-40B4-BE49-F238E27FC236}">
                <a16:creationId xmlns:a16="http://schemas.microsoft.com/office/drawing/2014/main" id="{D7FA4490-2FF1-45F6-9BFF-3652642C6423}"/>
              </a:ext>
            </a:extLst>
          </p:cNvPr>
          <p:cNvSpPr txBox="1">
            <a:spLocks noChangeArrowheads="1"/>
          </p:cNvSpPr>
          <p:nvPr userDrawn="1"/>
        </p:nvSpPr>
        <p:spPr bwMode="auto">
          <a:xfrm>
            <a:off x="8580438" y="665163"/>
            <a:ext cx="2936875" cy="9540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dirty="0">
                <a:solidFill>
                  <a:srgbClr val="404040"/>
                </a:solidFill>
                <a:latin typeface="Montserrat Black" panose="00000A00000000000000" pitchFamily="2" charset="0"/>
              </a:rPr>
              <a:t>IZICARTE NON MISES </a:t>
            </a:r>
          </a:p>
          <a:p>
            <a:pPr eaLnBrk="1" hangingPunct="1">
              <a:defRPr/>
            </a:pPr>
            <a:r>
              <a:rPr lang="fr-FR" altLang="fr-FR" sz="1400" dirty="0">
                <a:solidFill>
                  <a:srgbClr val="404040"/>
                </a:solidFill>
                <a:latin typeface="Montserrat Black" panose="00000A00000000000000" pitchFamily="2" charset="0"/>
              </a:rPr>
              <a:t>EN FORCE</a:t>
            </a:r>
          </a:p>
          <a:p>
            <a:pPr algn="just" eaLnBrk="1" hangingPunct="1">
              <a:defRPr/>
            </a:pPr>
            <a:r>
              <a:rPr lang="fr-FR" altLang="fr-FR" sz="1000" dirty="0">
                <a:solidFill>
                  <a:srgbClr val="404040"/>
                </a:solidFill>
              </a:rPr>
              <a:t>Retrouvez en cliquant </a:t>
            </a:r>
            <a:r>
              <a:rPr lang="fr-FR" altLang="fr-FR" sz="1000" dirty="0">
                <a:solidFill>
                  <a:srgbClr val="404040"/>
                </a:solidFill>
                <a:hlinkClick r:id="rId3"/>
              </a:rPr>
              <a:t>ici</a:t>
            </a:r>
            <a:r>
              <a:rPr lang="fr-FR" altLang="fr-FR" sz="1000" dirty="0">
                <a:solidFill>
                  <a:srgbClr val="404040"/>
                </a:solidFill>
              </a:rPr>
              <a:t> le listing détaillé ORCA. </a:t>
            </a:r>
            <a:endParaRPr lang="fr-FR" altLang="fr-FR" dirty="0">
              <a:solidFill>
                <a:srgbClr val="404040"/>
              </a:solidFill>
              <a:latin typeface="Montserrat Black" panose="00000A00000000000000" pitchFamily="2" charset="0"/>
            </a:endParaRPr>
          </a:p>
          <a:p>
            <a:pPr eaLnBrk="1" hangingPunct="1">
              <a:defRPr/>
            </a:pPr>
            <a:endParaRPr lang="fr-FR" altLang="fr-FR" dirty="0">
              <a:solidFill>
                <a:srgbClr val="404040"/>
              </a:solidFill>
            </a:endParaRPr>
          </a:p>
        </p:txBody>
      </p:sp>
      <p:sp>
        <p:nvSpPr>
          <p:cNvPr id="13" name="ZoneTexte 12">
            <a:extLst>
              <a:ext uri="{FF2B5EF4-FFF2-40B4-BE49-F238E27FC236}">
                <a16:creationId xmlns:a16="http://schemas.microsoft.com/office/drawing/2014/main" id="{930834DA-570A-4000-B803-17834F86A283}"/>
              </a:ext>
            </a:extLst>
          </p:cNvPr>
          <p:cNvSpPr txBox="1">
            <a:spLocks noChangeArrowheads="1"/>
          </p:cNvSpPr>
          <p:nvPr userDrawn="1"/>
        </p:nvSpPr>
        <p:spPr bwMode="auto">
          <a:xfrm>
            <a:off x="4392613" y="674688"/>
            <a:ext cx="2946400" cy="11699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dirty="0">
                <a:solidFill>
                  <a:srgbClr val="404040"/>
                </a:solidFill>
                <a:latin typeface="Montserrat Black" panose="00000A00000000000000" pitchFamily="2" charset="0"/>
              </a:rPr>
              <a:t>ECHEANCES 2023</a:t>
            </a:r>
          </a:p>
          <a:p>
            <a:pPr eaLnBrk="1" hangingPunct="1">
              <a:defRPr/>
            </a:pPr>
            <a:r>
              <a:rPr lang="fr-FR" altLang="fr-FR" sz="1000" dirty="0">
                <a:solidFill>
                  <a:srgbClr val="404040"/>
                </a:solidFill>
              </a:rPr>
              <a:t>Retrouvez en cliquant </a:t>
            </a:r>
            <a:r>
              <a:rPr lang="fr-FR" altLang="fr-FR" sz="1000" dirty="0">
                <a:solidFill>
                  <a:srgbClr val="404040"/>
                </a:solidFill>
                <a:hlinkClick r:id="rId4"/>
              </a:rPr>
              <a:t>ici</a:t>
            </a:r>
            <a:r>
              <a:rPr lang="fr-FR" altLang="fr-FR" sz="1000" dirty="0">
                <a:solidFill>
                  <a:srgbClr val="404040"/>
                </a:solidFill>
              </a:rPr>
              <a:t> les listing détaillés (ORCA – rubrique Échéances »)</a:t>
            </a:r>
          </a:p>
          <a:p>
            <a:pPr eaLnBrk="1" hangingPunct="1">
              <a:defRPr/>
            </a:pPr>
            <a:endParaRPr lang="fr-FR" altLang="fr-FR" dirty="0">
              <a:solidFill>
                <a:srgbClr val="404040"/>
              </a:solidFill>
              <a:latin typeface="Montserrat Black" panose="00000A00000000000000" pitchFamily="2" charset="0"/>
            </a:endParaRPr>
          </a:p>
          <a:p>
            <a:pPr eaLnBrk="1" hangingPunct="1">
              <a:defRPr/>
            </a:pPr>
            <a:endParaRPr lang="fr-FR" altLang="fr-FR" dirty="0">
              <a:solidFill>
                <a:srgbClr val="404040"/>
              </a:solidFill>
            </a:endParaRPr>
          </a:p>
        </p:txBody>
      </p:sp>
      <p:sp>
        <p:nvSpPr>
          <p:cNvPr id="14" name="ZoneTexte 13">
            <a:extLst>
              <a:ext uri="{FF2B5EF4-FFF2-40B4-BE49-F238E27FC236}">
                <a16:creationId xmlns:a16="http://schemas.microsoft.com/office/drawing/2014/main" id="{4331499D-0C57-4CBF-928E-06F127B6D031}"/>
              </a:ext>
            </a:extLst>
          </p:cNvPr>
          <p:cNvSpPr txBox="1"/>
          <p:nvPr userDrawn="1"/>
        </p:nvSpPr>
        <p:spPr>
          <a:xfrm>
            <a:off x="4392613" y="1785938"/>
            <a:ext cx="2944812" cy="2338387"/>
          </a:xfrm>
          <a:prstGeom prst="rect">
            <a:avLst/>
          </a:prstGeom>
          <a:noFill/>
        </p:spPr>
        <p:txBody>
          <a:bodyPr>
            <a:spAutoFit/>
          </a:bodyPr>
          <a:lstStyle/>
          <a:p>
            <a:pPr eaLnBrk="1" fontAlgn="auto" hangingPunct="1">
              <a:spcBef>
                <a:spcPts val="0"/>
              </a:spcBef>
              <a:spcAft>
                <a:spcPts val="0"/>
              </a:spcAft>
              <a:defRPr/>
            </a:pPr>
            <a:r>
              <a:rPr lang="fr-FR" sz="1400" dirty="0">
                <a:solidFill>
                  <a:schemeClr val="tx1">
                    <a:lumMod val="75000"/>
                    <a:lumOff val="25000"/>
                  </a:schemeClr>
                </a:solidFill>
                <a:latin typeface="Montserrat Black" panose="00000A00000000000000" pitchFamily="2" charset="0"/>
              </a:rPr>
              <a:t>PEL POTENTIELLEMENT IRREGULIERS</a:t>
            </a:r>
          </a:p>
          <a:p>
            <a:pPr eaLnBrk="1" fontAlgn="auto" hangingPunct="1">
              <a:spcBef>
                <a:spcPts val="0"/>
              </a:spcBef>
              <a:spcAft>
                <a:spcPts val="0"/>
              </a:spcAft>
              <a:buFont typeface="Arial" panose="020B0604020202020204" pitchFamily="34" charset="0"/>
              <a:buNone/>
              <a:defRPr/>
            </a:pPr>
            <a:r>
              <a:rPr lang="fr-FR" altLang="fr-FR" sz="1000" dirty="0">
                <a:solidFill>
                  <a:schemeClr val="tx1">
                    <a:lumMod val="75000"/>
                    <a:lumOff val="25000"/>
                  </a:schemeClr>
                </a:solidFill>
                <a:latin typeface="+mn-lt"/>
              </a:rPr>
              <a:t>Rappel des traitements attendus :</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Régulariser les versements manquants.</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Vérifier et modifier au besoin l’abonnement mis en place, permettant ainsi d’assurer le versement minimum de 540€ chaque année.</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Vérifier et procéder au besoin à la prorogation du PEL.</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En cas d’alimentation du PEL par les propres soins du client proposer la mise en place d’un abonnement.</a:t>
            </a:r>
            <a:endParaRPr lang="fr-FR" dirty="0">
              <a:solidFill>
                <a:schemeClr val="tx1">
                  <a:lumMod val="75000"/>
                  <a:lumOff val="25000"/>
                </a:schemeClr>
              </a:solidFill>
              <a:latin typeface="Montserrat Black" panose="00000A00000000000000" pitchFamily="2" charset="0"/>
            </a:endParaRPr>
          </a:p>
          <a:p>
            <a:pPr eaLnBrk="1" fontAlgn="auto" hangingPunct="1">
              <a:spcBef>
                <a:spcPts val="0"/>
              </a:spcBef>
              <a:spcAft>
                <a:spcPts val="0"/>
              </a:spcAft>
              <a:defRPr/>
            </a:pPr>
            <a:endParaRPr lang="fr-FR" dirty="0">
              <a:solidFill>
                <a:schemeClr val="tx1">
                  <a:lumMod val="75000"/>
                  <a:lumOff val="25000"/>
                </a:schemeClr>
              </a:solidFill>
              <a:latin typeface="+mn-lt"/>
            </a:endParaRPr>
          </a:p>
        </p:txBody>
      </p:sp>
      <p:sp>
        <p:nvSpPr>
          <p:cNvPr id="15" name="Rectangle 14">
            <a:extLst>
              <a:ext uri="{FF2B5EF4-FFF2-40B4-BE49-F238E27FC236}">
                <a16:creationId xmlns:a16="http://schemas.microsoft.com/office/drawing/2014/main" id="{C3C126BA-7CDB-4BF3-86B9-8BEE4372CC84}"/>
              </a:ext>
            </a:extLst>
          </p:cNvPr>
          <p:cNvSpPr/>
          <p:nvPr userDrawn="1"/>
        </p:nvSpPr>
        <p:spPr>
          <a:xfrm>
            <a:off x="3584575" y="4160838"/>
            <a:ext cx="3854450" cy="23637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 name="ZoneTexte 15">
            <a:extLst>
              <a:ext uri="{FF2B5EF4-FFF2-40B4-BE49-F238E27FC236}">
                <a16:creationId xmlns:a16="http://schemas.microsoft.com/office/drawing/2014/main" id="{2436CE85-1208-4CA1-9B94-7BFE273DCAF7}"/>
              </a:ext>
            </a:extLst>
          </p:cNvPr>
          <p:cNvSpPr txBox="1">
            <a:spLocks noChangeArrowheads="1"/>
          </p:cNvSpPr>
          <p:nvPr userDrawn="1"/>
        </p:nvSpPr>
        <p:spPr bwMode="auto">
          <a:xfrm>
            <a:off x="4392613" y="4302125"/>
            <a:ext cx="2944812" cy="20621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dirty="0">
                <a:solidFill>
                  <a:srgbClr val="404040"/>
                </a:solidFill>
                <a:latin typeface="Montserrat Black" panose="00000A00000000000000" pitchFamily="2" charset="0"/>
              </a:rPr>
              <a:t>AUTO – 2 ROUES – CONTRATS PROVISOIRES</a:t>
            </a:r>
          </a:p>
          <a:p>
            <a:pPr algn="just" eaLnBrk="1" hangingPunct="1">
              <a:defRPr/>
            </a:pPr>
            <a:r>
              <a:rPr lang="fr-FR" altLang="fr-FR" sz="1000" dirty="0">
                <a:solidFill>
                  <a:srgbClr val="404040"/>
                </a:solidFill>
              </a:rPr>
              <a:t>Si un contrat auto ou 2 roues est un «contrat provisoire en note de couverture» notre client doit alors nous fournir les justificatifs sous 30 jours à compter de la date d’effet du contrat. Passé ce délai, le véhicule ne sera plus assuré. D’où l’utilité de relancer ces clients pour finaliser ces contrats et en priorisant ceux à moins de 10 jours de la sortie.</a:t>
            </a:r>
          </a:p>
          <a:p>
            <a:pPr algn="just" eaLnBrk="1" hangingPunct="1">
              <a:defRPr/>
            </a:pPr>
            <a:r>
              <a:rPr lang="fr-FR" altLang="fr-FR" sz="1000" dirty="0">
                <a:solidFill>
                  <a:srgbClr val="404040"/>
                </a:solidFill>
              </a:rPr>
              <a:t>Retrouvez en cliquant </a:t>
            </a:r>
            <a:r>
              <a:rPr lang="fr-FR" altLang="fr-FR" sz="1000" dirty="0">
                <a:solidFill>
                  <a:srgbClr val="404040"/>
                </a:solidFill>
                <a:hlinkClick r:id="rId5"/>
              </a:rPr>
              <a:t>ici</a:t>
            </a:r>
            <a:r>
              <a:rPr lang="fr-FR" altLang="fr-FR" sz="1000" dirty="0">
                <a:solidFill>
                  <a:srgbClr val="404040"/>
                </a:solidFill>
              </a:rPr>
              <a:t> le process complet de traitement d’un contrat AUTO</a:t>
            </a:r>
          </a:p>
        </p:txBody>
      </p:sp>
      <p:sp>
        <p:nvSpPr>
          <p:cNvPr id="17" name="Rectangle 16">
            <a:extLst>
              <a:ext uri="{FF2B5EF4-FFF2-40B4-BE49-F238E27FC236}">
                <a16:creationId xmlns:a16="http://schemas.microsoft.com/office/drawing/2014/main" id="{B759F794-7778-4DE3-8C0A-B02E9895C563}"/>
              </a:ext>
            </a:extLst>
          </p:cNvPr>
          <p:cNvSpPr/>
          <p:nvPr userDrawn="1"/>
        </p:nvSpPr>
        <p:spPr>
          <a:xfrm>
            <a:off x="7821613" y="1644650"/>
            <a:ext cx="3824287" cy="8588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8" name="ZoneTexte 17">
            <a:extLst>
              <a:ext uri="{FF2B5EF4-FFF2-40B4-BE49-F238E27FC236}">
                <a16:creationId xmlns:a16="http://schemas.microsoft.com/office/drawing/2014/main" id="{50629AF7-F7F4-44FC-BA3D-35027DD1FF59}"/>
              </a:ext>
            </a:extLst>
          </p:cNvPr>
          <p:cNvSpPr txBox="1">
            <a:spLocks noChangeArrowheads="1"/>
          </p:cNvSpPr>
          <p:nvPr userDrawn="1"/>
        </p:nvSpPr>
        <p:spPr bwMode="auto">
          <a:xfrm>
            <a:off x="8520113" y="1824038"/>
            <a:ext cx="3043237" cy="46196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dirty="0">
                <a:solidFill>
                  <a:srgbClr val="404040"/>
                </a:solidFill>
                <a:latin typeface="Montserrat Black" panose="00000A00000000000000" pitchFamily="2" charset="0"/>
              </a:rPr>
              <a:t>SUIVI MOBILITE BANCAIRE</a:t>
            </a:r>
          </a:p>
          <a:p>
            <a:pPr algn="just" eaLnBrk="1" hangingPunct="1">
              <a:defRPr/>
            </a:pPr>
            <a:r>
              <a:rPr lang="fr-FR" altLang="fr-FR" sz="1000" dirty="0">
                <a:solidFill>
                  <a:srgbClr val="404040"/>
                </a:solidFill>
              </a:rPr>
              <a:t>Retrouvez en cliquant </a:t>
            </a:r>
            <a:r>
              <a:rPr lang="fr-FR" altLang="fr-FR" sz="1000" dirty="0">
                <a:solidFill>
                  <a:srgbClr val="404040"/>
                </a:solidFill>
                <a:hlinkClick r:id="rId6"/>
              </a:rPr>
              <a:t>ici</a:t>
            </a:r>
            <a:r>
              <a:rPr lang="fr-FR" altLang="fr-FR" sz="1000" dirty="0">
                <a:solidFill>
                  <a:srgbClr val="404040"/>
                </a:solidFill>
              </a:rPr>
              <a:t> le listing détaillé ORCA. </a:t>
            </a:r>
            <a:endParaRPr lang="fr-FR" altLang="fr-FR" dirty="0">
              <a:solidFill>
                <a:srgbClr val="404040"/>
              </a:solidFill>
              <a:latin typeface="Montserrat Black" panose="00000A00000000000000" pitchFamily="2" charset="0"/>
            </a:endParaRPr>
          </a:p>
        </p:txBody>
      </p:sp>
      <p:sp>
        <p:nvSpPr>
          <p:cNvPr id="19" name="Rectangle 18">
            <a:extLst>
              <a:ext uri="{FF2B5EF4-FFF2-40B4-BE49-F238E27FC236}">
                <a16:creationId xmlns:a16="http://schemas.microsoft.com/office/drawing/2014/main" id="{A6403786-B03A-4DDA-9CD5-9B2FD1E5A95C}"/>
              </a:ext>
            </a:extLst>
          </p:cNvPr>
          <p:cNvSpPr/>
          <p:nvPr userDrawn="1"/>
        </p:nvSpPr>
        <p:spPr>
          <a:xfrm>
            <a:off x="7821613" y="2665413"/>
            <a:ext cx="3824287" cy="8350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0" name="ZoneTexte 19">
            <a:extLst>
              <a:ext uri="{FF2B5EF4-FFF2-40B4-BE49-F238E27FC236}">
                <a16:creationId xmlns:a16="http://schemas.microsoft.com/office/drawing/2014/main" id="{5CFDBC92-4220-4874-AB06-19C99C10D4D7}"/>
              </a:ext>
            </a:extLst>
          </p:cNvPr>
          <p:cNvSpPr txBox="1">
            <a:spLocks noChangeArrowheads="1"/>
          </p:cNvSpPr>
          <p:nvPr userDrawn="1"/>
        </p:nvSpPr>
        <p:spPr bwMode="auto">
          <a:xfrm>
            <a:off x="8520113" y="2860675"/>
            <a:ext cx="3043237" cy="4460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dirty="0">
                <a:solidFill>
                  <a:srgbClr val="404040"/>
                </a:solidFill>
                <a:latin typeface="Montserrat Black" panose="00000A00000000000000" pitchFamily="2" charset="0"/>
              </a:rPr>
              <a:t>SUIVI CREDITS PROJET</a:t>
            </a:r>
          </a:p>
          <a:p>
            <a:pPr algn="just" eaLnBrk="1" hangingPunct="1">
              <a:lnSpc>
                <a:spcPct val="90000"/>
              </a:lnSpc>
              <a:defRPr/>
            </a:pPr>
            <a:r>
              <a:rPr lang="fr-FR" altLang="fr-FR" sz="1000" dirty="0">
                <a:solidFill>
                  <a:srgbClr val="404040"/>
                </a:solidFill>
              </a:rPr>
              <a:t>Retrouvez en cliquant </a:t>
            </a:r>
            <a:r>
              <a:rPr lang="fr-FR" altLang="fr-FR" sz="1000" dirty="0">
                <a:solidFill>
                  <a:srgbClr val="404040"/>
                </a:solidFill>
                <a:hlinkClick r:id="rId7"/>
              </a:rPr>
              <a:t>ici</a:t>
            </a:r>
            <a:r>
              <a:rPr lang="fr-FR" altLang="fr-FR" sz="1000" dirty="0">
                <a:solidFill>
                  <a:srgbClr val="404040"/>
                </a:solidFill>
                <a:hlinkClick r:id="rId8"/>
              </a:rPr>
              <a:t> </a:t>
            </a:r>
            <a:r>
              <a:rPr lang="fr-FR" altLang="fr-FR" sz="1000" dirty="0">
                <a:solidFill>
                  <a:srgbClr val="404040"/>
                </a:solidFill>
              </a:rPr>
              <a:t>le listing ORCA détaillé </a:t>
            </a:r>
          </a:p>
        </p:txBody>
      </p:sp>
      <p:sp>
        <p:nvSpPr>
          <p:cNvPr id="21" name="Rectangle 20">
            <a:extLst>
              <a:ext uri="{FF2B5EF4-FFF2-40B4-BE49-F238E27FC236}">
                <a16:creationId xmlns:a16="http://schemas.microsoft.com/office/drawing/2014/main" id="{8A5CEB6B-8EF6-4B7A-B222-6402B7675965}"/>
              </a:ext>
            </a:extLst>
          </p:cNvPr>
          <p:cNvSpPr/>
          <p:nvPr userDrawn="1"/>
        </p:nvSpPr>
        <p:spPr>
          <a:xfrm>
            <a:off x="7821613" y="3702050"/>
            <a:ext cx="3824287" cy="812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2" name="ZoneTexte 21">
            <a:extLst>
              <a:ext uri="{FF2B5EF4-FFF2-40B4-BE49-F238E27FC236}">
                <a16:creationId xmlns:a16="http://schemas.microsoft.com/office/drawing/2014/main" id="{5A35DE6E-CDE7-43BB-B7DD-B777C3621489}"/>
              </a:ext>
            </a:extLst>
          </p:cNvPr>
          <p:cNvSpPr txBox="1">
            <a:spLocks noChangeArrowheads="1"/>
          </p:cNvSpPr>
          <p:nvPr userDrawn="1"/>
        </p:nvSpPr>
        <p:spPr bwMode="auto">
          <a:xfrm>
            <a:off x="8520113" y="3871913"/>
            <a:ext cx="3043237" cy="4603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dirty="0">
                <a:solidFill>
                  <a:srgbClr val="404040"/>
                </a:solidFill>
                <a:latin typeface="Montserrat Black" panose="00000A00000000000000" pitchFamily="2" charset="0"/>
              </a:rPr>
              <a:t>SUIVI VAD</a:t>
            </a:r>
          </a:p>
          <a:p>
            <a:pPr algn="just" eaLnBrk="1" hangingPunct="1">
              <a:lnSpc>
                <a:spcPct val="90000"/>
              </a:lnSpc>
              <a:defRPr/>
            </a:pPr>
            <a:r>
              <a:rPr lang="fr-FR" altLang="fr-FR" sz="1000" dirty="0">
                <a:solidFill>
                  <a:srgbClr val="404040"/>
                </a:solidFill>
              </a:rPr>
              <a:t>Retrouvez en cliquant </a:t>
            </a:r>
            <a:r>
              <a:rPr lang="fr-FR" altLang="fr-FR" sz="1000" dirty="0">
                <a:solidFill>
                  <a:srgbClr val="404040"/>
                </a:solidFill>
                <a:hlinkClick r:id="rId9"/>
              </a:rPr>
              <a:t>ici</a:t>
            </a:r>
            <a:r>
              <a:rPr lang="fr-FR" altLang="fr-FR" sz="1000" dirty="0">
                <a:solidFill>
                  <a:srgbClr val="404040"/>
                </a:solidFill>
              </a:rPr>
              <a:t> le listing ORCA détaillé </a:t>
            </a:r>
          </a:p>
        </p:txBody>
      </p:sp>
      <p:sp>
        <p:nvSpPr>
          <p:cNvPr id="23" name="ZoneTexte 22">
            <a:extLst>
              <a:ext uri="{FF2B5EF4-FFF2-40B4-BE49-F238E27FC236}">
                <a16:creationId xmlns:a16="http://schemas.microsoft.com/office/drawing/2014/main" id="{A4DEA911-E5A7-4B1B-B39D-B88B053AEDBA}"/>
              </a:ext>
            </a:extLst>
          </p:cNvPr>
          <p:cNvSpPr txBox="1">
            <a:spLocks noChangeArrowheads="1"/>
          </p:cNvSpPr>
          <p:nvPr userDrawn="1"/>
        </p:nvSpPr>
        <p:spPr bwMode="auto">
          <a:xfrm>
            <a:off x="777875" y="6110288"/>
            <a:ext cx="1660525" cy="38576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000">
                <a:solidFill>
                  <a:schemeClr val="bg1"/>
                </a:solidFill>
                <a:latin typeface="Montserrat Black" panose="00000A00000000000000" pitchFamily="2" charset="0"/>
              </a:rPr>
              <a:t>Cliquez sur cet icône</a:t>
            </a:r>
          </a:p>
          <a:p>
            <a:pPr algn="just" eaLnBrk="1" hangingPunct="1">
              <a:lnSpc>
                <a:spcPct val="90000"/>
              </a:lnSpc>
              <a:defRPr/>
            </a:pPr>
            <a:r>
              <a:rPr lang="fr-FR" altLang="fr-FR" sz="1000">
                <a:solidFill>
                  <a:schemeClr val="bg1"/>
                </a:solidFill>
              </a:rPr>
              <a:t>Pour accéder à votre suivi</a:t>
            </a:r>
          </a:p>
        </p:txBody>
      </p:sp>
      <p:pic>
        <p:nvPicPr>
          <p:cNvPr id="24" name="Image 23">
            <a:extLst>
              <a:ext uri="{FF2B5EF4-FFF2-40B4-BE49-F238E27FC236}">
                <a16:creationId xmlns:a16="http://schemas.microsoft.com/office/drawing/2014/main" id="{E1B10B9A-ED2C-43D8-B98B-48B7D3E9B8BC}"/>
              </a:ext>
            </a:extLst>
          </p:cNvPr>
          <p:cNvPicPr>
            <a:picLocks noChangeAspect="1"/>
          </p:cNvPicPr>
          <p:nvPr userDrawn="1"/>
        </p:nvPicPr>
        <p:blipFill>
          <a:blip r:embed="rId10">
            <a:duotone>
              <a:schemeClr val="accent5">
                <a:shade val="45000"/>
                <a:satMod val="135000"/>
              </a:schemeClr>
              <a:prstClr val="white"/>
            </a:duotone>
          </a:blip>
          <a:stretch>
            <a:fillRect/>
          </a:stretch>
        </p:blipFill>
        <p:spPr>
          <a:xfrm>
            <a:off x="-72424" y="5852610"/>
            <a:ext cx="762000" cy="762000"/>
          </a:xfrm>
          <a:prstGeom prst="rect">
            <a:avLst/>
          </a:prstGeom>
        </p:spPr>
      </p:pic>
      <p:sp>
        <p:nvSpPr>
          <p:cNvPr id="25" name="ZoneTexte 24">
            <a:extLst>
              <a:ext uri="{FF2B5EF4-FFF2-40B4-BE49-F238E27FC236}">
                <a16:creationId xmlns:a16="http://schemas.microsoft.com/office/drawing/2014/main" id="{CB5DEB78-F580-46B3-9B8E-F22AF34D36A9}"/>
              </a:ext>
            </a:extLst>
          </p:cNvPr>
          <p:cNvSpPr txBox="1"/>
          <p:nvPr userDrawn="1"/>
        </p:nvSpPr>
        <p:spPr>
          <a:xfrm>
            <a:off x="415925" y="6319838"/>
            <a:ext cx="123825" cy="201612"/>
          </a:xfrm>
          <a:prstGeom prst="rect">
            <a:avLst/>
          </a:prstGeom>
          <a:solidFill>
            <a:schemeClr val="accent4">
              <a:lumMod val="75000"/>
            </a:schemeClr>
          </a:solidFill>
        </p:spPr>
        <p:txBody>
          <a:bodyPr>
            <a:spAutoFit/>
          </a:bodyPr>
          <a:lstStyle/>
          <a:p>
            <a:pPr eaLnBrk="1" fontAlgn="auto" hangingPunct="1">
              <a:spcBef>
                <a:spcPts val="0"/>
              </a:spcBef>
              <a:spcAft>
                <a:spcPts val="0"/>
              </a:spcAft>
              <a:defRPr/>
            </a:pPr>
            <a:endParaRPr lang="fr-FR" dirty="0">
              <a:latin typeface="+mn-lt"/>
            </a:endParaRPr>
          </a:p>
        </p:txBody>
      </p:sp>
      <p:pic>
        <p:nvPicPr>
          <p:cNvPr id="26" name="Picture 13" descr="Résultat de recherche d'images pour &quot;clic&quot;">
            <a:hlinkClick r:id="rId11"/>
            <a:extLst>
              <a:ext uri="{FF2B5EF4-FFF2-40B4-BE49-F238E27FC236}">
                <a16:creationId xmlns:a16="http://schemas.microsoft.com/office/drawing/2014/main" id="{CA91BEC8-A2D0-4B81-89E5-0BE1F4D2186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433388" y="6338888"/>
            <a:ext cx="252412"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Ellipse 28">
            <a:extLst>
              <a:ext uri="{FF2B5EF4-FFF2-40B4-BE49-F238E27FC236}">
                <a16:creationId xmlns:a16="http://schemas.microsoft.com/office/drawing/2014/main" id="{E1193E57-B0E4-420A-9453-12A2C846155A}"/>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30" name="Connecteur droit 29">
            <a:extLst>
              <a:ext uri="{FF2B5EF4-FFF2-40B4-BE49-F238E27FC236}">
                <a16:creationId xmlns:a16="http://schemas.microsoft.com/office/drawing/2014/main" id="{FD107FD2-FAE8-4901-9D06-F891551EA244}"/>
              </a:ext>
            </a:extLst>
          </p:cNvPr>
          <p:cNvCxnSpPr>
            <a:cxnSpLocks/>
          </p:cNvCxnSpPr>
          <p:nvPr userDrawn="1"/>
        </p:nvCxnSpPr>
        <p:spPr>
          <a:xfrm flipH="1">
            <a:off x="11186030" y="5336651"/>
            <a:ext cx="1031907" cy="1587932"/>
          </a:xfrm>
          <a:prstGeom prst="line">
            <a:avLst/>
          </a:prstGeom>
          <a:ln w="38100">
            <a:solidFill>
              <a:srgbClr val="FFD817"/>
            </a:solidFill>
            <a:prstDash val="dash"/>
          </a:ln>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D0B17478-48E2-4137-BAAD-2E667BC0A74D}"/>
              </a:ext>
            </a:extLst>
          </p:cNvPr>
          <p:cNvCxnSpPr>
            <a:cxnSpLocks/>
          </p:cNvCxnSpPr>
          <p:nvPr userDrawn="1"/>
        </p:nvCxnSpPr>
        <p:spPr>
          <a:xfrm flipH="1">
            <a:off x="11239129" y="5415379"/>
            <a:ext cx="1094765" cy="1644876"/>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Ellipse 31">
            <a:extLst>
              <a:ext uri="{FF2B5EF4-FFF2-40B4-BE49-F238E27FC236}">
                <a16:creationId xmlns:a16="http://schemas.microsoft.com/office/drawing/2014/main" id="{9111B88F-F9F0-46B6-9605-921104D93E47}"/>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857229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1">
    <p:bg>
      <p:bgPr>
        <a:solidFill>
          <a:srgbClr val="F2F2F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4D27B89-8091-411A-A123-A742E10A28B9}"/>
              </a:ext>
            </a:extLst>
          </p:cNvPr>
          <p:cNvSpPr/>
          <p:nvPr userDrawn="1"/>
        </p:nvSpPr>
        <p:spPr>
          <a:xfrm>
            <a:off x="0" y="368300"/>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 name="Rectangle 8">
            <a:extLst>
              <a:ext uri="{FF2B5EF4-FFF2-40B4-BE49-F238E27FC236}">
                <a16:creationId xmlns:a16="http://schemas.microsoft.com/office/drawing/2014/main" id="{5B6405C0-B785-4E72-8EE9-6116AD3CA340}"/>
              </a:ext>
            </a:extLst>
          </p:cNvPr>
          <p:cNvSpPr/>
          <p:nvPr userDrawn="1"/>
        </p:nvSpPr>
        <p:spPr>
          <a:xfrm>
            <a:off x="10985500" y="107950"/>
            <a:ext cx="1206500" cy="64166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1" name="Image 9">
            <a:extLst>
              <a:ext uri="{FF2B5EF4-FFF2-40B4-BE49-F238E27FC236}">
                <a16:creationId xmlns:a16="http://schemas.microsoft.com/office/drawing/2014/main" id="{29E4E2AA-CF8D-4D92-9215-98C0777A211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31563" y="4826000"/>
            <a:ext cx="6318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2">
            <a:extLst>
              <a:ext uri="{FF2B5EF4-FFF2-40B4-BE49-F238E27FC236}">
                <a16:creationId xmlns:a16="http://schemas.microsoft.com/office/drawing/2014/main" id="{9C776B7C-FE80-479C-A470-182125E22CD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236325" y="3155950"/>
            <a:ext cx="67786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3">
            <a:extLst>
              <a:ext uri="{FF2B5EF4-FFF2-40B4-BE49-F238E27FC236}">
                <a16:creationId xmlns:a16="http://schemas.microsoft.com/office/drawing/2014/main" id="{EBBDB429-2CDC-4CBC-B673-06E64C0E5ADA}"/>
              </a:ext>
            </a:extLst>
          </p:cNvPr>
          <p:cNvPicPr>
            <a:picLocks noChangeAspect="1"/>
          </p:cNvPicPr>
          <p:nvPr userDrawn="1"/>
        </p:nvPicPr>
        <p:blipFill>
          <a:blip r:embed="rId4">
            <a:extLst>
              <a:ext uri="{28A0092B-C50C-407E-A947-70E740481C1C}">
                <a14:useLocalDpi xmlns:a14="http://schemas.microsoft.com/office/drawing/2010/main" val="0"/>
              </a:ext>
            </a:extLst>
          </a:blip>
          <a:srcRect r="23857" b="33075"/>
          <a:stretch>
            <a:fillRect/>
          </a:stretch>
        </p:blipFill>
        <p:spPr bwMode="auto">
          <a:xfrm>
            <a:off x="20638" y="6119813"/>
            <a:ext cx="78581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2A3B69C0-8588-409A-B479-8A322FD2136E}"/>
              </a:ext>
            </a:extLst>
          </p:cNvPr>
          <p:cNvSpPr/>
          <p:nvPr userDrawn="1"/>
        </p:nvSpPr>
        <p:spPr>
          <a:xfrm>
            <a:off x="481013" y="6713538"/>
            <a:ext cx="347662" cy="131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5" name="Image 14">
            <a:extLst>
              <a:ext uri="{FF2B5EF4-FFF2-40B4-BE49-F238E27FC236}">
                <a16:creationId xmlns:a16="http://schemas.microsoft.com/office/drawing/2014/main" id="{0A5AACA4-1B52-4160-BEE2-9B632BD62916}"/>
              </a:ext>
            </a:extLst>
          </p:cNvPr>
          <p:cNvPicPr>
            <a:picLocks noChangeAspect="1"/>
          </p:cNvPicPr>
          <p:nvPr userDrawn="1"/>
        </p:nvPicPr>
        <p:blipFill>
          <a:blip r:embed="rId5"/>
          <a:stretch>
            <a:fillRect/>
          </a:stretch>
        </p:blipFill>
        <p:spPr>
          <a:xfrm>
            <a:off x="0" y="368300"/>
            <a:ext cx="1352550" cy="828675"/>
          </a:xfrm>
          <a:prstGeom prst="rect">
            <a:avLst/>
          </a:prstGeom>
          <a:solidFill>
            <a:schemeClr val="accent4"/>
          </a:solidFill>
        </p:spPr>
      </p:pic>
      <p:sp>
        <p:nvSpPr>
          <p:cNvPr id="16" name="ZoneTexte 15">
            <a:extLst>
              <a:ext uri="{FF2B5EF4-FFF2-40B4-BE49-F238E27FC236}">
                <a16:creationId xmlns:a16="http://schemas.microsoft.com/office/drawing/2014/main" id="{E3A3A49C-F0FC-46C0-934D-A4D745637E29}"/>
              </a:ext>
            </a:extLst>
          </p:cNvPr>
          <p:cNvSpPr txBox="1">
            <a:spLocks noChangeArrowheads="1"/>
          </p:cNvSpPr>
          <p:nvPr userDrawn="1"/>
        </p:nvSpPr>
        <p:spPr bwMode="auto">
          <a:xfrm>
            <a:off x="11004550" y="5332413"/>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DANS…</a:t>
            </a:r>
          </a:p>
        </p:txBody>
      </p:sp>
      <p:sp>
        <p:nvSpPr>
          <p:cNvPr id="17" name="ZoneTexte 16">
            <a:extLst>
              <a:ext uri="{FF2B5EF4-FFF2-40B4-BE49-F238E27FC236}">
                <a16:creationId xmlns:a16="http://schemas.microsoft.com/office/drawing/2014/main" id="{D9FB8091-235F-476F-86A0-D71A2A8FBB77}"/>
              </a:ext>
            </a:extLst>
          </p:cNvPr>
          <p:cNvSpPr txBox="1">
            <a:spLocks noChangeArrowheads="1"/>
          </p:cNvSpPr>
          <p:nvPr userDrawn="1"/>
        </p:nvSpPr>
        <p:spPr bwMode="auto">
          <a:xfrm>
            <a:off x="11004550" y="3746500"/>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POUR…</a:t>
            </a:r>
          </a:p>
        </p:txBody>
      </p:sp>
      <p:sp>
        <p:nvSpPr>
          <p:cNvPr id="18" name="Rectangle 17">
            <a:extLst>
              <a:ext uri="{FF2B5EF4-FFF2-40B4-BE49-F238E27FC236}">
                <a16:creationId xmlns:a16="http://schemas.microsoft.com/office/drawing/2014/main" id="{83F05F91-F68E-41D9-870F-653E97CD97C9}"/>
              </a:ext>
            </a:extLst>
          </p:cNvPr>
          <p:cNvSpPr/>
          <p:nvPr userDrawn="1"/>
        </p:nvSpPr>
        <p:spPr>
          <a:xfrm>
            <a:off x="11220450" y="3908425"/>
            <a:ext cx="88900" cy="577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9" name="Rectangle 18">
            <a:extLst>
              <a:ext uri="{FF2B5EF4-FFF2-40B4-BE49-F238E27FC236}">
                <a16:creationId xmlns:a16="http://schemas.microsoft.com/office/drawing/2014/main" id="{E41E3167-3EA5-4CCC-A40D-9A760E41133E}"/>
              </a:ext>
            </a:extLst>
          </p:cNvPr>
          <p:cNvSpPr/>
          <p:nvPr userDrawn="1"/>
        </p:nvSpPr>
        <p:spPr>
          <a:xfrm>
            <a:off x="11012488" y="5943600"/>
            <a:ext cx="207962" cy="777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0" name="Rectangle 19">
            <a:extLst>
              <a:ext uri="{FF2B5EF4-FFF2-40B4-BE49-F238E27FC236}">
                <a16:creationId xmlns:a16="http://schemas.microsoft.com/office/drawing/2014/main" id="{42F9744D-CD73-4D2E-936E-4173186973C5}"/>
              </a:ext>
            </a:extLst>
          </p:cNvPr>
          <p:cNvSpPr/>
          <p:nvPr userDrawn="1"/>
        </p:nvSpPr>
        <p:spPr>
          <a:xfrm>
            <a:off x="11018838" y="5781675"/>
            <a:ext cx="207962" cy="46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21" name="Image 21">
            <a:extLst>
              <a:ext uri="{FF2B5EF4-FFF2-40B4-BE49-F238E27FC236}">
                <a16:creationId xmlns:a16="http://schemas.microsoft.com/office/drawing/2014/main" id="{6DDC0FC5-90DE-4B38-A87B-7D59E50E1CC4}"/>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1282363" y="163513"/>
            <a:ext cx="693737"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Image 22">
            <a:extLst>
              <a:ext uri="{FF2B5EF4-FFF2-40B4-BE49-F238E27FC236}">
                <a16:creationId xmlns:a16="http://schemas.microsoft.com/office/drawing/2014/main" id="{2AB8A74F-0D6B-43BB-927F-18B832C522F8}"/>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244263" y="1677988"/>
            <a:ext cx="7683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ZoneTexte 22">
            <a:extLst>
              <a:ext uri="{FF2B5EF4-FFF2-40B4-BE49-F238E27FC236}">
                <a16:creationId xmlns:a16="http://schemas.microsoft.com/office/drawing/2014/main" id="{64276EDA-9EC7-4A69-9830-4D96495249D3}"/>
              </a:ext>
            </a:extLst>
          </p:cNvPr>
          <p:cNvSpPr txBox="1">
            <a:spLocks noChangeArrowheads="1"/>
          </p:cNvSpPr>
          <p:nvPr userDrawn="1"/>
        </p:nvSpPr>
        <p:spPr bwMode="auto">
          <a:xfrm>
            <a:off x="11026775" y="768350"/>
            <a:ext cx="120650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THEMATIQUE</a:t>
            </a:r>
          </a:p>
        </p:txBody>
      </p:sp>
      <p:sp>
        <p:nvSpPr>
          <p:cNvPr id="24" name="ZoneTexte 23">
            <a:extLst>
              <a:ext uri="{FF2B5EF4-FFF2-40B4-BE49-F238E27FC236}">
                <a16:creationId xmlns:a16="http://schemas.microsoft.com/office/drawing/2014/main" id="{324528C3-D001-433D-ABCE-41983AAEEC3F}"/>
              </a:ext>
            </a:extLst>
          </p:cNvPr>
          <p:cNvSpPr txBox="1">
            <a:spLocks noChangeArrowheads="1"/>
          </p:cNvSpPr>
          <p:nvPr userDrawn="1"/>
        </p:nvSpPr>
        <p:spPr bwMode="auto">
          <a:xfrm>
            <a:off x="10985500" y="2274888"/>
            <a:ext cx="1206500" cy="2174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 PRODUIT</a:t>
            </a:r>
          </a:p>
        </p:txBody>
      </p:sp>
      <p:cxnSp>
        <p:nvCxnSpPr>
          <p:cNvPr id="25" name="Connecteur droit 24">
            <a:extLst>
              <a:ext uri="{FF2B5EF4-FFF2-40B4-BE49-F238E27FC236}">
                <a16:creationId xmlns:a16="http://schemas.microsoft.com/office/drawing/2014/main" id="{BB6707F5-4936-4BD7-8B8D-72A5638A6CC4}"/>
              </a:ext>
            </a:extLst>
          </p:cNvPr>
          <p:cNvCxnSpPr/>
          <p:nvPr userDrawn="1"/>
        </p:nvCxnSpPr>
        <p:spPr>
          <a:xfrm flipH="1">
            <a:off x="10982325" y="368300"/>
            <a:ext cx="3175" cy="608171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B554D274-2813-4878-B908-4D49B1ACB1C3}"/>
              </a:ext>
            </a:extLst>
          </p:cNvPr>
          <p:cNvSpPr txBox="1">
            <a:spLocks noChangeArrowheads="1"/>
          </p:cNvSpPr>
          <p:nvPr userDrawn="1"/>
        </p:nvSpPr>
        <p:spPr bwMode="auto">
          <a:xfrm>
            <a:off x="11160125" y="3922713"/>
            <a:ext cx="677863"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Agences</a:t>
            </a:r>
          </a:p>
        </p:txBody>
      </p:sp>
      <p:sp>
        <p:nvSpPr>
          <p:cNvPr id="27" name="ZoneTexte 26">
            <a:extLst>
              <a:ext uri="{FF2B5EF4-FFF2-40B4-BE49-F238E27FC236}">
                <a16:creationId xmlns:a16="http://schemas.microsoft.com/office/drawing/2014/main" id="{8A392B00-98EB-4292-8791-4C37CF388767}"/>
              </a:ext>
            </a:extLst>
          </p:cNvPr>
          <p:cNvSpPr txBox="1">
            <a:spLocks noChangeArrowheads="1"/>
          </p:cNvSpPr>
          <p:nvPr userDrawn="1"/>
        </p:nvSpPr>
        <p:spPr bwMode="auto">
          <a:xfrm>
            <a:off x="11160125" y="4119563"/>
            <a:ext cx="690563" cy="2301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Clients</a:t>
            </a:r>
          </a:p>
        </p:txBody>
      </p:sp>
      <p:sp>
        <p:nvSpPr>
          <p:cNvPr id="28" name="ZoneTexte 27">
            <a:extLst>
              <a:ext uri="{FF2B5EF4-FFF2-40B4-BE49-F238E27FC236}">
                <a16:creationId xmlns:a16="http://schemas.microsoft.com/office/drawing/2014/main" id="{B9A50C07-B9F9-43AE-9612-808AFBA1A0A6}"/>
              </a:ext>
            </a:extLst>
          </p:cNvPr>
          <p:cNvSpPr txBox="1">
            <a:spLocks noChangeArrowheads="1"/>
          </p:cNvSpPr>
          <p:nvPr userDrawn="1"/>
        </p:nvSpPr>
        <p:spPr bwMode="auto">
          <a:xfrm>
            <a:off x="11156950" y="5514975"/>
            <a:ext cx="684213"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&lt; 7 jours</a:t>
            </a:r>
          </a:p>
        </p:txBody>
      </p:sp>
      <p:sp>
        <p:nvSpPr>
          <p:cNvPr id="29" name="ZoneTexte 28">
            <a:extLst>
              <a:ext uri="{FF2B5EF4-FFF2-40B4-BE49-F238E27FC236}">
                <a16:creationId xmlns:a16="http://schemas.microsoft.com/office/drawing/2014/main" id="{F50E44F0-3D5F-4158-8CEA-44E4001C40BF}"/>
              </a:ext>
            </a:extLst>
          </p:cNvPr>
          <p:cNvSpPr txBox="1">
            <a:spLocks noChangeArrowheads="1"/>
          </p:cNvSpPr>
          <p:nvPr userDrawn="1"/>
        </p:nvSpPr>
        <p:spPr bwMode="auto">
          <a:xfrm>
            <a:off x="11164888" y="4305300"/>
            <a:ext cx="690562"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Autres</a:t>
            </a:r>
          </a:p>
        </p:txBody>
      </p:sp>
      <p:sp>
        <p:nvSpPr>
          <p:cNvPr id="30" name="ZoneTexte 29">
            <a:extLst>
              <a:ext uri="{FF2B5EF4-FFF2-40B4-BE49-F238E27FC236}">
                <a16:creationId xmlns:a16="http://schemas.microsoft.com/office/drawing/2014/main" id="{D244B52F-26D6-42D7-BD2D-B84D45AA5F4C}"/>
              </a:ext>
            </a:extLst>
          </p:cNvPr>
          <p:cNvSpPr txBox="1">
            <a:spLocks noChangeArrowheads="1"/>
          </p:cNvSpPr>
          <p:nvPr userDrawn="1"/>
        </p:nvSpPr>
        <p:spPr bwMode="auto">
          <a:xfrm>
            <a:off x="11156950" y="5695950"/>
            <a:ext cx="920750"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7 à 15 jours</a:t>
            </a:r>
          </a:p>
        </p:txBody>
      </p:sp>
      <p:sp>
        <p:nvSpPr>
          <p:cNvPr id="31" name="ZoneTexte 30">
            <a:extLst>
              <a:ext uri="{FF2B5EF4-FFF2-40B4-BE49-F238E27FC236}">
                <a16:creationId xmlns:a16="http://schemas.microsoft.com/office/drawing/2014/main" id="{9DB6D3A5-4C23-49D0-9528-68DEF13E695F}"/>
              </a:ext>
            </a:extLst>
          </p:cNvPr>
          <p:cNvSpPr txBox="1">
            <a:spLocks noChangeArrowheads="1"/>
          </p:cNvSpPr>
          <p:nvPr userDrawn="1"/>
        </p:nvSpPr>
        <p:spPr bwMode="auto">
          <a:xfrm>
            <a:off x="11156950" y="5878513"/>
            <a:ext cx="898525"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&gt; 15 jours</a:t>
            </a:r>
          </a:p>
        </p:txBody>
      </p:sp>
      <p:sp>
        <p:nvSpPr>
          <p:cNvPr id="32" name="Rectangle 31">
            <a:extLst>
              <a:ext uri="{FF2B5EF4-FFF2-40B4-BE49-F238E27FC236}">
                <a16:creationId xmlns:a16="http://schemas.microsoft.com/office/drawing/2014/main" id="{858C1F45-901E-45C0-B99A-F506AEB7FC5E}"/>
              </a:ext>
            </a:extLst>
          </p:cNvPr>
          <p:cNvSpPr/>
          <p:nvPr userDrawn="1"/>
        </p:nvSpPr>
        <p:spPr>
          <a:xfrm>
            <a:off x="11104563" y="4000500"/>
            <a:ext cx="96837"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3" name="Rectangle 32">
            <a:extLst>
              <a:ext uri="{FF2B5EF4-FFF2-40B4-BE49-F238E27FC236}">
                <a16:creationId xmlns:a16="http://schemas.microsoft.com/office/drawing/2014/main" id="{20EE47E3-2345-4CF5-B4C9-0157AE0568D5}"/>
              </a:ext>
            </a:extLst>
          </p:cNvPr>
          <p:cNvSpPr/>
          <p:nvPr userDrawn="1"/>
        </p:nvSpPr>
        <p:spPr>
          <a:xfrm>
            <a:off x="11102975" y="4200525"/>
            <a:ext cx="96838"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4" name="Rectangle 33">
            <a:extLst>
              <a:ext uri="{FF2B5EF4-FFF2-40B4-BE49-F238E27FC236}">
                <a16:creationId xmlns:a16="http://schemas.microsoft.com/office/drawing/2014/main" id="{47AC1AD7-C1A3-4D10-844A-5B75846C7390}"/>
              </a:ext>
            </a:extLst>
          </p:cNvPr>
          <p:cNvSpPr/>
          <p:nvPr userDrawn="1"/>
        </p:nvSpPr>
        <p:spPr>
          <a:xfrm>
            <a:off x="11106150" y="438308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6" name="Rectangle 35">
            <a:extLst>
              <a:ext uri="{FF2B5EF4-FFF2-40B4-BE49-F238E27FC236}">
                <a16:creationId xmlns:a16="http://schemas.microsoft.com/office/drawing/2014/main" id="{585E5944-A5DF-4757-AD15-C3C7FBE6613E}"/>
              </a:ext>
            </a:extLst>
          </p:cNvPr>
          <p:cNvSpPr/>
          <p:nvPr userDrawn="1"/>
        </p:nvSpPr>
        <p:spPr>
          <a:xfrm>
            <a:off x="11102975" y="5583238"/>
            <a:ext cx="95250" cy="96837"/>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7" name="Rectangle 36">
            <a:extLst>
              <a:ext uri="{FF2B5EF4-FFF2-40B4-BE49-F238E27FC236}">
                <a16:creationId xmlns:a16="http://schemas.microsoft.com/office/drawing/2014/main" id="{95D7EF88-93C3-446E-B0E1-81B35631B3AA}"/>
              </a:ext>
            </a:extLst>
          </p:cNvPr>
          <p:cNvSpPr/>
          <p:nvPr userDrawn="1"/>
        </p:nvSpPr>
        <p:spPr>
          <a:xfrm>
            <a:off x="11101388" y="5776913"/>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0" name="Rectangle 39">
            <a:extLst>
              <a:ext uri="{FF2B5EF4-FFF2-40B4-BE49-F238E27FC236}">
                <a16:creationId xmlns:a16="http://schemas.microsoft.com/office/drawing/2014/main" id="{A9DF1312-D3E0-49FA-B3CC-8FDCB07EA3AC}"/>
              </a:ext>
            </a:extLst>
          </p:cNvPr>
          <p:cNvSpPr/>
          <p:nvPr userDrawn="1"/>
        </p:nvSpPr>
        <p:spPr>
          <a:xfrm>
            <a:off x="11101388" y="595153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41" name="Graphique 297">
            <a:hlinkClick r:id="" action="ppaction://noaction"/>
            <a:extLst>
              <a:ext uri="{FF2B5EF4-FFF2-40B4-BE49-F238E27FC236}">
                <a16:creationId xmlns:a16="http://schemas.microsoft.com/office/drawing/2014/main" id="{2B8C4DDC-98E1-49D1-914A-B4AFCF787FBD}"/>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63500" y="30163"/>
            <a:ext cx="338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space réservé du contenu 2"/>
          <p:cNvSpPr>
            <a:spLocks noGrp="1"/>
          </p:cNvSpPr>
          <p:nvPr>
            <p:ph idx="15"/>
          </p:nvPr>
        </p:nvSpPr>
        <p:spPr>
          <a:xfrm>
            <a:off x="1346762" y="368300"/>
            <a:ext cx="9638323" cy="828676"/>
          </a:xfrm>
          <a:solidFill>
            <a:schemeClr val="bg1">
              <a:lumMod val="65000"/>
            </a:schemeClr>
          </a:solidFill>
        </p:spPr>
        <p:txBody>
          <a:bodyPr anchor="ctr"/>
          <a:lstStyle>
            <a:lvl1pPr marL="36000" indent="0">
              <a:lnSpc>
                <a:spcPct val="100000"/>
              </a:lnSpc>
              <a:spcBef>
                <a:spcPts val="600"/>
              </a:spcBef>
              <a:buClr>
                <a:schemeClr val="accent4">
                  <a:lumMod val="75000"/>
                </a:schemeClr>
              </a:buClr>
              <a:buFont typeface="Arial" panose="020B0604020202020204" pitchFamily="34" charset="0"/>
              <a:buNone/>
              <a:defRPr sz="1400" b="1" i="1" baseline="0">
                <a:solidFill>
                  <a:schemeClr val="bg1"/>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les styles du texte du masque</a:t>
            </a:r>
          </a:p>
        </p:txBody>
      </p:sp>
      <p:sp>
        <p:nvSpPr>
          <p:cNvPr id="35" name="Espace réservé du contenu 2"/>
          <p:cNvSpPr>
            <a:spLocks noGrp="1"/>
          </p:cNvSpPr>
          <p:nvPr>
            <p:ph idx="1"/>
          </p:nvPr>
        </p:nvSpPr>
        <p:spPr>
          <a:xfrm>
            <a:off x="515938" y="1504811"/>
            <a:ext cx="10267357" cy="447879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Espace réservé du texte 9"/>
          <p:cNvSpPr>
            <a:spLocks noGrp="1"/>
          </p:cNvSpPr>
          <p:nvPr>
            <p:ph type="body" sz="quarter" idx="26"/>
          </p:nvPr>
        </p:nvSpPr>
        <p:spPr>
          <a:xfrm>
            <a:off x="515938" y="60465"/>
            <a:ext cx="10469148" cy="389455"/>
          </a:xfrm>
        </p:spPr>
        <p:txBody>
          <a:bodyPr/>
          <a:lstStyle>
            <a:lvl1pPr>
              <a:defRPr sz="1200" b="1">
                <a:solidFill>
                  <a:schemeClr val="bg1">
                    <a:lumMod val="50000"/>
                  </a:schemeClr>
                </a:solidFill>
                <a:latin typeface="Montserrat Black" panose="00000A00000000000000" pitchFamily="2" charset="0"/>
              </a:defRPr>
            </a:lvl1pPr>
          </a:lstStyle>
          <a:p>
            <a:pPr lvl="0"/>
            <a:r>
              <a:rPr lang="fr-FR"/>
              <a:t>Modifier les styles du texte du masque</a:t>
            </a:r>
          </a:p>
        </p:txBody>
      </p:sp>
      <p:sp>
        <p:nvSpPr>
          <p:cNvPr id="38" name="Espace réservé du texte 6"/>
          <p:cNvSpPr>
            <a:spLocks noGrp="1"/>
          </p:cNvSpPr>
          <p:nvPr>
            <p:ph type="body" sz="quarter" idx="28"/>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
        <p:nvSpPr>
          <p:cNvPr id="39" name="Espace réservé du texte 6"/>
          <p:cNvSpPr>
            <a:spLocks noGrp="1"/>
          </p:cNvSpPr>
          <p:nvPr>
            <p:ph type="body" sz="quarter" idx="29"/>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Tree>
    <p:extLst>
      <p:ext uri="{BB962C8B-B14F-4D97-AF65-F5344CB8AC3E}">
        <p14:creationId xmlns:p14="http://schemas.microsoft.com/office/powerpoint/2010/main" val="3594041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E 2">
    <p:bg>
      <p:bgPr>
        <a:solidFill>
          <a:srgbClr val="F2F2F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CCAE19-1968-4B60-8C9D-FD044465E1E9}"/>
              </a:ext>
            </a:extLst>
          </p:cNvPr>
          <p:cNvSpPr/>
          <p:nvPr userDrawn="1"/>
        </p:nvSpPr>
        <p:spPr>
          <a:xfrm>
            <a:off x="0" y="368300"/>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 name="Rectangle 6">
            <a:extLst>
              <a:ext uri="{FF2B5EF4-FFF2-40B4-BE49-F238E27FC236}">
                <a16:creationId xmlns:a16="http://schemas.microsoft.com/office/drawing/2014/main" id="{BC8A624E-333D-465F-B332-B1EF2F2B896B}"/>
              </a:ext>
            </a:extLst>
          </p:cNvPr>
          <p:cNvSpPr/>
          <p:nvPr userDrawn="1"/>
        </p:nvSpPr>
        <p:spPr>
          <a:xfrm>
            <a:off x="10985500" y="107950"/>
            <a:ext cx="1206500" cy="64166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8" name="Image 9">
            <a:extLst>
              <a:ext uri="{FF2B5EF4-FFF2-40B4-BE49-F238E27FC236}">
                <a16:creationId xmlns:a16="http://schemas.microsoft.com/office/drawing/2014/main" id="{73E10F6C-98B1-4D88-A110-3231B055FD4B}"/>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20638" y="6119813"/>
            <a:ext cx="78581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7F074FE9-A7A7-43AB-92D2-9EE2A875A7D0}"/>
              </a:ext>
            </a:extLst>
          </p:cNvPr>
          <p:cNvSpPr/>
          <p:nvPr userDrawn="1"/>
        </p:nvSpPr>
        <p:spPr>
          <a:xfrm>
            <a:off x="481013" y="6713538"/>
            <a:ext cx="347662" cy="131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1" name="Image 12">
            <a:extLst>
              <a:ext uri="{FF2B5EF4-FFF2-40B4-BE49-F238E27FC236}">
                <a16:creationId xmlns:a16="http://schemas.microsoft.com/office/drawing/2014/main" id="{7618EF99-3925-492E-8691-3956D9B66CD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282363" y="163513"/>
            <a:ext cx="693737"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3">
            <a:extLst>
              <a:ext uri="{FF2B5EF4-FFF2-40B4-BE49-F238E27FC236}">
                <a16:creationId xmlns:a16="http://schemas.microsoft.com/office/drawing/2014/main" id="{093F0B4A-5E7D-4269-89CF-CF4DC403A63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244263" y="1677988"/>
            <a:ext cx="7683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oneTexte 12">
            <a:extLst>
              <a:ext uri="{FF2B5EF4-FFF2-40B4-BE49-F238E27FC236}">
                <a16:creationId xmlns:a16="http://schemas.microsoft.com/office/drawing/2014/main" id="{E1979F85-A2CD-4635-A118-030B2EEEFC09}"/>
              </a:ext>
            </a:extLst>
          </p:cNvPr>
          <p:cNvSpPr txBox="1">
            <a:spLocks noChangeArrowheads="1"/>
          </p:cNvSpPr>
          <p:nvPr userDrawn="1"/>
        </p:nvSpPr>
        <p:spPr bwMode="auto">
          <a:xfrm>
            <a:off x="11026775" y="768350"/>
            <a:ext cx="120650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THEMATIQUE</a:t>
            </a:r>
          </a:p>
        </p:txBody>
      </p:sp>
      <p:sp>
        <p:nvSpPr>
          <p:cNvPr id="14" name="ZoneTexte 13">
            <a:extLst>
              <a:ext uri="{FF2B5EF4-FFF2-40B4-BE49-F238E27FC236}">
                <a16:creationId xmlns:a16="http://schemas.microsoft.com/office/drawing/2014/main" id="{1FA6EE49-E217-4908-8BA7-A227864A34D9}"/>
              </a:ext>
            </a:extLst>
          </p:cNvPr>
          <p:cNvSpPr txBox="1">
            <a:spLocks noChangeArrowheads="1"/>
          </p:cNvSpPr>
          <p:nvPr userDrawn="1"/>
        </p:nvSpPr>
        <p:spPr bwMode="auto">
          <a:xfrm>
            <a:off x="10985500" y="2274888"/>
            <a:ext cx="1206500" cy="2174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 PRODUIT</a:t>
            </a:r>
          </a:p>
        </p:txBody>
      </p:sp>
      <p:cxnSp>
        <p:nvCxnSpPr>
          <p:cNvPr id="15" name="Connecteur droit 14">
            <a:extLst>
              <a:ext uri="{FF2B5EF4-FFF2-40B4-BE49-F238E27FC236}">
                <a16:creationId xmlns:a16="http://schemas.microsoft.com/office/drawing/2014/main" id="{F95C3AD4-8ADA-405B-AB4C-08680A3FD847}"/>
              </a:ext>
            </a:extLst>
          </p:cNvPr>
          <p:cNvCxnSpPr/>
          <p:nvPr userDrawn="1"/>
        </p:nvCxnSpPr>
        <p:spPr>
          <a:xfrm flipH="1">
            <a:off x="10982325" y="368300"/>
            <a:ext cx="3175" cy="608171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Graphique 297">
            <a:hlinkClick r:id="" action="ppaction://noaction"/>
            <a:extLst>
              <a:ext uri="{FF2B5EF4-FFF2-40B4-BE49-F238E27FC236}">
                <a16:creationId xmlns:a16="http://schemas.microsoft.com/office/drawing/2014/main" id="{3A5DA61E-CBD2-40E6-AB19-27C53B9563F5}"/>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3500" y="30163"/>
            <a:ext cx="338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 18">
            <a:extLst>
              <a:ext uri="{FF2B5EF4-FFF2-40B4-BE49-F238E27FC236}">
                <a16:creationId xmlns:a16="http://schemas.microsoft.com/office/drawing/2014/main" id="{A1F74A3A-8D3A-4279-BDFC-E52566CF618B}"/>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1231563" y="4826000"/>
            <a:ext cx="6318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ZoneTexte 17">
            <a:extLst>
              <a:ext uri="{FF2B5EF4-FFF2-40B4-BE49-F238E27FC236}">
                <a16:creationId xmlns:a16="http://schemas.microsoft.com/office/drawing/2014/main" id="{BB5A7F2D-29EA-4139-8A21-5D746781BD42}"/>
              </a:ext>
            </a:extLst>
          </p:cNvPr>
          <p:cNvSpPr txBox="1">
            <a:spLocks noChangeArrowheads="1"/>
          </p:cNvSpPr>
          <p:nvPr userDrawn="1"/>
        </p:nvSpPr>
        <p:spPr bwMode="auto">
          <a:xfrm>
            <a:off x="11004550" y="5332413"/>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DANS…</a:t>
            </a:r>
          </a:p>
        </p:txBody>
      </p:sp>
      <p:sp>
        <p:nvSpPr>
          <p:cNvPr id="19" name="ZoneTexte 18">
            <a:extLst>
              <a:ext uri="{FF2B5EF4-FFF2-40B4-BE49-F238E27FC236}">
                <a16:creationId xmlns:a16="http://schemas.microsoft.com/office/drawing/2014/main" id="{60969C60-0C48-4110-B635-C381145CD02B}"/>
              </a:ext>
            </a:extLst>
          </p:cNvPr>
          <p:cNvSpPr txBox="1">
            <a:spLocks noChangeArrowheads="1"/>
          </p:cNvSpPr>
          <p:nvPr userDrawn="1"/>
        </p:nvSpPr>
        <p:spPr bwMode="auto">
          <a:xfrm>
            <a:off x="11004550" y="3746500"/>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POUR…</a:t>
            </a:r>
          </a:p>
        </p:txBody>
      </p:sp>
      <p:sp>
        <p:nvSpPr>
          <p:cNvPr id="20" name="Rectangle 19">
            <a:extLst>
              <a:ext uri="{FF2B5EF4-FFF2-40B4-BE49-F238E27FC236}">
                <a16:creationId xmlns:a16="http://schemas.microsoft.com/office/drawing/2014/main" id="{61A72164-F6A9-405F-BEA5-E71BB615956A}"/>
              </a:ext>
            </a:extLst>
          </p:cNvPr>
          <p:cNvSpPr/>
          <p:nvPr userDrawn="1"/>
        </p:nvSpPr>
        <p:spPr>
          <a:xfrm>
            <a:off x="11220450" y="3908425"/>
            <a:ext cx="88900" cy="577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1" name="Rectangle 20">
            <a:extLst>
              <a:ext uri="{FF2B5EF4-FFF2-40B4-BE49-F238E27FC236}">
                <a16:creationId xmlns:a16="http://schemas.microsoft.com/office/drawing/2014/main" id="{536E8707-661B-46DD-B799-EE4912D90658}"/>
              </a:ext>
            </a:extLst>
          </p:cNvPr>
          <p:cNvSpPr/>
          <p:nvPr userDrawn="1"/>
        </p:nvSpPr>
        <p:spPr>
          <a:xfrm>
            <a:off x="11012488" y="5943600"/>
            <a:ext cx="207962" cy="777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2" name="Rectangle 21">
            <a:extLst>
              <a:ext uri="{FF2B5EF4-FFF2-40B4-BE49-F238E27FC236}">
                <a16:creationId xmlns:a16="http://schemas.microsoft.com/office/drawing/2014/main" id="{6809851B-B9AE-4AD1-A1FF-D611387BEE15}"/>
              </a:ext>
            </a:extLst>
          </p:cNvPr>
          <p:cNvSpPr/>
          <p:nvPr userDrawn="1"/>
        </p:nvSpPr>
        <p:spPr>
          <a:xfrm>
            <a:off x="11018838" y="5781675"/>
            <a:ext cx="207962" cy="46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3" name="ZoneTexte 22">
            <a:extLst>
              <a:ext uri="{FF2B5EF4-FFF2-40B4-BE49-F238E27FC236}">
                <a16:creationId xmlns:a16="http://schemas.microsoft.com/office/drawing/2014/main" id="{3A1CA03D-00D0-46C4-BAE3-2728897656DA}"/>
              </a:ext>
            </a:extLst>
          </p:cNvPr>
          <p:cNvSpPr txBox="1">
            <a:spLocks noChangeArrowheads="1"/>
          </p:cNvSpPr>
          <p:nvPr userDrawn="1"/>
        </p:nvSpPr>
        <p:spPr bwMode="auto">
          <a:xfrm>
            <a:off x="11160125" y="3922713"/>
            <a:ext cx="677863"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Agences</a:t>
            </a:r>
          </a:p>
        </p:txBody>
      </p:sp>
      <p:sp>
        <p:nvSpPr>
          <p:cNvPr id="24" name="ZoneTexte 23">
            <a:extLst>
              <a:ext uri="{FF2B5EF4-FFF2-40B4-BE49-F238E27FC236}">
                <a16:creationId xmlns:a16="http://schemas.microsoft.com/office/drawing/2014/main" id="{01E98B1C-2C39-4622-8B34-D19548DE876A}"/>
              </a:ext>
            </a:extLst>
          </p:cNvPr>
          <p:cNvSpPr txBox="1">
            <a:spLocks noChangeArrowheads="1"/>
          </p:cNvSpPr>
          <p:nvPr userDrawn="1"/>
        </p:nvSpPr>
        <p:spPr bwMode="auto">
          <a:xfrm>
            <a:off x="11160125" y="4119563"/>
            <a:ext cx="690563" cy="2301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Clients</a:t>
            </a:r>
          </a:p>
        </p:txBody>
      </p:sp>
      <p:sp>
        <p:nvSpPr>
          <p:cNvPr id="25" name="ZoneTexte 24">
            <a:extLst>
              <a:ext uri="{FF2B5EF4-FFF2-40B4-BE49-F238E27FC236}">
                <a16:creationId xmlns:a16="http://schemas.microsoft.com/office/drawing/2014/main" id="{1A84B2B8-2DD4-46E6-A462-555D65C28754}"/>
              </a:ext>
            </a:extLst>
          </p:cNvPr>
          <p:cNvSpPr txBox="1">
            <a:spLocks noChangeArrowheads="1"/>
          </p:cNvSpPr>
          <p:nvPr userDrawn="1"/>
        </p:nvSpPr>
        <p:spPr bwMode="auto">
          <a:xfrm>
            <a:off x="11156950" y="5514975"/>
            <a:ext cx="684213"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&lt; 7 jours</a:t>
            </a:r>
          </a:p>
        </p:txBody>
      </p:sp>
      <p:sp>
        <p:nvSpPr>
          <p:cNvPr id="26" name="ZoneTexte 25">
            <a:extLst>
              <a:ext uri="{FF2B5EF4-FFF2-40B4-BE49-F238E27FC236}">
                <a16:creationId xmlns:a16="http://schemas.microsoft.com/office/drawing/2014/main" id="{171B55B6-8004-4F34-8C17-A60BC6E9A662}"/>
              </a:ext>
            </a:extLst>
          </p:cNvPr>
          <p:cNvSpPr txBox="1">
            <a:spLocks noChangeArrowheads="1"/>
          </p:cNvSpPr>
          <p:nvPr userDrawn="1"/>
        </p:nvSpPr>
        <p:spPr bwMode="auto">
          <a:xfrm>
            <a:off x="11164888" y="4305300"/>
            <a:ext cx="690562"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Autres</a:t>
            </a:r>
          </a:p>
        </p:txBody>
      </p:sp>
      <p:sp>
        <p:nvSpPr>
          <p:cNvPr id="27" name="ZoneTexte 26">
            <a:extLst>
              <a:ext uri="{FF2B5EF4-FFF2-40B4-BE49-F238E27FC236}">
                <a16:creationId xmlns:a16="http://schemas.microsoft.com/office/drawing/2014/main" id="{4C4E8B6A-4DAB-4ED9-9C68-A00CD5036C75}"/>
              </a:ext>
            </a:extLst>
          </p:cNvPr>
          <p:cNvSpPr txBox="1">
            <a:spLocks noChangeArrowheads="1"/>
          </p:cNvSpPr>
          <p:nvPr userDrawn="1"/>
        </p:nvSpPr>
        <p:spPr bwMode="auto">
          <a:xfrm>
            <a:off x="11156950" y="5695950"/>
            <a:ext cx="920750"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7 à 15 jours</a:t>
            </a:r>
          </a:p>
        </p:txBody>
      </p:sp>
      <p:sp>
        <p:nvSpPr>
          <p:cNvPr id="28" name="ZoneTexte 27">
            <a:extLst>
              <a:ext uri="{FF2B5EF4-FFF2-40B4-BE49-F238E27FC236}">
                <a16:creationId xmlns:a16="http://schemas.microsoft.com/office/drawing/2014/main" id="{B3F7CB33-BCF3-4441-85F5-04A696C253F2}"/>
              </a:ext>
            </a:extLst>
          </p:cNvPr>
          <p:cNvSpPr txBox="1">
            <a:spLocks noChangeArrowheads="1"/>
          </p:cNvSpPr>
          <p:nvPr userDrawn="1"/>
        </p:nvSpPr>
        <p:spPr bwMode="auto">
          <a:xfrm>
            <a:off x="11156950" y="5878513"/>
            <a:ext cx="898525"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&gt; 15 jours</a:t>
            </a:r>
          </a:p>
        </p:txBody>
      </p:sp>
      <p:sp>
        <p:nvSpPr>
          <p:cNvPr id="29" name="Rectangle 28">
            <a:extLst>
              <a:ext uri="{FF2B5EF4-FFF2-40B4-BE49-F238E27FC236}">
                <a16:creationId xmlns:a16="http://schemas.microsoft.com/office/drawing/2014/main" id="{9357F2C4-0022-446C-9DFA-3AC1E8CA30EA}"/>
              </a:ext>
            </a:extLst>
          </p:cNvPr>
          <p:cNvSpPr/>
          <p:nvPr userDrawn="1"/>
        </p:nvSpPr>
        <p:spPr>
          <a:xfrm>
            <a:off x="11104563" y="4000500"/>
            <a:ext cx="96837"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0" name="Rectangle 29">
            <a:extLst>
              <a:ext uri="{FF2B5EF4-FFF2-40B4-BE49-F238E27FC236}">
                <a16:creationId xmlns:a16="http://schemas.microsoft.com/office/drawing/2014/main" id="{0C6BC875-B2EE-4F8E-91B0-F18FD5209D94}"/>
              </a:ext>
            </a:extLst>
          </p:cNvPr>
          <p:cNvSpPr/>
          <p:nvPr userDrawn="1"/>
        </p:nvSpPr>
        <p:spPr>
          <a:xfrm>
            <a:off x="11102975" y="4200525"/>
            <a:ext cx="96838"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1" name="Rectangle 30">
            <a:extLst>
              <a:ext uri="{FF2B5EF4-FFF2-40B4-BE49-F238E27FC236}">
                <a16:creationId xmlns:a16="http://schemas.microsoft.com/office/drawing/2014/main" id="{D77A9664-34E9-4DF8-94EE-232C30707F11}"/>
              </a:ext>
            </a:extLst>
          </p:cNvPr>
          <p:cNvSpPr/>
          <p:nvPr userDrawn="1"/>
        </p:nvSpPr>
        <p:spPr>
          <a:xfrm>
            <a:off x="11106150" y="438308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2" name="Rectangle 31">
            <a:extLst>
              <a:ext uri="{FF2B5EF4-FFF2-40B4-BE49-F238E27FC236}">
                <a16:creationId xmlns:a16="http://schemas.microsoft.com/office/drawing/2014/main" id="{FE518AD4-B1C8-4203-88B9-D47B8C19E47C}"/>
              </a:ext>
            </a:extLst>
          </p:cNvPr>
          <p:cNvSpPr/>
          <p:nvPr userDrawn="1"/>
        </p:nvSpPr>
        <p:spPr>
          <a:xfrm>
            <a:off x="11102975" y="5583238"/>
            <a:ext cx="95250" cy="96837"/>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3" name="Rectangle 32">
            <a:extLst>
              <a:ext uri="{FF2B5EF4-FFF2-40B4-BE49-F238E27FC236}">
                <a16:creationId xmlns:a16="http://schemas.microsoft.com/office/drawing/2014/main" id="{C32C8B33-CFEE-4BC2-BF81-846BA6012D54}"/>
              </a:ext>
            </a:extLst>
          </p:cNvPr>
          <p:cNvSpPr/>
          <p:nvPr userDrawn="1"/>
        </p:nvSpPr>
        <p:spPr>
          <a:xfrm>
            <a:off x="11101388" y="5776913"/>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4" name="Rectangle 33">
            <a:extLst>
              <a:ext uri="{FF2B5EF4-FFF2-40B4-BE49-F238E27FC236}">
                <a16:creationId xmlns:a16="http://schemas.microsoft.com/office/drawing/2014/main" id="{2F4000CA-0D04-48A6-8151-8366FAD26DD0}"/>
              </a:ext>
            </a:extLst>
          </p:cNvPr>
          <p:cNvSpPr/>
          <p:nvPr userDrawn="1"/>
        </p:nvSpPr>
        <p:spPr>
          <a:xfrm>
            <a:off x="11101388" y="595153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36" name="Image 36">
            <a:extLst>
              <a:ext uri="{FF2B5EF4-FFF2-40B4-BE49-F238E27FC236}">
                <a16:creationId xmlns:a16="http://schemas.microsoft.com/office/drawing/2014/main" id="{E102C356-B9BC-4E36-96F5-B723FD8973A0}"/>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236325" y="3155950"/>
            <a:ext cx="67786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Espace réservé du contenu 2"/>
          <p:cNvSpPr>
            <a:spLocks noGrp="1"/>
          </p:cNvSpPr>
          <p:nvPr>
            <p:ph idx="1"/>
          </p:nvPr>
        </p:nvSpPr>
        <p:spPr>
          <a:xfrm>
            <a:off x="515937" y="710352"/>
            <a:ext cx="10267357" cy="527325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texte 9"/>
          <p:cNvSpPr>
            <a:spLocks noGrp="1"/>
          </p:cNvSpPr>
          <p:nvPr>
            <p:ph type="body" sz="quarter" idx="26"/>
          </p:nvPr>
        </p:nvSpPr>
        <p:spPr>
          <a:xfrm>
            <a:off x="515938" y="60465"/>
            <a:ext cx="10469148" cy="389455"/>
          </a:xfrm>
        </p:spPr>
        <p:txBody>
          <a:bodyPr/>
          <a:lstStyle>
            <a:lvl1pPr>
              <a:defRPr sz="1200" b="1">
                <a:solidFill>
                  <a:schemeClr val="bg1">
                    <a:lumMod val="50000"/>
                  </a:schemeClr>
                </a:solidFill>
                <a:latin typeface="Montserrat Black" panose="00000A00000000000000" pitchFamily="2" charset="0"/>
              </a:defRPr>
            </a:lvl1pPr>
          </a:lstStyle>
          <a:p>
            <a:pPr lvl="0"/>
            <a:r>
              <a:rPr lang="fr-FR"/>
              <a:t>Modifier les styles du texte du masque</a:t>
            </a:r>
          </a:p>
        </p:txBody>
      </p:sp>
      <p:sp>
        <p:nvSpPr>
          <p:cNvPr id="38" name="Espace réservé du texte 6"/>
          <p:cNvSpPr>
            <a:spLocks noGrp="1"/>
          </p:cNvSpPr>
          <p:nvPr>
            <p:ph type="body" sz="quarter" idx="28"/>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
        <p:nvSpPr>
          <p:cNvPr id="39" name="Espace réservé du texte 6"/>
          <p:cNvSpPr>
            <a:spLocks noGrp="1"/>
          </p:cNvSpPr>
          <p:nvPr>
            <p:ph type="body" sz="quarter" idx="29"/>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Tree>
    <p:extLst>
      <p:ext uri="{BB962C8B-B14F-4D97-AF65-F5344CB8AC3E}">
        <p14:creationId xmlns:p14="http://schemas.microsoft.com/office/powerpoint/2010/main" val="3017314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IDE">
    <p:bg>
      <p:bgPr>
        <a:solidFill>
          <a:srgbClr val="F2F2F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45EEC95-5F5E-43F0-ADF8-DCB641CE1EB4}"/>
              </a:ext>
            </a:extLst>
          </p:cNvPr>
          <p:cNvSpPr/>
          <p:nvPr userDrawn="1"/>
        </p:nvSpPr>
        <p:spPr>
          <a:xfrm>
            <a:off x="0" y="368300"/>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4" name="Image 8">
            <a:extLst>
              <a:ext uri="{FF2B5EF4-FFF2-40B4-BE49-F238E27FC236}">
                <a16:creationId xmlns:a16="http://schemas.microsoft.com/office/drawing/2014/main" id="{D564263D-D285-4C98-8495-CB6CF9BB91FD}"/>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20638" y="6119813"/>
            <a:ext cx="78581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9A9C5D38-3A95-44FB-A51F-B8C0C36215C6}"/>
              </a:ext>
            </a:extLst>
          </p:cNvPr>
          <p:cNvSpPr/>
          <p:nvPr userDrawn="1"/>
        </p:nvSpPr>
        <p:spPr>
          <a:xfrm>
            <a:off x="481013" y="6713538"/>
            <a:ext cx="347662" cy="131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6" name="Graphique 297">
            <a:hlinkClick r:id="" action="ppaction://noaction"/>
            <a:extLst>
              <a:ext uri="{FF2B5EF4-FFF2-40B4-BE49-F238E27FC236}">
                <a16:creationId xmlns:a16="http://schemas.microsoft.com/office/drawing/2014/main" id="{2CB0903A-393D-4C62-9384-18F8475DAB3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3500" y="30163"/>
            <a:ext cx="338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texte 9"/>
          <p:cNvSpPr>
            <a:spLocks noGrp="1"/>
          </p:cNvSpPr>
          <p:nvPr>
            <p:ph type="body" sz="quarter" idx="26"/>
          </p:nvPr>
        </p:nvSpPr>
        <p:spPr>
          <a:xfrm>
            <a:off x="515938" y="60465"/>
            <a:ext cx="10469148" cy="389455"/>
          </a:xfrm>
        </p:spPr>
        <p:txBody>
          <a:bodyPr/>
          <a:lstStyle>
            <a:lvl1pPr>
              <a:defRPr sz="1200" b="1">
                <a:solidFill>
                  <a:schemeClr val="bg1">
                    <a:lumMod val="50000"/>
                  </a:schemeClr>
                </a:solidFill>
                <a:latin typeface="Montserrat Black" panose="00000A00000000000000" pitchFamily="2" charset="0"/>
              </a:defRPr>
            </a:lvl1pPr>
          </a:lstStyle>
          <a:p>
            <a:pPr lvl="0"/>
            <a:r>
              <a:rPr lang="fr-FR"/>
              <a:t>Modifier les styles du texte du masque</a:t>
            </a:r>
          </a:p>
        </p:txBody>
      </p:sp>
    </p:spTree>
    <p:extLst>
      <p:ext uri="{BB962C8B-B14F-4D97-AF65-F5344CB8AC3E}">
        <p14:creationId xmlns:p14="http://schemas.microsoft.com/office/powerpoint/2010/main" val="56847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97428528"/>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exte 2">
            <a:extLst>
              <a:ext uri="{FF2B5EF4-FFF2-40B4-BE49-F238E27FC236}">
                <a16:creationId xmlns:a16="http://schemas.microsoft.com/office/drawing/2014/main" id="{ACD0C870-0B4F-4B33-B65F-6998CEB9FE48}"/>
              </a:ext>
            </a:extLst>
          </p:cNvPr>
          <p:cNvSpPr>
            <a:spLocks noGrp="1"/>
          </p:cNvSpPr>
          <p:nvPr>
            <p:ph type="body" idx="1"/>
          </p:nvPr>
        </p:nvSpPr>
        <p:spPr bwMode="auto">
          <a:xfrm>
            <a:off x="688975" y="1484313"/>
            <a:ext cx="1097280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Modifier le texte</a:t>
            </a:r>
          </a:p>
          <a:p>
            <a:pPr lvl="1"/>
            <a:r>
              <a:rPr lang="fr-FR" altLang="fr-FR"/>
              <a:t>Deuxième niveau </a:t>
            </a:r>
          </a:p>
          <a:p>
            <a:pPr lvl="2"/>
            <a:r>
              <a:rPr lang="fr-FR" altLang="fr-FR"/>
              <a:t>Troisième niveau </a:t>
            </a:r>
          </a:p>
          <a:p>
            <a:pPr lvl="3"/>
            <a:r>
              <a:rPr lang="fr-FR" altLang="fr-FR"/>
              <a:t>Quatrième niveau </a:t>
            </a:r>
          </a:p>
          <a:p>
            <a:pPr lvl="4"/>
            <a:r>
              <a:rPr lang="fr-FR" altLang="fr-FR"/>
              <a:t>Cinquième niveau </a:t>
            </a:r>
          </a:p>
        </p:txBody>
      </p:sp>
      <p:sp>
        <p:nvSpPr>
          <p:cNvPr id="1027" name="Espace réservé du titre 1">
            <a:extLst>
              <a:ext uri="{FF2B5EF4-FFF2-40B4-BE49-F238E27FC236}">
                <a16:creationId xmlns:a16="http://schemas.microsoft.com/office/drawing/2014/main" id="{C51BFDE2-5A0D-406E-8299-5BDC233DFCE2}"/>
              </a:ext>
            </a:extLst>
          </p:cNvPr>
          <p:cNvSpPr>
            <a:spLocks noGrp="1"/>
          </p:cNvSpPr>
          <p:nvPr>
            <p:ph type="title"/>
          </p:nvPr>
        </p:nvSpPr>
        <p:spPr bwMode="auto">
          <a:xfrm>
            <a:off x="696913" y="365125"/>
            <a:ext cx="1097915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Modifiez le style du titre</a:t>
            </a:r>
          </a:p>
        </p:txBody>
      </p:sp>
      <p:sp>
        <p:nvSpPr>
          <p:cNvPr id="11" name="Espace réservé du numéro de diapositive 1">
            <a:extLst>
              <a:ext uri="{FF2B5EF4-FFF2-40B4-BE49-F238E27FC236}">
                <a16:creationId xmlns:a16="http://schemas.microsoft.com/office/drawing/2014/main" id="{A5D0877A-233A-496D-8C4E-33FF61BBEAAF}"/>
              </a:ext>
            </a:extLst>
          </p:cNvPr>
          <p:cNvSpPr txBox="1">
            <a:spLocks/>
          </p:cNvSpPr>
          <p:nvPr userDrawn="1"/>
        </p:nvSpPr>
        <p:spPr>
          <a:xfrm>
            <a:off x="10988675" y="6524625"/>
            <a:ext cx="673100" cy="261938"/>
          </a:xfrm>
          <a:prstGeom prst="rect">
            <a:avLst/>
          </a:prstGeom>
          <a:noFill/>
        </p:spPr>
        <p:txBody>
          <a:bodyPr lIns="0" tIns="0" rIns="0" bIns="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defRPr/>
            </a:pPr>
            <a:fld id="{7E7B0C8C-3985-4FC8-9DFD-6F6B4CA93470}" type="slidenum">
              <a:rPr lang="fr-FR" altLang="fr-FR" sz="1100" b="1" smtClean="0">
                <a:solidFill>
                  <a:srgbClr val="7F7F7F"/>
                </a:solidFill>
                <a:ea typeface="Helvetica Neue Medium"/>
                <a:cs typeface="Helvetica Neue Medium"/>
              </a:rPr>
              <a:pPr algn="r" eaLnBrk="1" hangingPunct="1">
                <a:defRPr/>
              </a:pPr>
              <a:t>‹N°›</a:t>
            </a:fld>
            <a:endParaRPr lang="fr-FR" altLang="fr-FR" sz="1000" b="1">
              <a:solidFill>
                <a:srgbClr val="7F7F7F"/>
              </a:solidFill>
              <a:ea typeface="Helvetica Neue Medium"/>
              <a:cs typeface="Helvetica Neue Medium"/>
            </a:endParaRPr>
          </a:p>
        </p:txBody>
      </p:sp>
      <p:sp>
        <p:nvSpPr>
          <p:cNvPr id="7" name="Espace réservé du texte 13">
            <a:extLst>
              <a:ext uri="{FF2B5EF4-FFF2-40B4-BE49-F238E27FC236}">
                <a16:creationId xmlns:a16="http://schemas.microsoft.com/office/drawing/2014/main" id="{F8CCD6D7-B143-4126-AE93-657B236DB6E7}"/>
              </a:ext>
            </a:extLst>
          </p:cNvPr>
          <p:cNvSpPr txBox="1">
            <a:spLocks/>
          </p:cNvSpPr>
          <p:nvPr userDrawn="1"/>
        </p:nvSpPr>
        <p:spPr>
          <a:xfrm>
            <a:off x="6510338" y="6473825"/>
            <a:ext cx="4478337" cy="361950"/>
          </a:xfrm>
          <a:prstGeom prst="rect">
            <a:avLst/>
          </a:prstGeom>
        </p:spPr>
        <p:txBody>
          <a:bodyPr anchor="ct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dirty="0">
                <a:solidFill>
                  <a:schemeClr val="bg1">
                    <a:lumMod val="50000"/>
                  </a:schemeClr>
                </a:solidFill>
              </a:rPr>
              <a:t>Semaine 18</a:t>
            </a:r>
          </a:p>
        </p:txBody>
      </p:sp>
      <p:pic>
        <p:nvPicPr>
          <p:cNvPr id="1030" name="Image 7">
            <a:extLst>
              <a:ext uri="{FF2B5EF4-FFF2-40B4-BE49-F238E27FC236}">
                <a16:creationId xmlns:a16="http://schemas.microsoft.com/office/drawing/2014/main" id="{4C6D14F7-DE74-4657-BD94-237EC1F37EFD}"/>
              </a:ext>
            </a:extLst>
          </p:cNvPr>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84225" y="6477000"/>
            <a:ext cx="1154113"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3140174"/>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Lst>
  <p:txStyles>
    <p:titleStyle>
      <a:lvl1pPr algn="l" rtl="0" eaLnBrk="0" fontAlgn="base" hangingPunct="0">
        <a:lnSpc>
          <a:spcPct val="90000"/>
        </a:lnSpc>
        <a:spcBef>
          <a:spcPct val="0"/>
        </a:spcBef>
        <a:spcAft>
          <a:spcPct val="0"/>
        </a:spcAft>
        <a:defRPr sz="2400" b="1" kern="1200">
          <a:solidFill>
            <a:srgbClr val="404040"/>
          </a:solidFill>
          <a:latin typeface="Montserrat Black" panose="00000A00000000000000" pitchFamily="2" charset="0"/>
          <a:ea typeface="+mj-ea"/>
          <a:cs typeface="+mj-cs"/>
        </a:defRPr>
      </a:lvl1pPr>
      <a:lvl2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2pPr>
      <a:lvl3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3pPr>
      <a:lvl4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4pPr>
      <a:lvl5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5pPr>
      <a:lvl6pPr marL="457200" algn="l" rtl="0" fontAlgn="base">
        <a:lnSpc>
          <a:spcPct val="90000"/>
        </a:lnSpc>
        <a:spcBef>
          <a:spcPct val="0"/>
        </a:spcBef>
        <a:spcAft>
          <a:spcPct val="0"/>
        </a:spcAft>
        <a:defRPr sz="2400" b="1">
          <a:solidFill>
            <a:srgbClr val="404040"/>
          </a:solidFill>
          <a:latin typeface="Montserrat Black" panose="00000A00000000000000" pitchFamily="2" charset="0"/>
        </a:defRPr>
      </a:lvl6pPr>
      <a:lvl7pPr marL="914400" algn="l" rtl="0" fontAlgn="base">
        <a:lnSpc>
          <a:spcPct val="90000"/>
        </a:lnSpc>
        <a:spcBef>
          <a:spcPct val="0"/>
        </a:spcBef>
        <a:spcAft>
          <a:spcPct val="0"/>
        </a:spcAft>
        <a:defRPr sz="2400" b="1">
          <a:solidFill>
            <a:srgbClr val="404040"/>
          </a:solidFill>
          <a:latin typeface="Montserrat Black" panose="00000A00000000000000" pitchFamily="2" charset="0"/>
        </a:defRPr>
      </a:lvl7pPr>
      <a:lvl8pPr marL="1371600" algn="l" rtl="0" fontAlgn="base">
        <a:lnSpc>
          <a:spcPct val="90000"/>
        </a:lnSpc>
        <a:spcBef>
          <a:spcPct val="0"/>
        </a:spcBef>
        <a:spcAft>
          <a:spcPct val="0"/>
        </a:spcAft>
        <a:defRPr sz="2400" b="1">
          <a:solidFill>
            <a:srgbClr val="404040"/>
          </a:solidFill>
          <a:latin typeface="Montserrat Black" panose="00000A00000000000000" pitchFamily="2" charset="0"/>
        </a:defRPr>
      </a:lvl8pPr>
      <a:lvl9pPr marL="1828800" algn="l" rtl="0" fontAlgn="base">
        <a:lnSpc>
          <a:spcPct val="90000"/>
        </a:lnSpc>
        <a:spcBef>
          <a:spcPct val="0"/>
        </a:spcBef>
        <a:spcAft>
          <a:spcPct val="0"/>
        </a:spcAft>
        <a:defRPr sz="2400" b="1">
          <a:solidFill>
            <a:srgbClr val="404040"/>
          </a:solidFill>
          <a:latin typeface="Montserrat Black" panose="00000A00000000000000" pitchFamily="2" charset="0"/>
        </a:defRPr>
      </a:lvl9pPr>
    </p:titleStyle>
    <p:bodyStyle>
      <a:lvl1pPr algn="l" rtl="0" eaLnBrk="0" fontAlgn="base" hangingPunct="0">
        <a:spcBef>
          <a:spcPts val="600"/>
        </a:spcBef>
        <a:spcAft>
          <a:spcPct val="0"/>
        </a:spcAft>
        <a:buClr>
          <a:srgbClr val="EA4E55"/>
        </a:buClr>
        <a:buFont typeface="Arial" panose="020B0604020202020204" pitchFamily="34" charset="0"/>
        <a:defRPr sz="2000" kern="1200">
          <a:solidFill>
            <a:srgbClr val="404040"/>
          </a:solidFill>
          <a:latin typeface="+mn-lt"/>
          <a:ea typeface="+mn-ea"/>
          <a:cs typeface="+mn-cs"/>
        </a:defRPr>
      </a:lvl1pPr>
      <a:lvl2pPr marL="685800" indent="-228600" algn="l" rtl="0" eaLnBrk="0" fontAlgn="base" hangingPunct="0">
        <a:spcBef>
          <a:spcPts val="600"/>
        </a:spcBef>
        <a:spcAft>
          <a:spcPct val="0"/>
        </a:spcAft>
        <a:buClr>
          <a:srgbClr val="EA4E55"/>
        </a:buClr>
        <a:buFont typeface="Arial" panose="020B0604020202020204" pitchFamily="34" charset="0"/>
        <a:buChar char="□"/>
        <a:defRPr kern="1200">
          <a:solidFill>
            <a:srgbClr val="404040"/>
          </a:solidFill>
          <a:latin typeface="+mn-lt"/>
          <a:ea typeface="+mn-ea"/>
          <a:cs typeface="+mn-cs"/>
        </a:defRPr>
      </a:lvl2pPr>
      <a:lvl3pPr marL="1143000" indent="-228600" algn="l" rtl="0" eaLnBrk="0" fontAlgn="base" hangingPunct="0">
        <a:spcBef>
          <a:spcPts val="600"/>
        </a:spcBef>
        <a:spcAft>
          <a:spcPct val="0"/>
        </a:spcAft>
        <a:buClr>
          <a:srgbClr val="EA4E55"/>
        </a:buClr>
        <a:buFont typeface="Wingdings" panose="05000000000000000000" pitchFamily="2" charset="2"/>
        <a:buChar char="§"/>
        <a:defRPr kern="1200">
          <a:solidFill>
            <a:srgbClr val="404040"/>
          </a:solidFill>
          <a:latin typeface="+mn-lt"/>
          <a:ea typeface="+mn-ea"/>
          <a:cs typeface="+mn-cs"/>
        </a:defRPr>
      </a:lvl3pPr>
      <a:lvl4pPr marL="1600200" indent="-228600" algn="l" rtl="0" eaLnBrk="0" fontAlgn="base" hangingPunct="0">
        <a:spcBef>
          <a:spcPts val="600"/>
        </a:spcBef>
        <a:spcAft>
          <a:spcPct val="0"/>
        </a:spcAft>
        <a:buClr>
          <a:srgbClr val="EA4E55"/>
        </a:buClr>
        <a:buFont typeface="Arial" panose="020B0604020202020204" pitchFamily="34" charset="0"/>
        <a:buChar char="▫"/>
        <a:defRPr sz="1600" kern="1200">
          <a:solidFill>
            <a:srgbClr val="404040"/>
          </a:solidFill>
          <a:latin typeface="+mn-lt"/>
          <a:ea typeface="+mn-ea"/>
          <a:cs typeface="+mn-cs"/>
        </a:defRPr>
      </a:lvl4pPr>
      <a:lvl5pPr marL="2057400" indent="-228600" algn="l" rtl="0" eaLnBrk="0" fontAlgn="base" hangingPunct="0">
        <a:spcBef>
          <a:spcPts val="600"/>
        </a:spcBef>
        <a:spcAft>
          <a:spcPct val="0"/>
        </a:spcAft>
        <a:buClr>
          <a:srgbClr val="EA4E55"/>
        </a:buClr>
        <a:buFont typeface="Arial" panose="020B0604020202020204" pitchFamily="34" charset="0"/>
        <a:buChar char="▪"/>
        <a:defRPr sz="1000" kern="1200">
          <a:solidFill>
            <a:srgbClr val="40404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slide" Target="slide4.xml"/><Relationship Id="rId7" Type="http://schemas.openxmlformats.org/officeDocument/2006/relationships/slide" Target="slide10.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9.xml"/><Relationship Id="rId11" Type="http://schemas.openxmlformats.org/officeDocument/2006/relationships/slide" Target="slide14.xml"/><Relationship Id="rId5" Type="http://schemas.openxmlformats.org/officeDocument/2006/relationships/slide" Target="slide7.xml"/><Relationship Id="rId10" Type="http://schemas.openxmlformats.org/officeDocument/2006/relationships/slide" Target="slide13.xml"/><Relationship Id="rId4" Type="http://schemas.openxmlformats.org/officeDocument/2006/relationships/slide" Target="slide5.xml"/><Relationship Id="rId9" Type="http://schemas.openxmlformats.org/officeDocument/2006/relationships/slide" Target="slide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hyperlink" Target="https://www.tiktok.com/@caisse_epargne" TargetMode="External"/><Relationship Id="rId4" Type="http://schemas.openxmlformats.org/officeDocument/2006/relationships/hyperlink" Target="http://commerciaux.celca.caisse-epargne.fr/download/1152/le-plan-plv/8865/plan-plv-septembre-cegee.pdf"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4.xml"/><Relationship Id="rId4" Type="http://schemas.openxmlformats.org/officeDocument/2006/relationships/image" Target="../media/image20.emf"/></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2" Type="http://schemas.openxmlformats.org/officeDocument/2006/relationships/hyperlink" Target="mailto:diapason@ipsossurvey.com"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microsoft.com/office/2007/relationships/hdphoto" Target="../media/hdphoto2.wdp"/><Relationship Id="rId2" Type="http://schemas.openxmlformats.org/officeDocument/2006/relationships/hyperlink" Target="http://t.neo.caisse-epargne.fr/r/?id=hc1e7d95,d0aed91,d0aee09&amp;p1=%40wUlbroq80QIR4ZC%2FsDUH8rwY3%2BrksA9uNBH6hizI%2Boo%3D" TargetMode="Externa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29.png"/><Relationship Id="rId4" Type="http://schemas.openxmlformats.org/officeDocument/2006/relationships/image" Target="../media/image25.png"/><Relationship Id="rId9" Type="http://schemas.openxmlformats.org/officeDocument/2006/relationships/hyperlink" Target="https://myeav.ecuvie.assurances.d.bbg/jcms/lpn32_63197/secur-famille-2"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commerciaux.celca.caisse-epargne.fr/download/295/livret-a-ldds/30068/04-25-_-envoi-courriers-virements-interdits.pdf" TargetMode="External"/><Relationship Id="rId7"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31.png"/><Relationship Id="rId5" Type="http://schemas.microsoft.com/office/2007/relationships/hdphoto" Target="../media/hdphoto2.wdp"/><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7" Type="http://schemas.microsoft.com/office/2007/relationships/hdphoto" Target="../media/hdphoto4.wdp"/><Relationship Id="rId2" Type="http://schemas.openxmlformats.org/officeDocument/2006/relationships/image" Target="../media/image33.png"/><Relationship Id="rId1" Type="http://schemas.openxmlformats.org/officeDocument/2006/relationships/slideLayout" Target="../slideLayouts/slideLayout4.xml"/><Relationship Id="rId6" Type="http://schemas.openxmlformats.org/officeDocument/2006/relationships/image" Target="../media/image36.png"/><Relationship Id="rId5" Type="http://schemas.microsoft.com/office/2007/relationships/hdphoto" Target="../media/hdphoto3.wdp"/><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A1E12CEC-7321-4327-8F4C-07F317C6175D}"/>
              </a:ext>
            </a:extLst>
          </p:cNvPr>
          <p:cNvSpPr>
            <a:spLocks noGrp="1"/>
          </p:cNvSpPr>
          <p:nvPr>
            <p:ph type="subTitle" idx="1"/>
          </p:nvPr>
        </p:nvSpPr>
        <p:spPr/>
        <p:txBody>
          <a:bodyPr/>
          <a:lstStyle/>
          <a:p>
            <a:r>
              <a:rPr lang="fr-FR" dirty="0"/>
              <a:t>2023 – semaine 18</a:t>
            </a:r>
          </a:p>
        </p:txBody>
      </p:sp>
      <p:sp>
        <p:nvSpPr>
          <p:cNvPr id="3" name="Espace réservé du texte 2">
            <a:extLst>
              <a:ext uri="{FF2B5EF4-FFF2-40B4-BE49-F238E27FC236}">
                <a16:creationId xmlns:a16="http://schemas.microsoft.com/office/drawing/2014/main" id="{C439CA4D-2E5C-4679-9BF1-464607AC96BA}"/>
              </a:ext>
            </a:extLst>
          </p:cNvPr>
          <p:cNvSpPr>
            <a:spLocks noGrp="1"/>
          </p:cNvSpPr>
          <p:nvPr>
            <p:ph type="body" sz="quarter" idx="10"/>
          </p:nvPr>
        </p:nvSpPr>
        <p:spPr/>
        <p:txBody>
          <a:bodyPr/>
          <a:lstStyle/>
          <a:p>
            <a:r>
              <a:rPr lang="fr-FR" altLang="fr-FR" dirty="0"/>
              <a:t>Du mardi 2 au samedi 6 mai</a:t>
            </a:r>
          </a:p>
        </p:txBody>
      </p:sp>
    </p:spTree>
    <p:extLst>
      <p:ext uri="{BB962C8B-B14F-4D97-AF65-F5344CB8AC3E}">
        <p14:creationId xmlns:p14="http://schemas.microsoft.com/office/powerpoint/2010/main" val="873940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165FFAD-BDDD-4C24-ACC3-0C705A8FDFB3}"/>
              </a:ext>
            </a:extLst>
          </p:cNvPr>
          <p:cNvSpPr>
            <a:spLocks noGrp="1"/>
          </p:cNvSpPr>
          <p:nvPr>
            <p:ph type="body" sz="quarter" idx="13"/>
          </p:nvPr>
        </p:nvSpPr>
        <p:spPr>
          <a:xfrm>
            <a:off x="3635100" y="278673"/>
            <a:ext cx="8040964" cy="6579327"/>
          </a:xfrm>
        </p:spPr>
        <p:txBody>
          <a:bodyPr/>
          <a:lstStyle/>
          <a:p>
            <a:pPr marL="0" indent="0" eaLnBrk="1" fontAlgn="auto" hangingPunct="1">
              <a:spcBef>
                <a:spcPts val="300"/>
              </a:spcBef>
              <a:spcAft>
                <a:spcPts val="0"/>
              </a:spcAft>
              <a:buNone/>
              <a:defRPr/>
            </a:pPr>
            <a:r>
              <a:rPr lang="fr-FR" sz="1200" dirty="0">
                <a:solidFill>
                  <a:srgbClr val="FF0000"/>
                </a:solidFill>
                <a:latin typeface="Montserrat Black" panose="00000A00000000000000" pitchFamily="2" charset="0"/>
                <a:hlinkClick r:id="rId2" action="ppaction://hlinksldjump"/>
              </a:rPr>
              <a:t>SUIVIS QUI GUIDENT MES ACTIONS</a:t>
            </a:r>
            <a:endParaRPr lang="fr-FR" sz="1200" dirty="0"/>
          </a:p>
          <a:p>
            <a:pPr marL="0" indent="0" eaLnBrk="1" fontAlgn="auto" hangingPunct="1">
              <a:spcBef>
                <a:spcPts val="300"/>
              </a:spcBef>
              <a:spcAft>
                <a:spcPts val="0"/>
              </a:spcAft>
              <a:buNone/>
              <a:defRPr/>
            </a:pPr>
            <a:endParaRPr lang="fr-FR" sz="1200" dirty="0"/>
          </a:p>
          <a:p>
            <a:pPr marL="0" indent="0" eaLnBrk="1" fontAlgn="auto" hangingPunct="1">
              <a:spcBef>
                <a:spcPts val="300"/>
              </a:spcBef>
              <a:spcAft>
                <a:spcPts val="0"/>
              </a:spcAft>
              <a:buNone/>
              <a:defRPr/>
            </a:pPr>
            <a:r>
              <a:rPr lang="fr-FR" sz="1200" dirty="0">
                <a:solidFill>
                  <a:srgbClr val="FF0000"/>
                </a:solidFill>
                <a:latin typeface="Montserrat Black" panose="00000A00000000000000" pitchFamily="2" charset="0"/>
              </a:rPr>
              <a:t>JEUNES </a:t>
            </a:r>
          </a:p>
          <a:p>
            <a:pPr marL="171450" indent="-171450" eaLnBrk="1" fontAlgn="auto" hangingPunct="1">
              <a:spcBef>
                <a:spcPts val="300"/>
              </a:spcBef>
              <a:spcAft>
                <a:spcPts val="0"/>
              </a:spcAft>
              <a:buFont typeface="Wingdings" panose="05000000000000000000" pitchFamily="2" charset="2"/>
              <a:buChar char="§"/>
              <a:defRPr/>
            </a:pPr>
            <a:r>
              <a:rPr lang="fr-FR" sz="1200" dirty="0">
                <a:hlinkClick r:id="rId3" action="ppaction://hlinksldjump"/>
              </a:rPr>
              <a:t>Campagne Jeunes 2023, vous allez danser !</a:t>
            </a:r>
            <a:endParaRPr lang="fr-FR" sz="1200" dirty="0"/>
          </a:p>
          <a:p>
            <a:pPr marL="0" indent="0" eaLnBrk="1" fontAlgn="auto" hangingPunct="1">
              <a:spcBef>
                <a:spcPts val="300"/>
              </a:spcBef>
              <a:spcAft>
                <a:spcPts val="0"/>
              </a:spcAft>
              <a:buNone/>
              <a:defRPr/>
            </a:pPr>
            <a:endParaRPr lang="fr-FR" sz="1200" dirty="0"/>
          </a:p>
          <a:p>
            <a:pPr marL="0" indent="0" eaLnBrk="1" fontAlgn="auto" hangingPunct="1">
              <a:spcBef>
                <a:spcPts val="300"/>
              </a:spcBef>
              <a:spcAft>
                <a:spcPts val="0"/>
              </a:spcAft>
              <a:buNone/>
              <a:defRPr/>
            </a:pPr>
            <a:r>
              <a:rPr lang="fr-FR" sz="1200" dirty="0">
                <a:solidFill>
                  <a:srgbClr val="FF0000"/>
                </a:solidFill>
                <a:latin typeface="Montserrat Black" panose="00000A00000000000000" pitchFamily="2" charset="0"/>
              </a:rPr>
              <a:t>CREDIT IMMOBILIER </a:t>
            </a:r>
          </a:p>
          <a:p>
            <a:pPr marL="171450" indent="-171450" eaLnBrk="1" fontAlgn="auto" hangingPunct="1">
              <a:spcBef>
                <a:spcPts val="300"/>
              </a:spcBef>
              <a:spcAft>
                <a:spcPts val="0"/>
              </a:spcAft>
              <a:buFont typeface="Wingdings" panose="05000000000000000000" pitchFamily="2" charset="2"/>
              <a:buChar char="§"/>
              <a:defRPr/>
            </a:pPr>
            <a:r>
              <a:rPr lang="fr-FR" sz="1200" dirty="0">
                <a:hlinkClick r:id="rId4" action="ppaction://hlinksldjump"/>
              </a:rPr>
              <a:t>Traitement des résiliations d’assurance emprunteur</a:t>
            </a:r>
            <a:endParaRPr lang="fr-FR" sz="1200" dirty="0"/>
          </a:p>
          <a:p>
            <a:pPr marL="171450" indent="-171450" eaLnBrk="1" fontAlgn="auto" hangingPunct="1">
              <a:spcBef>
                <a:spcPts val="300"/>
              </a:spcBef>
              <a:spcAft>
                <a:spcPts val="0"/>
              </a:spcAft>
              <a:buFont typeface="Wingdings" panose="05000000000000000000" pitchFamily="2" charset="2"/>
              <a:buChar char="§"/>
              <a:defRPr/>
            </a:pPr>
            <a:r>
              <a:rPr lang="fr-FR" sz="1200" dirty="0">
                <a:hlinkClick r:id="rId5" action="ppaction://hlinksldjump"/>
              </a:rPr>
              <a:t>Barèmes crédit immobilier</a:t>
            </a:r>
            <a:endParaRPr lang="fr-FR" sz="1200" dirty="0"/>
          </a:p>
          <a:p>
            <a:pPr marL="0" indent="0" eaLnBrk="1" fontAlgn="auto" hangingPunct="1">
              <a:spcBef>
                <a:spcPts val="300"/>
              </a:spcBef>
              <a:spcAft>
                <a:spcPts val="0"/>
              </a:spcAft>
              <a:buNone/>
              <a:defRPr/>
            </a:pPr>
            <a:endParaRPr lang="fr-FR" sz="1200" dirty="0"/>
          </a:p>
          <a:p>
            <a:pPr marL="0" indent="0" eaLnBrk="1" fontAlgn="auto" hangingPunct="1">
              <a:spcBef>
                <a:spcPts val="300"/>
              </a:spcBef>
              <a:spcAft>
                <a:spcPts val="0"/>
              </a:spcAft>
              <a:buNone/>
              <a:defRPr/>
            </a:pPr>
            <a:r>
              <a:rPr lang="fr-FR" sz="1200" dirty="0">
                <a:solidFill>
                  <a:srgbClr val="FF0000"/>
                </a:solidFill>
                <a:latin typeface="Montserrat Black" panose="00000A00000000000000" pitchFamily="2" charset="0"/>
              </a:rPr>
              <a:t>DIAPASON</a:t>
            </a:r>
          </a:p>
          <a:p>
            <a:pPr marL="171450" indent="-171450" eaLnBrk="1" fontAlgn="auto" hangingPunct="1">
              <a:spcBef>
                <a:spcPts val="300"/>
              </a:spcBef>
              <a:spcAft>
                <a:spcPts val="0"/>
              </a:spcAft>
              <a:buFont typeface="Wingdings" panose="05000000000000000000" pitchFamily="2" charset="2"/>
              <a:buChar char="§"/>
              <a:defRPr/>
            </a:pPr>
            <a:r>
              <a:rPr lang="fr-FR" sz="1200" dirty="0">
                <a:hlinkClick r:id="rId6" action="ppaction://hlinksldjump"/>
              </a:rPr>
              <a:t>DIAPASON  </a:t>
            </a:r>
            <a:endParaRPr lang="fr-FR" sz="1200" dirty="0"/>
          </a:p>
          <a:p>
            <a:pPr marL="0" indent="0" eaLnBrk="1" fontAlgn="auto" hangingPunct="1">
              <a:spcBef>
                <a:spcPts val="300"/>
              </a:spcBef>
              <a:spcAft>
                <a:spcPts val="0"/>
              </a:spcAft>
              <a:buNone/>
              <a:defRPr/>
            </a:pPr>
            <a:endParaRPr lang="fr-FR" sz="1200" dirty="0"/>
          </a:p>
          <a:p>
            <a:pPr marL="0" indent="0" eaLnBrk="1" fontAlgn="auto" hangingPunct="1">
              <a:spcBef>
                <a:spcPts val="300"/>
              </a:spcBef>
              <a:spcAft>
                <a:spcPts val="0"/>
              </a:spcAft>
              <a:buNone/>
              <a:defRPr/>
            </a:pPr>
            <a:r>
              <a:rPr lang="fr-FR" sz="1200" dirty="0">
                <a:solidFill>
                  <a:srgbClr val="FF0000"/>
                </a:solidFill>
                <a:latin typeface="Montserrat Black" panose="00000A00000000000000" pitchFamily="2" charset="0"/>
              </a:rPr>
              <a:t>PREVOYANCE </a:t>
            </a:r>
          </a:p>
          <a:p>
            <a:pPr marL="171450" indent="-171450" eaLnBrk="1" fontAlgn="auto" hangingPunct="1">
              <a:spcBef>
                <a:spcPts val="300"/>
              </a:spcBef>
              <a:spcAft>
                <a:spcPts val="0"/>
              </a:spcAft>
              <a:buFont typeface="Wingdings" panose="05000000000000000000" pitchFamily="2" charset="2"/>
              <a:buChar char="§"/>
              <a:defRPr/>
            </a:pPr>
            <a:r>
              <a:rPr lang="fr-FR" sz="1200" dirty="0">
                <a:hlinkClick r:id="rId7" action="ppaction://hlinksldjump"/>
              </a:rPr>
              <a:t>IARD &amp; PREVOYANCE : Offre promotionnelle </a:t>
            </a:r>
            <a:r>
              <a:rPr lang="fr-FR" sz="1200" dirty="0" err="1">
                <a:hlinkClick r:id="rId7" action="ppaction://hlinksldjump"/>
              </a:rPr>
              <a:t>Sécur’Famille</a:t>
            </a:r>
            <a:r>
              <a:rPr lang="fr-FR" sz="1200" dirty="0">
                <a:hlinkClick r:id="rId7" action="ppaction://hlinksldjump"/>
              </a:rPr>
              <a:t> 2</a:t>
            </a:r>
            <a:endParaRPr lang="fr-FR" sz="1200" dirty="0"/>
          </a:p>
          <a:p>
            <a:pPr marL="171450" indent="-171450" eaLnBrk="1" fontAlgn="auto" hangingPunct="1">
              <a:spcBef>
                <a:spcPts val="300"/>
              </a:spcBef>
              <a:spcAft>
                <a:spcPts val="0"/>
              </a:spcAft>
              <a:buFont typeface="Wingdings" panose="05000000000000000000" pitchFamily="2" charset="2"/>
              <a:buChar char="§"/>
              <a:defRPr/>
            </a:pPr>
            <a:endParaRPr lang="fr-FR" sz="1200" dirty="0"/>
          </a:p>
          <a:p>
            <a:pPr marL="0" indent="0" eaLnBrk="1" fontAlgn="auto" hangingPunct="1">
              <a:spcBef>
                <a:spcPts val="300"/>
              </a:spcBef>
              <a:spcAft>
                <a:spcPts val="0"/>
              </a:spcAft>
              <a:buNone/>
              <a:defRPr/>
            </a:pPr>
            <a:r>
              <a:rPr lang="fr-FR" sz="1200" dirty="0">
                <a:solidFill>
                  <a:srgbClr val="FF0000"/>
                </a:solidFill>
                <a:latin typeface="Montserrat Black" panose="00000A00000000000000" pitchFamily="2" charset="0"/>
              </a:rPr>
              <a:t>EPARGNE</a:t>
            </a:r>
          </a:p>
          <a:p>
            <a:pPr marL="171450" indent="-171450" eaLnBrk="1" fontAlgn="auto" hangingPunct="1">
              <a:spcBef>
                <a:spcPts val="300"/>
              </a:spcBef>
              <a:spcAft>
                <a:spcPts val="0"/>
              </a:spcAft>
              <a:buFont typeface="Wingdings" panose="05000000000000000000" pitchFamily="2" charset="2"/>
              <a:buChar char="§"/>
              <a:defRPr/>
            </a:pPr>
            <a:r>
              <a:rPr lang="fr-FR" sz="1200" dirty="0">
                <a:hlinkClick r:id="rId8" action="ppaction://hlinksldjump"/>
              </a:rPr>
              <a:t>Revalorisation complémentaire sur versements CNP</a:t>
            </a:r>
            <a:endParaRPr lang="fr-FR" sz="1200" dirty="0"/>
          </a:p>
          <a:p>
            <a:pPr marL="171450" indent="-171450" eaLnBrk="1" fontAlgn="auto" hangingPunct="1">
              <a:spcBef>
                <a:spcPts val="300"/>
              </a:spcBef>
              <a:spcAft>
                <a:spcPts val="0"/>
              </a:spcAft>
              <a:buFont typeface="Wingdings" panose="05000000000000000000" pitchFamily="2" charset="2"/>
              <a:buChar char="§"/>
              <a:defRPr/>
            </a:pPr>
            <a:r>
              <a:rPr lang="fr-FR" sz="1200" dirty="0">
                <a:hlinkClick r:id="rId9" action="ppaction://hlinksldjump"/>
              </a:rPr>
              <a:t>Mise en conformité des virements interdits</a:t>
            </a:r>
            <a:endParaRPr lang="fr-FR" sz="1200" dirty="0"/>
          </a:p>
          <a:p>
            <a:pPr marL="171450" indent="-171450" eaLnBrk="1" fontAlgn="auto" hangingPunct="1">
              <a:spcBef>
                <a:spcPts val="300"/>
              </a:spcBef>
              <a:spcAft>
                <a:spcPts val="0"/>
              </a:spcAft>
              <a:buFont typeface="Wingdings" panose="05000000000000000000" pitchFamily="2" charset="2"/>
              <a:buChar char="§"/>
              <a:defRPr/>
            </a:pPr>
            <a:endParaRPr lang="fr-FR" sz="1200" dirty="0">
              <a:solidFill>
                <a:srgbClr val="FF0000"/>
              </a:solidFill>
              <a:latin typeface="Montserrat Black" panose="00000A00000000000000" pitchFamily="2" charset="0"/>
            </a:endParaRPr>
          </a:p>
          <a:p>
            <a:pPr marL="0" indent="0" eaLnBrk="1" fontAlgn="auto" hangingPunct="1">
              <a:spcBef>
                <a:spcPts val="300"/>
              </a:spcBef>
              <a:spcAft>
                <a:spcPts val="0"/>
              </a:spcAft>
              <a:buNone/>
              <a:defRPr/>
            </a:pPr>
            <a:r>
              <a:rPr lang="fr-FR" sz="1200" dirty="0">
                <a:solidFill>
                  <a:srgbClr val="FF0000"/>
                </a:solidFill>
                <a:latin typeface="Montserrat Black" panose="00000A00000000000000" pitchFamily="2" charset="0"/>
              </a:rPr>
              <a:t>BANCA EPARGNE </a:t>
            </a:r>
          </a:p>
          <a:p>
            <a:pPr marL="171450" indent="-171450" eaLnBrk="1" fontAlgn="auto" hangingPunct="1">
              <a:spcBef>
                <a:spcPts val="300"/>
              </a:spcBef>
              <a:spcAft>
                <a:spcPts val="0"/>
              </a:spcAft>
              <a:buFont typeface="Wingdings" panose="05000000000000000000" pitchFamily="2" charset="2"/>
              <a:buChar char="§"/>
              <a:defRPr/>
            </a:pPr>
            <a:r>
              <a:rPr lang="fr-FR" sz="1200" dirty="0">
                <a:hlinkClick r:id="rId10" action="ppaction://hlinksldjump"/>
              </a:rPr>
              <a:t>Décommissionnement des transactions 0501 et 0601</a:t>
            </a:r>
            <a:endParaRPr lang="fr-FR" sz="1200" dirty="0"/>
          </a:p>
          <a:p>
            <a:pPr marL="171450" indent="-171450" eaLnBrk="1" fontAlgn="auto" hangingPunct="1">
              <a:spcBef>
                <a:spcPts val="300"/>
              </a:spcBef>
              <a:spcAft>
                <a:spcPts val="0"/>
              </a:spcAft>
              <a:buFont typeface="Wingdings" panose="05000000000000000000" pitchFamily="2" charset="2"/>
              <a:buChar char="§"/>
              <a:defRPr/>
            </a:pPr>
            <a:endParaRPr lang="fr-FR" sz="1200" dirty="0">
              <a:highlight>
                <a:srgbClr val="FFFF00"/>
              </a:highlight>
            </a:endParaRPr>
          </a:p>
          <a:p>
            <a:pPr marL="0" indent="0" eaLnBrk="1" fontAlgn="auto" hangingPunct="1">
              <a:spcBef>
                <a:spcPts val="300"/>
              </a:spcBef>
              <a:spcAft>
                <a:spcPts val="0"/>
              </a:spcAft>
              <a:buNone/>
              <a:defRPr/>
            </a:pPr>
            <a:r>
              <a:rPr lang="fr-FR" sz="1200" dirty="0">
                <a:solidFill>
                  <a:srgbClr val="FF0000"/>
                </a:solidFill>
                <a:latin typeface="Montserrat Black" panose="00000A00000000000000" pitchFamily="2" charset="0"/>
              </a:rPr>
              <a:t>IARD</a:t>
            </a:r>
          </a:p>
          <a:p>
            <a:pPr marL="171450" indent="-171450" eaLnBrk="1" fontAlgn="auto" hangingPunct="1">
              <a:spcBef>
                <a:spcPts val="300"/>
              </a:spcBef>
              <a:spcAft>
                <a:spcPts val="0"/>
              </a:spcAft>
              <a:buFont typeface="Wingdings" panose="05000000000000000000" pitchFamily="2" charset="2"/>
              <a:buChar char="§"/>
              <a:defRPr/>
            </a:pPr>
            <a:r>
              <a:rPr lang="fr-FR" sz="1200" dirty="0">
                <a:hlinkClick r:id="rId11" action="ppaction://hlinksldjump"/>
              </a:rPr>
              <a:t>IARD Rappel du circuit de transmission du courrier</a:t>
            </a:r>
            <a:endParaRPr lang="fr-FR" sz="1200" dirty="0"/>
          </a:p>
          <a:p>
            <a:pPr marL="171450" indent="-171450" eaLnBrk="1" fontAlgn="auto" hangingPunct="1">
              <a:spcBef>
                <a:spcPts val="300"/>
              </a:spcBef>
              <a:spcAft>
                <a:spcPts val="0"/>
              </a:spcAft>
              <a:buFont typeface="Wingdings" panose="05000000000000000000" pitchFamily="2" charset="2"/>
              <a:buChar char="§"/>
              <a:defRPr/>
            </a:pPr>
            <a:endParaRPr lang="fr-FR" sz="900" dirty="0">
              <a:solidFill>
                <a:srgbClr val="FF0000"/>
              </a:solidFill>
              <a:latin typeface="Montserrat Black" panose="00000A00000000000000" pitchFamily="2" charset="0"/>
            </a:endParaRPr>
          </a:p>
        </p:txBody>
      </p:sp>
    </p:spTree>
    <p:extLst>
      <p:ext uri="{BB962C8B-B14F-4D97-AF65-F5344CB8AC3E}">
        <p14:creationId xmlns:p14="http://schemas.microsoft.com/office/powerpoint/2010/main" val="4218666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1907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ED240F0-5274-4791-8A6B-E27757DD85FE}"/>
              </a:ext>
            </a:extLst>
          </p:cNvPr>
          <p:cNvSpPr>
            <a:spLocks noGrp="1"/>
          </p:cNvSpPr>
          <p:nvPr>
            <p:ph idx="15"/>
          </p:nvPr>
        </p:nvSpPr>
        <p:spPr/>
        <p:txBody>
          <a:bodyPr/>
          <a:lstStyle/>
          <a:p>
            <a:r>
              <a:rPr lang="fr-FR" dirty="0"/>
              <a:t>La campagne de communication pour promouvoir nos offres Jeunes 2023 débute le 2 mai, dans une saga colorée et rythmée !</a:t>
            </a:r>
          </a:p>
        </p:txBody>
      </p:sp>
      <p:sp>
        <p:nvSpPr>
          <p:cNvPr id="3" name="Espace réservé du contenu 2">
            <a:extLst>
              <a:ext uri="{FF2B5EF4-FFF2-40B4-BE49-F238E27FC236}">
                <a16:creationId xmlns:a16="http://schemas.microsoft.com/office/drawing/2014/main" id="{4F328C14-C6A7-4D6F-B000-85FD01EEA141}"/>
              </a:ext>
            </a:extLst>
          </p:cNvPr>
          <p:cNvSpPr>
            <a:spLocks noGrp="1"/>
          </p:cNvSpPr>
          <p:nvPr>
            <p:ph idx="1"/>
          </p:nvPr>
        </p:nvSpPr>
        <p:spPr>
          <a:xfrm>
            <a:off x="5800725" y="1380986"/>
            <a:ext cx="5127210" cy="3781564"/>
          </a:xfrm>
        </p:spPr>
        <p:txBody>
          <a:bodyPr/>
          <a:lstStyle/>
          <a:p>
            <a:r>
              <a:rPr lang="fr-FR" dirty="0"/>
              <a:t>Cette année, le réseau TikTok est à l’honneur, avec</a:t>
            </a:r>
            <a:br>
              <a:rPr lang="fr-FR" dirty="0"/>
            </a:br>
            <a:r>
              <a:rPr lang="fr-FR" dirty="0"/>
              <a:t>une </a:t>
            </a:r>
            <a:r>
              <a:rPr lang="fr-FR" b="1" dirty="0"/>
              <a:t>mise en scène musicale </a:t>
            </a:r>
            <a:r>
              <a:rPr lang="fr-FR" dirty="0"/>
              <a:t>de nos offres </a:t>
            </a:r>
            <a:r>
              <a:rPr lang="fr-FR" sz="1400" dirty="0">
                <a:effectLst/>
                <a:latin typeface="Segoe UI Emoji" panose="020B0502040204020203" pitchFamily="34" charset="0"/>
                <a:ea typeface="Calibri" panose="020F0502020204030204" pitchFamily="34" charset="0"/>
                <a:cs typeface="Segoe UI Emoji" panose="020B0502040204020203" pitchFamily="34" charset="0"/>
              </a:rPr>
              <a:t>🎵</a:t>
            </a:r>
            <a:r>
              <a:rPr lang="fr-FR" sz="1600" dirty="0">
                <a:effectLst/>
                <a:latin typeface="Segoe UI Emoji" panose="020B0502040204020203" pitchFamily="34" charset="0"/>
                <a:ea typeface="Calibri" panose="020F0502020204030204" pitchFamily="34" charset="0"/>
                <a:cs typeface="Segoe UI Emoji" panose="020B0502040204020203" pitchFamily="34" charset="0"/>
              </a:rPr>
              <a:t> </a:t>
            </a:r>
            <a:r>
              <a:rPr lang="fr-FR" dirty="0"/>
              <a:t>dans l’esprit d’un post sur ce réseau social.</a:t>
            </a:r>
          </a:p>
          <a:p>
            <a:r>
              <a:rPr lang="fr-FR" dirty="0"/>
              <a:t>En utilisant les normes de TikTok 🤳🏻, c’est un véritable dialogue qui s’instaure avec nos jeunes puisque 47% des utilisateurs du réseau ont moins de 24 ans.</a:t>
            </a:r>
          </a:p>
          <a:p>
            <a:r>
              <a:rPr lang="fr-FR" dirty="0"/>
              <a:t>Un plan média, puissant, se fera l’écho de nos offres dès le 2 mai. Les réseaux sociaux auront une place de choix, avec 10 millions d’impressions sur </a:t>
            </a:r>
            <a:r>
              <a:rPr lang="fr-FR" b="1" dirty="0"/>
              <a:t>TikTok</a:t>
            </a:r>
            <a:r>
              <a:rPr lang="fr-FR" dirty="0"/>
              <a:t>, mais aussi sur </a:t>
            </a:r>
            <a:r>
              <a:rPr lang="fr-FR" b="1" dirty="0"/>
              <a:t>Snapchat</a:t>
            </a:r>
            <a:r>
              <a:rPr lang="fr-FR" dirty="0"/>
              <a:t>, </a:t>
            </a:r>
            <a:r>
              <a:rPr lang="fr-FR" b="1" dirty="0"/>
              <a:t>Instagram</a:t>
            </a:r>
            <a:r>
              <a:rPr lang="fr-FR" dirty="0"/>
              <a:t> et </a:t>
            </a:r>
            <a:r>
              <a:rPr lang="fr-FR" b="1" dirty="0"/>
              <a:t>Facebook</a:t>
            </a:r>
            <a:r>
              <a:rPr lang="fr-FR" dirty="0"/>
              <a:t>.</a:t>
            </a:r>
          </a:p>
          <a:p>
            <a:r>
              <a:rPr lang="fr-FR" dirty="0"/>
              <a:t>Nos offres au format XXL dans les salles obscures 🍿: la campagne prendra place durablement dans </a:t>
            </a:r>
            <a:r>
              <a:rPr lang="fr-FR" b="1" dirty="0"/>
              <a:t>180 salles de cinéma</a:t>
            </a:r>
            <a:r>
              <a:rPr lang="fr-FR" dirty="0"/>
              <a:t> du Grand Est et en relai sur </a:t>
            </a:r>
            <a:r>
              <a:rPr lang="fr-FR" dirty="0" err="1"/>
              <a:t>Allociné</a:t>
            </a:r>
            <a:r>
              <a:rPr lang="fr-FR" dirty="0"/>
              <a:t>. </a:t>
            </a:r>
          </a:p>
          <a:p>
            <a:pPr marL="36000" indent="0">
              <a:buNone/>
            </a:pPr>
            <a:endParaRPr lang="fr-FR" dirty="0">
              <a:sym typeface="Wingdings" panose="05000000000000000000" pitchFamily="2" charset="2"/>
            </a:endParaRPr>
          </a:p>
        </p:txBody>
      </p:sp>
      <p:sp>
        <p:nvSpPr>
          <p:cNvPr id="4" name="Espace réservé du texte 3">
            <a:extLst>
              <a:ext uri="{FF2B5EF4-FFF2-40B4-BE49-F238E27FC236}">
                <a16:creationId xmlns:a16="http://schemas.microsoft.com/office/drawing/2014/main" id="{93F88DF0-A60C-498F-8C87-08509B239786}"/>
              </a:ext>
            </a:extLst>
          </p:cNvPr>
          <p:cNvSpPr>
            <a:spLocks noGrp="1"/>
          </p:cNvSpPr>
          <p:nvPr>
            <p:ph type="body" sz="quarter" idx="26"/>
          </p:nvPr>
        </p:nvSpPr>
        <p:spPr/>
        <p:txBody>
          <a:bodyPr/>
          <a:lstStyle/>
          <a:p>
            <a:r>
              <a:rPr lang="fr-FR" dirty="0"/>
              <a:t>Campagne Jeunes 2023, vous allez danser !</a:t>
            </a:r>
          </a:p>
        </p:txBody>
      </p:sp>
      <p:sp>
        <p:nvSpPr>
          <p:cNvPr id="5" name="Espace réservé du texte 4">
            <a:extLst>
              <a:ext uri="{FF2B5EF4-FFF2-40B4-BE49-F238E27FC236}">
                <a16:creationId xmlns:a16="http://schemas.microsoft.com/office/drawing/2014/main" id="{A881E583-AE64-4929-AACA-508D56074531}"/>
              </a:ext>
            </a:extLst>
          </p:cNvPr>
          <p:cNvSpPr>
            <a:spLocks noGrp="1"/>
          </p:cNvSpPr>
          <p:nvPr>
            <p:ph type="body" sz="quarter" idx="28"/>
          </p:nvPr>
        </p:nvSpPr>
        <p:spPr>
          <a:xfrm>
            <a:off x="11062823" y="2489063"/>
            <a:ext cx="1051438" cy="220029"/>
          </a:xfrm>
        </p:spPr>
        <p:txBody>
          <a:bodyPr/>
          <a:lstStyle/>
          <a:p>
            <a:r>
              <a:rPr lang="fr-FR" sz="700" dirty="0"/>
              <a:t>COMMUNICATION</a:t>
            </a:r>
          </a:p>
        </p:txBody>
      </p:sp>
      <p:sp>
        <p:nvSpPr>
          <p:cNvPr id="6" name="Espace réservé du texte 5">
            <a:extLst>
              <a:ext uri="{FF2B5EF4-FFF2-40B4-BE49-F238E27FC236}">
                <a16:creationId xmlns:a16="http://schemas.microsoft.com/office/drawing/2014/main" id="{D3A37CE7-AFB4-46A8-8A35-896132C6F728}"/>
              </a:ext>
            </a:extLst>
          </p:cNvPr>
          <p:cNvSpPr>
            <a:spLocks noGrp="1"/>
          </p:cNvSpPr>
          <p:nvPr>
            <p:ph type="body" sz="quarter" idx="29"/>
          </p:nvPr>
        </p:nvSpPr>
        <p:spPr/>
        <p:txBody>
          <a:bodyPr/>
          <a:lstStyle/>
          <a:p>
            <a:r>
              <a:rPr lang="fr-FR" dirty="0"/>
              <a:t>JEUNES</a:t>
            </a:r>
            <a:endParaRPr lang="fr-FR" sz="600" dirty="0"/>
          </a:p>
        </p:txBody>
      </p:sp>
      <p:sp>
        <p:nvSpPr>
          <p:cNvPr id="7" name="Rectangle 6">
            <a:extLst>
              <a:ext uri="{FF2B5EF4-FFF2-40B4-BE49-F238E27FC236}">
                <a16:creationId xmlns:a16="http://schemas.microsoft.com/office/drawing/2014/main" id="{428B4C36-8714-4FB3-8BED-2A1BCBCFF558}"/>
              </a:ext>
            </a:extLst>
          </p:cNvPr>
          <p:cNvSpPr/>
          <p:nvPr/>
        </p:nvSpPr>
        <p:spPr>
          <a:xfrm>
            <a:off x="11091497" y="398728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56042733-009C-4C8D-A434-8CB40BB7A4DA}"/>
              </a:ext>
            </a:extLst>
          </p:cNvPr>
          <p:cNvSpPr/>
          <p:nvPr/>
        </p:nvSpPr>
        <p:spPr>
          <a:xfrm>
            <a:off x="11091497" y="5570374"/>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0E64867A-4A5D-7C47-4D83-749B5B9FF896}"/>
              </a:ext>
            </a:extLst>
          </p:cNvPr>
          <p:cNvSpPr/>
          <p:nvPr/>
        </p:nvSpPr>
        <p:spPr>
          <a:xfrm>
            <a:off x="11091497" y="4168287"/>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9" name="Image 28">
            <a:extLst>
              <a:ext uri="{FF2B5EF4-FFF2-40B4-BE49-F238E27FC236}">
                <a16:creationId xmlns:a16="http://schemas.microsoft.com/office/drawing/2014/main" id="{D07D3D17-1D7A-2A67-C505-FE750E619962}"/>
              </a:ext>
            </a:extLst>
          </p:cNvPr>
          <p:cNvPicPr>
            <a:picLocks noChangeAspect="1"/>
          </p:cNvPicPr>
          <p:nvPr/>
        </p:nvPicPr>
        <p:blipFill>
          <a:blip r:embed="rId2"/>
          <a:stretch>
            <a:fillRect/>
          </a:stretch>
        </p:blipFill>
        <p:spPr>
          <a:xfrm>
            <a:off x="3061874" y="1401846"/>
            <a:ext cx="2688638" cy="3583404"/>
          </a:xfrm>
          <a:prstGeom prst="rect">
            <a:avLst/>
          </a:prstGeom>
        </p:spPr>
      </p:pic>
      <p:pic>
        <p:nvPicPr>
          <p:cNvPr id="31" name="Image 30">
            <a:extLst>
              <a:ext uri="{FF2B5EF4-FFF2-40B4-BE49-F238E27FC236}">
                <a16:creationId xmlns:a16="http://schemas.microsoft.com/office/drawing/2014/main" id="{EFB1C5D0-33BE-038C-1A3D-F1C7B5780310}"/>
              </a:ext>
            </a:extLst>
          </p:cNvPr>
          <p:cNvPicPr>
            <a:picLocks noChangeAspect="1"/>
          </p:cNvPicPr>
          <p:nvPr/>
        </p:nvPicPr>
        <p:blipFill>
          <a:blip r:embed="rId3"/>
          <a:stretch>
            <a:fillRect/>
          </a:stretch>
        </p:blipFill>
        <p:spPr>
          <a:xfrm>
            <a:off x="241732" y="1401847"/>
            <a:ext cx="2713645" cy="3583403"/>
          </a:xfrm>
          <a:prstGeom prst="rect">
            <a:avLst/>
          </a:prstGeom>
        </p:spPr>
      </p:pic>
      <p:sp>
        <p:nvSpPr>
          <p:cNvPr id="34" name="Espace réservé du contenu 2">
            <a:extLst>
              <a:ext uri="{FF2B5EF4-FFF2-40B4-BE49-F238E27FC236}">
                <a16:creationId xmlns:a16="http://schemas.microsoft.com/office/drawing/2014/main" id="{89F241C2-537C-036A-CA5D-51A17828DFAD}"/>
              </a:ext>
            </a:extLst>
          </p:cNvPr>
          <p:cNvSpPr txBox="1">
            <a:spLocks/>
          </p:cNvSpPr>
          <p:nvPr/>
        </p:nvSpPr>
        <p:spPr bwMode="auto">
          <a:xfrm>
            <a:off x="241731" y="5198276"/>
            <a:ext cx="10831106" cy="916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2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5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La livraison des affiches et dépliants en agence débutera semaine 18. Retrouvez le </a:t>
            </a:r>
            <a:r>
              <a:rPr lang="fr-FR" b="1" dirty="0">
                <a:hlinkClick r:id="rId4"/>
              </a:rPr>
              <a:t>plan PLV complet</a:t>
            </a:r>
            <a:r>
              <a:rPr lang="fr-FR" b="1" dirty="0"/>
              <a:t> </a:t>
            </a:r>
            <a:r>
              <a:rPr lang="fr-FR" dirty="0"/>
              <a:t>sur                         .</a:t>
            </a:r>
          </a:p>
          <a:p>
            <a:r>
              <a:rPr lang="fr-FR" dirty="0"/>
              <a:t>N’hésitez pas à suivre le compte </a:t>
            </a:r>
            <a:r>
              <a:rPr lang="fr-FR" b="1" dirty="0"/>
              <a:t>TikTok de @Caisse d’Epargne</a:t>
            </a:r>
            <a:r>
              <a:rPr lang="fr-FR" dirty="0"/>
              <a:t>, un compte utile qui répond à toutes les questions que </a:t>
            </a:r>
            <a:br>
              <a:rPr lang="fr-FR" dirty="0"/>
            </a:br>
            <a:r>
              <a:rPr lang="fr-FR" dirty="0"/>
              <a:t>les jeunes se posent sur la banque 👉🏻 </a:t>
            </a:r>
            <a:r>
              <a:rPr lang="fr-FR" dirty="0">
                <a:hlinkClick r:id="rId5"/>
              </a:rPr>
              <a:t>tiktok.com/@caisse_epargne</a:t>
            </a:r>
            <a:r>
              <a:rPr lang="fr-FR" dirty="0"/>
              <a:t>.</a:t>
            </a:r>
            <a:endParaRPr lang="fr-FR" dirty="0">
              <a:sym typeface="Wingdings" panose="05000000000000000000" pitchFamily="2" charset="2"/>
            </a:endParaRPr>
          </a:p>
        </p:txBody>
      </p:sp>
      <p:pic>
        <p:nvPicPr>
          <p:cNvPr id="1026" name="Picture 2" descr="La rubrique des commerciaux">
            <a:hlinkClick r:id="rId4"/>
            <a:extLst>
              <a:ext uri="{FF2B5EF4-FFF2-40B4-BE49-F238E27FC236}">
                <a16:creationId xmlns:a16="http://schemas.microsoft.com/office/drawing/2014/main" id="{81E342A2-076C-764E-F9F7-EC66A42A67A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32070" y="5198276"/>
            <a:ext cx="1190641" cy="239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9708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5"/>
          </p:nvPr>
        </p:nvSpPr>
        <p:spPr/>
        <p:txBody>
          <a:bodyPr/>
          <a:lstStyle/>
          <a:p>
            <a:r>
              <a:rPr lang="fr-FR" dirty="0"/>
              <a:t>Pour prévenir du risque d’absence d’assurance, nous vous rappelons le process de traitement d’une de résiliation d’ADE. </a:t>
            </a:r>
          </a:p>
        </p:txBody>
      </p:sp>
      <p:sp>
        <p:nvSpPr>
          <p:cNvPr id="3" name="Espace réservé du contenu 2"/>
          <p:cNvSpPr>
            <a:spLocks noGrp="1"/>
          </p:cNvSpPr>
          <p:nvPr>
            <p:ph idx="1"/>
          </p:nvPr>
        </p:nvSpPr>
        <p:spPr/>
        <p:txBody>
          <a:bodyPr>
            <a:noAutofit/>
          </a:bodyPr>
          <a:lstStyle/>
          <a:p>
            <a:pPr defTabSz="449263">
              <a:spcBef>
                <a:spcPts val="550"/>
              </a:spcBef>
              <a:buSzPct val="80000"/>
              <a:defRPr/>
            </a:pPr>
            <a:r>
              <a:rPr lang="fr-FR" b="0" dirty="0">
                <a:latin typeface="+mj-lt"/>
                <a:cs typeface="Calibri" panose="020F0502020204030204" pitchFamily="34" charset="0"/>
              </a:rPr>
              <a:t>La</a:t>
            </a:r>
            <a:r>
              <a:rPr lang="fr-FR" b="0" dirty="0">
                <a:solidFill>
                  <a:schemeClr val="tx1">
                    <a:lumMod val="75000"/>
                  </a:schemeClr>
                </a:solidFill>
                <a:latin typeface="+mj-lt"/>
                <a:cs typeface="Calibri" panose="020F0502020204030204" pitchFamily="34" charset="0"/>
              </a:rPr>
              <a:t> </a:t>
            </a:r>
            <a:r>
              <a:rPr lang="fr-FR" b="1" dirty="0">
                <a:solidFill>
                  <a:srgbClr val="C00000"/>
                </a:solidFill>
                <a:latin typeface="+mj-lt"/>
                <a:cs typeface="Calibri" panose="020F0502020204030204" pitchFamily="34" charset="0"/>
              </a:rPr>
              <a:t>loi LEMOINE</a:t>
            </a:r>
            <a:r>
              <a:rPr lang="fr-FR" dirty="0">
                <a:latin typeface="+mj-lt"/>
                <a:cs typeface="Calibri" panose="020F0502020204030204" pitchFamily="34" charset="0"/>
              </a:rPr>
              <a:t>,</a:t>
            </a:r>
            <a:r>
              <a:rPr lang="fr-FR" b="1" dirty="0">
                <a:solidFill>
                  <a:srgbClr val="C00000"/>
                </a:solidFill>
                <a:latin typeface="+mj-lt"/>
                <a:cs typeface="Calibri" panose="020F0502020204030204" pitchFamily="34" charset="0"/>
              </a:rPr>
              <a:t> </a:t>
            </a:r>
            <a:r>
              <a:rPr lang="fr-FR" b="0" dirty="0">
                <a:latin typeface="+mj-lt"/>
                <a:cs typeface="Calibri" panose="020F0502020204030204" pitchFamily="34" charset="0"/>
              </a:rPr>
              <a:t>entrée en vigueur en 2022, permet aux emprunteurs de résilier leur assurance de prêt à tout moment du crédit.</a:t>
            </a:r>
          </a:p>
          <a:p>
            <a:pPr defTabSz="449263">
              <a:spcBef>
                <a:spcPts val="550"/>
              </a:spcBef>
              <a:buSzPct val="80000"/>
              <a:defRPr/>
            </a:pPr>
            <a:r>
              <a:rPr lang="fr-FR" b="0" dirty="0">
                <a:latin typeface="+mj-lt"/>
                <a:cs typeface="Calibri" panose="020F0502020204030204" pitchFamily="34" charset="0"/>
              </a:rPr>
              <a:t>Ce contexte réglementaire a pour conséquence </a:t>
            </a:r>
            <a:r>
              <a:rPr lang="fr-FR" b="1" dirty="0">
                <a:solidFill>
                  <a:srgbClr val="C00000"/>
                </a:solidFill>
                <a:latin typeface="+mj-lt"/>
                <a:cs typeface="Calibri" panose="020F0502020204030204" pitchFamily="34" charset="0"/>
              </a:rPr>
              <a:t>une augmentation du volume des substitutions d’assurance </a:t>
            </a:r>
            <a:r>
              <a:rPr lang="fr-FR" b="0" dirty="0">
                <a:latin typeface="+mj-lt"/>
                <a:cs typeface="Calibri" panose="020F0502020204030204" pitchFamily="34" charset="0"/>
              </a:rPr>
              <a:t>vers une assurance externe.</a:t>
            </a:r>
          </a:p>
          <a:p>
            <a:pPr defTabSz="449263">
              <a:spcBef>
                <a:spcPts val="550"/>
              </a:spcBef>
              <a:buSzPct val="80000"/>
              <a:defRPr/>
            </a:pPr>
            <a:r>
              <a:rPr lang="fr-FR" b="0" dirty="0">
                <a:latin typeface="+mj-lt"/>
                <a:cs typeface="Calibri" panose="020F0502020204030204" pitchFamily="34" charset="0"/>
              </a:rPr>
              <a:t>Dans le cadre de la </a:t>
            </a:r>
            <a:r>
              <a:rPr lang="fr-FR" b="1" dirty="0">
                <a:latin typeface="+mj-lt"/>
                <a:cs typeface="Calibri" panose="020F0502020204030204" pitchFamily="34" charset="0"/>
              </a:rPr>
              <a:t>politique risque</a:t>
            </a:r>
            <a:r>
              <a:rPr lang="fr-FR" b="0" dirty="0">
                <a:latin typeface="+mj-lt"/>
                <a:cs typeface="Calibri" panose="020F0502020204030204" pitchFamily="34" charset="0"/>
              </a:rPr>
              <a:t>, le schéma délégataire de la CEGEE prévoit </a:t>
            </a:r>
            <a:r>
              <a:rPr lang="fr-FR" b="1" dirty="0">
                <a:solidFill>
                  <a:srgbClr val="C00000"/>
                </a:solidFill>
                <a:latin typeface="+mj-lt"/>
                <a:cs typeface="Calibri" panose="020F0502020204030204" pitchFamily="34" charset="0"/>
              </a:rPr>
              <a:t>qu’un prêt immobilier soit couvert à 100 % </a:t>
            </a:r>
            <a:r>
              <a:rPr lang="fr-FR" b="1" dirty="0">
                <a:latin typeface="+mj-lt"/>
                <a:cs typeface="Calibri" panose="020F0502020204030204" pitchFamily="34" charset="0"/>
              </a:rPr>
              <a:t>cumulés</a:t>
            </a:r>
            <a:r>
              <a:rPr lang="fr-FR" b="0" dirty="0">
                <a:latin typeface="+mj-lt"/>
                <a:cs typeface="Calibri" panose="020F0502020204030204" pitchFamily="34" charset="0"/>
              </a:rPr>
              <a:t> sur une ou plusieurs têtes.</a:t>
            </a:r>
          </a:p>
          <a:p>
            <a:pPr defTabSz="449263">
              <a:spcBef>
                <a:spcPts val="550"/>
              </a:spcBef>
              <a:buSzPct val="80000"/>
              <a:defRPr/>
            </a:pPr>
            <a:r>
              <a:rPr lang="fr-FR" dirty="0">
                <a:latin typeface="+mj-lt"/>
                <a:cs typeface="Calibri" panose="020F0502020204030204" pitchFamily="34" charset="0"/>
              </a:rPr>
              <a:t>A réception d’une demande de résiliation d’une assurance externe, il est important de </a:t>
            </a:r>
            <a:r>
              <a:rPr lang="fr-FR" b="1" dirty="0">
                <a:solidFill>
                  <a:srgbClr val="C00000"/>
                </a:solidFill>
                <a:latin typeface="+mj-lt"/>
                <a:cs typeface="Calibri" panose="020F0502020204030204" pitchFamily="34" charset="0"/>
              </a:rPr>
              <a:t>vérifier que le client ait bien fait les démarches nécessaires</a:t>
            </a:r>
            <a:r>
              <a:rPr lang="fr-FR" dirty="0">
                <a:solidFill>
                  <a:schemeClr val="tx1">
                    <a:lumMod val="75000"/>
                  </a:schemeClr>
                </a:solidFill>
                <a:latin typeface="+mj-lt"/>
                <a:cs typeface="Calibri" panose="020F0502020204030204" pitchFamily="34" charset="0"/>
              </a:rPr>
              <a:t> </a:t>
            </a:r>
            <a:r>
              <a:rPr lang="fr-FR" dirty="0">
                <a:latin typeface="+mj-lt"/>
                <a:cs typeface="Calibri" panose="020F0502020204030204" pitchFamily="34" charset="0"/>
              </a:rPr>
              <a:t>pour la souscription d’une nouvelle assurance. </a:t>
            </a:r>
          </a:p>
          <a:p>
            <a:pPr defTabSz="449263">
              <a:spcBef>
                <a:spcPts val="550"/>
              </a:spcBef>
              <a:buSzPct val="80000"/>
              <a:defRPr/>
            </a:pPr>
            <a:r>
              <a:rPr lang="fr-FR" b="0" dirty="0">
                <a:latin typeface="+mj-lt"/>
                <a:cs typeface="Calibri" panose="020F0502020204030204" pitchFamily="34" charset="0"/>
              </a:rPr>
              <a:t>Bien souvent la résiliation est demandée conjointement à une substitution d’assurance mais il arrive que la résiliation soit envoyée de façon isolée.</a:t>
            </a:r>
          </a:p>
          <a:p>
            <a:r>
              <a:rPr lang="fr-FR" altLang="fr-FR" dirty="0">
                <a:latin typeface="+mj-lt"/>
                <a:cs typeface="Calibri" panose="020F0502020204030204" pitchFamily="34" charset="0"/>
                <a:sym typeface="Arial" charset="0"/>
              </a:rPr>
              <a:t>Un prêt sans assurance </a:t>
            </a:r>
            <a:r>
              <a:rPr lang="fr-FR" altLang="fr-FR" b="1" dirty="0">
                <a:solidFill>
                  <a:srgbClr val="C00000"/>
                </a:solidFill>
                <a:latin typeface="+mj-lt"/>
                <a:cs typeface="Calibri" panose="020F0502020204030204" pitchFamily="34" charset="0"/>
                <a:sym typeface="Arial" charset="0"/>
              </a:rPr>
              <a:t>présente un risque majeur </a:t>
            </a:r>
            <a:r>
              <a:rPr lang="fr-FR" altLang="fr-FR" dirty="0">
                <a:latin typeface="+mj-lt"/>
                <a:cs typeface="Calibri" panose="020F0502020204030204" pitchFamily="34" charset="0"/>
                <a:sym typeface="Arial" charset="0"/>
              </a:rPr>
              <a:t>pour l’établissement prêteur et pour l’emprunteur :</a:t>
            </a:r>
          </a:p>
          <a:p>
            <a:pPr lvl="1"/>
            <a:r>
              <a:rPr lang="fr-FR" altLang="fr-FR" dirty="0">
                <a:latin typeface="+mj-lt"/>
                <a:cs typeface="Calibri" panose="020F0502020204030204" pitchFamily="34" charset="0"/>
                <a:sym typeface="Arial" charset="0"/>
              </a:rPr>
              <a:t>Un impact sur la garantie CEGC avec une perte possible des droits de prise en charge ;</a:t>
            </a:r>
          </a:p>
          <a:p>
            <a:pPr lvl="1"/>
            <a:r>
              <a:rPr lang="fr-FR" altLang="fr-FR" dirty="0">
                <a:latin typeface="+mj-lt"/>
                <a:cs typeface="Calibri" panose="020F0502020204030204" pitchFamily="34" charset="0"/>
                <a:sym typeface="Arial" charset="0"/>
              </a:rPr>
              <a:t>Un risque de défaut de conseil lorsqu’un client ou un héritier veut actionner une garantie ;</a:t>
            </a:r>
          </a:p>
          <a:p>
            <a:pPr lvl="1"/>
            <a:r>
              <a:rPr lang="fr-FR" altLang="fr-FR" dirty="0">
                <a:latin typeface="+mj-lt"/>
                <a:cs typeface="Calibri" panose="020F0502020204030204" pitchFamily="34" charset="0"/>
                <a:sym typeface="Arial" charset="0"/>
              </a:rPr>
              <a:t>Un risque de non prise en charge d’un sinistre ;</a:t>
            </a:r>
          </a:p>
          <a:p>
            <a:pPr lvl="1"/>
            <a:r>
              <a:rPr lang="fr-FR" altLang="fr-FR" dirty="0">
                <a:latin typeface="+mj-lt"/>
                <a:cs typeface="Calibri" panose="020F0502020204030204" pitchFamily="34" charset="0"/>
                <a:sym typeface="Arial" charset="0"/>
              </a:rPr>
              <a:t>Un risque de déchéance du terme du contrat.</a:t>
            </a:r>
          </a:p>
          <a:p>
            <a:pPr marL="457200" lvl="1" indent="0" algn="just" defTabSz="449263">
              <a:spcBef>
                <a:spcPts val="300"/>
              </a:spcBef>
              <a:buClr>
                <a:schemeClr val="accent6"/>
              </a:buClr>
              <a:buSzPct val="100000"/>
              <a:tabLst>
                <a:tab pos="569913" algn="l"/>
                <a:tab pos="1484313" algn="l"/>
                <a:tab pos="2398713" algn="l"/>
                <a:tab pos="3313113" algn="l"/>
                <a:tab pos="4227513" algn="l"/>
                <a:tab pos="5141913" algn="l"/>
                <a:tab pos="6056313" algn="l"/>
                <a:tab pos="6970713" algn="l"/>
                <a:tab pos="7885113" algn="l"/>
                <a:tab pos="8799513" algn="l"/>
                <a:tab pos="9713913" algn="l"/>
              </a:tabLst>
              <a:defRPr/>
            </a:pPr>
            <a:endParaRPr lang="fr-FR" altLang="fr-FR" sz="1500" dirty="0">
              <a:latin typeface="+mj-lt"/>
              <a:cs typeface="Calibri" panose="020F0502020204030204" pitchFamily="34" charset="0"/>
              <a:sym typeface="Arial" charset="0"/>
            </a:endParaRPr>
          </a:p>
          <a:p>
            <a:pPr marL="457200" lvl="1" indent="0" algn="ctr" defTabSz="449263">
              <a:spcBef>
                <a:spcPts val="300"/>
              </a:spcBef>
              <a:buClr>
                <a:schemeClr val="accent6"/>
              </a:buClr>
              <a:buSzPct val="100000"/>
              <a:buNone/>
              <a:tabLst>
                <a:tab pos="569913" algn="l"/>
                <a:tab pos="1484313" algn="l"/>
                <a:tab pos="2398713" algn="l"/>
                <a:tab pos="3313113" algn="l"/>
                <a:tab pos="4227513" algn="l"/>
                <a:tab pos="5141913" algn="l"/>
                <a:tab pos="6056313" algn="l"/>
                <a:tab pos="6970713" algn="l"/>
                <a:tab pos="7885113" algn="l"/>
                <a:tab pos="8799513" algn="l"/>
                <a:tab pos="9713913" algn="l"/>
              </a:tabLst>
              <a:defRPr/>
            </a:pPr>
            <a:r>
              <a:rPr lang="fr-FR" altLang="fr-FR" sz="1500" b="1" dirty="0">
                <a:latin typeface="+mj-lt"/>
                <a:cs typeface="Calibri" panose="020F0502020204030204" pitchFamily="34" charset="0"/>
                <a:sym typeface="Arial" charset="0"/>
              </a:rPr>
              <a:t> Process et risques identiques </a:t>
            </a:r>
            <a:r>
              <a:rPr lang="fr-FR" altLang="fr-FR" sz="1500" dirty="0">
                <a:latin typeface="+mj-lt"/>
                <a:cs typeface="Calibri" panose="020F0502020204030204" pitchFamily="34" charset="0"/>
                <a:sym typeface="Arial" charset="0"/>
              </a:rPr>
              <a:t>si demande de résiliation d’assurance </a:t>
            </a:r>
            <a:r>
              <a:rPr lang="fr-FR" altLang="fr-FR" sz="1500" b="1" dirty="0">
                <a:latin typeface="+mj-lt"/>
                <a:cs typeface="Calibri" panose="020F0502020204030204" pitchFamily="34" charset="0"/>
                <a:sym typeface="Arial" charset="0"/>
              </a:rPr>
              <a:t>CNP</a:t>
            </a:r>
            <a:r>
              <a:rPr lang="fr-FR" altLang="fr-FR" sz="1500" dirty="0">
                <a:latin typeface="+mj-lt"/>
                <a:cs typeface="Calibri" panose="020F0502020204030204" pitchFamily="34" charset="0"/>
                <a:sym typeface="Arial" charset="0"/>
              </a:rPr>
              <a:t> et </a:t>
            </a:r>
            <a:r>
              <a:rPr lang="fr-FR" altLang="fr-FR" sz="1500" b="1" dirty="0">
                <a:latin typeface="+mj-lt"/>
                <a:cs typeface="Calibri" panose="020F0502020204030204" pitchFamily="34" charset="0"/>
                <a:sym typeface="Arial" charset="0"/>
              </a:rPr>
              <a:t>CBP</a:t>
            </a:r>
          </a:p>
          <a:p>
            <a:pPr lvl="1" defTabSz="449263">
              <a:spcBef>
                <a:spcPts val="250"/>
              </a:spcBef>
              <a:buClr>
                <a:srgbClr val="F47920"/>
              </a:buClr>
              <a:buSzPct val="100000"/>
              <a:buFont typeface="Wingdings" charset="2"/>
              <a:buNone/>
              <a:defRPr/>
            </a:pPr>
            <a:r>
              <a:rPr lang="fr-FR" altLang="fr-FR" sz="1500" i="1" dirty="0">
                <a:solidFill>
                  <a:srgbClr val="000000"/>
                </a:solidFill>
                <a:latin typeface="+mj-lt"/>
                <a:cs typeface="Arial" charset="0"/>
                <a:sym typeface="Arial" charset="0"/>
              </a:rPr>
              <a:t>	        </a:t>
            </a:r>
          </a:p>
          <a:p>
            <a:endParaRPr lang="fr-FR" dirty="0">
              <a:latin typeface="+mj-lt"/>
            </a:endParaRPr>
          </a:p>
          <a:p>
            <a:pPr marL="36000" indent="0">
              <a:buNone/>
            </a:pPr>
            <a:r>
              <a:rPr lang="fr-FR" dirty="0">
                <a:latin typeface="+mj-lt"/>
              </a:rPr>
              <a:t>	</a:t>
            </a:r>
          </a:p>
        </p:txBody>
      </p:sp>
      <p:sp>
        <p:nvSpPr>
          <p:cNvPr id="7" name="Espace réservé du texte 6"/>
          <p:cNvSpPr>
            <a:spLocks noGrp="1"/>
          </p:cNvSpPr>
          <p:nvPr>
            <p:ph type="body" sz="quarter" idx="26"/>
          </p:nvPr>
        </p:nvSpPr>
        <p:spPr/>
        <p:txBody>
          <a:bodyPr/>
          <a:lstStyle/>
          <a:p>
            <a:r>
              <a:rPr lang="fr-FR" dirty="0"/>
              <a:t>Traitement des résiliations d’assurance emprunteur</a:t>
            </a:r>
          </a:p>
        </p:txBody>
      </p:sp>
      <p:sp>
        <p:nvSpPr>
          <p:cNvPr id="10" name="Espace réservé du texte 9"/>
          <p:cNvSpPr>
            <a:spLocks noGrp="1"/>
          </p:cNvSpPr>
          <p:nvPr>
            <p:ph type="body" sz="quarter" idx="28"/>
          </p:nvPr>
        </p:nvSpPr>
        <p:spPr/>
        <p:txBody>
          <a:bodyPr/>
          <a:lstStyle/>
          <a:p>
            <a:r>
              <a:rPr lang="fr-FR" dirty="0"/>
              <a:t>RESILIATION D’ASSURANCE</a:t>
            </a:r>
          </a:p>
        </p:txBody>
      </p:sp>
      <p:sp>
        <p:nvSpPr>
          <p:cNvPr id="11" name="Espace réservé du texte 10"/>
          <p:cNvSpPr>
            <a:spLocks noGrp="1"/>
          </p:cNvSpPr>
          <p:nvPr>
            <p:ph type="body" sz="quarter" idx="29"/>
          </p:nvPr>
        </p:nvSpPr>
        <p:spPr/>
        <p:txBody>
          <a:bodyPr/>
          <a:lstStyle/>
          <a:p>
            <a:r>
              <a:rPr lang="fr-FR" dirty="0"/>
              <a:t>CREDIT IMMOBILIER</a:t>
            </a:r>
          </a:p>
        </p:txBody>
      </p:sp>
      <p:sp>
        <p:nvSpPr>
          <p:cNvPr id="2" name="Rectangle 1"/>
          <p:cNvSpPr/>
          <p:nvPr/>
        </p:nvSpPr>
        <p:spPr>
          <a:xfrm>
            <a:off x="11091497" y="398728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8" name="Rectangle 7"/>
          <p:cNvSpPr/>
          <p:nvPr/>
        </p:nvSpPr>
        <p:spPr>
          <a:xfrm>
            <a:off x="11091497" y="5570374"/>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9" name="Rectangle 8">
            <a:extLst>
              <a:ext uri="{FF2B5EF4-FFF2-40B4-BE49-F238E27FC236}">
                <a16:creationId xmlns:a16="http://schemas.microsoft.com/office/drawing/2014/main" id="{E14A701E-7B13-41BE-8821-4F5CC191A77E}"/>
              </a:ext>
            </a:extLst>
          </p:cNvPr>
          <p:cNvSpPr/>
          <p:nvPr/>
        </p:nvSpPr>
        <p:spPr>
          <a:xfrm>
            <a:off x="11091497" y="4179062"/>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520541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E1EE079-1139-B177-885A-1FAEAE2103FC}"/>
              </a:ext>
            </a:extLst>
          </p:cNvPr>
          <p:cNvSpPr>
            <a:spLocks noGrp="1"/>
          </p:cNvSpPr>
          <p:nvPr>
            <p:ph type="body" sz="quarter" idx="26"/>
          </p:nvPr>
        </p:nvSpPr>
        <p:spPr/>
        <p:txBody>
          <a:bodyPr/>
          <a:lstStyle/>
          <a:p>
            <a:r>
              <a:rPr lang="fr-FR" dirty="0"/>
              <a:t>Traitement des résiliations d’assurance emprunteur</a:t>
            </a:r>
          </a:p>
          <a:p>
            <a:endParaRPr lang="fr-FR" dirty="0"/>
          </a:p>
        </p:txBody>
      </p:sp>
      <p:sp>
        <p:nvSpPr>
          <p:cNvPr id="4" name="Espace réservé du texte 3">
            <a:extLst>
              <a:ext uri="{FF2B5EF4-FFF2-40B4-BE49-F238E27FC236}">
                <a16:creationId xmlns:a16="http://schemas.microsoft.com/office/drawing/2014/main" id="{118DD71D-34DC-CA7B-9AF8-0DB1B7682D05}"/>
              </a:ext>
            </a:extLst>
          </p:cNvPr>
          <p:cNvSpPr>
            <a:spLocks noGrp="1"/>
          </p:cNvSpPr>
          <p:nvPr>
            <p:ph type="body" sz="quarter" idx="28"/>
          </p:nvPr>
        </p:nvSpPr>
        <p:spPr/>
        <p:txBody>
          <a:bodyPr/>
          <a:lstStyle/>
          <a:p>
            <a:r>
              <a:rPr lang="fr-FR" dirty="0"/>
              <a:t>RESILIATION D’ASSURANCE</a:t>
            </a:r>
          </a:p>
        </p:txBody>
      </p:sp>
      <p:sp>
        <p:nvSpPr>
          <p:cNvPr id="5" name="Espace réservé du texte 4">
            <a:extLst>
              <a:ext uri="{FF2B5EF4-FFF2-40B4-BE49-F238E27FC236}">
                <a16:creationId xmlns:a16="http://schemas.microsoft.com/office/drawing/2014/main" id="{BAECC935-0788-7FA5-5A44-2A472818419B}"/>
              </a:ext>
            </a:extLst>
          </p:cNvPr>
          <p:cNvSpPr>
            <a:spLocks noGrp="1"/>
          </p:cNvSpPr>
          <p:nvPr>
            <p:ph type="body" sz="quarter" idx="29"/>
          </p:nvPr>
        </p:nvSpPr>
        <p:spPr/>
        <p:txBody>
          <a:bodyPr/>
          <a:lstStyle/>
          <a:p>
            <a:r>
              <a:rPr lang="fr-FR" dirty="0"/>
              <a:t>CREDIT IMMOBILIER</a:t>
            </a:r>
          </a:p>
        </p:txBody>
      </p:sp>
      <p:sp>
        <p:nvSpPr>
          <p:cNvPr id="7" name="Rectangle 6">
            <a:extLst>
              <a:ext uri="{FF2B5EF4-FFF2-40B4-BE49-F238E27FC236}">
                <a16:creationId xmlns:a16="http://schemas.microsoft.com/office/drawing/2014/main" id="{B852515A-DD79-2F2B-9835-AD613AF4BD16}"/>
              </a:ext>
            </a:extLst>
          </p:cNvPr>
          <p:cNvSpPr/>
          <p:nvPr/>
        </p:nvSpPr>
        <p:spPr>
          <a:xfrm>
            <a:off x="11091497" y="398728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8" name="Rectangle 7">
            <a:extLst>
              <a:ext uri="{FF2B5EF4-FFF2-40B4-BE49-F238E27FC236}">
                <a16:creationId xmlns:a16="http://schemas.microsoft.com/office/drawing/2014/main" id="{FC25BD09-FCDF-6382-F625-C4498F582577}"/>
              </a:ext>
            </a:extLst>
          </p:cNvPr>
          <p:cNvSpPr/>
          <p:nvPr/>
        </p:nvSpPr>
        <p:spPr>
          <a:xfrm>
            <a:off x="11091497" y="5570374"/>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9" name="Rectangle 8">
            <a:extLst>
              <a:ext uri="{FF2B5EF4-FFF2-40B4-BE49-F238E27FC236}">
                <a16:creationId xmlns:a16="http://schemas.microsoft.com/office/drawing/2014/main" id="{C453C775-A9F2-0F12-FD5B-DF14FF1D0C21}"/>
              </a:ext>
            </a:extLst>
          </p:cNvPr>
          <p:cNvSpPr/>
          <p:nvPr/>
        </p:nvSpPr>
        <p:spPr>
          <a:xfrm>
            <a:off x="11091497" y="4179062"/>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aphicFrame>
        <p:nvGraphicFramePr>
          <p:cNvPr id="16" name="Tableau 13">
            <a:extLst>
              <a:ext uri="{FF2B5EF4-FFF2-40B4-BE49-F238E27FC236}">
                <a16:creationId xmlns:a16="http://schemas.microsoft.com/office/drawing/2014/main" id="{D4EB2F59-4AD9-BB3A-9946-7DE23880984A}"/>
              </a:ext>
            </a:extLst>
          </p:cNvPr>
          <p:cNvGraphicFramePr>
            <a:graphicFrameLocks noGrp="1"/>
          </p:cNvGraphicFramePr>
          <p:nvPr>
            <p:extLst>
              <p:ext uri="{D42A27DB-BD31-4B8C-83A1-F6EECF244321}">
                <p14:modId xmlns:p14="http://schemas.microsoft.com/office/powerpoint/2010/main" val="17921723"/>
              </p:ext>
            </p:extLst>
          </p:nvPr>
        </p:nvGraphicFramePr>
        <p:xfrm>
          <a:off x="515938" y="610298"/>
          <a:ext cx="10345250" cy="5619179"/>
        </p:xfrm>
        <a:graphic>
          <a:graphicData uri="http://schemas.openxmlformats.org/drawingml/2006/table">
            <a:tbl>
              <a:tblPr firstRow="1" bandRow="1">
                <a:tableStyleId>{5C22544A-7EE6-4342-B048-85BDC9FD1C3A}</a:tableStyleId>
              </a:tblPr>
              <a:tblGrid>
                <a:gridCol w="3242268">
                  <a:extLst>
                    <a:ext uri="{9D8B030D-6E8A-4147-A177-3AD203B41FA5}">
                      <a16:colId xmlns:a16="http://schemas.microsoft.com/office/drawing/2014/main" val="1932800462"/>
                    </a:ext>
                  </a:extLst>
                </a:gridCol>
                <a:gridCol w="3753977">
                  <a:extLst>
                    <a:ext uri="{9D8B030D-6E8A-4147-A177-3AD203B41FA5}">
                      <a16:colId xmlns:a16="http://schemas.microsoft.com/office/drawing/2014/main" val="2623548565"/>
                    </a:ext>
                  </a:extLst>
                </a:gridCol>
                <a:gridCol w="3349005">
                  <a:extLst>
                    <a:ext uri="{9D8B030D-6E8A-4147-A177-3AD203B41FA5}">
                      <a16:colId xmlns:a16="http://schemas.microsoft.com/office/drawing/2014/main" val="2530914216"/>
                    </a:ext>
                  </a:extLst>
                </a:gridCol>
              </a:tblGrid>
              <a:tr h="7591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1" dirty="0">
                        <a:solidFill>
                          <a:schemeClr val="tx1">
                            <a:lumMod val="75000"/>
                            <a:lumOff val="25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dirty="0">
                          <a:solidFill>
                            <a:schemeClr val="tx1">
                              <a:lumMod val="75000"/>
                              <a:lumOff val="25000"/>
                            </a:schemeClr>
                          </a:solidFill>
                        </a:rPr>
                        <a:t>Résiliation conjointe à une substitution </a:t>
                      </a:r>
                    </a:p>
                    <a:p>
                      <a:pPr algn="ctr"/>
                      <a:endParaRPr lang="fr-FR" dirty="0">
                        <a:solidFill>
                          <a:schemeClr val="tx1">
                            <a:lumMod val="75000"/>
                            <a:lumOff val="25000"/>
                          </a:schemeClr>
                        </a:solidFill>
                      </a:endParaRPr>
                    </a:p>
                  </a:txBody>
                  <a:tcP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dirty="0">
                        <a:solidFill>
                          <a:schemeClr val="tx1">
                            <a:lumMod val="75000"/>
                            <a:lumOff val="25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lumMod val="75000"/>
                              <a:lumOff val="25000"/>
                            </a:schemeClr>
                          </a:solidFill>
                        </a:rPr>
                        <a:t>Résiliation pour impayés </a:t>
                      </a:r>
                    </a:p>
                    <a:p>
                      <a:endParaRPr lang="fr-FR" dirty="0">
                        <a:solidFill>
                          <a:schemeClr val="tx1">
                            <a:lumMod val="75000"/>
                            <a:lumOff val="25000"/>
                          </a:schemeClr>
                        </a:solidFill>
                      </a:endParaRPr>
                    </a:p>
                  </a:txBody>
                  <a:tcP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dirty="0">
                        <a:solidFill>
                          <a:schemeClr val="tx1">
                            <a:lumMod val="75000"/>
                            <a:lumOff val="25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solidFill>
                            <a:schemeClr val="tx1">
                              <a:lumMod val="75000"/>
                              <a:lumOff val="25000"/>
                            </a:schemeClr>
                          </a:solidFill>
                        </a:rPr>
                        <a:t>Résiliation « sèche »</a:t>
                      </a:r>
                    </a:p>
                  </a:txBody>
                  <a:tcPr>
                    <a:solidFill>
                      <a:schemeClr val="accent1">
                        <a:lumMod val="20000"/>
                        <a:lumOff val="80000"/>
                      </a:schemeClr>
                    </a:solidFill>
                  </a:tcPr>
                </a:tc>
                <a:extLst>
                  <a:ext uri="{0D108BD9-81ED-4DB2-BD59-A6C34878D82A}">
                    <a16:rowId xmlns:a16="http://schemas.microsoft.com/office/drawing/2014/main" val="128752808"/>
                  </a:ext>
                </a:extLst>
              </a:tr>
              <a:tr h="4857179">
                <a:tc>
                  <a:txBody>
                    <a:bodyPr/>
                    <a:lstStyle/>
                    <a:p>
                      <a:r>
                        <a:rPr lang="fr-FR" sz="1200" b="0" dirty="0">
                          <a:solidFill>
                            <a:schemeClr val="tx1">
                              <a:lumMod val="75000"/>
                              <a:lumOff val="25000"/>
                            </a:schemeClr>
                          </a:solidFill>
                        </a:rPr>
                        <a:t>Je scanne la résiliation avec la demande de substitution et je saisis </a:t>
                      </a:r>
                      <a:r>
                        <a:rPr lang="fr-FR" sz="1200" b="1" u="none" dirty="0">
                          <a:solidFill>
                            <a:srgbClr val="C00000"/>
                          </a:solidFill>
                        </a:rPr>
                        <a:t>dans Myprestation </a:t>
                      </a:r>
                      <a:r>
                        <a:rPr lang="fr-FR" sz="1200" b="0" dirty="0">
                          <a:solidFill>
                            <a:schemeClr val="tx1">
                              <a:lumMod val="75000"/>
                              <a:lumOff val="25000"/>
                            </a:schemeClr>
                          </a:solidFill>
                        </a:rPr>
                        <a:t>une prestation : </a:t>
                      </a:r>
                    </a:p>
                    <a:p>
                      <a:endParaRPr lang="fr-FR" sz="1200" dirty="0">
                        <a:solidFill>
                          <a:srgbClr val="FF0000"/>
                        </a:solidFill>
                      </a:endParaRPr>
                    </a:p>
                    <a:p>
                      <a:pPr algn="ctr"/>
                      <a:r>
                        <a:rPr lang="fr-FR" sz="1200" dirty="0">
                          <a:solidFill>
                            <a:srgbClr val="C00000"/>
                          </a:solidFill>
                        </a:rPr>
                        <a:t>Rubrique Avenant d’assurance </a:t>
                      </a:r>
                    </a:p>
                    <a:p>
                      <a:pPr algn="ctr"/>
                      <a:r>
                        <a:rPr lang="fr-FR" sz="1200" dirty="0">
                          <a:solidFill>
                            <a:srgbClr val="C00000"/>
                          </a:solidFill>
                        </a:rPr>
                        <a:t>Etude d’équivalence /substitution</a:t>
                      </a:r>
                    </a:p>
                    <a:p>
                      <a:endParaRPr lang="fr-FR" sz="1400" dirty="0">
                        <a:solidFill>
                          <a:schemeClr val="tx2"/>
                        </a:solidFill>
                      </a:endParaRPr>
                    </a:p>
                    <a:p>
                      <a:endParaRPr lang="fr-FR" sz="1400" dirty="0">
                        <a:solidFill>
                          <a:schemeClr val="tx2"/>
                        </a:solidFill>
                      </a:endParaRPr>
                    </a:p>
                    <a:p>
                      <a:r>
                        <a:rPr lang="fr-FR" sz="1200" b="0" i="1" dirty="0">
                          <a:solidFill>
                            <a:schemeClr val="tx1">
                              <a:lumMod val="75000"/>
                              <a:lumOff val="25000"/>
                            </a:schemeClr>
                          </a:solidFill>
                        </a:rPr>
                        <a:t>La nouvelle attestation d’assurance sera ajoutée au plan de classement par </a:t>
                      </a:r>
                      <a:br>
                        <a:rPr lang="fr-FR" sz="1200" b="0" i="1" dirty="0">
                          <a:solidFill>
                            <a:schemeClr val="tx1">
                              <a:lumMod val="75000"/>
                              <a:lumOff val="25000"/>
                            </a:schemeClr>
                          </a:solidFill>
                        </a:rPr>
                      </a:br>
                      <a:r>
                        <a:rPr lang="fr-FR" sz="1200" b="1" i="1" dirty="0">
                          <a:solidFill>
                            <a:schemeClr val="tx1">
                              <a:lumMod val="75000"/>
                              <a:lumOff val="25000"/>
                            </a:schemeClr>
                          </a:solidFill>
                        </a:rPr>
                        <a:t>BPCE SC.</a:t>
                      </a:r>
                    </a:p>
                  </a:txBody>
                  <a:tcPr>
                    <a:solidFill>
                      <a:schemeClr val="bg1">
                        <a:lumMod val="95000"/>
                      </a:schemeClr>
                    </a:solidFill>
                  </a:tcPr>
                </a:tc>
                <a:tc>
                  <a:txBody>
                    <a:bodyPr/>
                    <a:lstStyle/>
                    <a:p>
                      <a:r>
                        <a:rPr lang="fr-FR" sz="1200" b="0" dirty="0">
                          <a:solidFill>
                            <a:schemeClr val="tx1">
                              <a:lumMod val="75000"/>
                              <a:lumOff val="25000"/>
                            </a:schemeClr>
                          </a:solidFill>
                        </a:rPr>
                        <a:t>Je saisis </a:t>
                      </a:r>
                      <a:r>
                        <a:rPr lang="fr-FR" sz="1200" b="1" u="none" dirty="0">
                          <a:solidFill>
                            <a:srgbClr val="C00000"/>
                          </a:solidFill>
                        </a:rPr>
                        <a:t>dans Myprestation </a:t>
                      </a:r>
                      <a:r>
                        <a:rPr lang="fr-FR" sz="1200" b="0" u="none" dirty="0">
                          <a:solidFill>
                            <a:srgbClr val="C00000"/>
                          </a:solidFill>
                        </a:rPr>
                        <a:t> </a:t>
                      </a:r>
                      <a:r>
                        <a:rPr lang="fr-FR" sz="1200" b="0" dirty="0">
                          <a:solidFill>
                            <a:schemeClr val="tx1">
                              <a:lumMod val="75000"/>
                              <a:lumOff val="25000"/>
                            </a:schemeClr>
                          </a:solidFill>
                        </a:rPr>
                        <a:t>une prestation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u="sng" kern="1200" dirty="0">
                        <a:solidFill>
                          <a:srgbClr val="FF0000"/>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u="none" kern="1200" dirty="0">
                          <a:solidFill>
                            <a:srgbClr val="C00000"/>
                          </a:solidFill>
                          <a:effectLst/>
                          <a:latin typeface="+mn-lt"/>
                          <a:ea typeface="+mn-ea"/>
                          <a:cs typeface="+mn-cs"/>
                        </a:rPr>
                        <a:t>Rubrique Avenant d’assurance</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u="none" kern="1200" dirty="0">
                          <a:solidFill>
                            <a:srgbClr val="C00000"/>
                          </a:solidFill>
                          <a:effectLst/>
                          <a:latin typeface="+mn-lt"/>
                          <a:ea typeface="+mn-ea"/>
                          <a:cs typeface="+mn-cs"/>
                        </a:rPr>
                        <a:t>Incident (impayés, résiliation)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u="sng"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u="sng"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1" u="none" kern="1200" dirty="0">
                          <a:solidFill>
                            <a:schemeClr val="tx1">
                              <a:lumMod val="75000"/>
                              <a:lumOff val="25000"/>
                            </a:schemeClr>
                          </a:solidFill>
                          <a:effectLst/>
                          <a:latin typeface="+mn-lt"/>
                          <a:ea typeface="+mn-ea"/>
                          <a:cs typeface="+mn-cs"/>
                        </a:rPr>
                        <a:t>BPCE SC </a:t>
                      </a:r>
                      <a:r>
                        <a:rPr lang="fr-FR" sz="1200" b="0" i="1" u="none" kern="1200" dirty="0">
                          <a:solidFill>
                            <a:schemeClr val="tx1">
                              <a:lumMod val="75000"/>
                              <a:lumOff val="25000"/>
                            </a:schemeClr>
                          </a:solidFill>
                          <a:effectLst/>
                          <a:latin typeface="+mn-lt"/>
                          <a:ea typeface="+mn-ea"/>
                          <a:cs typeface="+mn-cs"/>
                        </a:rPr>
                        <a:t>va contacter l’assureur pour vérifier si l’incident est toujours en cours.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1" u="none" kern="1200" dirty="0">
                          <a:solidFill>
                            <a:schemeClr val="tx1">
                              <a:lumMod val="75000"/>
                              <a:lumOff val="25000"/>
                            </a:schemeClr>
                          </a:solidFill>
                          <a:effectLst/>
                          <a:latin typeface="+mn-lt"/>
                          <a:ea typeface="+mn-ea"/>
                          <a:cs typeface="+mn-cs"/>
                        </a:rPr>
                        <a:t>Si la réponse est oui, le client est contacté par téléphone par BPCE SC pour le suivi de la régularisation.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1" u="none" kern="1200" dirty="0">
                          <a:solidFill>
                            <a:schemeClr val="tx1">
                              <a:lumMod val="75000"/>
                              <a:lumOff val="25000"/>
                            </a:schemeClr>
                          </a:solidFill>
                          <a:effectLst/>
                          <a:latin typeface="+mn-lt"/>
                          <a:ea typeface="+mn-ea"/>
                          <a:cs typeface="+mn-cs"/>
                        </a:rPr>
                        <a:t>Sans action de la part du client, BPCE SC lui adresse un courrier :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b="0" i="1" u="none" kern="1200" dirty="0">
                          <a:solidFill>
                            <a:schemeClr val="tx1">
                              <a:lumMod val="75000"/>
                              <a:lumOff val="25000"/>
                            </a:schemeClr>
                          </a:solidFill>
                          <a:effectLst/>
                          <a:latin typeface="+mn-lt"/>
                          <a:ea typeface="+mn-ea"/>
                          <a:cs typeface="+mn-cs"/>
                        </a:rPr>
                        <a:t>De mise en garde pour les ADE facultatives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b="0" i="1" u="none" kern="1200" dirty="0">
                          <a:solidFill>
                            <a:schemeClr val="tx1">
                              <a:lumMod val="75000"/>
                              <a:lumOff val="25000"/>
                            </a:schemeClr>
                          </a:solidFill>
                          <a:effectLst/>
                          <a:latin typeface="+mn-lt"/>
                          <a:ea typeface="+mn-ea"/>
                          <a:cs typeface="+mn-cs"/>
                        </a:rPr>
                        <a:t>De mise en demeure pour les ADE obligatoires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1" u="none" kern="1200" dirty="0">
                          <a:solidFill>
                            <a:schemeClr val="tx1">
                              <a:lumMod val="75000"/>
                              <a:lumOff val="25000"/>
                            </a:schemeClr>
                          </a:solidFill>
                          <a:effectLst/>
                          <a:latin typeface="+mn-lt"/>
                          <a:ea typeface="+mn-ea"/>
                          <a:cs typeface="+mn-cs"/>
                        </a:rPr>
                        <a:t>Ce courrier est ajouté dans le plan de classement.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1" u="none" kern="1200" dirty="0">
                        <a:solidFill>
                          <a:schemeClr val="tx1">
                            <a:lumMod val="75000"/>
                            <a:lumOff val="25000"/>
                          </a:schemeClr>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1" u="none" kern="1200" dirty="0">
                          <a:solidFill>
                            <a:schemeClr val="tx1">
                              <a:lumMod val="75000"/>
                              <a:lumOff val="25000"/>
                            </a:schemeClr>
                          </a:solidFill>
                          <a:effectLst/>
                          <a:latin typeface="+mn-lt"/>
                          <a:ea typeface="+mn-ea"/>
                          <a:cs typeface="+mn-cs"/>
                        </a:rPr>
                        <a:t>BPCE SC informe la CEGC de la résiliation.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1" u="none" kern="1200" dirty="0">
                        <a:solidFill>
                          <a:schemeClr val="tx1">
                            <a:lumMod val="75000"/>
                            <a:lumOff val="25000"/>
                          </a:schemeClr>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1" u="none" kern="1200" dirty="0">
                          <a:solidFill>
                            <a:schemeClr val="tx1">
                              <a:lumMod val="75000"/>
                              <a:lumOff val="25000"/>
                            </a:schemeClr>
                          </a:solidFill>
                          <a:effectLst/>
                          <a:latin typeface="+mn-lt"/>
                          <a:ea typeface="+mn-ea"/>
                          <a:cs typeface="+mn-cs"/>
                        </a:rPr>
                        <a:t>L’agence est informée lorsque toutes les démarches entreprises par BPCE SC n’ont pas abouti.</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1" u="none" kern="1200" dirty="0">
                          <a:solidFill>
                            <a:schemeClr val="tx1">
                              <a:lumMod val="75000"/>
                              <a:lumOff val="25000"/>
                            </a:schemeClr>
                          </a:solidFill>
                          <a:effectLst/>
                          <a:latin typeface="+mn-lt"/>
                          <a:ea typeface="+mn-ea"/>
                          <a:cs typeface="+mn-cs"/>
                        </a:rPr>
                        <a:t>L’agence informe le délégataire risque.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u="none" kern="1200" dirty="0">
                        <a:solidFill>
                          <a:schemeClr val="dk1"/>
                        </a:solidFill>
                        <a:effectLst/>
                        <a:latin typeface="+mn-lt"/>
                        <a:ea typeface="+mn-ea"/>
                        <a:cs typeface="+mn-cs"/>
                      </a:endParaRPr>
                    </a:p>
                  </a:txBody>
                  <a:tcPr>
                    <a:solidFill>
                      <a:schemeClr val="bg1">
                        <a:lumMod val="95000"/>
                      </a:schemeClr>
                    </a:solidFill>
                  </a:tcPr>
                </a:tc>
                <a:tc>
                  <a:txBody>
                    <a:bodyPr/>
                    <a:lstStyle/>
                    <a:p>
                      <a:r>
                        <a:rPr lang="fr-FR" sz="1200" b="0" dirty="0">
                          <a:solidFill>
                            <a:schemeClr val="tx1">
                              <a:lumMod val="75000"/>
                              <a:lumOff val="25000"/>
                            </a:schemeClr>
                          </a:solidFill>
                        </a:rPr>
                        <a:t>Je saisis </a:t>
                      </a:r>
                      <a:r>
                        <a:rPr lang="fr-FR" sz="1200" b="1" u="none" dirty="0">
                          <a:solidFill>
                            <a:srgbClr val="C00000"/>
                          </a:solidFill>
                        </a:rPr>
                        <a:t>dans Myprestation </a:t>
                      </a:r>
                      <a:r>
                        <a:rPr lang="fr-FR" sz="1200" b="0" dirty="0">
                          <a:solidFill>
                            <a:schemeClr val="tx1">
                              <a:lumMod val="75000"/>
                              <a:lumOff val="25000"/>
                            </a:schemeClr>
                          </a:solidFill>
                        </a:rPr>
                        <a:t>une prestation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u="sng" kern="1200" dirty="0">
                        <a:solidFill>
                          <a:srgbClr val="3F3F3F"/>
                        </a:solidFill>
                        <a:effectLst/>
                        <a:latin typeface="+mn-lt"/>
                        <a:ea typeface="+mn-ea"/>
                        <a:cs typeface="+mn-cs"/>
                        <a:hlinkClick r:id="" action="ppaction://noaction">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u="none" kern="1200" dirty="0">
                          <a:solidFill>
                            <a:srgbClr val="C00000"/>
                          </a:solidFill>
                          <a:effectLst/>
                          <a:latin typeface="+mn-lt"/>
                          <a:ea typeface="+mn-ea"/>
                          <a:cs typeface="+mn-cs"/>
                        </a:rPr>
                        <a:t>Rubrique Avenant d’assurance</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u="none" kern="1200" dirty="0">
                          <a:solidFill>
                            <a:srgbClr val="C00000"/>
                          </a:solidFill>
                          <a:effectLst/>
                          <a:latin typeface="+mn-lt"/>
                          <a:ea typeface="+mn-ea"/>
                          <a:cs typeface="+mn-cs"/>
                        </a:rPr>
                        <a:t>Incident (impayés, résiliation)</a:t>
                      </a:r>
                    </a:p>
                    <a:p>
                      <a:endParaRPr lang="fr-FR" sz="120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u="none" kern="1200" dirty="0">
                        <a:solidFill>
                          <a:schemeClr val="tx1">
                            <a:lumMod val="75000"/>
                            <a:lumOff val="25000"/>
                          </a:schemeClr>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1" u="none" kern="1200" dirty="0">
                          <a:solidFill>
                            <a:schemeClr val="tx1">
                              <a:lumMod val="75000"/>
                              <a:lumOff val="25000"/>
                            </a:schemeClr>
                          </a:solidFill>
                          <a:effectLst/>
                          <a:latin typeface="+mn-lt"/>
                          <a:ea typeface="+mn-ea"/>
                          <a:cs typeface="+mn-cs"/>
                        </a:rPr>
                        <a:t>BPCE SC </a:t>
                      </a:r>
                      <a:r>
                        <a:rPr lang="fr-FR" sz="1200" b="0" i="1" u="none" kern="1200" dirty="0">
                          <a:solidFill>
                            <a:schemeClr val="tx1">
                              <a:lumMod val="75000"/>
                              <a:lumOff val="25000"/>
                            </a:schemeClr>
                          </a:solidFill>
                          <a:effectLst/>
                          <a:latin typeface="+mn-lt"/>
                          <a:ea typeface="+mn-ea"/>
                          <a:cs typeface="+mn-cs"/>
                        </a:rPr>
                        <a:t>va contacter le client pour obtenir les justificatifs de la nouvelle assurance.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1" u="none" kern="1200" dirty="0">
                          <a:solidFill>
                            <a:schemeClr val="tx1">
                              <a:lumMod val="75000"/>
                              <a:lumOff val="25000"/>
                            </a:schemeClr>
                          </a:solidFill>
                          <a:effectLst/>
                          <a:latin typeface="+mn-lt"/>
                          <a:ea typeface="+mn-ea"/>
                          <a:cs typeface="+mn-cs"/>
                        </a:rPr>
                        <a:t>Ces justificatifs sont ajoutés au plan de classement par BPCE SC,</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1" u="none" kern="1200" dirty="0">
                          <a:solidFill>
                            <a:schemeClr val="tx1">
                              <a:lumMod val="75000"/>
                              <a:lumOff val="25000"/>
                            </a:schemeClr>
                          </a:solidFill>
                          <a:effectLst/>
                          <a:latin typeface="+mn-lt"/>
                          <a:ea typeface="+mn-ea"/>
                          <a:cs typeface="+mn-cs"/>
                        </a:rPr>
                        <a:t>Sans action de la part du client, BPCE SC lui adresse un courrier :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b="0" i="1" u="none" kern="1200" dirty="0">
                          <a:solidFill>
                            <a:schemeClr val="tx1">
                              <a:lumMod val="75000"/>
                              <a:lumOff val="25000"/>
                            </a:schemeClr>
                          </a:solidFill>
                          <a:effectLst/>
                          <a:latin typeface="+mn-lt"/>
                          <a:ea typeface="+mn-ea"/>
                          <a:cs typeface="+mn-cs"/>
                        </a:rPr>
                        <a:t>De mise en garde pour les ADE </a:t>
                      </a:r>
                      <a:br>
                        <a:rPr lang="fr-FR" sz="1200" b="0" i="1" u="none" kern="1200" dirty="0">
                          <a:solidFill>
                            <a:schemeClr val="tx1">
                              <a:lumMod val="75000"/>
                              <a:lumOff val="25000"/>
                            </a:schemeClr>
                          </a:solidFill>
                          <a:effectLst/>
                          <a:latin typeface="+mn-lt"/>
                          <a:ea typeface="+mn-ea"/>
                          <a:cs typeface="+mn-cs"/>
                        </a:rPr>
                      </a:br>
                      <a:r>
                        <a:rPr lang="fr-FR" sz="1200" b="0" i="1" u="none" kern="1200" dirty="0">
                          <a:solidFill>
                            <a:schemeClr val="tx1">
                              <a:lumMod val="75000"/>
                              <a:lumOff val="25000"/>
                            </a:schemeClr>
                          </a:solidFill>
                          <a:effectLst/>
                          <a:latin typeface="+mn-lt"/>
                          <a:ea typeface="+mn-ea"/>
                          <a:cs typeface="+mn-cs"/>
                        </a:rPr>
                        <a:t>facultatives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b="0" i="1" u="none" kern="1200" dirty="0">
                          <a:solidFill>
                            <a:schemeClr val="tx1">
                              <a:lumMod val="75000"/>
                              <a:lumOff val="25000"/>
                            </a:schemeClr>
                          </a:solidFill>
                          <a:effectLst/>
                          <a:latin typeface="+mn-lt"/>
                          <a:ea typeface="+mn-ea"/>
                          <a:cs typeface="+mn-cs"/>
                        </a:rPr>
                        <a:t>De mise en demeure pour les ADE obligatoires.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1" u="none" kern="1200" dirty="0">
                          <a:solidFill>
                            <a:schemeClr val="tx1">
                              <a:lumMod val="75000"/>
                              <a:lumOff val="25000"/>
                            </a:schemeClr>
                          </a:solidFill>
                          <a:effectLst/>
                          <a:latin typeface="+mn-lt"/>
                          <a:ea typeface="+mn-ea"/>
                          <a:cs typeface="+mn-cs"/>
                        </a:rPr>
                        <a:t>Ce courrier est ajouté dans le plan de classement.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1" u="none" kern="1200" dirty="0">
                        <a:solidFill>
                          <a:schemeClr val="tx1">
                            <a:lumMod val="75000"/>
                            <a:lumOff val="25000"/>
                          </a:schemeClr>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1" u="none" kern="1200" dirty="0">
                          <a:solidFill>
                            <a:schemeClr val="tx1">
                              <a:lumMod val="75000"/>
                              <a:lumOff val="25000"/>
                            </a:schemeClr>
                          </a:solidFill>
                          <a:effectLst/>
                          <a:latin typeface="+mn-lt"/>
                          <a:ea typeface="+mn-ea"/>
                          <a:cs typeface="+mn-cs"/>
                        </a:rPr>
                        <a:t>BPCE SC informe la CEGC de la résiliation.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u="sng" kern="1200" dirty="0">
                        <a:solidFill>
                          <a:schemeClr val="tx1">
                            <a:lumMod val="75000"/>
                            <a:lumOff val="25000"/>
                          </a:schemeClr>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1" u="none" kern="1200" dirty="0">
                          <a:solidFill>
                            <a:schemeClr val="tx1">
                              <a:lumMod val="75000"/>
                              <a:lumOff val="25000"/>
                            </a:schemeClr>
                          </a:solidFill>
                          <a:effectLst/>
                          <a:latin typeface="+mn-lt"/>
                          <a:ea typeface="+mn-ea"/>
                          <a:cs typeface="+mn-cs"/>
                        </a:rPr>
                        <a:t>L’agence est informée lorsque toutes les démarches entreprises par BPCE SC n’ont pas abouti.</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1" u="none" kern="1200" dirty="0">
                          <a:solidFill>
                            <a:schemeClr val="tx1">
                              <a:lumMod val="75000"/>
                              <a:lumOff val="25000"/>
                            </a:schemeClr>
                          </a:solidFill>
                          <a:effectLst/>
                          <a:latin typeface="+mn-lt"/>
                          <a:ea typeface="+mn-ea"/>
                          <a:cs typeface="+mn-cs"/>
                        </a:rPr>
                        <a:t>L’agence informe le délégataire risque.</a:t>
                      </a:r>
                      <a:endParaRPr lang="fr-FR" sz="1200" b="1" u="sng" kern="1200" dirty="0">
                        <a:solidFill>
                          <a:schemeClr val="tx1">
                            <a:lumMod val="75000"/>
                            <a:lumOff val="25000"/>
                          </a:schemeClr>
                        </a:solidFill>
                        <a:effectLst/>
                        <a:latin typeface="+mn-lt"/>
                        <a:ea typeface="+mn-ea"/>
                        <a:cs typeface="+mn-cs"/>
                      </a:endParaRPr>
                    </a:p>
                  </a:txBody>
                  <a:tcPr>
                    <a:solidFill>
                      <a:schemeClr val="bg1">
                        <a:lumMod val="95000"/>
                      </a:schemeClr>
                    </a:solidFill>
                  </a:tcPr>
                </a:tc>
                <a:extLst>
                  <a:ext uri="{0D108BD9-81ED-4DB2-BD59-A6C34878D82A}">
                    <a16:rowId xmlns:a16="http://schemas.microsoft.com/office/drawing/2014/main" val="1685775836"/>
                  </a:ext>
                </a:extLst>
              </a:tr>
            </a:tbl>
          </a:graphicData>
        </a:graphic>
      </p:graphicFrame>
    </p:spTree>
    <p:extLst>
      <p:ext uri="{BB962C8B-B14F-4D97-AF65-F5344CB8AC3E}">
        <p14:creationId xmlns:p14="http://schemas.microsoft.com/office/powerpoint/2010/main" val="1652890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5"/>
          </p:nvPr>
        </p:nvSpPr>
        <p:spPr/>
        <p:txBody>
          <a:bodyPr/>
          <a:lstStyle/>
          <a:p>
            <a:pPr>
              <a:defRPr/>
            </a:pPr>
            <a:r>
              <a:rPr lang="fr-FR" dirty="0"/>
              <a:t>La construction de nos barèmes de crédit immobilier et les niveaux dérogatoires sur les frais de dossier évoluent au 1</a:t>
            </a:r>
            <a:r>
              <a:rPr lang="fr-FR" baseline="30000" dirty="0"/>
              <a:t>er</a:t>
            </a:r>
            <a:r>
              <a:rPr lang="fr-FR" dirty="0"/>
              <a:t> mai.</a:t>
            </a:r>
          </a:p>
        </p:txBody>
      </p:sp>
      <p:sp>
        <p:nvSpPr>
          <p:cNvPr id="3" name="Espace réservé du contenu 2"/>
          <p:cNvSpPr>
            <a:spLocks noGrp="1"/>
          </p:cNvSpPr>
          <p:nvPr>
            <p:ph idx="1"/>
          </p:nvPr>
        </p:nvSpPr>
        <p:spPr>
          <a:xfrm>
            <a:off x="515938" y="1484313"/>
            <a:ext cx="6120000" cy="4680000"/>
          </a:xfrm>
        </p:spPr>
        <p:txBody>
          <a:bodyPr>
            <a:noAutofit/>
          </a:bodyPr>
          <a:lstStyle/>
          <a:p>
            <a:pPr>
              <a:defRPr/>
            </a:pPr>
            <a:r>
              <a:rPr lang="fr-FR" b="1" dirty="0"/>
              <a:t>Nous avons souhaité faire évoluer nos barèmes pour les simplifier et les adapter à notre stratégie de conquête.</a:t>
            </a:r>
          </a:p>
          <a:p>
            <a:pPr lvl="1">
              <a:defRPr/>
            </a:pPr>
            <a:r>
              <a:rPr lang="fr-FR" dirty="0"/>
              <a:t>Le </a:t>
            </a:r>
            <a:r>
              <a:rPr lang="fr-FR" b="1" dirty="0">
                <a:solidFill>
                  <a:srgbClr val="7030A0"/>
                </a:solidFill>
              </a:rPr>
              <a:t>barème standard</a:t>
            </a:r>
            <a:r>
              <a:rPr lang="fr-FR" dirty="0"/>
              <a:t> reste la référence ;</a:t>
            </a:r>
          </a:p>
          <a:p>
            <a:pPr lvl="1">
              <a:defRPr/>
            </a:pPr>
            <a:r>
              <a:rPr lang="fr-FR" dirty="0"/>
              <a:t>Un nouveau </a:t>
            </a:r>
            <a:r>
              <a:rPr lang="fr-FR" b="1" dirty="0">
                <a:solidFill>
                  <a:srgbClr val="948A54"/>
                </a:solidFill>
              </a:rPr>
              <a:t>barème préférentiel unique</a:t>
            </a:r>
            <a:r>
              <a:rPr lang="fr-FR" b="1" dirty="0"/>
              <a:t> </a:t>
            </a:r>
            <a:r>
              <a:rPr lang="fr-FR" dirty="0"/>
              <a:t>est créé pour nos 2 principales cibles de conquête :</a:t>
            </a:r>
          </a:p>
          <a:p>
            <a:pPr lvl="2">
              <a:defRPr/>
            </a:pPr>
            <a:r>
              <a:rPr lang="fr-FR" b="1" dirty="0">
                <a:solidFill>
                  <a:srgbClr val="948A54"/>
                </a:solidFill>
              </a:rPr>
              <a:t>PREMIUM</a:t>
            </a:r>
            <a:r>
              <a:rPr lang="fr-FR" dirty="0"/>
              <a:t> </a:t>
            </a:r>
            <a:r>
              <a:rPr lang="fr-FR" dirty="0">
                <a:sym typeface="Wingdings" panose="05000000000000000000" pitchFamily="2" charset="2"/>
              </a:rPr>
              <a:t> </a:t>
            </a:r>
            <a:r>
              <a:rPr lang="fr-FR" dirty="0"/>
              <a:t>pour les clients ou prospects ayant le profil premium, c’est-à-dire avec des revenus ≥ 75K€ ou avec une épargne résiduelle en CEGEE après opération ≥ 75K€ ;</a:t>
            </a:r>
          </a:p>
          <a:p>
            <a:pPr lvl="2">
              <a:defRPr/>
            </a:pPr>
            <a:r>
              <a:rPr lang="fr-FR" b="1" dirty="0">
                <a:solidFill>
                  <a:srgbClr val="948A54"/>
                </a:solidFill>
              </a:rPr>
              <a:t>JEUNES</a:t>
            </a:r>
            <a:r>
              <a:rPr lang="fr-FR" dirty="0"/>
              <a:t> </a:t>
            </a:r>
            <a:r>
              <a:rPr lang="fr-FR" dirty="0">
                <a:sym typeface="Wingdings" panose="05000000000000000000" pitchFamily="2" charset="2"/>
              </a:rPr>
              <a:t> </a:t>
            </a:r>
            <a:r>
              <a:rPr lang="fr-FR" dirty="0"/>
              <a:t>pour les clients ou prospects âgés jusqu'à 30 ans inclus (un des emprunteurs devant respecter cette règle).</a:t>
            </a:r>
          </a:p>
          <a:p>
            <a:pPr lvl="1">
              <a:defRPr/>
            </a:pPr>
            <a:r>
              <a:rPr lang="fr-FR" dirty="0"/>
              <a:t>Des niveaux dérogatoires s’appliquent, par métiers, sur ces 2 barèmes.</a:t>
            </a:r>
          </a:p>
          <a:p>
            <a:pPr>
              <a:defRPr/>
            </a:pPr>
            <a:r>
              <a:rPr lang="fr-FR" b="1" dirty="0"/>
              <a:t>Le développement de notre PNB est un enjeu majeur et le niveau de facturation des frais de dossier doit y contribuer.</a:t>
            </a:r>
          </a:p>
          <a:p>
            <a:pPr lvl="1">
              <a:defRPr/>
            </a:pPr>
            <a:r>
              <a:rPr lang="fr-FR" dirty="0"/>
              <a:t>Nous avons décidé d’augmenter de 100 euros les minimas dérogatoires métiers ;</a:t>
            </a:r>
          </a:p>
          <a:p>
            <a:pPr lvl="1">
              <a:defRPr/>
            </a:pPr>
            <a:r>
              <a:rPr lang="fr-FR" dirty="0"/>
              <a:t>Les dossiers complexes justifient une tarification différenciée, plus élevée, qui doit être appliquée.</a:t>
            </a:r>
          </a:p>
        </p:txBody>
      </p:sp>
      <p:sp>
        <p:nvSpPr>
          <p:cNvPr id="7" name="Espace réservé du texte 6"/>
          <p:cNvSpPr>
            <a:spLocks noGrp="1"/>
          </p:cNvSpPr>
          <p:nvPr>
            <p:ph type="body" sz="quarter" idx="26"/>
          </p:nvPr>
        </p:nvSpPr>
        <p:spPr/>
        <p:txBody>
          <a:bodyPr/>
          <a:lstStyle/>
          <a:p>
            <a:pPr>
              <a:defRPr/>
            </a:pPr>
            <a:r>
              <a:rPr lang="fr-FR" dirty="0"/>
              <a:t>Barèmes crédit immobilier</a:t>
            </a:r>
          </a:p>
        </p:txBody>
      </p:sp>
      <p:sp>
        <p:nvSpPr>
          <p:cNvPr id="10" name="Espace réservé du texte 9"/>
          <p:cNvSpPr>
            <a:spLocks noGrp="1"/>
          </p:cNvSpPr>
          <p:nvPr>
            <p:ph type="body" sz="quarter" idx="28"/>
          </p:nvPr>
        </p:nvSpPr>
        <p:spPr/>
        <p:txBody>
          <a:bodyPr/>
          <a:lstStyle/>
          <a:p>
            <a:r>
              <a:rPr lang="fr-FR" dirty="0"/>
              <a:t>IMMO</a:t>
            </a:r>
          </a:p>
        </p:txBody>
      </p:sp>
      <p:sp>
        <p:nvSpPr>
          <p:cNvPr id="11" name="Espace réservé du texte 10"/>
          <p:cNvSpPr>
            <a:spLocks noGrp="1"/>
          </p:cNvSpPr>
          <p:nvPr>
            <p:ph type="body" sz="quarter" idx="29"/>
          </p:nvPr>
        </p:nvSpPr>
        <p:spPr/>
        <p:txBody>
          <a:bodyPr/>
          <a:lstStyle/>
          <a:p>
            <a:r>
              <a:rPr lang="fr-FR" dirty="0"/>
              <a:t>CREDIT IMMOBILIER</a:t>
            </a:r>
          </a:p>
        </p:txBody>
      </p:sp>
      <p:sp>
        <p:nvSpPr>
          <p:cNvPr id="8" name="Rectangle 7"/>
          <p:cNvSpPr/>
          <p:nvPr/>
        </p:nvSpPr>
        <p:spPr>
          <a:xfrm>
            <a:off x="11091497" y="5570374"/>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BDF680F5-0A6D-4AF0-92A4-A9B965998B00}"/>
              </a:ext>
            </a:extLst>
          </p:cNvPr>
          <p:cNvSpPr/>
          <p:nvPr/>
        </p:nvSpPr>
        <p:spPr>
          <a:xfrm>
            <a:off x="11091863" y="3985894"/>
            <a:ext cx="123825" cy="123825"/>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5" name="Image 4">
            <a:extLst>
              <a:ext uri="{FF2B5EF4-FFF2-40B4-BE49-F238E27FC236}">
                <a16:creationId xmlns:a16="http://schemas.microsoft.com/office/drawing/2014/main" id="{82DCA034-9970-4885-A97E-9CF38BB0F1AC}"/>
              </a:ext>
            </a:extLst>
          </p:cNvPr>
          <p:cNvPicPr>
            <a:picLocks noChangeAspect="1"/>
          </p:cNvPicPr>
          <p:nvPr/>
        </p:nvPicPr>
        <p:blipFill>
          <a:blip r:embed="rId2"/>
          <a:stretch>
            <a:fillRect/>
          </a:stretch>
        </p:blipFill>
        <p:spPr>
          <a:xfrm>
            <a:off x="7200000" y="1484317"/>
            <a:ext cx="2700000" cy="2517686"/>
          </a:xfrm>
          <a:prstGeom prst="rect">
            <a:avLst/>
          </a:prstGeom>
        </p:spPr>
      </p:pic>
      <p:pic>
        <p:nvPicPr>
          <p:cNvPr id="9" name="Image 8">
            <a:extLst>
              <a:ext uri="{FF2B5EF4-FFF2-40B4-BE49-F238E27FC236}">
                <a16:creationId xmlns:a16="http://schemas.microsoft.com/office/drawing/2014/main" id="{F7F9476F-C5E7-4FFA-AAF0-06DFED95F6B6}"/>
              </a:ext>
            </a:extLst>
          </p:cNvPr>
          <p:cNvPicPr>
            <a:picLocks noChangeAspect="1"/>
          </p:cNvPicPr>
          <p:nvPr/>
        </p:nvPicPr>
        <p:blipFill>
          <a:blip r:embed="rId3"/>
          <a:stretch>
            <a:fillRect/>
          </a:stretch>
        </p:blipFill>
        <p:spPr>
          <a:xfrm>
            <a:off x="7200000" y="4140000"/>
            <a:ext cx="2700000" cy="920258"/>
          </a:xfrm>
          <a:prstGeom prst="rect">
            <a:avLst/>
          </a:prstGeom>
        </p:spPr>
      </p:pic>
      <p:pic>
        <p:nvPicPr>
          <p:cNvPr id="15" name="Image 14">
            <a:extLst>
              <a:ext uri="{FF2B5EF4-FFF2-40B4-BE49-F238E27FC236}">
                <a16:creationId xmlns:a16="http://schemas.microsoft.com/office/drawing/2014/main" id="{FA3DE9CB-9DFC-47A2-9001-C8A6D1F689F0}"/>
              </a:ext>
            </a:extLst>
          </p:cNvPr>
          <p:cNvPicPr>
            <a:picLocks noChangeAspect="1"/>
          </p:cNvPicPr>
          <p:nvPr/>
        </p:nvPicPr>
        <p:blipFill>
          <a:blip r:embed="rId4"/>
          <a:stretch>
            <a:fillRect/>
          </a:stretch>
        </p:blipFill>
        <p:spPr>
          <a:xfrm>
            <a:off x="6660000" y="5220002"/>
            <a:ext cx="3960000" cy="811916"/>
          </a:xfrm>
          <a:prstGeom prst="rect">
            <a:avLst/>
          </a:prstGeom>
        </p:spPr>
      </p:pic>
    </p:spTree>
    <p:extLst>
      <p:ext uri="{BB962C8B-B14F-4D97-AF65-F5344CB8AC3E}">
        <p14:creationId xmlns:p14="http://schemas.microsoft.com/office/powerpoint/2010/main" val="2098879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F1936B6-362D-4A1C-B533-32FC2F095C6C}"/>
              </a:ext>
            </a:extLst>
          </p:cNvPr>
          <p:cNvSpPr>
            <a:spLocks noGrp="1"/>
          </p:cNvSpPr>
          <p:nvPr>
            <p:ph idx="1"/>
          </p:nvPr>
        </p:nvSpPr>
        <p:spPr/>
        <p:txBody>
          <a:bodyPr>
            <a:normAutofit/>
          </a:bodyPr>
          <a:lstStyle/>
          <a:p>
            <a:r>
              <a:rPr lang="fr-FR" b="1" dirty="0"/>
              <a:t>Prise en compte de ces évolutions dans MyDerog.</a:t>
            </a:r>
          </a:p>
          <a:p>
            <a:pPr lvl="1"/>
            <a:r>
              <a:rPr lang="fr-FR" dirty="0"/>
              <a:t>Les nouveaux </a:t>
            </a:r>
            <a:r>
              <a:rPr lang="fr-FR" b="1" dirty="0">
                <a:solidFill>
                  <a:srgbClr val="7030A0"/>
                </a:solidFill>
              </a:rPr>
              <a:t>barème standard </a:t>
            </a:r>
            <a:r>
              <a:rPr lang="fr-FR" dirty="0"/>
              <a:t>et </a:t>
            </a:r>
            <a:r>
              <a:rPr lang="fr-FR" b="1" dirty="0">
                <a:solidFill>
                  <a:srgbClr val="948A54"/>
                </a:solidFill>
              </a:rPr>
              <a:t>barème préférentiel </a:t>
            </a:r>
            <a:r>
              <a:rPr lang="fr-FR" dirty="0"/>
              <a:t>sont bien paramétrés dans MyDerog.</a:t>
            </a:r>
          </a:p>
          <a:p>
            <a:pPr lvl="2"/>
            <a:r>
              <a:rPr lang="fr-FR" dirty="0"/>
              <a:t>Les conditions tarifaires s’adaptent en fonction des informations du client et du métier de l’instructeur du dossier.</a:t>
            </a:r>
          </a:p>
          <a:p>
            <a:pPr lvl="2"/>
            <a:r>
              <a:rPr lang="fr-FR" dirty="0"/>
              <a:t>Pour les dossiers concernés, le barème préférentiel s’applique automatiquement sur le « Taux de base client ».</a:t>
            </a:r>
          </a:p>
          <a:p>
            <a:pPr lvl="1"/>
            <a:endParaRPr lang="fr-FR" dirty="0"/>
          </a:p>
          <a:p>
            <a:pPr lvl="1"/>
            <a:endParaRPr lang="fr-FR" dirty="0"/>
          </a:p>
          <a:p>
            <a:pPr lvl="1"/>
            <a:endParaRPr lang="fr-FR" dirty="0"/>
          </a:p>
          <a:p>
            <a:pPr lvl="1"/>
            <a:endParaRPr lang="fr-FR" dirty="0"/>
          </a:p>
          <a:p>
            <a:pPr lvl="1"/>
            <a:endParaRPr lang="fr-FR" dirty="0"/>
          </a:p>
          <a:p>
            <a:pPr lvl="1"/>
            <a:r>
              <a:rPr lang="fr-FR" dirty="0"/>
              <a:t>Un développement informatique est cependant nécessaire pour la prise en compte de la notion </a:t>
            </a:r>
            <a:r>
              <a:rPr lang="fr-FR" dirty="0">
                <a:solidFill>
                  <a:srgbClr val="948A54"/>
                </a:solidFill>
              </a:rPr>
              <a:t>d’épargne résiduelle après opération ≥ 75K€ </a:t>
            </a:r>
            <a:r>
              <a:rPr lang="fr-FR" dirty="0"/>
              <a:t>pour le </a:t>
            </a:r>
            <a:r>
              <a:rPr lang="fr-FR" b="1" dirty="0">
                <a:solidFill>
                  <a:srgbClr val="948A54"/>
                </a:solidFill>
              </a:rPr>
              <a:t>barème préférentiel PREMIUM</a:t>
            </a:r>
            <a:r>
              <a:rPr lang="fr-FR" dirty="0"/>
              <a:t>.</a:t>
            </a:r>
          </a:p>
          <a:p>
            <a:pPr lvl="2"/>
            <a:r>
              <a:rPr lang="fr-FR" dirty="0"/>
              <a:t>En attendant que la fonctionnalité soit opérationnelle, nous vous proposons une solution de contournement pour que le taux préférentiel puisse s’appliquer sur le « Taux de base client ».</a:t>
            </a:r>
          </a:p>
          <a:p>
            <a:pPr lvl="2"/>
            <a:r>
              <a:rPr lang="fr-FR" dirty="0"/>
              <a:t>Il conviendra de saisir le montant de l’épargne résiduelle dans la case « Revenus annuels » du premier emprunteur et de bien préciser l’épargne résiduelle et le montant des revenus réels lors de la rédaction de votre « Avis motivé ».</a:t>
            </a:r>
          </a:p>
          <a:p>
            <a:endParaRPr lang="fr-FR" dirty="0"/>
          </a:p>
          <a:p>
            <a:endParaRPr lang="fr-FR" dirty="0"/>
          </a:p>
          <a:p>
            <a:endParaRPr lang="fr-FR" dirty="0"/>
          </a:p>
          <a:p>
            <a:endParaRPr lang="fr-FR" dirty="0"/>
          </a:p>
          <a:p>
            <a:endParaRPr lang="fr-FR" dirty="0"/>
          </a:p>
        </p:txBody>
      </p:sp>
      <p:sp>
        <p:nvSpPr>
          <p:cNvPr id="3" name="Espace réservé du texte 2">
            <a:extLst>
              <a:ext uri="{FF2B5EF4-FFF2-40B4-BE49-F238E27FC236}">
                <a16:creationId xmlns:a16="http://schemas.microsoft.com/office/drawing/2014/main" id="{6B4B65E8-F4B3-4203-AB25-72E06ADD4B5D}"/>
              </a:ext>
            </a:extLst>
          </p:cNvPr>
          <p:cNvSpPr>
            <a:spLocks noGrp="1"/>
          </p:cNvSpPr>
          <p:nvPr>
            <p:ph type="body" sz="quarter" idx="26"/>
          </p:nvPr>
        </p:nvSpPr>
        <p:spPr/>
        <p:txBody>
          <a:bodyPr/>
          <a:lstStyle/>
          <a:p>
            <a:r>
              <a:rPr lang="fr-FR" dirty="0"/>
              <a:t>Barèmes crédit immobilier</a:t>
            </a:r>
          </a:p>
        </p:txBody>
      </p:sp>
      <p:sp>
        <p:nvSpPr>
          <p:cNvPr id="4" name="Espace réservé du texte 3">
            <a:extLst>
              <a:ext uri="{FF2B5EF4-FFF2-40B4-BE49-F238E27FC236}">
                <a16:creationId xmlns:a16="http://schemas.microsoft.com/office/drawing/2014/main" id="{6E642001-86A8-4768-9B2B-CAB7950BFE7B}"/>
              </a:ext>
            </a:extLst>
          </p:cNvPr>
          <p:cNvSpPr>
            <a:spLocks noGrp="1"/>
          </p:cNvSpPr>
          <p:nvPr>
            <p:ph type="body" sz="quarter" idx="28"/>
          </p:nvPr>
        </p:nvSpPr>
        <p:spPr/>
        <p:txBody>
          <a:bodyPr/>
          <a:lstStyle/>
          <a:p>
            <a:r>
              <a:rPr lang="fr-FR" dirty="0"/>
              <a:t>IMMO</a:t>
            </a:r>
          </a:p>
        </p:txBody>
      </p:sp>
      <p:sp>
        <p:nvSpPr>
          <p:cNvPr id="5" name="Espace réservé du texte 4">
            <a:extLst>
              <a:ext uri="{FF2B5EF4-FFF2-40B4-BE49-F238E27FC236}">
                <a16:creationId xmlns:a16="http://schemas.microsoft.com/office/drawing/2014/main" id="{93A311B4-B9C1-4A11-A936-72BCFC0B8993}"/>
              </a:ext>
            </a:extLst>
          </p:cNvPr>
          <p:cNvSpPr>
            <a:spLocks noGrp="1"/>
          </p:cNvSpPr>
          <p:nvPr>
            <p:ph type="body" sz="quarter" idx="29"/>
          </p:nvPr>
        </p:nvSpPr>
        <p:spPr/>
        <p:txBody>
          <a:bodyPr/>
          <a:lstStyle/>
          <a:p>
            <a:r>
              <a:rPr lang="fr-FR" dirty="0"/>
              <a:t>CREDIT IMMOBILIER</a:t>
            </a:r>
          </a:p>
        </p:txBody>
      </p:sp>
      <p:sp>
        <p:nvSpPr>
          <p:cNvPr id="6" name="Rectangle 5">
            <a:extLst>
              <a:ext uri="{FF2B5EF4-FFF2-40B4-BE49-F238E27FC236}">
                <a16:creationId xmlns:a16="http://schemas.microsoft.com/office/drawing/2014/main" id="{0A0EAF72-76B5-473A-98F4-7E7A6A2E2B37}"/>
              </a:ext>
            </a:extLst>
          </p:cNvPr>
          <p:cNvSpPr/>
          <p:nvPr/>
        </p:nvSpPr>
        <p:spPr>
          <a:xfrm>
            <a:off x="11091497" y="398728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695C5191-E42C-4212-9953-F1C0F25985BA}"/>
              </a:ext>
            </a:extLst>
          </p:cNvPr>
          <p:cNvSpPr/>
          <p:nvPr/>
        </p:nvSpPr>
        <p:spPr>
          <a:xfrm>
            <a:off x="11091497" y="5570374"/>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E11DD4A8-1AEE-44C1-AE3B-E0145EAF0DCE}"/>
              </a:ext>
            </a:extLst>
          </p:cNvPr>
          <p:cNvSpPr/>
          <p:nvPr/>
        </p:nvSpPr>
        <p:spPr>
          <a:xfrm>
            <a:off x="11094214" y="416862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139D843F-F9DE-4590-9C9E-DB7DA8FAC59C}"/>
              </a:ext>
            </a:extLst>
          </p:cNvPr>
          <p:cNvGrpSpPr/>
          <p:nvPr/>
        </p:nvGrpSpPr>
        <p:grpSpPr>
          <a:xfrm>
            <a:off x="1800000" y="1979778"/>
            <a:ext cx="2583898" cy="1171917"/>
            <a:chOff x="7447342" y="1707085"/>
            <a:chExt cx="3335953" cy="2004016"/>
          </a:xfrm>
        </p:grpSpPr>
        <p:pic>
          <p:nvPicPr>
            <p:cNvPr id="9" name="Image 8">
              <a:extLst>
                <a:ext uri="{FF2B5EF4-FFF2-40B4-BE49-F238E27FC236}">
                  <a16:creationId xmlns:a16="http://schemas.microsoft.com/office/drawing/2014/main" id="{64BB7E3F-B3D2-4820-B7EF-3217D6D41685}"/>
                </a:ext>
              </a:extLst>
            </p:cNvPr>
            <p:cNvPicPr>
              <a:picLocks noChangeAspect="1"/>
            </p:cNvPicPr>
            <p:nvPr/>
          </p:nvPicPr>
          <p:blipFill>
            <a:blip r:embed="rId2"/>
            <a:stretch>
              <a:fillRect/>
            </a:stretch>
          </p:blipFill>
          <p:spPr>
            <a:xfrm>
              <a:off x="7447342" y="1707085"/>
              <a:ext cx="3335953" cy="2004016"/>
            </a:xfrm>
            <a:prstGeom prst="rect">
              <a:avLst/>
            </a:prstGeom>
          </p:spPr>
        </p:pic>
        <p:sp>
          <p:nvSpPr>
            <p:cNvPr id="11" name="Rectangle : coins arrondis 10">
              <a:extLst>
                <a:ext uri="{FF2B5EF4-FFF2-40B4-BE49-F238E27FC236}">
                  <a16:creationId xmlns:a16="http://schemas.microsoft.com/office/drawing/2014/main" id="{2BB3074B-9A8B-4E20-9FE4-CDFBC7145D46}"/>
                </a:ext>
              </a:extLst>
            </p:cNvPr>
            <p:cNvSpPr/>
            <p:nvPr/>
          </p:nvSpPr>
          <p:spPr>
            <a:xfrm>
              <a:off x="7447342" y="2599077"/>
              <a:ext cx="1741714" cy="366930"/>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0" name="Groupe 19">
            <a:extLst>
              <a:ext uri="{FF2B5EF4-FFF2-40B4-BE49-F238E27FC236}">
                <a16:creationId xmlns:a16="http://schemas.microsoft.com/office/drawing/2014/main" id="{E7AC6FA5-AD7C-4DD0-B0DB-BAA126A8206B}"/>
              </a:ext>
            </a:extLst>
          </p:cNvPr>
          <p:cNvGrpSpPr/>
          <p:nvPr/>
        </p:nvGrpSpPr>
        <p:grpSpPr>
          <a:xfrm>
            <a:off x="1800000" y="4770000"/>
            <a:ext cx="2852544" cy="1311847"/>
            <a:chOff x="1735014" y="4073644"/>
            <a:chExt cx="2852544" cy="1690672"/>
          </a:xfrm>
        </p:grpSpPr>
        <p:pic>
          <p:nvPicPr>
            <p:cNvPr id="13" name="Image 12">
              <a:extLst>
                <a:ext uri="{FF2B5EF4-FFF2-40B4-BE49-F238E27FC236}">
                  <a16:creationId xmlns:a16="http://schemas.microsoft.com/office/drawing/2014/main" id="{0D9AA0E8-C876-4C69-BB41-2D6139AA151B}"/>
                </a:ext>
              </a:extLst>
            </p:cNvPr>
            <p:cNvPicPr>
              <a:picLocks noChangeAspect="1"/>
            </p:cNvPicPr>
            <p:nvPr/>
          </p:nvPicPr>
          <p:blipFill>
            <a:blip r:embed="rId3"/>
            <a:stretch>
              <a:fillRect/>
            </a:stretch>
          </p:blipFill>
          <p:spPr>
            <a:xfrm>
              <a:off x="1735014" y="4073644"/>
              <a:ext cx="2852544" cy="1690672"/>
            </a:xfrm>
            <a:prstGeom prst="rect">
              <a:avLst/>
            </a:prstGeom>
          </p:spPr>
        </p:pic>
        <p:sp>
          <p:nvSpPr>
            <p:cNvPr id="18" name="Rectangle : coins arrondis 17">
              <a:extLst>
                <a:ext uri="{FF2B5EF4-FFF2-40B4-BE49-F238E27FC236}">
                  <a16:creationId xmlns:a16="http://schemas.microsoft.com/office/drawing/2014/main" id="{BE7B50DB-BD78-4970-BEF3-BE9A060131C4}"/>
                </a:ext>
              </a:extLst>
            </p:cNvPr>
            <p:cNvSpPr/>
            <p:nvPr/>
          </p:nvSpPr>
          <p:spPr>
            <a:xfrm>
              <a:off x="1762173" y="5454570"/>
              <a:ext cx="1334112" cy="248755"/>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0" name="Groupe 9">
            <a:extLst>
              <a:ext uri="{FF2B5EF4-FFF2-40B4-BE49-F238E27FC236}">
                <a16:creationId xmlns:a16="http://schemas.microsoft.com/office/drawing/2014/main" id="{25F31FC6-211B-96C4-44D4-6BB11EC0B829}"/>
              </a:ext>
            </a:extLst>
          </p:cNvPr>
          <p:cNvGrpSpPr/>
          <p:nvPr/>
        </p:nvGrpSpPr>
        <p:grpSpPr>
          <a:xfrm>
            <a:off x="4770000" y="4680001"/>
            <a:ext cx="5650285" cy="1076366"/>
            <a:chOff x="4770000" y="4680001"/>
            <a:chExt cx="5650285" cy="1076366"/>
          </a:xfrm>
        </p:grpSpPr>
        <p:pic>
          <p:nvPicPr>
            <p:cNvPr id="14" name="Image 13">
              <a:extLst>
                <a:ext uri="{FF2B5EF4-FFF2-40B4-BE49-F238E27FC236}">
                  <a16:creationId xmlns:a16="http://schemas.microsoft.com/office/drawing/2014/main" id="{5370AAD1-ADD0-4933-A444-7A7D6897BB80}"/>
                </a:ext>
              </a:extLst>
            </p:cNvPr>
            <p:cNvPicPr preferRelativeResize="0">
              <a:picLocks/>
            </p:cNvPicPr>
            <p:nvPr/>
          </p:nvPicPr>
          <p:blipFill rotWithShape="1">
            <a:blip r:embed="rId4"/>
            <a:srcRect l="894" r="53098" b="33723"/>
            <a:stretch/>
          </p:blipFill>
          <p:spPr>
            <a:xfrm>
              <a:off x="4770000" y="4680001"/>
              <a:ext cx="5650285" cy="1076366"/>
            </a:xfrm>
            <a:prstGeom prst="rect">
              <a:avLst/>
            </a:prstGeom>
          </p:spPr>
        </p:pic>
        <p:sp>
          <p:nvSpPr>
            <p:cNvPr id="19" name="Rectangle : coins arrondis 18">
              <a:extLst>
                <a:ext uri="{FF2B5EF4-FFF2-40B4-BE49-F238E27FC236}">
                  <a16:creationId xmlns:a16="http://schemas.microsoft.com/office/drawing/2014/main" id="{B1E4BE38-8BB9-4F94-96A8-713AC890DAE6}"/>
                </a:ext>
              </a:extLst>
            </p:cNvPr>
            <p:cNvSpPr/>
            <p:nvPr/>
          </p:nvSpPr>
          <p:spPr>
            <a:xfrm>
              <a:off x="4860000" y="5400000"/>
              <a:ext cx="5544000" cy="194005"/>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770602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5"/>
          </p:nvPr>
        </p:nvSpPr>
        <p:spPr/>
        <p:txBody>
          <a:bodyPr/>
          <a:lstStyle/>
          <a:p>
            <a:r>
              <a:rPr lang="fr-FR" dirty="0"/>
              <a:t>Du 9 au 30 mai : donnez votre avis en participant a l’enquête Diapason, un moment de vie important pour </a:t>
            </a:r>
            <a:br>
              <a:rPr lang="fr-FR" dirty="0"/>
            </a:br>
            <a:r>
              <a:rPr lang="fr-FR" dirty="0"/>
              <a:t>notre entreprise.</a:t>
            </a:r>
          </a:p>
        </p:txBody>
      </p:sp>
      <p:sp>
        <p:nvSpPr>
          <p:cNvPr id="3" name="Espace réservé du contenu 2"/>
          <p:cNvSpPr>
            <a:spLocks noGrp="1"/>
          </p:cNvSpPr>
          <p:nvPr>
            <p:ph idx="1"/>
          </p:nvPr>
        </p:nvSpPr>
        <p:spPr>
          <a:xfrm>
            <a:off x="515938" y="1411889"/>
            <a:ext cx="10267357" cy="4979858"/>
          </a:xfrm>
        </p:spPr>
        <p:txBody>
          <a:bodyPr>
            <a:noAutofit/>
          </a:bodyPr>
          <a:lstStyle/>
          <a:p>
            <a:r>
              <a:rPr lang="fr-FR" b="1" dirty="0"/>
              <a:t>DIAPASON : c’est quoi ? </a:t>
            </a:r>
          </a:p>
          <a:p>
            <a:pPr lvl="1" algn="just"/>
            <a:r>
              <a:rPr lang="fr-FR" dirty="0"/>
              <a:t>Cette enquête interne, réalisée tous les deux ans, permet d’apprécier dans le temps la perception qu’ont les collaborateurs de leur métier, de l’évolution de leur environnement, de leurs conditions de travail... Le questionnaire comporte 46 questions communes pour les entreprises du Groupe.</a:t>
            </a:r>
          </a:p>
          <a:p>
            <a:pPr lvl="1" algn="just"/>
            <a:endParaRPr lang="fr-FR" dirty="0"/>
          </a:p>
          <a:p>
            <a:pPr marL="252000" lvl="1">
              <a:buFont typeface="Arial" panose="020B0604020202020204" pitchFamily="34" charset="0"/>
              <a:buChar char="■"/>
            </a:pPr>
            <a:r>
              <a:rPr lang="fr-FR" sz="1500" b="1" dirty="0"/>
              <a:t>Qui est concerné par cette enquête ? </a:t>
            </a:r>
          </a:p>
          <a:p>
            <a:pPr lvl="1" algn="just"/>
            <a:r>
              <a:rPr lang="fr-FR" dirty="0"/>
              <a:t>Cette enquête est proposée aux collaborateurs en CDI.</a:t>
            </a:r>
          </a:p>
          <a:p>
            <a:pPr lvl="1" algn="just"/>
            <a:endParaRPr lang="fr-FR" dirty="0"/>
          </a:p>
          <a:p>
            <a:pPr marL="252000" lvl="1">
              <a:buFont typeface="Arial" panose="020B0604020202020204" pitchFamily="34" charset="0"/>
              <a:buChar char="■"/>
            </a:pPr>
            <a:r>
              <a:rPr lang="fr-FR" sz="1500" b="1" dirty="0"/>
              <a:t>Quelles sont ses modalités ? </a:t>
            </a:r>
          </a:p>
          <a:p>
            <a:pPr lvl="1" algn="just"/>
            <a:r>
              <a:rPr lang="fr-FR" dirty="0"/>
              <a:t>Le 9 mai, vous recevrez un mail d’Ipsos (</a:t>
            </a:r>
            <a:r>
              <a:rPr lang="fr-FR" dirty="0">
                <a:hlinkClick r:id="rId2">
                  <a:extLst>
                    <a:ext uri="{A12FA001-AC4F-418D-AE19-62706E023703}">
                      <ahyp:hlinkClr xmlns:ahyp="http://schemas.microsoft.com/office/drawing/2018/hyperlinkcolor" val="tx"/>
                    </a:ext>
                  </a:extLst>
                </a:hlinkClick>
              </a:rPr>
              <a:t>diapason@ipsossurvey.com</a:t>
            </a:r>
            <a:r>
              <a:rPr lang="fr-FR" dirty="0"/>
              <a:t>) avec un lien de connexion, unique et personnalisé, vers le serveur sécurisé de l’enquête. Il est donc important de ne pas transférer ce lien à un collègue. </a:t>
            </a:r>
          </a:p>
          <a:p>
            <a:pPr lvl="1" algn="just"/>
            <a:r>
              <a:rPr lang="fr-FR" b="1" dirty="0"/>
              <a:t>L’anonymat et la confidentialité sont garantis.</a:t>
            </a:r>
          </a:p>
          <a:p>
            <a:pPr lvl="1" algn="just"/>
            <a:r>
              <a:rPr lang="fr-FR" dirty="0"/>
              <a:t>Vous pourrez répondre en plusieurs fois, voire modifier vos réponses, tant que vous n’avez pas validé le questionnaire. </a:t>
            </a:r>
          </a:p>
          <a:p>
            <a:pPr lvl="1" algn="just"/>
            <a:r>
              <a:rPr lang="fr-FR" dirty="0"/>
              <a:t>Le temps de réponse moyen à prévoir est d’environ 15 minutes.</a:t>
            </a:r>
          </a:p>
          <a:p>
            <a:pPr lvl="1" algn="just"/>
            <a:r>
              <a:rPr lang="fr-FR" b="1" dirty="0"/>
              <a:t>Plus il y a de participants, plus les résultats sont exploitables et fiables. </a:t>
            </a:r>
          </a:p>
          <a:p>
            <a:pPr lvl="1" algn="just"/>
            <a:r>
              <a:rPr lang="fr-FR" dirty="0"/>
              <a:t>Merci par avance pour votre participation collective </a:t>
            </a:r>
            <a:r>
              <a:rPr lang="fr-FR" dirty="0">
                <a:sym typeface="Wingdings" panose="05000000000000000000" pitchFamily="2" charset="2"/>
              </a:rPr>
              <a:t></a:t>
            </a:r>
            <a:endParaRPr lang="fr-FR" dirty="0"/>
          </a:p>
          <a:p>
            <a:pPr lvl="1" algn="just"/>
            <a:endParaRPr lang="fr-FR" dirty="0"/>
          </a:p>
          <a:p>
            <a:pPr lvl="1" algn="just"/>
            <a:endParaRPr lang="fr-FR" dirty="0"/>
          </a:p>
          <a:p>
            <a:endParaRPr lang="fr-FR" dirty="0"/>
          </a:p>
        </p:txBody>
      </p:sp>
      <p:sp>
        <p:nvSpPr>
          <p:cNvPr id="7" name="Espace réservé du texte 6"/>
          <p:cNvSpPr>
            <a:spLocks noGrp="1"/>
          </p:cNvSpPr>
          <p:nvPr>
            <p:ph type="body" sz="quarter" idx="26"/>
          </p:nvPr>
        </p:nvSpPr>
        <p:spPr/>
        <p:txBody>
          <a:bodyPr/>
          <a:lstStyle/>
          <a:p>
            <a:r>
              <a:rPr lang="fr-FR" dirty="0"/>
              <a:t>DIAPASON</a:t>
            </a:r>
          </a:p>
        </p:txBody>
      </p:sp>
      <p:sp>
        <p:nvSpPr>
          <p:cNvPr id="11" name="Espace réservé du texte 10"/>
          <p:cNvSpPr>
            <a:spLocks noGrp="1"/>
          </p:cNvSpPr>
          <p:nvPr>
            <p:ph type="body" sz="quarter" idx="29"/>
          </p:nvPr>
        </p:nvSpPr>
        <p:spPr/>
        <p:txBody>
          <a:bodyPr/>
          <a:lstStyle/>
          <a:p>
            <a:r>
              <a:rPr lang="fr-FR" dirty="0"/>
              <a:t>DIAPASON</a:t>
            </a:r>
          </a:p>
        </p:txBody>
      </p:sp>
      <p:sp>
        <p:nvSpPr>
          <p:cNvPr id="2" name="Rectangle 1"/>
          <p:cNvSpPr/>
          <p:nvPr/>
        </p:nvSpPr>
        <p:spPr>
          <a:xfrm>
            <a:off x="11091497" y="398728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a:extLst>
              <a:ext uri="{FF2B5EF4-FFF2-40B4-BE49-F238E27FC236}">
                <a16:creationId xmlns:a16="http://schemas.microsoft.com/office/drawing/2014/main" id="{70B61283-9B0F-4145-B151-46CE1AB049D7}"/>
              </a:ext>
            </a:extLst>
          </p:cNvPr>
          <p:cNvSpPr>
            <a:spLocks noGrp="1"/>
          </p:cNvSpPr>
          <p:nvPr>
            <p:ph type="body" sz="quarter" idx="28"/>
          </p:nvPr>
        </p:nvSpPr>
        <p:spPr/>
        <p:txBody>
          <a:bodyPr/>
          <a:lstStyle/>
          <a:p>
            <a:r>
              <a:rPr lang="fr-FR" dirty="0"/>
              <a:t>DIAPASON </a:t>
            </a:r>
          </a:p>
        </p:txBody>
      </p:sp>
      <p:sp>
        <p:nvSpPr>
          <p:cNvPr id="12" name="Rectangle 11">
            <a:extLst>
              <a:ext uri="{FF2B5EF4-FFF2-40B4-BE49-F238E27FC236}">
                <a16:creationId xmlns:a16="http://schemas.microsoft.com/office/drawing/2014/main" id="{F4E6C197-D4D0-4CB1-96A4-1D45F37CF269}"/>
              </a:ext>
            </a:extLst>
          </p:cNvPr>
          <p:cNvSpPr/>
          <p:nvPr/>
        </p:nvSpPr>
        <p:spPr>
          <a:xfrm>
            <a:off x="11100127" y="5753520"/>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18308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AD4B1DFC-FD4E-5916-D518-8638B63AAA47}"/>
              </a:ext>
            </a:extLst>
          </p:cNvPr>
          <p:cNvSpPr/>
          <p:nvPr/>
        </p:nvSpPr>
        <p:spPr>
          <a:xfrm>
            <a:off x="434462" y="5040629"/>
            <a:ext cx="10372146" cy="11707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A39006F4-5691-1811-9AAD-1849C59AD99D}"/>
              </a:ext>
            </a:extLst>
          </p:cNvPr>
          <p:cNvSpPr/>
          <p:nvPr/>
        </p:nvSpPr>
        <p:spPr>
          <a:xfrm>
            <a:off x="8944825" y="3987281"/>
            <a:ext cx="1896756" cy="22241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B6CE5F4-9F7E-E403-D65A-CDC71E53EA08}"/>
              </a:ext>
            </a:extLst>
          </p:cNvPr>
          <p:cNvSpPr/>
          <p:nvPr/>
        </p:nvSpPr>
        <p:spPr>
          <a:xfrm>
            <a:off x="1346762" y="2895226"/>
            <a:ext cx="6846624" cy="6471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Rectangle 16">
            <a:extLst>
              <a:ext uri="{FF2B5EF4-FFF2-40B4-BE49-F238E27FC236}">
                <a16:creationId xmlns:a16="http://schemas.microsoft.com/office/drawing/2014/main" id="{89FBB646-CAF2-8F1B-2F19-3D7569AC0139}"/>
              </a:ext>
            </a:extLst>
          </p:cNvPr>
          <p:cNvSpPr/>
          <p:nvPr/>
        </p:nvSpPr>
        <p:spPr>
          <a:xfrm>
            <a:off x="769545" y="1783533"/>
            <a:ext cx="9270748" cy="61563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Espace réservé du contenu 1">
            <a:extLst>
              <a:ext uri="{FF2B5EF4-FFF2-40B4-BE49-F238E27FC236}">
                <a16:creationId xmlns:a16="http://schemas.microsoft.com/office/drawing/2014/main" id="{3ED240F0-5274-4791-8A6B-E27757DD85FE}"/>
              </a:ext>
            </a:extLst>
          </p:cNvPr>
          <p:cNvSpPr>
            <a:spLocks noGrp="1"/>
          </p:cNvSpPr>
          <p:nvPr>
            <p:ph idx="15"/>
          </p:nvPr>
        </p:nvSpPr>
        <p:spPr/>
        <p:txBody>
          <a:bodyPr/>
          <a:lstStyle/>
          <a:p>
            <a:r>
              <a:rPr lang="fr-FR" dirty="0"/>
              <a:t>Notre offre de prévoyance, Sécur’Famille, bénéficie d’une offre promotionnelle de 2 mois offerts en mai et juin.</a:t>
            </a:r>
          </a:p>
        </p:txBody>
      </p:sp>
      <p:sp>
        <p:nvSpPr>
          <p:cNvPr id="4" name="Espace réservé du texte 3">
            <a:extLst>
              <a:ext uri="{FF2B5EF4-FFF2-40B4-BE49-F238E27FC236}">
                <a16:creationId xmlns:a16="http://schemas.microsoft.com/office/drawing/2014/main" id="{93F88DF0-A60C-498F-8C87-08509B239786}"/>
              </a:ext>
            </a:extLst>
          </p:cNvPr>
          <p:cNvSpPr>
            <a:spLocks noGrp="1"/>
          </p:cNvSpPr>
          <p:nvPr>
            <p:ph type="body" sz="quarter" idx="26"/>
          </p:nvPr>
        </p:nvSpPr>
        <p:spPr/>
        <p:txBody>
          <a:bodyPr/>
          <a:lstStyle/>
          <a:p>
            <a:r>
              <a:rPr lang="fr-FR" dirty="0"/>
              <a:t>IARD &amp; PREVOYANCE : Offre promotionnelle Sécur’Famille 2</a:t>
            </a:r>
          </a:p>
          <a:p>
            <a:endParaRPr lang="fr-FR" dirty="0"/>
          </a:p>
        </p:txBody>
      </p:sp>
      <p:sp>
        <p:nvSpPr>
          <p:cNvPr id="5" name="Espace réservé du texte 4">
            <a:extLst>
              <a:ext uri="{FF2B5EF4-FFF2-40B4-BE49-F238E27FC236}">
                <a16:creationId xmlns:a16="http://schemas.microsoft.com/office/drawing/2014/main" id="{A881E583-AE64-4929-AACA-508D56074531}"/>
              </a:ext>
            </a:extLst>
          </p:cNvPr>
          <p:cNvSpPr>
            <a:spLocks noGrp="1"/>
          </p:cNvSpPr>
          <p:nvPr>
            <p:ph type="body" sz="quarter" idx="28"/>
          </p:nvPr>
        </p:nvSpPr>
        <p:spPr/>
        <p:txBody>
          <a:bodyPr/>
          <a:lstStyle/>
          <a:p>
            <a:r>
              <a:rPr lang="fr-FR" dirty="0"/>
              <a:t>SECUR’FAMILLE 2</a:t>
            </a:r>
          </a:p>
        </p:txBody>
      </p:sp>
      <p:sp>
        <p:nvSpPr>
          <p:cNvPr id="6" name="Espace réservé du texte 5">
            <a:extLst>
              <a:ext uri="{FF2B5EF4-FFF2-40B4-BE49-F238E27FC236}">
                <a16:creationId xmlns:a16="http://schemas.microsoft.com/office/drawing/2014/main" id="{D3A37CE7-AFB4-46A8-8A35-896132C6F728}"/>
              </a:ext>
            </a:extLst>
          </p:cNvPr>
          <p:cNvSpPr>
            <a:spLocks noGrp="1"/>
          </p:cNvSpPr>
          <p:nvPr>
            <p:ph type="body" sz="quarter" idx="29"/>
          </p:nvPr>
        </p:nvSpPr>
        <p:spPr/>
        <p:txBody>
          <a:bodyPr/>
          <a:lstStyle/>
          <a:p>
            <a:r>
              <a:rPr lang="fr-FR" dirty="0"/>
              <a:t>PREVOYANCE</a:t>
            </a:r>
          </a:p>
        </p:txBody>
      </p:sp>
      <p:sp>
        <p:nvSpPr>
          <p:cNvPr id="7" name="Rectangle 6">
            <a:extLst>
              <a:ext uri="{FF2B5EF4-FFF2-40B4-BE49-F238E27FC236}">
                <a16:creationId xmlns:a16="http://schemas.microsoft.com/office/drawing/2014/main" id="{428B4C36-8714-4FB3-8BED-2A1BCBCFF558}"/>
              </a:ext>
            </a:extLst>
          </p:cNvPr>
          <p:cNvSpPr/>
          <p:nvPr/>
        </p:nvSpPr>
        <p:spPr>
          <a:xfrm>
            <a:off x="11091497" y="398728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56042733-009C-4C8D-A434-8CB40BB7A4DA}"/>
              </a:ext>
            </a:extLst>
          </p:cNvPr>
          <p:cNvSpPr/>
          <p:nvPr/>
        </p:nvSpPr>
        <p:spPr>
          <a:xfrm>
            <a:off x="11091497" y="5570374"/>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6A0CA2B5-0761-4747-B66A-72C0A1D0BE82}"/>
              </a:ext>
            </a:extLst>
          </p:cNvPr>
          <p:cNvSpPr/>
          <p:nvPr/>
        </p:nvSpPr>
        <p:spPr>
          <a:xfrm>
            <a:off x="11094214" y="416862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hlinkClick r:id="rId2"/>
            <a:extLst>
              <a:ext uri="{FF2B5EF4-FFF2-40B4-BE49-F238E27FC236}">
                <a16:creationId xmlns:a16="http://schemas.microsoft.com/office/drawing/2014/main" id="{C4ABF72A-4453-4B8D-A07D-D9D8D9E01730}"/>
              </a:ext>
            </a:extLst>
          </p:cNvPr>
          <p:cNvPicPr>
            <a:picLocks noChangeAspect="1"/>
          </p:cNvPicPr>
          <p:nvPr/>
        </p:nvPicPr>
        <p:blipFill>
          <a:blip r:embed="rId3"/>
          <a:stretch>
            <a:fillRect/>
          </a:stretch>
        </p:blipFill>
        <p:spPr>
          <a:xfrm>
            <a:off x="7116024" y="1417713"/>
            <a:ext cx="3729214" cy="2420723"/>
          </a:xfrm>
          <a:prstGeom prst="rect">
            <a:avLst/>
          </a:prstGeom>
        </p:spPr>
      </p:pic>
      <p:pic>
        <p:nvPicPr>
          <p:cNvPr id="13" name="Image 12">
            <a:extLst>
              <a:ext uri="{FF2B5EF4-FFF2-40B4-BE49-F238E27FC236}">
                <a16:creationId xmlns:a16="http://schemas.microsoft.com/office/drawing/2014/main" id="{E9ECC09D-0896-6D9F-ABA0-09E6D186D114}"/>
              </a:ext>
            </a:extLst>
          </p:cNvPr>
          <p:cNvPicPr>
            <a:picLocks noChangeAspect="1"/>
          </p:cNvPicPr>
          <p:nvPr/>
        </p:nvPicPr>
        <p:blipFill>
          <a:blip r:embed="rId4"/>
          <a:stretch>
            <a:fillRect/>
          </a:stretch>
        </p:blipFill>
        <p:spPr>
          <a:xfrm>
            <a:off x="9097285" y="4168621"/>
            <a:ext cx="1620310" cy="1871869"/>
          </a:xfrm>
          <a:prstGeom prst="rect">
            <a:avLst/>
          </a:prstGeom>
        </p:spPr>
      </p:pic>
      <p:pic>
        <p:nvPicPr>
          <p:cNvPr id="14" name="Image 13">
            <a:extLst>
              <a:ext uri="{FF2B5EF4-FFF2-40B4-BE49-F238E27FC236}">
                <a16:creationId xmlns:a16="http://schemas.microsoft.com/office/drawing/2014/main" id="{B3E5A7E6-55B1-D4AA-6B52-78A7DF11C0F8}"/>
              </a:ext>
            </a:extLst>
          </p:cNvPr>
          <p:cNvPicPr>
            <a:picLocks noChangeAspect="1"/>
          </p:cNvPicPr>
          <p:nvPr/>
        </p:nvPicPr>
        <p:blipFill>
          <a:blip r:embed="rId5"/>
          <a:stretch>
            <a:fillRect/>
          </a:stretch>
        </p:blipFill>
        <p:spPr>
          <a:xfrm>
            <a:off x="98791" y="957093"/>
            <a:ext cx="746544" cy="743241"/>
          </a:xfrm>
          <a:prstGeom prst="rect">
            <a:avLst/>
          </a:prstGeom>
        </p:spPr>
      </p:pic>
      <p:pic>
        <p:nvPicPr>
          <p:cNvPr id="15" name="Picture 12" descr="Curseur de main avec bouton de clic. cliquez ici. Vecteur Premium">
            <a:extLst>
              <a:ext uri="{FF2B5EF4-FFF2-40B4-BE49-F238E27FC236}">
                <a16:creationId xmlns:a16="http://schemas.microsoft.com/office/drawing/2014/main" id="{2D2A87D1-1E9C-6146-57DF-2CBA71945C04}"/>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a:off x="10199825" y="3521490"/>
            <a:ext cx="641756" cy="537683"/>
          </a:xfrm>
          <a:prstGeom prst="rect">
            <a:avLst/>
          </a:prstGeom>
          <a:noFill/>
          <a:extLst>
            <a:ext uri="{909E8E84-426E-40DD-AFC4-6F175D3DCCD1}">
              <a14:hiddenFill xmlns:a14="http://schemas.microsoft.com/office/drawing/2010/main">
                <a:solidFill>
                  <a:srgbClr val="FFFFFF"/>
                </a:solidFill>
              </a14:hiddenFill>
            </a:ext>
          </a:extLst>
        </p:spPr>
      </p:pic>
      <p:sp>
        <p:nvSpPr>
          <p:cNvPr id="16" name="Espace réservé du contenu 2">
            <a:extLst>
              <a:ext uri="{FF2B5EF4-FFF2-40B4-BE49-F238E27FC236}">
                <a16:creationId xmlns:a16="http://schemas.microsoft.com/office/drawing/2014/main" id="{3551752A-2817-3311-71E9-B5214206D58D}"/>
              </a:ext>
            </a:extLst>
          </p:cNvPr>
          <p:cNvSpPr txBox="1">
            <a:spLocks/>
          </p:cNvSpPr>
          <p:nvPr/>
        </p:nvSpPr>
        <p:spPr>
          <a:xfrm>
            <a:off x="971762" y="6452162"/>
            <a:ext cx="9068531" cy="405838"/>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5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27000" lvl="2" indent="0">
              <a:buNone/>
            </a:pPr>
            <a:r>
              <a:rPr lang="fr-FR" sz="800" dirty="0"/>
              <a:t>* sans contingent (les 2 premiers mois ne sont pas prélevés). Offre non cumulable avec toute autre offre promotionnelle en cours hormis l'offre permanente de 10% de réduction liée à une adhésion conjointe.  En cas de coexistence avec cette dernière, la réduction de 10% s'appliquera automatiquement sur les cotisations suivantes. </a:t>
            </a:r>
          </a:p>
        </p:txBody>
      </p:sp>
      <p:pic>
        <p:nvPicPr>
          <p:cNvPr id="20" name="Picture 2" descr="Le saviez-vous? Google pénalise les sites Web qui ne sont ...">
            <a:extLst>
              <a:ext uri="{FF2B5EF4-FFF2-40B4-BE49-F238E27FC236}">
                <a16:creationId xmlns:a16="http://schemas.microsoft.com/office/drawing/2014/main" id="{3E94201B-6789-2A31-928A-5F1E46D27D4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6642" y="2807506"/>
            <a:ext cx="1622034" cy="91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Espace réservé du contenu 2">
            <a:extLst>
              <a:ext uri="{FF2B5EF4-FFF2-40B4-BE49-F238E27FC236}">
                <a16:creationId xmlns:a16="http://schemas.microsoft.com/office/drawing/2014/main" id="{0B1B8F7C-E7FE-810F-E38B-88541B0254DD}"/>
              </a:ext>
            </a:extLst>
          </p:cNvPr>
          <p:cNvSpPr txBox="1">
            <a:spLocks/>
          </p:cNvSpPr>
          <p:nvPr/>
        </p:nvSpPr>
        <p:spPr bwMode="auto">
          <a:xfrm>
            <a:off x="472063" y="3688771"/>
            <a:ext cx="8457361" cy="180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2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5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dirty="0"/>
              <a:t>Un dispositif complet est déployé pour vous accompagner : </a:t>
            </a:r>
          </a:p>
          <a:p>
            <a:pPr lvl="2"/>
            <a:r>
              <a:rPr lang="fr-FR" dirty="0"/>
              <a:t>Une communication digitale via nos bannières et infos sur le portail internet, </a:t>
            </a:r>
          </a:p>
          <a:p>
            <a:pPr lvl="2"/>
            <a:r>
              <a:rPr lang="fr-FR" b="1" dirty="0">
                <a:solidFill>
                  <a:srgbClr val="C00000"/>
                </a:solidFill>
              </a:rPr>
              <a:t>L’envoi d’un </a:t>
            </a:r>
            <a:r>
              <a:rPr lang="fr-FR" b="1" dirty="0">
                <a:solidFill>
                  <a:srgbClr val="C00000"/>
                </a:solidFill>
                <a:hlinkClick r:id="rId2">
                  <a:extLst>
                    <a:ext uri="{A12FA001-AC4F-418D-AE19-62706E023703}">
                      <ahyp:hlinkClr xmlns:ahyp="http://schemas.microsoft.com/office/drawing/2018/hyperlinkcolor" val="tx"/>
                    </a:ext>
                  </a:extLst>
                </a:hlinkClick>
              </a:rPr>
              <a:t>e-mailing</a:t>
            </a:r>
            <a:r>
              <a:rPr lang="fr-FR" b="1" dirty="0">
                <a:solidFill>
                  <a:srgbClr val="C00000"/>
                </a:solidFill>
              </a:rPr>
              <a:t> </a:t>
            </a:r>
            <a:r>
              <a:rPr lang="fr-FR" dirty="0"/>
              <a:t>le 2 mai à une </a:t>
            </a:r>
            <a:r>
              <a:rPr lang="fr-FR" b="1" dirty="0"/>
              <a:t>cible GERC </a:t>
            </a:r>
            <a:r>
              <a:rPr lang="fr-FR" dirty="0"/>
              <a:t>dédiée : « </a:t>
            </a:r>
            <a:r>
              <a:rPr lang="fr-FR" b="1" dirty="0"/>
              <a:t>Q2 PREV CONQUETE SF2 </a:t>
            </a:r>
            <a:r>
              <a:rPr lang="fr-FR" dirty="0"/>
              <a:t>»</a:t>
            </a:r>
          </a:p>
          <a:p>
            <a:pPr lvl="2"/>
            <a:r>
              <a:rPr lang="fr-FR" b="1" dirty="0">
                <a:solidFill>
                  <a:srgbClr val="C00000"/>
                </a:solidFill>
              </a:rPr>
              <a:t>De nombreux outils sur </a:t>
            </a:r>
            <a:r>
              <a:rPr lang="fr-FR" b="1" dirty="0" err="1">
                <a:solidFill>
                  <a:srgbClr val="C00000"/>
                </a:solidFill>
              </a:rPr>
              <a:t>MyEAV</a:t>
            </a:r>
            <a:r>
              <a:rPr lang="fr-FR" b="1" dirty="0">
                <a:solidFill>
                  <a:srgbClr val="C00000"/>
                </a:solidFill>
              </a:rPr>
              <a:t> en    </a:t>
            </a:r>
            <a:r>
              <a:rPr lang="fr-FR" dirty="0">
                <a:hlinkClick r:id="rId9"/>
              </a:rPr>
              <a:t>1 seul clic </a:t>
            </a:r>
            <a:r>
              <a:rPr lang="fr-FR" dirty="0"/>
              <a:t>: guide client, vidéo, fiche technique, simulateur etc.</a:t>
            </a:r>
          </a:p>
          <a:p>
            <a:pPr lvl="1"/>
            <a:endParaRPr lang="fr-FR" b="1" dirty="0"/>
          </a:p>
        </p:txBody>
      </p:sp>
      <p:pic>
        <p:nvPicPr>
          <p:cNvPr id="24" name="Picture 12" descr="Curseur de main avec bouton de clic. cliquez ici. Vecteur Premium">
            <a:extLst>
              <a:ext uri="{FF2B5EF4-FFF2-40B4-BE49-F238E27FC236}">
                <a16:creationId xmlns:a16="http://schemas.microsoft.com/office/drawing/2014/main" id="{5A5D09D7-7AB1-7701-9D03-5C06706575FB}"/>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flipH="1">
            <a:off x="4105694" y="4610044"/>
            <a:ext cx="321779" cy="269596"/>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4F328C14-C6A7-4D6F-B000-85FD01EEA141}"/>
              </a:ext>
            </a:extLst>
          </p:cNvPr>
          <p:cNvSpPr>
            <a:spLocks noGrp="1"/>
          </p:cNvSpPr>
          <p:nvPr>
            <p:ph idx="1"/>
          </p:nvPr>
        </p:nvSpPr>
        <p:spPr>
          <a:xfrm>
            <a:off x="434462" y="1504810"/>
            <a:ext cx="6781150" cy="2216913"/>
          </a:xfrm>
        </p:spPr>
        <p:txBody>
          <a:bodyPr/>
          <a:lstStyle/>
          <a:p>
            <a:r>
              <a:rPr lang="fr-FR" dirty="0"/>
              <a:t>Offre promotionnelle SECUR’FAMILLE 2 :</a:t>
            </a:r>
          </a:p>
          <a:p>
            <a:pPr lvl="1"/>
            <a:r>
              <a:rPr lang="fr-FR" b="1" dirty="0">
                <a:solidFill>
                  <a:srgbClr val="C00000"/>
                </a:solidFill>
              </a:rPr>
              <a:t>2 mois de cotisations mensuelles offerts* </a:t>
            </a:r>
            <a:r>
              <a:rPr lang="fr-FR" b="1" dirty="0"/>
              <a:t>pour toute adhésion à SECUR’ Famille 2 </a:t>
            </a:r>
            <a:r>
              <a:rPr lang="fr-FR" b="1" dirty="0">
                <a:solidFill>
                  <a:srgbClr val="C00000"/>
                </a:solidFill>
              </a:rPr>
              <a:t>entre le 2 mai et le 30 juin 2023. </a:t>
            </a:r>
          </a:p>
          <a:p>
            <a:endParaRPr lang="fr-FR" dirty="0"/>
          </a:p>
          <a:p>
            <a:pPr lvl="1"/>
            <a:r>
              <a:rPr lang="fr-FR" dirty="0"/>
              <a:t>Pourquoi une action avec un booster ?</a:t>
            </a:r>
          </a:p>
          <a:p>
            <a:pPr lvl="2"/>
            <a:r>
              <a:rPr lang="fr-FR" b="1" dirty="0"/>
              <a:t>Parce-que 70% des français sont plutôt mal préparés pour faire face aux aléas de la vie même s’ils considèrent qu’un contrat de prévoyance est indispensable !</a:t>
            </a:r>
          </a:p>
        </p:txBody>
      </p:sp>
      <p:sp>
        <p:nvSpPr>
          <p:cNvPr id="25" name="Espace réservé du contenu 2">
            <a:extLst>
              <a:ext uri="{FF2B5EF4-FFF2-40B4-BE49-F238E27FC236}">
                <a16:creationId xmlns:a16="http://schemas.microsoft.com/office/drawing/2014/main" id="{6D1A22ED-5BFF-0BE9-213B-91B7869F6DDA}"/>
              </a:ext>
            </a:extLst>
          </p:cNvPr>
          <p:cNvSpPr txBox="1">
            <a:spLocks/>
          </p:cNvSpPr>
          <p:nvPr/>
        </p:nvSpPr>
        <p:spPr bwMode="auto">
          <a:xfrm>
            <a:off x="515938" y="5040629"/>
            <a:ext cx="8758934" cy="1218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2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5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t>Notre contrat de prévoyance à nouveau récompensé cette année ! </a:t>
            </a:r>
          </a:p>
          <a:p>
            <a:pPr lvl="1"/>
            <a:r>
              <a:rPr lang="fr-FR" dirty="0"/>
              <a:t>Le contrat d’assurance décès SECUR’FAMILLE 2 obtient le label d’</a:t>
            </a:r>
            <a:r>
              <a:rPr lang="fr-FR" b="1" dirty="0">
                <a:solidFill>
                  <a:srgbClr val="C00000"/>
                </a:solidFill>
              </a:rPr>
              <a:t>Excellence 2023 </a:t>
            </a:r>
            <a:r>
              <a:rPr lang="fr-FR" dirty="0"/>
              <a:t>dans la catégorie Prévoyance individuelle, décernés par Les Dossiers de l’Epargne.</a:t>
            </a:r>
          </a:p>
          <a:p>
            <a:pPr lvl="1"/>
            <a:r>
              <a:rPr lang="fr-FR" dirty="0"/>
              <a:t>Un gage de qualité et un argument supplémentaire pour proposer </a:t>
            </a:r>
            <a:r>
              <a:rPr lang="fr-FR"/>
              <a:t>notre offre </a:t>
            </a:r>
            <a:r>
              <a:rPr lang="fr-FR" dirty="0"/>
              <a:t>aux clients !</a:t>
            </a:r>
            <a:endParaRPr lang="fr-FR" b="1" dirty="0"/>
          </a:p>
        </p:txBody>
      </p:sp>
      <p:pic>
        <p:nvPicPr>
          <p:cNvPr id="26" name="Picture 4" descr="Lève la main. la main d'un homme d'affaires avec un grand bravo. Vecteur Premium">
            <a:extLst>
              <a:ext uri="{FF2B5EF4-FFF2-40B4-BE49-F238E27FC236}">
                <a16:creationId xmlns:a16="http://schemas.microsoft.com/office/drawing/2014/main" id="{200E608E-83BD-D1CB-7E4D-C1026E1BA05F}"/>
              </a:ext>
            </a:extLst>
          </p:cNvPr>
          <p:cNvPicPr>
            <a:picLocks noChangeAspect="1" noChangeArrowheads="1"/>
          </p:cNvPicPr>
          <p:nvPr/>
        </p:nvPicPr>
        <p:blipFill>
          <a:blip r:embed="rId10" cstate="print">
            <a:clrChange>
              <a:clrFrom>
                <a:srgbClr val="17B4C5"/>
              </a:clrFrom>
              <a:clrTo>
                <a:srgbClr val="17B4C5">
                  <a:alpha val="0"/>
                </a:srgbClr>
              </a:clrTo>
            </a:clrChange>
            <a:extLst>
              <a:ext uri="{28A0092B-C50C-407E-A947-70E740481C1C}">
                <a14:useLocalDpi xmlns:a14="http://schemas.microsoft.com/office/drawing/2010/main" val="0"/>
              </a:ext>
            </a:extLst>
          </a:blip>
          <a:srcRect t="29321" r="54729"/>
          <a:stretch>
            <a:fillRect/>
          </a:stretch>
        </p:blipFill>
        <p:spPr bwMode="auto">
          <a:xfrm>
            <a:off x="-341" y="4999165"/>
            <a:ext cx="1032557" cy="1301232"/>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118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38D73E6A-11EE-4AD1-9D13-5ACB53CDC16E}"/>
              </a:ext>
            </a:extLst>
          </p:cNvPr>
          <p:cNvSpPr>
            <a:spLocks noGrp="1"/>
          </p:cNvSpPr>
          <p:nvPr>
            <p:ph idx="15"/>
          </p:nvPr>
        </p:nvSpPr>
        <p:spPr>
          <a:xfrm>
            <a:off x="1346200" y="368300"/>
            <a:ext cx="9639300" cy="828675"/>
          </a:xfrm>
        </p:spPr>
        <p:txBody>
          <a:bodyPr rtlCol="0">
            <a:normAutofit/>
          </a:bodyPr>
          <a:lstStyle/>
          <a:p>
            <a:pPr eaLnBrk="1" fontAlgn="auto" hangingPunct="1">
              <a:spcAft>
                <a:spcPts val="0"/>
              </a:spcAft>
              <a:defRPr/>
            </a:pPr>
            <a:endParaRPr lang="fr-FR" dirty="0"/>
          </a:p>
          <a:p>
            <a:pPr eaLnBrk="1" fontAlgn="auto" hangingPunct="1">
              <a:spcAft>
                <a:spcPts val="0"/>
              </a:spcAft>
              <a:defRPr/>
            </a:pPr>
            <a:r>
              <a:rPr lang="fr-FR" dirty="0"/>
              <a:t>Une rémunération supplémentaire de 1,75 % est mise en place pour les fonds versés entre le 02 mai et le 15 juillet sur les fonds en euros des contrats Nuances 3D, Nuances +, Nuances Privilège et Nuances Grenadine.</a:t>
            </a:r>
          </a:p>
          <a:p>
            <a:pPr eaLnBrk="1" fontAlgn="auto" hangingPunct="1">
              <a:spcAft>
                <a:spcPts val="0"/>
              </a:spcAft>
              <a:defRPr/>
            </a:pPr>
            <a:endParaRPr lang="fr-FR" dirty="0"/>
          </a:p>
        </p:txBody>
      </p:sp>
      <p:sp>
        <p:nvSpPr>
          <p:cNvPr id="7" name="Espace réservé du texte 6">
            <a:extLst>
              <a:ext uri="{FF2B5EF4-FFF2-40B4-BE49-F238E27FC236}">
                <a16:creationId xmlns:a16="http://schemas.microsoft.com/office/drawing/2014/main" id="{8B322818-7B5D-4A9F-B3C7-0D3BDB9EBFCC}"/>
              </a:ext>
            </a:extLst>
          </p:cNvPr>
          <p:cNvSpPr>
            <a:spLocks noGrp="1"/>
          </p:cNvSpPr>
          <p:nvPr>
            <p:ph type="body" sz="quarter" idx="26"/>
          </p:nvPr>
        </p:nvSpPr>
        <p:spPr>
          <a:xfrm>
            <a:off x="515938" y="60325"/>
            <a:ext cx="10469562" cy="388938"/>
          </a:xfrm>
        </p:spPr>
        <p:txBody>
          <a:bodyPr rtlCol="0">
            <a:normAutofit/>
          </a:bodyPr>
          <a:lstStyle/>
          <a:p>
            <a:pPr>
              <a:defRPr/>
            </a:pPr>
            <a:r>
              <a:rPr lang="fr-FR" dirty="0"/>
              <a:t>Revalorisation complémentaire sur versements CNP</a:t>
            </a:r>
          </a:p>
        </p:txBody>
      </p:sp>
      <p:sp>
        <p:nvSpPr>
          <p:cNvPr id="10" name="Espace réservé du texte 9">
            <a:extLst>
              <a:ext uri="{FF2B5EF4-FFF2-40B4-BE49-F238E27FC236}">
                <a16:creationId xmlns:a16="http://schemas.microsoft.com/office/drawing/2014/main" id="{3785B9D2-3D4C-4F26-BCBC-626484AF4BBD}"/>
              </a:ext>
            </a:extLst>
          </p:cNvPr>
          <p:cNvSpPr>
            <a:spLocks noGrp="1"/>
          </p:cNvSpPr>
          <p:nvPr>
            <p:ph type="body" sz="quarter" idx="28"/>
          </p:nvPr>
        </p:nvSpPr>
        <p:spPr/>
        <p:txBody>
          <a:bodyPr rtlCol="0"/>
          <a:lstStyle/>
          <a:p>
            <a:pPr>
              <a:defRPr/>
            </a:pPr>
            <a:r>
              <a:rPr lang="fr-FR" dirty="0"/>
              <a:t>ASSURANCE VIE</a:t>
            </a:r>
          </a:p>
        </p:txBody>
      </p:sp>
      <p:sp>
        <p:nvSpPr>
          <p:cNvPr id="11" name="Espace réservé du texte 10">
            <a:extLst>
              <a:ext uri="{FF2B5EF4-FFF2-40B4-BE49-F238E27FC236}">
                <a16:creationId xmlns:a16="http://schemas.microsoft.com/office/drawing/2014/main" id="{67679533-170D-4648-993A-21D0CF1ED9BD}"/>
              </a:ext>
            </a:extLst>
          </p:cNvPr>
          <p:cNvSpPr>
            <a:spLocks noGrp="1"/>
          </p:cNvSpPr>
          <p:nvPr>
            <p:ph type="body" sz="quarter" idx="29"/>
          </p:nvPr>
        </p:nvSpPr>
        <p:spPr/>
        <p:txBody>
          <a:bodyPr rtlCol="0"/>
          <a:lstStyle/>
          <a:p>
            <a:pPr eaLnBrk="1" fontAlgn="auto" hangingPunct="1">
              <a:spcAft>
                <a:spcPts val="0"/>
              </a:spcAft>
              <a:buClr>
                <a:schemeClr val="accent4"/>
              </a:buClr>
              <a:defRPr/>
            </a:pPr>
            <a:r>
              <a:rPr lang="fr-FR" dirty="0">
                <a:solidFill>
                  <a:schemeClr val="tx1">
                    <a:lumMod val="75000"/>
                    <a:lumOff val="25000"/>
                  </a:schemeClr>
                </a:solidFill>
              </a:rPr>
              <a:t>EPARGNE</a:t>
            </a:r>
          </a:p>
        </p:txBody>
      </p:sp>
      <p:sp>
        <p:nvSpPr>
          <p:cNvPr id="2" name="Rectangle 1">
            <a:extLst>
              <a:ext uri="{FF2B5EF4-FFF2-40B4-BE49-F238E27FC236}">
                <a16:creationId xmlns:a16="http://schemas.microsoft.com/office/drawing/2014/main" id="{152F8873-51C4-4E44-A99A-8DD0ED718106}"/>
              </a:ext>
            </a:extLst>
          </p:cNvPr>
          <p:cNvSpPr/>
          <p:nvPr/>
        </p:nvSpPr>
        <p:spPr>
          <a:xfrm>
            <a:off x="11091863" y="3987800"/>
            <a:ext cx="123825" cy="123825"/>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 name="Rectangle 7">
            <a:extLst>
              <a:ext uri="{FF2B5EF4-FFF2-40B4-BE49-F238E27FC236}">
                <a16:creationId xmlns:a16="http://schemas.microsoft.com/office/drawing/2014/main" id="{D249E48B-BC38-43FE-84D0-1C140DB9B848}"/>
              </a:ext>
            </a:extLst>
          </p:cNvPr>
          <p:cNvSpPr/>
          <p:nvPr/>
        </p:nvSpPr>
        <p:spPr>
          <a:xfrm>
            <a:off x="11091863" y="5570538"/>
            <a:ext cx="123825" cy="123825"/>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2" name="Espace réservé du contenu 2">
            <a:extLst>
              <a:ext uri="{FF2B5EF4-FFF2-40B4-BE49-F238E27FC236}">
                <a16:creationId xmlns:a16="http://schemas.microsoft.com/office/drawing/2014/main" id="{450011E3-3EC2-4FDF-96C3-5C865845655B}"/>
              </a:ext>
            </a:extLst>
          </p:cNvPr>
          <p:cNvSpPr txBox="1">
            <a:spLocks/>
          </p:cNvSpPr>
          <p:nvPr/>
        </p:nvSpPr>
        <p:spPr bwMode="auto">
          <a:xfrm>
            <a:off x="407301" y="1303232"/>
            <a:ext cx="10426161" cy="5097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52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5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t>Cette opération ne concerne que les </a:t>
            </a:r>
            <a:r>
              <a:rPr lang="fr-FR" b="1" dirty="0">
                <a:solidFill>
                  <a:schemeClr val="accent4">
                    <a:lumMod val="75000"/>
                  </a:schemeClr>
                </a:solidFill>
              </a:rPr>
              <a:t>versements d’un montant mini de 2 500 € avec 30 % d’UC effectués entre le 02 mai et le 15 juillet </a:t>
            </a:r>
            <a:r>
              <a:rPr lang="fr-FR" b="1" dirty="0"/>
              <a:t>pour la part investie en euros</a:t>
            </a:r>
          </a:p>
          <a:p>
            <a:r>
              <a:rPr lang="fr-FR" b="1" dirty="0"/>
              <a:t>Règles d’application :</a:t>
            </a:r>
          </a:p>
          <a:p>
            <a:pPr lvl="1"/>
            <a:r>
              <a:rPr lang="fr-FR" altLang="fr-FR" dirty="0"/>
              <a:t>Le montant minimum s’apprécie par versement et </a:t>
            </a:r>
            <a:r>
              <a:rPr kumimoji="0" lang="fr-FR" altLang="fr-FR" sz="1400" b="0" i="0" u="none" strike="noStrike" cap="none" normalizeH="0" baseline="0" dirty="0">
                <a:ln>
                  <a:noFill/>
                </a:ln>
                <a:effectLst/>
                <a:latin typeface="+mn-lt"/>
                <a:ea typeface="Times New Roman" panose="02020603050405020304" pitchFamily="18" charset="0"/>
              </a:rPr>
              <a:t>non par cumul des versements sur la période de l’offre,</a:t>
            </a:r>
          </a:p>
          <a:p>
            <a:pPr lvl="1"/>
            <a:r>
              <a:rPr kumimoji="0" lang="fr-FR" altLang="fr-FR" sz="1400" b="0" i="0" u="none" strike="noStrike" cap="none" normalizeH="0" baseline="0" dirty="0">
                <a:ln>
                  <a:noFill/>
                </a:ln>
                <a:effectLst/>
                <a:latin typeface="+mn-lt"/>
                <a:ea typeface="Times New Roman" panose="02020603050405020304" pitchFamily="18" charset="0"/>
                <a:cs typeface="Arial" panose="020B0604020202020204" pitchFamily="34" charset="0"/>
              </a:rPr>
              <a:t>Les 30 % minimum au moment du versement visent tout support autre que le support euros : UC permanentes (y compris les UC souscrits dans le cadre de la GSM) dont les OPCI et SCPI, UC temporaires.</a:t>
            </a:r>
          </a:p>
          <a:p>
            <a:pPr lvl="1"/>
            <a:r>
              <a:rPr lang="fr-FR" altLang="fr-FR" dirty="0">
                <a:ea typeface="Times New Roman" panose="02020603050405020304" pitchFamily="18" charset="0"/>
                <a:cs typeface="Arial" panose="020B0604020202020204" pitchFamily="34" charset="0"/>
              </a:rPr>
              <a:t>Ce supplément de rémunération de 1,75 % sera accordé jusqu’au 31/12/2024 :</a:t>
            </a:r>
          </a:p>
          <a:p>
            <a:pPr lvl="2"/>
            <a:r>
              <a:rPr lang="fr-FR" altLang="fr-FR" dirty="0">
                <a:latin typeface="+mn-lt"/>
                <a:ea typeface="Times New Roman" panose="02020603050405020304" pitchFamily="18" charset="0"/>
                <a:cs typeface="Arial" panose="020B0604020202020204" pitchFamily="34" charset="0"/>
              </a:rPr>
              <a:t>Au 31/12/2023 au </a:t>
            </a:r>
            <a:r>
              <a:rPr lang="fr-FR" altLang="fr-FR" b="1" dirty="0">
                <a:latin typeface="+mn-lt"/>
                <a:ea typeface="Times New Roman" panose="02020603050405020304" pitchFamily="18" charset="0"/>
                <a:cs typeface="Arial" panose="020B0604020202020204" pitchFamily="34" charset="0"/>
              </a:rPr>
              <a:t>prorata temporis </a:t>
            </a:r>
            <a:r>
              <a:rPr lang="fr-FR" altLang="fr-FR" dirty="0">
                <a:latin typeface="+mn-lt"/>
                <a:ea typeface="Times New Roman" panose="02020603050405020304" pitchFamily="18" charset="0"/>
                <a:cs typeface="Arial" panose="020B0604020202020204" pitchFamily="34" charset="0"/>
              </a:rPr>
              <a:t>depuis la date d’effet du ou des versements libres (le nombre de versement n’est pas limité).</a:t>
            </a:r>
          </a:p>
          <a:p>
            <a:pPr lvl="2"/>
            <a:r>
              <a:rPr lang="fr-FR" altLang="fr-FR" dirty="0">
                <a:latin typeface="+mn-lt"/>
                <a:ea typeface="Times New Roman" panose="02020603050405020304" pitchFamily="18" charset="0"/>
                <a:cs typeface="Arial" panose="020B0604020202020204" pitchFamily="34" charset="0"/>
              </a:rPr>
              <a:t>Puis au 31/12/2024 (</a:t>
            </a:r>
            <a:r>
              <a:rPr lang="fr-FR" dirty="0">
                <a:latin typeface="+mn-lt"/>
                <a:ea typeface="Times New Roman" panose="02020603050405020304" pitchFamily="18" charset="0"/>
                <a:cs typeface="Arial" panose="020B0604020202020204" pitchFamily="34" charset="0"/>
              </a:rPr>
              <a:t>campagne glissante) </a:t>
            </a:r>
            <a:endParaRPr lang="fr-FR" altLang="fr-FR" dirty="0">
              <a:latin typeface="+mn-lt"/>
              <a:ea typeface="Times New Roman" panose="02020603050405020304" pitchFamily="18" charset="0"/>
              <a:cs typeface="Arial" panose="020B0604020202020204" pitchFamily="34" charset="0"/>
            </a:endParaRPr>
          </a:p>
          <a:p>
            <a:pPr marL="252000" lvl="1">
              <a:buFont typeface="Arial" panose="020B0604020202020204" pitchFamily="34" charset="0"/>
              <a:buChar char="■"/>
            </a:pPr>
            <a:r>
              <a:rPr lang="fr-FR" sz="1500" dirty="0"/>
              <a:t>Cette campagne </a:t>
            </a:r>
            <a:r>
              <a:rPr lang="fr-FR" sz="1500" b="1" dirty="0"/>
              <a:t>vient se cumuler </a:t>
            </a:r>
            <a:r>
              <a:rPr lang="fr-FR" sz="1500" dirty="0"/>
              <a:t>à l’opération de bonification des fonds en Euros de la CNP </a:t>
            </a:r>
            <a:r>
              <a:rPr lang="fr-FR" sz="1500" b="1" dirty="0"/>
              <a:t>pour les contrats Nuances 3D, Nuances + et Nuances Privilège.</a:t>
            </a:r>
          </a:p>
          <a:p>
            <a:pPr marL="252000" lvl="1">
              <a:buFont typeface="Arial" panose="020B0604020202020204" pitchFamily="34" charset="0"/>
              <a:buChar char="■"/>
            </a:pPr>
            <a:r>
              <a:rPr lang="fr-FR" sz="1500" b="1" dirty="0">
                <a:solidFill>
                  <a:srgbClr val="C00000"/>
                </a:solidFill>
              </a:rPr>
              <a:t>Voici en conséquence la </a:t>
            </a:r>
            <a:r>
              <a:rPr lang="fr-FR" sz="1500" b="1" u="sng" dirty="0">
                <a:solidFill>
                  <a:srgbClr val="C00000"/>
                </a:solidFill>
              </a:rPr>
              <a:t>rémunération appliquée aux versements</a:t>
            </a:r>
            <a:r>
              <a:rPr lang="fr-FR" sz="1500" u="sng" dirty="0">
                <a:solidFill>
                  <a:srgbClr val="C00000"/>
                </a:solidFill>
              </a:rPr>
              <a:t> </a:t>
            </a:r>
            <a:r>
              <a:rPr lang="fr-FR" sz="1500" dirty="0"/>
              <a:t>en fonction de l’encours UC au 30 novembre :</a:t>
            </a:r>
            <a:endParaRPr lang="fr-FR" sz="1500" b="1" dirty="0"/>
          </a:p>
          <a:p>
            <a:pPr marL="252000" lvl="1">
              <a:buFont typeface="Arial" panose="020B0604020202020204" pitchFamily="34" charset="0"/>
              <a:buChar char="■"/>
            </a:pPr>
            <a:endParaRPr lang="fr-FR" dirty="0"/>
          </a:p>
          <a:p>
            <a:pPr marL="252000" lvl="1">
              <a:buFont typeface="Arial" panose="020B0604020202020204" pitchFamily="34" charset="0"/>
              <a:buChar char="■"/>
            </a:pPr>
            <a:endParaRPr lang="fr-FR" sz="1400" dirty="0"/>
          </a:p>
          <a:p>
            <a:pPr marL="252000" lvl="1">
              <a:buFont typeface="Arial" panose="020B0604020202020204" pitchFamily="34" charset="0"/>
              <a:buChar char="■"/>
            </a:pPr>
            <a:endParaRPr lang="fr-FR" dirty="0"/>
          </a:p>
          <a:p>
            <a:pPr marL="252000" lvl="1">
              <a:buFont typeface="Arial" panose="020B0604020202020204" pitchFamily="34" charset="0"/>
              <a:buChar char="■"/>
            </a:pPr>
            <a:endParaRPr lang="fr-FR" sz="1400" dirty="0"/>
          </a:p>
          <a:p>
            <a:pPr marL="252000" lvl="1">
              <a:buFont typeface="Arial" panose="020B0604020202020204" pitchFamily="34" charset="0"/>
              <a:buChar char="■"/>
            </a:pPr>
            <a:endParaRPr lang="fr-FR" sz="1000" dirty="0"/>
          </a:p>
          <a:p>
            <a:pPr marL="252000" lvl="1">
              <a:buFont typeface="Arial" panose="020B0604020202020204" pitchFamily="34" charset="0"/>
              <a:buChar char="■"/>
            </a:pPr>
            <a:r>
              <a:rPr lang="fr-FR" sz="1500" dirty="0"/>
              <a:t>Ces versements sont l’opportunité de rehausser la part d’UC du contrat si le parcours conseil le permet.</a:t>
            </a:r>
          </a:p>
        </p:txBody>
      </p:sp>
      <p:pic>
        <p:nvPicPr>
          <p:cNvPr id="5" name="Image 4">
            <a:extLst>
              <a:ext uri="{FF2B5EF4-FFF2-40B4-BE49-F238E27FC236}">
                <a16:creationId xmlns:a16="http://schemas.microsoft.com/office/drawing/2014/main" id="{F817BD70-D013-7ADC-86D7-51C7877D9B40}"/>
              </a:ext>
            </a:extLst>
          </p:cNvPr>
          <p:cNvPicPr>
            <a:picLocks noChangeAspect="1"/>
          </p:cNvPicPr>
          <p:nvPr/>
        </p:nvPicPr>
        <p:blipFill>
          <a:blip r:embed="rId3"/>
          <a:stretch>
            <a:fillRect/>
          </a:stretch>
        </p:blipFill>
        <p:spPr>
          <a:xfrm>
            <a:off x="1377895" y="4760054"/>
            <a:ext cx="8745647" cy="1070378"/>
          </a:xfrm>
          <a:prstGeom prst="rect">
            <a:avLst/>
          </a:prstGeom>
        </p:spPr>
      </p:pic>
    </p:spTree>
    <p:extLst>
      <p:ext uri="{BB962C8B-B14F-4D97-AF65-F5344CB8AC3E}">
        <p14:creationId xmlns:p14="http://schemas.microsoft.com/office/powerpoint/2010/main" val="1808397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B92BB75-67D9-81F4-92EF-1F8320E13330}"/>
              </a:ext>
            </a:extLst>
          </p:cNvPr>
          <p:cNvSpPr/>
          <p:nvPr/>
        </p:nvSpPr>
        <p:spPr>
          <a:xfrm>
            <a:off x="515937" y="5649098"/>
            <a:ext cx="10313987" cy="6642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6CF317D3-B331-5CA6-0803-6B0A33246664}"/>
              </a:ext>
            </a:extLst>
          </p:cNvPr>
          <p:cNvSpPr/>
          <p:nvPr/>
        </p:nvSpPr>
        <p:spPr>
          <a:xfrm>
            <a:off x="515938" y="2489063"/>
            <a:ext cx="10313987" cy="78808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contenu 3">
            <a:extLst>
              <a:ext uri="{FF2B5EF4-FFF2-40B4-BE49-F238E27FC236}">
                <a16:creationId xmlns:a16="http://schemas.microsoft.com/office/drawing/2014/main" id="{C1013127-C216-47FB-B948-A94B3DB74F1B}"/>
              </a:ext>
            </a:extLst>
          </p:cNvPr>
          <p:cNvSpPr>
            <a:spLocks noGrp="1"/>
          </p:cNvSpPr>
          <p:nvPr>
            <p:ph idx="15"/>
          </p:nvPr>
        </p:nvSpPr>
        <p:spPr>
          <a:xfrm>
            <a:off x="1346200" y="368300"/>
            <a:ext cx="9639300" cy="828675"/>
          </a:xfrm>
        </p:spPr>
        <p:txBody>
          <a:bodyPr rtlCol="0">
            <a:normAutofit/>
          </a:bodyPr>
          <a:lstStyle/>
          <a:p>
            <a:pPr eaLnBrk="1" fontAlgn="auto" hangingPunct="1">
              <a:spcAft>
                <a:spcPts val="0"/>
              </a:spcAft>
              <a:defRPr/>
            </a:pPr>
            <a:r>
              <a:rPr lang="fr-FR" dirty="0"/>
              <a:t>Nos 17 400 clients détenteurs d’un virement interdit sont destinataires d’un courrier d’information les invitant à nous contacter et sont ainsi des opportunités de RDV bilan épargne.</a:t>
            </a:r>
          </a:p>
        </p:txBody>
      </p:sp>
      <p:sp>
        <p:nvSpPr>
          <p:cNvPr id="3" name="Espace réservé du contenu 2">
            <a:extLst>
              <a:ext uri="{FF2B5EF4-FFF2-40B4-BE49-F238E27FC236}">
                <a16:creationId xmlns:a16="http://schemas.microsoft.com/office/drawing/2014/main" id="{80AB51FB-0BEE-4D1F-8C46-773EB39D9A64}"/>
              </a:ext>
            </a:extLst>
          </p:cNvPr>
          <p:cNvSpPr>
            <a:spLocks noGrp="1"/>
          </p:cNvSpPr>
          <p:nvPr>
            <p:ph idx="1"/>
          </p:nvPr>
        </p:nvSpPr>
        <p:spPr>
          <a:xfrm>
            <a:off x="515938" y="1420941"/>
            <a:ext cx="10313987" cy="5005387"/>
          </a:xfrm>
        </p:spPr>
        <p:txBody>
          <a:bodyPr rtlCol="0">
            <a:noAutofit/>
          </a:bodyPr>
          <a:lstStyle/>
          <a:p>
            <a:pPr eaLnBrk="1" fontAlgn="auto" hangingPunct="1">
              <a:spcAft>
                <a:spcPts val="0"/>
              </a:spcAft>
              <a:defRPr/>
            </a:pPr>
            <a:r>
              <a:rPr lang="fr-FR" b="1" dirty="0"/>
              <a:t>Le code Monétaire et Financier </a:t>
            </a:r>
            <a:r>
              <a:rPr lang="fr-FR" dirty="0"/>
              <a:t>a strictement encadré les virements, débit et crédit, sur les comptes d’épargne : ils doivent transiter par un compte de dépôt ouvert au nom du titulaire. Cette règlementation s’applique à :</a:t>
            </a:r>
          </a:p>
          <a:p>
            <a:pPr lvl="1" eaLnBrk="1" fontAlgn="auto" hangingPunct="1">
              <a:spcBef>
                <a:spcPts val="0"/>
              </a:spcBef>
              <a:spcAft>
                <a:spcPts val="0"/>
              </a:spcAft>
              <a:defRPr/>
            </a:pPr>
            <a:r>
              <a:rPr lang="fr-FR" dirty="0"/>
              <a:t>tous les clients Personnes Physiques et Personnes Morales ;</a:t>
            </a:r>
          </a:p>
          <a:p>
            <a:pPr lvl="1" eaLnBrk="1" fontAlgn="auto" hangingPunct="1">
              <a:spcBef>
                <a:spcPts val="0"/>
              </a:spcBef>
              <a:spcAft>
                <a:spcPts val="0"/>
              </a:spcAft>
              <a:defRPr/>
            </a:pPr>
            <a:r>
              <a:rPr lang="fr-FR" dirty="0"/>
              <a:t>tous les virements ponctuels ou permanents.</a:t>
            </a:r>
            <a:endParaRPr lang="fr-FR" b="1" dirty="0"/>
          </a:p>
          <a:p>
            <a:pPr marL="1625400" lvl="4" eaLnBrk="1" fontAlgn="auto" hangingPunct="1">
              <a:spcAft>
                <a:spcPts val="0"/>
              </a:spcAft>
              <a:buFont typeface="Arial" panose="020B0604020202020204" pitchFamily="34" charset="0"/>
              <a:buChar char="■"/>
              <a:defRPr/>
            </a:pPr>
            <a:endParaRPr lang="fr-FR" sz="1000" b="1" dirty="0">
              <a:solidFill>
                <a:schemeClr val="tx1"/>
              </a:solidFill>
            </a:endParaRPr>
          </a:p>
          <a:p>
            <a:pPr marL="252000" lvl="1" eaLnBrk="1" fontAlgn="auto" hangingPunct="1">
              <a:spcAft>
                <a:spcPts val="0"/>
              </a:spcAft>
              <a:buFont typeface="Arial" panose="020B0604020202020204" pitchFamily="34" charset="0"/>
              <a:buChar char="■"/>
              <a:defRPr/>
            </a:pPr>
            <a:r>
              <a:rPr lang="fr-FR" sz="1500" b="1" dirty="0">
                <a:solidFill>
                  <a:schemeClr val="accent4">
                    <a:lumMod val="75000"/>
                  </a:schemeClr>
                </a:solidFill>
              </a:rPr>
              <a:t>A compter du 1</a:t>
            </a:r>
            <a:r>
              <a:rPr lang="fr-FR" sz="1500" b="1" baseline="30000" dirty="0">
                <a:solidFill>
                  <a:schemeClr val="accent4">
                    <a:lumMod val="75000"/>
                  </a:schemeClr>
                </a:solidFill>
              </a:rPr>
              <a:t>er</a:t>
            </a:r>
            <a:r>
              <a:rPr lang="fr-FR" sz="1500" b="1" dirty="0">
                <a:solidFill>
                  <a:schemeClr val="accent4">
                    <a:lumMod val="75000"/>
                  </a:schemeClr>
                </a:solidFill>
              </a:rPr>
              <a:t> juillet, ces virements internes entre comptes épargne CEGEE ne seront plus possibles et les virements permanents concernés seront dès lors annulés.</a:t>
            </a:r>
          </a:p>
          <a:p>
            <a:pPr marL="1625400" lvl="4" eaLnBrk="1" fontAlgn="auto" hangingPunct="1">
              <a:spcAft>
                <a:spcPts val="0"/>
              </a:spcAft>
              <a:buFont typeface="Arial" panose="020B0604020202020204" pitchFamily="34" charset="0"/>
              <a:buChar char="■"/>
              <a:defRPr/>
            </a:pPr>
            <a:endParaRPr lang="fr-FR" sz="1000" b="1" dirty="0">
              <a:solidFill>
                <a:schemeClr val="accent4">
                  <a:lumMod val="75000"/>
                </a:schemeClr>
              </a:solidFill>
            </a:endParaRPr>
          </a:p>
          <a:p>
            <a:pPr marL="252000" lvl="1" eaLnBrk="1" fontAlgn="auto" hangingPunct="1">
              <a:spcAft>
                <a:spcPts val="0"/>
              </a:spcAft>
              <a:buFont typeface="Arial" panose="020B0604020202020204" pitchFamily="34" charset="0"/>
              <a:buChar char="■"/>
              <a:defRPr/>
            </a:pPr>
            <a:r>
              <a:rPr lang="fr-FR" sz="1500" dirty="0">
                <a:solidFill>
                  <a:schemeClr val="tx1"/>
                </a:solidFill>
              </a:rPr>
              <a:t>Tous les clients impactés, ou leur représentant légal, vont recevoir dans les prochains jours </a:t>
            </a:r>
            <a:r>
              <a:rPr lang="fr-FR" sz="1500" b="1" dirty="0">
                <a:solidFill>
                  <a:schemeClr val="accent4">
                    <a:lumMod val="75000"/>
                  </a:schemeClr>
                </a:solidFill>
              </a:rPr>
              <a:t>un courrier </a:t>
            </a:r>
            <a:r>
              <a:rPr lang="fr-FR" sz="1500" b="1" dirty="0">
                <a:solidFill>
                  <a:srgbClr val="C00000"/>
                </a:solidFill>
              </a:rPr>
              <a:t>d’information</a:t>
            </a:r>
            <a:r>
              <a:rPr lang="fr-FR" sz="1500" b="1" dirty="0">
                <a:solidFill>
                  <a:schemeClr val="tx1"/>
                </a:solidFill>
              </a:rPr>
              <a:t> (     </a:t>
            </a:r>
            <a:r>
              <a:rPr lang="fr-FR" sz="1500" b="1" dirty="0">
                <a:solidFill>
                  <a:schemeClr val="tx1"/>
                </a:solidFill>
                <a:hlinkClick r:id="rId3"/>
              </a:rPr>
              <a:t>CLIC </a:t>
            </a:r>
            <a:r>
              <a:rPr lang="fr-FR" sz="1500" dirty="0">
                <a:solidFill>
                  <a:schemeClr val="tx1"/>
                </a:solidFill>
              </a:rPr>
              <a:t>pour visualiser ces courriers</a:t>
            </a:r>
            <a:r>
              <a:rPr lang="fr-FR" sz="1500" b="1" dirty="0">
                <a:solidFill>
                  <a:schemeClr val="tx1"/>
                </a:solidFill>
              </a:rPr>
              <a:t>) sur l’évolution de la réglementation.</a:t>
            </a:r>
          </a:p>
          <a:p>
            <a:pPr marL="252000" lvl="1" eaLnBrk="1" fontAlgn="auto" hangingPunct="1">
              <a:spcAft>
                <a:spcPts val="0"/>
              </a:spcAft>
              <a:buFont typeface="Arial" panose="020B0604020202020204" pitchFamily="34" charset="0"/>
              <a:buChar char="■"/>
              <a:defRPr/>
            </a:pPr>
            <a:r>
              <a:rPr lang="fr-FR" sz="1500" b="1" dirty="0">
                <a:solidFill>
                  <a:schemeClr val="tx1"/>
                </a:solidFill>
              </a:rPr>
              <a:t>Il </a:t>
            </a:r>
            <a:r>
              <a:rPr lang="fr-FR" sz="1500" b="1" dirty="0">
                <a:solidFill>
                  <a:srgbClr val="C00000"/>
                </a:solidFill>
              </a:rPr>
              <a:t>les invite à contacter leur agence pour régulariser la situation </a:t>
            </a:r>
            <a:r>
              <a:rPr lang="fr-FR" sz="1500" b="1" dirty="0">
                <a:solidFill>
                  <a:schemeClr val="tx1"/>
                </a:solidFill>
              </a:rPr>
              <a:t>en domiciliant les virements concernés sur un compte de dépôt ouvert ou à ouvrir.</a:t>
            </a:r>
            <a:endParaRPr lang="fr-FR" sz="1150" dirty="0"/>
          </a:p>
          <a:p>
            <a:pPr marL="252000" lvl="1" eaLnBrk="1" fontAlgn="auto" hangingPunct="1">
              <a:spcAft>
                <a:spcPts val="0"/>
              </a:spcAft>
              <a:buFont typeface="Arial" panose="020B0604020202020204" pitchFamily="34" charset="0"/>
              <a:buChar char="■"/>
              <a:defRPr/>
            </a:pPr>
            <a:r>
              <a:rPr lang="fr-FR" sz="1500" dirty="0"/>
              <a:t>L’impact est majeur sur notre stock de PEL qui doivent être alimentés contractuellement et qui constitue 90 % des virements concernés</a:t>
            </a:r>
            <a:r>
              <a:rPr lang="fr-FR" sz="1500" u="sng" dirty="0"/>
              <a:t>. S’ils ne sont pas régularisés, ils deviendront irréguliers et seront clôturés à date anniversaire.</a:t>
            </a:r>
          </a:p>
          <a:p>
            <a:pPr marL="252000" lvl="1" eaLnBrk="1" fontAlgn="auto" hangingPunct="1">
              <a:spcAft>
                <a:spcPts val="0"/>
              </a:spcAft>
              <a:buFont typeface="Arial" panose="020B0604020202020204" pitchFamily="34" charset="0"/>
              <a:buChar char="■"/>
              <a:defRPr/>
            </a:pPr>
            <a:r>
              <a:rPr lang="fr-FR" sz="1500" dirty="0"/>
              <a:t>Il y a également des abonnements notamment Parts sociales, paiements de loyer, virements vers les petits-enfants…</a:t>
            </a:r>
          </a:p>
          <a:p>
            <a:pPr marL="1625400" lvl="4" eaLnBrk="1" fontAlgn="auto" hangingPunct="1">
              <a:spcAft>
                <a:spcPts val="0"/>
              </a:spcAft>
              <a:buFont typeface="Arial" panose="020B0604020202020204" pitchFamily="34" charset="0"/>
              <a:buChar char="■"/>
              <a:defRPr/>
            </a:pPr>
            <a:endParaRPr lang="fr-FR" sz="1000" dirty="0"/>
          </a:p>
          <a:p>
            <a:pPr marL="252000" lvl="1" eaLnBrk="1" fontAlgn="auto" hangingPunct="1">
              <a:spcAft>
                <a:spcPts val="0"/>
              </a:spcAft>
              <a:buFont typeface="Arial" panose="020B0604020202020204" pitchFamily="34" charset="0"/>
              <a:buChar char="■"/>
              <a:defRPr/>
            </a:pPr>
            <a:r>
              <a:rPr lang="fr-FR" sz="1500" b="1" dirty="0"/>
              <a:t>Ce courrier destiné à régulariser la situation est également </a:t>
            </a:r>
            <a:r>
              <a:rPr lang="fr-FR" sz="1500" b="1" dirty="0">
                <a:solidFill>
                  <a:srgbClr val="C00000"/>
                </a:solidFill>
              </a:rPr>
              <a:t>l’occasion de rencontrer ces clients afin d’effectuer un point lors d’un RDV bilan épargne.</a:t>
            </a:r>
          </a:p>
        </p:txBody>
      </p:sp>
      <p:sp>
        <p:nvSpPr>
          <p:cNvPr id="7" name="Espace réservé du texte 6">
            <a:extLst>
              <a:ext uri="{FF2B5EF4-FFF2-40B4-BE49-F238E27FC236}">
                <a16:creationId xmlns:a16="http://schemas.microsoft.com/office/drawing/2014/main" id="{733BFE63-B00B-4782-9452-AE983B90C08C}"/>
              </a:ext>
            </a:extLst>
          </p:cNvPr>
          <p:cNvSpPr>
            <a:spLocks noGrp="1"/>
          </p:cNvSpPr>
          <p:nvPr>
            <p:ph type="body" sz="quarter" idx="26"/>
          </p:nvPr>
        </p:nvSpPr>
        <p:spPr>
          <a:xfrm>
            <a:off x="515938" y="60325"/>
            <a:ext cx="10469562" cy="388938"/>
          </a:xfrm>
        </p:spPr>
        <p:txBody>
          <a:bodyPr rtlCol="0">
            <a:normAutofit/>
          </a:bodyPr>
          <a:lstStyle/>
          <a:p>
            <a:pPr eaLnBrk="1" fontAlgn="auto" hangingPunct="1">
              <a:spcAft>
                <a:spcPts val="0"/>
              </a:spcAft>
              <a:buClr>
                <a:schemeClr val="accent4"/>
              </a:buClr>
              <a:defRPr/>
            </a:pPr>
            <a:r>
              <a:rPr lang="fr-FR" dirty="0"/>
              <a:t>Mise en conformité des virements interdits	</a:t>
            </a:r>
          </a:p>
        </p:txBody>
      </p:sp>
      <p:sp>
        <p:nvSpPr>
          <p:cNvPr id="10" name="Espace réservé du texte 9">
            <a:extLst>
              <a:ext uri="{FF2B5EF4-FFF2-40B4-BE49-F238E27FC236}">
                <a16:creationId xmlns:a16="http://schemas.microsoft.com/office/drawing/2014/main" id="{B744EC30-BEA0-46CA-A5D0-4FACBE2A43C9}"/>
              </a:ext>
            </a:extLst>
          </p:cNvPr>
          <p:cNvSpPr>
            <a:spLocks noGrp="1"/>
          </p:cNvSpPr>
          <p:nvPr>
            <p:ph type="body" sz="quarter" idx="28"/>
          </p:nvPr>
        </p:nvSpPr>
        <p:spPr/>
        <p:txBody>
          <a:bodyPr rtlCol="0"/>
          <a:lstStyle/>
          <a:p>
            <a:pPr eaLnBrk="1" fontAlgn="auto" hangingPunct="1">
              <a:spcAft>
                <a:spcPts val="0"/>
              </a:spcAft>
              <a:buClr>
                <a:schemeClr val="accent4"/>
              </a:buClr>
              <a:defRPr/>
            </a:pPr>
            <a:r>
              <a:rPr lang="fr-FR" dirty="0">
                <a:solidFill>
                  <a:schemeClr val="tx1">
                    <a:lumMod val="75000"/>
                    <a:lumOff val="25000"/>
                  </a:schemeClr>
                </a:solidFill>
              </a:rPr>
              <a:t>LIVRETS</a:t>
            </a:r>
          </a:p>
        </p:txBody>
      </p:sp>
      <p:sp>
        <p:nvSpPr>
          <p:cNvPr id="11" name="Espace réservé du texte 10">
            <a:extLst>
              <a:ext uri="{FF2B5EF4-FFF2-40B4-BE49-F238E27FC236}">
                <a16:creationId xmlns:a16="http://schemas.microsoft.com/office/drawing/2014/main" id="{F3157C06-1466-4751-8EAE-C09AC7B72B92}"/>
              </a:ext>
            </a:extLst>
          </p:cNvPr>
          <p:cNvSpPr>
            <a:spLocks noGrp="1"/>
          </p:cNvSpPr>
          <p:nvPr>
            <p:ph type="body" sz="quarter" idx="29"/>
          </p:nvPr>
        </p:nvSpPr>
        <p:spPr/>
        <p:txBody>
          <a:bodyPr rtlCol="0"/>
          <a:lstStyle/>
          <a:p>
            <a:pPr eaLnBrk="1" fontAlgn="auto" hangingPunct="1">
              <a:spcAft>
                <a:spcPts val="0"/>
              </a:spcAft>
              <a:buClr>
                <a:schemeClr val="accent4"/>
              </a:buClr>
              <a:defRPr/>
            </a:pPr>
            <a:r>
              <a:rPr lang="fr-FR" dirty="0">
                <a:solidFill>
                  <a:schemeClr val="tx1">
                    <a:lumMod val="75000"/>
                    <a:lumOff val="25000"/>
                  </a:schemeClr>
                </a:solidFill>
              </a:rPr>
              <a:t>EPARGNE</a:t>
            </a:r>
          </a:p>
        </p:txBody>
      </p:sp>
      <p:sp>
        <p:nvSpPr>
          <p:cNvPr id="2" name="Rectangle 1">
            <a:extLst>
              <a:ext uri="{FF2B5EF4-FFF2-40B4-BE49-F238E27FC236}">
                <a16:creationId xmlns:a16="http://schemas.microsoft.com/office/drawing/2014/main" id="{F626E5A2-90D0-4799-B108-89422A01A2B2}"/>
              </a:ext>
            </a:extLst>
          </p:cNvPr>
          <p:cNvSpPr/>
          <p:nvPr/>
        </p:nvSpPr>
        <p:spPr>
          <a:xfrm>
            <a:off x="11091863" y="3987800"/>
            <a:ext cx="123825" cy="123825"/>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 name="Rectangle 7">
            <a:extLst>
              <a:ext uri="{FF2B5EF4-FFF2-40B4-BE49-F238E27FC236}">
                <a16:creationId xmlns:a16="http://schemas.microsoft.com/office/drawing/2014/main" id="{B45C658C-BB6A-4292-BA84-E78C8836ABBE}"/>
              </a:ext>
            </a:extLst>
          </p:cNvPr>
          <p:cNvSpPr/>
          <p:nvPr/>
        </p:nvSpPr>
        <p:spPr>
          <a:xfrm>
            <a:off x="11091863" y="5570538"/>
            <a:ext cx="123825" cy="123825"/>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5" name="Picture 12" descr="Curseur de main avec bouton de clic. cliquez ici. Vecteur Premium">
            <a:extLst>
              <a:ext uri="{FF2B5EF4-FFF2-40B4-BE49-F238E27FC236}">
                <a16:creationId xmlns:a16="http://schemas.microsoft.com/office/drawing/2014/main" id="{7D176CE9-16D8-1AD0-C097-79962491961F}"/>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flipH="1">
            <a:off x="2154869" y="3696229"/>
            <a:ext cx="365536" cy="2988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Mail icon">
            <a:extLst>
              <a:ext uri="{FF2B5EF4-FFF2-40B4-BE49-F238E27FC236}">
                <a16:creationId xmlns:a16="http://schemas.microsoft.com/office/drawing/2014/main" id="{DCDF0DD1-2793-9D34-3047-0FA9377F95A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902871" y="3034959"/>
            <a:ext cx="788081" cy="788081"/>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AE08E15F-6982-CE6D-55E5-2BA1CE129E61}"/>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8579" y="4682731"/>
            <a:ext cx="709862" cy="33801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ED240F0-5274-4791-8A6B-E27757DD85FE}"/>
              </a:ext>
            </a:extLst>
          </p:cNvPr>
          <p:cNvSpPr>
            <a:spLocks noGrp="1"/>
          </p:cNvSpPr>
          <p:nvPr>
            <p:ph idx="15"/>
          </p:nvPr>
        </p:nvSpPr>
        <p:spPr/>
        <p:txBody>
          <a:bodyPr/>
          <a:lstStyle/>
          <a:p>
            <a:r>
              <a:rPr lang="fr-FR" dirty="0"/>
              <a:t>L’évolution des écrans et des transactions continuent d’évoluer sous le format </a:t>
            </a:r>
            <a:r>
              <a:rPr lang="fr-FR" dirty="0" err="1"/>
              <a:t>MyWay</a:t>
            </a:r>
            <a:r>
              <a:rPr lang="fr-FR" dirty="0"/>
              <a:t>.</a:t>
            </a:r>
          </a:p>
        </p:txBody>
      </p:sp>
      <p:sp>
        <p:nvSpPr>
          <p:cNvPr id="3" name="Espace réservé du contenu 2">
            <a:extLst>
              <a:ext uri="{FF2B5EF4-FFF2-40B4-BE49-F238E27FC236}">
                <a16:creationId xmlns:a16="http://schemas.microsoft.com/office/drawing/2014/main" id="{4F328C14-C6A7-4D6F-B000-85FD01EEA141}"/>
              </a:ext>
            </a:extLst>
          </p:cNvPr>
          <p:cNvSpPr>
            <a:spLocks noGrp="1"/>
          </p:cNvSpPr>
          <p:nvPr>
            <p:ph idx="1"/>
          </p:nvPr>
        </p:nvSpPr>
        <p:spPr>
          <a:xfrm>
            <a:off x="515939" y="1504811"/>
            <a:ext cx="10116202" cy="4478798"/>
          </a:xfrm>
        </p:spPr>
        <p:txBody>
          <a:bodyPr/>
          <a:lstStyle/>
          <a:p>
            <a:r>
              <a:rPr lang="fr-FR" dirty="0"/>
              <a:t>A compter du 2 mai, </a:t>
            </a:r>
            <a:r>
              <a:rPr lang="fr-FR" b="1" dirty="0"/>
              <a:t>les codes 0501 et 0601 </a:t>
            </a:r>
            <a:r>
              <a:rPr lang="fr-FR" dirty="0"/>
              <a:t>seront décommissionnés. Cela signifie que le code transaction passe sous le format </a:t>
            </a:r>
            <a:r>
              <a:rPr lang="fr-FR" dirty="0" err="1"/>
              <a:t>MyWay</a:t>
            </a:r>
            <a:r>
              <a:rPr lang="fr-FR" dirty="0"/>
              <a:t> en étant remplacé par des mots clés. </a:t>
            </a:r>
            <a:r>
              <a:rPr lang="fr-FR" b="1" dirty="0"/>
              <a:t>L’accès aux transactions est ainsi facilité.</a:t>
            </a:r>
          </a:p>
          <a:p>
            <a:endParaRPr lang="fr-FR" dirty="0">
              <a:cs typeface="Arial"/>
            </a:endParaRPr>
          </a:p>
          <a:p>
            <a:r>
              <a:rPr lang="fr-FR" b="1" dirty="0">
                <a:cs typeface="Arial"/>
              </a:rPr>
              <a:t>Pour réaliser un avenant, </a:t>
            </a:r>
            <a:r>
              <a:rPr lang="fr-FR" dirty="0">
                <a:cs typeface="Arial"/>
              </a:rPr>
              <a:t>le lancement du processus se fera désormais par le nouveau lien </a:t>
            </a:r>
            <a:r>
              <a:rPr lang="fr-FR" dirty="0">
                <a:solidFill>
                  <a:schemeClr val="accent4">
                    <a:lumMod val="75000"/>
                  </a:schemeClr>
                </a:solidFill>
                <a:cs typeface="Arial"/>
              </a:rPr>
              <a:t>« Réaliser un avenant sur une offre ou un produit » </a:t>
            </a:r>
            <a:r>
              <a:rPr lang="fr-FR" dirty="0">
                <a:cs typeface="Arial"/>
              </a:rPr>
              <a:t>qui remplace la transaction « 0501 OFFRE / PRODUIT – Avenant »</a:t>
            </a:r>
          </a:p>
          <a:p>
            <a:pPr lvl="1"/>
            <a:r>
              <a:rPr lang="fr-FR" b="1" dirty="0">
                <a:solidFill>
                  <a:schemeClr val="accent4">
                    <a:lumMod val="75000"/>
                  </a:schemeClr>
                </a:solidFill>
                <a:cs typeface="Arial"/>
              </a:rPr>
              <a:t>Mot clé : avenant</a:t>
            </a:r>
          </a:p>
          <a:p>
            <a:r>
              <a:rPr lang="fr-FR" b="1" dirty="0">
                <a:cs typeface="Arial"/>
              </a:rPr>
              <a:t>Pour réaliser une clôture, </a:t>
            </a:r>
            <a:r>
              <a:rPr lang="fr-FR" dirty="0">
                <a:cs typeface="Arial"/>
              </a:rPr>
              <a:t>le lancement du processus se fera désormais par le nouveau lien </a:t>
            </a:r>
            <a:r>
              <a:rPr lang="fr-FR" dirty="0">
                <a:solidFill>
                  <a:schemeClr val="accent4">
                    <a:lumMod val="75000"/>
                  </a:schemeClr>
                </a:solidFill>
                <a:cs typeface="Arial"/>
              </a:rPr>
              <a:t>« Clôturer une offre ou un produit »</a:t>
            </a:r>
            <a:r>
              <a:rPr lang="fr-FR" dirty="0">
                <a:cs typeface="Arial"/>
              </a:rPr>
              <a:t> qui remplace la transaction « 0601 OFFRE / PRODUIT – Clôture »</a:t>
            </a:r>
          </a:p>
          <a:p>
            <a:pPr lvl="1"/>
            <a:r>
              <a:rPr lang="fr-FR" b="1" dirty="0">
                <a:solidFill>
                  <a:schemeClr val="accent4">
                    <a:lumMod val="75000"/>
                  </a:schemeClr>
                </a:solidFill>
                <a:cs typeface="Arial"/>
              </a:rPr>
              <a:t>Mot clé : clôture</a:t>
            </a:r>
          </a:p>
          <a:p>
            <a:endParaRPr lang="fr-FR" dirty="0">
              <a:cs typeface="Arial"/>
            </a:endParaRPr>
          </a:p>
          <a:p>
            <a:endParaRPr lang="fr-FR" dirty="0">
              <a:cs typeface="Arial"/>
            </a:endParaRPr>
          </a:p>
          <a:p>
            <a:endParaRPr lang="fr-FR" dirty="0">
              <a:cs typeface="Arial"/>
            </a:endParaRPr>
          </a:p>
          <a:p>
            <a:endParaRPr lang="fr-FR" dirty="0">
              <a:cs typeface="Arial"/>
            </a:endParaRPr>
          </a:p>
          <a:p>
            <a:endParaRPr lang="fr-FR" dirty="0">
              <a:cs typeface="Arial"/>
            </a:endParaRPr>
          </a:p>
          <a:p>
            <a:endParaRPr lang="fr-FR" dirty="0">
              <a:cs typeface="Arial"/>
            </a:endParaRPr>
          </a:p>
          <a:p>
            <a:endParaRPr lang="fr-FR" dirty="0">
              <a:cs typeface="Arial"/>
            </a:endParaRPr>
          </a:p>
          <a:p>
            <a:endParaRPr lang="fr-FR" dirty="0">
              <a:cs typeface="Arial"/>
            </a:endParaRPr>
          </a:p>
          <a:p>
            <a:endParaRPr lang="fr-FR" dirty="0">
              <a:cs typeface="Arial"/>
            </a:endParaRPr>
          </a:p>
          <a:p>
            <a:endParaRPr lang="fr-FR" dirty="0">
              <a:cs typeface="Arial"/>
            </a:endParaRPr>
          </a:p>
          <a:p>
            <a:endParaRPr lang="fr-FR" dirty="0">
              <a:cs typeface="Arial"/>
            </a:endParaRPr>
          </a:p>
          <a:p>
            <a:endParaRPr lang="fr-FR" dirty="0"/>
          </a:p>
        </p:txBody>
      </p:sp>
      <p:sp>
        <p:nvSpPr>
          <p:cNvPr id="4" name="Espace réservé du texte 3">
            <a:extLst>
              <a:ext uri="{FF2B5EF4-FFF2-40B4-BE49-F238E27FC236}">
                <a16:creationId xmlns:a16="http://schemas.microsoft.com/office/drawing/2014/main" id="{93F88DF0-A60C-498F-8C87-08509B239786}"/>
              </a:ext>
            </a:extLst>
          </p:cNvPr>
          <p:cNvSpPr>
            <a:spLocks noGrp="1"/>
          </p:cNvSpPr>
          <p:nvPr>
            <p:ph type="body" sz="quarter" idx="26"/>
          </p:nvPr>
        </p:nvSpPr>
        <p:spPr/>
        <p:txBody>
          <a:bodyPr/>
          <a:lstStyle/>
          <a:p>
            <a:r>
              <a:rPr lang="fr-FR" dirty="0"/>
              <a:t>Décommissionnement des transactions 0501 et 0601</a:t>
            </a:r>
          </a:p>
        </p:txBody>
      </p:sp>
      <p:sp>
        <p:nvSpPr>
          <p:cNvPr id="5" name="Espace réservé du texte 4">
            <a:extLst>
              <a:ext uri="{FF2B5EF4-FFF2-40B4-BE49-F238E27FC236}">
                <a16:creationId xmlns:a16="http://schemas.microsoft.com/office/drawing/2014/main" id="{A881E583-AE64-4929-AACA-508D56074531}"/>
              </a:ext>
            </a:extLst>
          </p:cNvPr>
          <p:cNvSpPr>
            <a:spLocks noGrp="1"/>
          </p:cNvSpPr>
          <p:nvPr>
            <p:ph type="body" sz="quarter" idx="28"/>
          </p:nvPr>
        </p:nvSpPr>
        <p:spPr/>
        <p:txBody>
          <a:bodyPr/>
          <a:lstStyle/>
          <a:p>
            <a:r>
              <a:rPr lang="fr-FR" sz="700" dirty="0"/>
              <a:t>AVENANT /  CLOTURE OFFRE</a:t>
            </a:r>
          </a:p>
        </p:txBody>
      </p:sp>
      <p:sp>
        <p:nvSpPr>
          <p:cNvPr id="6" name="Espace réservé du texte 5">
            <a:extLst>
              <a:ext uri="{FF2B5EF4-FFF2-40B4-BE49-F238E27FC236}">
                <a16:creationId xmlns:a16="http://schemas.microsoft.com/office/drawing/2014/main" id="{D3A37CE7-AFB4-46A8-8A35-896132C6F728}"/>
              </a:ext>
            </a:extLst>
          </p:cNvPr>
          <p:cNvSpPr>
            <a:spLocks noGrp="1"/>
          </p:cNvSpPr>
          <p:nvPr>
            <p:ph type="body" sz="quarter" idx="29"/>
          </p:nvPr>
        </p:nvSpPr>
        <p:spPr/>
        <p:txBody>
          <a:bodyPr/>
          <a:lstStyle/>
          <a:p>
            <a:r>
              <a:rPr lang="fr-FR" dirty="0"/>
              <a:t>BANCA EPARGNE</a:t>
            </a:r>
          </a:p>
        </p:txBody>
      </p:sp>
      <p:sp>
        <p:nvSpPr>
          <p:cNvPr id="7" name="Rectangle 6">
            <a:extLst>
              <a:ext uri="{FF2B5EF4-FFF2-40B4-BE49-F238E27FC236}">
                <a16:creationId xmlns:a16="http://schemas.microsoft.com/office/drawing/2014/main" id="{428B4C36-8714-4FB3-8BED-2A1BCBCFF558}"/>
              </a:ext>
            </a:extLst>
          </p:cNvPr>
          <p:cNvSpPr/>
          <p:nvPr/>
        </p:nvSpPr>
        <p:spPr>
          <a:xfrm>
            <a:off x="11091497" y="398728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56042733-009C-4C8D-A434-8CB40BB7A4DA}"/>
              </a:ext>
            </a:extLst>
          </p:cNvPr>
          <p:cNvSpPr/>
          <p:nvPr/>
        </p:nvSpPr>
        <p:spPr>
          <a:xfrm>
            <a:off x="11091497" y="5570374"/>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6A0CA2B5-0761-4747-B66A-72C0A1D0BE82}"/>
              </a:ext>
            </a:extLst>
          </p:cNvPr>
          <p:cNvSpPr/>
          <p:nvPr/>
        </p:nvSpPr>
        <p:spPr>
          <a:xfrm>
            <a:off x="11094214" y="416862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F98D16E1-312A-4901-BA5A-69A8D4A88BB8}"/>
              </a:ext>
            </a:extLst>
          </p:cNvPr>
          <p:cNvPicPr/>
          <p:nvPr/>
        </p:nvPicPr>
        <p:blipFill rotWithShape="1">
          <a:blip r:embed="rId2"/>
          <a:srcRect b="30760"/>
          <a:stretch/>
        </p:blipFill>
        <p:spPr>
          <a:xfrm>
            <a:off x="5750512" y="3769294"/>
            <a:ext cx="4634752" cy="2522150"/>
          </a:xfrm>
          <a:prstGeom prst="rect">
            <a:avLst/>
          </a:prstGeom>
        </p:spPr>
      </p:pic>
      <p:pic>
        <p:nvPicPr>
          <p:cNvPr id="15" name="Image 14">
            <a:extLst>
              <a:ext uri="{FF2B5EF4-FFF2-40B4-BE49-F238E27FC236}">
                <a16:creationId xmlns:a16="http://schemas.microsoft.com/office/drawing/2014/main" id="{04777CBD-59AD-444B-9033-9E6DF164B8A3}"/>
              </a:ext>
            </a:extLst>
          </p:cNvPr>
          <p:cNvPicPr>
            <a:picLocks noChangeAspect="1"/>
          </p:cNvPicPr>
          <p:nvPr/>
        </p:nvPicPr>
        <p:blipFill>
          <a:blip r:embed="rId3"/>
          <a:stretch>
            <a:fillRect/>
          </a:stretch>
        </p:blipFill>
        <p:spPr>
          <a:xfrm>
            <a:off x="2613301" y="4948518"/>
            <a:ext cx="2152650" cy="1371600"/>
          </a:xfrm>
          <a:prstGeom prst="rect">
            <a:avLst/>
          </a:prstGeom>
        </p:spPr>
      </p:pic>
      <p:pic>
        <p:nvPicPr>
          <p:cNvPr id="16" name="Image 3">
            <a:extLst>
              <a:ext uri="{FF2B5EF4-FFF2-40B4-BE49-F238E27FC236}">
                <a16:creationId xmlns:a16="http://schemas.microsoft.com/office/drawing/2014/main" id="{581324F9-D098-42D6-8B2B-C7FF5B616380}"/>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20661014">
            <a:off x="-6787" y="605475"/>
            <a:ext cx="1337048" cy="1337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Espace réservé du contenu 2">
            <a:extLst>
              <a:ext uri="{FF2B5EF4-FFF2-40B4-BE49-F238E27FC236}">
                <a16:creationId xmlns:a16="http://schemas.microsoft.com/office/drawing/2014/main" id="{C1D21A1B-0BF4-43FF-81C6-D42489057C07}"/>
              </a:ext>
            </a:extLst>
          </p:cNvPr>
          <p:cNvSpPr txBox="1">
            <a:spLocks/>
          </p:cNvSpPr>
          <p:nvPr/>
        </p:nvSpPr>
        <p:spPr bwMode="auto">
          <a:xfrm>
            <a:off x="515938" y="4111179"/>
            <a:ext cx="5078038" cy="837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2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5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cs typeface="Arial"/>
              </a:rPr>
              <a:t>Le choix du canal s’effectue sur ce nouvel écran </a:t>
            </a:r>
            <a:r>
              <a:rPr lang="fr-FR" dirty="0">
                <a:solidFill>
                  <a:schemeClr val="accent4">
                    <a:lumMod val="75000"/>
                  </a:schemeClr>
                </a:solidFill>
                <a:cs typeface="Arial"/>
              </a:rPr>
              <a:t>avec la possibilité de modifier sans quitter le processus</a:t>
            </a:r>
            <a:r>
              <a:rPr lang="fr-FR" dirty="0">
                <a:cs typeface="Arial"/>
              </a:rPr>
              <a:t>, ni rafraîchir la synthèse client.</a:t>
            </a:r>
          </a:p>
          <a:p>
            <a:endParaRPr lang="fr-FR" dirty="0">
              <a:cs typeface="Arial"/>
            </a:endParaRPr>
          </a:p>
          <a:p>
            <a:endParaRPr lang="fr-FR" dirty="0"/>
          </a:p>
        </p:txBody>
      </p:sp>
      <p:pic>
        <p:nvPicPr>
          <p:cNvPr id="19" name="Image 18">
            <a:extLst>
              <a:ext uri="{FF2B5EF4-FFF2-40B4-BE49-F238E27FC236}">
                <a16:creationId xmlns:a16="http://schemas.microsoft.com/office/drawing/2014/main" id="{2AEC7124-4C4E-4706-8F76-0A693319EE1D}"/>
              </a:ext>
            </a:extLst>
          </p:cNvPr>
          <p:cNvPicPr>
            <a:picLocks noChangeAspect="1"/>
          </p:cNvPicPr>
          <p:nvPr/>
        </p:nvPicPr>
        <p:blipFill>
          <a:blip r:embed="rId6">
            <a:clrChange>
              <a:clrFrom>
                <a:srgbClr val="FFFFFF"/>
              </a:clrFrom>
              <a:clrTo>
                <a:srgbClr val="FFFFFF">
                  <a:alpha val="0"/>
                </a:srgbClr>
              </a:clrTo>
            </a:clrChange>
            <a:duotone>
              <a:srgbClr val="EA4E55">
                <a:shade val="45000"/>
                <a:satMod val="135000"/>
              </a:srgbClr>
              <a:prstClr val="white"/>
            </a:duotone>
            <a:extLst>
              <a:ext uri="{BEBA8EAE-BF5A-486C-A8C5-ECC9F3942E4B}">
                <a14:imgProps xmlns:a14="http://schemas.microsoft.com/office/drawing/2010/main">
                  <a14:imgLayer r:embed="rId7">
                    <a14:imgEffect>
                      <a14:backgroundRemoval t="10000" b="90000" l="10000" r="90000"/>
                    </a14:imgEffect>
                  </a14:imgLayer>
                </a14:imgProps>
              </a:ext>
            </a:extLst>
          </a:blip>
          <a:stretch>
            <a:fillRect/>
          </a:stretch>
        </p:blipFill>
        <p:spPr>
          <a:xfrm>
            <a:off x="2859458" y="4856475"/>
            <a:ext cx="1660335" cy="1624629"/>
          </a:xfrm>
          <a:prstGeom prst="rect">
            <a:avLst/>
          </a:prstGeom>
        </p:spPr>
      </p:pic>
      <p:cxnSp>
        <p:nvCxnSpPr>
          <p:cNvPr id="21" name="Connecteur droit avec flèche 20">
            <a:extLst>
              <a:ext uri="{FF2B5EF4-FFF2-40B4-BE49-F238E27FC236}">
                <a16:creationId xmlns:a16="http://schemas.microsoft.com/office/drawing/2014/main" id="{69D32168-D9FB-48D9-8368-ACA49B3FACDF}"/>
              </a:ext>
            </a:extLst>
          </p:cNvPr>
          <p:cNvCxnSpPr>
            <a:cxnSpLocks/>
            <a:stCxn id="15" idx="3"/>
          </p:cNvCxnSpPr>
          <p:nvPr/>
        </p:nvCxnSpPr>
        <p:spPr>
          <a:xfrm flipV="1">
            <a:off x="4765951" y="5163672"/>
            <a:ext cx="917673" cy="4706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4874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EB31A97-3C6F-FEF0-779D-CA218685034F}"/>
              </a:ext>
            </a:extLst>
          </p:cNvPr>
          <p:cNvSpPr/>
          <p:nvPr/>
        </p:nvSpPr>
        <p:spPr>
          <a:xfrm>
            <a:off x="896292" y="4789280"/>
            <a:ext cx="9914161" cy="83541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88DD3DBC-5A98-B510-F78B-94E6779DE604}"/>
              </a:ext>
            </a:extLst>
          </p:cNvPr>
          <p:cNvSpPr/>
          <p:nvPr/>
        </p:nvSpPr>
        <p:spPr>
          <a:xfrm>
            <a:off x="8790528" y="4887361"/>
            <a:ext cx="2019925" cy="143195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a:extLst>
              <a:ext uri="{FF2B5EF4-FFF2-40B4-BE49-F238E27FC236}">
                <a16:creationId xmlns:a16="http://schemas.microsoft.com/office/drawing/2014/main" id="{4F328C14-C6A7-4D6F-B000-85FD01EEA141}"/>
              </a:ext>
            </a:extLst>
          </p:cNvPr>
          <p:cNvSpPr>
            <a:spLocks noGrp="1"/>
          </p:cNvSpPr>
          <p:nvPr>
            <p:ph idx="1"/>
          </p:nvPr>
        </p:nvSpPr>
        <p:spPr>
          <a:xfrm>
            <a:off x="515938" y="1504811"/>
            <a:ext cx="10469147" cy="3140126"/>
          </a:xfrm>
        </p:spPr>
        <p:txBody>
          <a:bodyPr/>
          <a:lstStyle/>
          <a:p>
            <a:r>
              <a:rPr lang="fr-FR" dirty="0"/>
              <a:t>Afin d’éviter tout risque de perte de documents, nous vous rappelons </a:t>
            </a:r>
            <a:r>
              <a:rPr lang="fr-FR" b="1" dirty="0"/>
              <a:t>le circuit de transmission des actes sur le périmètre de l’</a:t>
            </a:r>
            <a:r>
              <a:rPr lang="fr-FR" b="1" dirty="0">
                <a:solidFill>
                  <a:schemeClr val="accent4">
                    <a:lumMod val="75000"/>
                  </a:schemeClr>
                </a:solidFill>
              </a:rPr>
              <a:t>assurance non-vie IARD</a:t>
            </a:r>
            <a:r>
              <a:rPr lang="fr-FR" b="1" dirty="0"/>
              <a:t>.</a:t>
            </a:r>
          </a:p>
          <a:p>
            <a:pPr lvl="1"/>
            <a:r>
              <a:rPr lang="fr-FR" b="1" dirty="0"/>
              <a:t>Quels produits sont concernés ? </a:t>
            </a:r>
          </a:p>
          <a:p>
            <a:pPr lvl="2"/>
            <a:r>
              <a:rPr lang="fr-FR" dirty="0"/>
              <a:t>Nos offres d’assurance IARD : AUTO, MRH, 2 Roues, GAV, PJ, Santé et </a:t>
            </a:r>
            <a:r>
              <a:rPr lang="fr-FR" dirty="0" err="1"/>
              <a:t>Sécur’média</a:t>
            </a:r>
            <a:r>
              <a:rPr lang="fr-FR" dirty="0"/>
              <a:t>.</a:t>
            </a:r>
          </a:p>
          <a:p>
            <a:pPr lvl="1"/>
            <a:r>
              <a:rPr lang="fr-FR" b="1" dirty="0"/>
              <a:t>Quels documents sont concernés ?</a:t>
            </a:r>
          </a:p>
          <a:p>
            <a:pPr lvl="2"/>
            <a:r>
              <a:rPr lang="fr-FR" dirty="0"/>
              <a:t>Les souscriptions en agence réalisées via l’outil IMPULSE,</a:t>
            </a:r>
          </a:p>
          <a:p>
            <a:pPr lvl="2"/>
            <a:r>
              <a:rPr lang="fr-FR" dirty="0"/>
              <a:t>Les documents qui font partie de la liasse imprimée lors de la souscription :</a:t>
            </a:r>
          </a:p>
          <a:p>
            <a:pPr lvl="3"/>
            <a:r>
              <a:rPr lang="fr-FR" dirty="0"/>
              <a:t>Le contrat de souscription,</a:t>
            </a:r>
          </a:p>
          <a:p>
            <a:pPr lvl="3"/>
            <a:r>
              <a:rPr lang="fr-FR" dirty="0"/>
              <a:t>Les conditions particulières,</a:t>
            </a:r>
          </a:p>
          <a:p>
            <a:pPr lvl="3"/>
            <a:r>
              <a:rPr lang="fr-FR" dirty="0"/>
              <a:t>Le devoir de conseil.</a:t>
            </a:r>
          </a:p>
          <a:p>
            <a:pPr marL="927000" lvl="2" indent="0">
              <a:buNone/>
            </a:pPr>
            <a:r>
              <a:rPr lang="fr-FR" i="1" dirty="0"/>
              <a:t>(Les conditions générales sont envoyées automatiquement par mail au client. Les documents signés par SED ou SAG sont archivés automatiquement dans le « classeur client » et ne sont pas concernés par le circuit « courrier »).</a:t>
            </a:r>
          </a:p>
          <a:p>
            <a:pPr lvl="3"/>
            <a:endParaRPr lang="fr-FR" dirty="0"/>
          </a:p>
          <a:p>
            <a:pPr marL="1441350" lvl="3" indent="0">
              <a:buNone/>
            </a:pPr>
            <a:endParaRPr lang="fr-FR" i="1" dirty="0"/>
          </a:p>
          <a:p>
            <a:pPr lvl="2"/>
            <a:endParaRPr lang="fr-FR" dirty="0"/>
          </a:p>
          <a:p>
            <a:pPr marL="927000" lvl="2" indent="0">
              <a:buNone/>
            </a:pPr>
            <a:endParaRPr lang="fr-FR" dirty="0"/>
          </a:p>
          <a:p>
            <a:endParaRPr lang="fr-FR" dirty="0"/>
          </a:p>
          <a:p>
            <a:endParaRPr lang="fr-FR" dirty="0"/>
          </a:p>
        </p:txBody>
      </p:sp>
      <p:sp>
        <p:nvSpPr>
          <p:cNvPr id="11" name="Espace réservé du contenu 2">
            <a:extLst>
              <a:ext uri="{FF2B5EF4-FFF2-40B4-BE49-F238E27FC236}">
                <a16:creationId xmlns:a16="http://schemas.microsoft.com/office/drawing/2014/main" id="{CF7503D8-8356-B10C-99DC-857D2B275EE1}"/>
              </a:ext>
            </a:extLst>
          </p:cNvPr>
          <p:cNvSpPr txBox="1">
            <a:spLocks/>
          </p:cNvSpPr>
          <p:nvPr/>
        </p:nvSpPr>
        <p:spPr bwMode="auto">
          <a:xfrm>
            <a:off x="515937" y="4575171"/>
            <a:ext cx="8555635" cy="207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2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5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endParaRPr lang="fr-FR" dirty="0"/>
          </a:p>
          <a:p>
            <a:pPr lvl="1"/>
            <a:r>
              <a:rPr lang="fr-FR" b="1" dirty="0"/>
              <a:t>Comment faire ?</a:t>
            </a:r>
          </a:p>
          <a:p>
            <a:pPr lvl="2"/>
            <a:r>
              <a:rPr lang="fr-FR" dirty="0"/>
              <a:t>Insérer </a:t>
            </a:r>
            <a:r>
              <a:rPr lang="fr-FR" b="1" dirty="0"/>
              <a:t>tous les documents IARD de la journée </a:t>
            </a:r>
            <a:r>
              <a:rPr lang="fr-FR" dirty="0"/>
              <a:t>dans </a:t>
            </a:r>
            <a:r>
              <a:rPr lang="fr-FR" b="1" dirty="0">
                <a:solidFill>
                  <a:srgbClr val="00B050"/>
                </a:solidFill>
              </a:rPr>
              <a:t>l’enveloppe </a:t>
            </a:r>
            <a:r>
              <a:rPr lang="fr-FR" b="1">
                <a:solidFill>
                  <a:srgbClr val="00B050"/>
                </a:solidFill>
              </a:rPr>
              <a:t>verte </a:t>
            </a:r>
            <a:r>
              <a:rPr lang="fr-FR"/>
              <a:t>destinée </a:t>
            </a:r>
            <a:r>
              <a:rPr lang="fr-FR" dirty="0"/>
              <a:t>à être envoyée à BPCE APS. Tout document IARD envoyé hors enveloppe est retourné à l’expéditeur.</a:t>
            </a:r>
          </a:p>
          <a:p>
            <a:pPr lvl="2"/>
            <a:endParaRPr lang="fr-FR" dirty="0"/>
          </a:p>
          <a:p>
            <a:pPr lvl="1"/>
            <a:r>
              <a:rPr lang="fr-FR" b="1" dirty="0"/>
              <a:t>Si je n’ai plus d’enveloppe ?</a:t>
            </a:r>
          </a:p>
          <a:p>
            <a:pPr lvl="2"/>
            <a:r>
              <a:rPr lang="fr-FR" dirty="0"/>
              <a:t>Vous pouvez vous approvisionner via une commande sur Fiducial : </a:t>
            </a:r>
            <a:r>
              <a:rPr lang="fr-FR" dirty="0" err="1"/>
              <a:t>Ref</a:t>
            </a:r>
            <a:r>
              <a:rPr lang="fr-FR" dirty="0"/>
              <a:t>. 123700 (lot de 100).</a:t>
            </a:r>
          </a:p>
          <a:p>
            <a:pPr marL="1441350" lvl="3" indent="0">
              <a:buFont typeface="Arial" panose="020B0604020202020204" pitchFamily="34" charset="0"/>
              <a:buNone/>
            </a:pPr>
            <a:endParaRPr lang="fr-FR" i="1" dirty="0"/>
          </a:p>
          <a:p>
            <a:pPr marL="1441350" lvl="3" indent="0">
              <a:buFont typeface="Arial" panose="020B0604020202020204" pitchFamily="34" charset="0"/>
              <a:buNone/>
            </a:pPr>
            <a:endParaRPr lang="fr-FR" i="1" dirty="0"/>
          </a:p>
          <a:p>
            <a:pPr lvl="2"/>
            <a:endParaRPr lang="fr-FR" dirty="0"/>
          </a:p>
          <a:p>
            <a:pPr marL="927000" lvl="2" indent="0">
              <a:buFont typeface="Wingdings" panose="05000000000000000000" pitchFamily="2" charset="2"/>
              <a:buNone/>
            </a:pPr>
            <a:endParaRPr lang="fr-FR" dirty="0"/>
          </a:p>
          <a:p>
            <a:endParaRPr lang="fr-FR" dirty="0"/>
          </a:p>
          <a:p>
            <a:endParaRPr lang="fr-FR" dirty="0"/>
          </a:p>
        </p:txBody>
      </p:sp>
      <p:sp>
        <p:nvSpPr>
          <p:cNvPr id="2" name="Espace réservé du contenu 1">
            <a:extLst>
              <a:ext uri="{FF2B5EF4-FFF2-40B4-BE49-F238E27FC236}">
                <a16:creationId xmlns:a16="http://schemas.microsoft.com/office/drawing/2014/main" id="{3ED240F0-5274-4791-8A6B-E27757DD85FE}"/>
              </a:ext>
            </a:extLst>
          </p:cNvPr>
          <p:cNvSpPr>
            <a:spLocks noGrp="1"/>
          </p:cNvSpPr>
          <p:nvPr>
            <p:ph idx="15"/>
          </p:nvPr>
        </p:nvSpPr>
        <p:spPr/>
        <p:txBody>
          <a:bodyPr/>
          <a:lstStyle/>
          <a:p>
            <a:r>
              <a:rPr lang="fr-FR" dirty="0"/>
              <a:t>Nous vous rappelons le circuit de transmission des actes sur le périmètre de l’assurance non-vie IARD.</a:t>
            </a:r>
          </a:p>
        </p:txBody>
      </p:sp>
      <p:sp>
        <p:nvSpPr>
          <p:cNvPr id="4" name="Espace réservé du texte 3">
            <a:extLst>
              <a:ext uri="{FF2B5EF4-FFF2-40B4-BE49-F238E27FC236}">
                <a16:creationId xmlns:a16="http://schemas.microsoft.com/office/drawing/2014/main" id="{93F88DF0-A60C-498F-8C87-08509B239786}"/>
              </a:ext>
            </a:extLst>
          </p:cNvPr>
          <p:cNvSpPr>
            <a:spLocks noGrp="1"/>
          </p:cNvSpPr>
          <p:nvPr>
            <p:ph type="body" sz="quarter" idx="26"/>
          </p:nvPr>
        </p:nvSpPr>
        <p:spPr/>
        <p:txBody>
          <a:bodyPr/>
          <a:lstStyle/>
          <a:p>
            <a:r>
              <a:rPr lang="fr-FR" dirty="0"/>
              <a:t>IARD Rappel du circuit de transmission du courrier</a:t>
            </a:r>
          </a:p>
        </p:txBody>
      </p:sp>
      <p:sp>
        <p:nvSpPr>
          <p:cNvPr id="5" name="Espace réservé du texte 4">
            <a:extLst>
              <a:ext uri="{FF2B5EF4-FFF2-40B4-BE49-F238E27FC236}">
                <a16:creationId xmlns:a16="http://schemas.microsoft.com/office/drawing/2014/main" id="{A881E583-AE64-4929-AACA-508D56074531}"/>
              </a:ext>
            </a:extLst>
          </p:cNvPr>
          <p:cNvSpPr>
            <a:spLocks noGrp="1"/>
          </p:cNvSpPr>
          <p:nvPr>
            <p:ph type="body" sz="quarter" idx="28"/>
          </p:nvPr>
        </p:nvSpPr>
        <p:spPr/>
        <p:txBody>
          <a:bodyPr/>
          <a:lstStyle/>
          <a:p>
            <a:r>
              <a:rPr lang="fr-FR" dirty="0"/>
              <a:t>TOUS</a:t>
            </a:r>
          </a:p>
        </p:txBody>
      </p:sp>
      <p:sp>
        <p:nvSpPr>
          <p:cNvPr id="6" name="Espace réservé du texte 5">
            <a:extLst>
              <a:ext uri="{FF2B5EF4-FFF2-40B4-BE49-F238E27FC236}">
                <a16:creationId xmlns:a16="http://schemas.microsoft.com/office/drawing/2014/main" id="{D3A37CE7-AFB4-46A8-8A35-896132C6F728}"/>
              </a:ext>
            </a:extLst>
          </p:cNvPr>
          <p:cNvSpPr>
            <a:spLocks noGrp="1"/>
          </p:cNvSpPr>
          <p:nvPr>
            <p:ph type="body" sz="quarter" idx="29"/>
          </p:nvPr>
        </p:nvSpPr>
        <p:spPr/>
        <p:txBody>
          <a:bodyPr/>
          <a:lstStyle/>
          <a:p>
            <a:r>
              <a:rPr lang="fr-FR" dirty="0"/>
              <a:t>IARD</a:t>
            </a:r>
          </a:p>
        </p:txBody>
      </p:sp>
      <p:sp>
        <p:nvSpPr>
          <p:cNvPr id="7" name="Rectangle 6">
            <a:extLst>
              <a:ext uri="{FF2B5EF4-FFF2-40B4-BE49-F238E27FC236}">
                <a16:creationId xmlns:a16="http://schemas.microsoft.com/office/drawing/2014/main" id="{428B4C36-8714-4FB3-8BED-2A1BCBCFF558}"/>
              </a:ext>
            </a:extLst>
          </p:cNvPr>
          <p:cNvSpPr/>
          <p:nvPr/>
        </p:nvSpPr>
        <p:spPr>
          <a:xfrm>
            <a:off x="11091497" y="398728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56042733-009C-4C8D-A434-8CB40BB7A4DA}"/>
              </a:ext>
            </a:extLst>
          </p:cNvPr>
          <p:cNvSpPr/>
          <p:nvPr/>
        </p:nvSpPr>
        <p:spPr>
          <a:xfrm>
            <a:off x="11091497" y="5570374"/>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C208B974-EE22-2BEE-EBF1-94093F62C9F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9205696" y="4648100"/>
            <a:ext cx="1189588" cy="1738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Process accept icon">
            <a:extLst>
              <a:ext uri="{FF2B5EF4-FFF2-40B4-BE49-F238E27FC236}">
                <a16:creationId xmlns:a16="http://schemas.microsoft.com/office/drawing/2014/main" id="{CBCBAA0F-D2AA-CE01-5C4A-7243E4FAA8C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779" y="5121905"/>
            <a:ext cx="896938"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onseils pour résilier son contrat d'assurance habitation ?">
            <a:extLst>
              <a:ext uri="{FF2B5EF4-FFF2-40B4-BE49-F238E27FC236}">
                <a16:creationId xmlns:a16="http://schemas.microsoft.com/office/drawing/2014/main" id="{EA735EE2-915B-3E4A-60F4-EBE14F04B56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459"/>
          <a:stretch/>
        </p:blipFill>
        <p:spPr bwMode="auto">
          <a:xfrm>
            <a:off x="7858409" y="1975671"/>
            <a:ext cx="2952045" cy="1927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0852951"/>
      </p:ext>
    </p:extLst>
  </p:cSld>
  <p:clrMapOvr>
    <a:masterClrMapping/>
  </p:clrMapOvr>
</p:sld>
</file>

<file path=ppt/theme/theme1.xml><?xml version="1.0" encoding="utf-8"?>
<a:theme xmlns:a="http://schemas.openxmlformats.org/drawingml/2006/main" name="1_Thème Office">
  <a:themeElements>
    <a:clrScheme name="Personnalisé 5">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3F3F3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D58A7042310B4429BCFA79AAE8A511A" ma:contentTypeVersion="12" ma:contentTypeDescription="Create a new document." ma:contentTypeScope="" ma:versionID="dea956d17f09287da68f486008fc778a">
  <xsd:schema xmlns:xsd="http://www.w3.org/2001/XMLSchema" xmlns:xs="http://www.w3.org/2001/XMLSchema" xmlns:p="http://schemas.microsoft.com/office/2006/metadata/properties" xmlns:ns3="dbb2470b-5f27-4370-b211-f8e8e4f29424" xmlns:ns4="717928f9-3d47-43e3-b157-1690f4059f92" targetNamespace="http://schemas.microsoft.com/office/2006/metadata/properties" ma:root="true" ma:fieldsID="6dfca283d34fe34a2e82797695561453" ns3:_="" ns4:_="">
    <xsd:import namespace="dbb2470b-5f27-4370-b211-f8e8e4f29424"/>
    <xsd:import namespace="717928f9-3d47-43e3-b157-1690f4059f9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b2470b-5f27-4370-b211-f8e8e4f2942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7928f9-3d47-43e3-b157-1690f4059f9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6916A5DF-FE3D-4CCC-A81F-0985C77727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b2470b-5f27-4370-b211-f8e8e4f29424"/>
    <ds:schemaRef ds:uri="717928f9-3d47-43e3-b157-1690f4059f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12150</TotalTime>
  <Words>2556</Words>
  <Application>Microsoft Office PowerPoint</Application>
  <PresentationFormat>Grand écran</PresentationFormat>
  <Paragraphs>260</Paragraphs>
  <Slides>14</Slides>
  <Notes>2</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14</vt:i4>
      </vt:variant>
    </vt:vector>
  </HeadingPairs>
  <TitlesOfParts>
    <vt:vector size="22" baseType="lpstr">
      <vt:lpstr>Arial</vt:lpstr>
      <vt:lpstr>Arial Black</vt:lpstr>
      <vt:lpstr>Calibri</vt:lpstr>
      <vt:lpstr>Montserrat</vt:lpstr>
      <vt:lpstr>Montserrat Black</vt:lpstr>
      <vt:lpstr>Segoe UI Emoji</vt:lpstr>
      <vt:lpstr>Wingdings</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MENNUNI Ilana [CEGEE]</cp:lastModifiedBy>
  <cp:revision>631</cp:revision>
  <dcterms:created xsi:type="dcterms:W3CDTF">2020-06-24T09:20:11Z</dcterms:created>
  <dcterms:modified xsi:type="dcterms:W3CDTF">2023-04-28T07:55:03Z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0x010100BD58A7042310B4429BCFA79AAE8A511A</vt:lpwstr>
  </property>
  <property fmtid="{D5CDD505-2E9C-101B-9397-08002B2CF9AE}" pid="3" name="MSIP_Label_48a19f0c-bea1-442e-a475-ed109d9ec508_Enabled">
    <vt:lpwstr>true</vt:lpwstr>
  </property>
  <property fmtid="{D5CDD505-2E9C-101B-9397-08002B2CF9AE}" pid="4" name="MSIP_Label_48a19f0c-bea1-442e-a475-ed109d9ec508_SetDate">
    <vt:lpwstr>2023-01-05T10:37:13Z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