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5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6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80" r:id="rId5"/>
    <p:sldMasterId id="2147483684" r:id="rId6"/>
    <p:sldMasterId id="2147483696" r:id="rId7"/>
    <p:sldMasterId id="2147483723" r:id="rId8"/>
    <p:sldMasterId id="2147483733" r:id="rId9"/>
    <p:sldMasterId id="2147484391" r:id="rId10"/>
  </p:sldMasterIdLst>
  <p:notesMasterIdLst>
    <p:notesMasterId r:id="rId24"/>
  </p:notesMasterIdLst>
  <p:handoutMasterIdLst>
    <p:handoutMasterId r:id="rId25"/>
  </p:handoutMasterIdLst>
  <p:sldIdLst>
    <p:sldId id="422" r:id="rId11"/>
    <p:sldId id="453" r:id="rId12"/>
    <p:sldId id="444" r:id="rId13"/>
    <p:sldId id="458" r:id="rId14"/>
    <p:sldId id="455" r:id="rId15"/>
    <p:sldId id="467" r:id="rId16"/>
    <p:sldId id="460" r:id="rId17"/>
    <p:sldId id="456" r:id="rId18"/>
    <p:sldId id="464" r:id="rId19"/>
    <p:sldId id="461" r:id="rId20"/>
    <p:sldId id="448" r:id="rId21"/>
    <p:sldId id="463" r:id="rId22"/>
    <p:sldId id="465" r:id="rId23"/>
  </p:sldIdLst>
  <p:sldSz cx="9144000" cy="6858000" type="screen4x3"/>
  <p:notesSz cx="6797675" cy="99266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FFFF"/>
    <a:srgbClr val="223A5A"/>
    <a:srgbClr val="C1EFFF"/>
    <a:srgbClr val="FF00FF"/>
    <a:srgbClr val="C31632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Style léger 2 - Accentuatio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2540" autoAdjust="0"/>
  </p:normalViewPr>
  <p:slideViewPr>
    <p:cSldViewPr>
      <p:cViewPr>
        <p:scale>
          <a:sx n="75" d="100"/>
          <a:sy n="75" d="100"/>
        </p:scale>
        <p:origin x="-1248" y="-390"/>
      </p:cViewPr>
      <p:guideLst>
        <p:guide orient="horz" pos="2115"/>
        <p:guide orient="horz"/>
        <p:guide pos="5602"/>
        <p:guide pos="575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16" d="100"/>
          <a:sy n="116" d="100"/>
        </p:scale>
        <p:origin x="-4998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466705607476635"/>
          <c:y val="3.9654277378806481E-2"/>
          <c:w val="0.8681327881619938"/>
          <c:h val="0.86163227723601066"/>
        </c:manualLayout>
      </c:layout>
      <c:scatterChart>
        <c:scatterStyle val="lineMarker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C00000"/>
              </a:solidFill>
              <a:ln>
                <a:noFill/>
              </a:ln>
            </c:spPr>
          </c:marker>
          <c:dLbls>
            <c:dLbl>
              <c:idx val="3"/>
              <c:tx>
                <c:rich>
                  <a:bodyPr/>
                  <a:lstStyle/>
                  <a:p>
                    <a:pPr>
                      <a:defRPr sz="1000" b="1">
                        <a:solidFill>
                          <a:schemeClr val="tx1"/>
                        </a:solidFill>
                      </a:defRPr>
                    </a:pPr>
                    <a:r>
                      <a:rPr lang="en-US" dirty="0" smtClean="0">
                        <a:solidFill>
                          <a:srgbClr val="C00000"/>
                        </a:solidFill>
                      </a:rPr>
                      <a:t>1,00%</a:t>
                    </a:r>
                    <a:endParaRPr lang="en-US" dirty="0">
                      <a:solidFill>
                        <a:srgbClr val="C00000"/>
                      </a:solidFill>
                    </a:endParaRPr>
                  </a:p>
                </c:rich>
              </c:tx>
              <c:spPr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spPr/>
              <c:txPr>
                <a:bodyPr/>
                <a:lstStyle/>
                <a:p>
                  <a:pPr>
                    <a:defRPr sz="1000" b="1">
                      <a:solidFill>
                        <a:schemeClr val="tx1"/>
                      </a:solidFill>
                    </a:defRPr>
                  </a:pPr>
                  <a:endParaRPr lang="fr-FR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>
                    <a:solidFill>
                      <a:srgbClr val="C00000"/>
                    </a:solidFill>
                  </a:defRPr>
                </a:pPr>
                <a:endParaRPr lang="fr-F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strRef>
              <c:f>Feuil1!$A$2:$A$11</c:f>
              <c:strCache>
                <c:ptCount val="10"/>
                <c:pt idx="0">
                  <c:v>1 an</c:v>
                </c:pt>
                <c:pt idx="1">
                  <c:v>2 ans</c:v>
                </c:pt>
                <c:pt idx="2">
                  <c:v>3 ans</c:v>
                </c:pt>
                <c:pt idx="3">
                  <c:v>4 ans</c:v>
                </c:pt>
                <c:pt idx="4">
                  <c:v>5 ans</c:v>
                </c:pt>
                <c:pt idx="5">
                  <c:v>6 ans</c:v>
                </c:pt>
                <c:pt idx="6">
                  <c:v>7 ans</c:v>
                </c:pt>
                <c:pt idx="7">
                  <c:v>8 ans</c:v>
                </c:pt>
                <c:pt idx="8">
                  <c:v>9 ans</c:v>
                </c:pt>
                <c:pt idx="9">
                  <c:v>10 ans</c:v>
                </c:pt>
              </c:strCache>
            </c:strRef>
          </c:xVal>
          <c:yVal>
            <c:numRef>
              <c:f>Feuil1!$B$2:$B$11</c:f>
              <c:numCache>
                <c:formatCode>General</c:formatCode>
                <c:ptCount val="10"/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5786624"/>
        <c:axId val="195788160"/>
      </c:scatterChart>
      <c:valAx>
        <c:axId val="195786624"/>
        <c:scaling>
          <c:orientation val="minMax"/>
          <c:max val="10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fr-FR"/>
          </a:p>
        </c:txPr>
        <c:crossAx val="195788160"/>
        <c:crosses val="autoZero"/>
        <c:crossBetween val="midCat"/>
        <c:majorUnit val="1"/>
      </c:valAx>
      <c:valAx>
        <c:axId val="195788160"/>
        <c:scaling>
          <c:orientation val="minMax"/>
          <c:max val="3.500000000000001E-2"/>
          <c:min val="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fr-FR" sz="900" b="0" dirty="0" smtClean="0"/>
                  <a:t>Taux de</a:t>
                </a:r>
                <a:r>
                  <a:rPr lang="fr-FR" sz="900" b="0" baseline="0" dirty="0" smtClean="0"/>
                  <a:t> rémunération</a:t>
                </a:r>
                <a:endParaRPr lang="fr-FR" sz="900" b="0" dirty="0"/>
              </a:p>
            </c:rich>
          </c:tx>
          <c:layout/>
          <c:overlay val="0"/>
        </c:title>
        <c:numFmt formatCode="0.00%" sourceLinked="0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sz="900"/>
            </a:pPr>
            <a:endParaRPr lang="fr-FR"/>
          </a:p>
        </c:txPr>
        <c:crossAx val="195786624"/>
        <c:crosses val="autoZero"/>
        <c:crossBetween val="midCat"/>
      </c:valAx>
      <c:spPr>
        <a:gradFill>
          <a:gsLst>
            <a:gs pos="0">
              <a:schemeClr val="bg1">
                <a:lumMod val="75000"/>
              </a:schemeClr>
            </a:gs>
            <a:gs pos="24000">
              <a:schemeClr val="bg1">
                <a:lumMod val="95000"/>
              </a:schemeClr>
            </a:gs>
            <a:gs pos="50000">
              <a:schemeClr val="bg1"/>
            </a:gs>
          </a:gsLst>
          <a:lin ang="18900000" scaled="1"/>
        </a:gradFill>
        <a:ln w="3175"/>
        <a:effectLst>
          <a:outerShdw blurRad="50800" dist="50800" dir="5400000" algn="ctr" rotWithShape="0">
            <a:schemeClr val="bg1">
              <a:lumMod val="95000"/>
            </a:schemeClr>
          </a:outerShdw>
        </a:effectLst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7847578554157137E-2"/>
          <c:y val="7.0432419005999711E-2"/>
          <c:w val="0.86023553529513286"/>
          <c:h val="0.6962051006581299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CAT</c:v>
                </c:pt>
              </c:strCache>
            </c:strRef>
          </c:tx>
          <c:spPr>
            <a:solidFill>
              <a:srgbClr val="C00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Feuil1!$A$2:$A$13</c:f>
              <c:numCache>
                <c:formatCode>0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Feuil1!$B$2:$B$13</c:f>
              <c:numCache>
                <c:formatCode>0</c:formatCode>
                <c:ptCount val="12"/>
                <c:pt idx="0">
                  <c:v>6.5477860000000003</c:v>
                </c:pt>
                <c:pt idx="1">
                  <c:v>3.7573460000000001</c:v>
                </c:pt>
                <c:pt idx="2">
                  <c:v>3.4115340000000001</c:v>
                </c:pt>
                <c:pt idx="3">
                  <c:v>2.1</c:v>
                </c:pt>
                <c:pt idx="4">
                  <c:v>4</c:v>
                </c:pt>
                <c:pt idx="5">
                  <c:v>1.3</c:v>
                </c:pt>
                <c:pt idx="6">
                  <c:v>3.2</c:v>
                </c:pt>
                <c:pt idx="7">
                  <c:v>1</c:v>
                </c:pt>
                <c:pt idx="8">
                  <c:v>1.4</c:v>
                </c:pt>
                <c:pt idx="9">
                  <c:v>1.2</c:v>
                </c:pt>
                <c:pt idx="10">
                  <c:v>1.7</c:v>
                </c:pt>
                <c:pt idx="11">
                  <c:v>1.7</c:v>
                </c:pt>
              </c:numCache>
            </c:numRef>
          </c:val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AV</c:v>
                </c:pt>
              </c:strCache>
            </c:strRef>
          </c:tx>
          <c:spPr>
            <a:solidFill>
              <a:schemeClr val="accent6">
                <a:alpha val="72157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Feuil1!$A$2:$A$13</c:f>
              <c:numCache>
                <c:formatCode>0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Feuil1!$C$2:$C$13</c:f>
              <c:numCache>
                <c:formatCode>0</c:formatCode>
                <c:ptCount val="12"/>
                <c:pt idx="1">
                  <c:v>30.391171</c:v>
                </c:pt>
                <c:pt idx="3">
                  <c:v>24.9</c:v>
                </c:pt>
                <c:pt idx="6">
                  <c:v>2.8</c:v>
                </c:pt>
                <c:pt idx="9">
                  <c:v>12.8</c:v>
                </c:pt>
                <c:pt idx="11">
                  <c:v>28.2</c:v>
                </c:pt>
              </c:numCache>
            </c:numRef>
          </c:val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CTO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Feuil1!$A$2:$A$13</c:f>
              <c:numCache>
                <c:formatCode>0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Feuil1!$D$2:$D$13</c:f>
              <c:numCache>
                <c:formatCode>0</c:formatCode>
                <c:ptCount val="12"/>
                <c:pt idx="1">
                  <c:v>96.862855999999994</c:v>
                </c:pt>
                <c:pt idx="3">
                  <c:v>2.1</c:v>
                </c:pt>
                <c:pt idx="4">
                  <c:v>34.799999999999997</c:v>
                </c:pt>
                <c:pt idx="5">
                  <c:v>37.5</c:v>
                </c:pt>
                <c:pt idx="6">
                  <c:v>0.4</c:v>
                </c:pt>
                <c:pt idx="10">
                  <c:v>53</c:v>
                </c:pt>
                <c:pt idx="11">
                  <c:v>15.2</c:v>
                </c:pt>
              </c:numCache>
            </c:numRef>
          </c:val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PEA</c:v>
                </c:pt>
              </c:strCache>
            </c:strRef>
          </c:tx>
          <c:invertIfNegative val="0"/>
          <c:cat>
            <c:numRef>
              <c:f>Feuil1!$A$2:$A$13</c:f>
              <c:numCache>
                <c:formatCode>0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Feuil1!$E$2:$E$13</c:f>
              <c:numCache>
                <c:formatCode>General</c:formatCode>
                <c:ptCount val="12"/>
                <c:pt idx="3" formatCode="0">
                  <c:v>18.7</c:v>
                </c:pt>
                <c:pt idx="6" formatCode="0">
                  <c:v>2.9</c:v>
                </c:pt>
              </c:numCache>
            </c:numRef>
          </c:val>
        </c:ser>
        <c:ser>
          <c:idx val="4"/>
          <c:order val="4"/>
          <c:tx>
            <c:strRef>
              <c:f>Feuil1!$F$1</c:f>
              <c:strCache>
                <c:ptCount val="1"/>
                <c:pt idx="0">
                  <c:v>LEP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</c:spPr>
          <c:invertIfNegative val="0"/>
          <c:cat>
            <c:numRef>
              <c:f>Feuil1!$A$2:$A$13</c:f>
              <c:numCache>
                <c:formatCode>0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Feuil1!$F$2:$F$13</c:f>
              <c:numCache>
                <c:formatCode>General</c:formatCode>
                <c:ptCount val="1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170528768"/>
        <c:axId val="170530688"/>
      </c:barChart>
      <c:lineChart>
        <c:grouping val="standard"/>
        <c:varyColors val="0"/>
        <c:ser>
          <c:idx val="5"/>
          <c:order val="5"/>
          <c:tx>
            <c:strRef>
              <c:f>Feuil1!$G$1</c:f>
              <c:strCache>
                <c:ptCount val="1"/>
                <c:pt idx="0">
                  <c:v>TOTAL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dLbls>
            <c:txPr>
              <a:bodyPr/>
              <a:lstStyle/>
              <a:p>
                <a:pPr>
                  <a:defRPr b="1">
                    <a:solidFill>
                      <a:srgbClr val="C00000"/>
                    </a:solidFill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Feuil1!$A$2:$A$13</c:f>
              <c:numCache>
                <c:formatCode>0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Feuil1!$G$2:$G$13</c:f>
              <c:numCache>
                <c:formatCode>0</c:formatCode>
                <c:ptCount val="12"/>
                <c:pt idx="0">
                  <c:v>6.5477860000000003</c:v>
                </c:pt>
                <c:pt idx="1">
                  <c:v>131.01137299999999</c:v>
                </c:pt>
                <c:pt idx="2">
                  <c:v>3.4115340000000001</c:v>
                </c:pt>
                <c:pt idx="3">
                  <c:v>47.8</c:v>
                </c:pt>
                <c:pt idx="4">
                  <c:v>38.799999999999997</c:v>
                </c:pt>
                <c:pt idx="5">
                  <c:v>38.799999999999997</c:v>
                </c:pt>
                <c:pt idx="6">
                  <c:v>9.3000000000000007</c:v>
                </c:pt>
                <c:pt idx="7">
                  <c:v>1</c:v>
                </c:pt>
                <c:pt idx="8">
                  <c:v>1.4</c:v>
                </c:pt>
                <c:pt idx="9">
                  <c:v>14</c:v>
                </c:pt>
                <c:pt idx="10">
                  <c:v>54.7</c:v>
                </c:pt>
                <c:pt idx="11">
                  <c:v>45.099999999999994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528768"/>
        <c:axId val="170530688"/>
      </c:lineChart>
      <c:catAx>
        <c:axId val="170528768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crossAx val="170530688"/>
        <c:crosses val="autoZero"/>
        <c:auto val="1"/>
        <c:lblAlgn val="ctr"/>
        <c:lblOffset val="100"/>
        <c:noMultiLvlLbl val="1"/>
      </c:catAx>
      <c:valAx>
        <c:axId val="170530688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crossAx val="170528768"/>
        <c:crosses val="autoZero"/>
        <c:crossBetween val="between"/>
      </c:valAx>
      <c:spPr>
        <a:gradFill>
          <a:gsLst>
            <a:gs pos="0">
              <a:schemeClr val="bg1">
                <a:lumMod val="85000"/>
              </a:schemeClr>
            </a:gs>
            <a:gs pos="20000">
              <a:schemeClr val="bg1">
                <a:lumMod val="95000"/>
              </a:schemeClr>
            </a:gs>
            <a:gs pos="41000">
              <a:schemeClr val="bg1"/>
            </a:gs>
          </a:gsLst>
          <a:lin ang="18900000" scaled="1"/>
        </a:gradFill>
        <a:ln>
          <a:solidFill>
            <a:schemeClr val="tx1">
              <a:lumMod val="65000"/>
              <a:lumOff val="35000"/>
            </a:schemeClr>
          </a:solidFill>
        </a:ln>
      </c:spPr>
    </c:plotArea>
    <c:legend>
      <c:legendPos val="l"/>
      <c:legendEntry>
        <c:idx val="0"/>
        <c:delete val="1"/>
      </c:legendEntry>
      <c:layout>
        <c:manualLayout>
          <c:xMode val="edge"/>
          <c:yMode val="edge"/>
          <c:x val="0.73737374334293826"/>
          <c:y val="1.2113849603372483E-2"/>
          <c:w val="0.23401788099194651"/>
          <c:h val="0.19931107409490059"/>
        </c:manualLayout>
      </c:layout>
      <c:overlay val="1"/>
      <c:spPr>
        <a:solidFill>
          <a:sysClr val="window" lastClr="FFFFFF"/>
        </a:solidFill>
      </c:sp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900"/>
      </a:pPr>
      <a:endParaRPr lang="fr-FR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8AED0CB-FD61-4FF7-977B-AEFEBD8E3EAC}" type="datetimeFigureOut">
              <a:rPr lang="fr-FR"/>
              <a:pPr>
                <a:defRPr/>
              </a:pPr>
              <a:t>09/01/2019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EAF3F17-A719-4C16-BB4C-3D81ECD6207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42892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12BB8AA-E8DA-40EC-812D-D2C2A66F1C65}" type="datetimeFigureOut">
              <a:rPr lang="fr-FR"/>
              <a:pPr>
                <a:defRPr/>
              </a:pPr>
              <a:t>09/01/2019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/>
              <a:t>Modifiez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AB9795F-4F15-41A6-83B6-357762B77F0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25115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3.jpe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8.jpe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8.jpe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7.jpeg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7.jpeg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jpe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jpe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e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7.jpe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>
          <a:xfrm>
            <a:off x="2247900" y="3330575"/>
            <a:ext cx="4427538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 userDrawn="1"/>
        </p:nvCxnSpPr>
        <p:spPr>
          <a:xfrm>
            <a:off x="2247900" y="5310188"/>
            <a:ext cx="4427538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6378575"/>
            <a:ext cx="1331912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orme en L 16"/>
          <p:cNvSpPr/>
          <p:nvPr userDrawn="1"/>
        </p:nvSpPr>
        <p:spPr>
          <a:xfrm rot="19020000" flipH="1">
            <a:off x="3271838" y="-22225"/>
            <a:ext cx="2468562" cy="2540000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1" name="Ellipse 10"/>
          <p:cNvSpPr>
            <a:spLocks noChangeAspect="1"/>
          </p:cNvSpPr>
          <p:nvPr userDrawn="1"/>
        </p:nvSpPr>
        <p:spPr>
          <a:xfrm>
            <a:off x="2751138" y="57150"/>
            <a:ext cx="1233487" cy="1235075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12" name="Espace réservé pour une image 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738" y="6237288"/>
            <a:ext cx="2187575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49200" y="3897112"/>
            <a:ext cx="4626000" cy="540000"/>
          </a:xfrm>
        </p:spPr>
        <p:txBody>
          <a:bodyPr tIns="82800"/>
          <a:lstStyle>
            <a:lvl1pPr marL="0" indent="0" algn="ctr"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149200" y="4366800"/>
            <a:ext cx="4626000" cy="9344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/>
          </p:nvPr>
        </p:nvSpPr>
        <p:spPr>
          <a:xfrm>
            <a:off x="2149200" y="3366000"/>
            <a:ext cx="4626000" cy="677108"/>
          </a:xfr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2149200" y="5436000"/>
            <a:ext cx="4626000" cy="262800"/>
          </a:xfrm>
        </p:spPr>
        <p:txBody>
          <a:bodyPr/>
          <a:lstStyle>
            <a:lvl1pPr algn="ctr">
              <a:defRPr sz="1100" b="0" cap="none" baseline="0"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pied de page 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sz="105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59131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>
          <a:xfrm>
            <a:off x="3233738" y="412432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 userDrawn="1"/>
        </p:nvCxnSpPr>
        <p:spPr>
          <a:xfrm>
            <a:off x="3233738" y="614997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Espace réservé pour une image 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6149975"/>
            <a:ext cx="25781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e 12"/>
          <p:cNvGrpSpPr>
            <a:grpSpLocks/>
          </p:cNvGrpSpPr>
          <p:nvPr userDrawn="1"/>
        </p:nvGrpSpPr>
        <p:grpSpPr bwMode="auto">
          <a:xfrm>
            <a:off x="-623888" y="1670050"/>
            <a:ext cx="1684338" cy="1790700"/>
            <a:chOff x="-623910" y="1669672"/>
            <a:chExt cx="1683663" cy="1791757"/>
          </a:xfrm>
        </p:grpSpPr>
        <p:sp>
          <p:nvSpPr>
            <p:cNvPr id="12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275" y="2257394"/>
              <a:ext cx="647441" cy="64808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70524" y="4563678"/>
            <a:ext cx="4608000" cy="540000"/>
          </a:xfrm>
        </p:spPr>
        <p:txBody>
          <a:bodyPr tIns="82800"/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3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pied de page 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sz="105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0142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>
          <a:xfrm>
            <a:off x="3233738" y="412432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 userDrawn="1"/>
        </p:nvCxnSpPr>
        <p:spPr>
          <a:xfrm>
            <a:off x="3233738" y="614997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Espace réservé pour une image 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6149975"/>
            <a:ext cx="25781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88" y="1339850"/>
            <a:ext cx="8667750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e 13"/>
          <p:cNvGrpSpPr>
            <a:grpSpLocks/>
          </p:cNvGrpSpPr>
          <p:nvPr userDrawn="1"/>
        </p:nvGrpSpPr>
        <p:grpSpPr bwMode="auto">
          <a:xfrm>
            <a:off x="-623888" y="1670050"/>
            <a:ext cx="1684338" cy="1790700"/>
            <a:chOff x="-623910" y="1669672"/>
            <a:chExt cx="1683663" cy="1791757"/>
          </a:xfrm>
        </p:grpSpPr>
        <p:sp>
          <p:nvSpPr>
            <p:cNvPr id="13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4" name="Corde 13"/>
            <p:cNvSpPr>
              <a:spLocks noChangeAspect="1"/>
            </p:cNvSpPr>
            <p:nvPr/>
          </p:nvSpPr>
          <p:spPr>
            <a:xfrm rot="10800000">
              <a:off x="-338275" y="2257394"/>
              <a:ext cx="647441" cy="64808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70524" y="4563678"/>
            <a:ext cx="4608000" cy="540000"/>
          </a:xfrm>
        </p:spPr>
        <p:txBody>
          <a:bodyPr tIns="82800"/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1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126318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>
          <a:xfrm>
            <a:off x="3233738" y="412432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 userDrawn="1"/>
        </p:nvCxnSpPr>
        <p:spPr>
          <a:xfrm>
            <a:off x="3233738" y="614997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Espace réservé pour une image 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6149975"/>
            <a:ext cx="25781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88" y="1339850"/>
            <a:ext cx="8666162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e 13"/>
          <p:cNvGrpSpPr>
            <a:grpSpLocks/>
          </p:cNvGrpSpPr>
          <p:nvPr userDrawn="1"/>
        </p:nvGrpSpPr>
        <p:grpSpPr bwMode="auto">
          <a:xfrm>
            <a:off x="-623888" y="1670050"/>
            <a:ext cx="1684338" cy="1790700"/>
            <a:chOff x="-623910" y="1669672"/>
            <a:chExt cx="1683663" cy="1791757"/>
          </a:xfrm>
        </p:grpSpPr>
        <p:sp>
          <p:nvSpPr>
            <p:cNvPr id="15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6" name="Corde 15"/>
            <p:cNvSpPr>
              <a:spLocks noChangeAspect="1"/>
            </p:cNvSpPr>
            <p:nvPr/>
          </p:nvSpPr>
          <p:spPr>
            <a:xfrm rot="10800000">
              <a:off x="-338275" y="2257394"/>
              <a:ext cx="647441" cy="64808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70524" y="4563678"/>
            <a:ext cx="4608000" cy="540000"/>
          </a:xfrm>
        </p:spPr>
        <p:txBody>
          <a:bodyPr tIns="82800"/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3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97203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>
          <a:xfrm>
            <a:off x="3233738" y="412432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 userDrawn="1"/>
        </p:nvCxnSpPr>
        <p:spPr>
          <a:xfrm>
            <a:off x="3233738" y="614997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Espace réservé pour une image 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513" y="6149975"/>
            <a:ext cx="25781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88" y="1339850"/>
            <a:ext cx="8666162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e 13"/>
          <p:cNvGrpSpPr>
            <a:grpSpLocks/>
          </p:cNvGrpSpPr>
          <p:nvPr userDrawn="1"/>
        </p:nvGrpSpPr>
        <p:grpSpPr bwMode="auto">
          <a:xfrm>
            <a:off x="-623888" y="1670050"/>
            <a:ext cx="1684338" cy="1790700"/>
            <a:chOff x="-623910" y="1669672"/>
            <a:chExt cx="1683663" cy="1791757"/>
          </a:xfrm>
        </p:grpSpPr>
        <p:sp>
          <p:nvSpPr>
            <p:cNvPr id="15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6" name="Corde 15"/>
            <p:cNvSpPr>
              <a:spLocks noChangeAspect="1"/>
            </p:cNvSpPr>
            <p:nvPr/>
          </p:nvSpPr>
          <p:spPr>
            <a:xfrm rot="10800000">
              <a:off x="-338275" y="2257394"/>
              <a:ext cx="647441" cy="64808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70524" y="4563678"/>
            <a:ext cx="4608000" cy="540000"/>
          </a:xfrm>
        </p:spPr>
        <p:txBody>
          <a:bodyPr tIns="82800"/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3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00807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cteur droit 8"/>
          <p:cNvCxnSpPr/>
          <p:nvPr userDrawn="1"/>
        </p:nvCxnSpPr>
        <p:spPr>
          <a:xfrm>
            <a:off x="3233738" y="412432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 userDrawn="1"/>
        </p:nvCxnSpPr>
        <p:spPr>
          <a:xfrm>
            <a:off x="3233738" y="614997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Espace réservé pour une image 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6162675"/>
            <a:ext cx="25781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space réservé du contenu 7"/>
          <p:cNvSpPr>
            <a:spLocks noGrp="1"/>
          </p:cNvSpPr>
          <p:nvPr>
            <p:ph sz="quarter" idx="10"/>
          </p:nvPr>
        </p:nvSpPr>
        <p:spPr>
          <a:xfrm>
            <a:off x="216000" y="1339200"/>
            <a:ext cx="8668800" cy="24516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cap="none" baseline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70524" y="4563678"/>
            <a:ext cx="4608000" cy="540000"/>
          </a:xfrm>
        </p:spPr>
        <p:txBody>
          <a:bodyPr tIns="82800"/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16754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210300"/>
            <a:ext cx="9144000" cy="647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6" name="Rectangle 5"/>
          <p:cNvSpPr/>
          <p:nvPr userDrawn="1"/>
        </p:nvSpPr>
        <p:spPr>
          <a:xfrm>
            <a:off x="0" y="6210300"/>
            <a:ext cx="9144000" cy="647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7" name="Forme en L 19"/>
          <p:cNvSpPr/>
          <p:nvPr userDrawn="1"/>
        </p:nvSpPr>
        <p:spPr>
          <a:xfrm rot="19020000" flipH="1">
            <a:off x="-1163638" y="2554288"/>
            <a:ext cx="2325688" cy="2492375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9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3060000" y="620688"/>
            <a:ext cx="3492000" cy="756000"/>
          </a:xfrm>
        </p:spPr>
        <p:txBody>
          <a:bodyPr>
            <a:no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59113" y="1620000"/>
            <a:ext cx="4176712" cy="4032000"/>
          </a:xfrm>
        </p:spPr>
        <p:txBody>
          <a:bodyPr lIns="115200"/>
          <a:lstStyle>
            <a:lvl1pPr>
              <a:lnSpc>
                <a:spcPct val="80000"/>
              </a:lnSpc>
              <a:tabLst>
                <a:tab pos="2520000" algn="l"/>
                <a:tab pos="3060000" algn="l"/>
              </a:tabLst>
              <a:defRPr sz="1400" b="1" baseline="0">
                <a:solidFill>
                  <a:schemeClr val="bg1"/>
                </a:solidFill>
              </a:defRPr>
            </a:lvl1pPr>
            <a:lvl2pPr marL="216000">
              <a:lnSpc>
                <a:spcPct val="80000"/>
              </a:lnSpc>
              <a:spcAft>
                <a:spcPts val="770"/>
              </a:spcAft>
              <a:tabLst>
                <a:tab pos="2520000" algn="l"/>
                <a:tab pos="3060000" algn="l"/>
              </a:tabLst>
              <a:defRPr sz="1100" b="0" cap="all" baseline="0">
                <a:solidFill>
                  <a:schemeClr val="bg1"/>
                </a:solidFill>
              </a:defRPr>
            </a:lvl2pPr>
            <a:lvl5pPr marL="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B3393-1C27-4AD1-A5C3-14CAE89A004E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11" name="Espace réservé du pied de page 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z="105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666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section gauch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210300"/>
            <a:ext cx="9144000" cy="647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5" name="Forme en L 4"/>
          <p:cNvSpPr>
            <a:spLocks noChangeAspect="1"/>
          </p:cNvSpPr>
          <p:nvPr userDrawn="1"/>
        </p:nvSpPr>
        <p:spPr>
          <a:xfrm rot="19020000" flipH="1">
            <a:off x="4608513" y="1549400"/>
            <a:ext cx="3211512" cy="3779838"/>
          </a:xfrm>
          <a:prstGeom prst="corner">
            <a:avLst>
              <a:gd name="adj1" fmla="val 30577"/>
              <a:gd name="adj2" fmla="val 30577"/>
            </a:avLst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6" name="Ellipse 5"/>
          <p:cNvSpPr>
            <a:spLocks noChangeAspect="1"/>
          </p:cNvSpPr>
          <p:nvPr userDrawn="1"/>
        </p:nvSpPr>
        <p:spPr>
          <a:xfrm>
            <a:off x="4078288" y="2051050"/>
            <a:ext cx="1620837" cy="1619250"/>
          </a:xfrm>
          <a:prstGeom prst="ellipse">
            <a:avLst/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7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39552" y="1766426"/>
            <a:ext cx="4176464" cy="1446550"/>
          </a:xfrm>
        </p:spPr>
        <p:txBody>
          <a:bodyPr wrap="square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39552" y="3861048"/>
            <a:ext cx="4176464" cy="2118529"/>
          </a:xfrm>
        </p:spPr>
        <p:txBody>
          <a:bodyPr wrap="square">
            <a:spAutoFit/>
          </a:bodyPr>
          <a:lstStyle>
            <a:lvl1pPr marL="144000" marR="0" indent="-1800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 3" panose="05040102010807070707" pitchFamily="18" charset="2"/>
              <a:buChar char=""/>
              <a:tabLst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</a:p>
        </p:txBody>
      </p:sp>
      <p:sp>
        <p:nvSpPr>
          <p:cNvPr id="9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0DC51-B0F5-475F-8D97-CE07EDF0919F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81064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2 lignes et 2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/>
          <p:cNvGrpSpPr>
            <a:grpSpLocks/>
          </p:cNvGrpSpPr>
          <p:nvPr userDrawn="1"/>
        </p:nvGrpSpPr>
        <p:grpSpPr bwMode="auto">
          <a:xfrm>
            <a:off x="8143875" y="2216150"/>
            <a:ext cx="1331913" cy="1600200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7412" y="2709936"/>
              <a:ext cx="1428924" cy="441448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schemeClr val="accent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275" y="2929762"/>
              <a:ext cx="441379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schemeClr val="accent1"/>
                </a:solidFill>
              </a:endParaRPr>
            </a:p>
          </p:txBody>
        </p:sp>
      </p:grpSp>
      <p:cxnSp>
        <p:nvCxnSpPr>
          <p:cNvPr id="12" name="Connecteur droit 11"/>
          <p:cNvCxnSpPr/>
          <p:nvPr userDrawn="1"/>
        </p:nvCxnSpPr>
        <p:spPr>
          <a:xfrm>
            <a:off x="449263" y="1125538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2565400"/>
            <a:ext cx="4132800" cy="360000"/>
          </a:xfrm>
        </p:spPr>
        <p:txBody>
          <a:bodyPr wrap="square"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2565397"/>
            <a:ext cx="3384550" cy="349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fr-FR" noProof="0" smtClean="0"/>
              <a:t>Modifiez le style du titre</a:t>
            </a:r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8445600" cy="936104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608000"/>
            <a:ext cx="3934800" cy="1224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800800"/>
            <a:ext cx="4132800" cy="180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pied de page 3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  <p:sp>
        <p:nvSpPr>
          <p:cNvPr id="20" name="Espace réservé du numéro de diapositive 6"/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2F4CF-C5FF-4A94-B04C-0603370C94C6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1381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2 lignes et 2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8"/>
          <p:cNvGrpSpPr>
            <a:grpSpLocks/>
          </p:cNvGrpSpPr>
          <p:nvPr userDrawn="1"/>
        </p:nvGrpSpPr>
        <p:grpSpPr bwMode="auto">
          <a:xfrm>
            <a:off x="8143875" y="2216150"/>
            <a:ext cx="1331913" cy="1600200"/>
            <a:chOff x="8143822" y="2216198"/>
            <a:chExt cx="1332284" cy="1600395"/>
          </a:xfrm>
        </p:grpSpPr>
        <p:sp>
          <p:nvSpPr>
            <p:cNvPr id="6" name="Rectangle 9"/>
            <p:cNvSpPr/>
            <p:nvPr/>
          </p:nvSpPr>
          <p:spPr>
            <a:xfrm rot="18780000" flipH="1">
              <a:off x="8107412" y="2709936"/>
              <a:ext cx="1428924" cy="441448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schemeClr val="accent1"/>
                </a:solidFill>
              </a:endParaRPr>
            </a:p>
          </p:txBody>
        </p:sp>
        <p:sp>
          <p:nvSpPr>
            <p:cNvPr id="7" name="Rectangle 10"/>
            <p:cNvSpPr/>
            <p:nvPr/>
          </p:nvSpPr>
          <p:spPr>
            <a:xfrm rot="18780000" flipH="1">
              <a:off x="8589275" y="2929762"/>
              <a:ext cx="441379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schemeClr val="accent1"/>
                </a:solidFill>
              </a:endParaRPr>
            </a:p>
          </p:txBody>
        </p:sp>
      </p:grpSp>
      <p:cxnSp>
        <p:nvCxnSpPr>
          <p:cNvPr id="8" name="Connecteur droit 7"/>
          <p:cNvCxnSpPr/>
          <p:nvPr userDrawn="1"/>
        </p:nvCxnSpPr>
        <p:spPr>
          <a:xfrm>
            <a:off x="449263" y="1125538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fr-FR" noProof="0" smtClean="0"/>
              <a:t>Modifiez le style du titre</a:t>
            </a:r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7823200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0" name="Espace réservé du numéro de diapositive 6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C5D29-47B4-437F-BDC9-92411F6BED01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11" name="Espace réservé du pied de page 2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 sz="11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93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cteur droit 8"/>
          <p:cNvCxnSpPr/>
          <p:nvPr userDrawn="1"/>
        </p:nvCxnSpPr>
        <p:spPr>
          <a:xfrm>
            <a:off x="449263" y="1125538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 userDrawn="1"/>
        </p:nvCxnSpPr>
        <p:spPr>
          <a:xfrm>
            <a:off x="449263" y="5068888"/>
            <a:ext cx="220821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746000"/>
            <a:ext cx="4068000" cy="292388"/>
          </a:xfrm>
        </p:spPr>
        <p:txBody>
          <a:bodyPr wrap="square"/>
          <a:lstStyle>
            <a:lvl1pPr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450000" y="255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6"/>
          </p:nvPr>
        </p:nvSpPr>
        <p:spPr>
          <a:xfrm>
            <a:off x="2808456" y="2205286"/>
            <a:ext cx="5868000" cy="1655762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7"/>
          </p:nvPr>
        </p:nvSpPr>
        <p:spPr>
          <a:xfrm>
            <a:off x="450000" y="381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6" name="Espace réservé du tableau 10"/>
          <p:cNvSpPr>
            <a:spLocks noGrp="1"/>
          </p:cNvSpPr>
          <p:nvPr>
            <p:ph type="tbl" sz="quarter" idx="18"/>
          </p:nvPr>
        </p:nvSpPr>
        <p:spPr>
          <a:xfrm>
            <a:off x="2808456" y="4005064"/>
            <a:ext cx="5868000" cy="1655762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/>
          </p:nvPr>
        </p:nvSpPr>
        <p:spPr>
          <a:xfrm>
            <a:off x="360000" y="5086800"/>
            <a:ext cx="2408400" cy="1006496"/>
          </a:xfrm>
        </p:spPr>
        <p:txBody>
          <a:bodyPr/>
          <a:lstStyle>
            <a:lvl1pPr algn="just">
              <a:lnSpc>
                <a:spcPts val="2000"/>
              </a:lnSpc>
              <a:spcAft>
                <a:spcPts val="0"/>
              </a:spcAft>
              <a:defRPr sz="13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3" name="Espace réservé du pied de page 3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</a:p>
        </p:txBody>
      </p:sp>
      <p:sp>
        <p:nvSpPr>
          <p:cNvPr id="14" name="Espace réservé du numéro de diapositive 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E8D92-FCBA-4C49-A476-80572A2B6524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5997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2 lignes et 2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8"/>
          <p:cNvGrpSpPr>
            <a:grpSpLocks/>
          </p:cNvGrpSpPr>
          <p:nvPr userDrawn="1"/>
        </p:nvGrpSpPr>
        <p:grpSpPr bwMode="auto">
          <a:xfrm>
            <a:off x="8143875" y="2216150"/>
            <a:ext cx="1331913" cy="1600200"/>
            <a:chOff x="8143822" y="2216198"/>
            <a:chExt cx="1332284" cy="1600395"/>
          </a:xfrm>
        </p:grpSpPr>
        <p:sp>
          <p:nvSpPr>
            <p:cNvPr id="11" name="Rectangle 9"/>
            <p:cNvSpPr/>
            <p:nvPr/>
          </p:nvSpPr>
          <p:spPr>
            <a:xfrm rot="18780000" flipH="1">
              <a:off x="8107412" y="2709936"/>
              <a:ext cx="1428924" cy="441448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schemeClr val="accent1"/>
                </a:solidFill>
              </a:endParaRPr>
            </a:p>
          </p:txBody>
        </p:sp>
        <p:sp>
          <p:nvSpPr>
            <p:cNvPr id="12" name="Rectangle 10"/>
            <p:cNvSpPr/>
            <p:nvPr/>
          </p:nvSpPr>
          <p:spPr>
            <a:xfrm rot="18780000" flipH="1">
              <a:off x="8589275" y="2929762"/>
              <a:ext cx="441379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schemeClr val="accent1"/>
                </a:solidFill>
              </a:endParaRPr>
            </a:p>
          </p:txBody>
        </p:sp>
      </p:grp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Connecteur droit 19"/>
          <p:cNvCxnSpPr/>
          <p:nvPr userDrawn="1"/>
        </p:nvCxnSpPr>
        <p:spPr>
          <a:xfrm>
            <a:off x="449263" y="842963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lang="fr-FR" noProof="0" smtClean="0"/>
              <a:t>Modifiez le style du titre</a:t>
            </a:r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1" name="Espace réservé du pied de page 3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  <p:sp>
        <p:nvSpPr>
          <p:cNvPr id="22" name="Espace réservé du numéro de diapositive 6"/>
          <p:cNvSpPr>
            <a:spLocks noGrp="1"/>
          </p:cNvSpPr>
          <p:nvPr>
            <p:ph type="sldNum" sz="quarter" idx="2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24C58-3C2B-4986-88C4-9D262E9DA153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46994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deux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 userDrawn="1"/>
        </p:nvCxnSpPr>
        <p:spPr>
          <a:xfrm>
            <a:off x="449263" y="842963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49199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4643438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</a:p>
        </p:txBody>
      </p:sp>
      <p:sp>
        <p:nvSpPr>
          <p:cNvPr id="8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B76398-82FF-46A9-95A5-778B2C3CD40D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29335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table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cteur droit 9"/>
          <p:cNvCxnSpPr/>
          <p:nvPr userDrawn="1"/>
        </p:nvCxnSpPr>
        <p:spPr>
          <a:xfrm>
            <a:off x="449263" y="842963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Connecteur droit 11"/>
          <p:cNvCxnSpPr/>
          <p:nvPr userDrawn="1"/>
        </p:nvCxnSpPr>
        <p:spPr>
          <a:xfrm>
            <a:off x="442913" y="5543550"/>
            <a:ext cx="47625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 userDrawn="1"/>
        </p:nvCxnSpPr>
        <p:spPr>
          <a:xfrm>
            <a:off x="5400675" y="5543550"/>
            <a:ext cx="328612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199" y="1556593"/>
            <a:ext cx="4896000" cy="597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13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306400" y="1556593"/>
            <a:ext cx="3852000" cy="5762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349199" y="5540760"/>
            <a:ext cx="4896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5305728" y="5540760"/>
            <a:ext cx="3564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8"/>
          </p:nvPr>
        </p:nvSpPr>
        <p:spPr>
          <a:xfrm>
            <a:off x="450000" y="2160000"/>
            <a:ext cx="4762800" cy="140400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9"/>
          </p:nvPr>
        </p:nvSpPr>
        <p:spPr>
          <a:xfrm>
            <a:off x="450000" y="3933056"/>
            <a:ext cx="4762800" cy="144000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21" name="Espace réservé du tableau 20"/>
          <p:cNvSpPr>
            <a:spLocks noGrp="1"/>
          </p:cNvSpPr>
          <p:nvPr>
            <p:ph type="tbl" sz="quarter" idx="20"/>
          </p:nvPr>
        </p:nvSpPr>
        <p:spPr>
          <a:xfrm>
            <a:off x="5408800" y="2159999"/>
            <a:ext cx="3276000" cy="320400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17" name="Espace réservé du pied de page 3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</a:p>
        </p:txBody>
      </p:sp>
      <p:sp>
        <p:nvSpPr>
          <p:cNvPr id="18" name="Espace réservé du numéro de diapositive 1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3C5E6-E1D5-4B41-8223-8590961D6491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22921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photo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>
            <a:spLocks noChangeAspect="1"/>
          </p:cNvSpPr>
          <p:nvPr userDrawn="1"/>
        </p:nvSpPr>
        <p:spPr>
          <a:xfrm>
            <a:off x="439738" y="3376613"/>
            <a:ext cx="1295400" cy="129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 dirty="0"/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449263" y="1125538"/>
            <a:ext cx="4122737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 userDrawn="1"/>
        </p:nvSpPr>
        <p:spPr>
          <a:xfrm>
            <a:off x="2195513" y="3376613"/>
            <a:ext cx="6480175" cy="28146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17" name="Connecteur droit 16"/>
          <p:cNvCxnSpPr/>
          <p:nvPr userDrawn="1"/>
        </p:nvCxnSpPr>
        <p:spPr>
          <a:xfrm>
            <a:off x="2555875" y="5661025"/>
            <a:ext cx="197961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contenu 10"/>
          <p:cNvSpPr>
            <a:spLocks noGrp="1"/>
          </p:cNvSpPr>
          <p:nvPr>
            <p:ph sz="quarter" idx="16"/>
          </p:nvPr>
        </p:nvSpPr>
        <p:spPr>
          <a:xfrm>
            <a:off x="4932000" y="476250"/>
            <a:ext cx="3744000" cy="252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4356000" cy="756000"/>
          </a:xfrm>
          <a:prstGeom prst="rect">
            <a:avLst/>
          </a:prstGeom>
        </p:spPr>
        <p:txBody>
          <a:bodyPr/>
          <a:lstStyle>
            <a:lvl1pPr>
              <a:defRPr b="1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5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texte 5"/>
          <p:cNvSpPr>
            <a:spLocks noGrp="1" noChangeAspect="1"/>
          </p:cNvSpPr>
          <p:nvPr>
            <p:ph type="body" sz="quarter" idx="18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0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22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24048"/>
            <a:ext cx="4150792" cy="3414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8" name="Espace réservé du pied de page 3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</a:p>
        </p:txBody>
      </p:sp>
      <p:sp>
        <p:nvSpPr>
          <p:cNvPr id="19" name="Espace réservé du numéro de diapositive 1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201BD-2DC9-4138-9BC3-41FA4DCB5D49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01563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 userDrawn="1"/>
        </p:nvCxnSpPr>
        <p:spPr>
          <a:xfrm>
            <a:off x="449263" y="842963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rme en L 9"/>
          <p:cNvSpPr>
            <a:spLocks noChangeAspect="1"/>
          </p:cNvSpPr>
          <p:nvPr userDrawn="1"/>
        </p:nvSpPr>
        <p:spPr>
          <a:xfrm rot="8023595" flipH="1">
            <a:off x="8236744" y="804069"/>
            <a:ext cx="1827213" cy="1755775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9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267200"/>
            <a:ext cx="6959104" cy="1225977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" name="Espace réservé du pied de page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</a:p>
        </p:txBody>
      </p:sp>
      <p:sp>
        <p:nvSpPr>
          <p:cNvPr id="11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34789-E55C-4E07-A219-B6125B963130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50344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439738" y="3376613"/>
            <a:ext cx="1295400" cy="129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 dirty="0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49263" y="842963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rme en L 9"/>
          <p:cNvSpPr>
            <a:spLocks noChangeAspect="1"/>
          </p:cNvSpPr>
          <p:nvPr userDrawn="1"/>
        </p:nvSpPr>
        <p:spPr>
          <a:xfrm rot="8023595" flipH="1">
            <a:off x="8236744" y="804069"/>
            <a:ext cx="1827213" cy="1755775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16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 userDrawn="1"/>
        </p:nvSpPr>
        <p:spPr>
          <a:xfrm>
            <a:off x="2195513" y="3376613"/>
            <a:ext cx="6480175" cy="28146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21" name="Connecteur droit 20"/>
          <p:cNvCxnSpPr/>
          <p:nvPr userDrawn="1"/>
        </p:nvCxnSpPr>
        <p:spPr>
          <a:xfrm>
            <a:off x="2555875" y="5661025"/>
            <a:ext cx="197961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14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18" name="Espace réservé du texte 5"/>
          <p:cNvSpPr>
            <a:spLocks noGrp="1" noChangeAspect="1"/>
          </p:cNvSpPr>
          <p:nvPr>
            <p:ph type="body" sz="quarter" idx="18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75431"/>
            <a:ext cx="7175128" cy="3414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0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11298"/>
            <a:ext cx="7175128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2" name="Espace réservé du pied de page 3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</a:p>
        </p:txBody>
      </p:sp>
      <p:sp>
        <p:nvSpPr>
          <p:cNvPr id="23" name="Espace réservé du numéro de diapositive 1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BD0E1-16F8-4FC5-95A3-D7A38C82428E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90063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/>
          <p:cNvCxnSpPr/>
          <p:nvPr userDrawn="1"/>
        </p:nvCxnSpPr>
        <p:spPr>
          <a:xfrm>
            <a:off x="449263" y="1125538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5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</a:p>
        </p:txBody>
      </p:sp>
      <p:sp>
        <p:nvSpPr>
          <p:cNvPr id="6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8BF9A-C673-4423-A76D-62F1F0CC400A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03389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/>
          <p:cNvCxnSpPr/>
          <p:nvPr userDrawn="1"/>
        </p:nvCxnSpPr>
        <p:spPr>
          <a:xfrm>
            <a:off x="449263" y="842963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400110"/>
          </a:xfrm>
        </p:spPr>
        <p:txBody>
          <a:bodyPr>
            <a:spAutoFit/>
          </a:bodyPr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5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</a:p>
        </p:txBody>
      </p:sp>
      <p:sp>
        <p:nvSpPr>
          <p:cNvPr id="6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DDEB3-9BDE-469E-8AF1-A074AC1829A1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44691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74956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720000" y="1080000"/>
            <a:ext cx="7020000" cy="5220000"/>
          </a:xfrm>
          <a:prstGeom prst="rect">
            <a:avLst/>
          </a:prstGeom>
        </p:spPr>
        <p:txBody>
          <a:bodyPr/>
          <a:lstStyle>
            <a:lvl1pPr marL="363538" indent="-361950">
              <a:buFont typeface="Courier New" panose="02070309020205020404" pitchFamily="49" charset="0"/>
              <a:buChar char="o"/>
              <a:defRPr/>
            </a:lvl1pPr>
            <a:lvl2pPr marL="809625" indent="-266700">
              <a:buFont typeface="Arial" panose="020B0604020202020204" pitchFamily="34" charset="0"/>
              <a:buChar char="•"/>
              <a:defRPr/>
            </a:lvl2pPr>
          </a:lstStyle>
          <a:p>
            <a:endParaRPr lang="fr-FR" dirty="0" smtClean="0"/>
          </a:p>
          <a:p>
            <a:r>
              <a:rPr lang="fr-FR" dirty="0" smtClean="0"/>
              <a:t>Objet</a:t>
            </a:r>
          </a:p>
          <a:p>
            <a:pPr lvl="1"/>
            <a:r>
              <a:rPr lang="fr-FR" dirty="0" smtClean="0"/>
              <a:t>Thème</a:t>
            </a:r>
            <a:endParaRPr lang="fr-FR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title"/>
          </p:nvPr>
        </p:nvSpPr>
        <p:spPr bwMode="auto">
          <a:xfrm>
            <a:off x="899592" y="180000"/>
            <a:ext cx="6120000" cy="647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fr-FR" dirty="0" smtClean="0"/>
              <a:t>CLIQUEZ POUR MODIFIER</a:t>
            </a:r>
            <a:br>
              <a:rPr lang="fr-FR" dirty="0" smtClean="0"/>
            </a:br>
            <a:r>
              <a:rPr lang="fr-FR" dirty="0" smtClean="0"/>
              <a:t>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7696941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0266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413" y="6357938"/>
            <a:ext cx="13239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" y="5438775"/>
            <a:ext cx="18240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Image 1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3362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 rtlCol="0">
            <a:normAutofit/>
          </a:bodyPr>
          <a:lstStyle>
            <a:lvl1pPr algn="ctr">
              <a:defRPr/>
            </a:lvl1pPr>
          </a:lstStyle>
          <a:p>
            <a:pPr lvl="0"/>
            <a:endParaRPr lang="fr-FR" noProof="0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/>
          </p:nvPr>
        </p:nvSpPr>
        <p:spPr>
          <a:xfrm>
            <a:off x="1579016" y="6019525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None/>
              <a:tabLst/>
              <a:defRPr sz="1100" baseline="0"/>
            </a:lvl1pPr>
          </a:lstStyle>
          <a:p>
            <a:pPr lvl="0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/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16982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10073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95079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83855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1585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 rtlCol="0">
            <a:normAutofit/>
          </a:bodyPr>
          <a:lstStyle/>
          <a:p>
            <a:pPr lvl="0"/>
            <a:endParaRPr lang="fr-FR" noProof="0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 rtlCol="0">
            <a:normAutofit/>
          </a:bodyPr>
          <a:lstStyle/>
          <a:p>
            <a:pPr lvl="0"/>
            <a:endParaRPr lang="fr-FR" noProof="0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 rtlCol="0">
            <a:normAutofit/>
          </a:bodyPr>
          <a:lstStyle/>
          <a:p>
            <a:pPr lvl="0"/>
            <a:endParaRPr lang="fr-FR" noProof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 rtlCol="0">
            <a:normAutofit/>
          </a:bodyPr>
          <a:lstStyle/>
          <a:p>
            <a:pPr lv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8218086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5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838" y="2755900"/>
            <a:ext cx="5684837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66035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12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6261100"/>
            <a:ext cx="7423150" cy="596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3385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7672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298450" y="363538"/>
            <a:ext cx="8528050" cy="70326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5" name="Rectangle 16"/>
          <p:cNvSpPr>
            <a:spLocks noChangeArrowheads="1"/>
          </p:cNvSpPr>
          <p:nvPr userDrawn="1"/>
        </p:nvSpPr>
        <p:spPr bwMode="auto">
          <a:xfrm>
            <a:off x="231775" y="357188"/>
            <a:ext cx="534988" cy="465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>
              <a:defRPr/>
            </a:pPr>
            <a:endParaRPr lang="fr-FR" altLang="fr-FR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6" name="Rectangle 17"/>
          <p:cNvSpPr>
            <a:spLocks noChangeArrowheads="1"/>
          </p:cNvSpPr>
          <p:nvPr userDrawn="1"/>
        </p:nvSpPr>
        <p:spPr bwMode="auto">
          <a:xfrm>
            <a:off x="336550" y="398463"/>
            <a:ext cx="311150" cy="317500"/>
          </a:xfrm>
          <a:prstGeom prst="rect">
            <a:avLst/>
          </a:prstGeom>
          <a:solidFill>
            <a:srgbClr val="EA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>
              <a:defRPr/>
            </a:pPr>
            <a:endParaRPr lang="fr-FR" altLang="fr-FR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298450" y="6364288"/>
            <a:ext cx="274638" cy="26511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endParaRPr lang="fr-FR" sz="700" dirty="0">
              <a:solidFill>
                <a:prstClr val="white"/>
              </a:solidFill>
              <a:latin typeface="+mn-lt"/>
              <a:cs typeface="+mn-cs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8527800" cy="4351338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88" y="357376"/>
            <a:ext cx="8048390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35085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4"/>
          <p:cNvSpPr>
            <a:spLocks noChangeArrowheads="1"/>
          </p:cNvSpPr>
          <p:nvPr userDrawn="1"/>
        </p:nvSpPr>
        <p:spPr bwMode="auto">
          <a:xfrm>
            <a:off x="3551238" y="4175125"/>
            <a:ext cx="2225675" cy="88265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>
              <a:defRPr/>
            </a:pPr>
            <a:endParaRPr lang="fr-FR" altLang="fr-FR" smtClean="0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7" name="Imag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513" y="6302375"/>
            <a:ext cx="1208087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D:\BLOC MARQUES\JPG\BB_Q_NATIXIS_ASSURANCES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738" y="301625"/>
            <a:ext cx="2676525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2059200"/>
            <a:ext cx="9144000" cy="1278000"/>
          </a:xfrm>
        </p:spPr>
        <p:txBody>
          <a:bodyPr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1" y="3602038"/>
            <a:ext cx="3083858" cy="400110"/>
          </a:xfr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7240990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213" y="6302375"/>
            <a:ext cx="1208087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94936">
            <a:off x="-452438" y="2112963"/>
            <a:ext cx="3833813" cy="200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D:\BLOC MARQUES\JPG\BB_Q_NATIXIS_ASSURANCES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175" y="303213"/>
            <a:ext cx="2674938" cy="102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70000" y="2167200"/>
            <a:ext cx="3772545" cy="861774"/>
          </a:xfrm>
        </p:spPr>
        <p:txBody>
          <a:bodyPr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1" y="43020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959035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8169872">
            <a:off x="-409943" y="-2474676"/>
            <a:ext cx="8509073" cy="6298988"/>
          </a:xfrm>
          <a:custGeom>
            <a:avLst/>
            <a:gdLst>
              <a:gd name="connsiteX0" fmla="*/ 6560391 w 8509073"/>
              <a:gd name="connsiteY0" fmla="*/ 6298988 h 6298988"/>
              <a:gd name="connsiteX1" fmla="*/ 0 w 8509073"/>
              <a:gd name="connsiteY1" fmla="*/ 0 h 6298988"/>
              <a:gd name="connsiteX2" fmla="*/ 8509073 w 8509073"/>
              <a:gd name="connsiteY2" fmla="*/ 0 h 6298988"/>
              <a:gd name="connsiteX3" fmla="*/ 8509073 w 8509073"/>
              <a:gd name="connsiteY3" fmla="*/ 4269438 h 629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09073" h="6298988">
                <a:moveTo>
                  <a:pt x="6560391" y="6298988"/>
                </a:moveTo>
                <a:lnTo>
                  <a:pt x="0" y="0"/>
                </a:lnTo>
                <a:lnTo>
                  <a:pt x="8509073" y="0"/>
                </a:lnTo>
                <a:lnTo>
                  <a:pt x="8509073" y="4269438"/>
                </a:lnTo>
                <a:close/>
              </a:path>
            </a:pathLst>
          </a:custGeom>
        </p:spPr>
      </p:pic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6768274">
            <a:off x="1507503" y="156922"/>
            <a:ext cx="9506621" cy="7574403"/>
          </a:xfrm>
          <a:custGeom>
            <a:avLst/>
            <a:gdLst>
              <a:gd name="connsiteX0" fmla="*/ 0 w 9506621"/>
              <a:gd name="connsiteY0" fmla="*/ 2658086 h 7574403"/>
              <a:gd name="connsiteX1" fmla="*/ 6321925 w 9506621"/>
              <a:gd name="connsiteY1" fmla="*/ 0 h 7574403"/>
              <a:gd name="connsiteX2" fmla="*/ 9506621 w 9506621"/>
              <a:gd name="connsiteY2" fmla="*/ 7574403 h 7574403"/>
              <a:gd name="connsiteX3" fmla="*/ 2067090 w 9506621"/>
              <a:gd name="connsiteY3" fmla="*/ 7574402 h 7574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06621" h="7574403">
                <a:moveTo>
                  <a:pt x="0" y="2658086"/>
                </a:moveTo>
                <a:lnTo>
                  <a:pt x="6321925" y="0"/>
                </a:lnTo>
                <a:lnTo>
                  <a:pt x="9506621" y="7574403"/>
                </a:lnTo>
                <a:lnTo>
                  <a:pt x="2067090" y="7574402"/>
                </a:lnTo>
                <a:close/>
              </a:path>
            </a:pathLst>
          </a:custGeom>
        </p:spPr>
      </p:pic>
      <p:sp>
        <p:nvSpPr>
          <p:cNvPr id="7" name="Rectangle 6"/>
          <p:cNvSpPr/>
          <p:nvPr userDrawn="1"/>
        </p:nvSpPr>
        <p:spPr bwMode="auto">
          <a:xfrm>
            <a:off x="576263" y="784225"/>
            <a:ext cx="7712075" cy="5227638"/>
          </a:xfrm>
          <a:prstGeom prst="rect">
            <a:avLst/>
          </a:prstGeom>
          <a:solidFill>
            <a:schemeClr val="bg1">
              <a:alpha val="88000"/>
            </a:schemeClr>
          </a:solidFill>
          <a:ln w="254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fr-FR" sz="1200" b="1" dirty="0">
              <a:solidFill>
                <a:prstClr val="white"/>
              </a:solidFill>
              <a:latin typeface="+mn-lt"/>
              <a:cs typeface="+mn-cs"/>
            </a:endParaRPr>
          </a:p>
        </p:txBody>
      </p:sp>
      <p:pic>
        <p:nvPicPr>
          <p:cNvPr id="8" name="Image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513" y="6302375"/>
            <a:ext cx="1208087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D:\BLOC MARQUES\JPG\BB_Q_NATIXIS_ASSURANCES_10CM.jp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928688"/>
            <a:ext cx="2674938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80000" y="2498400"/>
            <a:ext cx="3772545" cy="861774"/>
          </a:xfrm>
        </p:spPr>
        <p:txBody>
          <a:bodyPr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44532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11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89653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modifi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25" y="6302375"/>
            <a:ext cx="1208088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D:\BLOC MARQUES\JPG\BB_Q_NATIXIS_ASSURANCES_10CM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414338"/>
            <a:ext cx="2674937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80000" y="1922400"/>
            <a:ext cx="3772545" cy="861774"/>
          </a:xfrm>
        </p:spPr>
        <p:txBody>
          <a:bodyPr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31" name="Espace réservé pour une image  30"/>
          <p:cNvSpPr>
            <a:spLocks noGrp="1"/>
          </p:cNvSpPr>
          <p:nvPr>
            <p:ph type="pic" sz="quarter" idx="10"/>
          </p:nvPr>
        </p:nvSpPr>
        <p:spPr>
          <a:xfrm>
            <a:off x="4551005" y="1737756"/>
            <a:ext cx="4329767" cy="3820726"/>
          </a:xfrm>
          <a:custGeom>
            <a:avLst/>
            <a:gdLst>
              <a:gd name="connsiteX0" fmla="*/ 3945598 w 4329767"/>
              <a:gd name="connsiteY0" fmla="*/ 791 h 3820726"/>
              <a:gd name="connsiteX1" fmla="*/ 4022345 w 4329767"/>
              <a:gd name="connsiteY1" fmla="*/ 79230 h 3820726"/>
              <a:gd name="connsiteX2" fmla="*/ 4023978 w 4329767"/>
              <a:gd name="connsiteY2" fmla="*/ 120084 h 3820726"/>
              <a:gd name="connsiteX3" fmla="*/ 4025611 w 4329767"/>
              <a:gd name="connsiteY3" fmla="*/ 120084 h 3820726"/>
              <a:gd name="connsiteX4" fmla="*/ 4032143 w 4329767"/>
              <a:gd name="connsiteY4" fmla="*/ 218133 h 3820726"/>
              <a:gd name="connsiteX5" fmla="*/ 4043573 w 4329767"/>
              <a:gd name="connsiteY5" fmla="*/ 324353 h 3820726"/>
              <a:gd name="connsiteX6" fmla="*/ 4010915 w 4329767"/>
              <a:gd name="connsiteY6" fmla="*/ 394621 h 3820726"/>
              <a:gd name="connsiteX7" fmla="*/ 3984788 w 4329767"/>
              <a:gd name="connsiteY7" fmla="*/ 476329 h 3820726"/>
              <a:gd name="connsiteX8" fmla="*/ 3965193 w 4329767"/>
              <a:gd name="connsiteY8" fmla="*/ 505744 h 3820726"/>
              <a:gd name="connsiteX9" fmla="*/ 3885180 w 4329767"/>
              <a:gd name="connsiteY9" fmla="*/ 870160 h 3820726"/>
              <a:gd name="connsiteX10" fmla="*/ 3725153 w 4329767"/>
              <a:gd name="connsiteY10" fmla="*/ 1157770 h 3820726"/>
              <a:gd name="connsiteX11" fmla="*/ 3707191 w 4329767"/>
              <a:gd name="connsiteY11" fmla="*/ 1187185 h 3820726"/>
              <a:gd name="connsiteX12" fmla="*/ 3664735 w 4329767"/>
              <a:gd name="connsiteY12" fmla="*/ 1226405 h 3820726"/>
              <a:gd name="connsiteX13" fmla="*/ 3723520 w 4329767"/>
              <a:gd name="connsiteY13" fmla="*/ 1249283 h 3820726"/>
              <a:gd name="connsiteX14" fmla="*/ 3723520 w 4329767"/>
              <a:gd name="connsiteY14" fmla="*/ 1247649 h 3820726"/>
              <a:gd name="connsiteX15" fmla="*/ 3723520 w 4329767"/>
              <a:gd name="connsiteY15" fmla="*/ 1246014 h 3820726"/>
              <a:gd name="connsiteX16" fmla="*/ 3795369 w 4329767"/>
              <a:gd name="connsiteY16" fmla="*/ 1218234 h 3820726"/>
              <a:gd name="connsiteX17" fmla="*/ 3873749 w 4329767"/>
              <a:gd name="connsiteY17" fmla="*/ 1213331 h 3820726"/>
              <a:gd name="connsiteX18" fmla="*/ 3935800 w 4329767"/>
              <a:gd name="connsiteY18" fmla="*/ 1221502 h 3820726"/>
              <a:gd name="connsiteX19" fmla="*/ 3948864 w 4329767"/>
              <a:gd name="connsiteY19" fmla="*/ 1226405 h 3820726"/>
              <a:gd name="connsiteX20" fmla="*/ 4081131 w 4329767"/>
              <a:gd name="connsiteY20" fmla="*/ 1152868 h 3820726"/>
              <a:gd name="connsiteX21" fmla="*/ 4138283 w 4329767"/>
              <a:gd name="connsiteY21" fmla="*/ 1156136 h 3820726"/>
              <a:gd name="connsiteX22" fmla="*/ 4174207 w 4329767"/>
              <a:gd name="connsiteY22" fmla="*/ 1228039 h 3820726"/>
              <a:gd name="connsiteX23" fmla="*/ 4152979 w 4329767"/>
              <a:gd name="connsiteY23" fmla="*/ 1286868 h 3820726"/>
              <a:gd name="connsiteX24" fmla="*/ 4148080 w 4329767"/>
              <a:gd name="connsiteY24" fmla="*/ 1344064 h 3820726"/>
              <a:gd name="connsiteX25" fmla="*/ 4121954 w 4329767"/>
              <a:gd name="connsiteY25" fmla="*/ 1376747 h 3820726"/>
              <a:gd name="connsiteX26" fmla="*/ 4139916 w 4329767"/>
              <a:gd name="connsiteY26" fmla="*/ 1383283 h 3820726"/>
              <a:gd name="connsiteX27" fmla="*/ 4288512 w 4329767"/>
              <a:gd name="connsiteY27" fmla="*/ 1277063 h 3820726"/>
              <a:gd name="connsiteX28" fmla="*/ 4317905 w 4329767"/>
              <a:gd name="connsiteY28" fmla="*/ 1280332 h 3820726"/>
              <a:gd name="connsiteX29" fmla="*/ 4326069 w 4329767"/>
              <a:gd name="connsiteY29" fmla="*/ 1330990 h 3820726"/>
              <a:gd name="connsiteX30" fmla="*/ 4285246 w 4329767"/>
              <a:gd name="connsiteY30" fmla="*/ 1535259 h 3820726"/>
              <a:gd name="connsiteX31" fmla="*/ 4221562 w 4329767"/>
              <a:gd name="connsiteY31" fmla="*/ 1628406 h 3820726"/>
              <a:gd name="connsiteX32" fmla="*/ 4221562 w 4329767"/>
              <a:gd name="connsiteY32" fmla="*/ 1625138 h 3820726"/>
              <a:gd name="connsiteX33" fmla="*/ 4193802 w 4329767"/>
              <a:gd name="connsiteY33" fmla="*/ 1703577 h 3820726"/>
              <a:gd name="connsiteX34" fmla="*/ 4149713 w 4329767"/>
              <a:gd name="connsiteY34" fmla="*/ 1793455 h 3820726"/>
              <a:gd name="connsiteX35" fmla="*/ 4115422 w 4329767"/>
              <a:gd name="connsiteY35" fmla="*/ 1857187 h 3820726"/>
              <a:gd name="connsiteX36" fmla="*/ 4089295 w 4329767"/>
              <a:gd name="connsiteY36" fmla="*/ 1914382 h 3820726"/>
              <a:gd name="connsiteX37" fmla="*/ 4064801 w 4329767"/>
              <a:gd name="connsiteY37" fmla="*/ 1997724 h 3820726"/>
              <a:gd name="connsiteX38" fmla="*/ 3974990 w 4329767"/>
              <a:gd name="connsiteY38" fmla="*/ 2236310 h 3820726"/>
              <a:gd name="connsiteX39" fmla="*/ 3930901 w 4329767"/>
              <a:gd name="connsiteY39" fmla="*/ 2368677 h 3820726"/>
              <a:gd name="connsiteX40" fmla="*/ 3899876 w 4329767"/>
              <a:gd name="connsiteY40" fmla="*/ 2399726 h 3820726"/>
              <a:gd name="connsiteX41" fmla="*/ 3855787 w 4329767"/>
              <a:gd name="connsiteY41" fmla="*/ 2469994 h 3820726"/>
              <a:gd name="connsiteX42" fmla="*/ 3699026 w 4329767"/>
              <a:gd name="connsiteY42" fmla="*/ 2481433 h 3820726"/>
              <a:gd name="connsiteX43" fmla="*/ 3556962 w 4329767"/>
              <a:gd name="connsiteY43" fmla="*/ 2487970 h 3820726"/>
              <a:gd name="connsiteX44" fmla="*/ 3429594 w 4329767"/>
              <a:gd name="connsiteY44" fmla="*/ 2517384 h 3820726"/>
              <a:gd name="connsiteX45" fmla="*/ 3429594 w 4329767"/>
              <a:gd name="connsiteY45" fmla="*/ 2515750 h 3820726"/>
              <a:gd name="connsiteX46" fmla="*/ 2890728 w 4329767"/>
              <a:gd name="connsiteY46" fmla="*/ 2667726 h 3820726"/>
              <a:gd name="connsiteX47" fmla="*/ 2426977 w 4329767"/>
              <a:gd name="connsiteY47" fmla="*/ 2840946 h 3820726"/>
              <a:gd name="connsiteX48" fmla="*/ 1845656 w 4329767"/>
              <a:gd name="connsiteY48" fmla="*/ 3099142 h 3820726"/>
              <a:gd name="connsiteX49" fmla="*/ 1541932 w 4329767"/>
              <a:gd name="connsiteY49" fmla="*/ 3265826 h 3820726"/>
              <a:gd name="connsiteX50" fmla="*/ 1409665 w 4329767"/>
              <a:gd name="connsiteY50" fmla="*/ 3352436 h 3820726"/>
              <a:gd name="connsiteX51" fmla="*/ 1182688 w 4329767"/>
              <a:gd name="connsiteY51" fmla="*/ 3507680 h 3820726"/>
              <a:gd name="connsiteX52" fmla="*/ 952446 w 4329767"/>
              <a:gd name="connsiteY52" fmla="*/ 3682535 h 3820726"/>
              <a:gd name="connsiteX53" fmla="*/ 923053 w 4329767"/>
              <a:gd name="connsiteY53" fmla="*/ 3698876 h 3820726"/>
              <a:gd name="connsiteX54" fmla="*/ 702608 w 4329767"/>
              <a:gd name="connsiteY54" fmla="*/ 3813267 h 3820726"/>
              <a:gd name="connsiteX55" fmla="*/ 509923 w 4329767"/>
              <a:gd name="connsiteY55" fmla="*/ 3818169 h 3820726"/>
              <a:gd name="connsiteX56" fmla="*/ 459302 w 4329767"/>
              <a:gd name="connsiteY56" fmla="*/ 3739730 h 3820726"/>
              <a:gd name="connsiteX57" fmla="*/ 410314 w 4329767"/>
              <a:gd name="connsiteY57" fmla="*/ 3703779 h 3820726"/>
              <a:gd name="connsiteX58" fmla="*/ 496859 w 4329767"/>
              <a:gd name="connsiteY58" fmla="*/ 3612266 h 3820726"/>
              <a:gd name="connsiteX59" fmla="*/ 425011 w 4329767"/>
              <a:gd name="connsiteY59" fmla="*/ 3630242 h 3820726"/>
              <a:gd name="connsiteX60" fmla="*/ 483796 w 4329767"/>
              <a:gd name="connsiteY60" fmla="*/ 3528924 h 3820726"/>
              <a:gd name="connsiteX61" fmla="*/ 518087 w 4329767"/>
              <a:gd name="connsiteY61" fmla="*/ 3481534 h 3820726"/>
              <a:gd name="connsiteX62" fmla="*/ 565442 w 4329767"/>
              <a:gd name="connsiteY62" fmla="*/ 3425973 h 3820726"/>
              <a:gd name="connsiteX63" fmla="*/ 567075 w 4329767"/>
              <a:gd name="connsiteY63" fmla="*/ 3425973 h 3820726"/>
              <a:gd name="connsiteX64" fmla="*/ 508290 w 4329767"/>
              <a:gd name="connsiteY64" fmla="*/ 3326290 h 3820726"/>
              <a:gd name="connsiteX65" fmla="*/ 568708 w 4329767"/>
              <a:gd name="connsiteY65" fmla="*/ 3290338 h 3820726"/>
              <a:gd name="connsiteX66" fmla="*/ 661785 w 4329767"/>
              <a:gd name="connsiteY66" fmla="*/ 3193923 h 3820726"/>
              <a:gd name="connsiteX67" fmla="*/ 663418 w 4329767"/>
              <a:gd name="connsiteY67" fmla="*/ 3193923 h 3820726"/>
              <a:gd name="connsiteX68" fmla="*/ 617696 w 4329767"/>
              <a:gd name="connsiteY68" fmla="*/ 3190655 h 3820726"/>
              <a:gd name="connsiteX69" fmla="*/ 803849 w 4329767"/>
              <a:gd name="connsiteY69" fmla="*/ 3066459 h 3820726"/>
              <a:gd name="connsiteX70" fmla="*/ 794052 w 4329767"/>
              <a:gd name="connsiteY70" fmla="*/ 3058289 h 3820726"/>
              <a:gd name="connsiteX71" fmla="*/ 728735 w 4329767"/>
              <a:gd name="connsiteY71" fmla="*/ 3037045 h 3820726"/>
              <a:gd name="connsiteX72" fmla="*/ 780988 w 4329767"/>
              <a:gd name="connsiteY72" fmla="*/ 2974947 h 3820726"/>
              <a:gd name="connsiteX73" fmla="*/ 1004699 w 4329767"/>
              <a:gd name="connsiteY73" fmla="*/ 2793556 h 3820726"/>
              <a:gd name="connsiteX74" fmla="*/ 1034092 w 4329767"/>
              <a:gd name="connsiteY74" fmla="*/ 2721653 h 3820726"/>
              <a:gd name="connsiteX75" fmla="*/ 1042256 w 4329767"/>
              <a:gd name="connsiteY75" fmla="*/ 2690605 h 3820726"/>
              <a:gd name="connsiteX76" fmla="*/ 1011231 w 4329767"/>
              <a:gd name="connsiteY76" fmla="*/ 2687336 h 3820726"/>
              <a:gd name="connsiteX77" fmla="*/ 932850 w 4329767"/>
              <a:gd name="connsiteY77" fmla="*/ 2687336 h 3820726"/>
              <a:gd name="connsiteX78" fmla="*/ 681380 w 4329767"/>
              <a:gd name="connsiteY78" fmla="*/ 2860556 h 3820726"/>
              <a:gd name="connsiteX79" fmla="*/ 630759 w 4329767"/>
              <a:gd name="connsiteY79" fmla="*/ 2881800 h 3820726"/>
              <a:gd name="connsiteX80" fmla="*/ 828343 w 4329767"/>
              <a:gd name="connsiteY80" fmla="*/ 2726556 h 3820726"/>
              <a:gd name="connsiteX81" fmla="*/ 993269 w 4329767"/>
              <a:gd name="connsiteY81" fmla="*/ 2543531 h 3820726"/>
              <a:gd name="connsiteX82" fmla="*/ 980205 w 4329767"/>
              <a:gd name="connsiteY82" fmla="*/ 2453653 h 3820726"/>
              <a:gd name="connsiteX83" fmla="*/ 962243 w 4329767"/>
              <a:gd name="connsiteY83" fmla="*/ 2414433 h 3820726"/>
              <a:gd name="connsiteX84" fmla="*/ 962243 w 4329767"/>
              <a:gd name="connsiteY84" fmla="*/ 2412799 h 3820726"/>
              <a:gd name="connsiteX85" fmla="*/ 955711 w 4329767"/>
              <a:gd name="connsiteY85" fmla="*/ 2409530 h 3820726"/>
              <a:gd name="connsiteX86" fmla="*/ 957344 w 4329767"/>
              <a:gd name="connsiteY86" fmla="*/ 2409530 h 3820726"/>
              <a:gd name="connsiteX87" fmla="*/ 829976 w 4329767"/>
              <a:gd name="connsiteY87" fmla="*/ 2267359 h 3820726"/>
              <a:gd name="connsiteX88" fmla="*/ 650354 w 4329767"/>
              <a:gd name="connsiteY88" fmla="*/ 2152969 h 3820726"/>
              <a:gd name="connsiteX89" fmla="*/ 544214 w 4329767"/>
              <a:gd name="connsiteY89" fmla="*/ 2053285 h 3820726"/>
              <a:gd name="connsiteX90" fmla="*/ 442973 w 4329767"/>
              <a:gd name="connsiteY90" fmla="*/ 1960139 h 3820726"/>
              <a:gd name="connsiteX91" fmla="*/ 413580 w 4329767"/>
              <a:gd name="connsiteY91" fmla="*/ 1924187 h 3820726"/>
              <a:gd name="connsiteX92" fmla="*/ 379289 w 4329767"/>
              <a:gd name="connsiteY92" fmla="*/ 1888236 h 3820726"/>
              <a:gd name="connsiteX93" fmla="*/ 362959 w 4329767"/>
              <a:gd name="connsiteY93" fmla="*/ 1866992 h 3820726"/>
              <a:gd name="connsiteX94" fmla="*/ 243756 w 4329767"/>
              <a:gd name="connsiteY94" fmla="*/ 1831041 h 3820726"/>
              <a:gd name="connsiteX95" fmla="*/ 95160 w 4329767"/>
              <a:gd name="connsiteY95" fmla="*/ 1803260 h 3820726"/>
              <a:gd name="connsiteX96" fmla="*/ 450 w 4329767"/>
              <a:gd name="connsiteY96" fmla="*/ 1731357 h 3820726"/>
              <a:gd name="connsiteX97" fmla="*/ 39640 w 4329767"/>
              <a:gd name="connsiteY97" fmla="*/ 1679065 h 3820726"/>
              <a:gd name="connsiteX98" fmla="*/ 157211 w 4329767"/>
              <a:gd name="connsiteY98" fmla="*/ 1652918 h 3820726"/>
              <a:gd name="connsiteX99" fmla="*/ 212730 w 4329767"/>
              <a:gd name="connsiteY99" fmla="*/ 1616967 h 3820726"/>
              <a:gd name="connsiteX100" fmla="*/ 268250 w 4329767"/>
              <a:gd name="connsiteY100" fmla="*/ 1567942 h 3820726"/>
              <a:gd name="connsiteX101" fmla="*/ 266617 w 4329767"/>
              <a:gd name="connsiteY101" fmla="*/ 1566308 h 3820726"/>
              <a:gd name="connsiteX102" fmla="*/ 258452 w 4329767"/>
              <a:gd name="connsiteY102" fmla="*/ 1481332 h 3820726"/>
              <a:gd name="connsiteX103" fmla="*/ 271516 w 4329767"/>
              <a:gd name="connsiteY103" fmla="*/ 1401259 h 3820726"/>
              <a:gd name="connsiteX104" fmla="*/ 359694 w 4329767"/>
              <a:gd name="connsiteY104" fmla="*/ 1417600 h 3820726"/>
              <a:gd name="connsiteX105" fmla="*/ 379289 w 4329767"/>
              <a:gd name="connsiteY105" fmla="*/ 1393088 h 3820726"/>
              <a:gd name="connsiteX106" fmla="*/ 460935 w 4329767"/>
              <a:gd name="connsiteY106" fmla="*/ 1293405 h 3820726"/>
              <a:gd name="connsiteX107" fmla="*/ 387453 w 4329767"/>
              <a:gd name="connsiteY107" fmla="*/ 1219868 h 3820726"/>
              <a:gd name="connsiteX108" fmla="*/ 376023 w 4329767"/>
              <a:gd name="connsiteY108" fmla="*/ 1123453 h 3820726"/>
              <a:gd name="connsiteX109" fmla="*/ 444606 w 4329767"/>
              <a:gd name="connsiteY109" fmla="*/ 1141429 h 3820726"/>
              <a:gd name="connsiteX110" fmla="*/ 540948 w 4329767"/>
              <a:gd name="connsiteY110" fmla="*/ 1102209 h 3820726"/>
              <a:gd name="connsiteX111" fmla="*/ 580139 w 4329767"/>
              <a:gd name="connsiteY111" fmla="*/ 1082599 h 3820726"/>
              <a:gd name="connsiteX112" fmla="*/ 588303 w 4329767"/>
              <a:gd name="connsiteY112" fmla="*/ 1105477 h 3820726"/>
              <a:gd name="connsiteX113" fmla="*/ 673215 w 4329767"/>
              <a:gd name="connsiteY113" fmla="*/ 1076063 h 3820726"/>
              <a:gd name="connsiteX114" fmla="*/ 705874 w 4329767"/>
              <a:gd name="connsiteY114" fmla="*/ 1036843 h 3820726"/>
              <a:gd name="connsiteX115" fmla="*/ 700975 w 4329767"/>
              <a:gd name="connsiteY115" fmla="*/ 1012331 h 3820726"/>
              <a:gd name="connsiteX116" fmla="*/ 802216 w 4329767"/>
              <a:gd name="connsiteY116" fmla="*/ 951867 h 3820726"/>
              <a:gd name="connsiteX117" fmla="*/ 932850 w 4329767"/>
              <a:gd name="connsiteY117" fmla="*/ 928989 h 3820726"/>
              <a:gd name="connsiteX118" fmla="*/ 934483 w 4329767"/>
              <a:gd name="connsiteY118" fmla="*/ 928989 h 3820726"/>
              <a:gd name="connsiteX119" fmla="*/ 1003066 w 4329767"/>
              <a:gd name="connsiteY119" fmla="*/ 853818 h 3820726"/>
              <a:gd name="connsiteX120" fmla="*/ 1153295 w 4329767"/>
              <a:gd name="connsiteY120" fmla="*/ 791720 h 3820726"/>
              <a:gd name="connsiteX121" fmla="*/ 1182688 w 4329767"/>
              <a:gd name="connsiteY121" fmla="*/ 786818 h 3820726"/>
              <a:gd name="connsiteX122" fmla="*/ 1656236 w 4329767"/>
              <a:gd name="connsiteY122" fmla="*/ 582549 h 3820726"/>
              <a:gd name="connsiteX123" fmla="*/ 1631743 w 4329767"/>
              <a:gd name="connsiteY123" fmla="*/ 571110 h 3820726"/>
              <a:gd name="connsiteX124" fmla="*/ 1561527 w 4329767"/>
              <a:gd name="connsiteY124" fmla="*/ 580915 h 3820726"/>
              <a:gd name="connsiteX125" fmla="*/ 1646439 w 4329767"/>
              <a:gd name="connsiteY125" fmla="*/ 540061 h 3820726"/>
              <a:gd name="connsiteX126" fmla="*/ 1860352 w 4329767"/>
              <a:gd name="connsiteY126" fmla="*/ 479597 h 3820726"/>
              <a:gd name="connsiteX127" fmla="*/ 1977923 w 4329767"/>
              <a:gd name="connsiteY127" fmla="*/ 430573 h 3820726"/>
              <a:gd name="connsiteX128" fmla="*/ 2061202 w 4329767"/>
              <a:gd name="connsiteY128" fmla="*/ 379914 h 3820726"/>
              <a:gd name="connsiteX129" fmla="*/ 2234292 w 4329767"/>
              <a:gd name="connsiteY129" fmla="*/ 357036 h 3820726"/>
              <a:gd name="connsiteX130" fmla="*/ 2384521 w 4329767"/>
              <a:gd name="connsiteY130" fmla="*/ 311280 h 3820726"/>
              <a:gd name="connsiteX131" fmla="*/ 2381255 w 4329767"/>
              <a:gd name="connsiteY131" fmla="*/ 311280 h 3820726"/>
              <a:gd name="connsiteX132" fmla="*/ 2676815 w 4329767"/>
              <a:gd name="connsiteY132" fmla="*/ 237743 h 3820726"/>
              <a:gd name="connsiteX133" fmla="*/ 2867867 w 4329767"/>
              <a:gd name="connsiteY133" fmla="*/ 172377 h 3820726"/>
              <a:gd name="connsiteX134" fmla="*/ 2874399 w 4329767"/>
              <a:gd name="connsiteY134" fmla="*/ 170743 h 3820726"/>
              <a:gd name="connsiteX135" fmla="*/ 2879298 w 4329767"/>
              <a:gd name="connsiteY135" fmla="*/ 172377 h 3820726"/>
              <a:gd name="connsiteX136" fmla="*/ 3117705 w 4329767"/>
              <a:gd name="connsiteY136" fmla="*/ 156035 h 3820726"/>
              <a:gd name="connsiteX137" fmla="*/ 3547164 w 4329767"/>
              <a:gd name="connsiteY137" fmla="*/ 31840 h 3820726"/>
              <a:gd name="connsiteX138" fmla="*/ 3707191 w 4329767"/>
              <a:gd name="connsiteY138" fmla="*/ 41645 h 3820726"/>
              <a:gd name="connsiteX139" fmla="*/ 3829660 w 4329767"/>
              <a:gd name="connsiteY139" fmla="*/ 49815 h 3820726"/>
              <a:gd name="connsiteX140" fmla="*/ 3945598 w 4329767"/>
              <a:gd name="connsiteY140" fmla="*/ 791 h 3820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329767" h="3820726">
                <a:moveTo>
                  <a:pt x="3945598" y="791"/>
                </a:moveTo>
                <a:cubicBezTo>
                  <a:pt x="3988054" y="-7380"/>
                  <a:pt x="3999484" y="49815"/>
                  <a:pt x="4022345" y="79230"/>
                </a:cubicBezTo>
                <a:cubicBezTo>
                  <a:pt x="4028877" y="89035"/>
                  <a:pt x="4023978" y="107011"/>
                  <a:pt x="4023978" y="120084"/>
                </a:cubicBezTo>
                <a:cubicBezTo>
                  <a:pt x="4023978" y="120084"/>
                  <a:pt x="4025611" y="120084"/>
                  <a:pt x="4025611" y="120084"/>
                </a:cubicBezTo>
                <a:cubicBezTo>
                  <a:pt x="4058270" y="151133"/>
                  <a:pt x="4064801" y="182182"/>
                  <a:pt x="4032143" y="218133"/>
                </a:cubicBezTo>
                <a:cubicBezTo>
                  <a:pt x="4027244" y="254084"/>
                  <a:pt x="4056637" y="286767"/>
                  <a:pt x="4043573" y="324353"/>
                </a:cubicBezTo>
                <a:cubicBezTo>
                  <a:pt x="4045206" y="353768"/>
                  <a:pt x="4017446" y="366841"/>
                  <a:pt x="4010915" y="394621"/>
                </a:cubicBezTo>
                <a:cubicBezTo>
                  <a:pt x="3991320" y="417500"/>
                  <a:pt x="4009282" y="453451"/>
                  <a:pt x="3984788" y="476329"/>
                </a:cubicBezTo>
                <a:cubicBezTo>
                  <a:pt x="3979889" y="486134"/>
                  <a:pt x="3965193" y="495939"/>
                  <a:pt x="3965193" y="505744"/>
                </a:cubicBezTo>
                <a:cubicBezTo>
                  <a:pt x="3960294" y="633208"/>
                  <a:pt x="3901509" y="745964"/>
                  <a:pt x="3885180" y="870160"/>
                </a:cubicBezTo>
                <a:cubicBezTo>
                  <a:pt x="3870483" y="989453"/>
                  <a:pt x="3800268" y="1074428"/>
                  <a:pt x="3725153" y="1157770"/>
                </a:cubicBezTo>
                <a:cubicBezTo>
                  <a:pt x="3718621" y="1165941"/>
                  <a:pt x="3713723" y="1174112"/>
                  <a:pt x="3707191" y="1187185"/>
                </a:cubicBezTo>
                <a:cubicBezTo>
                  <a:pt x="3695760" y="1200258"/>
                  <a:pt x="3671266" y="1205161"/>
                  <a:pt x="3664735" y="1226405"/>
                </a:cubicBezTo>
                <a:cubicBezTo>
                  <a:pt x="3677798" y="1257453"/>
                  <a:pt x="3702292" y="1244380"/>
                  <a:pt x="3723520" y="1249283"/>
                </a:cubicBezTo>
                <a:cubicBezTo>
                  <a:pt x="3723520" y="1249283"/>
                  <a:pt x="3721887" y="1247649"/>
                  <a:pt x="3723520" y="1247649"/>
                </a:cubicBezTo>
                <a:cubicBezTo>
                  <a:pt x="3723520" y="1247649"/>
                  <a:pt x="3723520" y="1246014"/>
                  <a:pt x="3723520" y="1246014"/>
                </a:cubicBezTo>
                <a:cubicBezTo>
                  <a:pt x="3741482" y="1219868"/>
                  <a:pt x="3764343" y="1203526"/>
                  <a:pt x="3795369" y="1218234"/>
                </a:cubicBezTo>
                <a:cubicBezTo>
                  <a:pt x="3823129" y="1232941"/>
                  <a:pt x="3847622" y="1226405"/>
                  <a:pt x="3873749" y="1213331"/>
                </a:cubicBezTo>
                <a:cubicBezTo>
                  <a:pt x="3894977" y="1200258"/>
                  <a:pt x="3914572" y="1226405"/>
                  <a:pt x="3935800" y="1221502"/>
                </a:cubicBezTo>
                <a:cubicBezTo>
                  <a:pt x="3940699" y="1221502"/>
                  <a:pt x="3943965" y="1226405"/>
                  <a:pt x="3948864" y="1226405"/>
                </a:cubicBezTo>
                <a:cubicBezTo>
                  <a:pt x="3989687" y="1193722"/>
                  <a:pt x="4041940" y="1188819"/>
                  <a:pt x="4081131" y="1152868"/>
                </a:cubicBezTo>
                <a:cubicBezTo>
                  <a:pt x="4099093" y="1134892"/>
                  <a:pt x="4121954" y="1139795"/>
                  <a:pt x="4138283" y="1156136"/>
                </a:cubicBezTo>
                <a:cubicBezTo>
                  <a:pt x="4157878" y="1174112"/>
                  <a:pt x="4180739" y="1195356"/>
                  <a:pt x="4174207" y="1228039"/>
                </a:cubicBezTo>
                <a:cubicBezTo>
                  <a:pt x="4170941" y="1249283"/>
                  <a:pt x="4167676" y="1270527"/>
                  <a:pt x="4152979" y="1286868"/>
                </a:cubicBezTo>
                <a:cubicBezTo>
                  <a:pt x="4172574" y="1309746"/>
                  <a:pt x="4170941" y="1329356"/>
                  <a:pt x="4148080" y="1344064"/>
                </a:cubicBezTo>
                <a:cubicBezTo>
                  <a:pt x="4135017" y="1353868"/>
                  <a:pt x="4121954" y="1358771"/>
                  <a:pt x="4121954" y="1376747"/>
                </a:cubicBezTo>
                <a:cubicBezTo>
                  <a:pt x="4128485" y="1380015"/>
                  <a:pt x="4131751" y="1383283"/>
                  <a:pt x="4139916" y="1383283"/>
                </a:cubicBezTo>
                <a:cubicBezTo>
                  <a:pt x="4198701" y="1363673"/>
                  <a:pt x="4267284" y="1355503"/>
                  <a:pt x="4288512" y="1277063"/>
                </a:cubicBezTo>
                <a:cubicBezTo>
                  <a:pt x="4293411" y="1259088"/>
                  <a:pt x="4308107" y="1265624"/>
                  <a:pt x="4317905" y="1280332"/>
                </a:cubicBezTo>
                <a:cubicBezTo>
                  <a:pt x="4327702" y="1296673"/>
                  <a:pt x="4334234" y="1317917"/>
                  <a:pt x="4326069" y="1330990"/>
                </a:cubicBezTo>
                <a:cubicBezTo>
                  <a:pt x="4286879" y="1394722"/>
                  <a:pt x="4288512" y="1464991"/>
                  <a:pt x="4285246" y="1535259"/>
                </a:cubicBezTo>
                <a:cubicBezTo>
                  <a:pt x="4272183" y="1571211"/>
                  <a:pt x="4252588" y="1603894"/>
                  <a:pt x="4221562" y="1628406"/>
                </a:cubicBezTo>
                <a:cubicBezTo>
                  <a:pt x="4221562" y="1625138"/>
                  <a:pt x="4221562" y="1625138"/>
                  <a:pt x="4221562" y="1625138"/>
                </a:cubicBezTo>
                <a:cubicBezTo>
                  <a:pt x="4210132" y="1652918"/>
                  <a:pt x="4213398" y="1683967"/>
                  <a:pt x="4193802" y="1703577"/>
                </a:cubicBezTo>
                <a:cubicBezTo>
                  <a:pt x="4180739" y="1736260"/>
                  <a:pt x="4174207" y="1770577"/>
                  <a:pt x="4149713" y="1793455"/>
                </a:cubicBezTo>
                <a:cubicBezTo>
                  <a:pt x="4139916" y="1814699"/>
                  <a:pt x="4154612" y="1849016"/>
                  <a:pt x="4115422" y="1857187"/>
                </a:cubicBezTo>
                <a:cubicBezTo>
                  <a:pt x="4115422" y="1880065"/>
                  <a:pt x="4100726" y="1896407"/>
                  <a:pt x="4089295" y="1914382"/>
                </a:cubicBezTo>
                <a:cubicBezTo>
                  <a:pt x="4081131" y="1942163"/>
                  <a:pt x="4072966" y="1969944"/>
                  <a:pt x="4064801" y="1997724"/>
                </a:cubicBezTo>
                <a:cubicBezTo>
                  <a:pt x="4041940" y="2079432"/>
                  <a:pt x="4028877" y="2166042"/>
                  <a:pt x="3974990" y="2236310"/>
                </a:cubicBezTo>
                <a:cubicBezTo>
                  <a:pt x="3958661" y="2280432"/>
                  <a:pt x="3955395" y="2327823"/>
                  <a:pt x="3930901" y="2368677"/>
                </a:cubicBezTo>
                <a:cubicBezTo>
                  <a:pt x="3922737" y="2383384"/>
                  <a:pt x="3914572" y="2393189"/>
                  <a:pt x="3899876" y="2399726"/>
                </a:cubicBezTo>
                <a:cubicBezTo>
                  <a:pt x="3885180" y="2424238"/>
                  <a:pt x="3870483" y="2447116"/>
                  <a:pt x="3855787" y="2469994"/>
                </a:cubicBezTo>
                <a:cubicBezTo>
                  <a:pt x="3805166" y="2501043"/>
                  <a:pt x="3752913" y="2501043"/>
                  <a:pt x="3699026" y="2481433"/>
                </a:cubicBezTo>
                <a:cubicBezTo>
                  <a:pt x="3651671" y="2481433"/>
                  <a:pt x="3604317" y="2481433"/>
                  <a:pt x="3556962" y="2487970"/>
                </a:cubicBezTo>
                <a:cubicBezTo>
                  <a:pt x="3514506" y="2494506"/>
                  <a:pt x="3468784" y="2510848"/>
                  <a:pt x="3429594" y="2517384"/>
                </a:cubicBezTo>
                <a:cubicBezTo>
                  <a:pt x="3429594" y="2515750"/>
                  <a:pt x="3429594" y="2515750"/>
                  <a:pt x="3429594" y="2515750"/>
                </a:cubicBezTo>
                <a:cubicBezTo>
                  <a:pt x="3246706" y="2554970"/>
                  <a:pt x="3067084" y="2607263"/>
                  <a:pt x="2890728" y="2667726"/>
                </a:cubicBezTo>
                <a:cubicBezTo>
                  <a:pt x="2735600" y="2723288"/>
                  <a:pt x="2580472" y="2782117"/>
                  <a:pt x="2426977" y="2840946"/>
                </a:cubicBezTo>
                <a:cubicBezTo>
                  <a:pt x="2227760" y="2917752"/>
                  <a:pt x="2033442" y="2999459"/>
                  <a:pt x="1845656" y="3099142"/>
                </a:cubicBezTo>
                <a:cubicBezTo>
                  <a:pt x="1744414" y="3153069"/>
                  <a:pt x="1639907" y="3205362"/>
                  <a:pt x="1541932" y="3265826"/>
                </a:cubicBezTo>
                <a:cubicBezTo>
                  <a:pt x="1496210" y="3293606"/>
                  <a:pt x="1453754" y="3324655"/>
                  <a:pt x="1409665" y="3352436"/>
                </a:cubicBezTo>
                <a:cubicBezTo>
                  <a:pt x="1332917" y="3404729"/>
                  <a:pt x="1257803" y="3455388"/>
                  <a:pt x="1182688" y="3507680"/>
                </a:cubicBezTo>
                <a:cubicBezTo>
                  <a:pt x="1105941" y="3559973"/>
                  <a:pt x="1029193" y="3625339"/>
                  <a:pt x="952446" y="3682535"/>
                </a:cubicBezTo>
                <a:cubicBezTo>
                  <a:pt x="944281" y="3690705"/>
                  <a:pt x="932850" y="3693974"/>
                  <a:pt x="923053" y="3698876"/>
                </a:cubicBezTo>
                <a:cubicBezTo>
                  <a:pt x="856103" y="3749535"/>
                  <a:pt x="784254" y="3790389"/>
                  <a:pt x="702608" y="3813267"/>
                </a:cubicBezTo>
                <a:cubicBezTo>
                  <a:pt x="638924" y="3829608"/>
                  <a:pt x="581771" y="3813267"/>
                  <a:pt x="509923" y="3818169"/>
                </a:cubicBezTo>
                <a:cubicBezTo>
                  <a:pt x="477264" y="3801828"/>
                  <a:pt x="439707" y="3788754"/>
                  <a:pt x="459302" y="3739730"/>
                </a:cubicBezTo>
                <a:cubicBezTo>
                  <a:pt x="465834" y="3725023"/>
                  <a:pt x="460935" y="3723388"/>
                  <a:pt x="410314" y="3703779"/>
                </a:cubicBezTo>
                <a:cubicBezTo>
                  <a:pt x="475631" y="3698876"/>
                  <a:pt x="490328" y="3656388"/>
                  <a:pt x="496859" y="3612266"/>
                </a:cubicBezTo>
                <a:cubicBezTo>
                  <a:pt x="470733" y="3618803"/>
                  <a:pt x="449504" y="3623705"/>
                  <a:pt x="425011" y="3630242"/>
                </a:cubicBezTo>
                <a:cubicBezTo>
                  <a:pt x="473998" y="3612266"/>
                  <a:pt x="431542" y="3543632"/>
                  <a:pt x="483796" y="3528924"/>
                </a:cubicBezTo>
                <a:cubicBezTo>
                  <a:pt x="444606" y="3476631"/>
                  <a:pt x="506657" y="3494607"/>
                  <a:pt x="518087" y="3481534"/>
                </a:cubicBezTo>
                <a:cubicBezTo>
                  <a:pt x="539315" y="3468461"/>
                  <a:pt x="565442" y="3458656"/>
                  <a:pt x="565442" y="3425973"/>
                </a:cubicBezTo>
                <a:cubicBezTo>
                  <a:pt x="565442" y="3425973"/>
                  <a:pt x="567075" y="3425973"/>
                  <a:pt x="567075" y="3425973"/>
                </a:cubicBezTo>
                <a:cubicBezTo>
                  <a:pt x="490328" y="3399826"/>
                  <a:pt x="475631" y="3370412"/>
                  <a:pt x="508290" y="3326290"/>
                </a:cubicBezTo>
                <a:cubicBezTo>
                  <a:pt x="527885" y="3313216"/>
                  <a:pt x="549113" y="3301777"/>
                  <a:pt x="568708" y="3290338"/>
                </a:cubicBezTo>
                <a:cubicBezTo>
                  <a:pt x="601367" y="3260923"/>
                  <a:pt x="640557" y="3239679"/>
                  <a:pt x="661785" y="3193923"/>
                </a:cubicBezTo>
                <a:cubicBezTo>
                  <a:pt x="663418" y="3193923"/>
                  <a:pt x="663418" y="3193923"/>
                  <a:pt x="663418" y="3193923"/>
                </a:cubicBezTo>
                <a:cubicBezTo>
                  <a:pt x="651987" y="3187387"/>
                  <a:pt x="640557" y="3192289"/>
                  <a:pt x="617696" y="3190655"/>
                </a:cubicBezTo>
                <a:cubicBezTo>
                  <a:pt x="684646" y="3143265"/>
                  <a:pt x="761393" y="3131825"/>
                  <a:pt x="803849" y="3066459"/>
                </a:cubicBezTo>
                <a:cubicBezTo>
                  <a:pt x="800583" y="3064825"/>
                  <a:pt x="797318" y="3061557"/>
                  <a:pt x="794052" y="3058289"/>
                </a:cubicBezTo>
                <a:cubicBezTo>
                  <a:pt x="772824" y="3048484"/>
                  <a:pt x="733634" y="3084435"/>
                  <a:pt x="728735" y="3037045"/>
                </a:cubicBezTo>
                <a:cubicBezTo>
                  <a:pt x="725469" y="3002727"/>
                  <a:pt x="758127" y="2988020"/>
                  <a:pt x="780988" y="2974947"/>
                </a:cubicBezTo>
                <a:cubicBezTo>
                  <a:pt x="864268" y="2924288"/>
                  <a:pt x="936116" y="2862190"/>
                  <a:pt x="1004699" y="2793556"/>
                </a:cubicBezTo>
                <a:cubicBezTo>
                  <a:pt x="1001433" y="2764141"/>
                  <a:pt x="1014497" y="2741263"/>
                  <a:pt x="1034092" y="2721653"/>
                </a:cubicBezTo>
                <a:cubicBezTo>
                  <a:pt x="1042256" y="2713483"/>
                  <a:pt x="1048788" y="2700409"/>
                  <a:pt x="1042256" y="2690605"/>
                </a:cubicBezTo>
                <a:cubicBezTo>
                  <a:pt x="1034092" y="2675897"/>
                  <a:pt x="1019395" y="2682434"/>
                  <a:pt x="1011231" y="2687336"/>
                </a:cubicBezTo>
                <a:cubicBezTo>
                  <a:pt x="985104" y="2705312"/>
                  <a:pt x="958977" y="2687336"/>
                  <a:pt x="932850" y="2687336"/>
                </a:cubicBezTo>
                <a:cubicBezTo>
                  <a:pt x="849571" y="2744532"/>
                  <a:pt x="772824" y="2813166"/>
                  <a:pt x="681380" y="2860556"/>
                </a:cubicBezTo>
                <a:cubicBezTo>
                  <a:pt x="665051" y="2870361"/>
                  <a:pt x="648721" y="2878532"/>
                  <a:pt x="630759" y="2881800"/>
                </a:cubicBezTo>
                <a:cubicBezTo>
                  <a:pt x="689545" y="2821337"/>
                  <a:pt x="766292" y="2780483"/>
                  <a:pt x="828343" y="2726556"/>
                </a:cubicBezTo>
                <a:cubicBezTo>
                  <a:pt x="888761" y="2675897"/>
                  <a:pt x="985104" y="2644848"/>
                  <a:pt x="993269" y="2543531"/>
                </a:cubicBezTo>
                <a:cubicBezTo>
                  <a:pt x="1012864" y="2510848"/>
                  <a:pt x="1021028" y="2479799"/>
                  <a:pt x="980205" y="2453653"/>
                </a:cubicBezTo>
                <a:cubicBezTo>
                  <a:pt x="968775" y="2447116"/>
                  <a:pt x="958977" y="2430774"/>
                  <a:pt x="962243" y="2414433"/>
                </a:cubicBezTo>
                <a:cubicBezTo>
                  <a:pt x="962243" y="2414433"/>
                  <a:pt x="962243" y="2412799"/>
                  <a:pt x="962243" y="2412799"/>
                </a:cubicBezTo>
                <a:cubicBezTo>
                  <a:pt x="960610" y="2412799"/>
                  <a:pt x="957344" y="2409530"/>
                  <a:pt x="955711" y="2409530"/>
                </a:cubicBezTo>
                <a:cubicBezTo>
                  <a:pt x="957344" y="2409530"/>
                  <a:pt x="957344" y="2409530"/>
                  <a:pt x="957344" y="2409530"/>
                </a:cubicBezTo>
                <a:cubicBezTo>
                  <a:pt x="906724" y="2373579"/>
                  <a:pt x="865900" y="2322920"/>
                  <a:pt x="829976" y="2267359"/>
                </a:cubicBezTo>
                <a:cubicBezTo>
                  <a:pt x="790786" y="2205261"/>
                  <a:pt x="709140" y="2193822"/>
                  <a:pt x="650354" y="2152969"/>
                </a:cubicBezTo>
                <a:cubicBezTo>
                  <a:pt x="609531" y="2125188"/>
                  <a:pt x="570341" y="2097407"/>
                  <a:pt x="544214" y="2053285"/>
                </a:cubicBezTo>
                <a:cubicBezTo>
                  <a:pt x="521353" y="2012432"/>
                  <a:pt x="469100" y="2000993"/>
                  <a:pt x="442973" y="1960139"/>
                </a:cubicBezTo>
                <a:cubicBezTo>
                  <a:pt x="434808" y="1947066"/>
                  <a:pt x="423378" y="1935626"/>
                  <a:pt x="413580" y="1924187"/>
                </a:cubicBezTo>
                <a:cubicBezTo>
                  <a:pt x="397251" y="1916017"/>
                  <a:pt x="384187" y="1907846"/>
                  <a:pt x="379289" y="1888236"/>
                </a:cubicBezTo>
                <a:cubicBezTo>
                  <a:pt x="374390" y="1881699"/>
                  <a:pt x="367858" y="1875163"/>
                  <a:pt x="362959" y="1866992"/>
                </a:cubicBezTo>
                <a:cubicBezTo>
                  <a:pt x="315605" y="1878431"/>
                  <a:pt x="281313" y="1847382"/>
                  <a:pt x="243756" y="1831041"/>
                </a:cubicBezTo>
                <a:cubicBezTo>
                  <a:pt x="196401" y="1809797"/>
                  <a:pt x="149046" y="1801626"/>
                  <a:pt x="95160" y="1803260"/>
                </a:cubicBezTo>
                <a:cubicBezTo>
                  <a:pt x="51071" y="1804894"/>
                  <a:pt x="5349" y="1795089"/>
                  <a:pt x="450" y="1731357"/>
                </a:cubicBezTo>
                <a:cubicBezTo>
                  <a:pt x="-2816" y="1693772"/>
                  <a:pt x="11881" y="1665991"/>
                  <a:pt x="39640" y="1679065"/>
                </a:cubicBezTo>
                <a:cubicBezTo>
                  <a:pt x="90261" y="1700309"/>
                  <a:pt x="118021" y="1656186"/>
                  <a:pt x="157211" y="1652918"/>
                </a:cubicBezTo>
                <a:cubicBezTo>
                  <a:pt x="163743" y="1623503"/>
                  <a:pt x="189869" y="1623503"/>
                  <a:pt x="212730" y="1616967"/>
                </a:cubicBezTo>
                <a:cubicBezTo>
                  <a:pt x="225794" y="1592455"/>
                  <a:pt x="230692" y="1563040"/>
                  <a:pt x="268250" y="1567942"/>
                </a:cubicBezTo>
                <a:cubicBezTo>
                  <a:pt x="266617" y="1566308"/>
                  <a:pt x="266617" y="1566308"/>
                  <a:pt x="266617" y="1566308"/>
                </a:cubicBezTo>
                <a:cubicBezTo>
                  <a:pt x="269883" y="1540162"/>
                  <a:pt x="238857" y="1514015"/>
                  <a:pt x="258452" y="1481332"/>
                </a:cubicBezTo>
                <a:cubicBezTo>
                  <a:pt x="258452" y="1455186"/>
                  <a:pt x="256819" y="1427405"/>
                  <a:pt x="271516" y="1401259"/>
                </a:cubicBezTo>
                <a:cubicBezTo>
                  <a:pt x="304174" y="1378381"/>
                  <a:pt x="327035" y="1417600"/>
                  <a:pt x="359694" y="1417600"/>
                </a:cubicBezTo>
                <a:cubicBezTo>
                  <a:pt x="366225" y="1409430"/>
                  <a:pt x="371124" y="1401259"/>
                  <a:pt x="379289" y="1393088"/>
                </a:cubicBezTo>
                <a:cubicBezTo>
                  <a:pt x="403783" y="1355503"/>
                  <a:pt x="447872" y="1339161"/>
                  <a:pt x="460935" y="1293405"/>
                </a:cubicBezTo>
                <a:cubicBezTo>
                  <a:pt x="436441" y="1268893"/>
                  <a:pt x="405415" y="1249283"/>
                  <a:pt x="387453" y="1219868"/>
                </a:cubicBezTo>
                <a:cubicBezTo>
                  <a:pt x="369491" y="1192087"/>
                  <a:pt x="346630" y="1154502"/>
                  <a:pt x="376023" y="1123453"/>
                </a:cubicBezTo>
                <a:cubicBezTo>
                  <a:pt x="402150" y="1095672"/>
                  <a:pt x="421745" y="1128355"/>
                  <a:pt x="444606" y="1141429"/>
                </a:cubicBezTo>
                <a:cubicBezTo>
                  <a:pt x="480530" y="1134892"/>
                  <a:pt x="498492" y="1082599"/>
                  <a:pt x="540948" y="1102209"/>
                </a:cubicBezTo>
                <a:cubicBezTo>
                  <a:pt x="554012" y="1095672"/>
                  <a:pt x="567075" y="1085868"/>
                  <a:pt x="580139" y="1082599"/>
                </a:cubicBezTo>
                <a:cubicBezTo>
                  <a:pt x="606265" y="1077697"/>
                  <a:pt x="588303" y="1097307"/>
                  <a:pt x="588303" y="1105477"/>
                </a:cubicBezTo>
                <a:cubicBezTo>
                  <a:pt x="620962" y="1098941"/>
                  <a:pt x="645456" y="1082599"/>
                  <a:pt x="673215" y="1076063"/>
                </a:cubicBezTo>
                <a:cubicBezTo>
                  <a:pt x="679747" y="1062989"/>
                  <a:pt x="692810" y="1053185"/>
                  <a:pt x="705874" y="1036843"/>
                </a:cubicBezTo>
                <a:cubicBezTo>
                  <a:pt x="679747" y="1028672"/>
                  <a:pt x="686279" y="1020501"/>
                  <a:pt x="700975" y="1012331"/>
                </a:cubicBezTo>
                <a:cubicBezTo>
                  <a:pt x="736899" y="991087"/>
                  <a:pt x="766292" y="971477"/>
                  <a:pt x="802216" y="951867"/>
                </a:cubicBezTo>
                <a:cubicBezTo>
                  <a:pt x="844672" y="937160"/>
                  <a:pt x="885496" y="917550"/>
                  <a:pt x="932850" y="928989"/>
                </a:cubicBezTo>
                <a:cubicBezTo>
                  <a:pt x="934483" y="928989"/>
                  <a:pt x="934483" y="928989"/>
                  <a:pt x="934483" y="928989"/>
                </a:cubicBezTo>
                <a:cubicBezTo>
                  <a:pt x="932850" y="881599"/>
                  <a:pt x="970408" y="857086"/>
                  <a:pt x="1003066" y="853818"/>
                </a:cubicBezTo>
                <a:cubicBezTo>
                  <a:pt x="1061852" y="847281"/>
                  <a:pt x="1102675" y="811330"/>
                  <a:pt x="1153295" y="791720"/>
                </a:cubicBezTo>
                <a:cubicBezTo>
                  <a:pt x="1163093" y="788452"/>
                  <a:pt x="1172890" y="788452"/>
                  <a:pt x="1182688" y="786818"/>
                </a:cubicBezTo>
                <a:cubicBezTo>
                  <a:pt x="1339449" y="718183"/>
                  <a:pt x="1497843" y="649549"/>
                  <a:pt x="1656236" y="582549"/>
                </a:cubicBezTo>
                <a:cubicBezTo>
                  <a:pt x="1648072" y="577646"/>
                  <a:pt x="1639907" y="574378"/>
                  <a:pt x="1631743" y="571110"/>
                </a:cubicBezTo>
                <a:cubicBezTo>
                  <a:pt x="1608882" y="574378"/>
                  <a:pt x="1587654" y="577646"/>
                  <a:pt x="1561527" y="580915"/>
                </a:cubicBezTo>
                <a:cubicBezTo>
                  <a:pt x="1576223" y="531890"/>
                  <a:pt x="1615413" y="546598"/>
                  <a:pt x="1646439" y="540061"/>
                </a:cubicBezTo>
                <a:cubicBezTo>
                  <a:pt x="1713389" y="504110"/>
                  <a:pt x="1788503" y="495939"/>
                  <a:pt x="1860352" y="479597"/>
                </a:cubicBezTo>
                <a:cubicBezTo>
                  <a:pt x="1894644" y="451817"/>
                  <a:pt x="1935467" y="432207"/>
                  <a:pt x="1977923" y="430573"/>
                </a:cubicBezTo>
                <a:cubicBezTo>
                  <a:pt x="2018746" y="428939"/>
                  <a:pt x="2028543" y="388085"/>
                  <a:pt x="2061202" y="379914"/>
                </a:cubicBezTo>
                <a:cubicBezTo>
                  <a:pt x="2116721" y="365207"/>
                  <a:pt x="2168975" y="334158"/>
                  <a:pt x="2234292" y="357036"/>
                </a:cubicBezTo>
                <a:cubicBezTo>
                  <a:pt x="2286546" y="339060"/>
                  <a:pt x="2330635" y="319450"/>
                  <a:pt x="2384521" y="311280"/>
                </a:cubicBezTo>
                <a:cubicBezTo>
                  <a:pt x="2384521" y="311280"/>
                  <a:pt x="2381255" y="311280"/>
                  <a:pt x="2381255" y="311280"/>
                </a:cubicBezTo>
                <a:cubicBezTo>
                  <a:pt x="2467800" y="239377"/>
                  <a:pt x="2570675" y="231206"/>
                  <a:pt x="2676815" y="237743"/>
                </a:cubicBezTo>
                <a:cubicBezTo>
                  <a:pt x="2735600" y="198523"/>
                  <a:pt x="2802550" y="187084"/>
                  <a:pt x="2867867" y="172377"/>
                </a:cubicBezTo>
                <a:cubicBezTo>
                  <a:pt x="2874399" y="170743"/>
                  <a:pt x="2874399" y="170743"/>
                  <a:pt x="2874399" y="170743"/>
                </a:cubicBezTo>
                <a:cubicBezTo>
                  <a:pt x="2879298" y="172377"/>
                  <a:pt x="2879298" y="172377"/>
                  <a:pt x="2879298" y="172377"/>
                </a:cubicBezTo>
                <a:cubicBezTo>
                  <a:pt x="2957678" y="146230"/>
                  <a:pt x="3037691" y="152767"/>
                  <a:pt x="3117705" y="156035"/>
                </a:cubicBezTo>
                <a:cubicBezTo>
                  <a:pt x="3259769" y="115181"/>
                  <a:pt x="3403467" y="71059"/>
                  <a:pt x="3547164" y="31840"/>
                </a:cubicBezTo>
                <a:cubicBezTo>
                  <a:pt x="3599418" y="17132"/>
                  <a:pt x="3653304" y="18767"/>
                  <a:pt x="3707191" y="41645"/>
                </a:cubicBezTo>
                <a:cubicBezTo>
                  <a:pt x="3746381" y="56352"/>
                  <a:pt x="3787204" y="59620"/>
                  <a:pt x="3829660" y="49815"/>
                </a:cubicBezTo>
                <a:cubicBezTo>
                  <a:pt x="3862319" y="18767"/>
                  <a:pt x="3908040" y="8962"/>
                  <a:pt x="3945598" y="791"/>
                </a:cubicBezTo>
                <a:close/>
              </a:path>
            </a:pathLst>
          </a:custGeom>
        </p:spPr>
        <p:txBody>
          <a:bodyPr wrap="square" anchor="ctr" anchorCtr="0"/>
          <a:lstStyle>
            <a:lvl1pPr algn="ctr"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824876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k object 16"/>
          <p:cNvSpPr>
            <a:spLocks/>
          </p:cNvSpPr>
          <p:nvPr userDrawn="1"/>
        </p:nvSpPr>
        <p:spPr bwMode="auto">
          <a:xfrm>
            <a:off x="287338" y="452438"/>
            <a:ext cx="8570912" cy="5872162"/>
          </a:xfrm>
          <a:custGeom>
            <a:avLst/>
            <a:gdLst>
              <a:gd name="T0" fmla="*/ 0 w 8571865"/>
              <a:gd name="T1" fmla="*/ 5963986 h 5781675"/>
              <a:gd name="T2" fmla="*/ 8569692 w 8571865"/>
              <a:gd name="T3" fmla="*/ 5963986 h 5781675"/>
              <a:gd name="T4" fmla="*/ 8569692 w 8571865"/>
              <a:gd name="T5" fmla="*/ 0 h 5781675"/>
              <a:gd name="T6" fmla="*/ 0 w 8571865"/>
              <a:gd name="T7" fmla="*/ 0 h 5781675"/>
              <a:gd name="T8" fmla="*/ 0 w 8571865"/>
              <a:gd name="T9" fmla="*/ 5963986 h 57816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4" name="object 11"/>
          <p:cNvSpPr>
            <a:spLocks noChangeArrowheads="1"/>
          </p:cNvSpPr>
          <p:nvPr userDrawn="1"/>
        </p:nvSpPr>
        <p:spPr bwMode="auto">
          <a:xfrm>
            <a:off x="0" y="873125"/>
            <a:ext cx="3724275" cy="2270125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>
              <a:defRPr/>
            </a:pPr>
            <a:endParaRPr lang="fr-FR" altLang="fr-FR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672000" y="1252800"/>
            <a:ext cx="4808612" cy="4762518"/>
          </a:xfrm>
        </p:spPr>
        <p:txBody>
          <a:bodyPr/>
          <a:lstStyle>
            <a:lvl1pPr>
              <a:defRPr sz="18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5" name="Espace réservé du numéro de diapositive 1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1D1E6-B528-4A86-8C21-ACC4607CD72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algn="l">
              <a:defRPr sz="800" b="0" cap="none" baseline="0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 lang="fr-FR" sz="800" b="0" cap="all" baseline="0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48265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k object 16"/>
          <p:cNvSpPr>
            <a:spLocks/>
          </p:cNvSpPr>
          <p:nvPr userDrawn="1"/>
        </p:nvSpPr>
        <p:spPr bwMode="auto">
          <a:xfrm>
            <a:off x="287338" y="452438"/>
            <a:ext cx="8570912" cy="5872162"/>
          </a:xfrm>
          <a:custGeom>
            <a:avLst/>
            <a:gdLst>
              <a:gd name="T0" fmla="*/ 0 w 8571865"/>
              <a:gd name="T1" fmla="*/ 5963986 h 5781675"/>
              <a:gd name="T2" fmla="*/ 8569692 w 8571865"/>
              <a:gd name="T3" fmla="*/ 5963986 h 5781675"/>
              <a:gd name="T4" fmla="*/ 8569692 w 8571865"/>
              <a:gd name="T5" fmla="*/ 0 h 5781675"/>
              <a:gd name="T6" fmla="*/ 0 w 8571865"/>
              <a:gd name="T7" fmla="*/ 0 h 5781675"/>
              <a:gd name="T8" fmla="*/ 0 w 8571865"/>
              <a:gd name="T9" fmla="*/ 5963986 h 57816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4" name="object 11"/>
          <p:cNvSpPr>
            <a:spLocks noChangeArrowheads="1"/>
          </p:cNvSpPr>
          <p:nvPr userDrawn="1"/>
        </p:nvSpPr>
        <p:spPr bwMode="auto">
          <a:xfrm>
            <a:off x="0" y="790575"/>
            <a:ext cx="1028700" cy="627063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>
              <a:defRPr/>
            </a:pPr>
            <a:endParaRPr lang="fr-FR" altLang="fr-FR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080000" y="860400"/>
            <a:ext cx="7400612" cy="4762518"/>
          </a:xfrm>
        </p:spPr>
        <p:txBody>
          <a:bodyPr/>
          <a:lstStyle>
            <a:lvl1pPr>
              <a:defRPr sz="18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5" name="Espace réservé du numéro de diapositive 1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83D62-2D9F-4782-9CCE-3280E531E81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algn="l">
              <a:defRPr sz="800" b="0" cap="none" baseline="0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 lang="fr-FR" sz="800" b="0" cap="all" baseline="0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93929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k object 16"/>
          <p:cNvSpPr>
            <a:spLocks/>
          </p:cNvSpPr>
          <p:nvPr userDrawn="1"/>
        </p:nvSpPr>
        <p:spPr bwMode="auto">
          <a:xfrm>
            <a:off x="3671888" y="452438"/>
            <a:ext cx="5194300" cy="5872162"/>
          </a:xfrm>
          <a:custGeom>
            <a:avLst/>
            <a:gdLst>
              <a:gd name="T0" fmla="*/ 0 w 8571865"/>
              <a:gd name="T1" fmla="*/ 5963986 h 5781675"/>
              <a:gd name="T2" fmla="*/ 3147496 w 8571865"/>
              <a:gd name="T3" fmla="*/ 5963986 h 5781675"/>
              <a:gd name="T4" fmla="*/ 3147496 w 8571865"/>
              <a:gd name="T5" fmla="*/ 0 h 5781675"/>
              <a:gd name="T6" fmla="*/ 0 w 8571865"/>
              <a:gd name="T7" fmla="*/ 0 h 5781675"/>
              <a:gd name="T8" fmla="*/ 0 w 8571865"/>
              <a:gd name="T9" fmla="*/ 5963986 h 57816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6" name="Rectangle 5"/>
          <p:cNvSpPr/>
          <p:nvPr userDrawn="1"/>
        </p:nvSpPr>
        <p:spPr>
          <a:xfrm>
            <a:off x="850900" y="295275"/>
            <a:ext cx="152400" cy="842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object 13"/>
          <p:cNvSpPr>
            <a:spLocks noChangeArrowheads="1"/>
          </p:cNvSpPr>
          <p:nvPr userDrawn="1"/>
        </p:nvSpPr>
        <p:spPr bwMode="auto">
          <a:xfrm>
            <a:off x="0" y="858838"/>
            <a:ext cx="3724275" cy="22685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>
              <a:defRPr/>
            </a:pPr>
            <a:endParaRPr lang="fr-FR" altLang="fr-FR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4165200" y="1267200"/>
            <a:ext cx="4369200" cy="4762518"/>
          </a:xfrm>
        </p:spPr>
        <p:txBody>
          <a:bodyPr/>
          <a:lstStyle>
            <a:lvl1pPr marL="342900" indent="-342900">
              <a:spcBef>
                <a:spcPts val="2800"/>
              </a:spcBef>
              <a:buClr>
                <a:schemeClr val="tx1"/>
              </a:buClr>
              <a:buFont typeface="+mj-lt"/>
              <a:buAutoNum type="arabicPeriod"/>
              <a:defRPr sz="16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>
          <a:xfrm>
            <a:off x="457098" y="1740173"/>
            <a:ext cx="2052000" cy="430887"/>
          </a:xfrm>
        </p:spPr>
        <p:txBody>
          <a:bodyPr wrap="square">
            <a:spAutoFit/>
          </a:bodyPr>
          <a:lstStyle>
            <a:lvl1pPr>
              <a:defRPr sz="28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9" name="Espace réservé du numéro de diapositive 1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5B2E12-BFCB-47F3-B478-9126D598487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0" name="Espace réservé du pied de page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>
              <a:defRPr sz="800" b="0" cap="none" baseline="0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  <p:sp>
        <p:nvSpPr>
          <p:cNvPr id="11" name="Espace réservé de la date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 lang="fr-FR" sz="800" b="0" cap="all" baseline="0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56486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4"/>
          <p:cNvSpPr>
            <a:spLocks noChangeArrowheads="1"/>
          </p:cNvSpPr>
          <p:nvPr userDrawn="1"/>
        </p:nvSpPr>
        <p:spPr bwMode="auto">
          <a:xfrm>
            <a:off x="382588" y="717550"/>
            <a:ext cx="3052762" cy="250825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>
              <a:defRPr/>
            </a:pPr>
            <a:endParaRPr lang="fr-FR" altLang="fr-FR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850900" y="295275"/>
            <a:ext cx="152400" cy="842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object 13"/>
          <p:cNvSpPr/>
          <p:nvPr userDrawn="1"/>
        </p:nvSpPr>
        <p:spPr>
          <a:xfrm>
            <a:off x="1079500" y="632618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9" name="object 6"/>
          <p:cNvSpPr>
            <a:spLocks/>
          </p:cNvSpPr>
          <p:nvPr userDrawn="1"/>
        </p:nvSpPr>
        <p:spPr bwMode="auto">
          <a:xfrm>
            <a:off x="3692525" y="4049713"/>
            <a:ext cx="431800" cy="71437"/>
          </a:xfrm>
          <a:custGeom>
            <a:avLst/>
            <a:gdLst>
              <a:gd name="T0" fmla="*/ 0 w 430529"/>
              <a:gd name="T1" fmla="*/ 70115 h 72389"/>
              <a:gd name="T2" fmla="*/ 432947 w 430529"/>
              <a:gd name="T3" fmla="*/ 70115 h 72389"/>
              <a:gd name="T4" fmla="*/ 432947 w 430529"/>
              <a:gd name="T5" fmla="*/ 0 h 72389"/>
              <a:gd name="T6" fmla="*/ 0 w 430529"/>
              <a:gd name="T7" fmla="*/ 0 h 72389"/>
              <a:gd name="T8" fmla="*/ 0 w 430529"/>
              <a:gd name="T9" fmla="*/ 70115 h 723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30529" h="72389">
                <a:moveTo>
                  <a:pt x="0" y="71996"/>
                </a:moveTo>
                <a:lnTo>
                  <a:pt x="430402" y="71996"/>
                </a:lnTo>
                <a:lnTo>
                  <a:pt x="430402" y="0"/>
                </a:lnTo>
                <a:lnTo>
                  <a:pt x="0" y="0"/>
                </a:lnTo>
                <a:lnTo>
                  <a:pt x="0" y="719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693138" y="4273200"/>
            <a:ext cx="4841262" cy="304699"/>
          </a:xfrm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800" b="0" cap="none" baseline="0">
                <a:solidFill>
                  <a:schemeClr val="accent1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>
          <a:xfrm>
            <a:off x="2054781" y="1104976"/>
            <a:ext cx="855114" cy="1615827"/>
          </a:xfrm>
        </p:spPr>
        <p:txBody>
          <a:bodyPr wrap="square">
            <a:spAutoFit/>
          </a:bodyPr>
          <a:lstStyle>
            <a:lvl1pPr algn="r">
              <a:defRPr sz="105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72000" y="1213200"/>
            <a:ext cx="4212443" cy="923330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defRPr sz="3000" b="0" cap="all" baseline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0" name="Espace réservé de la date 1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11" name="Espace réservé du pied de page 1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  <p:sp>
        <p:nvSpPr>
          <p:cNvPr id="12" name="Espace réservé du numéro de diapositive 1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E9337-C60B-4B95-8B0E-56C10611B07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12830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3"/>
          <p:cNvSpPr/>
          <p:nvPr userDrawn="1"/>
        </p:nvSpPr>
        <p:spPr>
          <a:xfrm>
            <a:off x="1079500" y="632618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3"/>
            <a:ext cx="7780543" cy="43576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1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98D6C-7FBE-4879-BB42-DC1A2CE187F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Espace réservé de la date 1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8" name="Espace réservé du pied de page 18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039615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3"/>
          <p:cNvSpPr/>
          <p:nvPr userDrawn="1"/>
        </p:nvSpPr>
        <p:spPr>
          <a:xfrm>
            <a:off x="1079500" y="632618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499" y="1299600"/>
            <a:ext cx="7262599" cy="708494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4921599" y="2280253"/>
            <a:ext cx="34205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2280253"/>
            <a:ext cx="34205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u numéro de diapositive 1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100EB-B08C-4D39-8F59-CD10D561179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0" name="Espace réservé de la date 17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14" name="Espace réservé du pied de page 18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718912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rgue + Conten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3"/>
          <p:cNvSpPr/>
          <p:nvPr userDrawn="1"/>
        </p:nvSpPr>
        <p:spPr>
          <a:xfrm>
            <a:off x="1079500" y="632618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3671999" y="1281600"/>
            <a:ext cx="5188043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80001" y="1316050"/>
            <a:ext cx="2268820" cy="2352504"/>
          </a:xfrm>
          <a:solidFill>
            <a:schemeClr val="accent1"/>
          </a:solidFill>
        </p:spPr>
        <p:txBody>
          <a:bodyPr lIns="180000" tIns="108000" rIns="180000" bIns="108000" anchor="ctr" anchorCtr="0"/>
          <a:lstStyle>
            <a:lvl1pPr>
              <a:spcBef>
                <a:spcPts val="1800"/>
              </a:spcBef>
              <a:defRPr sz="3600">
                <a:solidFill>
                  <a:schemeClr val="bg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3795708"/>
            <a:ext cx="2269321" cy="1529327"/>
          </a:xfrm>
          <a:solidFill>
            <a:srgbClr val="EAEAEA"/>
          </a:solidFill>
        </p:spPr>
        <p:txBody>
          <a:bodyPr lIns="180000" tIns="108000" rIns="180000" bIns="108000" anchor="ctr" anchorCtr="0"/>
          <a:lstStyle>
            <a:lvl1pPr>
              <a:spcBef>
                <a:spcPts val="0"/>
              </a:spcBef>
              <a:defRPr/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8" name="Espace réservé du numéro de diapositive 1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314D9-0FC9-436D-BEC4-228A4AA8989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0" name="Espace réservé de la date 17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14" name="Espace réservé du pied de page 18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80251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3"/>
          <p:cNvSpPr/>
          <p:nvPr userDrawn="1"/>
        </p:nvSpPr>
        <p:spPr>
          <a:xfrm>
            <a:off x="1079500" y="632618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3678613" y="1299600"/>
            <a:ext cx="23616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1299600"/>
            <a:ext cx="23616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6259512" y="1308098"/>
            <a:ext cx="2884487" cy="4500563"/>
          </a:xfrm>
        </p:spPr>
        <p:txBody>
          <a:bodyPr/>
          <a:lstStyle/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8" name="Espace réservé du numéro de diapositive 1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0D237-5EA8-44CE-B912-201B3F8EEBD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0" name="Espace réservé de la date 17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13" name="Espace réservé du pied de page 18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790747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encadré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1079499" y="4493479"/>
            <a:ext cx="2592389" cy="1830550"/>
          </a:xfrm>
          <a:solidFill>
            <a:schemeClr val="accent1"/>
          </a:solidFill>
        </p:spPr>
        <p:txBody>
          <a:bodyPr lIns="180000" tIns="180000" rIns="180000" bIns="180000"/>
          <a:lstStyle>
            <a:lvl1pPr>
              <a:spcBef>
                <a:spcPts val="0"/>
              </a:spcBef>
              <a:defRPr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1299600"/>
            <a:ext cx="2361600" cy="290818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3671888" y="1308099"/>
            <a:ext cx="5188155" cy="5015930"/>
          </a:xfrm>
        </p:spPr>
        <p:txBody>
          <a:bodyPr/>
          <a:lstStyle/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AADCB-CC81-4D4D-89C1-D0C8C9D7300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712482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500" y="1308099"/>
            <a:ext cx="7780544" cy="5015930"/>
          </a:xfrm>
        </p:spPr>
        <p:txBody>
          <a:bodyPr/>
          <a:lstStyle/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6267657" y="3458497"/>
            <a:ext cx="2592387" cy="2344993"/>
          </a:xfrm>
          <a:solidFill>
            <a:srgbClr val="EAEAEA"/>
          </a:solidFill>
        </p:spPr>
        <p:txBody>
          <a:bodyPr lIns="180000" tIns="180000" rIns="180000" bIns="180000"/>
          <a:lstStyle>
            <a:lvl1pPr>
              <a:spcBef>
                <a:spcPts val="0"/>
              </a:spcBef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CB4F0-B6AF-4B52-BCF8-0B2974C1483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e la date 3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427036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50900" y="295275"/>
            <a:ext cx="152400" cy="842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500" y="444501"/>
            <a:ext cx="7780544" cy="5879528"/>
          </a:xfrm>
        </p:spPr>
        <p:txBody>
          <a:bodyPr/>
          <a:lstStyle/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7153835" y="3016800"/>
            <a:ext cx="1706209" cy="2352504"/>
          </a:xfrm>
          <a:solidFill>
            <a:srgbClr val="EAEAEA"/>
          </a:solidFill>
        </p:spPr>
        <p:txBody>
          <a:bodyPr lIns="180000" tIns="108000" rIns="180000" bIns="108000" anchor="ctr" anchorCtr="1"/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6" name="Espace réservé du numéro de diapositive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2AB73-2F27-48BF-95A2-B25C11E6FF5A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7" name="Espace réservé de la date 17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8" name="Espace réservé du pied de page 1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935599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50900" y="295275"/>
            <a:ext cx="152400" cy="842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287338" y="444500"/>
            <a:ext cx="8572706" cy="5879528"/>
          </a:xfrm>
        </p:spPr>
        <p:txBody>
          <a:bodyPr/>
          <a:lstStyle/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7153835" y="3016800"/>
            <a:ext cx="1706209" cy="2352504"/>
          </a:xfrm>
          <a:solidFill>
            <a:srgbClr val="EAEAEA"/>
          </a:solidFill>
        </p:spPr>
        <p:txBody>
          <a:bodyPr lIns="180000" tIns="108000" rIns="180000" bIns="108000" anchor="ctr" anchorCtr="1"/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6" name="Espace réservé du numéro de diapositive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B245A-8D2A-4D78-A0B9-90F094EA9A12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7" name="Espace réservé de la date 17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8" name="Espace réservé du pied de page 1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17508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3"/>
          <p:cNvSpPr/>
          <p:nvPr userDrawn="1"/>
        </p:nvSpPr>
        <p:spPr>
          <a:xfrm>
            <a:off x="1079500" y="632618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3949199" y="2854800"/>
            <a:ext cx="4910843" cy="290818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499" y="1308098"/>
            <a:ext cx="2592000" cy="4500000"/>
          </a:xfrm>
        </p:spPr>
        <p:txBody>
          <a:bodyPr/>
          <a:lstStyle/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3160800" y="1846800"/>
            <a:ext cx="3096000" cy="661720"/>
          </a:xfrm>
          <a:solidFill>
            <a:srgbClr val="EAEAEA"/>
          </a:solidFill>
        </p:spPr>
        <p:txBody>
          <a:bodyPr lIns="180000" tIns="108000" rIns="180000" bIns="108000"/>
          <a:lstStyle>
            <a:lvl1pPr>
              <a:defRPr sz="1200" cap="all" baseline="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600" cap="all" baseline="0">
                <a:solidFill>
                  <a:schemeClr val="accent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numéro de diapositive 1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CFCEA-E989-47E8-9478-F25BC85364D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0" name="Espace réservé de la date 17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11" name="Espace réservé du pied de page 1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05118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3"/>
          <p:cNvSpPr/>
          <p:nvPr userDrawn="1"/>
        </p:nvSpPr>
        <p:spPr>
          <a:xfrm>
            <a:off x="1079500" y="632618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3"/>
            <a:ext cx="7780544" cy="101123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815788" y="2589163"/>
            <a:ext cx="5470712" cy="3254646"/>
          </a:xfrm>
        </p:spPr>
        <p:txBody>
          <a:bodyPr/>
          <a:lstStyle/>
          <a:p>
            <a:pPr lvl="0"/>
            <a:r>
              <a:rPr lang="fr-FR" noProof="0"/>
              <a:t>Cliquez sur l'icône pour ajouter un graphique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7125653" y="2880559"/>
            <a:ext cx="1734391" cy="701731"/>
          </a:xfrm>
          <a:noFill/>
        </p:spPr>
        <p:txBody>
          <a:bodyPr wrap="square" anchor="t" anchorCtr="0">
            <a:spAutoFit/>
          </a:bodyPr>
          <a:lstStyle>
            <a:lvl1pPr>
              <a:spcBef>
                <a:spcPts val="1800"/>
              </a:spcBef>
              <a:defRPr sz="3600">
                <a:solidFill>
                  <a:schemeClr val="accent3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1079498" y="2589163"/>
            <a:ext cx="5207001" cy="291396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8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1" name="Espace réservé du numéro de diapositive 17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01C97-BB4E-45B3-98DC-5888CD8B861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5" name="Espace réservé de la dat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17" name="Espace réservé du pied de page 18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118269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3"/>
          <p:cNvSpPr/>
          <p:nvPr userDrawn="1"/>
        </p:nvSpPr>
        <p:spPr>
          <a:xfrm>
            <a:off x="1079500" y="632618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2"/>
            <a:ext cx="2358000" cy="4355209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3906278" y="1760622"/>
            <a:ext cx="2127486" cy="2793713"/>
          </a:xfrm>
        </p:spPr>
        <p:txBody>
          <a:bodyPr/>
          <a:lstStyle/>
          <a:p>
            <a:pPr lvl="0"/>
            <a:r>
              <a:rPr lang="fr-FR" noProof="0"/>
              <a:t>Cliquez sur l'icône pour ajouter un graphique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6485263" y="1300162"/>
            <a:ext cx="1734391" cy="701731"/>
          </a:xfrm>
          <a:noFill/>
        </p:spPr>
        <p:txBody>
          <a:bodyPr wrap="square" anchor="t" anchorCtr="0">
            <a:sp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3906278" y="1300163"/>
            <a:ext cx="2127486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1" name="Espace réservé du numéro de diapositive 17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D2B63-FF5F-4D24-AB69-A94D969FBC4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4" name="Espace réservé de la dat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15" name="Espace réservé du pied de page 18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61418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3"/>
          <p:cNvSpPr/>
          <p:nvPr userDrawn="1"/>
        </p:nvSpPr>
        <p:spPr>
          <a:xfrm>
            <a:off x="1079500" y="632618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8" y="4536000"/>
            <a:ext cx="7780545" cy="116405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3783100" y="1671583"/>
            <a:ext cx="2365200" cy="2471586"/>
          </a:xfrm>
        </p:spPr>
        <p:txBody>
          <a:bodyPr/>
          <a:lstStyle/>
          <a:p>
            <a:pPr lvl="0"/>
            <a:r>
              <a:rPr lang="fr-FR" noProof="0"/>
              <a:t>Cliquez sur l'icône pour ajouter un graphique</a:t>
            </a:r>
          </a:p>
        </p:txBody>
      </p:sp>
      <p:sp>
        <p:nvSpPr>
          <p:cNvPr id="15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079497" y="1671583"/>
            <a:ext cx="2366641" cy="2471586"/>
          </a:xfrm>
        </p:spPr>
        <p:txBody>
          <a:bodyPr/>
          <a:lstStyle/>
          <a:p>
            <a:pPr lvl="0"/>
            <a:r>
              <a:rPr lang="fr-FR" noProof="0"/>
              <a:t>Cliquez sur l'icône pour ajouter un graphique</a:t>
            </a:r>
          </a:p>
        </p:txBody>
      </p:sp>
      <p:sp>
        <p:nvSpPr>
          <p:cNvPr id="16" name="Espace réservé du graphique 3"/>
          <p:cNvSpPr>
            <a:spLocks noGrp="1"/>
          </p:cNvSpPr>
          <p:nvPr>
            <p:ph type="chart" sz="quarter" idx="17"/>
          </p:nvPr>
        </p:nvSpPr>
        <p:spPr>
          <a:xfrm>
            <a:off x="6485263" y="1671583"/>
            <a:ext cx="2366641" cy="2471586"/>
          </a:xfrm>
        </p:spPr>
        <p:txBody>
          <a:bodyPr/>
          <a:lstStyle/>
          <a:p>
            <a:pPr lvl="0"/>
            <a:r>
              <a:rPr lang="fr-FR" noProof="0"/>
              <a:t>Cliquez sur l'icône pour ajouter un graphique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8" name="Espace réservé du texte 11"/>
          <p:cNvSpPr>
            <a:spLocks noGrp="1"/>
          </p:cNvSpPr>
          <p:nvPr>
            <p:ph type="body" sz="quarter" idx="19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1" name="Espace réservé du numéro de diapositive 1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E6A9E-25F9-4C94-AA7B-8EB322037F8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3" name="Espace réservé de la date 17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14" name="Espace réservé du pied de page 18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717196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3"/>
          <p:cNvSpPr/>
          <p:nvPr userDrawn="1"/>
        </p:nvSpPr>
        <p:spPr>
          <a:xfrm>
            <a:off x="1079500" y="632618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080000" y="1308100"/>
            <a:ext cx="7776662" cy="4396014"/>
          </a:xfrm>
        </p:spPr>
        <p:txBody>
          <a:bodyPr/>
          <a:lstStyle/>
          <a:p>
            <a:pPr lvl="0"/>
            <a:r>
              <a:rPr lang="fr-FR" noProof="0"/>
              <a:t>Cliquez sur l'icône pour ajouter un tableau</a:t>
            </a:r>
          </a:p>
        </p:txBody>
      </p:sp>
      <p:sp>
        <p:nvSpPr>
          <p:cNvPr id="7" name="Espace réservé du numéro de diapositive 1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0025AB-039F-40BB-BC69-D3832880068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0" name="Espace réservé de la date 17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11" name="Espace réservé du pied de page 1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377951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3"/>
          <p:cNvSpPr/>
          <p:nvPr userDrawn="1"/>
        </p:nvSpPr>
        <p:spPr>
          <a:xfrm>
            <a:off x="1079500" y="632618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080000" y="1615228"/>
            <a:ext cx="7776662" cy="1850517"/>
          </a:xfrm>
        </p:spPr>
        <p:txBody>
          <a:bodyPr/>
          <a:lstStyle/>
          <a:p>
            <a:pPr lvl="0"/>
            <a:r>
              <a:rPr lang="fr-FR" noProof="0"/>
              <a:t>Cliquez sur l'icône pour ajouter un tableau</a:t>
            </a:r>
          </a:p>
        </p:txBody>
      </p:sp>
      <p:sp>
        <p:nvSpPr>
          <p:cNvPr id="13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079498" y="3892270"/>
            <a:ext cx="7777164" cy="2003706"/>
          </a:xfrm>
        </p:spPr>
        <p:txBody>
          <a:bodyPr/>
          <a:lstStyle/>
          <a:p>
            <a:pPr lvl="0"/>
            <a:r>
              <a:rPr lang="fr-FR" noProof="0"/>
              <a:t>Cliquez sur l'icône pour ajouter un graphique</a:t>
            </a:r>
            <a:endParaRPr lang="fr-FR" noProof="0" dirty="0"/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8"/>
          </p:nvPr>
        </p:nvSpPr>
        <p:spPr>
          <a:xfrm>
            <a:off x="1070960" y="3574552"/>
            <a:ext cx="7785702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1" name="Espace réservé du numéro de diapositive 17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244E8-AE44-4E01-AD07-E3538BDBB7B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6" name="Espace réservé de la dat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17" name="Espace réservé du pied de page 18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19677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encadré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3"/>
          <p:cNvSpPr/>
          <p:nvPr userDrawn="1"/>
        </p:nvSpPr>
        <p:spPr>
          <a:xfrm>
            <a:off x="1079500" y="632618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23" name="Espace réservé du texte 11"/>
          <p:cNvSpPr>
            <a:spLocks noGrp="1"/>
          </p:cNvSpPr>
          <p:nvPr>
            <p:ph type="body" sz="quarter" idx="20"/>
          </p:nvPr>
        </p:nvSpPr>
        <p:spPr>
          <a:xfrm>
            <a:off x="3743365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4" name="Espace réservé du texte 11"/>
          <p:cNvSpPr>
            <a:spLocks noGrp="1"/>
          </p:cNvSpPr>
          <p:nvPr>
            <p:ph type="body" sz="quarter" idx="21"/>
          </p:nvPr>
        </p:nvSpPr>
        <p:spPr>
          <a:xfrm>
            <a:off x="6407235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499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/>
          </p:nvPr>
        </p:nvSpPr>
        <p:spPr>
          <a:xfrm>
            <a:off x="1079501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72000" tIns="108000" rIns="72000" bIns="72000"/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7"/>
          </p:nvPr>
        </p:nvSpPr>
        <p:spPr>
          <a:xfrm>
            <a:off x="6407238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72000" tIns="108000" rIns="72000" bIns="72000"/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9"/>
          </p:nvPr>
        </p:nvSpPr>
        <p:spPr>
          <a:xfrm>
            <a:off x="3743368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72000" tIns="108000" rIns="72000" bIns="72000"/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3" name="Espace réservé du numéro de diapositive 1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6A6807-009A-4583-B840-2FFE1AB10CD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4" name="Espace réservé de la date 17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17" name="Espace réservé du pied de page 18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24814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13"/>
          <p:cNvSpPr/>
          <p:nvPr userDrawn="1"/>
        </p:nvSpPr>
        <p:spPr>
          <a:xfrm>
            <a:off x="1079500" y="632618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22" name="Espace réservé du texte 21"/>
          <p:cNvSpPr>
            <a:spLocks noGrp="1"/>
          </p:cNvSpPr>
          <p:nvPr>
            <p:ph type="body" sz="quarter" idx="18"/>
          </p:nvPr>
        </p:nvSpPr>
        <p:spPr>
          <a:xfrm>
            <a:off x="3671888" y="2581275"/>
            <a:ext cx="2013491" cy="2684036"/>
          </a:xfrm>
          <a:prstGeom prst="rect">
            <a:avLst/>
          </a:prstGeom>
          <a:solidFill>
            <a:srgbClr val="EAEAEA"/>
          </a:solidFill>
        </p:spPr>
        <p:txBody>
          <a:bodyPr wrap="square" lIns="180000" tIns="72000" rIns="180000" bIns="324000" anchor="ctr" anchorCtr="0"/>
          <a:lstStyle>
            <a:lvl1pPr algn="l">
              <a:lnSpc>
                <a:spcPct val="85000"/>
              </a:lnSpc>
              <a:spcBef>
                <a:spcPts val="0"/>
              </a:spcBef>
              <a:defRPr sz="3500" b="1">
                <a:solidFill>
                  <a:schemeClr val="accent1"/>
                </a:solidFill>
              </a:defRPr>
            </a:lvl1pPr>
            <a:lvl2pPr algn="l">
              <a:lnSpc>
                <a:spcPct val="85000"/>
              </a:lnSpc>
              <a:spcBef>
                <a:spcPts val="0"/>
              </a:spcBef>
              <a:defRPr sz="1100" b="0" cap="none" baseline="0">
                <a:solidFill>
                  <a:schemeClr val="tx1"/>
                </a:solidFill>
              </a:defRPr>
            </a:lvl2pPr>
            <a:lvl3pPr algn="l">
              <a:lnSpc>
                <a:spcPct val="85000"/>
              </a:lnSpc>
              <a:spcBef>
                <a:spcPts val="0"/>
              </a:spcBef>
              <a:defRPr sz="1000" b="0" cap="none" baseline="0">
                <a:solidFill>
                  <a:schemeClr val="tx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/>
          </p:nvPr>
        </p:nvSpPr>
        <p:spPr>
          <a:xfrm>
            <a:off x="3671888" y="1300163"/>
            <a:ext cx="2013491" cy="1638484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72000" rIns="180000" bIns="324000" anchor="ctr" anchorCtr="0"/>
          <a:lstStyle>
            <a:lvl1pPr algn="l">
              <a:lnSpc>
                <a:spcPct val="85000"/>
              </a:lnSpc>
              <a:spcBef>
                <a:spcPts val="0"/>
              </a:spcBef>
              <a:defRPr sz="3500" b="1">
                <a:solidFill>
                  <a:schemeClr val="bg1"/>
                </a:solidFill>
              </a:defRPr>
            </a:lvl1pPr>
            <a:lvl2pPr algn="l">
              <a:lnSpc>
                <a:spcPct val="85000"/>
              </a:lnSpc>
              <a:spcBef>
                <a:spcPts val="0"/>
              </a:spcBef>
              <a:defRPr sz="1100" b="0" cap="none" baseline="0">
                <a:solidFill>
                  <a:schemeClr val="bg1"/>
                </a:solidFill>
              </a:defRPr>
            </a:lvl2pPr>
            <a:lvl3pPr algn="l">
              <a:lnSpc>
                <a:spcPct val="85000"/>
              </a:lnSpc>
              <a:spcBef>
                <a:spcPts val="0"/>
              </a:spcBef>
              <a:defRPr sz="1000" b="0" cap="none" baseline="0">
                <a:solidFill>
                  <a:schemeClr val="bg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1080747" y="1263710"/>
            <a:ext cx="2208163" cy="400160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7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6068357" y="1263710"/>
            <a:ext cx="2797831" cy="707886"/>
          </a:xfrm>
        </p:spPr>
        <p:txBody>
          <a:bodyPr>
            <a:spAutoFit/>
          </a:bodyPr>
          <a:lstStyle>
            <a:lvl1pPr>
              <a:spcBef>
                <a:spcPts val="2400"/>
              </a:spcBef>
              <a:defRPr sz="3600">
                <a:solidFill>
                  <a:schemeClr val="accent1"/>
                </a:solidFill>
              </a:defRPr>
            </a:lvl1pPr>
            <a:lvl2pPr>
              <a:spcBef>
                <a:spcPts val="0"/>
              </a:spcBef>
              <a:defRPr sz="1000" b="0" cap="all" baseline="0"/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0" name="Espace réservé du numéro de diapositive 1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4970C-7840-4B62-B7AC-57E060D0DC4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1" name="Espace réservé de la date 17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12" name="Espace réservé du pied de page 18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267850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k object 16"/>
          <p:cNvSpPr>
            <a:spLocks/>
          </p:cNvSpPr>
          <p:nvPr userDrawn="1"/>
        </p:nvSpPr>
        <p:spPr bwMode="auto">
          <a:xfrm>
            <a:off x="287338" y="452438"/>
            <a:ext cx="8570912" cy="5872162"/>
          </a:xfrm>
          <a:custGeom>
            <a:avLst/>
            <a:gdLst>
              <a:gd name="T0" fmla="*/ 0 w 8571865"/>
              <a:gd name="T1" fmla="*/ 5963986 h 5781675"/>
              <a:gd name="T2" fmla="*/ 8569692 w 8571865"/>
              <a:gd name="T3" fmla="*/ 5963986 h 5781675"/>
              <a:gd name="T4" fmla="*/ 8569692 w 8571865"/>
              <a:gd name="T5" fmla="*/ 0 h 5781675"/>
              <a:gd name="T6" fmla="*/ 0 w 8571865"/>
              <a:gd name="T7" fmla="*/ 0 h 5781675"/>
              <a:gd name="T8" fmla="*/ 0 w 8571865"/>
              <a:gd name="T9" fmla="*/ 5963986 h 57816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080000" y="860400"/>
            <a:ext cx="7400612" cy="4762518"/>
          </a:xfrm>
        </p:spPr>
        <p:txBody>
          <a:bodyPr/>
          <a:lstStyle>
            <a:lvl1pPr>
              <a:defRPr sz="1600" b="1" cap="all" baseline="0">
                <a:solidFill>
                  <a:schemeClr val="tx2"/>
                </a:solidFill>
              </a:defRPr>
            </a:lvl1pPr>
            <a:lvl2pPr algn="just">
              <a:lnSpc>
                <a:spcPct val="110000"/>
              </a:lnSpc>
              <a:spcBef>
                <a:spcPts val="600"/>
              </a:spcBef>
              <a:defRPr sz="10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4" name="Espace réservé du numéro de diapositive 1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B9E84-3A34-4283-A72B-9DE23F84E8F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5" name="Espace réservé de la date 1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Espace réservé du pied de page 1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863652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k object 16"/>
          <p:cNvSpPr>
            <a:spLocks/>
          </p:cNvSpPr>
          <p:nvPr userDrawn="1"/>
        </p:nvSpPr>
        <p:spPr bwMode="auto">
          <a:xfrm>
            <a:off x="287338" y="452438"/>
            <a:ext cx="8570912" cy="5942012"/>
          </a:xfrm>
          <a:custGeom>
            <a:avLst/>
            <a:gdLst>
              <a:gd name="T0" fmla="*/ 0 w 8571865"/>
              <a:gd name="T1" fmla="*/ 6106714 h 5781675"/>
              <a:gd name="T2" fmla="*/ 8569692 w 8571865"/>
              <a:gd name="T3" fmla="*/ 6106714 h 5781675"/>
              <a:gd name="T4" fmla="*/ 8569692 w 8571865"/>
              <a:gd name="T5" fmla="*/ 0 h 5781675"/>
              <a:gd name="T6" fmla="*/ 0 w 8571865"/>
              <a:gd name="T7" fmla="*/ 0 h 5781675"/>
              <a:gd name="T8" fmla="*/ 0 w 8571865"/>
              <a:gd name="T9" fmla="*/ 6106714 h 57816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5" name="ZoneTexte 14"/>
          <p:cNvSpPr txBox="1">
            <a:spLocks noChangeArrowheads="1"/>
          </p:cNvSpPr>
          <p:nvPr userDrawn="1"/>
        </p:nvSpPr>
        <p:spPr bwMode="auto">
          <a:xfrm>
            <a:off x="1066800" y="1214438"/>
            <a:ext cx="22510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>
              <a:defRPr/>
            </a:pPr>
            <a:r>
              <a:rPr lang="fr-FR" altLang="fr-FR" sz="3200" b="1" smtClean="0">
                <a:solidFill>
                  <a:srgbClr val="FFFFFF"/>
                </a:solidFill>
                <a:latin typeface="Arial" pitchFamily="34" charset="0"/>
              </a:rPr>
              <a:t>CONTACT</a:t>
            </a:r>
          </a:p>
        </p:txBody>
      </p:sp>
      <p:pic>
        <p:nvPicPr>
          <p:cNvPr id="6" name="Imag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0" y="5903913"/>
            <a:ext cx="839788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3665304" y="1281446"/>
            <a:ext cx="2726690" cy="553998"/>
          </a:xfrm>
        </p:spPr>
        <p:txBody>
          <a:bodyPr>
            <a:spAutoFit/>
          </a:bodyPr>
          <a:lstStyle>
            <a:lvl1pPr>
              <a:defRPr sz="1400" b="1" cap="all" baseline="0">
                <a:solidFill>
                  <a:schemeClr val="tx2"/>
                </a:solidFill>
              </a:defRPr>
            </a:lvl1pPr>
            <a:lvl2pPr>
              <a:defRPr sz="12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3665304" y="4589351"/>
            <a:ext cx="2726690" cy="553998"/>
          </a:xfrm>
        </p:spPr>
        <p:txBody>
          <a:bodyPr>
            <a:spAutoFit/>
          </a:bodyPr>
          <a:lstStyle>
            <a:lvl1pPr>
              <a:defRPr sz="1400" b="1" cap="all" baseline="0">
                <a:solidFill>
                  <a:schemeClr val="tx2"/>
                </a:solidFill>
              </a:defRPr>
            </a:lvl1pPr>
            <a:lvl2pPr>
              <a:defRPr sz="12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7621968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" y="5438775"/>
            <a:ext cx="18240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Imag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3362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213" y="6381750"/>
            <a:ext cx="153352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pPr lvl="0"/>
            <a:endParaRPr lang="fr-FR" noProof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/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859178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866540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0244600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773179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441113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pPr lvl="0"/>
            <a:endParaRPr lang="fr-FR" noProof="0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pPr lvl="0"/>
            <a:endParaRPr lang="fr-FR" noProof="0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pPr lv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31322052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0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838" y="2755900"/>
            <a:ext cx="5684837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812373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12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6261100"/>
            <a:ext cx="7423150" cy="596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85702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86418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" y="5438775"/>
            <a:ext cx="18240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Imag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3362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213" y="6381750"/>
            <a:ext cx="153352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pPr lvl="0"/>
            <a:endParaRPr lang="fr-FR" noProof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/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7302003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396065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4042841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729193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033936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pPr lvl="0"/>
            <a:endParaRPr lang="fr-FR" noProof="0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pPr lvl="0"/>
            <a:endParaRPr lang="fr-FR" noProof="0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pPr lv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55228491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0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838" y="2755900"/>
            <a:ext cx="5684837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813939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12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6261100"/>
            <a:ext cx="7423150" cy="596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27613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40281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>
          <a:xfrm>
            <a:off x="2247900" y="3330575"/>
            <a:ext cx="4427538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 userDrawn="1"/>
        </p:nvCxnSpPr>
        <p:spPr>
          <a:xfrm>
            <a:off x="2247900" y="5310188"/>
            <a:ext cx="4427538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6378575"/>
            <a:ext cx="1331912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orme en L 16"/>
          <p:cNvSpPr/>
          <p:nvPr userDrawn="1"/>
        </p:nvSpPr>
        <p:spPr>
          <a:xfrm rot="19020000" flipH="1">
            <a:off x="3271838" y="-22225"/>
            <a:ext cx="2468562" cy="2540000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11" name="Ellipse 10"/>
          <p:cNvSpPr>
            <a:spLocks noChangeAspect="1"/>
          </p:cNvSpPr>
          <p:nvPr userDrawn="1"/>
        </p:nvSpPr>
        <p:spPr>
          <a:xfrm>
            <a:off x="2751138" y="57150"/>
            <a:ext cx="1233487" cy="1235075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pic>
        <p:nvPicPr>
          <p:cNvPr id="12" name="Espace réservé pour une image 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738" y="6237288"/>
            <a:ext cx="2187575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49200" y="3897112"/>
            <a:ext cx="4626000" cy="540000"/>
          </a:xfrm>
        </p:spPr>
        <p:txBody>
          <a:bodyPr tIns="82800"/>
          <a:lstStyle>
            <a:lvl1pPr marL="0" indent="0" algn="ctr"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149200" y="4366800"/>
            <a:ext cx="4626000" cy="9344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/>
          </p:nvPr>
        </p:nvSpPr>
        <p:spPr>
          <a:xfrm>
            <a:off x="2149200" y="3366000"/>
            <a:ext cx="4626000" cy="677108"/>
          </a:xfr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2149200" y="5436000"/>
            <a:ext cx="4626000" cy="262800"/>
          </a:xfrm>
        </p:spPr>
        <p:txBody>
          <a:bodyPr/>
          <a:lstStyle>
            <a:lvl1pPr algn="ctr">
              <a:defRPr sz="1100" b="0" cap="none" baseline="0"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pied de page 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sz="105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47345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>
          <a:xfrm>
            <a:off x="3233738" y="412432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 userDrawn="1"/>
        </p:nvCxnSpPr>
        <p:spPr>
          <a:xfrm>
            <a:off x="3233738" y="614997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Espace réservé pour une image 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6149975"/>
            <a:ext cx="25781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e 12"/>
          <p:cNvGrpSpPr>
            <a:grpSpLocks/>
          </p:cNvGrpSpPr>
          <p:nvPr userDrawn="1"/>
        </p:nvGrpSpPr>
        <p:grpSpPr bwMode="auto">
          <a:xfrm>
            <a:off x="-623888" y="1670050"/>
            <a:ext cx="1684338" cy="1790700"/>
            <a:chOff x="-623910" y="1669672"/>
            <a:chExt cx="1683663" cy="1791757"/>
          </a:xfrm>
        </p:grpSpPr>
        <p:sp>
          <p:nvSpPr>
            <p:cNvPr id="12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275" y="2257394"/>
              <a:ext cx="647441" cy="64808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70524" y="4563678"/>
            <a:ext cx="4608000" cy="540000"/>
          </a:xfrm>
        </p:spPr>
        <p:txBody>
          <a:bodyPr tIns="82800"/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3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pied de page 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sz="105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70272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>
          <a:xfrm>
            <a:off x="3233738" y="412432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 userDrawn="1"/>
        </p:nvCxnSpPr>
        <p:spPr>
          <a:xfrm>
            <a:off x="3233738" y="614997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Espace réservé pour une image 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6149975"/>
            <a:ext cx="25781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88" y="1339850"/>
            <a:ext cx="8667750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e 13"/>
          <p:cNvGrpSpPr>
            <a:grpSpLocks/>
          </p:cNvGrpSpPr>
          <p:nvPr userDrawn="1"/>
        </p:nvGrpSpPr>
        <p:grpSpPr bwMode="auto">
          <a:xfrm>
            <a:off x="-623888" y="1670050"/>
            <a:ext cx="1684338" cy="1790700"/>
            <a:chOff x="-623910" y="1669672"/>
            <a:chExt cx="1683663" cy="1791757"/>
          </a:xfrm>
        </p:grpSpPr>
        <p:sp>
          <p:nvSpPr>
            <p:cNvPr id="13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4" name="Corde 13"/>
            <p:cNvSpPr>
              <a:spLocks noChangeAspect="1"/>
            </p:cNvSpPr>
            <p:nvPr/>
          </p:nvSpPr>
          <p:spPr>
            <a:xfrm rot="10800000">
              <a:off x="-338275" y="2257394"/>
              <a:ext cx="647441" cy="64808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70524" y="4563678"/>
            <a:ext cx="4608000" cy="540000"/>
          </a:xfrm>
        </p:spPr>
        <p:txBody>
          <a:bodyPr tIns="82800"/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1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70740634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>
          <a:xfrm>
            <a:off x="3233738" y="412432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 userDrawn="1"/>
        </p:nvCxnSpPr>
        <p:spPr>
          <a:xfrm>
            <a:off x="3233738" y="614997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Espace réservé pour une image 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6149975"/>
            <a:ext cx="25781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88" y="1339850"/>
            <a:ext cx="8666162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e 13"/>
          <p:cNvGrpSpPr>
            <a:grpSpLocks/>
          </p:cNvGrpSpPr>
          <p:nvPr userDrawn="1"/>
        </p:nvGrpSpPr>
        <p:grpSpPr bwMode="auto">
          <a:xfrm>
            <a:off x="-623888" y="1670050"/>
            <a:ext cx="1684338" cy="1790700"/>
            <a:chOff x="-623910" y="1669672"/>
            <a:chExt cx="1683663" cy="1791757"/>
          </a:xfrm>
        </p:grpSpPr>
        <p:sp>
          <p:nvSpPr>
            <p:cNvPr id="15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6" name="Corde 15"/>
            <p:cNvSpPr>
              <a:spLocks noChangeAspect="1"/>
            </p:cNvSpPr>
            <p:nvPr/>
          </p:nvSpPr>
          <p:spPr>
            <a:xfrm rot="10800000">
              <a:off x="-338275" y="2257394"/>
              <a:ext cx="647441" cy="64808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70524" y="4563678"/>
            <a:ext cx="4608000" cy="540000"/>
          </a:xfrm>
        </p:spPr>
        <p:txBody>
          <a:bodyPr tIns="82800"/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3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4709361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>
          <a:xfrm>
            <a:off x="3233738" y="412432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 userDrawn="1"/>
        </p:nvCxnSpPr>
        <p:spPr>
          <a:xfrm>
            <a:off x="3233738" y="614997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Espace réservé pour une image 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513" y="6149975"/>
            <a:ext cx="25781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88" y="1339850"/>
            <a:ext cx="8666162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e 13"/>
          <p:cNvGrpSpPr>
            <a:grpSpLocks/>
          </p:cNvGrpSpPr>
          <p:nvPr userDrawn="1"/>
        </p:nvGrpSpPr>
        <p:grpSpPr bwMode="auto">
          <a:xfrm>
            <a:off x="-623888" y="1670050"/>
            <a:ext cx="1684338" cy="1790700"/>
            <a:chOff x="-623910" y="1669672"/>
            <a:chExt cx="1683663" cy="1791757"/>
          </a:xfrm>
        </p:grpSpPr>
        <p:sp>
          <p:nvSpPr>
            <p:cNvPr id="15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6" name="Corde 15"/>
            <p:cNvSpPr>
              <a:spLocks noChangeAspect="1"/>
            </p:cNvSpPr>
            <p:nvPr/>
          </p:nvSpPr>
          <p:spPr>
            <a:xfrm rot="10800000">
              <a:off x="-338275" y="2257394"/>
              <a:ext cx="647441" cy="64808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70524" y="4563678"/>
            <a:ext cx="4608000" cy="540000"/>
          </a:xfrm>
        </p:spPr>
        <p:txBody>
          <a:bodyPr tIns="82800"/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3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3581479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cteur droit 8"/>
          <p:cNvCxnSpPr/>
          <p:nvPr userDrawn="1"/>
        </p:nvCxnSpPr>
        <p:spPr>
          <a:xfrm>
            <a:off x="3233738" y="412432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 userDrawn="1"/>
        </p:nvCxnSpPr>
        <p:spPr>
          <a:xfrm>
            <a:off x="3233738" y="614997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Espace réservé pour une image 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6162675"/>
            <a:ext cx="25781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space réservé du contenu 7"/>
          <p:cNvSpPr>
            <a:spLocks noGrp="1"/>
          </p:cNvSpPr>
          <p:nvPr>
            <p:ph sz="quarter" idx="10"/>
          </p:nvPr>
        </p:nvSpPr>
        <p:spPr>
          <a:xfrm>
            <a:off x="216000" y="1339200"/>
            <a:ext cx="8668800" cy="24516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cap="none" baseline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70524" y="4563678"/>
            <a:ext cx="4608000" cy="540000"/>
          </a:xfrm>
        </p:spPr>
        <p:txBody>
          <a:bodyPr tIns="82800"/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6548423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210300"/>
            <a:ext cx="9144000" cy="647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6210300"/>
            <a:ext cx="9144000" cy="647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Forme en L 19"/>
          <p:cNvSpPr/>
          <p:nvPr userDrawn="1"/>
        </p:nvSpPr>
        <p:spPr>
          <a:xfrm rot="19020000" flipH="1">
            <a:off x="-1163638" y="2554288"/>
            <a:ext cx="2325688" cy="2492375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pic>
        <p:nvPicPr>
          <p:cNvPr id="9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3060000" y="620688"/>
            <a:ext cx="3492000" cy="756000"/>
          </a:xfrm>
        </p:spPr>
        <p:txBody>
          <a:bodyPr>
            <a:no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59113" y="1620000"/>
            <a:ext cx="4176712" cy="4032000"/>
          </a:xfrm>
        </p:spPr>
        <p:txBody>
          <a:bodyPr lIns="115200"/>
          <a:lstStyle>
            <a:lvl1pPr>
              <a:lnSpc>
                <a:spcPct val="80000"/>
              </a:lnSpc>
              <a:tabLst>
                <a:tab pos="2520000" algn="l"/>
                <a:tab pos="3060000" algn="l"/>
              </a:tabLst>
              <a:defRPr sz="1400" b="1" baseline="0">
                <a:solidFill>
                  <a:schemeClr val="bg1"/>
                </a:solidFill>
              </a:defRPr>
            </a:lvl1pPr>
            <a:lvl2pPr marL="216000">
              <a:lnSpc>
                <a:spcPct val="80000"/>
              </a:lnSpc>
              <a:spcAft>
                <a:spcPts val="770"/>
              </a:spcAft>
              <a:tabLst>
                <a:tab pos="2520000" algn="l"/>
                <a:tab pos="3060000" algn="l"/>
              </a:tabLst>
              <a:defRPr sz="1100" b="0" cap="all" baseline="0">
                <a:solidFill>
                  <a:schemeClr val="bg1"/>
                </a:solidFill>
              </a:defRPr>
            </a:lvl2pPr>
            <a:lvl5pPr marL="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B3393-1C27-4AD1-A5C3-14CAE89A004E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1" name="Espace réservé du pied de page 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z="105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83699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section gauch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210300"/>
            <a:ext cx="9144000" cy="647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Forme en L 4"/>
          <p:cNvSpPr>
            <a:spLocks noChangeAspect="1"/>
          </p:cNvSpPr>
          <p:nvPr userDrawn="1"/>
        </p:nvSpPr>
        <p:spPr>
          <a:xfrm rot="19020000" flipH="1">
            <a:off x="4608513" y="1549400"/>
            <a:ext cx="3211512" cy="3779838"/>
          </a:xfrm>
          <a:prstGeom prst="corner">
            <a:avLst>
              <a:gd name="adj1" fmla="val 30577"/>
              <a:gd name="adj2" fmla="val 30577"/>
            </a:avLst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Ellipse 5"/>
          <p:cNvSpPr>
            <a:spLocks noChangeAspect="1"/>
          </p:cNvSpPr>
          <p:nvPr userDrawn="1"/>
        </p:nvSpPr>
        <p:spPr>
          <a:xfrm>
            <a:off x="4078288" y="2051050"/>
            <a:ext cx="1620837" cy="1619250"/>
          </a:xfrm>
          <a:prstGeom prst="ellipse">
            <a:avLst/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pic>
        <p:nvPicPr>
          <p:cNvPr id="7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39552" y="1766426"/>
            <a:ext cx="4176464" cy="1446550"/>
          </a:xfrm>
        </p:spPr>
        <p:txBody>
          <a:bodyPr wrap="square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39552" y="3861048"/>
            <a:ext cx="4176464" cy="2118529"/>
          </a:xfrm>
        </p:spPr>
        <p:txBody>
          <a:bodyPr wrap="square">
            <a:spAutoFit/>
          </a:bodyPr>
          <a:lstStyle>
            <a:lvl1pPr marL="144000" marR="0" indent="-1800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 3" panose="05040102010807070707" pitchFamily="18" charset="2"/>
              <a:buChar char=""/>
              <a:tabLst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</a:p>
        </p:txBody>
      </p:sp>
      <p:sp>
        <p:nvSpPr>
          <p:cNvPr id="9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0DC51-B0F5-475F-8D97-CE07EDF0919F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6479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2 lignes et 2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/>
          <p:cNvGrpSpPr>
            <a:grpSpLocks/>
          </p:cNvGrpSpPr>
          <p:nvPr userDrawn="1"/>
        </p:nvGrpSpPr>
        <p:grpSpPr bwMode="auto">
          <a:xfrm>
            <a:off x="8143875" y="2216150"/>
            <a:ext cx="1331913" cy="1600200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7412" y="2709936"/>
              <a:ext cx="1428924" cy="441448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srgbClr val="C31632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275" y="2929762"/>
              <a:ext cx="441379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srgbClr val="C31632"/>
                </a:solidFill>
              </a:endParaRPr>
            </a:p>
          </p:txBody>
        </p:sp>
      </p:grpSp>
      <p:cxnSp>
        <p:nvCxnSpPr>
          <p:cNvPr id="12" name="Connecteur droit 11"/>
          <p:cNvCxnSpPr/>
          <p:nvPr userDrawn="1"/>
        </p:nvCxnSpPr>
        <p:spPr>
          <a:xfrm>
            <a:off x="449263" y="1125538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2565400"/>
            <a:ext cx="4132800" cy="360000"/>
          </a:xfrm>
        </p:spPr>
        <p:txBody>
          <a:bodyPr wrap="square"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2565397"/>
            <a:ext cx="3384550" cy="349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fr-FR" noProof="0" smtClean="0"/>
              <a:t>Modifiez le style du titre</a:t>
            </a:r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8445600" cy="936104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608000"/>
            <a:ext cx="3934800" cy="1224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800800"/>
            <a:ext cx="4132800" cy="180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pied de page 3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20" name="Espace réservé du numéro de diapositive 6"/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2F4CF-C5FF-4A94-B04C-0603370C94C6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98705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2 lignes et 2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8"/>
          <p:cNvGrpSpPr>
            <a:grpSpLocks/>
          </p:cNvGrpSpPr>
          <p:nvPr userDrawn="1"/>
        </p:nvGrpSpPr>
        <p:grpSpPr bwMode="auto">
          <a:xfrm>
            <a:off x="8143875" y="2216150"/>
            <a:ext cx="1331913" cy="1600200"/>
            <a:chOff x="8143822" y="2216198"/>
            <a:chExt cx="1332284" cy="1600395"/>
          </a:xfrm>
        </p:grpSpPr>
        <p:sp>
          <p:nvSpPr>
            <p:cNvPr id="6" name="Rectangle 9"/>
            <p:cNvSpPr/>
            <p:nvPr/>
          </p:nvSpPr>
          <p:spPr>
            <a:xfrm rot="18780000" flipH="1">
              <a:off x="8107412" y="2709936"/>
              <a:ext cx="1428924" cy="441448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srgbClr val="C31632"/>
                </a:solidFill>
              </a:endParaRPr>
            </a:p>
          </p:txBody>
        </p:sp>
        <p:sp>
          <p:nvSpPr>
            <p:cNvPr id="7" name="Rectangle 10"/>
            <p:cNvSpPr/>
            <p:nvPr/>
          </p:nvSpPr>
          <p:spPr>
            <a:xfrm rot="18780000" flipH="1">
              <a:off x="8589275" y="2929762"/>
              <a:ext cx="441379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srgbClr val="C31632"/>
                </a:solidFill>
              </a:endParaRPr>
            </a:p>
          </p:txBody>
        </p:sp>
      </p:grpSp>
      <p:cxnSp>
        <p:nvCxnSpPr>
          <p:cNvPr id="8" name="Connecteur droit 7"/>
          <p:cNvCxnSpPr/>
          <p:nvPr userDrawn="1"/>
        </p:nvCxnSpPr>
        <p:spPr>
          <a:xfrm>
            <a:off x="449263" y="1125538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fr-FR" noProof="0" smtClean="0"/>
              <a:t>Modifiez le style du titre</a:t>
            </a:r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7823200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0" name="Espace réservé du numéro de diapositive 6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C5D29-47B4-437F-BDC9-92411F6BED01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1" name="Espace réservé du pied de page 2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 sz="11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19600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cteur droit 8"/>
          <p:cNvCxnSpPr/>
          <p:nvPr userDrawn="1"/>
        </p:nvCxnSpPr>
        <p:spPr>
          <a:xfrm>
            <a:off x="449263" y="1125538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 userDrawn="1"/>
        </p:nvCxnSpPr>
        <p:spPr>
          <a:xfrm>
            <a:off x="449263" y="5068888"/>
            <a:ext cx="220821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746000"/>
            <a:ext cx="4068000" cy="292388"/>
          </a:xfrm>
        </p:spPr>
        <p:txBody>
          <a:bodyPr wrap="square"/>
          <a:lstStyle>
            <a:lvl1pPr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450000" y="255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6"/>
          </p:nvPr>
        </p:nvSpPr>
        <p:spPr>
          <a:xfrm>
            <a:off x="2808456" y="2205286"/>
            <a:ext cx="5868000" cy="1655762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7"/>
          </p:nvPr>
        </p:nvSpPr>
        <p:spPr>
          <a:xfrm>
            <a:off x="450000" y="381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6" name="Espace réservé du tableau 10"/>
          <p:cNvSpPr>
            <a:spLocks noGrp="1"/>
          </p:cNvSpPr>
          <p:nvPr>
            <p:ph type="tbl" sz="quarter" idx="18"/>
          </p:nvPr>
        </p:nvSpPr>
        <p:spPr>
          <a:xfrm>
            <a:off x="2808456" y="4005064"/>
            <a:ext cx="5868000" cy="1655762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/>
          </p:nvPr>
        </p:nvSpPr>
        <p:spPr>
          <a:xfrm>
            <a:off x="360000" y="5086800"/>
            <a:ext cx="2408400" cy="1006496"/>
          </a:xfrm>
        </p:spPr>
        <p:txBody>
          <a:bodyPr/>
          <a:lstStyle>
            <a:lvl1pPr algn="just">
              <a:lnSpc>
                <a:spcPts val="2000"/>
              </a:lnSpc>
              <a:spcAft>
                <a:spcPts val="0"/>
              </a:spcAft>
              <a:defRPr sz="13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3" name="Espace réservé du pied de page 3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</a:p>
        </p:txBody>
      </p:sp>
      <p:sp>
        <p:nvSpPr>
          <p:cNvPr id="14" name="Espace réservé du numéro de diapositive 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E8D92-FCBA-4C49-A476-80572A2B6524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0139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2 lignes et 2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8"/>
          <p:cNvGrpSpPr>
            <a:grpSpLocks/>
          </p:cNvGrpSpPr>
          <p:nvPr userDrawn="1"/>
        </p:nvGrpSpPr>
        <p:grpSpPr bwMode="auto">
          <a:xfrm>
            <a:off x="8143875" y="2216150"/>
            <a:ext cx="1331913" cy="1600200"/>
            <a:chOff x="8143822" y="2216198"/>
            <a:chExt cx="1332284" cy="1600395"/>
          </a:xfrm>
        </p:grpSpPr>
        <p:sp>
          <p:nvSpPr>
            <p:cNvPr id="11" name="Rectangle 9"/>
            <p:cNvSpPr/>
            <p:nvPr/>
          </p:nvSpPr>
          <p:spPr>
            <a:xfrm rot="18780000" flipH="1">
              <a:off x="8107412" y="2709936"/>
              <a:ext cx="1428924" cy="441448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srgbClr val="C31632"/>
                </a:solidFill>
              </a:endParaRPr>
            </a:p>
          </p:txBody>
        </p:sp>
        <p:sp>
          <p:nvSpPr>
            <p:cNvPr id="12" name="Rectangle 10"/>
            <p:cNvSpPr/>
            <p:nvPr/>
          </p:nvSpPr>
          <p:spPr>
            <a:xfrm rot="18780000" flipH="1">
              <a:off x="8589275" y="2929762"/>
              <a:ext cx="441379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srgbClr val="C31632"/>
                </a:solidFill>
              </a:endParaRPr>
            </a:p>
          </p:txBody>
        </p:sp>
      </p:grp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Connecteur droit 19"/>
          <p:cNvCxnSpPr/>
          <p:nvPr userDrawn="1"/>
        </p:nvCxnSpPr>
        <p:spPr>
          <a:xfrm>
            <a:off x="449263" y="842963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lang="fr-FR" noProof="0" smtClean="0"/>
              <a:t>Modifiez le style du titre</a:t>
            </a:r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1" name="Espace réservé du pied de page 3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22" name="Espace réservé du numéro de diapositive 6"/>
          <p:cNvSpPr>
            <a:spLocks noGrp="1"/>
          </p:cNvSpPr>
          <p:nvPr>
            <p:ph type="sldNum" sz="quarter" idx="2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24C58-3C2B-4986-88C4-9D262E9DA153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46429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deux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 userDrawn="1"/>
        </p:nvCxnSpPr>
        <p:spPr>
          <a:xfrm>
            <a:off x="449263" y="842963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49199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4643438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</a:p>
        </p:txBody>
      </p:sp>
      <p:sp>
        <p:nvSpPr>
          <p:cNvPr id="8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B76398-82FF-46A9-95A5-778B2C3CD40D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88600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table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cteur droit 9"/>
          <p:cNvCxnSpPr/>
          <p:nvPr userDrawn="1"/>
        </p:nvCxnSpPr>
        <p:spPr>
          <a:xfrm>
            <a:off x="449263" y="842963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Connecteur droit 11"/>
          <p:cNvCxnSpPr/>
          <p:nvPr userDrawn="1"/>
        </p:nvCxnSpPr>
        <p:spPr>
          <a:xfrm>
            <a:off x="442913" y="5543550"/>
            <a:ext cx="47625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 userDrawn="1"/>
        </p:nvCxnSpPr>
        <p:spPr>
          <a:xfrm>
            <a:off x="5400675" y="5543550"/>
            <a:ext cx="328612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199" y="1556593"/>
            <a:ext cx="4896000" cy="597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13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306400" y="1556593"/>
            <a:ext cx="3852000" cy="5762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349199" y="5540760"/>
            <a:ext cx="4896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5305728" y="5540760"/>
            <a:ext cx="3564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8"/>
          </p:nvPr>
        </p:nvSpPr>
        <p:spPr>
          <a:xfrm>
            <a:off x="450000" y="2160000"/>
            <a:ext cx="4762800" cy="140400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9"/>
          </p:nvPr>
        </p:nvSpPr>
        <p:spPr>
          <a:xfrm>
            <a:off x="450000" y="3933056"/>
            <a:ext cx="4762800" cy="144000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21" name="Espace réservé du tableau 20"/>
          <p:cNvSpPr>
            <a:spLocks noGrp="1"/>
          </p:cNvSpPr>
          <p:nvPr>
            <p:ph type="tbl" sz="quarter" idx="20"/>
          </p:nvPr>
        </p:nvSpPr>
        <p:spPr>
          <a:xfrm>
            <a:off x="5408800" y="2159999"/>
            <a:ext cx="3276000" cy="320400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17" name="Espace réservé du pied de page 3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</a:p>
        </p:txBody>
      </p:sp>
      <p:sp>
        <p:nvSpPr>
          <p:cNvPr id="18" name="Espace réservé du numéro de diapositive 1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3C5E6-E1D5-4B41-8223-8590961D6491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42014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photo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>
            <a:spLocks noChangeAspect="1"/>
          </p:cNvSpPr>
          <p:nvPr userDrawn="1"/>
        </p:nvSpPr>
        <p:spPr>
          <a:xfrm>
            <a:off x="439738" y="3376613"/>
            <a:ext cx="1295400" cy="129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 dirty="0">
              <a:solidFill>
                <a:prstClr val="white"/>
              </a:solidFill>
            </a:endParaRP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449263" y="1125538"/>
            <a:ext cx="4122737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 userDrawn="1"/>
        </p:nvSpPr>
        <p:spPr>
          <a:xfrm>
            <a:off x="2195513" y="3376613"/>
            <a:ext cx="6480175" cy="28146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cxnSp>
        <p:nvCxnSpPr>
          <p:cNvPr id="17" name="Connecteur droit 16"/>
          <p:cNvCxnSpPr/>
          <p:nvPr userDrawn="1"/>
        </p:nvCxnSpPr>
        <p:spPr>
          <a:xfrm>
            <a:off x="2555875" y="5661025"/>
            <a:ext cx="197961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contenu 10"/>
          <p:cNvSpPr>
            <a:spLocks noGrp="1"/>
          </p:cNvSpPr>
          <p:nvPr>
            <p:ph sz="quarter" idx="16"/>
          </p:nvPr>
        </p:nvSpPr>
        <p:spPr>
          <a:xfrm>
            <a:off x="4932000" y="476250"/>
            <a:ext cx="3744000" cy="252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4356000" cy="756000"/>
          </a:xfrm>
          <a:prstGeom prst="rect">
            <a:avLst/>
          </a:prstGeom>
        </p:spPr>
        <p:txBody>
          <a:bodyPr/>
          <a:lstStyle>
            <a:lvl1pPr>
              <a:defRPr b="1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5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texte 5"/>
          <p:cNvSpPr>
            <a:spLocks noGrp="1" noChangeAspect="1"/>
          </p:cNvSpPr>
          <p:nvPr>
            <p:ph type="body" sz="quarter" idx="18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0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22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24048"/>
            <a:ext cx="4150792" cy="3414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8" name="Espace réservé du pied de page 3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</a:p>
        </p:txBody>
      </p:sp>
      <p:sp>
        <p:nvSpPr>
          <p:cNvPr id="19" name="Espace réservé du numéro de diapositive 1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201BD-2DC9-4138-9BC3-41FA4DCB5D49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81577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 userDrawn="1"/>
        </p:nvCxnSpPr>
        <p:spPr>
          <a:xfrm>
            <a:off x="449263" y="842963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rme en L 9"/>
          <p:cNvSpPr>
            <a:spLocks noChangeAspect="1"/>
          </p:cNvSpPr>
          <p:nvPr userDrawn="1"/>
        </p:nvSpPr>
        <p:spPr>
          <a:xfrm rot="8023595" flipH="1">
            <a:off x="8236744" y="804069"/>
            <a:ext cx="1827213" cy="1755775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pic>
        <p:nvPicPr>
          <p:cNvPr id="9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267200"/>
            <a:ext cx="6959104" cy="1225977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" name="Espace réservé du pied de page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</a:p>
        </p:txBody>
      </p:sp>
      <p:sp>
        <p:nvSpPr>
          <p:cNvPr id="11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34789-E55C-4E07-A219-B6125B963130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12318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439738" y="3376613"/>
            <a:ext cx="1295400" cy="129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 dirty="0">
              <a:solidFill>
                <a:prstClr val="white"/>
              </a:solidFill>
            </a:endParaRPr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49263" y="842963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rme en L 9"/>
          <p:cNvSpPr>
            <a:spLocks noChangeAspect="1"/>
          </p:cNvSpPr>
          <p:nvPr userDrawn="1"/>
        </p:nvSpPr>
        <p:spPr>
          <a:xfrm rot="8023595" flipH="1">
            <a:off x="8236744" y="804069"/>
            <a:ext cx="1827213" cy="1755775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pic>
        <p:nvPicPr>
          <p:cNvPr id="16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 userDrawn="1"/>
        </p:nvSpPr>
        <p:spPr>
          <a:xfrm>
            <a:off x="2195513" y="3376613"/>
            <a:ext cx="6480175" cy="28146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cxnSp>
        <p:nvCxnSpPr>
          <p:cNvPr id="21" name="Connecteur droit 20"/>
          <p:cNvCxnSpPr/>
          <p:nvPr userDrawn="1"/>
        </p:nvCxnSpPr>
        <p:spPr>
          <a:xfrm>
            <a:off x="2555875" y="5661025"/>
            <a:ext cx="197961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14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18" name="Espace réservé du texte 5"/>
          <p:cNvSpPr>
            <a:spLocks noGrp="1" noChangeAspect="1"/>
          </p:cNvSpPr>
          <p:nvPr>
            <p:ph type="body" sz="quarter" idx="18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75431"/>
            <a:ext cx="7175128" cy="3414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0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11298"/>
            <a:ext cx="7175128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2" name="Espace réservé du pied de page 3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</a:p>
        </p:txBody>
      </p:sp>
      <p:sp>
        <p:nvSpPr>
          <p:cNvPr id="23" name="Espace réservé du numéro de diapositive 1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BD0E1-16F8-4FC5-95A3-D7A38C82428E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97278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/>
          <p:cNvCxnSpPr/>
          <p:nvPr userDrawn="1"/>
        </p:nvCxnSpPr>
        <p:spPr>
          <a:xfrm>
            <a:off x="449263" y="1125538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5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</a:p>
        </p:txBody>
      </p:sp>
      <p:sp>
        <p:nvSpPr>
          <p:cNvPr id="6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8BF9A-C673-4423-A76D-62F1F0CC400A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11228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/>
          <p:cNvCxnSpPr/>
          <p:nvPr userDrawn="1"/>
        </p:nvCxnSpPr>
        <p:spPr>
          <a:xfrm>
            <a:off x="449263" y="842963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400110"/>
          </a:xfrm>
        </p:spPr>
        <p:txBody>
          <a:bodyPr>
            <a:spAutoFit/>
          </a:bodyPr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5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</a:p>
        </p:txBody>
      </p:sp>
      <p:sp>
        <p:nvSpPr>
          <p:cNvPr id="6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DDEB3-9BDE-469E-8AF1-A074AC1829A1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596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26" Type="http://schemas.openxmlformats.org/officeDocument/2006/relationships/slideLayout" Target="../slideLayouts/slideLayout58.xml"/><Relationship Id="rId3" Type="http://schemas.openxmlformats.org/officeDocument/2006/relationships/slideLayout" Target="../slideLayouts/slideLayout35.xml"/><Relationship Id="rId21" Type="http://schemas.openxmlformats.org/officeDocument/2006/relationships/slideLayout" Target="../slideLayouts/slideLayout53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5" Type="http://schemas.openxmlformats.org/officeDocument/2006/relationships/slideLayout" Target="../slideLayouts/slideLayout57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0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56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23" Type="http://schemas.openxmlformats.org/officeDocument/2006/relationships/slideLayout" Target="../slideLayouts/slideLayout55.xml"/><Relationship Id="rId28" Type="http://schemas.openxmlformats.org/officeDocument/2006/relationships/image" Target="../media/image15.jpeg"/><Relationship Id="rId10" Type="http://schemas.openxmlformats.org/officeDocument/2006/relationships/slideLayout" Target="../slideLayouts/slideLayout42.xml"/><Relationship Id="rId19" Type="http://schemas.openxmlformats.org/officeDocument/2006/relationships/slideLayout" Target="../slideLayouts/slideLayout51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Relationship Id="rId22" Type="http://schemas.openxmlformats.org/officeDocument/2006/relationships/slideLayout" Target="../slideLayouts/slideLayout54.xml"/><Relationship Id="rId27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image" Target="../media/image26.jpeg"/><Relationship Id="rId5" Type="http://schemas.openxmlformats.org/officeDocument/2006/relationships/slideLayout" Target="../slideLayouts/slideLayout63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image" Target="../media/image26.jpeg"/><Relationship Id="rId5" Type="http://schemas.openxmlformats.org/officeDocument/2006/relationships/slideLayout" Target="../slideLayouts/slideLayout72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theme" Target="../theme/theme7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9250" y="377825"/>
            <a:ext cx="8445500" cy="72072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Titre principal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9250" y="1600200"/>
            <a:ext cx="84455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9388" y="6308725"/>
            <a:ext cx="585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1FE1FE6A-FC1C-4EFF-8BF4-BAAAF29E7DDB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42913" y="6202363"/>
            <a:ext cx="8243887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2771775" y="6335713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3" r:id="rId1"/>
    <p:sldLayoutId id="2147484084" r:id="rId2"/>
    <p:sldLayoutId id="2147484085" r:id="rId3"/>
    <p:sldLayoutId id="2147484086" r:id="rId4"/>
    <p:sldLayoutId id="2147484087" r:id="rId5"/>
    <p:sldLayoutId id="2147484088" r:id="rId6"/>
    <p:sldLayoutId id="2147484089" r:id="rId7"/>
    <p:sldLayoutId id="2147484090" r:id="rId8"/>
    <p:sldLayoutId id="2147484091" r:id="rId9"/>
    <p:sldLayoutId id="2147484092" r:id="rId10"/>
    <p:sldLayoutId id="2147484093" r:id="rId11"/>
    <p:sldLayoutId id="2147484094" r:id="rId12"/>
    <p:sldLayoutId id="2147484095" r:id="rId13"/>
    <p:sldLayoutId id="2147484096" r:id="rId14"/>
    <p:sldLayoutId id="2147484097" r:id="rId15"/>
    <p:sldLayoutId id="2147484098" r:id="rId16"/>
    <p:sldLayoutId id="2147484099" r:id="rId17"/>
    <p:sldLayoutId id="2147484100" r:id="rId18"/>
    <p:sldLayoutId id="2147484101" r:id="rId19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 kern="1200" cap="all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9pPr>
    </p:titleStyle>
    <p:bodyStyle>
      <a:lvl1pPr algn="l" rtl="0" eaLnBrk="0" fontAlgn="base" hangingPunct="0">
        <a:spcBef>
          <a:spcPct val="0"/>
        </a:spcBef>
        <a:spcAft>
          <a:spcPts val="300"/>
        </a:spcAft>
        <a:defRPr sz="1300" b="1" kern="1200" cap="all">
          <a:solidFill>
            <a:schemeClr val="accent1"/>
          </a:solidFill>
          <a:latin typeface="+mn-lt"/>
          <a:ea typeface="+mn-ea"/>
          <a:cs typeface="+mn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300" b="1" kern="1200" cap="all">
          <a:solidFill>
            <a:schemeClr val="tx1"/>
          </a:solidFill>
          <a:latin typeface="+mn-lt"/>
          <a:ea typeface="+mn-ea"/>
          <a:cs typeface="+mn-cs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algn="just" rtl="0" eaLnBrk="0" fontAlgn="base" hangingPunct="0">
        <a:lnSpc>
          <a:spcPts val="2000"/>
        </a:lnSpc>
        <a:spcBef>
          <a:spcPct val="0"/>
        </a:spcBef>
        <a:spcAft>
          <a:spcPct val="0"/>
        </a:spcAft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indent="-142875" algn="just" rtl="0" eaLnBrk="0" fontAlgn="base" hangingPunct="0">
        <a:spcBef>
          <a:spcPts val="300"/>
        </a:spcBef>
        <a:spcAft>
          <a:spcPts val="300"/>
        </a:spcAft>
        <a:buClr>
          <a:schemeClr val="accent1"/>
        </a:buClr>
        <a:buFont typeface="Arial" pitchFamily="34" charset="0"/>
        <a:buChar char="&gt;"/>
        <a:defRPr sz="1300" kern="1200" cap="all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 bwMode="auto">
          <a:xfrm rot="10800000">
            <a:off x="-284163" y="103188"/>
            <a:ext cx="7626351" cy="79533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spcBef>
                <a:spcPct val="55000"/>
              </a:spcBef>
              <a:defRPr/>
            </a:pPr>
            <a:endParaRPr lang="fr-FR" sz="3200">
              <a:solidFill>
                <a:srgbClr val="000000"/>
              </a:solidFill>
              <a:latin typeface="+mn-lt"/>
              <a:cs typeface="+mn-cs"/>
            </a:endParaRPr>
          </a:p>
        </p:txBody>
      </p:sp>
      <p:sp>
        <p:nvSpPr>
          <p:cNvPr id="2051" name="Rectangle 24"/>
          <p:cNvSpPr>
            <a:spLocks noChangeArrowheads="1"/>
          </p:cNvSpPr>
          <p:nvPr userDrawn="1"/>
        </p:nvSpPr>
        <p:spPr bwMode="auto">
          <a:xfrm rot="10800000">
            <a:off x="-382588" y="103188"/>
            <a:ext cx="876301" cy="795337"/>
          </a:xfrm>
          <a:prstGeom prst="rect">
            <a:avLst/>
          </a:prstGeom>
          <a:solidFill>
            <a:srgbClr val="D63D25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>
              <a:spcBef>
                <a:spcPct val="55000"/>
              </a:spcBef>
              <a:defRPr/>
            </a:pPr>
            <a:endParaRPr lang="fr-FR" altLang="fr-FR" sz="3200" smtClean="0">
              <a:solidFill>
                <a:srgbClr val="000000"/>
              </a:solidFill>
            </a:endParaRPr>
          </a:p>
        </p:txBody>
      </p:sp>
      <p:sp>
        <p:nvSpPr>
          <p:cNvPr id="2052" name="Rectangle 26"/>
          <p:cNvSpPr>
            <a:spLocks noChangeArrowheads="1"/>
          </p:cNvSpPr>
          <p:nvPr userDrawn="1"/>
        </p:nvSpPr>
        <p:spPr bwMode="auto">
          <a:xfrm rot="4206568">
            <a:off x="-203993" y="219868"/>
            <a:ext cx="1454150" cy="3603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>
              <a:spcBef>
                <a:spcPct val="55000"/>
              </a:spcBef>
              <a:defRPr/>
            </a:pPr>
            <a:endParaRPr lang="fr-FR" altLang="fr-FR" sz="3200" smtClean="0">
              <a:solidFill>
                <a:srgbClr val="000000"/>
              </a:solidFill>
            </a:endParaRPr>
          </a:p>
        </p:txBody>
      </p:sp>
      <p:sp>
        <p:nvSpPr>
          <p:cNvPr id="2053" name="Rectangle 27"/>
          <p:cNvSpPr>
            <a:spLocks noChangeArrowheads="1"/>
          </p:cNvSpPr>
          <p:nvPr userDrawn="1"/>
        </p:nvSpPr>
        <p:spPr bwMode="auto">
          <a:xfrm rot="4206568" flipV="1">
            <a:off x="-573882" y="696119"/>
            <a:ext cx="1454151" cy="46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>
              <a:spcBef>
                <a:spcPct val="55000"/>
              </a:spcBef>
              <a:defRPr/>
            </a:pPr>
            <a:endParaRPr lang="fr-FR" altLang="fr-FR" sz="3200" smtClean="0">
              <a:solidFill>
                <a:srgbClr val="000000"/>
              </a:solidFill>
            </a:endParaRPr>
          </a:p>
        </p:txBody>
      </p:sp>
      <p:sp>
        <p:nvSpPr>
          <p:cNvPr id="2054" name="Rectangle 46"/>
          <p:cNvSpPr>
            <a:spLocks noGrp="1" noChangeArrowheads="1"/>
          </p:cNvSpPr>
          <p:nvPr>
            <p:ph type="title"/>
          </p:nvPr>
        </p:nvSpPr>
        <p:spPr bwMode="auto">
          <a:xfrm>
            <a:off x="876300" y="184150"/>
            <a:ext cx="64293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</a:t>
            </a:r>
            <a:br>
              <a:rPr lang="fr-FR" altLang="fr-FR" smtClean="0"/>
            </a:br>
            <a:r>
              <a:rPr lang="fr-FR" altLang="fr-FR" smtClean="0"/>
              <a:t>LE STYLE DU TITRE</a:t>
            </a:r>
          </a:p>
        </p:txBody>
      </p:sp>
      <p:sp>
        <p:nvSpPr>
          <p:cNvPr id="2055" name="Rectangle 29"/>
          <p:cNvSpPr>
            <a:spLocks noChangeArrowheads="1"/>
          </p:cNvSpPr>
          <p:nvPr userDrawn="1"/>
        </p:nvSpPr>
        <p:spPr bwMode="auto">
          <a:xfrm rot="6005784">
            <a:off x="6779419" y="481807"/>
            <a:ext cx="1085850" cy="3222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>
              <a:spcBef>
                <a:spcPct val="55000"/>
              </a:spcBef>
              <a:defRPr/>
            </a:pPr>
            <a:r>
              <a:rPr lang="fr-FR" altLang="fr-FR" sz="320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2" name="Rectangle 11"/>
          <p:cNvSpPr/>
          <p:nvPr userDrawn="1"/>
        </p:nvSpPr>
        <p:spPr bwMode="auto">
          <a:xfrm>
            <a:off x="7883525" y="6119813"/>
            <a:ext cx="1260475" cy="36036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0">
                <a:schemeClr val="bg1">
                  <a:lumMod val="65000"/>
                </a:schemeClr>
              </a:gs>
              <a:gs pos="100000">
                <a:srgbClr val="FFFFFF"/>
              </a:gs>
              <a:gs pos="100000">
                <a:schemeClr val="bg1"/>
              </a:gs>
            </a:gsLst>
            <a:lin ang="108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spcBef>
                <a:spcPct val="55000"/>
              </a:spcBef>
              <a:defRPr/>
            </a:pPr>
            <a:endParaRPr lang="fr-FR" sz="3200">
              <a:solidFill>
                <a:srgbClr val="000000"/>
              </a:solidFill>
              <a:latin typeface="+mn-lt"/>
              <a:cs typeface="+mn-cs"/>
            </a:endParaRPr>
          </a:p>
        </p:txBody>
      </p:sp>
      <p:sp>
        <p:nvSpPr>
          <p:cNvPr id="2057" name="Text Box 15"/>
          <p:cNvSpPr txBox="1">
            <a:spLocks noChangeArrowheads="1"/>
          </p:cNvSpPr>
          <p:nvPr userDrawn="1"/>
        </p:nvSpPr>
        <p:spPr bwMode="auto">
          <a:xfrm>
            <a:off x="8351838" y="6119813"/>
            <a:ext cx="720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>
              <a:defRPr/>
            </a:pPr>
            <a:fld id="{B008399E-11D5-4649-979D-9577DFD4ECED}" type="slidenum">
              <a:rPr lang="fr-FR" altLang="fr-FR" sz="2000" smtClean="0">
                <a:solidFill>
                  <a:srgbClr val="FFFFFF"/>
                </a:solidFill>
                <a:latin typeface="a•space"/>
                <a:ea typeface="a•space"/>
                <a:cs typeface="a•space"/>
              </a:rPr>
              <a:pPr algn="ctr">
                <a:defRPr/>
              </a:pPr>
              <a:t>‹N°›</a:t>
            </a:fld>
            <a:r>
              <a:rPr lang="fr-FR" altLang="fr-FR" sz="1200" smtClean="0">
                <a:solidFill>
                  <a:srgbClr val="B11116"/>
                </a:solidFill>
                <a:latin typeface="Gill Sans MT" pitchFamily="34" charset="0"/>
              </a:rPr>
              <a:t> </a:t>
            </a:r>
            <a:endParaRPr lang="fr-FR" altLang="fr-FR" sz="4400" smtClean="0">
              <a:solidFill>
                <a:srgbClr val="B11116"/>
              </a:solidFill>
              <a:latin typeface="Gill Sans MT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D63D25"/>
          </a:solidFill>
          <a:latin typeface="a•space"/>
          <a:ea typeface="a•space"/>
          <a:cs typeface="a•space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D63D25"/>
          </a:solidFill>
          <a:latin typeface="a•space"/>
          <a:ea typeface="a•space"/>
          <a:cs typeface="a•space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D63D25"/>
          </a:solidFill>
          <a:latin typeface="a•space"/>
          <a:ea typeface="a•space"/>
          <a:cs typeface="a•space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D63D25"/>
          </a:solidFill>
          <a:latin typeface="a•space"/>
          <a:ea typeface="a•space"/>
          <a:cs typeface="a•space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D63D25"/>
          </a:solidFill>
          <a:latin typeface="a•space"/>
          <a:ea typeface="a•space"/>
          <a:cs typeface="a•space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folHlink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folHlink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folHlink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folHlink"/>
          </a:solidFill>
          <a:latin typeface="Arial Narrow" pitchFamily="34" charset="0"/>
        </a:defRPr>
      </a:lvl9pPr>
    </p:titleStyle>
    <p:bodyStyle>
      <a:lvl1pPr marL="363538" indent="-3619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Blip>
          <a:blip r:embed="rId5"/>
        </a:buBlip>
        <a:defRPr sz="2000" b="1">
          <a:solidFill>
            <a:srgbClr val="4C4C4C"/>
          </a:solidFill>
          <a:latin typeface="Gill Sans Std"/>
          <a:ea typeface="Gill Sans Std"/>
          <a:cs typeface="Gill Sans Std"/>
        </a:defRPr>
      </a:lvl1pPr>
      <a:lvl2pPr marL="809625" indent="-2667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Blip>
          <a:blip r:embed="rId6"/>
        </a:buBlip>
        <a:defRPr>
          <a:solidFill>
            <a:srgbClr val="4C4C4C"/>
          </a:solidFill>
          <a:latin typeface="Gill Sans Std"/>
          <a:ea typeface="Gill Sans Std"/>
          <a:cs typeface="Gill Sans Std"/>
        </a:defRPr>
      </a:lvl2pPr>
      <a:lvl3pPr marL="11699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defRPr>
          <a:solidFill>
            <a:srgbClr val="4C4C4C"/>
          </a:solidFill>
          <a:latin typeface="Gill Sans MT" pitchFamily="34" charset="0"/>
          <a:ea typeface="Gill Sans Std"/>
          <a:cs typeface="Gill Sans Std"/>
        </a:defRPr>
      </a:lvl3pPr>
      <a:lvl4pPr marL="2066925" indent="-228600" algn="l" rtl="0" eaLnBrk="0" fontAlgn="base" hangingPunct="0">
        <a:spcBef>
          <a:spcPct val="20000"/>
        </a:spcBef>
        <a:spcAft>
          <a:spcPct val="0"/>
        </a:spcAft>
        <a:buClr>
          <a:srgbClr val="4C4C4C"/>
        </a:buClr>
        <a:buSzPct val="80000"/>
        <a:buFont typeface="Arial" pitchFamily="34" charset="0"/>
        <a:buChar char="•"/>
        <a:defRPr sz="1400">
          <a:solidFill>
            <a:srgbClr val="4C4C4C"/>
          </a:solidFill>
          <a:latin typeface="Gill Sans MT" pitchFamily="34" charset="0"/>
          <a:ea typeface="Gill Sans Std"/>
          <a:cs typeface="Gill Sans Std"/>
        </a:defRPr>
      </a:lvl4pPr>
      <a:lvl5pPr marL="2600325" indent="-196850" algn="l" rtl="0" eaLnBrk="0" fontAlgn="base" hangingPunct="0">
        <a:spcBef>
          <a:spcPct val="20000"/>
        </a:spcBef>
        <a:spcAft>
          <a:spcPct val="0"/>
        </a:spcAft>
        <a:buClr>
          <a:srgbClr val="D63D25"/>
        </a:buClr>
        <a:buSzPct val="70000"/>
        <a:buFont typeface="Arial" pitchFamily="34" charset="0"/>
        <a:buChar char="•"/>
        <a:defRPr sz="1400">
          <a:solidFill>
            <a:srgbClr val="4C4C4C"/>
          </a:solidFill>
          <a:latin typeface="Gill Sans MT" pitchFamily="34" charset="0"/>
          <a:ea typeface="Gill Sans Std"/>
          <a:cs typeface="Gill Sans Std"/>
        </a:defRPr>
      </a:lvl5pPr>
      <a:lvl6pPr marL="3057525" indent="-1968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300">
          <a:solidFill>
            <a:schemeClr val="tx1"/>
          </a:solidFill>
          <a:latin typeface="+mn-lt"/>
        </a:defRPr>
      </a:lvl6pPr>
      <a:lvl7pPr marL="3514725" indent="-1968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300">
          <a:solidFill>
            <a:schemeClr val="tx1"/>
          </a:solidFill>
          <a:latin typeface="+mn-lt"/>
        </a:defRPr>
      </a:lvl7pPr>
      <a:lvl8pPr marL="3971925" indent="-1968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300">
          <a:solidFill>
            <a:schemeClr val="tx1"/>
          </a:solidFill>
          <a:latin typeface="+mn-lt"/>
        </a:defRPr>
      </a:lvl8pPr>
      <a:lvl9pPr marL="4429125" indent="-1968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3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e 11"/>
          <p:cNvGrpSpPr>
            <a:grpSpLocks/>
          </p:cNvGrpSpPr>
          <p:nvPr userDrawn="1"/>
        </p:nvGrpSpPr>
        <p:grpSpPr bwMode="auto">
          <a:xfrm>
            <a:off x="231775" y="357188"/>
            <a:ext cx="8594725" cy="709612"/>
            <a:chOff x="231382" y="357376"/>
            <a:chExt cx="8595012" cy="709424"/>
          </a:xfrm>
        </p:grpSpPr>
        <p:sp>
          <p:nvSpPr>
            <p:cNvPr id="3081" name="Rectangle 12"/>
            <p:cNvSpPr>
              <a:spLocks noChangeArrowheads="1"/>
            </p:cNvSpPr>
            <p:nvPr userDrawn="1"/>
          </p:nvSpPr>
          <p:spPr bwMode="auto">
            <a:xfrm>
              <a:off x="298059" y="363724"/>
              <a:ext cx="8528335" cy="703076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defRPr/>
              </a:pPr>
              <a:endParaRPr lang="fr-FR" altLang="fr-FR" smtClean="0">
                <a:solidFill>
                  <a:srgbClr val="FF0000"/>
                </a:solidFill>
                <a:latin typeface="Calibri" pitchFamily="34" charset="0"/>
              </a:endParaRPr>
            </a:p>
          </p:txBody>
        </p:sp>
        <p:sp>
          <p:nvSpPr>
            <p:cNvPr id="3082" name="Rectangle 13"/>
            <p:cNvSpPr>
              <a:spLocks noChangeArrowheads="1"/>
            </p:cNvSpPr>
            <p:nvPr userDrawn="1"/>
          </p:nvSpPr>
          <p:spPr bwMode="auto">
            <a:xfrm>
              <a:off x="231382" y="357376"/>
              <a:ext cx="535006" cy="4650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>
                <a:defRPr/>
              </a:pPr>
              <a:endParaRPr lang="fr-FR" altLang="fr-FR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083" name="Rectangle 14"/>
            <p:cNvSpPr>
              <a:spLocks noChangeArrowheads="1"/>
            </p:cNvSpPr>
            <p:nvPr userDrawn="1"/>
          </p:nvSpPr>
          <p:spPr bwMode="auto">
            <a:xfrm>
              <a:off x="336160" y="398640"/>
              <a:ext cx="311160" cy="315828"/>
            </a:xfrm>
            <a:prstGeom prst="rect">
              <a:avLst/>
            </a:prstGeom>
            <a:solidFill>
              <a:srgbClr val="E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defRPr/>
              </a:pPr>
              <a:endParaRPr lang="fr-FR" altLang="fr-FR" smtClean="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5" y="379413"/>
            <a:ext cx="8067675" cy="709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07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298450" y="1354138"/>
            <a:ext cx="8542338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Modifiez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450" y="6205538"/>
            <a:ext cx="852805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078" name="Image 1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413" y="6357938"/>
            <a:ext cx="13239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2575" y="6357938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80EF5229-7E01-4FFD-A72F-77FAD9FED41B}" type="slidenum">
              <a:rPr lang="fr-FR" sz="700">
                <a:solidFill>
                  <a:prstClr val="white"/>
                </a:solidFill>
              </a:rPr>
              <a:pPr>
                <a:defRPr/>
              </a:pPr>
              <a:t>‹N°›</a:t>
            </a:fld>
            <a:endParaRPr lang="fr-FR" sz="700" dirty="0">
              <a:solidFill>
                <a:prstClr val="white"/>
              </a:solidFill>
            </a:endParaRPr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763" y="6357938"/>
            <a:ext cx="6462712" cy="34607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dirty="0" smtClean="0">
                <a:solidFill>
                  <a:srgbClr val="000000"/>
                </a:solidFill>
                <a:cs typeface="+mn-cs"/>
              </a:rPr>
              <a:t>HDJ 15 février 2018</a:t>
            </a:r>
            <a:endParaRPr lang="fr-FR" sz="900" dirty="0">
              <a:solidFill>
                <a:srgbClr val="000000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2" r:id="rId1"/>
    <p:sldLayoutId id="2147484066" r:id="rId2"/>
    <p:sldLayoutId id="2147484067" r:id="rId3"/>
    <p:sldLayoutId id="2147484068" r:id="rId4"/>
    <p:sldLayoutId id="2147484069" r:id="rId5"/>
    <p:sldLayoutId id="2147484070" r:id="rId6"/>
    <p:sldLayoutId id="2147484103" r:id="rId7"/>
    <p:sldLayoutId id="2147484104" r:id="rId8"/>
    <p:sldLayoutId id="2147484105" r:id="rId9"/>
    <p:sldLayoutId id="2147484106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 cap="all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9pPr>
    </p:titleStyle>
    <p:bodyStyle>
      <a:lvl1pPr marL="265113" indent="-26511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n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1079500" y="414338"/>
            <a:ext cx="7780338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79500" y="1306513"/>
            <a:ext cx="7780338" cy="43513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  <a:p>
            <a:pPr lvl="5"/>
            <a:r>
              <a:rPr lang="fr-FR"/>
              <a:t>Sixième niveau</a:t>
            </a:r>
          </a:p>
        </p:txBody>
      </p:sp>
      <p:sp>
        <p:nvSpPr>
          <p:cNvPr id="11" name="object 13"/>
          <p:cNvSpPr/>
          <p:nvPr/>
        </p:nvSpPr>
        <p:spPr>
          <a:xfrm rot="16200000">
            <a:off x="817563" y="565150"/>
            <a:ext cx="525462" cy="261938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59000" y="6521450"/>
            <a:ext cx="5003800" cy="12382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b="0" cap="none" baseline="0">
                <a:solidFill>
                  <a:srgbClr val="7F7F7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79500" y="6521450"/>
            <a:ext cx="192088" cy="123825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b="1" cap="all" baseline="0">
                <a:solidFill>
                  <a:srgbClr val="581D74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EA9B908-7BA9-4269-99C0-D25D013903A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3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347788" y="6524625"/>
            <a:ext cx="766762" cy="12382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lang="fr-FR" sz="800" b="0" cap="all" baseline="0">
                <a:solidFill>
                  <a:srgbClr val="7F7F7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pic>
        <p:nvPicPr>
          <p:cNvPr id="4104" name="Picture 4" descr="D:\BLOC MARQUES\JPG\BB_Q_NATIXIS_ASSURANCES_10CM.jpg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6338888"/>
            <a:ext cx="1163638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07" r:id="rId1"/>
    <p:sldLayoutId id="2147484108" r:id="rId2"/>
    <p:sldLayoutId id="2147484109" r:id="rId3"/>
    <p:sldLayoutId id="2147484110" r:id="rId4"/>
    <p:sldLayoutId id="2147484111" r:id="rId5"/>
    <p:sldLayoutId id="2147484112" r:id="rId6"/>
    <p:sldLayoutId id="2147484113" r:id="rId7"/>
    <p:sldLayoutId id="2147484114" r:id="rId8"/>
    <p:sldLayoutId id="2147484115" r:id="rId9"/>
    <p:sldLayoutId id="2147484116" r:id="rId10"/>
    <p:sldLayoutId id="2147484117" r:id="rId11"/>
    <p:sldLayoutId id="2147484118" r:id="rId12"/>
    <p:sldLayoutId id="2147484071" r:id="rId13"/>
    <p:sldLayoutId id="2147484072" r:id="rId14"/>
    <p:sldLayoutId id="2147484119" r:id="rId15"/>
    <p:sldLayoutId id="2147484120" r:id="rId16"/>
    <p:sldLayoutId id="2147484121" r:id="rId17"/>
    <p:sldLayoutId id="2147484122" r:id="rId18"/>
    <p:sldLayoutId id="2147484123" r:id="rId19"/>
    <p:sldLayoutId id="2147484124" r:id="rId20"/>
    <p:sldLayoutId id="2147484125" r:id="rId21"/>
    <p:sldLayoutId id="2147484126" r:id="rId22"/>
    <p:sldLayoutId id="2147484127" r:id="rId23"/>
    <p:sldLayoutId id="2147484128" r:id="rId24"/>
    <p:sldLayoutId id="2147484129" r:id="rId25"/>
    <p:sldLayoutId id="2147484130" r:id="rId26"/>
  </p:sldLayoutIdLst>
  <p:hf hd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itchFamily="34" charset="0"/>
        </a:defRPr>
      </a:lvl9pPr>
    </p:titleStyle>
    <p:bodyStyle>
      <a:lvl1pPr algn="l" defTabSz="685800" rtl="0" eaLnBrk="0" fontAlgn="base" hangingPunct="0">
        <a:spcBef>
          <a:spcPts val="1200"/>
        </a:spcBef>
        <a:spcAft>
          <a:spcPct val="0"/>
        </a:spcAft>
        <a:buFont typeface="Arial" pitchFamily="34" charset="0"/>
        <a:defRPr sz="1600" kern="1200">
          <a:solidFill>
            <a:srgbClr val="595959"/>
          </a:solidFill>
          <a:latin typeface="+mn-lt"/>
          <a:ea typeface="+mn-ea"/>
          <a:cs typeface="+mn-cs"/>
        </a:defRPr>
      </a:lvl1pPr>
      <a:lvl2pPr algn="l" defTabSz="685800" rtl="0" eaLnBrk="0" fontAlgn="base" hangingPunct="0">
        <a:spcBef>
          <a:spcPts val="1200"/>
        </a:spcBef>
        <a:spcAft>
          <a:spcPct val="0"/>
        </a:spcAft>
        <a:buFont typeface="Arial" pitchFamily="34" charset="0"/>
        <a:defRPr sz="17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685800" rtl="0" eaLnBrk="0" fontAlgn="base" hangingPunct="0">
        <a:spcBef>
          <a:spcPts val="1600"/>
        </a:spcBef>
        <a:spcAft>
          <a:spcPct val="0"/>
        </a:spcAft>
        <a:buFont typeface="Arial" pitchFamily="34" charset="0"/>
        <a:defRPr sz="1400" b="1" kern="1200" cap="all">
          <a:solidFill>
            <a:schemeClr val="tx1"/>
          </a:solidFill>
          <a:latin typeface="+mn-lt"/>
          <a:ea typeface="+mn-ea"/>
          <a:cs typeface="+mn-cs"/>
        </a:defRPr>
      </a:lvl3pPr>
      <a:lvl4pPr algn="l" defTabSz="685800" rtl="0" eaLnBrk="0" fontAlgn="base" hangingPunct="0">
        <a:spcBef>
          <a:spcPts val="900"/>
        </a:spcBef>
        <a:spcAft>
          <a:spcPct val="0"/>
        </a:spcAft>
        <a:buFont typeface="Arial" pitchFamily="34" charset="0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449263" indent="-179388" algn="l" defTabSz="685800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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583200" indent="-1296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e 11"/>
          <p:cNvGrpSpPr>
            <a:grpSpLocks/>
          </p:cNvGrpSpPr>
          <p:nvPr/>
        </p:nvGrpSpPr>
        <p:grpSpPr bwMode="auto">
          <a:xfrm>
            <a:off x="231775" y="115888"/>
            <a:ext cx="8594725" cy="720725"/>
            <a:chOff x="231382" y="357376"/>
            <a:chExt cx="8595012" cy="709424"/>
          </a:xfrm>
        </p:grpSpPr>
        <p:sp>
          <p:nvSpPr>
            <p:cNvPr id="5128" name="Rectangle 12"/>
            <p:cNvSpPr>
              <a:spLocks noChangeArrowheads="1"/>
            </p:cNvSpPr>
            <p:nvPr userDrawn="1"/>
          </p:nvSpPr>
          <p:spPr bwMode="auto">
            <a:xfrm>
              <a:off x="298059" y="363626"/>
              <a:ext cx="8528335" cy="703174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defRPr/>
              </a:pPr>
              <a:endParaRPr lang="fr-FR" altLang="fr-FR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129" name="Rectangle 13"/>
            <p:cNvSpPr>
              <a:spLocks noChangeArrowheads="1"/>
            </p:cNvSpPr>
            <p:nvPr userDrawn="1"/>
          </p:nvSpPr>
          <p:spPr bwMode="auto">
            <a:xfrm>
              <a:off x="231382" y="357376"/>
              <a:ext cx="535006" cy="4656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>
                <a:defRPr/>
              </a:pPr>
              <a:endParaRPr lang="fr-FR" altLang="fr-FR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130" name="Rectangle 14"/>
            <p:cNvSpPr>
              <a:spLocks noChangeArrowheads="1"/>
            </p:cNvSpPr>
            <p:nvPr userDrawn="1"/>
          </p:nvSpPr>
          <p:spPr bwMode="auto">
            <a:xfrm>
              <a:off x="336160" y="398004"/>
              <a:ext cx="311160" cy="317209"/>
            </a:xfrm>
            <a:prstGeom prst="rect">
              <a:avLst/>
            </a:prstGeom>
            <a:solidFill>
              <a:srgbClr val="E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defRPr/>
              </a:pPr>
              <a:endParaRPr lang="fr-FR" altLang="fr-FR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5" y="115888"/>
            <a:ext cx="8067675" cy="709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 bwMode="auto">
          <a:xfrm>
            <a:off x="298450" y="6453188"/>
            <a:ext cx="852805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/>
        </p:nvSpPr>
        <p:spPr bwMode="auto">
          <a:xfrm>
            <a:off x="282575" y="6524625"/>
            <a:ext cx="277813" cy="2778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8331B34-2FDA-4EA3-9E23-F218297B0CD9}" type="slidenum">
              <a:rPr lang="fr-FR" sz="110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>
                <a:defRPr/>
              </a:pPr>
              <a:t>‹N°›</a:t>
            </a:fld>
            <a:endParaRPr lang="fr-FR" sz="110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Espace réservé du texte 141"/>
          <p:cNvSpPr txBox="1">
            <a:spLocks/>
          </p:cNvSpPr>
          <p:nvPr/>
        </p:nvSpPr>
        <p:spPr>
          <a:xfrm>
            <a:off x="647700" y="6569075"/>
            <a:ext cx="6604000" cy="315913"/>
          </a:xfrm>
          <a:prstGeom prst="rect">
            <a:avLst/>
          </a:prstGeom>
        </p:spPr>
        <p:txBody>
          <a:bodyPr/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None/>
              <a:defRPr/>
            </a:pPr>
            <a:r>
              <a:rPr lang="fr-FR" sz="1200" i="1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HEURE DU JEUDI 2017 S24 – Jeudi 15 juin 2017</a:t>
            </a:r>
            <a:endParaRPr lang="fr-FR" sz="1200" i="1" dirty="0">
              <a:solidFill>
                <a:srgbClr val="000000">
                  <a:lumMod val="50000"/>
                  <a:lumOff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127" name="Image 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2525" y="6515100"/>
            <a:ext cx="13239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1" r:id="rId1"/>
    <p:sldLayoutId id="2147484073" r:id="rId2"/>
    <p:sldLayoutId id="2147484074" r:id="rId3"/>
    <p:sldLayoutId id="2147484075" r:id="rId4"/>
    <p:sldLayoutId id="2147484076" r:id="rId5"/>
    <p:sldLayoutId id="2147484077" r:id="rId6"/>
    <p:sldLayoutId id="2147484132" r:id="rId7"/>
    <p:sldLayoutId id="2147484133" r:id="rId8"/>
    <p:sldLayoutId id="2147484134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 cap="all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9pPr>
    </p:titleStyle>
    <p:bodyStyle>
      <a:lvl1pPr marL="265113" indent="-26511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n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e 11"/>
          <p:cNvGrpSpPr>
            <a:grpSpLocks/>
          </p:cNvGrpSpPr>
          <p:nvPr/>
        </p:nvGrpSpPr>
        <p:grpSpPr bwMode="auto">
          <a:xfrm>
            <a:off x="231775" y="115888"/>
            <a:ext cx="8594725" cy="720725"/>
            <a:chOff x="231382" y="357376"/>
            <a:chExt cx="8595012" cy="709424"/>
          </a:xfrm>
        </p:grpSpPr>
        <p:sp>
          <p:nvSpPr>
            <p:cNvPr id="6152" name="Rectangle 12"/>
            <p:cNvSpPr>
              <a:spLocks noChangeArrowheads="1"/>
            </p:cNvSpPr>
            <p:nvPr userDrawn="1"/>
          </p:nvSpPr>
          <p:spPr bwMode="auto">
            <a:xfrm>
              <a:off x="298059" y="363626"/>
              <a:ext cx="8528335" cy="703174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defRPr/>
              </a:pPr>
              <a:endParaRPr lang="fr-FR" altLang="fr-FR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153" name="Rectangle 13"/>
            <p:cNvSpPr>
              <a:spLocks noChangeArrowheads="1"/>
            </p:cNvSpPr>
            <p:nvPr userDrawn="1"/>
          </p:nvSpPr>
          <p:spPr bwMode="auto">
            <a:xfrm>
              <a:off x="231382" y="357376"/>
              <a:ext cx="535006" cy="4656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>
                <a:defRPr/>
              </a:pPr>
              <a:endParaRPr lang="fr-FR" altLang="fr-FR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154" name="Rectangle 14"/>
            <p:cNvSpPr>
              <a:spLocks noChangeArrowheads="1"/>
            </p:cNvSpPr>
            <p:nvPr userDrawn="1"/>
          </p:nvSpPr>
          <p:spPr bwMode="auto">
            <a:xfrm>
              <a:off x="336160" y="398004"/>
              <a:ext cx="311160" cy="317209"/>
            </a:xfrm>
            <a:prstGeom prst="rect">
              <a:avLst/>
            </a:prstGeom>
            <a:solidFill>
              <a:srgbClr val="E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defRPr/>
              </a:pPr>
              <a:endParaRPr lang="fr-FR" altLang="fr-FR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5" y="115888"/>
            <a:ext cx="8067675" cy="709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 bwMode="auto">
          <a:xfrm>
            <a:off x="298450" y="6453188"/>
            <a:ext cx="852805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/>
        </p:nvSpPr>
        <p:spPr bwMode="auto">
          <a:xfrm>
            <a:off x="282575" y="6524625"/>
            <a:ext cx="277813" cy="2778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50F2B57-640A-4AA2-8CDD-21B17106AE29}" type="slidenum">
              <a:rPr lang="fr-FR" sz="110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>
                <a:defRPr/>
              </a:pPr>
              <a:t>‹N°›</a:t>
            </a:fld>
            <a:endParaRPr lang="fr-FR" sz="110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Espace réservé du texte 141"/>
          <p:cNvSpPr txBox="1">
            <a:spLocks/>
          </p:cNvSpPr>
          <p:nvPr/>
        </p:nvSpPr>
        <p:spPr>
          <a:xfrm>
            <a:off x="647700" y="6569075"/>
            <a:ext cx="6604000" cy="315913"/>
          </a:xfrm>
          <a:prstGeom prst="rect">
            <a:avLst/>
          </a:prstGeom>
        </p:spPr>
        <p:txBody>
          <a:bodyPr/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None/>
              <a:defRPr/>
            </a:pPr>
            <a:r>
              <a:rPr lang="fr-FR" sz="1200" i="1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HEURE DU JEUDI 2017 S35 – Jeudi 31 août 2017</a:t>
            </a:r>
            <a:endParaRPr lang="fr-FR" sz="1200" i="1" dirty="0">
              <a:solidFill>
                <a:srgbClr val="000000">
                  <a:lumMod val="50000"/>
                  <a:lumOff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151" name="Image 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2525" y="6515100"/>
            <a:ext cx="13239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5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136" r:id="rId7"/>
    <p:sldLayoutId id="2147484137" r:id="rId8"/>
    <p:sldLayoutId id="2147484138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 cap="all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9pPr>
    </p:titleStyle>
    <p:bodyStyle>
      <a:lvl1pPr marL="265113" indent="-26511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n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9250" y="377825"/>
            <a:ext cx="8445500" cy="72072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Titre principal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9250" y="1600200"/>
            <a:ext cx="84455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9388" y="6308725"/>
            <a:ext cx="585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1FE1FE6A-FC1C-4EFF-8BF4-BAAAF29E7DDB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42913" y="6202363"/>
            <a:ext cx="8243887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2771775" y="6335713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778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2" r:id="rId1"/>
    <p:sldLayoutId id="2147484393" r:id="rId2"/>
    <p:sldLayoutId id="2147484394" r:id="rId3"/>
    <p:sldLayoutId id="2147484395" r:id="rId4"/>
    <p:sldLayoutId id="2147484396" r:id="rId5"/>
    <p:sldLayoutId id="2147484397" r:id="rId6"/>
    <p:sldLayoutId id="2147484398" r:id="rId7"/>
    <p:sldLayoutId id="2147484399" r:id="rId8"/>
    <p:sldLayoutId id="2147484400" r:id="rId9"/>
    <p:sldLayoutId id="2147484401" r:id="rId10"/>
    <p:sldLayoutId id="2147484402" r:id="rId11"/>
    <p:sldLayoutId id="2147484403" r:id="rId12"/>
    <p:sldLayoutId id="2147484404" r:id="rId13"/>
    <p:sldLayoutId id="2147484405" r:id="rId14"/>
    <p:sldLayoutId id="2147484406" r:id="rId15"/>
    <p:sldLayoutId id="2147484407" r:id="rId16"/>
    <p:sldLayoutId id="2147484408" r:id="rId17"/>
    <p:sldLayoutId id="2147484409" r:id="rId18"/>
    <p:sldLayoutId id="2147484410" r:id="rId19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 kern="1200" cap="all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9pPr>
    </p:titleStyle>
    <p:bodyStyle>
      <a:lvl1pPr algn="l" rtl="0" eaLnBrk="0" fontAlgn="base" hangingPunct="0">
        <a:spcBef>
          <a:spcPct val="0"/>
        </a:spcBef>
        <a:spcAft>
          <a:spcPts val="300"/>
        </a:spcAft>
        <a:defRPr sz="1300" b="1" kern="1200" cap="all">
          <a:solidFill>
            <a:schemeClr val="accent1"/>
          </a:solidFill>
          <a:latin typeface="+mn-lt"/>
          <a:ea typeface="+mn-ea"/>
          <a:cs typeface="+mn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300" b="1" kern="1200" cap="all">
          <a:solidFill>
            <a:schemeClr val="tx1"/>
          </a:solidFill>
          <a:latin typeface="+mn-lt"/>
          <a:ea typeface="+mn-ea"/>
          <a:cs typeface="+mn-cs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algn="just" rtl="0" eaLnBrk="0" fontAlgn="base" hangingPunct="0">
        <a:lnSpc>
          <a:spcPts val="2000"/>
        </a:lnSpc>
        <a:spcBef>
          <a:spcPct val="0"/>
        </a:spcBef>
        <a:spcAft>
          <a:spcPct val="0"/>
        </a:spcAft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indent="-142875" algn="just" rtl="0" eaLnBrk="0" fontAlgn="base" hangingPunct="0">
        <a:spcBef>
          <a:spcPts val="300"/>
        </a:spcBef>
        <a:spcAft>
          <a:spcPts val="300"/>
        </a:spcAft>
        <a:buClr>
          <a:schemeClr val="accent1"/>
        </a:buClr>
        <a:buFont typeface="Arial" pitchFamily="34" charset="0"/>
        <a:buChar char="&gt;"/>
        <a:defRPr sz="1300" kern="1200" cap="all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www.google.fr/url?sa=i&amp;rct=j&amp;q=&amp;esrc=s&amp;source=images&amp;cd=&amp;cad=rja&amp;uact=8&amp;ved=2ahUKEwjq_c-pvPzeAhXxyYUKHcQvCosQjRx6BAgBEAU&amp;url=https://www.caisse-epargne-aquitaine-poitou-charentes.fr/editorial/clients-fragiles/&amp;psig=AOvVaw2KjZ60eKd3mliIdiZbYS4j&amp;ust=1543679420911754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569/nymphea-avril-2029/11603/dm-inf-19-001-nymphea-avril-2029-validee.doc" TargetMode="Externa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://commerciaux.celca.caisse-epargne.fr/particuliers/epargne-2/taux-des-placements/taux-des-placements/" TargetMode="External"/><Relationship Id="rId4" Type="http://schemas.openxmlformats.org/officeDocument/2006/relationships/image" Target="../media/image30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hyperlink" Target="http://service-cegee-sps/sites/refdoc/mydocs/Documents%20partages/NI-A-0050.pdf?Web=1" TargetMode="Externa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://commerciaux.celca.caisse-epargne.fr/download/341/tarification/8938/offres-promo-en-cours.pdf" TargetMode="Externa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hyperlink" Target="http://service-cegee-sps/sites/refdoc/mydocs/Documents%20partages/NI-A-0052.pdf?Web=1" TargetMode="Externa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service-portail-intranet-cegee.sigce.caisse-epargne.fr/Intranet/intranetcegee_prod/Orca/index.php?rap=3004" TargetMode="Externa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service-portail-intranet-cegee.sigce.caisse-epargne.fr/Intranet/intranetcegee_prod/Orca/index.php?rap=2243" TargetMode="External"/><Relationship Id="rId2" Type="http://schemas.openxmlformats.org/officeDocument/2006/relationships/hyperlink" Target="http://service-portail-intranet-cegee.sigce.caisse-epargne.fr/Intranet/intranetcegee_prod/Orca/index.php?rap=2242" TargetMode="External"/><Relationship Id="rId1" Type="http://schemas.openxmlformats.org/officeDocument/2006/relationships/slideLayout" Target="../slideLayouts/slideLayout85.xml"/><Relationship Id="rId4" Type="http://schemas.openxmlformats.org/officeDocument/2006/relationships/hyperlink" Target="http://service-portail-intranet-cegee.sigce.caisse-epargne.fr/Intranet/intranetcegee_prod/Orca/index.php?rap=3001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8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://commerciaux.celca.caisse-epargne.fr/download/1449/referentiel-des-delegations-commerciales/11583/referentiel-des-derogations-commerciales-2.pdf" TargetMode="External"/><Relationship Id="rId1" Type="http://schemas.openxmlformats.org/officeDocument/2006/relationships/slideLayout" Target="../slideLayouts/slideLayout8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/>
          <p:cNvSpPr>
            <a:spLocks noGrp="1"/>
          </p:cNvSpPr>
          <p:nvPr>
            <p:ph type="ctrTitle"/>
          </p:nvPr>
        </p:nvSpPr>
        <p:spPr>
          <a:xfrm>
            <a:off x="0" y="4437063"/>
            <a:ext cx="9144000" cy="6477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 smtClean="0"/>
              <a:t>Dispositif Collecte 2019</a:t>
            </a:r>
            <a:endParaRPr lang="fr-FR" dirty="0"/>
          </a:p>
        </p:txBody>
      </p:sp>
      <p:sp>
        <p:nvSpPr>
          <p:cNvPr id="13" name="Sous-titre 12"/>
          <p:cNvSpPr>
            <a:spLocks noGrp="1"/>
          </p:cNvSpPr>
          <p:nvPr>
            <p:ph type="subTitle" idx="1"/>
          </p:nvPr>
        </p:nvSpPr>
        <p:spPr>
          <a:xfrm>
            <a:off x="0" y="5265738"/>
            <a:ext cx="9144000" cy="539750"/>
          </a:xfrm>
        </p:spPr>
        <p:txBody>
          <a:bodyPr>
            <a:noAutofit/>
          </a:bodyPr>
          <a:lstStyle/>
          <a:p>
            <a:pPr eaLnBrk="1" fontAlgn="auto" hangingPunct="1">
              <a:spcBef>
                <a:spcPts val="0"/>
              </a:spcBef>
              <a:defRPr/>
            </a:pPr>
            <a:r>
              <a:rPr lang="fr-FR" sz="2000" dirty="0" smtClean="0"/>
              <a:t>Heure du jeudi du 10 janvier 2019</a:t>
            </a:r>
            <a:endParaRPr lang="fr-FR" sz="2000" dirty="0"/>
          </a:p>
        </p:txBody>
      </p:sp>
      <p:sp>
        <p:nvSpPr>
          <p:cNvPr id="64519" name="AutoShape 6" descr="Résultat de recherche d'images pour &quot;clientèle en situation de fragilité financière&quot;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09538" y="-830263"/>
            <a:ext cx="2619375" cy="1743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hangingPunct="1">
              <a:spcAft>
                <a:spcPct val="0"/>
              </a:spcAft>
            </a:pPr>
            <a:endParaRPr lang="fr-FR" altLang="fr-FR" sz="1800" b="0">
              <a:solidFill>
                <a:prstClr val="black"/>
              </a:solidFill>
            </a:endParaRPr>
          </a:p>
        </p:txBody>
      </p:sp>
      <p:sp>
        <p:nvSpPr>
          <p:cNvPr id="64520" name="AutoShape 8" descr="Résultat de recherche d'images pour &quot;clientèle en situation de fragilité financière&quot;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261938" y="-677863"/>
            <a:ext cx="2619375" cy="1743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hangingPunct="1">
              <a:spcAft>
                <a:spcPct val="0"/>
              </a:spcAft>
            </a:pPr>
            <a:endParaRPr lang="fr-FR" altLang="fr-FR" sz="1800" b="0">
              <a:solidFill>
                <a:prstClr val="black"/>
              </a:solidFill>
            </a:endParaRPr>
          </a:p>
        </p:txBody>
      </p:sp>
      <p:sp>
        <p:nvSpPr>
          <p:cNvPr id="64521" name="AutoShape 10" descr="Résultat de recherche d'images pour &quot;clientèle en situation de fragilité financière&quot;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414338" y="-525463"/>
            <a:ext cx="2619375" cy="1743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hangingPunct="1">
              <a:spcAft>
                <a:spcPct val="0"/>
              </a:spcAft>
            </a:pPr>
            <a:endParaRPr lang="fr-FR" altLang="fr-FR" sz="1800" b="0">
              <a:solidFill>
                <a:prstClr val="black"/>
              </a:solidFill>
            </a:endParaRPr>
          </a:p>
        </p:txBody>
      </p:sp>
      <p:pic>
        <p:nvPicPr>
          <p:cNvPr id="1026" name="Picture 2" descr="Résultat de recherche d'images pour &quot;épargner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432488"/>
            <a:ext cx="2471885" cy="24718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ésultat de recherche d'images pour &quot;épargner&quot;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53" b="7824"/>
          <a:stretch/>
        </p:blipFill>
        <p:spPr bwMode="auto">
          <a:xfrm>
            <a:off x="755576" y="1432488"/>
            <a:ext cx="5343725" cy="24718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u pied de page 5"/>
          <p:cNvSpPr txBox="1">
            <a:spLocks/>
          </p:cNvSpPr>
          <p:nvPr/>
        </p:nvSpPr>
        <p:spPr bwMode="auto">
          <a:xfrm>
            <a:off x="2987824" y="6335713"/>
            <a:ext cx="3240088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defRPr sz="1200" b="0" kern="1200" cap="all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1000" b="0" i="1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pPr>
              <a:spcAft>
                <a:spcPct val="0"/>
              </a:spcAft>
              <a:defRPr/>
            </a:pPr>
            <a:r>
              <a:rPr lang="fr-FR" altLang="fr-FR" sz="1100" dirty="0" smtClean="0">
                <a:solidFill>
                  <a:prstClr val="black"/>
                </a:solidFill>
              </a:rPr>
              <a:t>2019 - HDJ S02 – Dispositif EPARGNE</a:t>
            </a:r>
          </a:p>
        </p:txBody>
      </p:sp>
    </p:spTree>
    <p:extLst>
      <p:ext uri="{BB962C8B-B14F-4D97-AF65-F5344CB8AC3E}">
        <p14:creationId xmlns:p14="http://schemas.microsoft.com/office/powerpoint/2010/main" val="419601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ce réservé du numéro de diapositive 22"/>
          <p:cNvSpPr>
            <a:spLocks noGrp="1"/>
          </p:cNvSpPr>
          <p:nvPr>
            <p:ph type="sldNum" sz="quarter" idx="27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051914B-540C-454B-99F4-FEFF50D1E02E}" type="slidenum">
              <a:rPr lang="fr-FR" altLang="fr-FR" sz="110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fr-FR" altLang="fr-FR" sz="1100" smtClean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4294967295"/>
          </p:nvPr>
        </p:nvSpPr>
        <p:spPr bwMode="auto">
          <a:xfrm>
            <a:off x="2771775" y="6335713"/>
            <a:ext cx="3240088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100" dirty="0" smtClean="0">
                <a:solidFill>
                  <a:prstClr val="black"/>
                </a:solidFill>
              </a:rPr>
              <a:t>2019 - HDJ S02 – Dispositif EPARGNE</a:t>
            </a:r>
          </a:p>
        </p:txBody>
      </p:sp>
      <p:sp>
        <p:nvSpPr>
          <p:cNvPr id="34" name="Titre 8"/>
          <p:cNvSpPr>
            <a:spLocks noGrp="1"/>
          </p:cNvSpPr>
          <p:nvPr>
            <p:ph type="title"/>
          </p:nvPr>
        </p:nvSpPr>
        <p:spPr>
          <a:xfrm>
            <a:off x="371806" y="404664"/>
            <a:ext cx="8445500" cy="72072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SOMMAIRE</a:t>
            </a:r>
            <a:endParaRPr lang="fr-FR" sz="1600" dirty="0"/>
          </a:p>
        </p:txBody>
      </p:sp>
      <p:sp>
        <p:nvSpPr>
          <p:cNvPr id="8" name="Espace réservé du contenu 1"/>
          <p:cNvSpPr txBox="1">
            <a:spLocks/>
          </p:cNvSpPr>
          <p:nvPr/>
        </p:nvSpPr>
        <p:spPr>
          <a:xfrm>
            <a:off x="586626" y="1124744"/>
            <a:ext cx="7801798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8" indent="0" algn="just" eaLnBrk="0" hangingPunct="0">
              <a:lnSpc>
                <a:spcPct val="150000"/>
              </a:lnSpc>
              <a:buClr>
                <a:srgbClr val="C00000"/>
              </a:buClr>
              <a:buSzPct val="100000"/>
              <a:buNone/>
              <a:defRPr/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Nos ambitions de collecte 2019</a:t>
            </a:r>
          </a:p>
          <a:p>
            <a:pPr marL="744538" lvl="1" algn="just" eaLnBrk="0" hangingPunct="0">
              <a:lnSpc>
                <a:spcPct val="150000"/>
              </a:lnSpc>
              <a:buClr>
                <a:srgbClr val="C00000"/>
              </a:buClr>
              <a:buSzPct val="100000"/>
              <a:buFont typeface="+mj-lt"/>
              <a:buAutoNum type="arabicPeriod"/>
              <a:defRPr/>
            </a:pP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Objectifs de collecte 2019</a:t>
            </a:r>
          </a:p>
          <a:p>
            <a:pPr marL="744538" lvl="1" algn="just" eaLnBrk="0" hangingPunct="0">
              <a:lnSpc>
                <a:spcPct val="150000"/>
              </a:lnSpc>
              <a:buClr>
                <a:srgbClr val="C00000"/>
              </a:buClr>
              <a:buSzPct val="100000"/>
              <a:buFont typeface="+mj-lt"/>
              <a:buAutoNum type="arabicPeriod"/>
              <a:defRPr/>
            </a:pP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Récapitulatif global de nos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offres</a:t>
            </a:r>
            <a:endParaRPr lang="fr-FR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744538" lvl="1" algn="just" eaLnBrk="0" hangingPunct="0">
              <a:lnSpc>
                <a:spcPct val="150000"/>
              </a:lnSpc>
              <a:buClr>
                <a:srgbClr val="C00000"/>
              </a:buClr>
              <a:buSzPct val="100000"/>
              <a:buFont typeface="+mj-lt"/>
              <a:buAutoNum type="arabicPeriod"/>
              <a:defRPr/>
            </a:pP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Dispositif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argent frais :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précisions sur le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Livret Grand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Prix </a:t>
            </a: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588" indent="0" algn="just" eaLnBrk="0" hangingPunct="0">
              <a:lnSpc>
                <a:spcPct val="150000"/>
              </a:lnSpc>
              <a:buClr>
                <a:srgbClr val="C00000"/>
              </a:buClr>
              <a:buSzPct val="100000"/>
              <a:buNone/>
              <a:defRPr/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Recyclage des échéances</a:t>
            </a:r>
          </a:p>
          <a:p>
            <a:pPr marL="801688" lvl="1" indent="-342900" algn="just" eaLnBrk="0" hangingPunct="0">
              <a:lnSpc>
                <a:spcPct val="150000"/>
              </a:lnSpc>
              <a:buClr>
                <a:srgbClr val="C00000"/>
              </a:buClr>
              <a:buSzPct val="100000"/>
              <a:buFont typeface="+mj-lt"/>
              <a:buAutoNum type="arabicPeriod" startAt="4"/>
              <a:defRPr/>
            </a:pP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Calendrier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des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échéances de 2019</a:t>
            </a: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01688" lvl="1" indent="-342900" algn="just" eaLnBrk="0" hangingPunct="0">
              <a:lnSpc>
                <a:spcPct val="150000"/>
              </a:lnSpc>
              <a:buClr>
                <a:srgbClr val="C00000"/>
              </a:buClr>
              <a:buSzPct val="100000"/>
              <a:buFont typeface="+mj-lt"/>
              <a:buAutoNum type="arabicPeriod" startAt="4"/>
              <a:defRPr/>
            </a:pP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Échéances de fonds garantis et d’emprunts : modalités de prise de </a:t>
            </a:r>
            <a:r>
              <a:rPr lang="fr-F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RdV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et de recyclage</a:t>
            </a:r>
          </a:p>
          <a:p>
            <a:pPr marL="801688" lvl="1" indent="-342900" algn="just" eaLnBrk="0" hangingPunct="0">
              <a:lnSpc>
                <a:spcPct val="150000"/>
              </a:lnSpc>
              <a:buClr>
                <a:srgbClr val="C00000"/>
              </a:buClr>
              <a:buSzPct val="100000"/>
              <a:buFont typeface="+mj-lt"/>
              <a:buAutoNum type="arabicPeriod" startAt="4"/>
              <a:defRPr/>
            </a:pP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Offre de recyclage tous publics</a:t>
            </a:r>
          </a:p>
          <a:p>
            <a:pPr marL="801688" lvl="1" indent="-342900" algn="just" eaLnBrk="0" hangingPunct="0">
              <a:lnSpc>
                <a:spcPct val="150000"/>
              </a:lnSpc>
              <a:buClr>
                <a:srgbClr val="C00000"/>
              </a:buClr>
              <a:buSzPct val="100000"/>
              <a:buFont typeface="+mj-lt"/>
              <a:buAutoNum type="arabicPeriod" startAt="4"/>
              <a:defRPr/>
            </a:pP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Cas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particulier des clients de plus de 75 ans ayant une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échéance</a:t>
            </a: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01688" lvl="1" indent="-342900" algn="just" eaLnBrk="0" hangingPunct="0">
              <a:lnSpc>
                <a:spcPct val="150000"/>
              </a:lnSpc>
              <a:buClr>
                <a:srgbClr val="C00000"/>
              </a:buClr>
              <a:buSzPct val="100000"/>
              <a:buFont typeface="+mj-lt"/>
              <a:buAutoNum type="arabicPeriod" startAt="4"/>
              <a:defRPr/>
            </a:pP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LEP : un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dispositif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important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faire face aux nombreux contrats à justifier</a:t>
            </a:r>
          </a:p>
          <a:p>
            <a:pPr marL="1588" indent="0" algn="just" eaLnBrk="0" hangingPunct="0">
              <a:lnSpc>
                <a:spcPct val="150000"/>
              </a:lnSpc>
              <a:buClr>
                <a:srgbClr val="C00000"/>
              </a:buClr>
              <a:buSzPct val="100000"/>
              <a:buNone/>
              <a:defRPr/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Moyens à disposition</a:t>
            </a:r>
          </a:p>
          <a:p>
            <a:pPr marL="801688" lvl="1" indent="-342900" algn="just" eaLnBrk="0" hangingPunct="0">
              <a:lnSpc>
                <a:spcPct val="150000"/>
              </a:lnSpc>
              <a:buClr>
                <a:srgbClr val="C00000"/>
              </a:buClr>
              <a:buSzPct val="100000"/>
              <a:buFont typeface="+mj-lt"/>
              <a:buAutoNum type="arabicPeriod" startAt="9"/>
              <a:defRPr/>
            </a:pP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Des cibles pour nous aider dans l’atteinte de nos ambitions</a:t>
            </a:r>
          </a:p>
          <a:p>
            <a:pPr marL="801688" lvl="1" indent="-342900" algn="just" eaLnBrk="0" hangingPunct="0">
              <a:lnSpc>
                <a:spcPct val="150000"/>
              </a:lnSpc>
              <a:buClr>
                <a:srgbClr val="C00000"/>
              </a:buClr>
              <a:buSzPct val="100000"/>
              <a:buFont typeface="+mj-lt"/>
              <a:buAutoNum type="arabicPeriod" startAt="9"/>
              <a:defRPr/>
            </a:pP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Campagnes de télémarketing</a:t>
            </a: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7338" indent="-285750" algn="just" eaLnBrk="0" hangingPunct="0"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7338" indent="-285750" algn="just" eaLnBrk="0" hangingPunct="0"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7338" indent="-285750" algn="just" eaLnBrk="0" hangingPunct="0"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800" dirty="0">
              <a:solidFill>
                <a:srgbClr val="C00000"/>
              </a:solidFill>
            </a:endParaRPr>
          </a:p>
          <a:p>
            <a:pPr marL="287338" indent="-285750" algn="just" eaLnBrk="0" hangingPunct="0"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800" dirty="0">
              <a:solidFill>
                <a:srgbClr val="C00000"/>
              </a:solidFill>
            </a:endParaRPr>
          </a:p>
          <a:p>
            <a:pPr marL="457200" lvl="1" indent="0">
              <a:buNone/>
            </a:pP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227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ce réservé du numéro de diapositive 22"/>
          <p:cNvSpPr>
            <a:spLocks noGrp="1"/>
          </p:cNvSpPr>
          <p:nvPr>
            <p:ph type="sldNum" sz="quarter" idx="27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051914B-540C-454B-99F4-FEFF50D1E02E}" type="slidenum">
              <a:rPr lang="fr-FR" altLang="fr-FR" sz="110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fr-FR" altLang="fr-FR" sz="1100" smtClean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4294967295"/>
          </p:nvPr>
        </p:nvSpPr>
        <p:spPr bwMode="auto">
          <a:xfrm>
            <a:off x="2771775" y="6335713"/>
            <a:ext cx="3240088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100" dirty="0" smtClean="0">
                <a:solidFill>
                  <a:prstClr val="black"/>
                </a:solidFill>
              </a:rPr>
              <a:t>2019 - HDJ S02 – Dispositif EPARGNE</a:t>
            </a:r>
          </a:p>
        </p:txBody>
      </p:sp>
      <p:sp>
        <p:nvSpPr>
          <p:cNvPr id="34" name="Titre 8"/>
          <p:cNvSpPr>
            <a:spLocks noGrp="1"/>
          </p:cNvSpPr>
          <p:nvPr>
            <p:ph type="title"/>
          </p:nvPr>
        </p:nvSpPr>
        <p:spPr>
          <a:xfrm>
            <a:off x="371806" y="404664"/>
            <a:ext cx="8445500" cy="72072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objectifs 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 collecte 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2019</a:t>
            </a:r>
            <a:endParaRPr lang="fr-FR" sz="1600" dirty="0"/>
          </a:p>
        </p:txBody>
      </p:sp>
      <p:sp>
        <p:nvSpPr>
          <p:cNvPr id="33" name="Espace réservé du contenu 1"/>
          <p:cNvSpPr txBox="1">
            <a:spLocks/>
          </p:cNvSpPr>
          <p:nvPr/>
        </p:nvSpPr>
        <p:spPr>
          <a:xfrm>
            <a:off x="298594" y="1484784"/>
            <a:ext cx="8305854" cy="388843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338" indent="-285750" algn="just" eaLnBrk="0" hangingPunct="0"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sz="1800" dirty="0" smtClean="0">
                <a:latin typeface="Arial Narrow" panose="020B0606020202030204" pitchFamily="34" charset="0"/>
              </a:rPr>
              <a:t>Pour 2019 la CEGEE a un objectif de collecte positive :</a:t>
            </a:r>
            <a:endParaRPr lang="fr-FR" sz="1800" dirty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800" dirty="0" smtClean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800" dirty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800" dirty="0" smtClean="0">
              <a:latin typeface="Arial Narrow" panose="020B0606020202030204" pitchFamily="34" charset="0"/>
            </a:endParaRPr>
          </a:p>
          <a:p>
            <a:pPr marL="1588" indent="0" algn="just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None/>
              <a:defRPr/>
            </a:pPr>
            <a:endParaRPr lang="fr-FR" sz="1800" dirty="0" smtClean="0">
              <a:latin typeface="Arial Narrow" panose="020B0606020202030204" pitchFamily="34" charset="0"/>
            </a:endParaRPr>
          </a:p>
          <a:p>
            <a:pPr marL="1588" indent="0" algn="just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None/>
              <a:defRPr/>
            </a:pPr>
            <a:endParaRPr lang="fr-FR" sz="800" dirty="0">
              <a:latin typeface="Arial Narrow" panose="020B0606020202030204" pitchFamily="34" charset="0"/>
            </a:endParaRPr>
          </a:p>
          <a:p>
            <a:pPr marL="287338" indent="-285750" algn="just" eaLnBrk="0" hangingPunct="0"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sz="1800" dirty="0" smtClean="0">
                <a:latin typeface="Arial Narrow" panose="020B0606020202030204" pitchFamily="34" charset="0"/>
              </a:rPr>
              <a:t>Principales lignes avec des objectifs en excédent :</a:t>
            </a:r>
          </a:p>
          <a:p>
            <a:pPr marL="687388" lvl="1" algn="just" eaLnBrk="0" hangingPunct="0"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sz="1400" dirty="0" smtClean="0">
                <a:latin typeface="Arial Narrow" panose="020B0606020202030204" pitchFamily="34" charset="0"/>
              </a:rPr>
              <a:t>L’assurance-vie : 150 M€</a:t>
            </a:r>
          </a:p>
          <a:p>
            <a:pPr marL="687388" lvl="1" algn="just" eaLnBrk="0" hangingPunct="0"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sz="1400" dirty="0" smtClean="0">
                <a:latin typeface="Arial Narrow" panose="020B0606020202030204" pitchFamily="34" charset="0"/>
              </a:rPr>
              <a:t>Les Parts Sociales : 70 M€</a:t>
            </a:r>
          </a:p>
          <a:p>
            <a:pPr marL="687388" lvl="1" algn="just" eaLnBrk="0" hangingPunct="0"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sz="1400" dirty="0" smtClean="0">
                <a:latin typeface="Arial Narrow" panose="020B0606020202030204" pitchFamily="34" charset="0"/>
              </a:rPr>
              <a:t>Les Livrets B / LGP / LGF / CSLR / PEP :  40 M€</a:t>
            </a:r>
          </a:p>
          <a:p>
            <a:pPr marL="687388" lvl="1" algn="just" eaLnBrk="0" hangingPunct="0"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sz="1400" dirty="0" smtClean="0">
                <a:latin typeface="Arial Narrow" panose="020B0606020202030204" pitchFamily="34" charset="0"/>
              </a:rPr>
              <a:t>Les dépôts à terme : 20 M€</a:t>
            </a:r>
          </a:p>
          <a:p>
            <a:pPr marL="687388" lvl="1" algn="just" eaLnBrk="0" hangingPunct="0"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sz="1400" dirty="0" smtClean="0">
                <a:latin typeface="Arial Narrow" panose="020B0606020202030204" pitchFamily="34" charset="0"/>
              </a:rPr>
              <a:t>Le LDD : 10 M€</a:t>
            </a:r>
          </a:p>
          <a:p>
            <a:pPr marL="687388" lvl="1" algn="just" eaLnBrk="0" hangingPunct="0"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sz="1400" dirty="0" smtClean="0">
                <a:latin typeface="Arial Narrow" panose="020B0606020202030204" pitchFamily="34" charset="0"/>
              </a:rPr>
              <a:t>Les OPCVM : 5 M€</a:t>
            </a:r>
            <a:endParaRPr lang="fr-FR" sz="1400" dirty="0">
              <a:latin typeface="Arial Narrow" panose="020B0606020202030204" pitchFamily="34" charset="0"/>
            </a:endParaRPr>
          </a:p>
          <a:p>
            <a:endParaRPr lang="fr-FR" dirty="0"/>
          </a:p>
        </p:txBody>
      </p:sp>
      <p:graphicFrame>
        <p:nvGraphicFramePr>
          <p:cNvPr id="35" name="Tableau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041920"/>
              </p:ext>
            </p:extLst>
          </p:nvPr>
        </p:nvGraphicFramePr>
        <p:xfrm>
          <a:off x="683568" y="2060848"/>
          <a:ext cx="7065614" cy="7524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47198"/>
                <a:gridCol w="2118416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Objectif </a:t>
                      </a:r>
                      <a:r>
                        <a:rPr lang="fr-FR" sz="1600" dirty="0" smtClean="0"/>
                        <a:t>2019</a:t>
                      </a:r>
                      <a:endParaRPr lang="fr-FR" sz="1600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  <a:tr h="381595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Collecte NETTE hors </a:t>
                      </a:r>
                      <a:r>
                        <a:rPr lang="fr-FR" sz="1600" dirty="0" smtClean="0"/>
                        <a:t>DAV</a:t>
                      </a:r>
                      <a:endParaRPr lang="fr-FR" sz="1600" b="1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50 M€</a:t>
                      </a:r>
                      <a:endParaRPr lang="fr-FR" sz="1600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35496" y="404664"/>
            <a:ext cx="360040" cy="3231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500" b="1" dirty="0" smtClean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5501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ce réservé du numéro de diapositive 22"/>
          <p:cNvSpPr>
            <a:spLocks noGrp="1"/>
          </p:cNvSpPr>
          <p:nvPr>
            <p:ph type="sldNum" sz="quarter" idx="27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051914B-540C-454B-99F4-FEFF50D1E02E}" type="slidenum">
              <a:rPr lang="fr-FR" altLang="fr-FR" sz="110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fr-FR" altLang="fr-FR" sz="1100" smtClean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4294967295"/>
          </p:nvPr>
        </p:nvSpPr>
        <p:spPr bwMode="auto">
          <a:xfrm>
            <a:off x="2771775" y="6335713"/>
            <a:ext cx="3240088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100" dirty="0" smtClean="0">
                <a:solidFill>
                  <a:prstClr val="black"/>
                </a:solidFill>
              </a:rPr>
              <a:t>2019 - HDJ S02 – Dispositif EPARGNE</a:t>
            </a:r>
          </a:p>
        </p:txBody>
      </p:sp>
      <p:grpSp>
        <p:nvGrpSpPr>
          <p:cNvPr id="2" name="Groupe 1"/>
          <p:cNvGrpSpPr/>
          <p:nvPr/>
        </p:nvGrpSpPr>
        <p:grpSpPr>
          <a:xfrm>
            <a:off x="211300" y="1556792"/>
            <a:ext cx="6473524" cy="3888432"/>
            <a:chOff x="361573" y="1377395"/>
            <a:chExt cx="6360773" cy="4109162"/>
          </a:xfrm>
        </p:grpSpPr>
        <p:grpSp>
          <p:nvGrpSpPr>
            <p:cNvPr id="6" name="Groupe 5"/>
            <p:cNvGrpSpPr/>
            <p:nvPr/>
          </p:nvGrpSpPr>
          <p:grpSpPr>
            <a:xfrm>
              <a:off x="361573" y="1377395"/>
              <a:ext cx="6360773" cy="4109162"/>
              <a:chOff x="140537" y="2744015"/>
              <a:chExt cx="6528823" cy="2237880"/>
            </a:xfrm>
          </p:grpSpPr>
          <p:grpSp>
            <p:nvGrpSpPr>
              <p:cNvPr id="13" name="Groupe 12"/>
              <p:cNvGrpSpPr/>
              <p:nvPr/>
            </p:nvGrpSpPr>
            <p:grpSpPr>
              <a:xfrm>
                <a:off x="140537" y="2744015"/>
                <a:ext cx="6528823" cy="2237880"/>
                <a:chOff x="592531" y="1269679"/>
                <a:chExt cx="7237469" cy="2534224"/>
              </a:xfrm>
            </p:grpSpPr>
            <p:graphicFrame>
              <p:nvGraphicFramePr>
                <p:cNvPr id="15" name="Graphique 14"/>
                <p:cNvGraphicFramePr/>
                <p:nvPr>
                  <p:extLst>
                    <p:ext uri="{D42A27DB-BD31-4B8C-83A1-F6EECF244321}">
                      <p14:modId xmlns:p14="http://schemas.microsoft.com/office/powerpoint/2010/main" val="3469038364"/>
                    </p:ext>
                  </p:extLst>
                </p:nvPr>
              </p:nvGraphicFramePr>
              <p:xfrm>
                <a:off x="592531" y="1269679"/>
                <a:ext cx="7237469" cy="2534224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2"/>
                </a:graphicData>
              </a:graphic>
            </p:graphicFrame>
            <p:sp>
              <p:nvSpPr>
                <p:cNvPr id="16" name="Rectangle 15"/>
                <p:cNvSpPr/>
                <p:nvPr/>
              </p:nvSpPr>
              <p:spPr>
                <a:xfrm>
                  <a:off x="1388534" y="2959657"/>
                  <a:ext cx="814443" cy="299923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6350" cap="flat" cmpd="sng" algn="ctr">
                  <a:solidFill>
                    <a:srgbClr val="A89C86">
                      <a:lumMod val="75000"/>
                    </a:srgbClr>
                  </a:solidFill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9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 Narrow"/>
                    </a:rPr>
                    <a:t>Liv A, LDD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9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 Narrow"/>
                    </a:rPr>
                    <a:t>0,75%</a:t>
                  </a: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1388532" y="3277484"/>
                  <a:ext cx="484433" cy="299923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6350" cap="flat" cmpd="sng" algn="ctr">
                  <a:solidFill>
                    <a:srgbClr val="A89C86">
                      <a:lumMod val="75000"/>
                    </a:srgbClr>
                  </a:solidFill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9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 Narrow"/>
                    </a:rPr>
                    <a:t>Liv B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9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 Narrow"/>
                    </a:rPr>
                    <a:t>0,15%</a:t>
                  </a:r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1842706" y="3222233"/>
                  <a:ext cx="484433" cy="299923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6350" cap="flat" cmpd="sng" algn="ctr">
                  <a:solidFill>
                    <a:srgbClr val="A89C86">
                      <a:lumMod val="75000"/>
                    </a:srgbClr>
                  </a:solidFill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9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 Narrow"/>
                    </a:rPr>
                    <a:t>CSLR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9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 Narrow"/>
                    </a:rPr>
                    <a:t>0,25%</a:t>
                  </a:r>
                </a:p>
              </p:txBody>
            </p:sp>
            <p:sp>
              <p:nvSpPr>
                <p:cNvPr id="19" name="Rectangle 18"/>
                <p:cNvSpPr/>
                <p:nvPr/>
              </p:nvSpPr>
              <p:spPr>
                <a:xfrm>
                  <a:off x="1994878" y="2475142"/>
                  <a:ext cx="5664137" cy="149961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9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 Narrow"/>
                    </a:rPr>
                    <a:t>Parts sociales 1,60%</a:t>
                  </a:r>
                </a:p>
              </p:txBody>
            </p:sp>
            <p:sp>
              <p:nvSpPr>
                <p:cNvPr id="21" name="Rectangle 20"/>
                <p:cNvSpPr/>
                <p:nvPr/>
              </p:nvSpPr>
              <p:spPr>
                <a:xfrm>
                  <a:off x="3231407" y="2847831"/>
                  <a:ext cx="3937488" cy="151181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9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 Narrow"/>
                    </a:rPr>
                    <a:t>Quadreto 1,00% - Quadreto à revenu 1,01%</a:t>
                  </a:r>
                </a:p>
              </p:txBody>
            </p:sp>
            <p:sp>
              <p:nvSpPr>
                <p:cNvPr id="22" name="Rectangle 21"/>
                <p:cNvSpPr/>
                <p:nvPr/>
              </p:nvSpPr>
              <p:spPr>
                <a:xfrm>
                  <a:off x="4388964" y="2648671"/>
                  <a:ext cx="923297" cy="256864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9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 Narrow"/>
                    </a:rPr>
                    <a:t>Captio 6 ans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9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 Narrow"/>
                    </a:rPr>
                    <a:t>1,16%</a:t>
                  </a:r>
                </a:p>
              </p:txBody>
            </p:sp>
            <p:sp>
              <p:nvSpPr>
                <p:cNvPr id="23" name="Rectangle 22"/>
                <p:cNvSpPr/>
                <p:nvPr/>
              </p:nvSpPr>
              <p:spPr>
                <a:xfrm>
                  <a:off x="1388535" y="2722182"/>
                  <a:ext cx="696387" cy="256864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6350" cap="flat" cmpd="sng" algn="ctr">
                  <a:solidFill>
                    <a:srgbClr val="A89C86">
                      <a:lumMod val="75000"/>
                    </a:srgbClr>
                  </a:solidFill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9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 Narrow"/>
                    </a:rPr>
                    <a:t>Liv J, 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9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 Narrow"/>
                    </a:rPr>
                    <a:t>10-12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9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 Narrow"/>
                    </a:rPr>
                    <a:t>1,00%</a:t>
                  </a:r>
                </a:p>
              </p:txBody>
            </p:sp>
            <p:sp>
              <p:nvSpPr>
                <p:cNvPr id="24" name="Rectangle 23"/>
                <p:cNvSpPr/>
                <p:nvPr/>
              </p:nvSpPr>
              <p:spPr>
                <a:xfrm>
                  <a:off x="1872965" y="2593641"/>
                  <a:ext cx="484433" cy="299923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6350" cap="flat" cmpd="sng" algn="ctr">
                  <a:solidFill>
                    <a:srgbClr val="A89C86">
                      <a:lumMod val="75000"/>
                    </a:srgbClr>
                  </a:solidFill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9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 Narrow"/>
                    </a:rPr>
                    <a:t>LEP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9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 Narrow"/>
                    </a:rPr>
                    <a:t>1,25%</a:t>
                  </a:r>
                </a:p>
              </p:txBody>
            </p:sp>
            <p:sp>
              <p:nvSpPr>
                <p:cNvPr id="25" name="Rectangle 24"/>
                <p:cNvSpPr/>
                <p:nvPr/>
              </p:nvSpPr>
              <p:spPr>
                <a:xfrm>
                  <a:off x="3405938" y="2743389"/>
                  <a:ext cx="810450" cy="302362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9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 Narrow"/>
                    </a:rPr>
                    <a:t>PEL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9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 Narrow"/>
                    </a:rPr>
                    <a:t>1,00%</a:t>
                  </a:r>
                </a:p>
              </p:txBody>
            </p:sp>
          </p:grpSp>
          <p:sp>
            <p:nvSpPr>
              <p:cNvPr id="10" name="Rectangle 9"/>
              <p:cNvSpPr/>
              <p:nvPr/>
            </p:nvSpPr>
            <p:spPr>
              <a:xfrm>
                <a:off x="1815680" y="3752927"/>
                <a:ext cx="1327566" cy="264851"/>
              </a:xfrm>
              <a:prstGeom prst="rect">
                <a:avLst/>
              </a:prstGeom>
              <a:solidFill>
                <a:srgbClr val="C00000"/>
              </a:solidFill>
              <a:ln w="6350" cap="flat" cmpd="sng" algn="ctr">
                <a:noFill/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1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Narrow"/>
                  </a:rPr>
                  <a:t>Captio</a:t>
                </a:r>
                <a:r>
                  <a:rPr kumimoji="0" lang="fr-FR" sz="9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Narrow"/>
                  </a:rPr>
                  <a:t> prestance 3 ans 1,50%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Narrow"/>
                  </a:rPr>
                  <a:t>Uniquement &gt; 75 ans</a:t>
                </a:r>
              </a:p>
            </p:txBody>
          </p:sp>
        </p:grpSp>
        <p:sp>
          <p:nvSpPr>
            <p:cNvPr id="27" name="Rectangle 26"/>
            <p:cNvSpPr/>
            <p:nvPr/>
          </p:nvSpPr>
          <p:spPr>
            <a:xfrm>
              <a:off x="1064619" y="1857236"/>
              <a:ext cx="468799" cy="407223"/>
            </a:xfrm>
            <a:prstGeom prst="rect">
              <a:avLst/>
            </a:prstGeom>
            <a:solidFill>
              <a:srgbClr val="C00000"/>
            </a:solidFill>
            <a:ln w="635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 Narrow"/>
                </a:rPr>
                <a:t>LGP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 Narrow"/>
                </a:rPr>
                <a:t>3%</a:t>
              </a:r>
            </a:p>
          </p:txBody>
        </p:sp>
      </p:grpSp>
      <p:sp>
        <p:nvSpPr>
          <p:cNvPr id="29" name="Rectangle 28"/>
          <p:cNvSpPr/>
          <p:nvPr/>
        </p:nvSpPr>
        <p:spPr>
          <a:xfrm>
            <a:off x="856874" y="5443692"/>
            <a:ext cx="191475" cy="24315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6350" cap="flat" cmpd="sng" algn="ctr">
            <a:solidFill>
              <a:srgbClr val="A89C86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048349" y="5445224"/>
            <a:ext cx="97013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 smtClean="0"/>
              <a:t>Offres existantes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354218" y="5443692"/>
            <a:ext cx="191475" cy="243157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rgbClr val="A89C86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2545693" y="5442160"/>
            <a:ext cx="12202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 smtClean="0"/>
              <a:t>Offres exceptionnelles</a:t>
            </a:r>
          </a:p>
        </p:txBody>
      </p:sp>
      <p:sp>
        <p:nvSpPr>
          <p:cNvPr id="34" name="Titre 8"/>
          <p:cNvSpPr>
            <a:spLocks noGrp="1"/>
          </p:cNvSpPr>
          <p:nvPr>
            <p:ph type="title"/>
          </p:nvPr>
        </p:nvSpPr>
        <p:spPr>
          <a:xfrm>
            <a:off x="371806" y="404664"/>
            <a:ext cx="8445500" cy="72072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Récapitulatif global de Nos 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Offres</a:t>
            </a:r>
            <a:endParaRPr lang="fr-FR" sz="1600" dirty="0"/>
          </a:p>
        </p:txBody>
      </p:sp>
      <p:sp>
        <p:nvSpPr>
          <p:cNvPr id="5" name="ZoneTexte 4"/>
          <p:cNvSpPr txBox="1"/>
          <p:nvPr/>
        </p:nvSpPr>
        <p:spPr>
          <a:xfrm>
            <a:off x="6684824" y="1539450"/>
            <a:ext cx="22076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/>
              <a:t>Offres à potentiel de performance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797659" y="2132856"/>
            <a:ext cx="837089" cy="2308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900" b="1" dirty="0" smtClean="0">
                <a:solidFill>
                  <a:schemeClr val="bg1"/>
                </a:solidFill>
              </a:rPr>
              <a:t>Assurance Vie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7679864" y="2132856"/>
            <a:ext cx="1273105" cy="230832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fr-FR" sz="900" b="1" dirty="0" smtClean="0">
                <a:solidFill>
                  <a:schemeClr val="bg1"/>
                </a:solidFill>
              </a:rPr>
              <a:t>Offre frais d’entrée à 0%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7679864" y="2406080"/>
            <a:ext cx="611065" cy="230832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fr-FR" sz="900" b="1" dirty="0" smtClean="0">
                <a:solidFill>
                  <a:schemeClr val="bg1"/>
                </a:solidFill>
              </a:rPr>
              <a:t>Nymphéa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6797659" y="1844824"/>
            <a:ext cx="378630" cy="2308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900" b="1" dirty="0" smtClean="0">
                <a:solidFill>
                  <a:schemeClr val="bg1"/>
                </a:solidFill>
              </a:rPr>
              <a:t>PEA</a:t>
            </a:r>
          </a:p>
        </p:txBody>
      </p:sp>
      <p:cxnSp>
        <p:nvCxnSpPr>
          <p:cNvPr id="26" name="Connecteur droit 25"/>
          <p:cNvCxnSpPr/>
          <p:nvPr/>
        </p:nvCxnSpPr>
        <p:spPr>
          <a:xfrm>
            <a:off x="6732240" y="1556792"/>
            <a:ext cx="0" cy="1385494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/>
          <p:cNvSpPr txBox="1"/>
          <p:nvPr/>
        </p:nvSpPr>
        <p:spPr>
          <a:xfrm>
            <a:off x="35496" y="404664"/>
            <a:ext cx="360040" cy="3231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500" b="1" dirty="0">
                <a:solidFill>
                  <a:schemeClr val="bg1"/>
                </a:solidFill>
              </a:rPr>
              <a:t>2</a:t>
            </a:r>
            <a:endParaRPr lang="fr-FR" sz="1500" b="1" dirty="0" smtClean="0">
              <a:solidFill>
                <a:schemeClr val="bg1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373623" y="2093448"/>
            <a:ext cx="862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FF0000"/>
                </a:solidFill>
              </a:rPr>
              <a:t>Cf. diapo 5</a:t>
            </a:r>
            <a:endParaRPr lang="fr-FR" sz="1200" dirty="0" smtClean="0">
              <a:solidFill>
                <a:srgbClr val="FF0000"/>
              </a:solidFill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2005042" y="3010153"/>
            <a:ext cx="862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FF0000"/>
                </a:solidFill>
              </a:rPr>
              <a:t>Cf. diapo 9</a:t>
            </a:r>
            <a:endParaRPr lang="fr-FR" sz="1200" dirty="0" smtClean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812360" y="1927865"/>
            <a:ext cx="11063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 smtClean="0">
                <a:solidFill>
                  <a:srgbClr val="FF0000"/>
                </a:solidFill>
              </a:rPr>
              <a:t>Cf. diapos 8 et 9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35" name="Rectangle à coins arrondis 34">
            <a:hlinkClick r:id="rId3"/>
          </p:cNvPr>
          <p:cNvSpPr/>
          <p:nvPr/>
        </p:nvSpPr>
        <p:spPr>
          <a:xfrm>
            <a:off x="6903828" y="2708920"/>
            <a:ext cx="1214846" cy="62140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prstClr val="white"/>
                </a:solidFill>
              </a:rPr>
              <a:t>Nymphéa </a:t>
            </a:r>
          </a:p>
          <a:p>
            <a:pPr algn="ctr"/>
            <a:r>
              <a:rPr lang="fr-FR" sz="1100" b="1" dirty="0" smtClean="0">
                <a:solidFill>
                  <a:prstClr val="white"/>
                </a:solidFill>
              </a:rPr>
              <a:t>Accéder à la note</a:t>
            </a:r>
          </a:p>
          <a:p>
            <a:pPr algn="ctr"/>
            <a:r>
              <a:rPr lang="fr-FR" sz="1100" b="1" dirty="0" smtClean="0">
                <a:solidFill>
                  <a:prstClr val="white"/>
                </a:solidFill>
              </a:rPr>
              <a:t>d’information</a:t>
            </a:r>
            <a:endParaRPr lang="fr-FR" sz="1100" b="1" dirty="0">
              <a:solidFill>
                <a:prstClr val="white"/>
              </a:solidFill>
            </a:endParaRPr>
          </a:p>
        </p:txBody>
      </p:sp>
      <p:pic>
        <p:nvPicPr>
          <p:cNvPr id="36" name="Picture 4" descr="Résultat de recherche d'images pour &quot;clic ici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938" y="3311018"/>
            <a:ext cx="251470" cy="251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à coins arrondis 10">
            <a:hlinkClick r:id="rId5"/>
          </p:cNvPr>
          <p:cNvSpPr/>
          <p:nvPr/>
        </p:nvSpPr>
        <p:spPr>
          <a:xfrm>
            <a:off x="6986974" y="5229200"/>
            <a:ext cx="1669223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Retrouver les taux d’épargne dans la RDC en cliquant ici</a:t>
            </a:r>
            <a:endParaRPr lang="fr-FR" sz="1400" dirty="0"/>
          </a:p>
        </p:txBody>
      </p:sp>
      <p:pic>
        <p:nvPicPr>
          <p:cNvPr id="40" name="Picture 4" descr="Résultat de recherche d'images pour &quot;clic ici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595" y="5841826"/>
            <a:ext cx="251470" cy="251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313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ce réservé du numéro de diapositive 22"/>
          <p:cNvSpPr>
            <a:spLocks noGrp="1"/>
          </p:cNvSpPr>
          <p:nvPr>
            <p:ph type="sldNum" sz="quarter" idx="27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051914B-540C-454B-99F4-FEFF50D1E02E}" type="slidenum">
              <a:rPr lang="fr-FR" altLang="fr-FR" sz="110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fr-FR" altLang="fr-FR" sz="1100" smtClean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4294967295"/>
          </p:nvPr>
        </p:nvSpPr>
        <p:spPr bwMode="auto">
          <a:xfrm>
            <a:off x="2771775" y="6335713"/>
            <a:ext cx="3240088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100" dirty="0" smtClean="0">
                <a:solidFill>
                  <a:prstClr val="black"/>
                </a:solidFill>
              </a:rPr>
              <a:t>2019 - HDJ S02 – Dispositif EPARGNE</a:t>
            </a:r>
          </a:p>
        </p:txBody>
      </p:sp>
      <p:sp>
        <p:nvSpPr>
          <p:cNvPr id="34" name="Titre 8"/>
          <p:cNvSpPr>
            <a:spLocks noGrp="1"/>
          </p:cNvSpPr>
          <p:nvPr>
            <p:ph type="title"/>
          </p:nvPr>
        </p:nvSpPr>
        <p:spPr>
          <a:xfrm>
            <a:off x="371806" y="404664"/>
            <a:ext cx="8445500" cy="72072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dispositif argent frais 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:  précisions sur Le 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Livret Grand Prix </a:t>
            </a:r>
            <a:endParaRPr lang="fr-FR" sz="1600" dirty="0"/>
          </a:p>
        </p:txBody>
      </p:sp>
      <p:sp>
        <p:nvSpPr>
          <p:cNvPr id="32" name="ZoneTexte 31"/>
          <p:cNvSpPr txBox="1"/>
          <p:nvPr/>
        </p:nvSpPr>
        <p:spPr>
          <a:xfrm>
            <a:off x="467544" y="775737"/>
            <a:ext cx="813690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400" b="1" dirty="0" smtClean="0">
                <a:solidFill>
                  <a:srgbClr val="CC071E"/>
                </a:solidFill>
                <a:latin typeface="Arial" panose="020B0604020202020204" pitchFamily="34" charset="0"/>
              </a:rPr>
              <a:t>Modalités, notion d’argent frais et point d’attention</a:t>
            </a:r>
            <a:endParaRPr lang="fr-FR" sz="1400" b="1" dirty="0">
              <a:solidFill>
                <a:srgbClr val="CC071E"/>
              </a:solidFill>
              <a:latin typeface="Arial" panose="020B0604020202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5496" y="404664"/>
            <a:ext cx="360040" cy="3231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500" b="1" dirty="0">
                <a:solidFill>
                  <a:schemeClr val="bg1"/>
                </a:solidFill>
              </a:rPr>
              <a:t>3</a:t>
            </a:r>
            <a:endParaRPr lang="fr-FR" sz="1500" b="1" dirty="0" smtClean="0">
              <a:solidFill>
                <a:schemeClr val="bg1"/>
              </a:solidFill>
            </a:endParaRPr>
          </a:p>
        </p:txBody>
      </p:sp>
      <p:sp>
        <p:nvSpPr>
          <p:cNvPr id="23" name="Espace réservé du contenu 1"/>
          <p:cNvSpPr txBox="1">
            <a:spLocks/>
          </p:cNvSpPr>
          <p:nvPr/>
        </p:nvSpPr>
        <p:spPr>
          <a:xfrm>
            <a:off x="539552" y="1268760"/>
            <a:ext cx="7992888" cy="100811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600" dirty="0" smtClean="0"/>
              <a:t>Modalités :</a:t>
            </a:r>
          </a:p>
          <a:p>
            <a:r>
              <a:rPr lang="fr-FR" sz="1600" dirty="0" smtClean="0"/>
              <a:t>offre </a:t>
            </a:r>
            <a:r>
              <a:rPr lang="fr-FR" sz="1600" dirty="0"/>
              <a:t>exceptionnelle </a:t>
            </a:r>
            <a:r>
              <a:rPr lang="fr-FR" sz="1600" dirty="0" smtClean="0"/>
              <a:t>de rémunération à </a:t>
            </a:r>
            <a:r>
              <a:rPr lang="fr-FR" sz="1600" b="1" dirty="0"/>
              <a:t>3% sur le LIVRET GRAND PRIX</a:t>
            </a:r>
            <a:r>
              <a:rPr lang="fr-FR" sz="1600" dirty="0"/>
              <a:t> jusqu’au 31 mai.</a:t>
            </a:r>
          </a:p>
          <a:p>
            <a:r>
              <a:rPr lang="fr-FR" sz="1600" dirty="0"/>
              <a:t>Cette offre est réservée </a:t>
            </a:r>
            <a:r>
              <a:rPr lang="fr-FR" sz="1600" dirty="0" smtClean="0"/>
              <a:t>aux </a:t>
            </a:r>
            <a:r>
              <a:rPr lang="fr-FR" sz="1600" dirty="0"/>
              <a:t>versements d’argent frais effectués du 1</a:t>
            </a:r>
            <a:r>
              <a:rPr lang="fr-FR" sz="1600" baseline="30000" dirty="0"/>
              <a:t>er</a:t>
            </a:r>
            <a:r>
              <a:rPr lang="fr-FR" sz="1600" dirty="0"/>
              <a:t> janvier 2019 au 30 avril 2019</a:t>
            </a:r>
            <a:r>
              <a:rPr lang="fr-FR" sz="1600" dirty="0" smtClean="0"/>
              <a:t>.</a:t>
            </a:r>
            <a:endParaRPr lang="fr-FR" sz="1600" dirty="0"/>
          </a:p>
        </p:txBody>
      </p:sp>
      <p:sp>
        <p:nvSpPr>
          <p:cNvPr id="20" name="Espace réservé du contenu 1"/>
          <p:cNvSpPr txBox="1">
            <a:spLocks/>
          </p:cNvSpPr>
          <p:nvPr/>
        </p:nvSpPr>
        <p:spPr>
          <a:xfrm>
            <a:off x="539552" y="2429272"/>
            <a:ext cx="7992888" cy="99972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600" b="1" dirty="0" smtClean="0"/>
              <a:t>Rappel de la définition de l’argent frais </a:t>
            </a:r>
            <a:r>
              <a:rPr lang="fr-FR" sz="1600" dirty="0" smtClean="0"/>
              <a:t>: c’est une somme arrivée en 2019 d’un établissement concurrent par chèque ou par virement</a:t>
            </a:r>
          </a:p>
          <a:p>
            <a:pPr marL="0" indent="0">
              <a:buNone/>
            </a:pPr>
            <a:r>
              <a:rPr lang="fr-FR" sz="1600" dirty="0" smtClean="0">
                <a:sym typeface="Wingdings" panose="05000000000000000000" pitchFamily="2" charset="2"/>
              </a:rPr>
              <a:t> Ceci exclut les soldes des comptes courants antérieurs au 1</a:t>
            </a:r>
            <a:r>
              <a:rPr lang="fr-FR" sz="1600" baseline="30000" dirty="0" smtClean="0">
                <a:sym typeface="Wingdings" panose="05000000000000000000" pitchFamily="2" charset="2"/>
              </a:rPr>
              <a:t>er</a:t>
            </a:r>
            <a:r>
              <a:rPr lang="fr-FR" sz="1600" dirty="0" smtClean="0">
                <a:sym typeface="Wingdings" panose="05000000000000000000" pitchFamily="2" charset="2"/>
              </a:rPr>
              <a:t> janvier</a:t>
            </a:r>
            <a:endParaRPr lang="fr-FR" sz="1600" dirty="0"/>
          </a:p>
        </p:txBody>
      </p:sp>
      <p:sp>
        <p:nvSpPr>
          <p:cNvPr id="21" name="Espace réservé du contenu 1"/>
          <p:cNvSpPr txBox="1">
            <a:spLocks/>
          </p:cNvSpPr>
          <p:nvPr/>
        </p:nvSpPr>
        <p:spPr>
          <a:xfrm>
            <a:off x="539552" y="3501008"/>
            <a:ext cx="8208912" cy="186382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600" b="1" dirty="0" smtClean="0"/>
              <a:t>Point d’attention </a:t>
            </a:r>
            <a:r>
              <a:rPr lang="fr-FR" sz="1600" dirty="0" smtClean="0"/>
              <a:t>: les </a:t>
            </a:r>
            <a:r>
              <a:rPr lang="fr-FR" sz="1600" dirty="0"/>
              <a:t>fonds placés sur le Livret Grand Prix restent susceptibles de contre-proposition de la part du concurrent qui a vu </a:t>
            </a:r>
            <a:r>
              <a:rPr lang="fr-FR" sz="1600" dirty="0" smtClean="0"/>
              <a:t>ces </a:t>
            </a:r>
            <a:r>
              <a:rPr lang="fr-FR" sz="1600" dirty="0"/>
              <a:t>fonds partir </a:t>
            </a:r>
            <a:endParaRPr lang="fr-FR" sz="16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fr-FR" sz="1600" dirty="0" smtClean="0"/>
              <a:t>En conséquence,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1600" dirty="0" smtClean="0"/>
              <a:t>il </a:t>
            </a:r>
            <a:r>
              <a:rPr lang="fr-FR" sz="1600" dirty="0"/>
              <a:t>vaut mieux cristalliser en </a:t>
            </a:r>
            <a:r>
              <a:rPr lang="fr-FR" sz="1600" dirty="0" smtClean="0"/>
              <a:t>assurance-vie, </a:t>
            </a:r>
            <a:r>
              <a:rPr lang="fr-FR" sz="1600" dirty="0"/>
              <a:t>titres ou </a:t>
            </a:r>
            <a:r>
              <a:rPr lang="fr-FR" sz="1600" dirty="0" smtClean="0"/>
              <a:t>autres, </a:t>
            </a:r>
            <a:r>
              <a:rPr lang="fr-FR" sz="1600" dirty="0"/>
              <a:t>immédiatement si le client est </a:t>
            </a:r>
            <a:r>
              <a:rPr lang="fr-FR" sz="1600" dirty="0" smtClean="0"/>
              <a:t>Ok,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1600" dirty="0"/>
              <a:t>e</a:t>
            </a:r>
            <a:r>
              <a:rPr lang="fr-FR" sz="1600" dirty="0" smtClean="0"/>
              <a:t>t dans </a:t>
            </a:r>
            <a:r>
              <a:rPr lang="fr-FR" sz="1600" dirty="0"/>
              <a:t>le cas contraire, prévoir les modalités et le RDV pour </a:t>
            </a:r>
            <a:r>
              <a:rPr lang="fr-FR" sz="1600" dirty="0" smtClean="0"/>
              <a:t>le recyclage des fonds</a:t>
            </a:r>
            <a:endParaRPr lang="fr-FR" sz="1600" dirty="0"/>
          </a:p>
        </p:txBody>
      </p:sp>
      <p:sp>
        <p:nvSpPr>
          <p:cNvPr id="22" name="Rectangle à coins arrondis 21">
            <a:hlinkClick r:id="rId2"/>
          </p:cNvPr>
          <p:cNvSpPr/>
          <p:nvPr/>
        </p:nvSpPr>
        <p:spPr>
          <a:xfrm>
            <a:off x="1973920" y="5301208"/>
            <a:ext cx="1428577" cy="62140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>
                <a:solidFill>
                  <a:prstClr val="white"/>
                </a:solidFill>
              </a:rPr>
              <a:t>Livret Grand Prix </a:t>
            </a:r>
          </a:p>
          <a:p>
            <a:pPr algn="ctr"/>
            <a:r>
              <a:rPr lang="fr-FR" sz="1100" b="1" dirty="0" smtClean="0">
                <a:solidFill>
                  <a:prstClr val="white"/>
                </a:solidFill>
              </a:rPr>
              <a:t>Accéder à la note</a:t>
            </a:r>
          </a:p>
          <a:p>
            <a:pPr algn="ctr"/>
            <a:r>
              <a:rPr lang="fr-FR" sz="1100" b="1" dirty="0" smtClean="0">
                <a:solidFill>
                  <a:prstClr val="white"/>
                </a:solidFill>
              </a:rPr>
              <a:t>d’information</a:t>
            </a:r>
            <a:endParaRPr lang="fr-FR" sz="1100" b="1" dirty="0">
              <a:solidFill>
                <a:prstClr val="white"/>
              </a:solidFill>
            </a:endParaRPr>
          </a:p>
        </p:txBody>
      </p:sp>
      <p:pic>
        <p:nvPicPr>
          <p:cNvPr id="25" name="Picture 4" descr="Résultat de recherche d'images pour &quot;clic ici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950" y="5913834"/>
            <a:ext cx="251470" cy="251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necteur droit 4"/>
          <p:cNvCxnSpPr/>
          <p:nvPr/>
        </p:nvCxnSpPr>
        <p:spPr>
          <a:xfrm>
            <a:off x="6084168" y="5085184"/>
            <a:ext cx="1512168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lèche vers le bas 11"/>
          <p:cNvSpPr/>
          <p:nvPr/>
        </p:nvSpPr>
        <p:spPr>
          <a:xfrm>
            <a:off x="6840252" y="5157192"/>
            <a:ext cx="324036" cy="3827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5436096" y="5589240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Offre  de versement assurance-vie à 0 % </a:t>
            </a:r>
          </a:p>
          <a:p>
            <a:r>
              <a:rPr lang="fr-FR" sz="1400" dirty="0" smtClean="0"/>
              <a:t>de frais d’entrée sous condition de 30 % d’UC</a:t>
            </a:r>
            <a:endParaRPr lang="fr-FR" sz="1400" dirty="0" smtClean="0"/>
          </a:p>
        </p:txBody>
      </p:sp>
    </p:spTree>
    <p:extLst>
      <p:ext uri="{BB962C8B-B14F-4D97-AF65-F5344CB8AC3E}">
        <p14:creationId xmlns:p14="http://schemas.microsoft.com/office/powerpoint/2010/main" val="346186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ce réservé du numéro de diapositive 22"/>
          <p:cNvSpPr>
            <a:spLocks noGrp="1"/>
          </p:cNvSpPr>
          <p:nvPr>
            <p:ph type="sldNum" sz="quarter" idx="27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051914B-540C-454B-99F4-FEFF50D1E02E}" type="slidenum">
              <a:rPr lang="fr-FR" altLang="fr-FR" sz="110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fr-FR" altLang="fr-FR" sz="1100" smtClean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349250" y="404019"/>
            <a:ext cx="8445500" cy="72072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Calendrier des échéances 2019</a:t>
            </a: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4294967295"/>
          </p:nvPr>
        </p:nvSpPr>
        <p:spPr bwMode="auto">
          <a:xfrm>
            <a:off x="2771775" y="6335713"/>
            <a:ext cx="3240088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100" dirty="0" smtClean="0">
                <a:solidFill>
                  <a:prstClr val="black"/>
                </a:solidFill>
              </a:rPr>
              <a:t>2019 - HDJ S02 – Dispositif EPARGNE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79512" y="1700808"/>
            <a:ext cx="66291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sz="1600" dirty="0" smtClean="0">
                <a:latin typeface="+mj-lt"/>
                <a:cs typeface="+mn-cs"/>
              </a:rPr>
              <a:t>Des échéances qui arrivent très tôt dans </a:t>
            </a:r>
            <a:r>
              <a:rPr lang="fr-FR" sz="1600" dirty="0" smtClean="0">
                <a:latin typeface="+mj-lt"/>
                <a:cs typeface="+mn-cs"/>
              </a:rPr>
              <a:t>l’année </a:t>
            </a:r>
            <a:r>
              <a:rPr lang="fr-FR" sz="1000" dirty="0" smtClean="0">
                <a:latin typeface="+mj-lt"/>
                <a:cs typeface="+mn-cs"/>
              </a:rPr>
              <a:t>(dès le 11 février pour les emprunts) </a:t>
            </a:r>
            <a:r>
              <a:rPr lang="fr-FR" sz="1000" dirty="0" smtClean="0">
                <a:latin typeface="+mj-lt"/>
                <a:cs typeface="+mn-cs"/>
              </a:rPr>
              <a:t>: </a:t>
            </a:r>
            <a:endParaRPr lang="fr-FR" sz="1000" dirty="0">
              <a:latin typeface="+mj-lt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15516" y="1271082"/>
            <a:ext cx="87489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sz="1600" b="1" dirty="0" smtClean="0">
                <a:latin typeface="+mj-lt"/>
                <a:cs typeface="+mn-cs"/>
              </a:rPr>
              <a:t>380 </a:t>
            </a:r>
            <a:r>
              <a:rPr lang="fr-FR" sz="1600" b="1" dirty="0">
                <a:latin typeface="+mj-lt"/>
                <a:cs typeface="+mn-cs"/>
              </a:rPr>
              <a:t>M€ </a:t>
            </a:r>
            <a:r>
              <a:rPr lang="fr-FR" sz="1600" dirty="0" smtClean="0">
                <a:latin typeface="+mj-lt"/>
                <a:cs typeface="+mn-cs"/>
              </a:rPr>
              <a:t>d’échéances* </a:t>
            </a:r>
            <a:r>
              <a:rPr lang="fr-FR" sz="1600" dirty="0">
                <a:latin typeface="+mj-lt"/>
                <a:cs typeface="+mn-cs"/>
              </a:rPr>
              <a:t> </a:t>
            </a:r>
            <a:r>
              <a:rPr lang="fr-FR" sz="1600" dirty="0" smtClean="0">
                <a:latin typeface="+mj-lt"/>
                <a:cs typeface="+mn-cs"/>
              </a:rPr>
              <a:t>pour 30000 clients soit </a:t>
            </a:r>
            <a:r>
              <a:rPr lang="fr-FR" sz="1600" b="1" dirty="0" smtClean="0">
                <a:latin typeface="+mj-lt"/>
                <a:cs typeface="+mn-cs"/>
              </a:rPr>
              <a:t>en moyenne 20 clients par commercial pour l’année 20</a:t>
            </a:r>
            <a:r>
              <a:rPr lang="fr-FR" sz="1600" dirty="0" smtClean="0">
                <a:latin typeface="+mj-lt"/>
                <a:cs typeface="+mn-cs"/>
              </a:rPr>
              <a:t>1</a:t>
            </a:r>
            <a:r>
              <a:rPr lang="fr-FR" sz="1600" b="1" dirty="0" smtClean="0">
                <a:latin typeface="+mj-lt"/>
                <a:cs typeface="+mn-cs"/>
              </a:rPr>
              <a:t>9</a:t>
            </a:r>
            <a:r>
              <a:rPr lang="fr-FR" sz="1600" dirty="0" smtClean="0">
                <a:latin typeface="+mj-lt"/>
                <a:cs typeface="+mn-cs"/>
              </a:rPr>
              <a:t>.</a:t>
            </a:r>
            <a:r>
              <a:rPr lang="fr-FR" b="1" dirty="0" smtClean="0">
                <a:solidFill>
                  <a:srgbClr val="C00000"/>
                </a:solidFill>
                <a:latin typeface="+mj-lt"/>
                <a:cs typeface="+mn-cs"/>
              </a:rPr>
              <a:t> </a:t>
            </a:r>
            <a:endParaRPr lang="fr-FR" b="1" dirty="0" smtClean="0">
              <a:solidFill>
                <a:srgbClr val="C00000"/>
              </a:solidFill>
              <a:latin typeface="+mj-lt"/>
              <a:cs typeface="+mn-cs"/>
            </a:endParaRPr>
          </a:p>
        </p:txBody>
      </p:sp>
      <p:graphicFrame>
        <p:nvGraphicFramePr>
          <p:cNvPr id="13" name="Graphique 12"/>
          <p:cNvGraphicFramePr/>
          <p:nvPr>
            <p:extLst>
              <p:ext uri="{D42A27DB-BD31-4B8C-83A1-F6EECF244321}">
                <p14:modId xmlns:p14="http://schemas.microsoft.com/office/powerpoint/2010/main" val="1202373834"/>
              </p:ext>
            </p:extLst>
          </p:nvPr>
        </p:nvGraphicFramePr>
        <p:xfrm>
          <a:off x="430999" y="2465716"/>
          <a:ext cx="5509153" cy="2910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ctangle à coins arrondis 9"/>
          <p:cNvSpPr/>
          <p:nvPr/>
        </p:nvSpPr>
        <p:spPr>
          <a:xfrm>
            <a:off x="834288" y="2484994"/>
            <a:ext cx="2873616" cy="2434865"/>
          </a:xfrm>
          <a:prstGeom prst="round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fr-FR">
              <a:solidFill>
                <a:srgbClr val="C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11451" y="2615603"/>
            <a:ext cx="6826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rgbClr val="00B0F0"/>
                </a:solidFill>
                <a:latin typeface="Calibri"/>
                <a:cs typeface="+mn-cs"/>
              </a:rPr>
              <a:t>68%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99592" y="5644846"/>
            <a:ext cx="7440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sz="1400" b="1" dirty="0" smtClean="0">
                <a:solidFill>
                  <a:srgbClr val="C00000"/>
                </a:solidFill>
                <a:latin typeface="+mn-lt"/>
                <a:cs typeface="+mn-cs"/>
              </a:rPr>
              <a:t>Il faut ajouter </a:t>
            </a:r>
            <a:r>
              <a:rPr lang="fr-FR" sz="1400" b="1" dirty="0">
                <a:solidFill>
                  <a:srgbClr val="C00000"/>
                </a:solidFill>
                <a:latin typeface="+mn-lt"/>
                <a:cs typeface="+mn-cs"/>
              </a:rPr>
              <a:t>les LEP en fin de droit </a:t>
            </a:r>
            <a:r>
              <a:rPr lang="fr-FR" sz="1400" b="1" dirty="0" smtClean="0">
                <a:solidFill>
                  <a:srgbClr val="C00000"/>
                </a:solidFill>
                <a:latin typeface="+mn-lt"/>
                <a:cs typeface="+mn-cs"/>
              </a:rPr>
              <a:t>(71 000 LEP pour 248 </a:t>
            </a:r>
            <a:r>
              <a:rPr lang="fr-FR" sz="1400" b="1" dirty="0">
                <a:solidFill>
                  <a:srgbClr val="C00000"/>
                </a:solidFill>
                <a:latin typeface="+mn-lt"/>
                <a:cs typeface="+mn-cs"/>
              </a:rPr>
              <a:t>M€ </a:t>
            </a:r>
            <a:r>
              <a:rPr lang="fr-FR" sz="1400" b="1" dirty="0" smtClean="0">
                <a:solidFill>
                  <a:srgbClr val="C00000"/>
                </a:solidFill>
                <a:latin typeface="+mn-lt"/>
                <a:cs typeface="+mn-cs"/>
              </a:rPr>
              <a:t>au 05/01) </a:t>
            </a:r>
            <a:endParaRPr lang="fr-FR" sz="1400" b="1" dirty="0" smtClean="0">
              <a:solidFill>
                <a:srgbClr val="C00000"/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La clôture des LEP non justifiés est prévue début avril.</a:t>
            </a: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026" name="Picture 2" descr="Résultat de recherche d'images pour &quot;attention logo&quot;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42" b="15875"/>
          <a:stretch/>
        </p:blipFill>
        <p:spPr bwMode="auto">
          <a:xfrm>
            <a:off x="251520" y="5558696"/>
            <a:ext cx="715201" cy="506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35496" y="404664"/>
            <a:ext cx="360040" cy="3231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500" b="1" dirty="0">
                <a:solidFill>
                  <a:schemeClr val="bg1"/>
                </a:solidFill>
              </a:rPr>
              <a:t>4</a:t>
            </a:r>
            <a:endParaRPr lang="fr-FR" sz="1500" b="1" dirty="0" smtClean="0">
              <a:solidFill>
                <a:schemeClr val="bg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39552" y="1556792"/>
            <a:ext cx="27999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/>
              <a:t>* : emprunts,  fonds garantis</a:t>
            </a:r>
            <a:endParaRPr lang="fr-FR" sz="800" dirty="0" smtClean="0"/>
          </a:p>
        </p:txBody>
      </p:sp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3401766"/>
              </p:ext>
            </p:extLst>
          </p:nvPr>
        </p:nvGraphicFramePr>
        <p:xfrm>
          <a:off x="6084168" y="1700808"/>
          <a:ext cx="2701380" cy="4320480"/>
        </p:xfrm>
        <a:graphic>
          <a:graphicData uri="http://schemas.openxmlformats.org/drawingml/2006/table">
            <a:tbl>
              <a:tblPr/>
              <a:tblGrid>
                <a:gridCol w="1080171"/>
                <a:gridCol w="381237"/>
                <a:gridCol w="733058"/>
                <a:gridCol w="506914"/>
              </a:tblGrid>
              <a:tr h="146129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Produits à échéance</a:t>
                      </a:r>
                    </a:p>
                  </a:txBody>
                  <a:tcPr marL="7839" marR="7839" marT="783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Dates</a:t>
                      </a:r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</a:tr>
              <a:tr h="2630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Produits</a:t>
                      </a:r>
                    </a:p>
                  </a:txBody>
                  <a:tcPr marL="7839" marR="7839" marT="783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Support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Montant (€)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fr-FR" sz="6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1696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600" b="1" i="0" u="sng" strike="noStrike" dirty="0">
                          <a:solidFill>
                            <a:srgbClr val="0091FE"/>
                          </a:solidFill>
                          <a:effectLst/>
                          <a:latin typeface="Arial"/>
                        </a:rPr>
                        <a:t>CAT</a:t>
                      </a:r>
                    </a:p>
                  </a:txBody>
                  <a:tcPr marL="7839" marR="7839" marT="78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</a:t>
                      </a:r>
                    </a:p>
                  </a:txBody>
                  <a:tcPr marL="7839" marR="7839" marT="78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31 481 506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96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600" b="1" i="0" u="sng" strike="noStrike" dirty="0">
                          <a:solidFill>
                            <a:srgbClr val="0091FE"/>
                          </a:solidFill>
                          <a:effectLst/>
                          <a:latin typeface="Arial"/>
                        </a:rPr>
                        <a:t>LEP</a:t>
                      </a:r>
                    </a:p>
                  </a:txBody>
                  <a:tcPr marL="7839" marR="7839" marT="78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LEP</a:t>
                      </a:r>
                    </a:p>
                  </a:txBody>
                  <a:tcPr marL="7839" marR="7839" marT="78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248 </a:t>
                      </a:r>
                      <a:r>
                        <a:rPr lang="fr-F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000 000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01-avr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96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600" b="1" i="0" u="sng" strike="noStrike" dirty="0">
                          <a:solidFill>
                            <a:srgbClr val="0091FE"/>
                          </a:solidFill>
                          <a:effectLst/>
                          <a:latin typeface="Arial"/>
                        </a:rPr>
                        <a:t>BPCE 4%</a:t>
                      </a:r>
                    </a:p>
                  </a:txBody>
                  <a:tcPr marL="7839" marR="7839" marT="78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CTO</a:t>
                      </a:r>
                    </a:p>
                  </a:txBody>
                  <a:tcPr marL="7839" marR="7839" marT="78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39 188 514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11-févr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96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600" b="1" i="0" u="sng" strike="noStrike" dirty="0">
                          <a:solidFill>
                            <a:srgbClr val="0091FE"/>
                          </a:solidFill>
                          <a:effectLst/>
                          <a:latin typeface="Arial"/>
                        </a:rPr>
                        <a:t>BPCE 5,75%</a:t>
                      </a:r>
                    </a:p>
                  </a:txBody>
                  <a:tcPr marL="7839" marR="7839" marT="78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CTO</a:t>
                      </a:r>
                    </a:p>
                  </a:txBody>
                  <a:tcPr marL="7839" marR="7839" marT="78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44 352 694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13-févr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96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600" b="1" i="0" u="sng" strike="noStrike" dirty="0">
                          <a:solidFill>
                            <a:srgbClr val="0091FE"/>
                          </a:solidFill>
                          <a:effectLst/>
                          <a:latin typeface="Arial"/>
                        </a:rPr>
                        <a:t>BPCE 4,23%</a:t>
                      </a:r>
                    </a:p>
                  </a:txBody>
                  <a:tcPr marL="7839" marR="7839" marT="78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CTO</a:t>
                      </a:r>
                    </a:p>
                  </a:txBody>
                  <a:tcPr marL="7839" marR="7839" marT="78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13 321 648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16-févr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96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600" b="1" i="0" u="sng" strike="noStrike" dirty="0">
                          <a:solidFill>
                            <a:srgbClr val="0091FE"/>
                          </a:solidFill>
                          <a:effectLst/>
                          <a:latin typeface="Arial"/>
                        </a:rPr>
                        <a:t>Emprunt zéro </a:t>
                      </a:r>
                      <a:r>
                        <a:rPr lang="fr-FR" sz="600" b="1" i="0" u="sng" strike="noStrike" dirty="0" err="1">
                          <a:solidFill>
                            <a:srgbClr val="0091FE"/>
                          </a:solidFill>
                          <a:effectLst/>
                          <a:latin typeface="Arial"/>
                        </a:rPr>
                        <a:t>cp</a:t>
                      </a:r>
                      <a:r>
                        <a:rPr lang="fr-FR" sz="600" b="1" i="0" u="sng" strike="noStrike" dirty="0">
                          <a:solidFill>
                            <a:srgbClr val="0091FE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fr-FR" sz="600" b="1" i="0" u="sng" strike="noStrike" dirty="0" err="1">
                          <a:solidFill>
                            <a:srgbClr val="0091FE"/>
                          </a:solidFill>
                          <a:effectLst/>
                          <a:latin typeface="Arial"/>
                        </a:rPr>
                        <a:t>fev</a:t>
                      </a:r>
                      <a:r>
                        <a:rPr lang="fr-FR" sz="600" b="1" i="0" u="sng" strike="noStrike" dirty="0">
                          <a:solidFill>
                            <a:srgbClr val="0091FE"/>
                          </a:solidFill>
                          <a:effectLst/>
                          <a:latin typeface="Arial"/>
                        </a:rPr>
                        <a:t> 2019</a:t>
                      </a:r>
                    </a:p>
                  </a:txBody>
                  <a:tcPr marL="7839" marR="7839" marT="78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AV</a:t>
                      </a:r>
                    </a:p>
                  </a:txBody>
                  <a:tcPr marL="7839" marR="7839" marT="78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30 391 171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11-févr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96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600" b="1" i="0" u="sng" strike="noStrike" dirty="0">
                          <a:solidFill>
                            <a:srgbClr val="0091FE"/>
                          </a:solidFill>
                          <a:effectLst/>
                          <a:latin typeface="Arial"/>
                        </a:rPr>
                        <a:t>Capital EURO 50</a:t>
                      </a:r>
                    </a:p>
                  </a:txBody>
                  <a:tcPr marL="7839" marR="7839" marT="78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CTO</a:t>
                      </a:r>
                    </a:p>
                  </a:txBody>
                  <a:tcPr marL="7839" marR="7839" marT="78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1 761 390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08-avr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96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600" b="1" i="0" u="sng" strike="noStrike" dirty="0">
                          <a:solidFill>
                            <a:srgbClr val="0091FE"/>
                          </a:solidFill>
                          <a:effectLst/>
                          <a:latin typeface="Arial"/>
                        </a:rPr>
                        <a:t>Capital EURO 50</a:t>
                      </a:r>
                    </a:p>
                  </a:txBody>
                  <a:tcPr marL="7839" marR="7839" marT="78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AV</a:t>
                      </a:r>
                    </a:p>
                  </a:txBody>
                  <a:tcPr marL="7839" marR="7839" marT="78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24 910 042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08-avr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96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600" b="1" i="0" u="sng" strike="noStrike" dirty="0">
                          <a:solidFill>
                            <a:srgbClr val="0091FE"/>
                          </a:solidFill>
                          <a:effectLst/>
                          <a:latin typeface="Arial"/>
                        </a:rPr>
                        <a:t>Capital EURO 50 PEA</a:t>
                      </a:r>
                    </a:p>
                  </a:txBody>
                  <a:tcPr marL="7839" marR="7839" marT="78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CTO</a:t>
                      </a:r>
                    </a:p>
                  </a:txBody>
                  <a:tcPr marL="7839" marR="7839" marT="78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410 076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08-avr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96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600" b="1" i="0" u="sng" strike="noStrike" dirty="0">
                          <a:solidFill>
                            <a:srgbClr val="0091FE"/>
                          </a:solidFill>
                          <a:effectLst/>
                          <a:latin typeface="Arial"/>
                        </a:rPr>
                        <a:t>Capital EURO 50 PEA</a:t>
                      </a:r>
                    </a:p>
                  </a:txBody>
                  <a:tcPr marL="7839" marR="7839" marT="78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PEA</a:t>
                      </a:r>
                    </a:p>
                  </a:txBody>
                  <a:tcPr marL="7839" marR="7839" marT="78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18 678 618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08-avr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96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600" b="1" i="0" u="sng" strike="noStrike" dirty="0">
                          <a:solidFill>
                            <a:srgbClr val="0091FE"/>
                          </a:solidFill>
                          <a:effectLst/>
                          <a:latin typeface="Arial"/>
                        </a:rPr>
                        <a:t>BPCE 5,10%</a:t>
                      </a:r>
                    </a:p>
                  </a:txBody>
                  <a:tcPr marL="7839" marR="7839" marT="78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CTO</a:t>
                      </a:r>
                    </a:p>
                  </a:txBody>
                  <a:tcPr marL="7839" marR="7839" marT="78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34 756 955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15-mai</a:t>
                      </a:r>
                    </a:p>
                  </a:txBody>
                  <a:tcPr marL="7839" marR="7839" marT="78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96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600" b="1" i="0" u="sng" strike="noStrike" dirty="0">
                          <a:solidFill>
                            <a:srgbClr val="0091FE"/>
                          </a:solidFill>
                          <a:effectLst/>
                          <a:latin typeface="Arial"/>
                        </a:rPr>
                        <a:t>BPCE 4,50%</a:t>
                      </a:r>
                    </a:p>
                  </a:txBody>
                  <a:tcPr marL="7839" marR="7839" marT="78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CTO</a:t>
                      </a:r>
                    </a:p>
                  </a:txBody>
                  <a:tcPr marL="7839" marR="7839" marT="78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15 603 594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15-juin</a:t>
                      </a:r>
                    </a:p>
                  </a:txBody>
                  <a:tcPr marL="7839" marR="7839" marT="78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96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600" b="1" i="0" u="sng" strike="noStrike" dirty="0">
                          <a:solidFill>
                            <a:srgbClr val="0091FE"/>
                          </a:solidFill>
                          <a:effectLst/>
                          <a:latin typeface="Arial"/>
                        </a:rPr>
                        <a:t>BPCE 5,00%</a:t>
                      </a:r>
                    </a:p>
                  </a:txBody>
                  <a:tcPr marL="7839" marR="7839" marT="78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CTO</a:t>
                      </a:r>
                    </a:p>
                  </a:txBody>
                  <a:tcPr marL="7839" marR="7839" marT="78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21 930 666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19-juin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96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600" b="1" i="0" u="sng" strike="noStrike" dirty="0">
                          <a:solidFill>
                            <a:srgbClr val="0091FE"/>
                          </a:solidFill>
                          <a:effectLst/>
                          <a:latin typeface="Arial"/>
                        </a:rPr>
                        <a:t>CAPITAL EURO 50 n°2</a:t>
                      </a:r>
                    </a:p>
                  </a:txBody>
                  <a:tcPr marL="7839" marR="7839" marT="78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CTO</a:t>
                      </a:r>
                    </a:p>
                  </a:txBody>
                  <a:tcPr marL="7839" marR="7839" marT="78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327 359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29-juil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96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600" b="1" i="0" u="sng" strike="noStrike" dirty="0">
                          <a:solidFill>
                            <a:srgbClr val="0091FE"/>
                          </a:solidFill>
                          <a:effectLst/>
                          <a:latin typeface="Arial"/>
                        </a:rPr>
                        <a:t>CAPITAL EURO 50 n°2</a:t>
                      </a:r>
                    </a:p>
                  </a:txBody>
                  <a:tcPr marL="7839" marR="7839" marT="78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AV</a:t>
                      </a:r>
                    </a:p>
                  </a:txBody>
                  <a:tcPr marL="7839" marR="7839" marT="78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2 836 980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29-juil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96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pt-BR" sz="600" b="1" i="0" u="sng" strike="noStrike" dirty="0">
                          <a:solidFill>
                            <a:srgbClr val="0091FE"/>
                          </a:solidFill>
                          <a:effectLst/>
                          <a:latin typeface="Arial"/>
                        </a:rPr>
                        <a:t>CAPITAL EURO 50 PEA n°2</a:t>
                      </a:r>
                    </a:p>
                  </a:txBody>
                  <a:tcPr marL="7839" marR="7839" marT="78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CTO</a:t>
                      </a:r>
                    </a:p>
                  </a:txBody>
                  <a:tcPr marL="7839" marR="7839" marT="78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166 518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29-juil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96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pt-BR" sz="600" b="1" i="0" u="sng" strike="noStrike" dirty="0">
                          <a:solidFill>
                            <a:srgbClr val="0091FE"/>
                          </a:solidFill>
                          <a:effectLst/>
                          <a:latin typeface="Arial"/>
                        </a:rPr>
                        <a:t>CAPITAL EURO 50 PEA n°2</a:t>
                      </a:r>
                    </a:p>
                  </a:txBody>
                  <a:tcPr marL="7839" marR="7839" marT="78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PEA</a:t>
                      </a:r>
                    </a:p>
                  </a:txBody>
                  <a:tcPr marL="7839" marR="7839" marT="78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2 912 021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29-juil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96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600" b="1" i="0" u="sng" strike="noStrike" dirty="0">
                          <a:solidFill>
                            <a:srgbClr val="0091FE"/>
                          </a:solidFill>
                          <a:effectLst/>
                          <a:latin typeface="Arial"/>
                        </a:rPr>
                        <a:t>Emprunt zéro </a:t>
                      </a:r>
                      <a:r>
                        <a:rPr lang="fr-FR" sz="600" b="1" i="0" u="sng" strike="noStrike" dirty="0" err="1">
                          <a:solidFill>
                            <a:srgbClr val="0091FE"/>
                          </a:solidFill>
                          <a:effectLst/>
                          <a:latin typeface="Arial"/>
                        </a:rPr>
                        <a:t>cp</a:t>
                      </a:r>
                      <a:r>
                        <a:rPr lang="fr-FR" sz="600" b="1" i="0" u="sng" strike="noStrike" dirty="0">
                          <a:solidFill>
                            <a:srgbClr val="0091FE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fr-FR" sz="600" b="1" i="0" u="sng" strike="noStrike" dirty="0" err="1">
                          <a:solidFill>
                            <a:srgbClr val="0091FE"/>
                          </a:solidFill>
                          <a:effectLst/>
                          <a:latin typeface="Arial"/>
                        </a:rPr>
                        <a:t>oct</a:t>
                      </a:r>
                      <a:r>
                        <a:rPr lang="fr-FR" sz="600" b="1" i="0" u="sng" strike="noStrike" dirty="0">
                          <a:solidFill>
                            <a:srgbClr val="0091FE"/>
                          </a:solidFill>
                          <a:effectLst/>
                          <a:latin typeface="Arial"/>
                        </a:rPr>
                        <a:t> 2019</a:t>
                      </a:r>
                    </a:p>
                  </a:txBody>
                  <a:tcPr marL="7839" marR="7839" marT="78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AV</a:t>
                      </a:r>
                    </a:p>
                  </a:txBody>
                  <a:tcPr marL="7839" marR="7839" marT="78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12 873 240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07-oct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96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600" b="1" i="0" u="sng" strike="noStrike" dirty="0">
                          <a:solidFill>
                            <a:srgbClr val="0091FE"/>
                          </a:solidFill>
                          <a:effectLst/>
                          <a:latin typeface="Arial"/>
                        </a:rPr>
                        <a:t>BPCE 4,90%</a:t>
                      </a:r>
                    </a:p>
                  </a:txBody>
                  <a:tcPr marL="7839" marR="7839" marT="78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CTO</a:t>
                      </a:r>
                    </a:p>
                  </a:txBody>
                  <a:tcPr marL="7839" marR="7839" marT="78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53 021 561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02-nov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96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600" b="1" i="0" u="sng" strike="noStrike" dirty="0">
                          <a:solidFill>
                            <a:srgbClr val="0091FE"/>
                          </a:solidFill>
                          <a:effectLst/>
                          <a:latin typeface="Arial"/>
                        </a:rPr>
                        <a:t>BPCE 4,60%</a:t>
                      </a:r>
                    </a:p>
                  </a:txBody>
                  <a:tcPr marL="7839" marR="7839" marT="78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CTO</a:t>
                      </a:r>
                    </a:p>
                  </a:txBody>
                  <a:tcPr marL="7839" marR="7839" marT="78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14 625 740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14-déc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96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600" b="1" i="0" u="sng" strike="noStrike" dirty="0">
                          <a:solidFill>
                            <a:srgbClr val="0091FE"/>
                          </a:solidFill>
                          <a:effectLst/>
                          <a:latin typeface="Arial"/>
                        </a:rPr>
                        <a:t>CAPITAL EURO 50 n°3</a:t>
                      </a:r>
                    </a:p>
                  </a:txBody>
                  <a:tcPr marL="7839" marR="7839" marT="78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CTO</a:t>
                      </a:r>
                    </a:p>
                  </a:txBody>
                  <a:tcPr marL="7839" marR="7839" marT="78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593 991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16-déc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96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600" b="1" i="0" u="sng" strike="noStrike" dirty="0">
                          <a:solidFill>
                            <a:srgbClr val="0091FE"/>
                          </a:solidFill>
                          <a:effectLst/>
                          <a:latin typeface="Arial"/>
                        </a:rPr>
                        <a:t>CAPITAL EURO 50 n°3</a:t>
                      </a:r>
                    </a:p>
                  </a:txBody>
                  <a:tcPr marL="7839" marR="7839" marT="78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AV</a:t>
                      </a:r>
                    </a:p>
                  </a:txBody>
                  <a:tcPr marL="7839" marR="7839" marT="78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2 153 520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16-déc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81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600" b="1" i="0" u="sng" strike="noStrike" dirty="0">
                          <a:solidFill>
                            <a:srgbClr val="0091FE"/>
                          </a:solidFill>
                          <a:effectLst/>
                          <a:latin typeface="Arial"/>
                        </a:rPr>
                        <a:t>Emprunt zéro </a:t>
                      </a:r>
                      <a:r>
                        <a:rPr lang="fr-FR" sz="600" b="1" i="0" u="sng" strike="noStrike" dirty="0" err="1">
                          <a:solidFill>
                            <a:srgbClr val="0091FE"/>
                          </a:solidFill>
                          <a:effectLst/>
                          <a:latin typeface="Arial"/>
                        </a:rPr>
                        <a:t>cp</a:t>
                      </a:r>
                      <a:r>
                        <a:rPr lang="fr-FR" sz="600" b="1" i="0" u="sng" strike="noStrike" dirty="0">
                          <a:solidFill>
                            <a:srgbClr val="0091FE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fr-FR" sz="600" b="1" i="0" u="sng" strike="noStrike" dirty="0" err="1">
                          <a:solidFill>
                            <a:srgbClr val="0091FE"/>
                          </a:solidFill>
                          <a:effectLst/>
                          <a:latin typeface="Arial"/>
                        </a:rPr>
                        <a:t>déc</a:t>
                      </a:r>
                      <a:r>
                        <a:rPr lang="fr-FR" sz="600" b="1" i="0" u="sng" strike="noStrike" dirty="0">
                          <a:solidFill>
                            <a:srgbClr val="0091FE"/>
                          </a:solidFill>
                          <a:effectLst/>
                          <a:latin typeface="Arial"/>
                        </a:rPr>
                        <a:t> 2019</a:t>
                      </a:r>
                    </a:p>
                  </a:txBody>
                  <a:tcPr marL="7839" marR="7839" marT="78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AV</a:t>
                      </a:r>
                    </a:p>
                  </a:txBody>
                  <a:tcPr marL="7839" marR="7839" marT="78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26 045 924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17-déc</a:t>
                      </a:r>
                    </a:p>
                  </a:txBody>
                  <a:tcPr marL="7839" marR="7839" marT="78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" name="Rectangle 15"/>
          <p:cNvSpPr/>
          <p:nvPr/>
        </p:nvSpPr>
        <p:spPr>
          <a:xfrm>
            <a:off x="179512" y="2060848"/>
            <a:ext cx="87489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sz="1600" b="1" dirty="0" smtClean="0">
                <a:latin typeface="+mj-lt"/>
                <a:cs typeface="+mn-cs"/>
              </a:rPr>
              <a:t>31 </a:t>
            </a:r>
            <a:r>
              <a:rPr lang="fr-FR" sz="1600" b="1" dirty="0">
                <a:latin typeface="+mj-lt"/>
                <a:cs typeface="+mn-cs"/>
              </a:rPr>
              <a:t>M€ </a:t>
            </a:r>
            <a:r>
              <a:rPr lang="fr-FR" sz="1600" dirty="0" smtClean="0">
                <a:latin typeface="+mj-lt"/>
                <a:cs typeface="+mn-cs"/>
              </a:rPr>
              <a:t>d’échéances de CAT, dès janvier</a:t>
            </a:r>
            <a:endParaRPr lang="fr-FR" sz="1600" dirty="0" smtClean="0">
              <a:latin typeface="+mj-lt"/>
              <a:cs typeface="+mn-cs"/>
            </a:endParaRPr>
          </a:p>
        </p:txBody>
      </p:sp>
      <p:sp>
        <p:nvSpPr>
          <p:cNvPr id="3" name="Rectangle à coins arrondis 2"/>
          <p:cNvSpPr/>
          <p:nvPr/>
        </p:nvSpPr>
        <p:spPr>
          <a:xfrm>
            <a:off x="179512" y="1271082"/>
            <a:ext cx="1800200" cy="30777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à coins arrondis 17"/>
          <p:cNvSpPr/>
          <p:nvPr/>
        </p:nvSpPr>
        <p:spPr>
          <a:xfrm>
            <a:off x="179512" y="2060848"/>
            <a:ext cx="3160004" cy="30777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79512" y="5085184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Notre Objectif : rencontrer et traiter 100% des clients concernés</a:t>
            </a:r>
            <a:r>
              <a:rPr lang="fr-FR" sz="1600" b="1" dirty="0">
                <a:solidFill>
                  <a:srgbClr val="C0000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36207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13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3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13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Chart bld="series"/>
        </p:bldSub>
      </p:bldGraphic>
      <p:bldP spid="10" grpId="0" animBg="1"/>
      <p:bldP spid="11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ce réservé du numéro de diapositive 22"/>
          <p:cNvSpPr>
            <a:spLocks noGrp="1"/>
          </p:cNvSpPr>
          <p:nvPr>
            <p:ph type="sldNum" sz="quarter" idx="27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051914B-540C-454B-99F4-FEFF50D1E02E}" type="slidenum">
              <a:rPr lang="fr-FR" altLang="fr-FR" sz="110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fr-FR" altLang="fr-FR" sz="1100" smtClean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4294967295"/>
          </p:nvPr>
        </p:nvSpPr>
        <p:spPr bwMode="auto">
          <a:xfrm>
            <a:off x="2771775" y="6335713"/>
            <a:ext cx="3240088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100" dirty="0" smtClean="0">
                <a:solidFill>
                  <a:prstClr val="black"/>
                </a:solidFill>
              </a:rPr>
              <a:t>2019 - HDJ S02 – Dispositif EPARGNE</a:t>
            </a:r>
          </a:p>
        </p:txBody>
      </p:sp>
      <p:sp>
        <p:nvSpPr>
          <p:cNvPr id="34" name="Titre 8"/>
          <p:cNvSpPr>
            <a:spLocks noGrp="1"/>
          </p:cNvSpPr>
          <p:nvPr>
            <p:ph type="title"/>
          </p:nvPr>
        </p:nvSpPr>
        <p:spPr>
          <a:xfrm>
            <a:off x="371806" y="404664"/>
            <a:ext cx="8445500" cy="72072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échéances de Fonds Garantis et d’Emprunts</a:t>
            </a:r>
            <a:endParaRPr lang="fr-FR" sz="1600" dirty="0"/>
          </a:p>
        </p:txBody>
      </p:sp>
      <p:sp>
        <p:nvSpPr>
          <p:cNvPr id="32" name="ZoneTexte 31"/>
          <p:cNvSpPr txBox="1"/>
          <p:nvPr/>
        </p:nvSpPr>
        <p:spPr>
          <a:xfrm>
            <a:off x="467544" y="775737"/>
            <a:ext cx="813690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400" b="1" dirty="0" smtClean="0">
                <a:solidFill>
                  <a:srgbClr val="CC071E"/>
                </a:solidFill>
                <a:latin typeface="Arial" panose="020B0604020202020204" pitchFamily="34" charset="0"/>
              </a:rPr>
              <a:t>Modalités de prise de </a:t>
            </a:r>
            <a:r>
              <a:rPr lang="fr-FR" sz="1400" b="1" dirty="0" err="1" smtClean="0">
                <a:solidFill>
                  <a:srgbClr val="CC071E"/>
                </a:solidFill>
                <a:latin typeface="Arial" panose="020B0604020202020204" pitchFamily="34" charset="0"/>
              </a:rPr>
              <a:t>RdV</a:t>
            </a:r>
            <a:r>
              <a:rPr lang="fr-FR" sz="1400" b="1" dirty="0" smtClean="0">
                <a:solidFill>
                  <a:srgbClr val="CC071E"/>
                </a:solidFill>
                <a:latin typeface="Arial" panose="020B0604020202020204" pitchFamily="34" charset="0"/>
              </a:rPr>
              <a:t> et de recyclage pour l’année 2019</a:t>
            </a:r>
            <a:endParaRPr lang="fr-FR" sz="1400" b="1" dirty="0">
              <a:solidFill>
                <a:srgbClr val="CC071E"/>
              </a:solidFill>
              <a:latin typeface="Arial" panose="020B0604020202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5496" y="404664"/>
            <a:ext cx="360040" cy="3231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500" b="1" dirty="0">
                <a:solidFill>
                  <a:schemeClr val="bg1"/>
                </a:solidFill>
              </a:rPr>
              <a:t>5</a:t>
            </a:r>
            <a:endParaRPr lang="fr-FR" sz="1500" b="1" dirty="0" smtClean="0">
              <a:solidFill>
                <a:schemeClr val="bg1"/>
              </a:solidFill>
            </a:endParaRPr>
          </a:p>
        </p:txBody>
      </p:sp>
      <p:sp>
        <p:nvSpPr>
          <p:cNvPr id="10" name="Espace réservé du contenu 1"/>
          <p:cNvSpPr txBox="1">
            <a:spLocks/>
          </p:cNvSpPr>
          <p:nvPr/>
        </p:nvSpPr>
        <p:spPr>
          <a:xfrm>
            <a:off x="2830488" y="1196753"/>
            <a:ext cx="2916324" cy="5040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8" indent="0" algn="ctr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None/>
              <a:defRPr/>
            </a:pPr>
            <a:r>
              <a:rPr lang="fr-FR" sz="1600" b="1" dirty="0" smtClean="0">
                <a:latin typeface="Arial Narrow" panose="020B0606020202030204" pitchFamily="34" charset="0"/>
              </a:rPr>
              <a:t>Dissociation de la prise de </a:t>
            </a:r>
            <a:r>
              <a:rPr lang="fr-FR" sz="1600" b="1" dirty="0" err="1" smtClean="0">
                <a:latin typeface="Arial Narrow" panose="020B0606020202030204" pitchFamily="34" charset="0"/>
              </a:rPr>
              <a:t>RdV</a:t>
            </a:r>
            <a:endParaRPr lang="fr-FR" sz="1600" b="1" dirty="0">
              <a:latin typeface="Arial Narrow" panose="020B0606020202030204" pitchFamily="34" charset="0"/>
            </a:endParaRPr>
          </a:p>
        </p:txBody>
      </p:sp>
      <p:sp>
        <p:nvSpPr>
          <p:cNvPr id="23" name="Espace réservé du contenu 1"/>
          <p:cNvSpPr txBox="1">
            <a:spLocks/>
          </p:cNvSpPr>
          <p:nvPr/>
        </p:nvSpPr>
        <p:spPr>
          <a:xfrm>
            <a:off x="827584" y="1565177"/>
            <a:ext cx="2916324" cy="5040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8" indent="0" algn="ctr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None/>
              <a:defRPr/>
            </a:pPr>
            <a:r>
              <a:rPr lang="fr-FR" sz="1600" dirty="0" smtClean="0">
                <a:latin typeface="Arial Narrow" panose="020B0606020202030204" pitchFamily="34" charset="0"/>
              </a:rPr>
              <a:t>Si échéance en assurance-vie</a:t>
            </a:r>
            <a:endParaRPr lang="fr-FR" sz="1600" dirty="0">
              <a:latin typeface="Arial Narrow" panose="020B0606020202030204" pitchFamily="34" charset="0"/>
            </a:endParaRPr>
          </a:p>
        </p:txBody>
      </p:sp>
      <p:sp>
        <p:nvSpPr>
          <p:cNvPr id="24" name="Espace réservé du contenu 1"/>
          <p:cNvSpPr txBox="1">
            <a:spLocks/>
          </p:cNvSpPr>
          <p:nvPr/>
        </p:nvSpPr>
        <p:spPr>
          <a:xfrm>
            <a:off x="4896036" y="1556792"/>
            <a:ext cx="2916324" cy="5040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8" indent="0" algn="ctr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None/>
              <a:defRPr/>
            </a:pPr>
            <a:r>
              <a:rPr lang="fr-FR" sz="1600" dirty="0" smtClean="0">
                <a:latin typeface="Arial Narrow" panose="020B0606020202030204" pitchFamily="34" charset="0"/>
              </a:rPr>
              <a:t>Si échéance en CTO / PEA</a:t>
            </a:r>
            <a:endParaRPr lang="fr-FR" sz="1600" dirty="0">
              <a:latin typeface="Arial Narrow" panose="020B0606020202030204" pitchFamily="34" charset="0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539552" y="3573016"/>
            <a:ext cx="3312368" cy="648072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Prise de </a:t>
            </a:r>
            <a:r>
              <a:rPr lang="fr-FR" b="1" dirty="0" err="1" smtClean="0">
                <a:solidFill>
                  <a:schemeClr val="tx1"/>
                </a:solidFill>
              </a:rPr>
              <a:t>RdV</a:t>
            </a:r>
            <a:r>
              <a:rPr lang="fr-FR" b="1" dirty="0" smtClean="0">
                <a:solidFill>
                  <a:schemeClr val="tx1"/>
                </a:solidFill>
              </a:rPr>
              <a:t> agence</a:t>
            </a:r>
          </a:p>
          <a:p>
            <a:pPr algn="ctr"/>
            <a:r>
              <a:rPr lang="fr-FR" dirty="0" smtClean="0">
                <a:solidFill>
                  <a:schemeClr val="tx1"/>
                </a:solidFill>
              </a:rPr>
              <a:t>(évènement GERC </a:t>
            </a:r>
            <a:r>
              <a:rPr lang="fr-FR" dirty="0" smtClean="0">
                <a:solidFill>
                  <a:schemeClr val="tx1"/>
                </a:solidFill>
              </a:rPr>
              <a:t>de </a:t>
            </a:r>
            <a:r>
              <a:rPr lang="fr-FR" dirty="0" smtClean="0">
                <a:solidFill>
                  <a:schemeClr val="tx1"/>
                </a:solidFill>
              </a:rPr>
              <a:t>M </a:t>
            </a:r>
            <a:r>
              <a:rPr lang="fr-FR" dirty="0" smtClean="0">
                <a:solidFill>
                  <a:schemeClr val="tx1"/>
                </a:solidFill>
              </a:rPr>
              <a:t>–1 à M+1)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7" name="Espace réservé du contenu 1"/>
          <p:cNvSpPr txBox="1">
            <a:spLocks/>
          </p:cNvSpPr>
          <p:nvPr/>
        </p:nvSpPr>
        <p:spPr>
          <a:xfrm>
            <a:off x="827584" y="1988840"/>
            <a:ext cx="3024336" cy="100811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8" indent="0" algn="ctr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None/>
              <a:defRPr/>
            </a:pPr>
            <a:r>
              <a:rPr lang="fr-FR" sz="1600" dirty="0" smtClean="0">
                <a:latin typeface="Arial Narrow" panose="020B0606020202030204" pitchFamily="34" charset="0"/>
              </a:rPr>
              <a:t>Recyclage possible :</a:t>
            </a:r>
          </a:p>
          <a:p>
            <a:pPr marL="1588" indent="0" algn="ctr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None/>
              <a:defRPr/>
            </a:pPr>
            <a:r>
              <a:rPr lang="fr-FR" sz="1600" dirty="0">
                <a:latin typeface="Arial Narrow" panose="020B0606020202030204" pitchFamily="34" charset="0"/>
              </a:rPr>
              <a:t> </a:t>
            </a:r>
            <a:r>
              <a:rPr lang="fr-FR" sz="1600" dirty="0" smtClean="0">
                <a:latin typeface="Arial Narrow" panose="020B0606020202030204" pitchFamily="34" charset="0"/>
              </a:rPr>
              <a:t>- à partir de M – 3 avant l’échéance</a:t>
            </a:r>
          </a:p>
          <a:p>
            <a:pPr marL="1588" indent="0" algn="ctr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None/>
              <a:defRPr/>
            </a:pPr>
            <a:r>
              <a:rPr lang="fr-FR" sz="1600" dirty="0" smtClean="0">
                <a:latin typeface="Arial Narrow" panose="020B0606020202030204" pitchFamily="34" charset="0"/>
              </a:rPr>
              <a:t>- jusqu’à M + 6 après l’échéance</a:t>
            </a:r>
            <a:endParaRPr lang="fr-FR" sz="1600" dirty="0">
              <a:latin typeface="Arial Narrow" panose="020B0606020202030204" pitchFamily="34" charset="0"/>
            </a:endParaRPr>
          </a:p>
        </p:txBody>
      </p:sp>
      <p:sp>
        <p:nvSpPr>
          <p:cNvPr id="28" name="Espace réservé du contenu 1"/>
          <p:cNvSpPr txBox="1">
            <a:spLocks/>
          </p:cNvSpPr>
          <p:nvPr/>
        </p:nvSpPr>
        <p:spPr>
          <a:xfrm>
            <a:off x="4860032" y="1988840"/>
            <a:ext cx="3096344" cy="72008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8" indent="0" algn="ctr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None/>
              <a:defRPr/>
            </a:pPr>
            <a:r>
              <a:rPr lang="fr-FR" sz="1600" dirty="0" smtClean="0">
                <a:latin typeface="Arial Narrow" panose="020B0606020202030204" pitchFamily="34" charset="0"/>
              </a:rPr>
              <a:t>Recyclage uniquement </a:t>
            </a:r>
          </a:p>
          <a:p>
            <a:pPr marL="1588" indent="0" algn="ctr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None/>
              <a:defRPr/>
            </a:pPr>
            <a:r>
              <a:rPr lang="fr-FR" sz="1600" dirty="0" smtClean="0">
                <a:latin typeface="Arial Narrow" panose="020B0606020202030204" pitchFamily="34" charset="0"/>
              </a:rPr>
              <a:t>à compter de l’échéance</a:t>
            </a:r>
          </a:p>
        </p:txBody>
      </p:sp>
      <p:sp>
        <p:nvSpPr>
          <p:cNvPr id="29" name="Rectangle à coins arrondis 28"/>
          <p:cNvSpPr/>
          <p:nvPr/>
        </p:nvSpPr>
        <p:spPr>
          <a:xfrm>
            <a:off x="5076056" y="3573016"/>
            <a:ext cx="2736304" cy="648072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Prise de </a:t>
            </a:r>
            <a:r>
              <a:rPr lang="fr-FR" dirty="0" err="1" smtClean="0">
                <a:solidFill>
                  <a:schemeClr val="tx1"/>
                </a:solidFill>
              </a:rPr>
              <a:t>RdV</a:t>
            </a:r>
            <a:r>
              <a:rPr lang="fr-FR" dirty="0" smtClean="0">
                <a:solidFill>
                  <a:schemeClr val="tx1"/>
                </a:solidFill>
              </a:rPr>
              <a:t> AVISO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0" name="Flèche vers le bas 29"/>
          <p:cNvSpPr/>
          <p:nvPr/>
        </p:nvSpPr>
        <p:spPr>
          <a:xfrm>
            <a:off x="1979712" y="2924944"/>
            <a:ext cx="432048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Flèche vers le bas 30"/>
          <p:cNvSpPr/>
          <p:nvPr/>
        </p:nvSpPr>
        <p:spPr>
          <a:xfrm>
            <a:off x="6156176" y="2924944"/>
            <a:ext cx="432048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 à coins arrondis 35"/>
          <p:cNvSpPr/>
          <p:nvPr/>
        </p:nvSpPr>
        <p:spPr>
          <a:xfrm>
            <a:off x="683568" y="4941168"/>
            <a:ext cx="3312368" cy="1152128"/>
          </a:xfrm>
          <a:prstGeom prst="roundRect">
            <a:avLst/>
          </a:prstGeom>
          <a:noFill/>
          <a:ln w="3810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2 300 clients </a:t>
            </a:r>
            <a:r>
              <a:rPr lang="fr-FR" dirty="0" smtClean="0">
                <a:solidFill>
                  <a:schemeClr val="tx1"/>
                </a:solidFill>
              </a:rPr>
              <a:t>ont de l’emprunt à échéance le 11 </a:t>
            </a:r>
            <a:r>
              <a:rPr lang="fr-FR" dirty="0" smtClean="0">
                <a:solidFill>
                  <a:schemeClr val="tx1"/>
                </a:solidFill>
              </a:rPr>
              <a:t>février (pour 30 M€)</a:t>
            </a:r>
            <a:endParaRPr lang="fr-FR" dirty="0" smtClean="0">
              <a:solidFill>
                <a:schemeClr val="tx1"/>
              </a:solidFill>
            </a:endParaRPr>
          </a:p>
          <a:p>
            <a:pPr algn="ctr"/>
            <a:r>
              <a:rPr lang="fr-FR" dirty="0" smtClean="0">
                <a:solidFill>
                  <a:schemeClr val="tx1"/>
                </a:solidFill>
                <a:sym typeface="Wingdings" panose="05000000000000000000" pitchFamily="2" charset="2"/>
              </a:rPr>
              <a:t>prise de Rdv et recyclage possibles immédiatement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7" name="Flèche vers le bas 36"/>
          <p:cNvSpPr/>
          <p:nvPr/>
        </p:nvSpPr>
        <p:spPr>
          <a:xfrm>
            <a:off x="1979712" y="4293096"/>
            <a:ext cx="432048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à coins arrondis 37"/>
          <p:cNvSpPr/>
          <p:nvPr/>
        </p:nvSpPr>
        <p:spPr>
          <a:xfrm>
            <a:off x="5004048" y="4957080"/>
            <a:ext cx="2952328" cy="792088"/>
          </a:xfrm>
          <a:prstGeom prst="roundRect">
            <a:avLst/>
          </a:prstGeom>
          <a:noFill/>
          <a:ln w="38100" cmpd="dbl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>
                <a:solidFill>
                  <a:schemeClr val="tx1"/>
                </a:solidFill>
              </a:rPr>
              <a:t>RdV</a:t>
            </a:r>
            <a:r>
              <a:rPr lang="fr-FR" dirty="0" smtClean="0">
                <a:solidFill>
                  <a:schemeClr val="tx1"/>
                </a:solidFill>
              </a:rPr>
              <a:t> </a:t>
            </a:r>
            <a:r>
              <a:rPr lang="fr-FR" dirty="0" smtClean="0">
                <a:solidFill>
                  <a:schemeClr val="tx1"/>
                </a:solidFill>
              </a:rPr>
              <a:t>positionnés </a:t>
            </a:r>
            <a:r>
              <a:rPr lang="fr-FR" dirty="0" smtClean="0">
                <a:solidFill>
                  <a:schemeClr val="tx1"/>
                </a:solidFill>
              </a:rPr>
              <a:t>à compter </a:t>
            </a:r>
            <a:r>
              <a:rPr lang="fr-FR" dirty="0" smtClean="0">
                <a:solidFill>
                  <a:schemeClr val="tx1"/>
                </a:solidFill>
              </a:rPr>
              <a:t>de la mi-février </a:t>
            </a:r>
            <a:r>
              <a:rPr lang="fr-FR" dirty="0" smtClean="0">
                <a:solidFill>
                  <a:schemeClr val="tx1"/>
                </a:solidFill>
              </a:rPr>
              <a:t>pour recyclage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9" name="Flèche vers le bas 38"/>
          <p:cNvSpPr/>
          <p:nvPr/>
        </p:nvSpPr>
        <p:spPr>
          <a:xfrm>
            <a:off x="6300192" y="4293096"/>
            <a:ext cx="432048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967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ce réservé du numéro de diapositive 22"/>
          <p:cNvSpPr>
            <a:spLocks noGrp="1"/>
          </p:cNvSpPr>
          <p:nvPr>
            <p:ph type="sldNum" sz="quarter" idx="27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051914B-540C-454B-99F4-FEFF50D1E02E}" type="slidenum">
              <a:rPr lang="fr-FR" altLang="fr-FR" sz="110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fr-FR" altLang="fr-FR" sz="1100" smtClean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4294967295"/>
          </p:nvPr>
        </p:nvSpPr>
        <p:spPr bwMode="auto">
          <a:xfrm>
            <a:off x="2771775" y="6335713"/>
            <a:ext cx="3240088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100" dirty="0" smtClean="0">
                <a:solidFill>
                  <a:prstClr val="black"/>
                </a:solidFill>
              </a:rPr>
              <a:t>2019 - HDJ S02 – Dispositif EPARGNE</a:t>
            </a:r>
          </a:p>
        </p:txBody>
      </p:sp>
      <p:sp>
        <p:nvSpPr>
          <p:cNvPr id="34" name="Titre 8"/>
          <p:cNvSpPr>
            <a:spLocks noGrp="1"/>
          </p:cNvSpPr>
          <p:nvPr>
            <p:ph type="title"/>
          </p:nvPr>
        </p:nvSpPr>
        <p:spPr>
          <a:xfrm>
            <a:off x="371806" y="404664"/>
            <a:ext cx="8445500" cy="72072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1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Offre de recyclage tous publics</a:t>
            </a:r>
            <a:endParaRPr lang="fr-FR" sz="1500" dirty="0"/>
          </a:p>
        </p:txBody>
      </p:sp>
      <p:sp>
        <p:nvSpPr>
          <p:cNvPr id="8" name="ZoneTexte 7"/>
          <p:cNvSpPr txBox="1"/>
          <p:nvPr/>
        </p:nvSpPr>
        <p:spPr>
          <a:xfrm>
            <a:off x="35496" y="404664"/>
            <a:ext cx="360040" cy="3231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500" b="1" dirty="0" smtClean="0">
                <a:solidFill>
                  <a:schemeClr val="bg1"/>
                </a:solidFill>
              </a:rPr>
              <a:t>6</a:t>
            </a:r>
            <a:endParaRPr lang="fr-FR" sz="1500" b="1" dirty="0" smtClean="0">
              <a:solidFill>
                <a:schemeClr val="bg1"/>
              </a:solidFill>
            </a:endParaRPr>
          </a:p>
        </p:txBody>
      </p:sp>
      <p:sp>
        <p:nvSpPr>
          <p:cNvPr id="10" name="Espace réservé du contenu 1"/>
          <p:cNvSpPr txBox="1">
            <a:spLocks/>
          </p:cNvSpPr>
          <p:nvPr/>
        </p:nvSpPr>
        <p:spPr>
          <a:xfrm>
            <a:off x="395536" y="2929880"/>
            <a:ext cx="5904656" cy="4320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8" indent="0" algn="just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None/>
              <a:defRPr/>
            </a:pPr>
            <a:r>
              <a:rPr lang="fr-FR" sz="1600" dirty="0" smtClean="0">
                <a:latin typeface="Arial Narrow" panose="020B0606020202030204" pitchFamily="34" charset="0"/>
              </a:rPr>
              <a:t>L’intégralité des offres promotionnelles est accessible dans la RDC :</a:t>
            </a:r>
            <a:endParaRPr lang="fr-FR" sz="1600" dirty="0">
              <a:latin typeface="Arial Narrow" panose="020B0606020202030204" pitchFamily="34" charset="0"/>
            </a:endParaRPr>
          </a:p>
        </p:txBody>
      </p:sp>
      <p:pic>
        <p:nvPicPr>
          <p:cNvPr id="102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324" y="3361928"/>
            <a:ext cx="160972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Espace réservé du contenu 1"/>
          <p:cNvSpPr txBox="1">
            <a:spLocks/>
          </p:cNvSpPr>
          <p:nvPr/>
        </p:nvSpPr>
        <p:spPr>
          <a:xfrm>
            <a:off x="395536" y="1340768"/>
            <a:ext cx="7272808" cy="122413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8" indent="0" algn="just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00000"/>
              </a:buClr>
              <a:buSzPct val="80000"/>
              <a:buNone/>
              <a:defRPr/>
            </a:pPr>
            <a:r>
              <a:rPr lang="fr-FR" sz="1600" dirty="0" smtClean="0">
                <a:latin typeface="Arial Narrow" panose="020B0606020202030204" pitchFamily="34" charset="0"/>
              </a:rPr>
              <a:t>Pour les produits à échéance (Emprunts / Fonds Garantis / CAT / LEP </a:t>
            </a:r>
            <a:r>
              <a:rPr lang="fr-FR" sz="1600" b="1" dirty="0" smtClean="0">
                <a:latin typeface="Arial Narrow" panose="020B0606020202030204" pitchFamily="34" charset="0"/>
              </a:rPr>
              <a:t>...) à titre exceptionnel :</a:t>
            </a:r>
          </a:p>
          <a:p>
            <a:pPr marL="1588" indent="0" algn="just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00000"/>
              </a:buClr>
              <a:buSzPct val="80000"/>
              <a:buNone/>
              <a:defRPr/>
            </a:pPr>
            <a:r>
              <a:rPr lang="fr-FR" sz="1600" dirty="0" smtClean="0">
                <a:latin typeface="Arial Narrow" panose="020B0606020202030204" pitchFamily="34" charset="0"/>
              </a:rPr>
              <a:t>	</a:t>
            </a:r>
            <a:r>
              <a:rPr lang="fr-FR" sz="1600" b="1" dirty="0" smtClean="0">
                <a:latin typeface="Arial Narrow" panose="020B0606020202030204" pitchFamily="34" charset="0"/>
              </a:rPr>
              <a:t>Frais d’entrée de 0 % en assurance-vie sous condition de 30 % d’UC</a:t>
            </a:r>
            <a:endParaRPr lang="fr-FR" sz="1600" b="1" dirty="0">
              <a:latin typeface="Arial Narrow" panose="020B0606020202030204" pitchFamily="34" charset="0"/>
            </a:endParaRPr>
          </a:p>
        </p:txBody>
      </p:sp>
      <p:sp>
        <p:nvSpPr>
          <p:cNvPr id="25" name="Espace réservé du contenu 1"/>
          <p:cNvSpPr txBox="1">
            <a:spLocks/>
          </p:cNvSpPr>
          <p:nvPr/>
        </p:nvSpPr>
        <p:spPr>
          <a:xfrm>
            <a:off x="395536" y="5229200"/>
            <a:ext cx="6912768" cy="4320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8" indent="0" algn="just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None/>
              <a:defRPr/>
            </a:pPr>
            <a:r>
              <a:rPr lang="fr-FR" sz="1600" dirty="0" smtClean="0">
                <a:latin typeface="Arial Narrow" panose="020B0606020202030204" pitchFamily="34" charset="0"/>
              </a:rPr>
              <a:t>Les clients de plus de 75 ans bénéficient d’une offre spécifique : Cf. </a:t>
            </a:r>
            <a:r>
              <a:rPr lang="fr-FR" sz="1600" dirty="0" err="1" smtClean="0">
                <a:latin typeface="Arial Narrow" panose="020B0606020202030204" pitchFamily="34" charset="0"/>
              </a:rPr>
              <a:t>slide</a:t>
            </a:r>
            <a:r>
              <a:rPr lang="fr-FR" sz="1600" dirty="0" smtClean="0">
                <a:latin typeface="Arial Narrow" panose="020B0606020202030204" pitchFamily="34" charset="0"/>
              </a:rPr>
              <a:t> suivant.</a:t>
            </a:r>
            <a:endParaRPr lang="fr-FR" sz="1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40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ce réservé du numéro de diapositive 22"/>
          <p:cNvSpPr>
            <a:spLocks noGrp="1"/>
          </p:cNvSpPr>
          <p:nvPr>
            <p:ph type="sldNum" sz="quarter" idx="27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051914B-540C-454B-99F4-FEFF50D1E02E}" type="slidenum">
              <a:rPr lang="fr-FR" altLang="fr-FR" sz="110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fr-FR" altLang="fr-FR" sz="1100" smtClean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4294967295"/>
          </p:nvPr>
        </p:nvSpPr>
        <p:spPr bwMode="auto">
          <a:xfrm>
            <a:off x="2771775" y="6335713"/>
            <a:ext cx="3240088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100" dirty="0" smtClean="0">
                <a:solidFill>
                  <a:prstClr val="black"/>
                </a:solidFill>
              </a:rPr>
              <a:t>2019 - HDJ S02 – Dispositif EPARGNE</a:t>
            </a:r>
          </a:p>
        </p:txBody>
      </p:sp>
      <p:sp>
        <p:nvSpPr>
          <p:cNvPr id="34" name="Titre 8"/>
          <p:cNvSpPr>
            <a:spLocks noGrp="1"/>
          </p:cNvSpPr>
          <p:nvPr>
            <p:ph type="title"/>
          </p:nvPr>
        </p:nvSpPr>
        <p:spPr>
          <a:xfrm>
            <a:off x="371806" y="404664"/>
            <a:ext cx="8445500" cy="72072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1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Cas particulier </a:t>
            </a:r>
            <a:r>
              <a:rPr lang="fr-FR" sz="1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des clients de plus de 75 ans avec une échéance</a:t>
            </a:r>
            <a:endParaRPr lang="fr-FR" sz="1500" dirty="0"/>
          </a:p>
        </p:txBody>
      </p:sp>
      <p:sp>
        <p:nvSpPr>
          <p:cNvPr id="32" name="ZoneTexte 31"/>
          <p:cNvSpPr txBox="1"/>
          <p:nvPr/>
        </p:nvSpPr>
        <p:spPr>
          <a:xfrm>
            <a:off x="467544" y="775737"/>
            <a:ext cx="813690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600" b="1" dirty="0" smtClean="0">
                <a:solidFill>
                  <a:srgbClr val="CC07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Offre strictement réservée à ces clients pour le recyclage de leurs échéances</a:t>
            </a:r>
            <a:endParaRPr lang="fr-FR" sz="1600" b="1" dirty="0">
              <a:solidFill>
                <a:srgbClr val="CC07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5496" y="404664"/>
            <a:ext cx="360040" cy="3231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500" b="1" dirty="0" smtClean="0">
                <a:solidFill>
                  <a:schemeClr val="bg1"/>
                </a:solidFill>
              </a:rPr>
              <a:t>7</a:t>
            </a:r>
            <a:endParaRPr lang="fr-FR" sz="1500" b="1" dirty="0" smtClean="0">
              <a:solidFill>
                <a:schemeClr val="bg1"/>
              </a:solidFill>
            </a:endParaRPr>
          </a:p>
        </p:txBody>
      </p:sp>
      <p:sp>
        <p:nvSpPr>
          <p:cNvPr id="9" name="Espace réservé du contenu 1"/>
          <p:cNvSpPr txBox="1">
            <a:spLocks/>
          </p:cNvSpPr>
          <p:nvPr/>
        </p:nvSpPr>
        <p:spPr>
          <a:xfrm>
            <a:off x="1619672" y="3284984"/>
            <a:ext cx="6336704" cy="39604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8" indent="0" algn="just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None/>
              <a:defRPr/>
            </a:pPr>
            <a:r>
              <a:rPr lang="fr-FR" sz="1600" dirty="0" smtClean="0">
                <a:latin typeface="Arial Narrow" panose="020B0606020202030204" pitchFamily="34" charset="0"/>
              </a:rPr>
              <a:t>Le client est-il prêt à verser sur un contrat d’assurance-vie </a:t>
            </a:r>
            <a:r>
              <a:rPr lang="fr-FR" sz="1200" dirty="0" smtClean="0">
                <a:latin typeface="Arial Narrow" panose="020B0606020202030204" pitchFamily="34" charset="0"/>
              </a:rPr>
              <a:t>(déjà ouvert où à ouvrir</a:t>
            </a:r>
            <a:r>
              <a:rPr lang="fr-FR" sz="1600" dirty="0" smtClean="0">
                <a:latin typeface="Arial Narrow" panose="020B0606020202030204" pitchFamily="34" charset="0"/>
              </a:rPr>
              <a:t>) ?</a:t>
            </a:r>
            <a:endParaRPr lang="fr-FR" sz="1600" dirty="0">
              <a:latin typeface="Arial Narrow" panose="020B0606020202030204" pitchFamily="34" charset="0"/>
            </a:endParaRPr>
          </a:p>
        </p:txBody>
      </p:sp>
      <p:sp>
        <p:nvSpPr>
          <p:cNvPr id="10" name="Espace réservé du contenu 1"/>
          <p:cNvSpPr txBox="1">
            <a:spLocks/>
          </p:cNvSpPr>
          <p:nvPr/>
        </p:nvSpPr>
        <p:spPr>
          <a:xfrm>
            <a:off x="1043608" y="1196752"/>
            <a:ext cx="5832648" cy="166518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8" indent="0" algn="just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None/>
              <a:defRPr/>
            </a:pPr>
            <a:r>
              <a:rPr lang="fr-FR" sz="1600" dirty="0" smtClean="0">
                <a:latin typeface="Arial Narrow" panose="020B0606020202030204" pitchFamily="34" charset="0"/>
              </a:rPr>
              <a:t>Cette offre est strictement réservée</a:t>
            </a:r>
          </a:p>
          <a:p>
            <a:pPr marL="1087438" lvl="2" algn="just" eaLnBrk="0" hangingPunct="0">
              <a:buClr>
                <a:srgbClr val="C00000"/>
              </a:buClr>
              <a:buSzPct val="80000"/>
              <a:buFont typeface="Wingdings" panose="05000000000000000000" pitchFamily="2" charset="2"/>
              <a:buChar char="v"/>
              <a:defRPr/>
            </a:pPr>
            <a:r>
              <a:rPr lang="fr-FR" sz="1600" dirty="0">
                <a:latin typeface="Arial Narrow" panose="020B0606020202030204" pitchFamily="34" charset="0"/>
              </a:rPr>
              <a:t>a</a:t>
            </a:r>
            <a:r>
              <a:rPr lang="fr-FR" sz="1600" dirty="0" smtClean="0">
                <a:latin typeface="Arial Narrow" panose="020B0606020202030204" pitchFamily="34" charset="0"/>
              </a:rPr>
              <a:t>ux clients de plus de 75 ans</a:t>
            </a:r>
          </a:p>
          <a:p>
            <a:pPr marL="1087438" lvl="2" algn="just" eaLnBrk="0" hangingPunct="0">
              <a:buClr>
                <a:srgbClr val="C00000"/>
              </a:buClr>
              <a:buSzPct val="80000"/>
              <a:buFont typeface="Wingdings" panose="05000000000000000000" pitchFamily="2" charset="2"/>
              <a:buChar char="v"/>
              <a:defRPr/>
            </a:pPr>
            <a:r>
              <a:rPr lang="fr-FR" sz="1600" dirty="0">
                <a:latin typeface="Arial Narrow" panose="020B0606020202030204" pitchFamily="34" charset="0"/>
              </a:rPr>
              <a:t>e</a:t>
            </a:r>
            <a:r>
              <a:rPr lang="fr-FR" sz="1600" dirty="0" smtClean="0">
                <a:latin typeface="Arial Narrow" panose="020B0606020202030204" pitchFamily="34" charset="0"/>
              </a:rPr>
              <a:t>t uniquement pour les produits issus d’échéances de</a:t>
            </a:r>
          </a:p>
          <a:p>
            <a:pPr marL="2001838" lvl="4" algn="just" eaLnBrk="0" hangingPunct="0">
              <a:buSzPct val="80000"/>
              <a:buFont typeface="Wingdings" panose="05000000000000000000" pitchFamily="2" charset="2"/>
              <a:buChar char="Ø"/>
              <a:defRPr/>
            </a:pPr>
            <a:r>
              <a:rPr lang="fr-FR" sz="1600" dirty="0">
                <a:latin typeface="Arial Narrow" panose="020B0606020202030204" pitchFamily="34" charset="0"/>
              </a:rPr>
              <a:t> </a:t>
            </a:r>
            <a:r>
              <a:rPr lang="fr-FR" sz="1600" dirty="0" smtClean="0">
                <a:latin typeface="Arial Narrow" panose="020B0606020202030204" pitchFamily="34" charset="0"/>
              </a:rPr>
              <a:t>compte à terme</a:t>
            </a:r>
          </a:p>
          <a:p>
            <a:pPr marL="2001838" lvl="4" algn="just" eaLnBrk="0" hangingPunct="0">
              <a:buSzPct val="80000"/>
              <a:buFont typeface="Wingdings" panose="05000000000000000000" pitchFamily="2" charset="2"/>
              <a:buChar char="Ø"/>
              <a:defRPr/>
            </a:pPr>
            <a:r>
              <a:rPr lang="fr-FR" sz="1600" dirty="0">
                <a:latin typeface="Arial Narrow" panose="020B0606020202030204" pitchFamily="34" charset="0"/>
              </a:rPr>
              <a:t> </a:t>
            </a:r>
            <a:r>
              <a:rPr lang="fr-FR" sz="1600" dirty="0" smtClean="0">
                <a:latin typeface="Arial Narrow" panose="020B0606020202030204" pitchFamily="34" charset="0"/>
              </a:rPr>
              <a:t>fonds garantis ou emprunts</a:t>
            </a:r>
          </a:p>
          <a:p>
            <a:pPr marL="2001838" lvl="4" algn="just" eaLnBrk="0" hangingPunct="0">
              <a:buSzPct val="80000"/>
              <a:buFont typeface="Wingdings" panose="05000000000000000000" pitchFamily="2" charset="2"/>
              <a:buChar char="Ø"/>
              <a:defRPr/>
            </a:pPr>
            <a:r>
              <a:rPr lang="fr-FR" sz="1600" dirty="0">
                <a:latin typeface="Arial Narrow" panose="020B0606020202030204" pitchFamily="34" charset="0"/>
              </a:rPr>
              <a:t> </a:t>
            </a:r>
            <a:r>
              <a:rPr lang="fr-FR" sz="1600" dirty="0" smtClean="0">
                <a:latin typeface="Arial Narrow" panose="020B0606020202030204" pitchFamily="34" charset="0"/>
              </a:rPr>
              <a:t>LEP</a:t>
            </a:r>
            <a:endParaRPr lang="fr-FR" sz="1600" dirty="0">
              <a:latin typeface="Arial Narrow" panose="020B0606020202030204" pitchFamily="34" charset="0"/>
            </a:endParaRPr>
          </a:p>
        </p:txBody>
      </p:sp>
      <p:sp>
        <p:nvSpPr>
          <p:cNvPr id="2" name="Flèche droite 1"/>
          <p:cNvSpPr/>
          <p:nvPr/>
        </p:nvSpPr>
        <p:spPr>
          <a:xfrm>
            <a:off x="539552" y="3338990"/>
            <a:ext cx="864096" cy="1980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u contenu 1"/>
          <p:cNvSpPr txBox="1">
            <a:spLocks/>
          </p:cNvSpPr>
          <p:nvPr/>
        </p:nvSpPr>
        <p:spPr>
          <a:xfrm>
            <a:off x="2123728" y="3933056"/>
            <a:ext cx="1080120" cy="39604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8" indent="0" algn="ctr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None/>
              <a:defRPr/>
            </a:pPr>
            <a:r>
              <a:rPr lang="fr-FR" sz="1800" b="1" dirty="0" smtClean="0">
                <a:latin typeface="+mj-lt"/>
              </a:rPr>
              <a:t>OUI</a:t>
            </a:r>
          </a:p>
        </p:txBody>
      </p:sp>
      <p:sp>
        <p:nvSpPr>
          <p:cNvPr id="14" name="Espace réservé du contenu 1"/>
          <p:cNvSpPr txBox="1">
            <a:spLocks/>
          </p:cNvSpPr>
          <p:nvPr/>
        </p:nvSpPr>
        <p:spPr>
          <a:xfrm>
            <a:off x="6084168" y="3933056"/>
            <a:ext cx="1080120" cy="39604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8" indent="0" algn="ctr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None/>
              <a:defRPr/>
            </a:pPr>
            <a:r>
              <a:rPr lang="fr-FR" sz="1800" b="1" dirty="0" smtClean="0">
                <a:latin typeface="+mj-lt"/>
              </a:rPr>
              <a:t>NON</a:t>
            </a:r>
          </a:p>
          <a:p>
            <a:endParaRPr lang="fr-FR" dirty="0"/>
          </a:p>
        </p:txBody>
      </p:sp>
      <p:sp>
        <p:nvSpPr>
          <p:cNvPr id="15" name="Espace réservé du contenu 1"/>
          <p:cNvSpPr txBox="1">
            <a:spLocks/>
          </p:cNvSpPr>
          <p:nvPr/>
        </p:nvSpPr>
        <p:spPr>
          <a:xfrm>
            <a:off x="1835696" y="4833156"/>
            <a:ext cx="4248472" cy="39604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8" indent="0" algn="just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None/>
              <a:defRPr/>
            </a:pPr>
            <a:endParaRPr lang="fr-FR" sz="1600" dirty="0">
              <a:latin typeface="Arial Narrow" panose="020B0606020202030204" pitchFamily="34" charset="0"/>
            </a:endParaRPr>
          </a:p>
        </p:txBody>
      </p:sp>
      <p:sp>
        <p:nvSpPr>
          <p:cNvPr id="4" name="Flèche vers le bas 3"/>
          <p:cNvSpPr/>
          <p:nvPr/>
        </p:nvSpPr>
        <p:spPr>
          <a:xfrm>
            <a:off x="2483768" y="4653136"/>
            <a:ext cx="432048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 vers le bas 16"/>
          <p:cNvSpPr/>
          <p:nvPr/>
        </p:nvSpPr>
        <p:spPr>
          <a:xfrm>
            <a:off x="6444208" y="4704804"/>
            <a:ext cx="432048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space réservé du contenu 1"/>
          <p:cNvSpPr txBox="1">
            <a:spLocks/>
          </p:cNvSpPr>
          <p:nvPr/>
        </p:nvSpPr>
        <p:spPr>
          <a:xfrm>
            <a:off x="552860" y="5388260"/>
            <a:ext cx="4176464" cy="64807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8" indent="0" algn="ctr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None/>
              <a:defRPr/>
            </a:pPr>
            <a:r>
              <a:rPr lang="fr-FR" sz="1600" dirty="0" smtClean="0">
                <a:latin typeface="Arial Narrow" panose="020B0606020202030204" pitchFamily="34" charset="0"/>
              </a:rPr>
              <a:t>Possibilité de réduire les frais d’entrée assurance-vie jusqu’à 0 %, sans condition d’UC</a:t>
            </a:r>
            <a:endParaRPr lang="fr-FR" sz="1600" dirty="0">
              <a:latin typeface="Arial Narrow" panose="020B0606020202030204" pitchFamily="34" charset="0"/>
            </a:endParaRPr>
          </a:p>
        </p:txBody>
      </p:sp>
      <p:sp>
        <p:nvSpPr>
          <p:cNvPr id="19" name="Espace réservé du contenu 1"/>
          <p:cNvSpPr txBox="1">
            <a:spLocks/>
          </p:cNvSpPr>
          <p:nvPr/>
        </p:nvSpPr>
        <p:spPr>
          <a:xfrm>
            <a:off x="5436096" y="5537572"/>
            <a:ext cx="3168352" cy="41170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8" indent="0" algn="ctr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None/>
              <a:defRPr/>
            </a:pPr>
            <a:r>
              <a:rPr lang="fr-FR" sz="1600" dirty="0" smtClean="0">
                <a:latin typeface="Arial Narrow" panose="020B0606020202030204" pitchFamily="34" charset="0"/>
              </a:rPr>
              <a:t>CAT prestance 3 ans – </a:t>
            </a:r>
            <a:r>
              <a:rPr lang="fr-FR" sz="1600" dirty="0" smtClean="0">
                <a:latin typeface="Arial Narrow" panose="020B0606020202030204" pitchFamily="34" charset="0"/>
              </a:rPr>
              <a:t>TRAAB à 1,5 </a:t>
            </a:r>
            <a:r>
              <a:rPr lang="fr-FR" sz="1600" dirty="0" smtClean="0">
                <a:latin typeface="Arial Narrow" panose="020B0606020202030204" pitchFamily="34" charset="0"/>
              </a:rPr>
              <a:t>%</a:t>
            </a:r>
            <a:endParaRPr lang="fr-FR" sz="1600" dirty="0">
              <a:latin typeface="Arial Narrow" panose="020B0606020202030204" pitchFamily="34" charset="0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619672" y="3140968"/>
            <a:ext cx="6480720" cy="648072"/>
          </a:xfrm>
          <a:prstGeom prst="roundRect">
            <a:avLst/>
          </a:prstGeom>
          <a:noFill/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à coins arrondis 20"/>
          <p:cNvSpPr/>
          <p:nvPr/>
        </p:nvSpPr>
        <p:spPr>
          <a:xfrm>
            <a:off x="516856" y="5373216"/>
            <a:ext cx="4248472" cy="648072"/>
          </a:xfrm>
          <a:prstGeom prst="roundRect">
            <a:avLst/>
          </a:prstGeom>
          <a:noFill/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Rectangle à coins arrondis 21"/>
          <p:cNvSpPr/>
          <p:nvPr/>
        </p:nvSpPr>
        <p:spPr>
          <a:xfrm>
            <a:off x="5436096" y="5475312"/>
            <a:ext cx="3168352" cy="473968"/>
          </a:xfrm>
          <a:prstGeom prst="roundRect">
            <a:avLst/>
          </a:prstGeom>
          <a:noFill/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Rectangle à coins arrondis 19">
            <a:hlinkClick r:id="rId2"/>
          </p:cNvPr>
          <p:cNvSpPr/>
          <p:nvPr/>
        </p:nvSpPr>
        <p:spPr>
          <a:xfrm>
            <a:off x="7330452" y="4600249"/>
            <a:ext cx="1539879" cy="62140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err="1" smtClean="0">
                <a:solidFill>
                  <a:prstClr val="white"/>
                </a:solidFill>
              </a:rPr>
              <a:t>Captio</a:t>
            </a:r>
            <a:r>
              <a:rPr lang="fr-FR" sz="1100" b="1" dirty="0" smtClean="0">
                <a:solidFill>
                  <a:prstClr val="white"/>
                </a:solidFill>
              </a:rPr>
              <a:t> Prestance 3 ans</a:t>
            </a:r>
          </a:p>
          <a:p>
            <a:pPr algn="ctr"/>
            <a:r>
              <a:rPr lang="fr-FR" sz="1100" b="1" dirty="0" smtClean="0">
                <a:solidFill>
                  <a:prstClr val="white"/>
                </a:solidFill>
              </a:rPr>
              <a:t>Accéder à la note</a:t>
            </a:r>
          </a:p>
          <a:p>
            <a:pPr algn="ctr"/>
            <a:r>
              <a:rPr lang="fr-FR" sz="1100" b="1" dirty="0" smtClean="0">
                <a:solidFill>
                  <a:prstClr val="white"/>
                </a:solidFill>
              </a:rPr>
              <a:t>d’information</a:t>
            </a:r>
            <a:endParaRPr lang="fr-FR" sz="1100" b="1" dirty="0">
              <a:solidFill>
                <a:prstClr val="white"/>
              </a:solidFill>
            </a:endParaRPr>
          </a:p>
        </p:txBody>
      </p:sp>
      <p:pic>
        <p:nvPicPr>
          <p:cNvPr id="23" name="Picture 4" descr="Résultat de recherche d'images pour &quot;clic ici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0291" y="5095922"/>
            <a:ext cx="251470" cy="251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257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ce réservé du numéro de diapositive 22"/>
          <p:cNvSpPr>
            <a:spLocks noGrp="1"/>
          </p:cNvSpPr>
          <p:nvPr>
            <p:ph type="sldNum" sz="quarter" idx="27"/>
          </p:nvPr>
        </p:nvSpPr>
        <p:spPr bwMode="auto">
          <a:xfrm>
            <a:off x="179388" y="6092701"/>
            <a:ext cx="58578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051914B-540C-454B-99F4-FEFF50D1E02E}" type="slidenum">
              <a:rPr lang="fr-FR" altLang="fr-FR" sz="110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fr-FR" altLang="fr-FR" sz="1100" smtClean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4294967295"/>
          </p:nvPr>
        </p:nvSpPr>
        <p:spPr bwMode="auto">
          <a:xfrm>
            <a:off x="2771775" y="6119689"/>
            <a:ext cx="3240088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100" dirty="0" smtClean="0">
                <a:solidFill>
                  <a:prstClr val="black"/>
                </a:solidFill>
              </a:rPr>
              <a:t>2019 - HDJ S02 – Dispositif EPARGNE</a:t>
            </a:r>
          </a:p>
        </p:txBody>
      </p:sp>
      <p:sp>
        <p:nvSpPr>
          <p:cNvPr id="13" name="Titre 8"/>
          <p:cNvSpPr txBox="1">
            <a:spLocks/>
          </p:cNvSpPr>
          <p:nvPr/>
        </p:nvSpPr>
        <p:spPr>
          <a:xfrm>
            <a:off x="371806" y="404664"/>
            <a:ext cx="8445500" cy="72072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 Narrow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 Narrow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 Narrow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 Narrow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 Narrow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 Narrow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 Narrow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LEP : Un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dispositif 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important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faire face aux nombreux contrats à justifier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467544" y="1196752"/>
            <a:ext cx="756084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Les LEP à justifier avant le 31 mars 2019 représentent </a:t>
            </a:r>
            <a:r>
              <a:rPr lang="fr-FR" sz="1400" b="1" dirty="0" smtClean="0">
                <a:solidFill>
                  <a:srgbClr val="C00000"/>
                </a:solidFill>
              </a:rPr>
              <a:t>au 05 janvier 200 M</a:t>
            </a:r>
            <a:r>
              <a:rPr lang="fr-FR" sz="1400" b="1" dirty="0" smtClean="0">
                <a:solidFill>
                  <a:srgbClr val="C00000"/>
                </a:solidFill>
              </a:rPr>
              <a:t>€ pour </a:t>
            </a:r>
            <a:r>
              <a:rPr lang="fr-FR" sz="1400" b="1" dirty="0" smtClean="0">
                <a:solidFill>
                  <a:srgbClr val="C00000"/>
                </a:solidFill>
              </a:rPr>
              <a:t>62 000 </a:t>
            </a:r>
            <a:r>
              <a:rPr lang="fr-FR" sz="1400" b="1" dirty="0" smtClean="0">
                <a:solidFill>
                  <a:srgbClr val="C00000"/>
                </a:solidFill>
              </a:rPr>
              <a:t>clients.</a:t>
            </a:r>
          </a:p>
          <a:p>
            <a:endParaRPr lang="fr-FR" sz="1400" b="1" dirty="0"/>
          </a:p>
          <a:p>
            <a:pPr>
              <a:lnSpc>
                <a:spcPct val="150000"/>
              </a:lnSpc>
            </a:pPr>
            <a:r>
              <a:rPr lang="fr-FR" sz="1400" b="1" dirty="0" smtClean="0"/>
              <a:t>Dans ce cadre et pour aider au recyclage, un important dispositif est mis en place 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1400" dirty="0" smtClean="0"/>
              <a:t>Un </a:t>
            </a:r>
            <a:r>
              <a:rPr lang="fr-FR" sz="1400" dirty="0" smtClean="0"/>
              <a:t>pop’ up pour l’ensemble des clients </a:t>
            </a:r>
            <a:r>
              <a:rPr lang="fr-FR" sz="1400" dirty="0" smtClean="0"/>
              <a:t>concernés </a:t>
            </a:r>
            <a:r>
              <a:rPr lang="fr-FR" sz="1400" b="1" dirty="0" smtClean="0"/>
              <a:t>(libellé : LEP à justifier avant le 31 mars 2019)</a:t>
            </a:r>
            <a:endParaRPr lang="fr-FR" sz="1400" b="1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1400" dirty="0" smtClean="0"/>
              <a:t>L</a:t>
            </a:r>
            <a:r>
              <a:rPr lang="fr-FR" sz="1400" b="1" dirty="0" smtClean="0"/>
              <a:t>’envoi d’un email / MSI / SMS ou courrier </a:t>
            </a:r>
            <a:r>
              <a:rPr lang="fr-FR" sz="1400" dirty="0" smtClean="0"/>
              <a:t>à l’ensemble des clients </a:t>
            </a:r>
            <a:r>
              <a:rPr lang="fr-FR" sz="1400" dirty="0" smtClean="0"/>
              <a:t>concernés (courant janvier)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1400" dirty="0"/>
              <a:t>Un </a:t>
            </a:r>
            <a:r>
              <a:rPr lang="fr-FR" sz="1400" b="1" dirty="0">
                <a:hlinkClick r:id="rId2"/>
              </a:rPr>
              <a:t>rapport ORCA </a:t>
            </a:r>
            <a:r>
              <a:rPr lang="fr-FR" sz="1400" dirty="0"/>
              <a:t>avec l’ensemble des clients </a:t>
            </a:r>
            <a:r>
              <a:rPr lang="fr-FR" sz="1400" dirty="0" smtClean="0"/>
              <a:t>concernés</a:t>
            </a:r>
            <a:endParaRPr lang="fr-FR" sz="1400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1400" dirty="0" smtClean="0"/>
              <a:t>Une </a:t>
            </a:r>
            <a:r>
              <a:rPr lang="fr-FR" sz="1400" b="1" dirty="0" smtClean="0"/>
              <a:t>cible GERC prioritaire </a:t>
            </a:r>
            <a:r>
              <a:rPr lang="fr-FR" sz="1400" dirty="0" smtClean="0"/>
              <a:t>pour les clients détenteurs d’un LEP &gt; 7 000 euros (</a:t>
            </a:r>
            <a:r>
              <a:rPr lang="fr-FR" sz="1400" dirty="0" smtClean="0"/>
              <a:t>151 M</a:t>
            </a:r>
            <a:r>
              <a:rPr lang="fr-FR" sz="1400" dirty="0" smtClean="0"/>
              <a:t>€ pour </a:t>
            </a:r>
            <a:r>
              <a:rPr lang="fr-FR" sz="1400" dirty="0" smtClean="0"/>
              <a:t>16 600 clients)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fr-FR" sz="1400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fr-FR" sz="14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fr-FR" sz="1400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1400" dirty="0" smtClean="0"/>
              <a:t>Un </a:t>
            </a:r>
            <a:r>
              <a:rPr lang="fr-FR" sz="1400" dirty="0" smtClean="0"/>
              <a:t>mailing </a:t>
            </a:r>
            <a:r>
              <a:rPr lang="fr-FR" sz="1400" dirty="0" smtClean="0"/>
              <a:t>type (mi-janvier)</a:t>
            </a:r>
            <a:endParaRPr lang="fr-FR" sz="1400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1400" dirty="0" smtClean="0"/>
              <a:t>Un pilotage hebdo auprès des DC</a:t>
            </a:r>
          </a:p>
          <a:p>
            <a:endParaRPr lang="fr-FR" sz="1400" b="1" dirty="0" smtClean="0"/>
          </a:p>
          <a:p>
            <a:pPr>
              <a:lnSpc>
                <a:spcPct val="150000"/>
              </a:lnSpc>
            </a:pPr>
            <a:r>
              <a:rPr lang="fr-FR" sz="1400" b="1" dirty="0" smtClean="0"/>
              <a:t>Les clients </a:t>
            </a:r>
            <a:r>
              <a:rPr lang="fr-FR" sz="1400" b="1" dirty="0"/>
              <a:t>non éligibles au LEP au-delà du 31 </a:t>
            </a:r>
            <a:r>
              <a:rPr lang="fr-FR" sz="1400" b="1" dirty="0" smtClean="0"/>
              <a:t>mars, ont droit à l’offre de recyclage (Cf. diapo 8).</a:t>
            </a:r>
          </a:p>
          <a:p>
            <a:pPr>
              <a:lnSpc>
                <a:spcPct val="150000"/>
              </a:lnSpc>
            </a:pPr>
            <a:r>
              <a:rPr lang="fr-FR" sz="1400" b="1" dirty="0" smtClean="0"/>
              <a:t>A ce jour, 9 000 clients </a:t>
            </a:r>
            <a:r>
              <a:rPr lang="fr-FR" sz="1400" b="1" dirty="0"/>
              <a:t>représentant 45 M</a:t>
            </a:r>
            <a:r>
              <a:rPr lang="fr-FR" sz="1400" b="1" dirty="0" smtClean="0"/>
              <a:t>€ d’encours sont renseignés comme non éligibles.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35496" y="404664"/>
            <a:ext cx="360040" cy="3231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500" b="1" dirty="0">
                <a:solidFill>
                  <a:schemeClr val="bg1"/>
                </a:solidFill>
              </a:rPr>
              <a:t>8</a:t>
            </a:r>
            <a:endParaRPr lang="fr-FR" sz="1500" b="1" dirty="0" smtClean="0">
              <a:solidFill>
                <a:schemeClr val="bg1"/>
              </a:solidFill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919534"/>
              </p:ext>
            </p:extLst>
          </p:nvPr>
        </p:nvGraphicFramePr>
        <p:xfrm>
          <a:off x="845949" y="3356992"/>
          <a:ext cx="7128791" cy="8010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7509"/>
                <a:gridCol w="2653430"/>
                <a:gridCol w="1128926"/>
                <a:gridCol w="1128926"/>
              </a:tblGrid>
              <a:tr h="250325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 smtClean="0">
                          <a:solidFill>
                            <a:schemeClr val="bg1"/>
                          </a:solidFill>
                        </a:rPr>
                        <a:t>Cibles</a:t>
                      </a:r>
                      <a:endParaRPr lang="fr-FR" sz="9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 smtClean="0">
                          <a:solidFill>
                            <a:schemeClr val="bg1"/>
                          </a:solidFill>
                        </a:rPr>
                        <a:t>Critères</a:t>
                      </a:r>
                      <a:endParaRPr lang="fr-FR" sz="9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 smtClean="0">
                          <a:solidFill>
                            <a:schemeClr val="bg1"/>
                          </a:solidFill>
                        </a:rPr>
                        <a:t>Volumes</a:t>
                      </a:r>
                      <a:endParaRPr lang="fr-FR" sz="9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 smtClean="0">
                          <a:solidFill>
                            <a:schemeClr val="bg1"/>
                          </a:solidFill>
                        </a:rPr>
                        <a:t>Com’</a:t>
                      </a:r>
                      <a:endParaRPr lang="fr-FR" sz="9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</a:tr>
              <a:tr h="550716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tx1"/>
                          </a:solidFill>
                        </a:rPr>
                        <a:t>1 TF </a:t>
                      </a:r>
                      <a:r>
                        <a:rPr lang="en-US" sz="1000" b="1" dirty="0" smtClean="0">
                          <a:solidFill>
                            <a:schemeClr val="tx1"/>
                          </a:solidFill>
                        </a:rPr>
                        <a:t>LEP A JUSTIF SUP </a:t>
                      </a:r>
                      <a:r>
                        <a:rPr lang="en-US" sz="1000" b="1" dirty="0" smtClean="0">
                          <a:solidFill>
                            <a:schemeClr val="tx1"/>
                          </a:solidFill>
                        </a:rPr>
                        <a:t>7000</a:t>
                      </a:r>
                    </a:p>
                    <a:p>
                      <a:pPr algn="ctr"/>
                      <a:r>
                        <a:rPr lang="en-US" sz="800" b="1" dirty="0" smtClean="0">
                          <a:solidFill>
                            <a:schemeClr val="tx1"/>
                          </a:solidFill>
                        </a:rPr>
                        <a:t>(à </a:t>
                      </a:r>
                      <a:r>
                        <a:rPr lang="en-US" sz="800" b="1" dirty="0" err="1" smtClean="0">
                          <a:solidFill>
                            <a:schemeClr val="tx1"/>
                          </a:solidFill>
                        </a:rPr>
                        <a:t>compter</a:t>
                      </a:r>
                      <a:r>
                        <a:rPr lang="en-US" sz="800" b="1" dirty="0" smtClean="0">
                          <a:solidFill>
                            <a:schemeClr val="tx1"/>
                          </a:solidFill>
                        </a:rPr>
                        <a:t> du 12/01)</a:t>
                      </a:r>
                      <a:endParaRPr lang="fr-FR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0" i="0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Clients avec un LEP à justifier avant le 31 mars et un encours &gt; 7000 </a:t>
                      </a:r>
                      <a:r>
                        <a:rPr lang="fr-FR" sz="1000" b="0" i="0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euros*</a:t>
                      </a:r>
                      <a:endParaRPr lang="fr-FR" sz="1000" b="0" i="0" u="none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 smtClean="0">
                          <a:solidFill>
                            <a:schemeClr val="tx1"/>
                          </a:solidFill>
                        </a:rPr>
                        <a:t>16 000 </a:t>
                      </a:r>
                      <a:r>
                        <a:rPr lang="fr-FR" sz="1000" b="1" dirty="0" smtClean="0">
                          <a:solidFill>
                            <a:schemeClr val="tx1"/>
                          </a:solidFill>
                        </a:rPr>
                        <a:t>clients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192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contenu 1"/>
          <p:cNvSpPr txBox="1">
            <a:spLocks/>
          </p:cNvSpPr>
          <p:nvPr/>
        </p:nvSpPr>
        <p:spPr>
          <a:xfrm>
            <a:off x="298594" y="1124744"/>
            <a:ext cx="8305854" cy="388843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338" indent="-285750" algn="just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sz="1800" dirty="0" smtClean="0">
                <a:latin typeface="Arial Narrow" panose="020B0606020202030204" pitchFamily="34" charset="0"/>
              </a:rPr>
              <a:t>Des cibles GERC prioritaires: </a:t>
            </a:r>
          </a:p>
          <a:p>
            <a:pPr marL="287338" indent="-285750" algn="just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800" dirty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800" dirty="0" smtClean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800" dirty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800" dirty="0" smtClean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800" dirty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800" dirty="0" smtClean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800" dirty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800" dirty="0" smtClean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800" dirty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800" dirty="0" smtClean="0">
              <a:latin typeface="Arial Narrow" panose="020B0606020202030204" pitchFamily="34" charset="0"/>
            </a:endParaRPr>
          </a:p>
          <a:p>
            <a:pPr marL="287338" indent="-285750" algn="just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1800" dirty="0">
              <a:latin typeface="Arial Narrow" panose="020B0606020202030204" pitchFamily="34" charset="0"/>
            </a:endParaRPr>
          </a:p>
          <a:p>
            <a:pPr marL="287338" indent="-285750" algn="just" eaLnBrk="0" hangingPunct="0"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endParaRPr lang="fr-FR" sz="800" dirty="0" smtClean="0">
              <a:latin typeface="Arial Narrow" panose="020B0606020202030204" pitchFamily="34" charset="0"/>
            </a:endParaRPr>
          </a:p>
          <a:p>
            <a:pPr marL="287338" indent="-285750" algn="just" eaLnBrk="0" hangingPunct="0"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sz="1800" dirty="0" smtClean="0">
                <a:latin typeface="Arial Narrow" panose="020B0606020202030204" pitchFamily="34" charset="0"/>
              </a:rPr>
              <a:t>Des rapports ORCA :</a:t>
            </a:r>
          </a:p>
          <a:p>
            <a:pPr marL="687388" lvl="1" algn="just" eaLnBrk="0" hangingPunct="0"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sz="1400" dirty="0" smtClean="0">
                <a:latin typeface="Arial Narrow" panose="020B0606020202030204" pitchFamily="34" charset="0"/>
              </a:rPr>
              <a:t>Pour les CAT : </a:t>
            </a:r>
            <a:r>
              <a:rPr lang="fr-FR" sz="1400" dirty="0" smtClean="0">
                <a:latin typeface="Arial Narrow" panose="020B0606020202030204" pitchFamily="34" charset="0"/>
                <a:hlinkClick r:id="rId2"/>
              </a:rPr>
              <a:t>Détail client par mois  </a:t>
            </a:r>
            <a:r>
              <a:rPr lang="fr-FR" sz="1400" dirty="0" smtClean="0">
                <a:latin typeface="Arial Narrow" panose="020B0606020202030204" pitchFamily="34" charset="0"/>
              </a:rPr>
              <a:t>//  </a:t>
            </a:r>
            <a:r>
              <a:rPr lang="fr-FR" sz="1400" dirty="0" smtClean="0">
                <a:latin typeface="Arial Narrow" panose="020B0606020202030204" pitchFamily="34" charset="0"/>
                <a:hlinkClick r:id="rId3"/>
              </a:rPr>
              <a:t>détail CAT</a:t>
            </a:r>
            <a:endParaRPr lang="fr-FR" sz="1400" dirty="0" smtClean="0">
              <a:latin typeface="Arial Narrow" panose="020B0606020202030204" pitchFamily="34" charset="0"/>
            </a:endParaRPr>
          </a:p>
          <a:p>
            <a:pPr marL="687388" lvl="1" algn="just" eaLnBrk="0" hangingPunct="0">
              <a:buClr>
                <a:srgbClr val="C00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fr-FR" sz="1400" dirty="0" smtClean="0">
                <a:latin typeface="Arial Narrow" panose="020B0606020202030204" pitchFamily="34" charset="0"/>
                <a:hlinkClick r:id="rId4"/>
              </a:rPr>
              <a:t>Échéances FCP et Emprunts</a:t>
            </a:r>
            <a:endParaRPr lang="fr-FR" sz="1400" dirty="0">
              <a:latin typeface="Arial Narrow" panose="020B0606020202030204" pitchFamily="34" charset="0"/>
            </a:endParaRPr>
          </a:p>
          <a:p>
            <a:endParaRPr lang="fr-FR" dirty="0"/>
          </a:p>
        </p:txBody>
      </p:sp>
      <p:sp>
        <p:nvSpPr>
          <p:cNvPr id="66562" name="Espace réservé du numéro de diapositive 22"/>
          <p:cNvSpPr>
            <a:spLocks noGrp="1"/>
          </p:cNvSpPr>
          <p:nvPr>
            <p:ph type="sldNum" sz="quarter" idx="27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051914B-540C-454B-99F4-FEFF50D1E02E}" type="slidenum">
              <a:rPr lang="fr-FR" altLang="fr-FR" sz="110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fr-FR" altLang="fr-FR" sz="1100" dirty="0" smtClean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4294967295"/>
          </p:nvPr>
        </p:nvSpPr>
        <p:spPr bwMode="auto">
          <a:xfrm>
            <a:off x="2771775" y="6335713"/>
            <a:ext cx="3240088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100" dirty="0" smtClean="0">
                <a:solidFill>
                  <a:prstClr val="black"/>
                </a:solidFill>
              </a:rPr>
              <a:t>2019 - HDJ S02 – Dispositif EPARGNE</a:t>
            </a:r>
          </a:p>
        </p:txBody>
      </p:sp>
      <p:graphicFrame>
        <p:nvGraphicFramePr>
          <p:cNvPr id="27" name="Tableau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059753"/>
              </p:ext>
            </p:extLst>
          </p:nvPr>
        </p:nvGraphicFramePr>
        <p:xfrm>
          <a:off x="2100527" y="1550027"/>
          <a:ext cx="5999865" cy="28870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7509"/>
                <a:gridCol w="2653430"/>
                <a:gridCol w="1128926"/>
              </a:tblGrid>
              <a:tr h="250325"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 smtClean="0">
                          <a:solidFill>
                            <a:schemeClr val="bg1"/>
                          </a:solidFill>
                        </a:rPr>
                        <a:t>Cibles prioritaires</a:t>
                      </a:r>
                      <a:endParaRPr lang="fr-FR" sz="9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 smtClean="0">
                          <a:solidFill>
                            <a:schemeClr val="bg1"/>
                          </a:solidFill>
                        </a:rPr>
                        <a:t>Critères</a:t>
                      </a:r>
                      <a:endParaRPr lang="fr-FR" sz="9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 smtClean="0">
                          <a:solidFill>
                            <a:schemeClr val="bg1"/>
                          </a:solidFill>
                        </a:rPr>
                        <a:t>Volumes</a:t>
                      </a:r>
                      <a:endParaRPr lang="fr-FR" sz="9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</a:tr>
              <a:tr h="934548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>
                          <a:solidFill>
                            <a:schemeClr val="tx1"/>
                          </a:solidFill>
                        </a:rPr>
                        <a:t>1TF EP Abondement Epargne</a:t>
                      </a:r>
                      <a:endParaRPr lang="fr-FR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0" i="0" u="none" dirty="0" smtClean="0">
                          <a:solidFill>
                            <a:schemeClr val="tx1"/>
                          </a:solidFill>
                        </a:rPr>
                        <a:t>Clients de 18 à 70 ans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0" i="0" u="none" dirty="0" smtClean="0">
                          <a:solidFill>
                            <a:schemeClr val="tx1"/>
                          </a:solidFill>
                        </a:rPr>
                        <a:t>ayant effectué un versement de min. 1000€ sur un produit d’Epargne aux 1ers trimestres 2017 et </a:t>
                      </a:r>
                      <a:r>
                        <a:rPr lang="fr-FR" sz="1000" b="0" i="0" u="none" dirty="0" smtClean="0">
                          <a:solidFill>
                            <a:schemeClr val="tx1"/>
                          </a:solidFill>
                        </a:rPr>
                        <a:t>2018</a:t>
                      </a:r>
                      <a:endParaRPr lang="fr-FR" sz="1000" b="0" i="0" u="none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 smtClean="0">
                          <a:solidFill>
                            <a:schemeClr val="tx1"/>
                          </a:solidFill>
                          <a:sym typeface="Wingdings"/>
                        </a:rPr>
                        <a:t>19 000 clients</a:t>
                      </a:r>
                      <a:endParaRPr lang="fr-FR" sz="1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34548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>
                          <a:solidFill>
                            <a:schemeClr val="tx1"/>
                          </a:solidFill>
                        </a:rPr>
                        <a:t>1TF EP </a:t>
                      </a:r>
                      <a:r>
                        <a:rPr lang="fr-FR" sz="1000" b="1" dirty="0" err="1" smtClean="0">
                          <a:solidFill>
                            <a:schemeClr val="tx1"/>
                          </a:solidFill>
                        </a:rPr>
                        <a:t>Conquete</a:t>
                      </a:r>
                      <a:r>
                        <a:rPr lang="fr-FR" sz="1000" b="1" dirty="0" smtClean="0">
                          <a:solidFill>
                            <a:schemeClr val="tx1"/>
                          </a:solidFill>
                        </a:rPr>
                        <a:t> Epargne</a:t>
                      </a:r>
                      <a:endParaRPr lang="fr-FR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0" i="0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Clients de 18 à 70 ans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0" i="0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avec une variation de Surface Financière totale ≥ 5K€ sur l’année 2018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0" i="0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segmentés Potentiel </a:t>
                      </a:r>
                      <a:r>
                        <a:rPr lang="fr-FR" sz="1000" b="0" i="0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Premium</a:t>
                      </a:r>
                      <a:endParaRPr lang="fr-FR" sz="1000" b="0" i="0" u="none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>
                          <a:solidFill>
                            <a:schemeClr val="tx1"/>
                          </a:solidFill>
                          <a:sym typeface="Wingdings"/>
                        </a:rPr>
                        <a:t>14 000 clients</a:t>
                      </a:r>
                      <a:endParaRPr lang="fr-FR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676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 smtClean="0">
                          <a:solidFill>
                            <a:schemeClr val="tx1"/>
                          </a:solidFill>
                        </a:rPr>
                        <a:t>1TF EP Potentiel argent frais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0" i="0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Clients de 18 à 70 ans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0" i="0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avec min. 5K€ de SF Assurance Vie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0" i="0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segmentés Potentiel Premium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0" i="0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non vus dans les 6 derniers mois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 smtClean="0">
                          <a:solidFill>
                            <a:schemeClr val="tx1"/>
                          </a:solidFill>
                          <a:sym typeface="Wingdings"/>
                        </a:rPr>
                        <a:t>21 000 clients</a:t>
                      </a:r>
                      <a:endParaRPr lang="fr-FR" sz="10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Titre 8"/>
          <p:cNvSpPr txBox="1">
            <a:spLocks/>
          </p:cNvSpPr>
          <p:nvPr/>
        </p:nvSpPr>
        <p:spPr>
          <a:xfrm>
            <a:off x="371806" y="404664"/>
            <a:ext cx="8445500" cy="72072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 Narrow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 Narrow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 Narrow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 Narrow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 Narrow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 Narrow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 Narrow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Des 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cibles pour nous aider dans l’atteinte de nos ambitions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400" dirty="0" smtClean="0">
                <a:solidFill>
                  <a:srgbClr val="CC071E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des Cibles GERC </a:t>
            </a:r>
            <a:r>
              <a:rPr lang="fr-FR" sz="1400" dirty="0">
                <a:solidFill>
                  <a:srgbClr val="CC071E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prioritaires et des rapports ORCA</a:t>
            </a:r>
            <a:endParaRPr lang="fr-FR" sz="1400" dirty="0">
              <a:solidFill>
                <a:srgbClr val="CC071E"/>
              </a:solidFill>
              <a:latin typeface="Arial" panose="020B0604020202020204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83568" y="4418528"/>
            <a:ext cx="68047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En complément,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/>
              <a:t>U</a:t>
            </a:r>
            <a:r>
              <a:rPr lang="fr-FR" sz="1400" dirty="0" smtClean="0"/>
              <a:t>ne cible GERC est mise à disposition pour chaque </a:t>
            </a:r>
            <a:r>
              <a:rPr lang="fr-FR" sz="1400" dirty="0" smtClean="0"/>
              <a:t>échéance (de M – 1 à M + 1),</a:t>
            </a:r>
            <a:endParaRPr lang="fr-FR" sz="14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/>
              <a:t>Des cibles </a:t>
            </a:r>
            <a:r>
              <a:rPr lang="fr-FR" sz="1400" dirty="0" err="1" smtClean="0"/>
              <a:t>MyGERC</a:t>
            </a:r>
            <a:r>
              <a:rPr lang="fr-FR" sz="1400" dirty="0" smtClean="0"/>
              <a:t> vous seront proposées </a:t>
            </a:r>
            <a:r>
              <a:rPr lang="fr-FR" sz="1400" dirty="0" smtClean="0"/>
              <a:t>en semaine 3 pour injection début février 2019 </a:t>
            </a:r>
            <a:endParaRPr lang="fr-FR" sz="1400" dirty="0" smtClean="0"/>
          </a:p>
        </p:txBody>
      </p:sp>
      <p:sp>
        <p:nvSpPr>
          <p:cNvPr id="16" name="ZoneTexte 15"/>
          <p:cNvSpPr txBox="1"/>
          <p:nvPr/>
        </p:nvSpPr>
        <p:spPr>
          <a:xfrm>
            <a:off x="35496" y="404664"/>
            <a:ext cx="360040" cy="3231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500" b="1" dirty="0" smtClean="0">
                <a:solidFill>
                  <a:schemeClr val="bg1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25732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ce réservé du numéro de diapositive 22"/>
          <p:cNvSpPr>
            <a:spLocks noGrp="1"/>
          </p:cNvSpPr>
          <p:nvPr>
            <p:ph type="sldNum" sz="quarter" idx="27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051914B-540C-454B-99F4-FEFF50D1E02E}" type="slidenum">
              <a:rPr lang="fr-FR" altLang="fr-FR" sz="110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fr-FR" altLang="fr-FR" sz="1100" smtClean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4294967295"/>
          </p:nvPr>
        </p:nvSpPr>
        <p:spPr bwMode="auto">
          <a:xfrm>
            <a:off x="2771775" y="6335713"/>
            <a:ext cx="3240088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100" dirty="0" smtClean="0">
                <a:solidFill>
                  <a:prstClr val="black"/>
                </a:solidFill>
              </a:rPr>
              <a:t>2019 - HDJ S02 – Dispositif EPARGNE</a:t>
            </a:r>
          </a:p>
        </p:txBody>
      </p:sp>
      <p:sp>
        <p:nvSpPr>
          <p:cNvPr id="13" name="Titre 8"/>
          <p:cNvSpPr txBox="1">
            <a:spLocks/>
          </p:cNvSpPr>
          <p:nvPr/>
        </p:nvSpPr>
        <p:spPr>
          <a:xfrm>
            <a:off x="371806" y="404664"/>
            <a:ext cx="8445500" cy="72072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 Narrow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 Narrow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 Narrow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 Narrow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 Narrow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 Narrow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 Narrow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Des campagnes de télémarketing viennent alimenter vos agendas en rendez-vous dès le 2 janvier !</a:t>
            </a:r>
            <a:endParaRPr lang="fr-FR" sz="1600" dirty="0">
              <a:solidFill>
                <a:srgbClr val="C0000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95536" y="1409861"/>
            <a:ext cx="3960440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chemeClr val="bg1"/>
                </a:solidFill>
              </a:rPr>
              <a:t>Pour dynamiser notre collecte</a:t>
            </a:r>
          </a:p>
        </p:txBody>
      </p:sp>
      <p:cxnSp>
        <p:nvCxnSpPr>
          <p:cNvPr id="4" name="Connecteur droit 3"/>
          <p:cNvCxnSpPr/>
          <p:nvPr/>
        </p:nvCxnSpPr>
        <p:spPr>
          <a:xfrm>
            <a:off x="4427984" y="1412776"/>
            <a:ext cx="0" cy="4536504"/>
          </a:xfrm>
          <a:prstGeom prst="line">
            <a:avLst/>
          </a:prstGeom>
          <a:ln w="19050" cmpd="sng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4499992" y="1409861"/>
            <a:ext cx="3960440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chemeClr val="bg1"/>
                </a:solidFill>
              </a:rPr>
              <a:t>Pour aider au recyclage des </a:t>
            </a:r>
            <a:r>
              <a:rPr lang="fr-FR" sz="1400" b="1" dirty="0" smtClean="0">
                <a:solidFill>
                  <a:schemeClr val="bg1"/>
                </a:solidFill>
              </a:rPr>
              <a:t>échéances CTO/PEA</a:t>
            </a:r>
            <a:endParaRPr lang="fr-FR" sz="1400" b="1" dirty="0" smtClean="0">
              <a:solidFill>
                <a:schemeClr val="bg1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39552" y="2125395"/>
            <a:ext cx="38164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Prise de rendez-vous par AVISO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/>
              <a:t>du 10/12/2018 au 21/12/2018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/>
              <a:t>du 02/01/2019 au 13/01/2019</a:t>
            </a:r>
          </a:p>
          <a:p>
            <a:endParaRPr lang="fr-FR" sz="1400" dirty="0"/>
          </a:p>
          <a:p>
            <a:r>
              <a:rPr lang="fr-FR" sz="1400" b="1" dirty="0" smtClean="0"/>
              <a:t>Cibles: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/>
              <a:t>Clients </a:t>
            </a:r>
            <a:r>
              <a:rPr lang="fr-FR" sz="1400" dirty="0"/>
              <a:t>25-64 ans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/>
              <a:t>En </a:t>
            </a:r>
            <a:r>
              <a:rPr lang="fr-FR" sz="1400" dirty="0"/>
              <a:t>portefeuille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/>
              <a:t>Premium </a:t>
            </a:r>
            <a:r>
              <a:rPr lang="fr-FR" sz="1400" dirty="0"/>
              <a:t>ou Potentiel Premium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/>
              <a:t>Non </a:t>
            </a:r>
            <a:r>
              <a:rPr lang="fr-FR" sz="1400" dirty="0"/>
              <a:t>vus en 2018 </a:t>
            </a:r>
            <a:endParaRPr lang="fr-FR" sz="14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/>
          </a:p>
          <a:p>
            <a:r>
              <a:rPr lang="fr-FR" sz="1400" b="1" dirty="0" smtClean="0">
                <a:solidFill>
                  <a:srgbClr val="C00000"/>
                </a:solidFill>
              </a:rPr>
              <a:t>50 000 clients concernés</a:t>
            </a:r>
          </a:p>
          <a:p>
            <a:r>
              <a:rPr lang="fr-FR" sz="14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Depuis le 1</a:t>
            </a:r>
            <a:r>
              <a:rPr lang="fr-FR" sz="1400" i="1" baseline="30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er</a:t>
            </a:r>
            <a:r>
              <a:rPr lang="fr-FR" sz="14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janvier 6500 rendez-vous positionnés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516" y="4786566"/>
            <a:ext cx="1788790" cy="1162714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4594556" y="2125395"/>
            <a:ext cx="381642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Prise de rendez-vous par AVISO </a:t>
            </a:r>
            <a:r>
              <a:rPr lang="fr-FR" sz="1400" b="1" dirty="0" smtClean="0"/>
              <a:t>à la tombée de </a:t>
            </a:r>
            <a:r>
              <a:rPr lang="fr-FR" sz="1400" b="1" dirty="0" smtClean="0"/>
              <a:t>l’échéance</a:t>
            </a:r>
          </a:p>
          <a:p>
            <a:endParaRPr lang="fr-FR" sz="1400" dirty="0"/>
          </a:p>
          <a:p>
            <a:r>
              <a:rPr lang="fr-FR" sz="1400" b="1" dirty="0" smtClean="0"/>
              <a:t>Cibles :</a:t>
            </a:r>
            <a:endParaRPr lang="fr-FR" sz="1400" b="1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/>
              <a:t>Clients avec une échéance </a:t>
            </a:r>
            <a:r>
              <a:rPr lang="fr-FR" sz="1400" dirty="0" smtClean="0"/>
              <a:t>CTO/PEA en </a:t>
            </a:r>
            <a:r>
              <a:rPr lang="fr-FR" sz="1400" dirty="0" smtClean="0"/>
              <a:t>2019</a:t>
            </a:r>
            <a:endParaRPr lang="fr-FR" sz="1400" dirty="0"/>
          </a:p>
          <a:p>
            <a:endParaRPr lang="fr-FR" sz="1400" dirty="0" smtClean="0"/>
          </a:p>
          <a:p>
            <a:endParaRPr lang="fr-FR" sz="1400" dirty="0"/>
          </a:p>
          <a:p>
            <a:endParaRPr lang="fr-FR" sz="1400" dirty="0" smtClean="0"/>
          </a:p>
          <a:p>
            <a:endParaRPr lang="fr-FR" sz="1400" dirty="0"/>
          </a:p>
          <a:p>
            <a:endParaRPr lang="fr-FR" sz="1400" b="1" dirty="0" smtClean="0">
              <a:solidFill>
                <a:srgbClr val="C00000"/>
              </a:solidFill>
            </a:endParaRPr>
          </a:p>
          <a:p>
            <a:r>
              <a:rPr lang="fr-FR" sz="1400" b="1" dirty="0" smtClean="0">
                <a:solidFill>
                  <a:srgbClr val="C00000"/>
                </a:solidFill>
              </a:rPr>
              <a:t>16</a:t>
            </a:r>
            <a:r>
              <a:rPr lang="fr-FR" sz="1400" b="1" dirty="0" smtClean="0">
                <a:solidFill>
                  <a:srgbClr val="C00000"/>
                </a:solidFill>
              </a:rPr>
              <a:t> 000 </a:t>
            </a:r>
            <a:r>
              <a:rPr lang="fr-FR" sz="1400" b="1" dirty="0" smtClean="0">
                <a:solidFill>
                  <a:srgbClr val="C00000"/>
                </a:solidFill>
              </a:rPr>
              <a:t>clients </a:t>
            </a:r>
            <a:r>
              <a:rPr lang="fr-FR" sz="1400" b="1" dirty="0" smtClean="0">
                <a:solidFill>
                  <a:srgbClr val="C00000"/>
                </a:solidFill>
              </a:rPr>
              <a:t>concernés au 1</a:t>
            </a:r>
            <a:r>
              <a:rPr lang="fr-FR" sz="1400" b="1" baseline="30000" dirty="0" smtClean="0">
                <a:solidFill>
                  <a:srgbClr val="C00000"/>
                </a:solidFill>
              </a:rPr>
              <a:t>er</a:t>
            </a:r>
            <a:r>
              <a:rPr lang="fr-FR" sz="1400" b="1" dirty="0" smtClean="0">
                <a:solidFill>
                  <a:srgbClr val="C00000"/>
                </a:solidFill>
              </a:rPr>
              <a:t> semestre</a:t>
            </a:r>
            <a:endParaRPr lang="fr-FR" sz="1400" b="1" dirty="0" smtClean="0">
              <a:solidFill>
                <a:srgbClr val="C0000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5496" y="404664"/>
            <a:ext cx="360040" cy="3231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500" b="1" dirty="0" smtClean="0">
                <a:solidFill>
                  <a:schemeClr val="bg1"/>
                </a:solidFill>
              </a:rPr>
              <a:t>10</a:t>
            </a:r>
            <a:endParaRPr lang="fr-FR" sz="15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61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ce réservé du numéro de diapositive 22"/>
          <p:cNvSpPr>
            <a:spLocks noGrp="1"/>
          </p:cNvSpPr>
          <p:nvPr>
            <p:ph type="sldNum" sz="quarter" idx="27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051914B-540C-454B-99F4-FEFF50D1E02E}" type="slidenum">
              <a:rPr lang="fr-FR" altLang="fr-FR" sz="110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fr-FR" altLang="fr-FR" sz="1100" smtClean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4294967295"/>
          </p:nvPr>
        </p:nvSpPr>
        <p:spPr bwMode="auto">
          <a:xfrm>
            <a:off x="2771775" y="6335713"/>
            <a:ext cx="3240088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100" dirty="0" smtClean="0">
                <a:solidFill>
                  <a:prstClr val="black"/>
                </a:solidFill>
              </a:rPr>
              <a:t>2019 - HDJ S02 – Dispositif EPARGNE</a:t>
            </a:r>
          </a:p>
        </p:txBody>
      </p:sp>
      <p:sp>
        <p:nvSpPr>
          <p:cNvPr id="34" name="Titre 8"/>
          <p:cNvSpPr>
            <a:spLocks noGrp="1"/>
          </p:cNvSpPr>
          <p:nvPr>
            <p:ph type="title"/>
          </p:nvPr>
        </p:nvSpPr>
        <p:spPr>
          <a:xfrm>
            <a:off x="1259632" y="404664"/>
            <a:ext cx="7197634" cy="72072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assurance-vie : rappel de la charte délégataire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FR" sz="1600" dirty="0"/>
          </a:p>
        </p:txBody>
      </p:sp>
      <p:sp>
        <p:nvSpPr>
          <p:cNvPr id="8" name="ZoneTexte 7"/>
          <p:cNvSpPr txBox="1"/>
          <p:nvPr/>
        </p:nvSpPr>
        <p:spPr>
          <a:xfrm>
            <a:off x="35496" y="404664"/>
            <a:ext cx="1152128" cy="3231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500" b="1" dirty="0" smtClean="0">
                <a:solidFill>
                  <a:schemeClr val="bg1"/>
                </a:solidFill>
              </a:rPr>
              <a:t>annexe</a:t>
            </a:r>
            <a:endParaRPr lang="fr-FR" sz="1500" b="1" dirty="0" smtClean="0">
              <a:solidFill>
                <a:schemeClr val="bg1"/>
              </a:solidFill>
            </a:endParaRPr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747713"/>
            <a:ext cx="8458200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720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Axis">
  <a:themeElements>
    <a:clrScheme name="Axis 10">
      <a:dk1>
        <a:srgbClr val="000000"/>
      </a:dk1>
      <a:lt1>
        <a:srgbClr val="FFFFFF"/>
      </a:lt1>
      <a:dk2>
        <a:srgbClr val="FF0000"/>
      </a:dk2>
      <a:lt2>
        <a:srgbClr val="D3CBC5"/>
      </a:lt2>
      <a:accent1>
        <a:srgbClr val="B11116"/>
      </a:accent1>
      <a:accent2>
        <a:srgbClr val="F47920"/>
      </a:accent2>
      <a:accent3>
        <a:srgbClr val="FFFFFF"/>
      </a:accent3>
      <a:accent4>
        <a:srgbClr val="000000"/>
      </a:accent4>
      <a:accent5>
        <a:srgbClr val="D5AAAB"/>
      </a:accent5>
      <a:accent6>
        <a:srgbClr val="DD6D1C"/>
      </a:accent6>
      <a:hlink>
        <a:srgbClr val="98134E"/>
      </a:hlink>
      <a:folHlink>
        <a:srgbClr val="6B274F"/>
      </a:folHlink>
    </a:clrScheme>
    <a:fontScheme name="Axis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5000"/>
          </a:spcBef>
          <a:spcAft>
            <a:spcPct val="0"/>
          </a:spcAft>
          <a:buClrTx/>
          <a:buSzTx/>
          <a:buFontTx/>
          <a:buNone/>
          <a:tabLst/>
          <a:defRPr kumimoji="0" lang="fr-FR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5000"/>
          </a:spcBef>
          <a:spcAft>
            <a:spcPct val="0"/>
          </a:spcAft>
          <a:buClrTx/>
          <a:buSzTx/>
          <a:buFontTx/>
          <a:buNone/>
          <a:tabLst/>
          <a:defRPr kumimoji="0" lang="fr-FR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Axis 1">
        <a:dk1>
          <a:srgbClr val="080808"/>
        </a:dk1>
        <a:lt1>
          <a:srgbClr val="F8F8F8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ADAAAA"/>
        </a:accent3>
        <a:accent4>
          <a:srgbClr val="D4D4D4"/>
        </a:accent4>
        <a:accent5>
          <a:srgbClr val="FFCAAA"/>
        </a:accent5>
        <a:accent6>
          <a:srgbClr val="B92D00"/>
        </a:accent6>
        <a:hlink>
          <a:srgbClr val="CC66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2">
        <a:dk1>
          <a:srgbClr val="333333"/>
        </a:dk1>
        <a:lt1>
          <a:srgbClr val="F8F8F8"/>
        </a:lt1>
        <a:dk2>
          <a:srgbClr val="800000"/>
        </a:dk2>
        <a:lt2>
          <a:srgbClr val="FFFFFF"/>
        </a:lt2>
        <a:accent1>
          <a:srgbClr val="CC9900"/>
        </a:accent1>
        <a:accent2>
          <a:srgbClr val="666666"/>
        </a:accent2>
        <a:accent3>
          <a:srgbClr val="C0AAAA"/>
        </a:accent3>
        <a:accent4>
          <a:srgbClr val="D4D4D4"/>
        </a:accent4>
        <a:accent5>
          <a:srgbClr val="E2CAAA"/>
        </a:accent5>
        <a:accent6>
          <a:srgbClr val="5C5C5C"/>
        </a:accent6>
        <a:hlink>
          <a:srgbClr val="CC6600"/>
        </a:hlink>
        <a:folHlink>
          <a:srgbClr val="95A58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3">
        <a:dk1>
          <a:srgbClr val="5F5F5F"/>
        </a:dk1>
        <a:lt1>
          <a:srgbClr val="A4BEE0"/>
        </a:lt1>
        <a:dk2>
          <a:srgbClr val="013253"/>
        </a:dk2>
        <a:lt2>
          <a:srgbClr val="FFFFFF"/>
        </a:lt2>
        <a:accent1>
          <a:srgbClr val="588480"/>
        </a:accent1>
        <a:accent2>
          <a:srgbClr val="6600FF"/>
        </a:accent2>
        <a:accent3>
          <a:srgbClr val="AAADB3"/>
        </a:accent3>
        <a:accent4>
          <a:srgbClr val="8BA2BF"/>
        </a:accent4>
        <a:accent5>
          <a:srgbClr val="B4C2C0"/>
        </a:accent5>
        <a:accent6>
          <a:srgbClr val="5C00E7"/>
        </a:accent6>
        <a:hlink>
          <a:srgbClr val="CCCC00"/>
        </a:hlink>
        <a:folHlink>
          <a:srgbClr val="5F5F5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4">
        <a:dk1>
          <a:srgbClr val="003300"/>
        </a:dk1>
        <a:lt1>
          <a:srgbClr val="F8F8F8"/>
        </a:lt1>
        <a:dk2>
          <a:srgbClr val="3D4A1C"/>
        </a:dk2>
        <a:lt2>
          <a:srgbClr val="FFFFFF"/>
        </a:lt2>
        <a:accent1>
          <a:srgbClr val="99CC00"/>
        </a:accent1>
        <a:accent2>
          <a:srgbClr val="669900"/>
        </a:accent2>
        <a:accent3>
          <a:srgbClr val="AFB1AB"/>
        </a:accent3>
        <a:accent4>
          <a:srgbClr val="D4D4D4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5">
        <a:dk1>
          <a:srgbClr val="333333"/>
        </a:dk1>
        <a:lt1>
          <a:srgbClr val="F8F8F8"/>
        </a:lt1>
        <a:dk2>
          <a:srgbClr val="005D8C"/>
        </a:dk2>
        <a:lt2>
          <a:srgbClr val="FFFFFF"/>
        </a:lt2>
        <a:accent1>
          <a:srgbClr val="00CC99"/>
        </a:accent1>
        <a:accent2>
          <a:srgbClr val="0099CC"/>
        </a:accent2>
        <a:accent3>
          <a:srgbClr val="AAB6C5"/>
        </a:accent3>
        <a:accent4>
          <a:srgbClr val="D4D4D4"/>
        </a:accent4>
        <a:accent5>
          <a:srgbClr val="AAE2CA"/>
        </a:accent5>
        <a:accent6>
          <a:srgbClr val="008AB9"/>
        </a:accent6>
        <a:hlink>
          <a:srgbClr val="FFCC00"/>
        </a:hlink>
        <a:folHlink>
          <a:srgbClr val="D8D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6">
        <a:dk1>
          <a:srgbClr val="000000"/>
        </a:dk1>
        <a:lt1>
          <a:srgbClr val="ECAE00"/>
        </a:lt1>
        <a:dk2>
          <a:srgbClr val="FFFFFF"/>
        </a:dk2>
        <a:lt2>
          <a:srgbClr val="333333"/>
        </a:lt2>
        <a:accent1>
          <a:srgbClr val="CC6600"/>
        </a:accent1>
        <a:accent2>
          <a:srgbClr val="BA6D10"/>
        </a:accent2>
        <a:accent3>
          <a:srgbClr val="F4D3AA"/>
        </a:accent3>
        <a:accent4>
          <a:srgbClr val="000000"/>
        </a:accent4>
        <a:accent5>
          <a:srgbClr val="E2B8AA"/>
        </a:accent5>
        <a:accent6>
          <a:srgbClr val="A8620D"/>
        </a:accent6>
        <a:hlink>
          <a:srgbClr val="666633"/>
        </a:hlink>
        <a:folHlink>
          <a:srgbClr val="8D996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7">
        <a:dk1>
          <a:srgbClr val="000000"/>
        </a:dk1>
        <a:lt1>
          <a:srgbClr val="FFFFFF"/>
        </a:lt1>
        <a:dk2>
          <a:srgbClr val="372221"/>
        </a:dk2>
        <a:lt2>
          <a:srgbClr val="808080"/>
        </a:lt2>
        <a:accent1>
          <a:srgbClr val="009999"/>
        </a:accent1>
        <a:accent2>
          <a:srgbClr val="9AAC98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8B9B89"/>
        </a:accent6>
        <a:hlink>
          <a:srgbClr val="666699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8">
        <a:dk1>
          <a:srgbClr val="292929"/>
        </a:dk1>
        <a:lt1>
          <a:srgbClr val="FFFFFF"/>
        </a:lt1>
        <a:dk2>
          <a:srgbClr val="000000"/>
        </a:dk2>
        <a:lt2>
          <a:srgbClr val="808080"/>
        </a:lt2>
        <a:accent1>
          <a:srgbClr val="CC9900"/>
        </a:accent1>
        <a:accent2>
          <a:srgbClr val="CCCC99"/>
        </a:accent2>
        <a:accent3>
          <a:srgbClr val="FFFFFF"/>
        </a:accent3>
        <a:accent4>
          <a:srgbClr val="212121"/>
        </a:accent4>
        <a:accent5>
          <a:srgbClr val="E2CAAA"/>
        </a:accent5>
        <a:accent6>
          <a:srgbClr val="B9B98A"/>
        </a:accent6>
        <a:hlink>
          <a:srgbClr val="9999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9">
        <a:dk1>
          <a:srgbClr val="000000"/>
        </a:dk1>
        <a:lt1>
          <a:srgbClr val="FFFFFF"/>
        </a:lt1>
        <a:dk2>
          <a:srgbClr val="FF0000"/>
        </a:dk2>
        <a:lt2>
          <a:srgbClr val="D3CBC5"/>
        </a:lt2>
        <a:accent1>
          <a:srgbClr val="B11116"/>
        </a:accent1>
        <a:accent2>
          <a:srgbClr val="F47920"/>
        </a:accent2>
        <a:accent3>
          <a:srgbClr val="FFFFFF"/>
        </a:accent3>
        <a:accent4>
          <a:srgbClr val="000000"/>
        </a:accent4>
        <a:accent5>
          <a:srgbClr val="D5AAAB"/>
        </a:accent5>
        <a:accent6>
          <a:srgbClr val="DD6D1C"/>
        </a:accent6>
        <a:hlink>
          <a:srgbClr val="D3CBC5"/>
        </a:hlink>
        <a:folHlink>
          <a:srgbClr val="6B274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10">
        <a:dk1>
          <a:srgbClr val="000000"/>
        </a:dk1>
        <a:lt1>
          <a:srgbClr val="FFFFFF"/>
        </a:lt1>
        <a:dk2>
          <a:srgbClr val="FF0000"/>
        </a:dk2>
        <a:lt2>
          <a:srgbClr val="D3CBC5"/>
        </a:lt2>
        <a:accent1>
          <a:srgbClr val="B11116"/>
        </a:accent1>
        <a:accent2>
          <a:srgbClr val="F47920"/>
        </a:accent2>
        <a:accent3>
          <a:srgbClr val="FFFFFF"/>
        </a:accent3>
        <a:accent4>
          <a:srgbClr val="000000"/>
        </a:accent4>
        <a:accent5>
          <a:srgbClr val="D5AAAB"/>
        </a:accent5>
        <a:accent6>
          <a:srgbClr val="DD6D1C"/>
        </a:accent6>
        <a:hlink>
          <a:srgbClr val="98134E"/>
        </a:hlink>
        <a:folHlink>
          <a:srgbClr val="6B274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NATIXIS_2017_Template4-3_NATIXIS_ASSURANCES">
  <a:themeElements>
    <a:clrScheme name="NATIXIS 2017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2_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72358053497F4F98FD4E7A40106C61" ma:contentTypeVersion="0" ma:contentTypeDescription="Crée un document." ma:contentTypeScope="" ma:versionID="0fa3c54ea23fabaa5a2df06fdcfd174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580E982-9622-4106-BC5C-D63EA101ECB7}">
  <ds:schemaRefs>
    <ds:schemaRef ds:uri="http://www.w3.org/XML/1998/namespace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4088766A-0E54-4BDE-B398-7A027BC154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D5AC4A13-4102-4463-8CE6-4A540A29DC9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10184</TotalTime>
  <Words>1647</Words>
  <Application>Microsoft Office PowerPoint</Application>
  <PresentationFormat>Affichage à l'écran (4:3)</PresentationFormat>
  <Paragraphs>358</Paragraphs>
  <Slides>13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7</vt:i4>
      </vt:variant>
      <vt:variant>
        <vt:lpstr>Titres des diapositives</vt:lpstr>
      </vt:variant>
      <vt:variant>
        <vt:i4>13</vt:i4>
      </vt:variant>
    </vt:vector>
  </HeadingPairs>
  <TitlesOfParts>
    <vt:vector size="20" baseType="lpstr">
      <vt:lpstr>Thème Office</vt:lpstr>
      <vt:lpstr>Axis</vt:lpstr>
      <vt:lpstr>1-MODELE PART</vt:lpstr>
      <vt:lpstr>NATIXIS_2017_Template4-3_NATIXIS_ASSURANCES</vt:lpstr>
      <vt:lpstr>1_1-MODELE PART</vt:lpstr>
      <vt:lpstr>2_1-MODELE PART</vt:lpstr>
      <vt:lpstr>12_Thème Office</vt:lpstr>
      <vt:lpstr>Dispositif Collecte 2019</vt:lpstr>
      <vt:lpstr>SOMMAIRE</vt:lpstr>
      <vt:lpstr>objectifs de collecte 2019</vt:lpstr>
      <vt:lpstr>Récapitulatif global de Nos Offres</vt:lpstr>
      <vt:lpstr>dispositif argent frais  :  précisions sur Le Livret Grand Prix </vt:lpstr>
      <vt:lpstr>Calendrier des échéances 2019</vt:lpstr>
      <vt:lpstr>échéances de Fonds Garantis et d’Emprunts</vt:lpstr>
      <vt:lpstr>Offre de recyclage tous publics</vt:lpstr>
      <vt:lpstr>Cas particulier des clients de plus de 75 ans avec une échéance</vt:lpstr>
      <vt:lpstr>Présentation PowerPoint</vt:lpstr>
      <vt:lpstr>Présentation PowerPoint</vt:lpstr>
      <vt:lpstr>Présentation PowerPoint</vt:lpstr>
      <vt:lpstr>assurance-vie : rappel de la charte délégataire.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A6701610</cp:lastModifiedBy>
  <cp:revision>684</cp:revision>
  <cp:lastPrinted>2019-01-09T18:44:13Z</cp:lastPrinted>
  <dcterms:created xsi:type="dcterms:W3CDTF">2017-05-30T18:41:27Z</dcterms:created>
  <dcterms:modified xsi:type="dcterms:W3CDTF">2019-01-09T19:20:09Z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0x010100A272358053497F4F98FD4E7A40106C61</vt:lpwstr>
  </property>
</Properties>
</file>