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Lst>
  <p:notesMasterIdLst>
    <p:notesMasterId r:id="rId58"/>
  </p:notesMasterIdLst>
  <p:handoutMasterIdLst>
    <p:handoutMasterId r:id="rId59"/>
  </p:handoutMasterIdLst>
  <p:sldIdLst>
    <p:sldId id="800" r:id="rId3"/>
    <p:sldId id="651" r:id="rId4"/>
    <p:sldId id="741" r:id="rId5"/>
    <p:sldId id="706" r:id="rId6"/>
    <p:sldId id="742" r:id="rId7"/>
    <p:sldId id="728" r:id="rId8"/>
    <p:sldId id="729" r:id="rId9"/>
    <p:sldId id="743" r:id="rId10"/>
    <p:sldId id="797" r:id="rId11"/>
    <p:sldId id="798" r:id="rId12"/>
    <p:sldId id="744" r:id="rId13"/>
    <p:sldId id="703" r:id="rId14"/>
    <p:sldId id="745" r:id="rId15"/>
    <p:sldId id="801" r:id="rId16"/>
    <p:sldId id="747" r:id="rId17"/>
    <p:sldId id="802" r:id="rId18"/>
    <p:sldId id="799" r:id="rId19"/>
    <p:sldId id="789" r:id="rId20"/>
    <p:sldId id="748" r:id="rId21"/>
    <p:sldId id="751" r:id="rId22"/>
    <p:sldId id="692" r:id="rId23"/>
    <p:sldId id="750" r:id="rId24"/>
    <p:sldId id="803" r:id="rId25"/>
    <p:sldId id="754" r:id="rId26"/>
    <p:sldId id="755" r:id="rId27"/>
    <p:sldId id="756" r:id="rId28"/>
    <p:sldId id="757" r:id="rId29"/>
    <p:sldId id="758" r:id="rId30"/>
    <p:sldId id="759" r:id="rId31"/>
    <p:sldId id="761" r:id="rId32"/>
    <p:sldId id="762" r:id="rId33"/>
    <p:sldId id="763" r:id="rId34"/>
    <p:sldId id="764" r:id="rId35"/>
    <p:sldId id="765" r:id="rId36"/>
    <p:sldId id="766" r:id="rId37"/>
    <p:sldId id="767" r:id="rId38"/>
    <p:sldId id="768" r:id="rId39"/>
    <p:sldId id="769" r:id="rId40"/>
    <p:sldId id="770" r:id="rId41"/>
    <p:sldId id="771" r:id="rId42"/>
    <p:sldId id="772" r:id="rId43"/>
    <p:sldId id="773" r:id="rId44"/>
    <p:sldId id="774" r:id="rId45"/>
    <p:sldId id="775" r:id="rId46"/>
    <p:sldId id="776" r:id="rId47"/>
    <p:sldId id="777" r:id="rId48"/>
    <p:sldId id="778" r:id="rId49"/>
    <p:sldId id="779" r:id="rId50"/>
    <p:sldId id="780" r:id="rId51"/>
    <p:sldId id="781" r:id="rId52"/>
    <p:sldId id="783" r:id="rId53"/>
    <p:sldId id="784" r:id="rId54"/>
    <p:sldId id="785" r:id="rId55"/>
    <p:sldId id="786" r:id="rId56"/>
    <p:sldId id="787" r:id="rId5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FFD5D5"/>
    <a:srgbClr val="FFFFFF"/>
    <a:srgbClr val="FFDDDD"/>
    <a:srgbClr val="FF9393"/>
    <a:srgbClr val="CC3300"/>
    <a:srgbClr val="FF3333"/>
    <a:srgbClr val="8A0000"/>
    <a:srgbClr val="FFFF00"/>
    <a:srgbClr val="FF4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21" autoAdjust="0"/>
    <p:restoredTop sz="90971" autoAdjust="0"/>
  </p:normalViewPr>
  <p:slideViewPr>
    <p:cSldViewPr snapToGrid="0">
      <p:cViewPr>
        <p:scale>
          <a:sx n="70" d="100"/>
          <a:sy n="70" d="100"/>
        </p:scale>
        <p:origin x="-869" y="23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70" d="100"/>
        <a:sy n="70" d="100"/>
      </p:scale>
      <p:origin x="0" y="1566"/>
    </p:cViewPr>
  </p:sorterViewPr>
  <p:notesViewPr>
    <p:cSldViewPr snapToGrid="0">
      <p:cViewPr varScale="1">
        <p:scale>
          <a:sx n="79" d="100"/>
          <a:sy n="79" d="100"/>
        </p:scale>
        <p:origin x="-3936" y="-84"/>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7" y="0"/>
            <a:ext cx="2945659" cy="496332"/>
          </a:xfrm>
          <a:prstGeom prst="rect">
            <a:avLst/>
          </a:prstGeom>
        </p:spPr>
        <p:txBody>
          <a:bodyPr vert="horz" lIns="90690" tIns="45345" rIns="90690" bIns="45345" rtlCol="0"/>
          <a:lstStyle>
            <a:lvl1pPr algn="l">
              <a:defRPr sz="1200"/>
            </a:lvl1pPr>
          </a:lstStyle>
          <a:p>
            <a:endParaRPr lang="fr-FR" dirty="0"/>
          </a:p>
        </p:txBody>
      </p:sp>
      <p:sp>
        <p:nvSpPr>
          <p:cNvPr id="3" name="Espace réservé de la date 2"/>
          <p:cNvSpPr>
            <a:spLocks noGrp="1"/>
          </p:cNvSpPr>
          <p:nvPr>
            <p:ph type="dt" sz="quarter" idx="1"/>
          </p:nvPr>
        </p:nvSpPr>
        <p:spPr>
          <a:xfrm>
            <a:off x="3850451" y="0"/>
            <a:ext cx="2945659" cy="496332"/>
          </a:xfrm>
          <a:prstGeom prst="rect">
            <a:avLst/>
          </a:prstGeom>
        </p:spPr>
        <p:txBody>
          <a:bodyPr vert="horz" lIns="90690" tIns="45345" rIns="90690" bIns="45345" rtlCol="0"/>
          <a:lstStyle>
            <a:lvl1pPr algn="r">
              <a:defRPr sz="1200"/>
            </a:lvl1pPr>
          </a:lstStyle>
          <a:p>
            <a:fld id="{DE7261BB-B50E-417B-AD89-04368ED5D2B0}" type="datetimeFigureOut">
              <a:rPr lang="fr-FR" smtClean="0"/>
              <a:pPr/>
              <a:t>22/01/2019</a:t>
            </a:fld>
            <a:endParaRPr lang="fr-FR" dirty="0"/>
          </a:p>
        </p:txBody>
      </p:sp>
      <p:sp>
        <p:nvSpPr>
          <p:cNvPr id="4" name="Espace réservé du pied de page 3"/>
          <p:cNvSpPr>
            <a:spLocks noGrp="1"/>
          </p:cNvSpPr>
          <p:nvPr>
            <p:ph type="ftr" sz="quarter" idx="2"/>
          </p:nvPr>
        </p:nvSpPr>
        <p:spPr>
          <a:xfrm>
            <a:off x="7" y="9428585"/>
            <a:ext cx="2945659" cy="496332"/>
          </a:xfrm>
          <a:prstGeom prst="rect">
            <a:avLst/>
          </a:prstGeom>
        </p:spPr>
        <p:txBody>
          <a:bodyPr vert="horz" lIns="90690" tIns="45345" rIns="90690" bIns="45345" rtlCol="0" anchor="b"/>
          <a:lstStyle>
            <a:lvl1pPr algn="l">
              <a:defRPr sz="1200"/>
            </a:lvl1pPr>
          </a:lstStyle>
          <a:p>
            <a:r>
              <a:rPr lang="fr-FR" smtClean="0"/>
              <a:t>PROJET</a:t>
            </a:r>
            <a:endParaRPr lang="fr-FR" dirty="0"/>
          </a:p>
        </p:txBody>
      </p:sp>
      <p:sp>
        <p:nvSpPr>
          <p:cNvPr id="5" name="Espace réservé du numéro de diapositive 4"/>
          <p:cNvSpPr>
            <a:spLocks noGrp="1"/>
          </p:cNvSpPr>
          <p:nvPr>
            <p:ph type="sldNum" sz="quarter" idx="3"/>
          </p:nvPr>
        </p:nvSpPr>
        <p:spPr>
          <a:xfrm>
            <a:off x="3850451" y="9428585"/>
            <a:ext cx="2945659" cy="496332"/>
          </a:xfrm>
          <a:prstGeom prst="rect">
            <a:avLst/>
          </a:prstGeom>
        </p:spPr>
        <p:txBody>
          <a:bodyPr vert="horz" lIns="90690" tIns="45345" rIns="90690" bIns="45345" rtlCol="0" anchor="b"/>
          <a:lstStyle>
            <a:lvl1pPr algn="r">
              <a:defRPr sz="1200"/>
            </a:lvl1pPr>
          </a:lstStyle>
          <a:p>
            <a:fld id="{9C42687D-150E-4300-9B3D-8A1F0F10CB53}" type="slidenum">
              <a:rPr lang="fr-FR" smtClean="0"/>
              <a:pPr/>
              <a:t>‹N°›</a:t>
            </a:fld>
            <a:endParaRPr lang="fr-FR" dirty="0"/>
          </a:p>
        </p:txBody>
      </p:sp>
    </p:spTree>
    <p:extLst>
      <p:ext uri="{BB962C8B-B14F-4D97-AF65-F5344CB8AC3E}">
        <p14:creationId xmlns:p14="http://schemas.microsoft.com/office/powerpoint/2010/main" val="30967772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7" y="0"/>
            <a:ext cx="2945659" cy="496332"/>
          </a:xfrm>
          <a:prstGeom prst="rect">
            <a:avLst/>
          </a:prstGeom>
        </p:spPr>
        <p:txBody>
          <a:bodyPr vert="horz" lIns="90690" tIns="45345" rIns="90690" bIns="45345" rtlCol="0"/>
          <a:lstStyle>
            <a:lvl1pPr algn="l">
              <a:defRPr sz="1200"/>
            </a:lvl1pPr>
          </a:lstStyle>
          <a:p>
            <a:endParaRPr lang="fr-FR" dirty="0"/>
          </a:p>
        </p:txBody>
      </p:sp>
      <p:sp>
        <p:nvSpPr>
          <p:cNvPr id="3" name="Espace réservé de la date 2"/>
          <p:cNvSpPr>
            <a:spLocks noGrp="1"/>
          </p:cNvSpPr>
          <p:nvPr>
            <p:ph type="dt" idx="1"/>
          </p:nvPr>
        </p:nvSpPr>
        <p:spPr>
          <a:xfrm>
            <a:off x="3850451" y="0"/>
            <a:ext cx="2945659" cy="496332"/>
          </a:xfrm>
          <a:prstGeom prst="rect">
            <a:avLst/>
          </a:prstGeom>
        </p:spPr>
        <p:txBody>
          <a:bodyPr vert="horz" lIns="90690" tIns="45345" rIns="90690" bIns="45345" rtlCol="0"/>
          <a:lstStyle>
            <a:lvl1pPr algn="r">
              <a:defRPr sz="1200"/>
            </a:lvl1pPr>
          </a:lstStyle>
          <a:p>
            <a:fld id="{958494E7-FB64-4F3E-ADD4-8C32FB0F854A}" type="datetimeFigureOut">
              <a:rPr lang="fr-FR" smtClean="0"/>
              <a:pPr/>
              <a:t>22/01/2019</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0690" tIns="45345" rIns="90690" bIns="45345" rtlCol="0" anchor="ctr"/>
          <a:lstStyle/>
          <a:p>
            <a:endParaRPr lang="fr-FR" dirty="0"/>
          </a:p>
        </p:txBody>
      </p:sp>
      <p:sp>
        <p:nvSpPr>
          <p:cNvPr id="5" name="Espace réservé des commentaires 4"/>
          <p:cNvSpPr>
            <a:spLocks noGrp="1"/>
          </p:cNvSpPr>
          <p:nvPr>
            <p:ph type="body" sz="quarter" idx="3"/>
          </p:nvPr>
        </p:nvSpPr>
        <p:spPr>
          <a:xfrm>
            <a:off x="679768" y="4715154"/>
            <a:ext cx="5438140" cy="4466988"/>
          </a:xfrm>
          <a:prstGeom prst="rect">
            <a:avLst/>
          </a:prstGeom>
        </p:spPr>
        <p:txBody>
          <a:bodyPr vert="horz" lIns="90690" tIns="45345" rIns="90690" bIns="45345"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7" y="9428585"/>
            <a:ext cx="2945659" cy="496332"/>
          </a:xfrm>
          <a:prstGeom prst="rect">
            <a:avLst/>
          </a:prstGeom>
        </p:spPr>
        <p:txBody>
          <a:bodyPr vert="horz" lIns="90690" tIns="45345" rIns="90690" bIns="45345" rtlCol="0" anchor="b"/>
          <a:lstStyle>
            <a:lvl1pPr algn="l">
              <a:defRPr sz="1200"/>
            </a:lvl1pPr>
          </a:lstStyle>
          <a:p>
            <a:r>
              <a:rPr lang="fr-FR" smtClean="0"/>
              <a:t>PROJET</a:t>
            </a:r>
            <a:endParaRPr lang="fr-FR" dirty="0"/>
          </a:p>
        </p:txBody>
      </p:sp>
      <p:sp>
        <p:nvSpPr>
          <p:cNvPr id="7" name="Espace réservé du numéro de diapositive 6"/>
          <p:cNvSpPr>
            <a:spLocks noGrp="1"/>
          </p:cNvSpPr>
          <p:nvPr>
            <p:ph type="sldNum" sz="quarter" idx="5"/>
          </p:nvPr>
        </p:nvSpPr>
        <p:spPr>
          <a:xfrm>
            <a:off x="3850451" y="9428585"/>
            <a:ext cx="2945659" cy="496332"/>
          </a:xfrm>
          <a:prstGeom prst="rect">
            <a:avLst/>
          </a:prstGeom>
        </p:spPr>
        <p:txBody>
          <a:bodyPr vert="horz" lIns="90690" tIns="45345" rIns="90690" bIns="45345" rtlCol="0" anchor="b"/>
          <a:lstStyle>
            <a:lvl1pPr algn="r">
              <a:defRPr sz="1200"/>
            </a:lvl1pPr>
          </a:lstStyle>
          <a:p>
            <a:fld id="{4B376E12-FE50-42E2-B4F0-58703DF1D800}" type="slidenum">
              <a:rPr lang="fr-FR" smtClean="0"/>
              <a:pPr/>
              <a:t>‹N°›</a:t>
            </a:fld>
            <a:endParaRPr lang="fr-FR" dirty="0"/>
          </a:p>
        </p:txBody>
      </p:sp>
    </p:spTree>
    <p:extLst>
      <p:ext uri="{BB962C8B-B14F-4D97-AF65-F5344CB8AC3E}">
        <p14:creationId xmlns:p14="http://schemas.microsoft.com/office/powerpoint/2010/main" val="59389049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4B376E12-FE50-42E2-B4F0-58703DF1D800}" type="slidenum">
              <a:rPr lang="fr-FR" smtClean="0"/>
              <a:pPr/>
              <a:t>2</a:t>
            </a:fld>
            <a:endParaRPr lang="fr-FR" dirty="0"/>
          </a:p>
        </p:txBody>
      </p:sp>
      <p:sp>
        <p:nvSpPr>
          <p:cNvPr id="5" name="Espace réservé du pied de page 4"/>
          <p:cNvSpPr>
            <a:spLocks noGrp="1"/>
          </p:cNvSpPr>
          <p:nvPr>
            <p:ph type="ftr" sz="quarter" idx="11"/>
          </p:nvPr>
        </p:nvSpPr>
        <p:spPr/>
        <p:txBody>
          <a:bodyPr/>
          <a:lstStyle/>
          <a:p>
            <a:r>
              <a:rPr lang="fr-FR" smtClean="0"/>
              <a:t>PROJET</a:t>
            </a:r>
            <a:endParaRPr lang="fr-FR" dirty="0"/>
          </a:p>
        </p:txBody>
      </p:sp>
    </p:spTree>
    <p:extLst>
      <p:ext uri="{BB962C8B-B14F-4D97-AF65-F5344CB8AC3E}">
        <p14:creationId xmlns:p14="http://schemas.microsoft.com/office/powerpoint/2010/main" val="144624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B376E12-FE50-42E2-B4F0-58703DF1D800}" type="slidenum">
              <a:rPr lang="fr-FR" smtClean="0"/>
              <a:pPr/>
              <a:t>51</a:t>
            </a:fld>
            <a:endParaRPr lang="fr-FR" dirty="0"/>
          </a:p>
        </p:txBody>
      </p:sp>
      <p:sp>
        <p:nvSpPr>
          <p:cNvPr id="5" name="Espace réservé du pied de page 4"/>
          <p:cNvSpPr>
            <a:spLocks noGrp="1"/>
          </p:cNvSpPr>
          <p:nvPr>
            <p:ph type="ftr" sz="quarter" idx="11"/>
          </p:nvPr>
        </p:nvSpPr>
        <p:spPr/>
        <p:txBody>
          <a:bodyPr/>
          <a:lstStyle/>
          <a:p>
            <a:r>
              <a:rPr lang="fr-FR" smtClean="0"/>
              <a:t>PROJET</a:t>
            </a:r>
            <a:endParaRPr lang="fr-FR" dirty="0"/>
          </a:p>
        </p:txBody>
      </p:sp>
    </p:spTree>
    <p:extLst>
      <p:ext uri="{BB962C8B-B14F-4D97-AF65-F5344CB8AC3E}">
        <p14:creationId xmlns:p14="http://schemas.microsoft.com/office/powerpoint/2010/main" val="3002598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grpSp>
        <p:nvGrpSpPr>
          <p:cNvPr id="4" name="Groupe 3"/>
          <p:cNvGrpSpPr/>
          <p:nvPr userDrawn="1"/>
        </p:nvGrpSpPr>
        <p:grpSpPr>
          <a:xfrm>
            <a:off x="12979" y="-30213"/>
            <a:ext cx="6445386" cy="5474279"/>
            <a:chOff x="12979" y="-30212"/>
            <a:chExt cx="2990210" cy="2539684"/>
          </a:xfrm>
        </p:grpSpPr>
        <p:sp>
          <p:nvSpPr>
            <p:cNvPr id="28" name="Forme en L 16"/>
            <p:cNvSpPr/>
            <p:nvPr userDrawn="1"/>
          </p:nvSpPr>
          <p:spPr>
            <a:xfrm rot="19020000" flipH="1">
              <a:off x="534417" y="-30212"/>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rgbClr val="C31632">
                <a:alpha val="20000"/>
              </a:srgbClr>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29" name="Ellipse 28"/>
            <p:cNvSpPr>
              <a:spLocks noChangeAspect="1"/>
            </p:cNvSpPr>
            <p:nvPr userDrawn="1"/>
          </p:nvSpPr>
          <p:spPr>
            <a:xfrm>
              <a:off x="12979" y="48725"/>
              <a:ext cx="1234800" cy="1234800"/>
            </a:xfrm>
            <a:prstGeom prst="ellipse">
              <a:avLst/>
            </a:prstGeom>
            <a:solidFill>
              <a:srgbClr val="C31632">
                <a:alpha val="20000"/>
              </a:srgbClr>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grpSp>
      <p:pic>
        <p:nvPicPr>
          <p:cNvPr id="3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83499" y="6241409"/>
            <a:ext cx="1455019" cy="32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ctrTitle"/>
          </p:nvPr>
        </p:nvSpPr>
        <p:spPr>
          <a:xfrm>
            <a:off x="4404220" y="3167643"/>
            <a:ext cx="4654640" cy="1144677"/>
          </a:xfrm>
          <a:prstGeom prst="rect">
            <a:avLst/>
          </a:prstGeom>
          <a:noFill/>
        </p:spPr>
        <p:txBody>
          <a:bodyPr anchor="ctr"/>
          <a:lstStyle>
            <a:lvl1pPr algn="ctr">
              <a:defRPr sz="3200">
                <a:solidFill>
                  <a:srgbClr val="C00000"/>
                </a:solidFill>
              </a:defRPr>
            </a:lvl1pPr>
          </a:lstStyle>
          <a:p>
            <a:r>
              <a:rPr lang="fr-FR" dirty="0" smtClean="0"/>
              <a:t>Modifiez le style du titre</a:t>
            </a:r>
            <a:endParaRPr lang="fr-FR" dirty="0"/>
          </a:p>
        </p:txBody>
      </p:sp>
      <p:sp>
        <p:nvSpPr>
          <p:cNvPr id="3" name="Sous-titre 2"/>
          <p:cNvSpPr>
            <a:spLocks noGrp="1"/>
          </p:cNvSpPr>
          <p:nvPr>
            <p:ph type="subTitle" idx="1"/>
          </p:nvPr>
        </p:nvSpPr>
        <p:spPr>
          <a:xfrm>
            <a:off x="4404219" y="4399104"/>
            <a:ext cx="4664279" cy="1171369"/>
          </a:xfrm>
          <a:prstGeom prst="rect">
            <a:avLst/>
          </a:prstGeom>
        </p:spPr>
        <p:txBody>
          <a:bodyPr>
            <a:normAutofit/>
          </a:bodyPr>
          <a:lstStyle>
            <a:lvl1pPr marL="0" marR="0" indent="0" algn="ctr" defTabSz="914400" rtl="0" eaLnBrk="1" fontAlgn="auto" latinLnBrk="0" hangingPunct="1">
              <a:lnSpc>
                <a:spcPct val="100000"/>
              </a:lnSpc>
              <a:spcBef>
                <a:spcPts val="600"/>
              </a:spcBef>
              <a:spcAft>
                <a:spcPts val="0"/>
              </a:spcAft>
              <a:buClr>
                <a:srgbClr val="00B050"/>
              </a:buClr>
              <a:buSzPct val="70000"/>
              <a:buFont typeface="Wingdings 2" pitchFamily="18" charset="2"/>
              <a:buNone/>
              <a:tabLst/>
              <a:defRPr sz="2000" b="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p>
        </p:txBody>
      </p:sp>
      <p:sp>
        <p:nvSpPr>
          <p:cNvPr id="5" name="ZoneTexte 4"/>
          <p:cNvSpPr txBox="1"/>
          <p:nvPr userDrawn="1"/>
        </p:nvSpPr>
        <p:spPr>
          <a:xfrm rot="20277871">
            <a:off x="218365" y="356797"/>
            <a:ext cx="873457" cy="400110"/>
          </a:xfrm>
          <a:prstGeom prst="rect">
            <a:avLst/>
          </a:prstGeom>
          <a:noFill/>
          <a:ln>
            <a:solidFill>
              <a:srgbClr val="C00000"/>
            </a:solidFill>
          </a:ln>
        </p:spPr>
        <p:txBody>
          <a:bodyPr wrap="square" rtlCol="0" anchor="ctr">
            <a:spAutoFit/>
          </a:bodyPr>
          <a:lstStyle/>
          <a:p>
            <a:pPr algn="ctr"/>
            <a:r>
              <a:rPr lang="fr-FR" sz="2000" b="1" dirty="0" smtClean="0">
                <a:solidFill>
                  <a:srgbClr val="FF0000"/>
                </a:solidFill>
                <a:effectLst>
                  <a:outerShdw blurRad="38100" dist="38100" dir="2700000" algn="tl">
                    <a:srgbClr val="000000">
                      <a:alpha val="43137"/>
                    </a:srgbClr>
                  </a:outerShdw>
                </a:effectLst>
              </a:rPr>
              <a:t>Projet</a:t>
            </a:r>
            <a:endParaRPr lang="fr-FR" sz="20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72380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4404220" y="3167643"/>
            <a:ext cx="4654640" cy="1144677"/>
          </a:xfrm>
          <a:prstGeom prst="rect">
            <a:avLst/>
          </a:prstGeom>
          <a:noFill/>
        </p:spPr>
        <p:txBody>
          <a:bodyPr anchor="ctr"/>
          <a:lstStyle>
            <a:lvl1pPr algn="ctr">
              <a:defRPr sz="3200">
                <a:solidFill>
                  <a:srgbClr val="C00000"/>
                </a:solidFill>
              </a:defRPr>
            </a:lvl1pPr>
          </a:lstStyle>
          <a:p>
            <a:r>
              <a:rPr lang="fr-FR" dirty="0" smtClean="0"/>
              <a:t>Modifiez le style du titre</a:t>
            </a:r>
            <a:endParaRPr lang="fr-FR" dirty="0"/>
          </a:p>
        </p:txBody>
      </p:sp>
      <p:sp>
        <p:nvSpPr>
          <p:cNvPr id="3" name="Sous-titre 2"/>
          <p:cNvSpPr>
            <a:spLocks noGrp="1"/>
          </p:cNvSpPr>
          <p:nvPr>
            <p:ph type="subTitle" idx="1"/>
          </p:nvPr>
        </p:nvSpPr>
        <p:spPr>
          <a:xfrm>
            <a:off x="4404219" y="4399104"/>
            <a:ext cx="4664279" cy="1171369"/>
          </a:xfrm>
          <a:prstGeom prst="rect">
            <a:avLst/>
          </a:prstGeom>
        </p:spPr>
        <p:txBody>
          <a:bodyPr>
            <a:normAutofit/>
          </a:bodyPr>
          <a:lstStyle>
            <a:lvl1pPr marL="0" marR="0" indent="0" algn="ctr" defTabSz="914400" rtl="0" eaLnBrk="1" fontAlgn="auto" latinLnBrk="0" hangingPunct="1">
              <a:lnSpc>
                <a:spcPct val="100000"/>
              </a:lnSpc>
              <a:spcBef>
                <a:spcPts val="600"/>
              </a:spcBef>
              <a:spcAft>
                <a:spcPts val="0"/>
              </a:spcAft>
              <a:buClr>
                <a:srgbClr val="00B050"/>
              </a:buClr>
              <a:buSzPct val="70000"/>
              <a:buFont typeface="Wingdings 2" pitchFamily="18" charset="2"/>
              <a:buNone/>
              <a:tabLst/>
              <a:defRPr sz="2000" b="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p>
        </p:txBody>
      </p:sp>
      <p:sp>
        <p:nvSpPr>
          <p:cNvPr id="12" name="Rectangle 11"/>
          <p:cNvSpPr/>
          <p:nvPr userDrawn="1"/>
        </p:nvSpPr>
        <p:spPr>
          <a:xfrm>
            <a:off x="1813151" y="4266976"/>
            <a:ext cx="1513933" cy="1614099"/>
          </a:xfrm>
          <a:prstGeom prst="rect">
            <a:avLst/>
          </a:prstGeom>
          <a:solidFill>
            <a:srgbClr val="6C6C6C">
              <a:lumMod val="75000"/>
            </a:srgbClr>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 name="Rectangle 12"/>
          <p:cNvSpPr/>
          <p:nvPr userDrawn="1"/>
        </p:nvSpPr>
        <p:spPr>
          <a:xfrm>
            <a:off x="2661913" y="319323"/>
            <a:ext cx="1787146" cy="1787146"/>
          </a:xfrm>
          <a:prstGeom prst="rect">
            <a:avLst/>
          </a:prstGeom>
          <a:solidFill>
            <a:srgbClr val="6C6C6C">
              <a:lumMod val="50000"/>
            </a:srgbClr>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 name="Rectangle 13"/>
          <p:cNvSpPr/>
          <p:nvPr userDrawn="1"/>
        </p:nvSpPr>
        <p:spPr>
          <a:xfrm>
            <a:off x="4924032" y="0"/>
            <a:ext cx="1787146" cy="728926"/>
          </a:xfrm>
          <a:prstGeom prst="rect">
            <a:avLst/>
          </a:prstGeom>
          <a:solidFill>
            <a:srgbClr val="6C6C6C">
              <a:lumMod val="20000"/>
              <a:lumOff val="80000"/>
            </a:srgbClr>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5" name="Rectangle 14"/>
          <p:cNvSpPr/>
          <p:nvPr userDrawn="1"/>
        </p:nvSpPr>
        <p:spPr>
          <a:xfrm>
            <a:off x="1584751" y="1168358"/>
            <a:ext cx="1970735" cy="1970735"/>
          </a:xfrm>
          <a:prstGeom prst="rect">
            <a:avLst/>
          </a:prstGeom>
          <a:solidFill>
            <a:srgbClr val="6C6C6C">
              <a:lumMod val="60000"/>
              <a:lumOff val="40000"/>
            </a:srgbClr>
          </a:solidFill>
          <a:ln w="1841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6" name="Rectangle 15"/>
          <p:cNvSpPr/>
          <p:nvPr userDrawn="1"/>
        </p:nvSpPr>
        <p:spPr>
          <a:xfrm>
            <a:off x="448904" y="2870443"/>
            <a:ext cx="1970735" cy="1970735"/>
          </a:xfrm>
          <a:prstGeom prst="rect">
            <a:avLst/>
          </a:prstGeom>
          <a:solidFill>
            <a:srgbClr val="6C6C6C">
              <a:lumMod val="40000"/>
              <a:lumOff val="60000"/>
            </a:srgbClr>
          </a:solidFill>
          <a:ln w="1841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a:ea typeface="+mn-ea"/>
              <a:cs typeface="+mn-cs"/>
            </a:endParaRPr>
          </a:p>
        </p:txBody>
      </p:sp>
      <p:pic>
        <p:nvPicPr>
          <p:cNvPr id="17" name="Image 16" descr="CE_carre_rouge.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2615" y="345189"/>
            <a:ext cx="1787147" cy="1787147"/>
          </a:xfrm>
          <a:prstGeom prst="rect">
            <a:avLst/>
          </a:prstGeom>
        </p:spPr>
      </p:pic>
    </p:spTree>
    <p:extLst>
      <p:ext uri="{BB962C8B-B14F-4D97-AF65-F5344CB8AC3E}">
        <p14:creationId xmlns:p14="http://schemas.microsoft.com/office/powerpoint/2010/main" val="149279848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9" name="Espace réservé du texte 16"/>
          <p:cNvSpPr>
            <a:spLocks noGrp="1"/>
          </p:cNvSpPr>
          <p:nvPr>
            <p:ph type="body" sz="quarter" idx="11"/>
          </p:nvPr>
        </p:nvSpPr>
        <p:spPr>
          <a:xfrm>
            <a:off x="1216506" y="132218"/>
            <a:ext cx="7927494"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0" name="Titre 3"/>
          <p:cNvSpPr>
            <a:spLocks noGrp="1"/>
          </p:cNvSpPr>
          <p:nvPr>
            <p:ph type="title"/>
          </p:nvPr>
        </p:nvSpPr>
        <p:spPr>
          <a:xfrm rot="16200000">
            <a:off x="-3211477" y="3211477"/>
            <a:ext cx="6858000" cy="435046"/>
          </a:xfrm>
          <a:solidFill>
            <a:srgbClr val="C31632">
              <a:alpha val="20000"/>
            </a:srgbClr>
          </a:solidFill>
          <a:ln w="3175" cap="flat" cmpd="sng" algn="ctr">
            <a:noFill/>
            <a:prstDash val="solid"/>
          </a:ln>
          <a:effectLst/>
        </p:spPr>
        <p:txBody>
          <a:bodyPr rtlCol="0" anchor="ctr"/>
          <a:lstStyle>
            <a:lvl1pPr>
              <a:defRPr kumimoji="0" lang="fr-FR" b="1" i="0" u="none" strike="noStrike" kern="0" cap="none" spc="0" normalizeH="0" baseline="0" dirty="0">
                <a:ln>
                  <a:noFill/>
                </a:ln>
                <a:solidFill>
                  <a:prstClr val="white"/>
                </a:solidFill>
                <a:effectLst/>
                <a:uLnTx/>
                <a:uFillTx/>
                <a:latin typeface="Arial Narrow"/>
                <a:ea typeface="+mn-ea"/>
                <a:cs typeface="+mn-cs"/>
              </a:defRPr>
            </a:lvl1pPr>
          </a:lstStyle>
          <a:p>
            <a:pPr marL="0" marR="0" lvl="0" indent="0" algn="ctr" fontAlgn="auto">
              <a:lnSpc>
                <a:spcPct val="100000"/>
              </a:lnSpc>
              <a:spcBef>
                <a:spcPts val="0"/>
              </a:spcBef>
              <a:spcAft>
                <a:spcPts val="0"/>
              </a:spcAft>
              <a:buClrTx/>
              <a:buSzTx/>
              <a:buFontTx/>
              <a:tabLst/>
            </a:pPr>
            <a:endParaRPr lang="fr-FR" dirty="0"/>
          </a:p>
        </p:txBody>
      </p:sp>
      <p:sp>
        <p:nvSpPr>
          <p:cNvPr id="14" name="Espace réservé du numéro de diapositive 1"/>
          <p:cNvSpPr txBox="1">
            <a:spLocks/>
          </p:cNvSpPr>
          <p:nvPr userDrawn="1"/>
        </p:nvSpPr>
        <p:spPr>
          <a:xfrm>
            <a:off x="8449441" y="6431280"/>
            <a:ext cx="255457" cy="273127"/>
          </a:xfrm>
          <a:prstGeom prst="rect">
            <a:avLst/>
          </a:prstGeom>
          <a:solidFill>
            <a:schemeClr val="bg1">
              <a:lumMod val="75000"/>
            </a:schemeClr>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600" b="1">
                <a:solidFill>
                  <a:srgbClr val="C00000"/>
                </a:solidFill>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lang="fr-FR" sz="1400" kern="1200" noProof="0" dirty="0" smtClean="0">
                <a:solidFill>
                  <a:schemeClr val="tx1">
                    <a:lumMod val="50000"/>
                    <a:lumOff val="50000"/>
                  </a:schemeClr>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400">
                <a:solidFill>
                  <a:schemeClr val="tx1">
                    <a:lumMod val="50000"/>
                    <a:lumOff val="50000"/>
                  </a:schemeClr>
                </a:solidFill>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200">
                <a:solidFill>
                  <a:schemeClr val="tx1">
                    <a:lumMod val="50000"/>
                    <a:lumOff val="50000"/>
                  </a:schemeClr>
                </a:solidFill>
              </a:defRPr>
            </a:lvl4pPr>
            <a:lvl5pPr marL="1828800" marR="0" indent="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None/>
              <a:tabLst/>
              <a:defRPr sz="1200">
                <a:solidFill>
                  <a:schemeClr val="tx1">
                    <a:lumMod val="50000"/>
                    <a:lumOff val="50000"/>
                  </a:schemeClr>
                </a:solidFill>
              </a:defRPr>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smtClean="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Cinquième niveau</a:t>
            </a:r>
            <a:endPar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endParaRPr>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1590" y="6417578"/>
            <a:ext cx="1455019" cy="32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27900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885824" y="1572619"/>
            <a:ext cx="3859213" cy="468905"/>
          </a:xfrm>
        </p:spPr>
        <p:txBody>
          <a:bodyPr anchor="b">
            <a:noAutofit/>
          </a:bodyPr>
          <a:lstStyle>
            <a:lvl1pPr marL="0" indent="0">
              <a:buNone/>
              <a:defRPr sz="1400" b="1">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85824" y="2200417"/>
            <a:ext cx="3859213" cy="3792396"/>
          </a:xfrm>
        </p:spPr>
        <p:txBody>
          <a:bodyPr>
            <a:normAutofit/>
          </a:bodyPr>
          <a:lstStyle>
            <a:lvl1pPr>
              <a:buClr>
                <a:srgbClr val="C00000"/>
              </a:buClr>
              <a:defRPr sz="1200">
                <a:solidFill>
                  <a:schemeClr val="tx1">
                    <a:lumMod val="50000"/>
                    <a:lumOff val="50000"/>
                  </a:schemeClr>
                </a:solidFill>
              </a:defRPr>
            </a:lvl1pPr>
            <a:lvl2pPr>
              <a:buClr>
                <a:srgbClr val="C00000"/>
              </a:buClr>
              <a:defRPr sz="1100">
                <a:solidFill>
                  <a:schemeClr val="tx1">
                    <a:lumMod val="50000"/>
                    <a:lumOff val="50000"/>
                  </a:schemeClr>
                </a:solidFill>
              </a:defRPr>
            </a:lvl2pPr>
            <a:lvl3pPr>
              <a:buClr>
                <a:srgbClr val="C00000"/>
              </a:buClr>
              <a:defRPr sz="1050">
                <a:solidFill>
                  <a:schemeClr val="tx1">
                    <a:lumMod val="50000"/>
                    <a:lumOff val="50000"/>
                  </a:schemeClr>
                </a:solidFill>
              </a:defRPr>
            </a:lvl3pPr>
            <a:lvl4pPr>
              <a:buClr>
                <a:srgbClr val="C00000"/>
              </a:buClr>
              <a:defRPr sz="1000">
                <a:solidFill>
                  <a:schemeClr val="tx1">
                    <a:lumMod val="50000"/>
                    <a:lumOff val="50000"/>
                  </a:schemeClr>
                </a:solidFill>
              </a:defRPr>
            </a:lvl4pPr>
            <a:lvl5pPr>
              <a:buClr>
                <a:srgbClr val="C00000"/>
              </a:buClr>
              <a:defRPr sz="1000">
                <a:solidFill>
                  <a:schemeClr val="tx1">
                    <a:lumMod val="50000"/>
                    <a:lumOff val="50000"/>
                  </a:schemeClr>
                </a:solidFill>
              </a:defRPr>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5073721" y="1572619"/>
            <a:ext cx="3860729" cy="468905"/>
          </a:xfrm>
        </p:spPr>
        <p:txBody>
          <a:bodyPr anchor="b">
            <a:noAutofit/>
          </a:bodyPr>
          <a:lstStyle>
            <a:lvl1pPr marL="0" indent="0">
              <a:buNone/>
              <a:defRPr sz="1400" b="1">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5073721" y="2200417"/>
            <a:ext cx="3860729" cy="3792396"/>
          </a:xfrm>
        </p:spPr>
        <p:txBody>
          <a:bodyPr>
            <a:normAutofit/>
          </a:bodyPr>
          <a:lstStyle>
            <a:lvl1pPr>
              <a:buClr>
                <a:srgbClr val="C00000"/>
              </a:buClr>
              <a:defRPr sz="1200">
                <a:solidFill>
                  <a:schemeClr val="tx1">
                    <a:lumMod val="50000"/>
                    <a:lumOff val="50000"/>
                  </a:schemeClr>
                </a:solidFill>
              </a:defRPr>
            </a:lvl1pPr>
            <a:lvl2pPr>
              <a:buClr>
                <a:srgbClr val="C00000"/>
              </a:buClr>
              <a:defRPr sz="1100">
                <a:solidFill>
                  <a:schemeClr val="tx1">
                    <a:lumMod val="50000"/>
                    <a:lumOff val="50000"/>
                  </a:schemeClr>
                </a:solidFill>
              </a:defRPr>
            </a:lvl2pPr>
            <a:lvl3pPr>
              <a:buClr>
                <a:srgbClr val="C00000"/>
              </a:buClr>
              <a:defRPr sz="1050">
                <a:solidFill>
                  <a:schemeClr val="tx1">
                    <a:lumMod val="50000"/>
                    <a:lumOff val="50000"/>
                  </a:schemeClr>
                </a:solidFill>
              </a:defRPr>
            </a:lvl3pPr>
            <a:lvl4pPr>
              <a:buClr>
                <a:srgbClr val="C00000"/>
              </a:buClr>
              <a:defRPr sz="1000">
                <a:solidFill>
                  <a:schemeClr val="tx1">
                    <a:lumMod val="50000"/>
                    <a:lumOff val="50000"/>
                  </a:schemeClr>
                </a:solidFill>
              </a:defRPr>
            </a:lvl4pPr>
            <a:lvl5pPr>
              <a:buClr>
                <a:srgbClr val="C00000"/>
              </a:buClr>
              <a:defRPr sz="1000">
                <a:solidFill>
                  <a:schemeClr val="tx1">
                    <a:lumMod val="50000"/>
                    <a:lumOff val="50000"/>
                  </a:schemeClr>
                </a:solidFill>
              </a:defRPr>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2" name="Titre 3"/>
          <p:cNvSpPr>
            <a:spLocks noGrp="1"/>
          </p:cNvSpPr>
          <p:nvPr>
            <p:ph type="title"/>
          </p:nvPr>
        </p:nvSpPr>
        <p:spPr>
          <a:xfrm rot="16200000">
            <a:off x="-3211477" y="3211477"/>
            <a:ext cx="6858000" cy="435046"/>
          </a:xfrm>
          <a:solidFill>
            <a:srgbClr val="C31632">
              <a:alpha val="20000"/>
            </a:srgbClr>
          </a:solidFill>
          <a:ln w="3175" cap="flat" cmpd="sng" algn="ctr">
            <a:noFill/>
            <a:prstDash val="solid"/>
          </a:ln>
          <a:effectLst/>
        </p:spPr>
        <p:txBody>
          <a:bodyPr vert="horz" lIns="91440" tIns="45720" rIns="91440" bIns="45720" rtlCol="0" anchor="ctr">
            <a:normAutofit/>
          </a:bodyPr>
          <a:lstStyle>
            <a:lvl1pPr>
              <a:defRPr kumimoji="0" lang="fr-FR" i="0" u="none" strike="noStrike" kern="0" cap="none" spc="0" normalizeH="0" baseline="0">
                <a:ln>
                  <a:noFill/>
                </a:ln>
                <a:solidFill>
                  <a:prstClr val="white"/>
                </a:solidFill>
                <a:effectLst/>
                <a:uLnTx/>
                <a:uFillTx/>
                <a:latin typeface="Arial Narrow"/>
                <a:ea typeface="+mn-ea"/>
                <a:cs typeface="+mn-cs"/>
              </a:defRPr>
            </a:lvl1pPr>
          </a:lstStyle>
          <a:p>
            <a:pPr marL="0" marR="0" lvl="0" indent="0" algn="ctr" fontAlgn="auto">
              <a:lnSpc>
                <a:spcPct val="100000"/>
              </a:lnSpc>
              <a:spcBef>
                <a:spcPts val="0"/>
              </a:spcBef>
              <a:spcAft>
                <a:spcPts val="0"/>
              </a:spcAft>
              <a:buClrTx/>
              <a:buSzTx/>
              <a:buFontTx/>
              <a:tabLst/>
            </a:pPr>
            <a:endParaRPr lang="fr-FR"/>
          </a:p>
        </p:txBody>
      </p:sp>
      <p:sp>
        <p:nvSpPr>
          <p:cNvPr id="15" name="Espace réservé du texte 16"/>
          <p:cNvSpPr>
            <a:spLocks noGrp="1"/>
          </p:cNvSpPr>
          <p:nvPr>
            <p:ph type="body" sz="quarter" idx="11" hasCustomPrompt="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chemeClr val="bg1">
              <a:lumMod val="75000"/>
            </a:schemeClr>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spTree>
    <p:extLst>
      <p:ext uri="{BB962C8B-B14F-4D97-AF65-F5344CB8AC3E}">
        <p14:creationId xmlns:p14="http://schemas.microsoft.com/office/powerpoint/2010/main" val="25900745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1019174" y="1787857"/>
            <a:ext cx="3476625" cy="4338306"/>
          </a:xfrm>
        </p:spPr>
        <p:txBody>
          <a:bodyPr>
            <a:normAutofit/>
          </a:bodyPr>
          <a:lstStyle>
            <a:lvl1pPr>
              <a:buClr>
                <a:srgbClr val="C00000"/>
              </a:buClr>
              <a:defRPr sz="1400">
                <a:solidFill>
                  <a:srgbClr val="C00000"/>
                </a:solidFill>
              </a:defRPr>
            </a:lvl1pPr>
            <a:lvl2pPr>
              <a:buClr>
                <a:srgbClr val="C00000"/>
              </a:buClr>
              <a:defRPr sz="1200"/>
            </a:lvl2pPr>
            <a:lvl3pPr>
              <a:buClr>
                <a:srgbClr val="C00000"/>
              </a:buClr>
              <a:defRPr sz="1100"/>
            </a:lvl3pPr>
            <a:lvl4pPr>
              <a:buClr>
                <a:srgbClr val="C00000"/>
              </a:buClr>
              <a:defRPr sz="1050"/>
            </a:lvl4pPr>
            <a:lvl5pPr>
              <a:buClr>
                <a:srgbClr val="C00000"/>
              </a:buClr>
              <a:defRPr sz="105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5210174" y="1787857"/>
            <a:ext cx="3476625" cy="4338306"/>
          </a:xfrm>
        </p:spPr>
        <p:txBody>
          <a:bodyPr>
            <a:normAutofit/>
          </a:bodyPr>
          <a:lstStyle>
            <a:lvl1pPr>
              <a:buClr>
                <a:srgbClr val="C00000"/>
              </a:buClr>
              <a:defRPr sz="1400">
                <a:solidFill>
                  <a:srgbClr val="C00000"/>
                </a:solidFill>
              </a:defRPr>
            </a:lvl1pPr>
            <a:lvl2pPr>
              <a:buClr>
                <a:srgbClr val="C00000"/>
              </a:buClr>
              <a:defRPr sz="1200"/>
            </a:lvl2pPr>
            <a:lvl3pPr>
              <a:buClr>
                <a:srgbClr val="C00000"/>
              </a:buClr>
              <a:defRPr sz="1100"/>
            </a:lvl3pPr>
            <a:lvl4pPr>
              <a:buClr>
                <a:srgbClr val="C00000"/>
              </a:buClr>
              <a:defRPr sz="1050"/>
            </a:lvl4pPr>
            <a:lvl5pPr>
              <a:buClr>
                <a:srgbClr val="C00000"/>
              </a:buClr>
              <a:defRPr sz="105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3"/>
          <p:cNvSpPr>
            <a:spLocks noGrp="1"/>
          </p:cNvSpPr>
          <p:nvPr>
            <p:ph type="title"/>
          </p:nvPr>
        </p:nvSpPr>
        <p:spPr>
          <a:xfrm rot="16200000">
            <a:off x="-3211477" y="3211477"/>
            <a:ext cx="6858000" cy="435046"/>
          </a:xfrm>
          <a:solidFill>
            <a:srgbClr val="C31632">
              <a:alpha val="20000"/>
            </a:srgbClr>
          </a:solidFill>
          <a:ln w="3175" cap="flat" cmpd="sng" algn="ctr">
            <a:noFill/>
            <a:prstDash val="solid"/>
          </a:ln>
          <a:effectLst/>
        </p:spPr>
        <p:txBody>
          <a:bodyPr vert="horz" lIns="91440" tIns="45720" rIns="91440" bIns="45720" rtlCol="0" anchor="ctr">
            <a:normAutofit/>
          </a:bodyPr>
          <a:lstStyle>
            <a:lvl1pPr>
              <a:defRPr kumimoji="0" lang="fr-FR" i="0" u="none" strike="noStrike" kern="0" cap="none" spc="0" normalizeH="0" baseline="0">
                <a:ln>
                  <a:noFill/>
                </a:ln>
                <a:solidFill>
                  <a:prstClr val="white"/>
                </a:solidFill>
                <a:effectLst/>
                <a:uLnTx/>
                <a:uFillTx/>
                <a:latin typeface="Arial Narrow"/>
                <a:ea typeface="+mn-ea"/>
                <a:cs typeface="+mn-cs"/>
              </a:defRPr>
            </a:lvl1pPr>
          </a:lstStyle>
          <a:p>
            <a:pPr marL="0" marR="0" lvl="0" indent="0" algn="ctr" fontAlgn="auto">
              <a:lnSpc>
                <a:spcPct val="100000"/>
              </a:lnSpc>
              <a:spcBef>
                <a:spcPts val="0"/>
              </a:spcBef>
              <a:spcAft>
                <a:spcPts val="0"/>
              </a:spcAft>
              <a:buClrTx/>
              <a:buSzTx/>
              <a:buFontTx/>
              <a:tabLst/>
            </a:pPr>
            <a:endParaRPr lang="fr-FR"/>
          </a:p>
        </p:txBody>
      </p:sp>
      <p:sp>
        <p:nvSpPr>
          <p:cNvPr id="10"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pic>
        <p:nvPicPr>
          <p:cNvPr id="8" name="Picture 13"/>
          <p:cNvPicPr>
            <a:picLocks noChangeAspect="1" noChangeArrowheads="1"/>
          </p:cNvPicPr>
          <p:nvPr userDrawn="1"/>
        </p:nvPicPr>
        <p:blipFill>
          <a:blip r:embed="rId2" cstate="print"/>
          <a:srcRect/>
          <a:stretch>
            <a:fillRect/>
          </a:stretch>
        </p:blipFill>
        <p:spPr bwMode="auto">
          <a:xfrm>
            <a:off x="4009559" y="6443116"/>
            <a:ext cx="1659704" cy="258989"/>
          </a:xfrm>
          <a:prstGeom prst="rect">
            <a:avLst/>
          </a:prstGeom>
          <a:noFill/>
          <a:ln w="9525">
            <a:noFill/>
            <a:miter lim="800000"/>
            <a:headEnd/>
            <a:tailEnd/>
          </a:ln>
        </p:spPr>
      </p:pic>
      <p:sp>
        <p:nvSpPr>
          <p:cNvPr id="13" name="Espace réservé du numéro de diapositive 1"/>
          <p:cNvSpPr txBox="1">
            <a:spLocks/>
          </p:cNvSpPr>
          <p:nvPr userDrawn="1"/>
        </p:nvSpPr>
        <p:spPr>
          <a:xfrm>
            <a:off x="8449441" y="6431280"/>
            <a:ext cx="255457" cy="273127"/>
          </a:xfrm>
          <a:prstGeom prst="rect">
            <a:avLst/>
          </a:prstGeom>
          <a:solidFill>
            <a:schemeClr val="bg1">
              <a:lumMod val="75000"/>
            </a:schemeClr>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spTree>
    <p:extLst>
      <p:ext uri="{BB962C8B-B14F-4D97-AF65-F5344CB8AC3E}">
        <p14:creationId xmlns:p14="http://schemas.microsoft.com/office/powerpoint/2010/main" val="409081200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14" name="Espace réservé du numéro de diapositive 1"/>
          <p:cNvSpPr txBox="1">
            <a:spLocks/>
          </p:cNvSpPr>
          <p:nvPr userDrawn="1"/>
        </p:nvSpPr>
        <p:spPr>
          <a:xfrm>
            <a:off x="8449441" y="6431280"/>
            <a:ext cx="255457" cy="273127"/>
          </a:xfrm>
          <a:prstGeom prst="rect">
            <a:avLst/>
          </a:prstGeom>
          <a:solidFill>
            <a:schemeClr val="bg1">
              <a:lumMod val="75000"/>
            </a:schemeClr>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sp>
        <p:nvSpPr>
          <p:cNvPr id="3" name="Espace réservé du contenu 2"/>
          <p:cNvSpPr>
            <a:spLocks noGrp="1"/>
          </p:cNvSpPr>
          <p:nvPr>
            <p:ph idx="1"/>
          </p:nvPr>
        </p:nvSpPr>
        <p:spPr>
          <a:xfrm>
            <a:off x="4406900" y="2755900"/>
            <a:ext cx="4257580" cy="3225450"/>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800" b="1">
                <a:solidFill>
                  <a:srgbClr val="C00000"/>
                </a:solidFill>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lang="fr-FR" sz="1800" kern="1200" noProof="0" dirty="0" smtClean="0">
                <a:solidFill>
                  <a:schemeClr val="tx1">
                    <a:lumMod val="50000"/>
                    <a:lumOff val="50000"/>
                  </a:schemeClr>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600">
                <a:solidFill>
                  <a:schemeClr val="tx1">
                    <a:lumMod val="50000"/>
                    <a:lumOff val="50000"/>
                  </a:schemeClr>
                </a:solidFill>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400">
                <a:solidFill>
                  <a:schemeClr val="tx1">
                    <a:lumMod val="50000"/>
                    <a:lumOff val="50000"/>
                  </a:schemeClr>
                </a:solidFill>
              </a:defRPr>
            </a:lvl4pPr>
            <a:lvl5pPr marL="1828800" marR="0" indent="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None/>
              <a:tabLst/>
              <a:defRPr sz="1400">
                <a:solidFill>
                  <a:schemeClr val="tx1">
                    <a:lumMod val="50000"/>
                    <a:lumOff val="50000"/>
                  </a:schemeClr>
                </a:solidFill>
              </a:defRPr>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smtClean="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Cinquième niveau</a:t>
            </a:r>
            <a:endPar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endParaRPr>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1590" y="6417578"/>
            <a:ext cx="1455019" cy="32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rme en L 16"/>
          <p:cNvSpPr/>
          <p:nvPr userDrawn="1"/>
        </p:nvSpPr>
        <p:spPr>
          <a:xfrm rot="19020000" flipH="1">
            <a:off x="-963377" y="-47368"/>
            <a:ext cx="4277999" cy="4400878"/>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rgbClr val="C31632">
              <a:alpha val="20000"/>
            </a:srgbClr>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2" name="ZoneTexte 1"/>
          <p:cNvSpPr txBox="1"/>
          <p:nvPr userDrawn="1"/>
        </p:nvSpPr>
        <p:spPr>
          <a:xfrm rot="19012718">
            <a:off x="266614" y="2876802"/>
            <a:ext cx="3943708" cy="830997"/>
          </a:xfrm>
          <a:prstGeom prst="rect">
            <a:avLst/>
          </a:prstGeom>
          <a:noFill/>
        </p:spPr>
        <p:txBody>
          <a:bodyPr wrap="none" rtlCol="0">
            <a:spAutoFit/>
          </a:bodyPr>
          <a:lstStyle/>
          <a:p>
            <a:r>
              <a:rPr lang="fr-FR" sz="4800" b="1" dirty="0" smtClean="0">
                <a:solidFill>
                  <a:schemeClr val="bg1"/>
                </a:solidFill>
                <a:latin typeface="Arial Black" panose="020B0A04020102020204" pitchFamily="34" charset="0"/>
              </a:rPr>
              <a:t>SOMMAIRE</a:t>
            </a:r>
            <a:endParaRPr lang="fr-FR" sz="5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87232148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31533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9" name="Espace réservé du texte 16"/>
          <p:cNvSpPr>
            <a:spLocks noGrp="1"/>
          </p:cNvSpPr>
          <p:nvPr>
            <p:ph type="body" sz="quarter" idx="11"/>
          </p:nvPr>
        </p:nvSpPr>
        <p:spPr>
          <a:xfrm>
            <a:off x="889233" y="799455"/>
            <a:ext cx="7558481" cy="644958"/>
          </a:xfrm>
          <a:prstGeom prst="rect">
            <a:avLst/>
          </a:prstGeom>
          <a:solidFill>
            <a:schemeClr val="bg1"/>
          </a:solidFill>
          <a:ln>
            <a:no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chemeClr val="bg1">
              <a:lumMod val="75000"/>
            </a:schemeClr>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sp>
        <p:nvSpPr>
          <p:cNvPr id="3" name="Espace réservé du contenu 2"/>
          <p:cNvSpPr>
            <a:spLocks noGrp="1"/>
          </p:cNvSpPr>
          <p:nvPr>
            <p:ph idx="1"/>
          </p:nvPr>
        </p:nvSpPr>
        <p:spPr>
          <a:xfrm>
            <a:off x="926200" y="1736521"/>
            <a:ext cx="7521514" cy="4378528"/>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a:solidFill>
                  <a:srgbClr val="C00000"/>
                </a:solidFill>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a:solidFill>
                  <a:schemeClr val="tx1">
                    <a:lumMod val="50000"/>
                    <a:lumOff val="50000"/>
                  </a:schemeClr>
                </a:solidFill>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a:solidFill>
                  <a:schemeClr val="tx1">
                    <a:lumMod val="50000"/>
                    <a:lumOff val="50000"/>
                  </a:schemeClr>
                </a:solidFill>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a:solidFill>
                  <a:schemeClr val="tx1">
                    <a:lumMod val="50000"/>
                    <a:lumOff val="50000"/>
                  </a:schemeClr>
                </a:solidFill>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a:solidFill>
                  <a:schemeClr val="tx1">
                    <a:lumMod val="50000"/>
                    <a:lumOff val="50000"/>
                  </a:schemeClr>
                </a:solidFill>
              </a:defRPr>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smtClean="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Cinquième niveau</a:t>
            </a:r>
            <a:endPar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endParaRPr>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1590" y="6417578"/>
            <a:ext cx="1455019" cy="32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Groupe 11"/>
          <p:cNvGrpSpPr/>
          <p:nvPr userDrawn="1"/>
        </p:nvGrpSpPr>
        <p:grpSpPr>
          <a:xfrm>
            <a:off x="8143822" y="2216198"/>
            <a:ext cx="1332284" cy="1600395"/>
            <a:chOff x="8143822" y="2216198"/>
            <a:chExt cx="1332284" cy="1600395"/>
          </a:xfrm>
        </p:grpSpPr>
        <p:sp>
          <p:nvSpPr>
            <p:cNvPr id="13"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rgbClr val="C31632"/>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C31632"/>
                </a:solidFill>
                <a:effectLst/>
                <a:uLnTx/>
                <a:uFillTx/>
                <a:latin typeface="Arial Narrow"/>
                <a:ea typeface="+mn-ea"/>
                <a:cs typeface="+mn-cs"/>
              </a:endParaRPr>
            </a:p>
          </p:txBody>
        </p:sp>
        <p:sp>
          <p:nvSpPr>
            <p:cNvPr id="15"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rgbClr val="C31632"/>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C31632"/>
                </a:solidFill>
                <a:effectLst/>
                <a:uLnTx/>
                <a:uFillTx/>
                <a:latin typeface="Arial Narrow"/>
                <a:ea typeface="+mn-ea"/>
                <a:cs typeface="+mn-cs"/>
              </a:endParaRPr>
            </a:p>
          </p:txBody>
        </p:sp>
      </p:grpSp>
      <p:sp>
        <p:nvSpPr>
          <p:cNvPr id="10" name="Titre 3"/>
          <p:cNvSpPr>
            <a:spLocks noGrp="1"/>
          </p:cNvSpPr>
          <p:nvPr>
            <p:ph type="title"/>
          </p:nvPr>
        </p:nvSpPr>
        <p:spPr>
          <a:xfrm>
            <a:off x="1" y="-4759"/>
            <a:ext cx="9144000" cy="435046"/>
          </a:xfrm>
          <a:noFill/>
        </p:spPr>
        <p:txBody>
          <a:bodyPr/>
          <a:lstStyle>
            <a:lvl1pPr algn="l">
              <a:defRPr>
                <a:solidFill>
                  <a:schemeClr val="tx1">
                    <a:lumMod val="50000"/>
                    <a:lumOff val="50000"/>
                  </a:schemeClr>
                </a:solidFill>
              </a:defRPr>
            </a:lvl1pPr>
          </a:lstStyle>
          <a:p>
            <a:endParaRPr lang="fr-FR" dirty="0"/>
          </a:p>
        </p:txBody>
      </p:sp>
      <p:cxnSp>
        <p:nvCxnSpPr>
          <p:cNvPr id="5" name="Connecteur droit 4"/>
          <p:cNvCxnSpPr/>
          <p:nvPr userDrawn="1"/>
        </p:nvCxnSpPr>
        <p:spPr>
          <a:xfrm>
            <a:off x="0" y="449877"/>
            <a:ext cx="9144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092889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Sommaire">
    <p:bg>
      <p:bgPr>
        <a:solidFill>
          <a:schemeClr val="bg1"/>
        </a:solidFill>
        <a:effectLst/>
      </p:bgPr>
    </p:bg>
    <p:spTree>
      <p:nvGrpSpPr>
        <p:cNvPr id="1" name=""/>
        <p:cNvGrpSpPr/>
        <p:nvPr/>
      </p:nvGrpSpPr>
      <p:grpSpPr>
        <a:xfrm>
          <a:off x="0" y="0"/>
          <a:ext cx="0" cy="0"/>
          <a:chOff x="0" y="0"/>
          <a:chExt cx="0" cy="0"/>
        </a:xfrm>
      </p:grpSpPr>
      <p:sp>
        <p:nvSpPr>
          <p:cNvPr id="5" name="Titre 1"/>
          <p:cNvSpPr>
            <a:spLocks noGrp="1"/>
          </p:cNvSpPr>
          <p:nvPr>
            <p:ph type="title" hasCustomPrompt="1"/>
          </p:nvPr>
        </p:nvSpPr>
        <p:spPr>
          <a:xfrm>
            <a:off x="3995936"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a:xfrm>
            <a:off x="2106000" y="6376243"/>
            <a:ext cx="4932000" cy="365125"/>
          </a:xfrm>
          <a:prstGeom prst="rect">
            <a:avLst/>
          </a:prstGeom>
        </p:spPr>
        <p:txBody>
          <a:bodyPr/>
          <a:lstStyle/>
          <a:p>
            <a:r>
              <a:rPr lang="fr-FR" smtClean="0"/>
              <a:t>PROJET</a:t>
            </a:r>
            <a:endParaRPr lang="fr-FR" dirty="0"/>
          </a:p>
        </p:txBody>
      </p:sp>
      <p:sp>
        <p:nvSpPr>
          <p:cNvPr id="10" name="Forme en L 9"/>
          <p:cNvSpPr/>
          <p:nvPr userDrawn="1"/>
        </p:nvSpPr>
        <p:spPr>
          <a:xfrm>
            <a:off x="0" y="520200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Forme en L 10"/>
          <p:cNvSpPr/>
          <p:nvPr userDrawn="1"/>
        </p:nvSpPr>
        <p:spPr>
          <a:xfrm rot="10800000">
            <a:off x="7488000" y="0"/>
            <a:ext cx="1656000" cy="1656000"/>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4" name="Espace réservé du texte 3"/>
          <p:cNvSpPr>
            <a:spLocks noGrp="1"/>
          </p:cNvSpPr>
          <p:nvPr>
            <p:ph type="body" sz="quarter" idx="15"/>
          </p:nvPr>
        </p:nvSpPr>
        <p:spPr>
          <a:xfrm>
            <a:off x="2051050"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166350509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4_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457200" y="189624"/>
            <a:ext cx="8229600" cy="647088"/>
          </a:xfrm>
        </p:spPr>
        <p:txBody>
          <a:bodyPr/>
          <a:lstStyle>
            <a:lvl1pPr algn="l">
              <a:lnSpc>
                <a:spcPts val="2250"/>
              </a:lnSpc>
              <a:defRPr sz="2000" b="0"/>
            </a:lvl1pPr>
          </a:lstStyle>
          <a:p>
            <a:r>
              <a:rPr lang="fr-FR" dirty="0"/>
              <a:t>Modifiez le style du titre</a:t>
            </a:r>
            <a:endParaRPr lang="en-US" dirty="0"/>
          </a:p>
        </p:txBody>
      </p:sp>
      <p:sp>
        <p:nvSpPr>
          <p:cNvPr id="3" name="Content Placeholder 2"/>
          <p:cNvSpPr>
            <a:spLocks noGrp="1"/>
          </p:cNvSpPr>
          <p:nvPr>
            <p:ph idx="1"/>
          </p:nvPr>
        </p:nvSpPr>
        <p:spPr>
          <a:xfrm>
            <a:off x="457200" y="1124751"/>
            <a:ext cx="8229600" cy="5001420"/>
          </a:xfrm>
        </p:spPr>
        <p:txBody>
          <a:bodyPr>
            <a:normAutofit/>
          </a:bodyPr>
          <a:lstStyle>
            <a:lvl1pPr marL="133347" indent="-133347">
              <a:defRPr sz="1400">
                <a:solidFill>
                  <a:schemeClr val="tx1">
                    <a:lumMod val="65000"/>
                    <a:lumOff val="35000"/>
                  </a:schemeClr>
                </a:solidFill>
              </a:defRPr>
            </a:lvl1pPr>
            <a:lvl2pPr marL="266693" indent="-133347">
              <a:defRPr sz="1100">
                <a:solidFill>
                  <a:schemeClr val="tx1">
                    <a:lumMod val="65000"/>
                    <a:lumOff val="35000"/>
                  </a:schemeClr>
                </a:solidFill>
              </a:defRPr>
            </a:lvl2pPr>
            <a:lvl3pPr marL="405994" indent="-139301">
              <a:defRPr sz="1100">
                <a:solidFill>
                  <a:schemeClr val="tx1">
                    <a:lumMod val="65000"/>
                    <a:lumOff val="35000"/>
                  </a:schemeClr>
                </a:solidFill>
              </a:defRPr>
            </a:lvl3pPr>
            <a:lvl4pPr>
              <a:defRPr sz="788"/>
            </a:lvl4pPr>
            <a:lvl5pPr>
              <a:defRPr sz="788"/>
            </a:lvl5pPr>
            <a:lvl6pPr>
              <a:defRPr/>
            </a:lvl6pPr>
            <a:lvl7pPr>
              <a:defRPr/>
            </a:lvl7pPr>
            <a:lvl8pPr>
              <a:defRPr/>
            </a:lvl8pPr>
            <a:lvl9pPr>
              <a:buFont typeface="Arial" pitchFamily="34" charset="0"/>
              <a:buChar char="•"/>
              <a:defRPr/>
            </a:lvl9pPr>
          </a:lstStyle>
          <a:p>
            <a:pPr lvl="0"/>
            <a:r>
              <a:rPr lang="fr-FR" dirty="0"/>
              <a:t>Modifiez les styles du texte du masque</a:t>
            </a:r>
          </a:p>
          <a:p>
            <a:pPr lvl="1"/>
            <a:r>
              <a:rPr lang="fr-FR" dirty="0"/>
              <a:t>Deuxième niveau</a:t>
            </a:r>
          </a:p>
          <a:p>
            <a:pPr lvl="2"/>
            <a:r>
              <a:rPr lang="fr-FR" dirty="0"/>
              <a:t>Troisième niveau</a:t>
            </a:r>
          </a:p>
        </p:txBody>
      </p:sp>
      <p:sp>
        <p:nvSpPr>
          <p:cNvPr id="12" name="Oval 6"/>
          <p:cNvSpPr/>
          <p:nvPr userDrawn="1"/>
        </p:nvSpPr>
        <p:spPr>
          <a:xfrm>
            <a:off x="8426884" y="6631636"/>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783" rtl="0" eaLnBrk="1" latinLnBrk="0" hangingPunct="1"/>
            <a:endParaRPr lang="en-US" sz="1350" kern="1200">
              <a:solidFill>
                <a:schemeClr val="lt1"/>
              </a:solidFill>
              <a:latin typeface="+mn-lt"/>
              <a:ea typeface="+mn-ea"/>
              <a:cs typeface="+mn-cs"/>
            </a:endParaRPr>
          </a:p>
        </p:txBody>
      </p:sp>
      <p:sp>
        <p:nvSpPr>
          <p:cNvPr id="16" name="ZoneTexte 15"/>
          <p:cNvSpPr txBox="1"/>
          <p:nvPr userDrawn="1"/>
        </p:nvSpPr>
        <p:spPr>
          <a:xfrm>
            <a:off x="8500152" y="6558606"/>
            <a:ext cx="536351" cy="230832"/>
          </a:xfrm>
          <a:prstGeom prst="rect">
            <a:avLst/>
          </a:prstGeom>
          <a:noFill/>
        </p:spPr>
        <p:txBody>
          <a:bodyPr wrap="square" rtlCol="0">
            <a:spAutoFit/>
          </a:bodyPr>
          <a:lstStyle/>
          <a:p>
            <a:pPr algn="l"/>
            <a:fld id="{0DB4BF68-5B5E-42EC-AF7A-8DC937C5D52D}" type="slidenum">
              <a:rPr lang="fr-FR" sz="900" smtClean="0">
                <a:solidFill>
                  <a:schemeClr val="tx1">
                    <a:lumMod val="65000"/>
                    <a:lumOff val="35000"/>
                  </a:schemeClr>
                </a:solidFill>
                <a:latin typeface="+mj-lt"/>
              </a:rPr>
              <a:t>‹N°›</a:t>
            </a:fld>
            <a:endParaRPr lang="fr-FR" sz="900" dirty="0">
              <a:solidFill>
                <a:schemeClr val="tx1">
                  <a:lumMod val="65000"/>
                  <a:lumOff val="35000"/>
                </a:schemeClr>
              </a:solidFill>
              <a:latin typeface="+mj-lt"/>
            </a:endParaRPr>
          </a:p>
        </p:txBody>
      </p:sp>
      <p:pic>
        <p:nvPicPr>
          <p:cNvPr id="6" name="Image 5" descr="CEA.png">
            <a:extLst>
              <a:ext uri="{FF2B5EF4-FFF2-40B4-BE49-F238E27FC236}">
                <a16:creationId xmlns="" xmlns:a16="http://schemas.microsoft.com/office/drawing/2014/main" id="{CCE3EE65-2833-4EFD-8283-C8622F2844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0928" y="6516644"/>
            <a:ext cx="1329378" cy="224258"/>
          </a:xfrm>
          <a:prstGeom prst="rect">
            <a:avLst/>
          </a:prstGeom>
        </p:spPr>
      </p:pic>
      <p:grpSp>
        <p:nvGrpSpPr>
          <p:cNvPr id="7" name="Groupe 6">
            <a:extLst>
              <a:ext uri="{FF2B5EF4-FFF2-40B4-BE49-F238E27FC236}">
                <a16:creationId xmlns="" xmlns:a16="http://schemas.microsoft.com/office/drawing/2014/main" id="{38A74C87-FC86-4386-9957-EED6799E6A88}"/>
              </a:ext>
            </a:extLst>
          </p:cNvPr>
          <p:cNvGrpSpPr/>
          <p:nvPr userDrawn="1"/>
        </p:nvGrpSpPr>
        <p:grpSpPr>
          <a:xfrm>
            <a:off x="2044013" y="6516645"/>
            <a:ext cx="1343978" cy="229983"/>
            <a:chOff x="344488" y="1065468"/>
            <a:chExt cx="2054274" cy="335358"/>
          </a:xfrm>
        </p:grpSpPr>
        <p:pic>
          <p:nvPicPr>
            <p:cNvPr id="8" name="Image 7">
              <a:extLst>
                <a:ext uri="{FF2B5EF4-FFF2-40B4-BE49-F238E27FC236}">
                  <a16:creationId xmlns="" xmlns:a16="http://schemas.microsoft.com/office/drawing/2014/main" id="{8C18A015-FD06-4EFC-BD6E-2ACCB94DF0F0}"/>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a:xfrm>
              <a:off x="704528" y="1065468"/>
              <a:ext cx="1694234" cy="316898"/>
            </a:xfrm>
            <a:prstGeom prst="rect">
              <a:avLst/>
            </a:prstGeom>
          </p:spPr>
        </p:pic>
        <p:pic>
          <p:nvPicPr>
            <p:cNvPr id="9" name="Image 8" descr="CEA.png">
              <a:extLst>
                <a:ext uri="{FF2B5EF4-FFF2-40B4-BE49-F238E27FC236}">
                  <a16:creationId xmlns="" xmlns:a16="http://schemas.microsoft.com/office/drawing/2014/main" id="{D134BE78-61C3-416E-98F4-2CC4CF61A03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44488" y="1080939"/>
              <a:ext cx="360040" cy="319887"/>
            </a:xfrm>
            <a:prstGeom prst="rect">
              <a:avLst/>
            </a:prstGeom>
          </p:spPr>
        </p:pic>
      </p:grpSp>
      <p:sp>
        <p:nvSpPr>
          <p:cNvPr id="10" name="Oval 7">
            <a:extLst>
              <a:ext uri="{FF2B5EF4-FFF2-40B4-BE49-F238E27FC236}">
                <a16:creationId xmlns="" xmlns:a16="http://schemas.microsoft.com/office/drawing/2014/main" id="{4D8D63AB-1C47-4761-A055-A45F22B30396}"/>
              </a:ext>
            </a:extLst>
          </p:cNvPr>
          <p:cNvSpPr/>
          <p:nvPr userDrawn="1"/>
        </p:nvSpPr>
        <p:spPr>
          <a:xfrm>
            <a:off x="3930611" y="6631636"/>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ZoneTexte 10">
            <a:extLst>
              <a:ext uri="{FF2B5EF4-FFF2-40B4-BE49-F238E27FC236}">
                <a16:creationId xmlns="" xmlns:a16="http://schemas.microsoft.com/office/drawing/2014/main" id="{1F8186F8-139C-4D10-915B-A06E22754B3D}"/>
              </a:ext>
            </a:extLst>
          </p:cNvPr>
          <p:cNvSpPr txBox="1"/>
          <p:nvPr userDrawn="1"/>
        </p:nvSpPr>
        <p:spPr>
          <a:xfrm>
            <a:off x="4015380" y="6558606"/>
            <a:ext cx="3414784" cy="230832"/>
          </a:xfrm>
          <a:prstGeom prst="rect">
            <a:avLst/>
          </a:prstGeom>
          <a:noFill/>
        </p:spPr>
        <p:txBody>
          <a:bodyPr wrap="square" rtlCol="0">
            <a:spAutoFit/>
          </a:bodyPr>
          <a:lstStyle/>
          <a:p>
            <a:r>
              <a:rPr lang="fr-FR" sz="900" dirty="0">
                <a:solidFill>
                  <a:schemeClr val="tx1">
                    <a:lumMod val="65000"/>
                    <a:lumOff val="35000"/>
                  </a:schemeClr>
                </a:solidFill>
                <a:latin typeface="+mj-lt"/>
              </a:rPr>
              <a:t>Elaboration de la cible</a:t>
            </a:r>
          </a:p>
        </p:txBody>
      </p:sp>
    </p:spTree>
    <p:extLst>
      <p:ext uri="{BB962C8B-B14F-4D97-AF65-F5344CB8AC3E}">
        <p14:creationId xmlns:p14="http://schemas.microsoft.com/office/powerpoint/2010/main" val="2752427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1019174" y="1787857"/>
            <a:ext cx="3476625" cy="4338306"/>
          </a:xfrm>
        </p:spPr>
        <p:txBody>
          <a:bodyPr>
            <a:normAutofit/>
          </a:bodyPr>
          <a:lstStyle>
            <a:lvl1pPr>
              <a:buClr>
                <a:srgbClr val="C00000"/>
              </a:buClr>
              <a:defRPr sz="1400"/>
            </a:lvl1pPr>
            <a:lvl2pPr>
              <a:buClr>
                <a:srgbClr val="C00000"/>
              </a:buClr>
              <a:defRPr sz="1200"/>
            </a:lvl2pPr>
            <a:lvl3pPr>
              <a:buClr>
                <a:srgbClr val="C00000"/>
              </a:buClr>
              <a:defRPr sz="1100"/>
            </a:lvl3pPr>
            <a:lvl4pPr>
              <a:buClr>
                <a:srgbClr val="C00000"/>
              </a:buClr>
              <a:defRPr sz="1050"/>
            </a:lvl4pPr>
            <a:lvl5pPr>
              <a:buClr>
                <a:srgbClr val="C00000"/>
              </a:buClr>
              <a:defRPr sz="105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5210178" y="1787857"/>
            <a:ext cx="3476625" cy="4338306"/>
          </a:xfrm>
        </p:spPr>
        <p:txBody>
          <a:bodyPr>
            <a:normAutofit/>
          </a:bodyPr>
          <a:lstStyle>
            <a:lvl1pPr>
              <a:buClr>
                <a:srgbClr val="C00000"/>
              </a:buClr>
              <a:defRPr sz="1400"/>
            </a:lvl1pPr>
            <a:lvl2pPr>
              <a:buClr>
                <a:srgbClr val="C00000"/>
              </a:buClr>
              <a:defRPr sz="1200"/>
            </a:lvl2pPr>
            <a:lvl3pPr>
              <a:buClr>
                <a:srgbClr val="C00000"/>
              </a:buClr>
              <a:defRPr sz="1100"/>
            </a:lvl3pPr>
            <a:lvl4pPr>
              <a:buClr>
                <a:srgbClr val="C00000"/>
              </a:buClr>
              <a:defRPr sz="1050"/>
            </a:lvl4pPr>
            <a:lvl5pPr>
              <a:buClr>
                <a:srgbClr val="C00000"/>
              </a:buClr>
              <a:defRPr sz="105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0"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3" name="Espace réservé du numéro de diapositive 1"/>
          <p:cNvSpPr txBox="1">
            <a:spLocks/>
          </p:cNvSpPr>
          <p:nvPr userDrawn="1"/>
        </p:nvSpPr>
        <p:spPr>
          <a:xfrm>
            <a:off x="8449445" y="6431282"/>
            <a:ext cx="255457" cy="273127"/>
          </a:xfrm>
          <a:prstGeom prst="rect">
            <a:avLst/>
          </a:prstGeom>
          <a:solidFill>
            <a:schemeClr val="bg1">
              <a:lumMod val="75000"/>
            </a:schemeClr>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pic>
        <p:nvPicPr>
          <p:cNvPr id="8" name="Picture 2" descr="CHENE-Logo-horizontal-centré-302-x-6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8047" y="6391783"/>
            <a:ext cx="1392072" cy="31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5741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9"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0" name="Titre 3"/>
          <p:cNvSpPr>
            <a:spLocks noGrp="1"/>
          </p:cNvSpPr>
          <p:nvPr>
            <p:ph type="title"/>
          </p:nvPr>
        </p:nvSpPr>
        <p:spPr>
          <a:xfrm rot="16200000">
            <a:off x="-3211477" y="3211477"/>
            <a:ext cx="6858000" cy="435046"/>
          </a:xfrm>
          <a:solidFill>
            <a:srgbClr val="C31632">
              <a:alpha val="20000"/>
            </a:srgbClr>
          </a:solidFill>
          <a:ln w="3175" cap="flat" cmpd="sng" algn="ctr">
            <a:noFill/>
            <a:prstDash val="solid"/>
          </a:ln>
          <a:effectLst/>
        </p:spPr>
        <p:txBody>
          <a:bodyPr rtlCol="0" anchor="ctr"/>
          <a:lstStyle>
            <a:lvl1pPr>
              <a:defRPr kumimoji="0" lang="fr-FR" b="1" i="0" u="none" strike="noStrike" kern="0" cap="none" spc="0" normalizeH="0" baseline="0" dirty="0">
                <a:ln>
                  <a:noFill/>
                </a:ln>
                <a:solidFill>
                  <a:prstClr val="white"/>
                </a:solidFill>
                <a:effectLst/>
                <a:uLnTx/>
                <a:uFillTx/>
                <a:latin typeface="Arial Narrow"/>
                <a:ea typeface="+mn-ea"/>
                <a:cs typeface="+mn-cs"/>
              </a:defRPr>
            </a:lvl1pPr>
          </a:lstStyle>
          <a:p>
            <a:pPr marL="0" marR="0" lvl="0" indent="0" algn="ctr" fontAlgn="auto">
              <a:lnSpc>
                <a:spcPct val="100000"/>
              </a:lnSpc>
              <a:spcBef>
                <a:spcPts val="0"/>
              </a:spcBef>
              <a:spcAft>
                <a:spcPts val="0"/>
              </a:spcAft>
              <a:buClrTx/>
              <a:buSzTx/>
              <a:buFontTx/>
              <a:tabLst/>
            </a:pPr>
            <a:endParaRPr lang="fr-FR" dirty="0"/>
          </a:p>
        </p:txBody>
      </p:sp>
      <p:sp>
        <p:nvSpPr>
          <p:cNvPr id="14" name="Espace réservé du numéro de diapositive 1"/>
          <p:cNvSpPr txBox="1">
            <a:spLocks/>
          </p:cNvSpPr>
          <p:nvPr userDrawn="1"/>
        </p:nvSpPr>
        <p:spPr>
          <a:xfrm>
            <a:off x="8449441" y="6431280"/>
            <a:ext cx="255457" cy="273127"/>
          </a:xfrm>
          <a:prstGeom prst="rect">
            <a:avLst/>
          </a:prstGeom>
          <a:solidFill>
            <a:schemeClr val="bg1">
              <a:lumMod val="75000"/>
            </a:schemeClr>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600" b="1">
                <a:solidFill>
                  <a:srgbClr val="C00000"/>
                </a:solidFill>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lang="fr-FR" sz="1400" kern="1200" noProof="0" dirty="0" smtClean="0">
                <a:solidFill>
                  <a:schemeClr val="tx1">
                    <a:lumMod val="50000"/>
                    <a:lumOff val="50000"/>
                  </a:schemeClr>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400">
                <a:solidFill>
                  <a:schemeClr val="tx1">
                    <a:lumMod val="50000"/>
                    <a:lumOff val="50000"/>
                  </a:schemeClr>
                </a:solidFill>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200">
                <a:solidFill>
                  <a:schemeClr val="tx1">
                    <a:lumMod val="50000"/>
                    <a:lumOff val="50000"/>
                  </a:schemeClr>
                </a:solidFill>
              </a:defRPr>
            </a:lvl4pPr>
            <a:lvl5pPr marL="1828800" marR="0" indent="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None/>
              <a:tabLst/>
              <a:defRPr sz="1200">
                <a:solidFill>
                  <a:schemeClr val="tx1">
                    <a:lumMod val="50000"/>
                    <a:lumOff val="50000"/>
                  </a:schemeClr>
                </a:solidFill>
              </a:defRPr>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smtClean="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Cinquième niveau</a:t>
            </a:r>
            <a:endPar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endParaRPr>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1590" y="6417578"/>
            <a:ext cx="1455019" cy="32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959824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1286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82701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296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638534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212653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51003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24266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16890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247146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97692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r>
              <a:rPr lang="fr-FR" smtClean="0">
                <a:solidFill>
                  <a:prstClr val="black">
                    <a:tint val="75000"/>
                  </a:prstClr>
                </a:solidFill>
              </a:rPr>
              <a:t>PROJET</a:t>
            </a: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7931598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9" name="Espace réservé du texte 16"/>
          <p:cNvSpPr>
            <a:spLocks noGrp="1"/>
          </p:cNvSpPr>
          <p:nvPr>
            <p:ph type="body" sz="quarter" idx="11"/>
          </p:nvPr>
        </p:nvSpPr>
        <p:spPr>
          <a:xfrm>
            <a:off x="1339336" y="185654"/>
            <a:ext cx="7804664"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0" name="Titre 3"/>
          <p:cNvSpPr>
            <a:spLocks noGrp="1"/>
          </p:cNvSpPr>
          <p:nvPr>
            <p:ph type="title"/>
          </p:nvPr>
        </p:nvSpPr>
        <p:spPr>
          <a:xfrm rot="16200000">
            <a:off x="-3211477" y="3211477"/>
            <a:ext cx="6858000" cy="435046"/>
          </a:xfrm>
          <a:solidFill>
            <a:srgbClr val="C31632">
              <a:alpha val="20000"/>
            </a:srgbClr>
          </a:solidFill>
          <a:ln w="3175" cap="flat" cmpd="sng" algn="ctr">
            <a:noFill/>
            <a:prstDash val="solid"/>
          </a:ln>
          <a:effectLst/>
        </p:spPr>
        <p:txBody>
          <a:bodyPr rtlCol="0" anchor="ctr"/>
          <a:lstStyle>
            <a:lvl1pPr>
              <a:defRPr kumimoji="0" lang="fr-FR" b="1" i="0" u="none" strike="noStrike" kern="0" cap="none" spc="0" normalizeH="0" baseline="0" dirty="0">
                <a:ln>
                  <a:noFill/>
                </a:ln>
                <a:solidFill>
                  <a:prstClr val="white"/>
                </a:solidFill>
                <a:effectLst/>
                <a:uLnTx/>
                <a:uFillTx/>
                <a:latin typeface="Arial Narrow"/>
                <a:ea typeface="+mn-ea"/>
                <a:cs typeface="+mn-cs"/>
              </a:defRPr>
            </a:lvl1pPr>
          </a:lstStyle>
          <a:p>
            <a:pPr marL="0" marR="0" lvl="0" indent="0" algn="ctr" fontAlgn="auto">
              <a:lnSpc>
                <a:spcPct val="100000"/>
              </a:lnSpc>
              <a:spcBef>
                <a:spcPts val="0"/>
              </a:spcBef>
              <a:spcAft>
                <a:spcPts val="0"/>
              </a:spcAft>
              <a:buClrTx/>
              <a:buSzTx/>
              <a:buFontTx/>
              <a:tabLst/>
            </a:pPr>
            <a:endParaRPr lang="fr-FR" dirty="0"/>
          </a:p>
        </p:txBody>
      </p:sp>
      <p:sp>
        <p:nvSpPr>
          <p:cNvPr id="14" name="Espace réservé du numéro de diapositive 1"/>
          <p:cNvSpPr txBox="1">
            <a:spLocks/>
          </p:cNvSpPr>
          <p:nvPr userDrawn="1"/>
        </p:nvSpPr>
        <p:spPr>
          <a:xfrm>
            <a:off x="8449441" y="6431280"/>
            <a:ext cx="255457" cy="273127"/>
          </a:xfrm>
          <a:prstGeom prst="rect">
            <a:avLst/>
          </a:prstGeom>
          <a:solidFill>
            <a:schemeClr val="bg1">
              <a:lumMod val="75000"/>
            </a:schemeClr>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600" b="1">
                <a:solidFill>
                  <a:srgbClr val="C00000"/>
                </a:solidFill>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lang="fr-FR" sz="1400" kern="1200" noProof="0" dirty="0" smtClean="0">
                <a:solidFill>
                  <a:schemeClr val="tx1">
                    <a:lumMod val="50000"/>
                    <a:lumOff val="50000"/>
                  </a:schemeClr>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400">
                <a:solidFill>
                  <a:schemeClr val="tx1">
                    <a:lumMod val="50000"/>
                    <a:lumOff val="50000"/>
                  </a:schemeClr>
                </a:solidFill>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200">
                <a:solidFill>
                  <a:schemeClr val="tx1">
                    <a:lumMod val="50000"/>
                    <a:lumOff val="50000"/>
                  </a:schemeClr>
                </a:solidFill>
              </a:defRPr>
            </a:lvl4pPr>
            <a:lvl5pPr marL="1828800" marR="0" indent="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None/>
              <a:tabLst/>
              <a:defRPr sz="1200">
                <a:solidFill>
                  <a:schemeClr val="tx1">
                    <a:lumMod val="50000"/>
                    <a:lumOff val="50000"/>
                  </a:schemeClr>
                </a:solidFill>
              </a:defRPr>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smtClean="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Cinquième niveau</a:t>
            </a:r>
            <a:endPar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endParaRPr>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1590" y="6417578"/>
            <a:ext cx="1455019" cy="32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userDrawn="1"/>
        </p:nvSpPr>
        <p:spPr>
          <a:xfrm rot="20277871">
            <a:off x="341199" y="343148"/>
            <a:ext cx="873457" cy="400110"/>
          </a:xfrm>
          <a:prstGeom prst="rect">
            <a:avLst/>
          </a:prstGeom>
          <a:noFill/>
          <a:ln>
            <a:solidFill>
              <a:srgbClr val="C00000"/>
            </a:solidFill>
          </a:ln>
        </p:spPr>
        <p:txBody>
          <a:bodyPr wrap="square" rtlCol="0" anchor="ctr">
            <a:spAutoFit/>
          </a:bodyPr>
          <a:lstStyle/>
          <a:p>
            <a:pPr algn="ctr"/>
            <a:r>
              <a:rPr lang="fr-FR" sz="2000" b="1" dirty="0" smtClean="0">
                <a:solidFill>
                  <a:srgbClr val="FF0000"/>
                </a:solidFill>
                <a:effectLst>
                  <a:outerShdw blurRad="38100" dist="38100" dir="2700000" algn="tl">
                    <a:srgbClr val="000000">
                      <a:alpha val="43137"/>
                    </a:srgbClr>
                  </a:outerShdw>
                </a:effectLst>
              </a:rPr>
              <a:t>Projet</a:t>
            </a:r>
            <a:endParaRPr lang="fr-FR" sz="20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3415189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14" name="Espace réservé du numéro de diapositive 1"/>
          <p:cNvSpPr txBox="1">
            <a:spLocks/>
          </p:cNvSpPr>
          <p:nvPr userDrawn="1"/>
        </p:nvSpPr>
        <p:spPr>
          <a:xfrm>
            <a:off x="8449441" y="6431280"/>
            <a:ext cx="255457" cy="273127"/>
          </a:xfrm>
          <a:prstGeom prst="rect">
            <a:avLst/>
          </a:prstGeom>
          <a:solidFill>
            <a:schemeClr val="bg1">
              <a:lumMod val="75000"/>
            </a:schemeClr>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sp>
        <p:nvSpPr>
          <p:cNvPr id="3" name="Espace réservé du contenu 2"/>
          <p:cNvSpPr>
            <a:spLocks noGrp="1"/>
          </p:cNvSpPr>
          <p:nvPr>
            <p:ph idx="1"/>
          </p:nvPr>
        </p:nvSpPr>
        <p:spPr>
          <a:xfrm>
            <a:off x="4406900" y="2755900"/>
            <a:ext cx="4257580" cy="3225450"/>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800" b="1">
                <a:solidFill>
                  <a:srgbClr val="C00000"/>
                </a:solidFill>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lang="fr-FR" sz="1800" kern="1200" noProof="0" dirty="0" smtClean="0">
                <a:solidFill>
                  <a:schemeClr val="tx1">
                    <a:lumMod val="50000"/>
                    <a:lumOff val="50000"/>
                  </a:schemeClr>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600">
                <a:solidFill>
                  <a:schemeClr val="tx1">
                    <a:lumMod val="50000"/>
                    <a:lumOff val="50000"/>
                  </a:schemeClr>
                </a:solidFill>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400">
                <a:solidFill>
                  <a:schemeClr val="tx1">
                    <a:lumMod val="50000"/>
                    <a:lumOff val="50000"/>
                  </a:schemeClr>
                </a:solidFill>
              </a:defRPr>
            </a:lvl4pPr>
            <a:lvl5pPr marL="1828800" marR="0" indent="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None/>
              <a:tabLst/>
              <a:defRPr sz="1400">
                <a:solidFill>
                  <a:schemeClr val="tx1">
                    <a:lumMod val="50000"/>
                    <a:lumOff val="50000"/>
                  </a:schemeClr>
                </a:solidFill>
              </a:defRPr>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smtClean="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Cinquième niveau</a:t>
            </a:r>
            <a:endPar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endParaRPr>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1590" y="6417578"/>
            <a:ext cx="1455019" cy="32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rme en L 16"/>
          <p:cNvSpPr/>
          <p:nvPr userDrawn="1"/>
        </p:nvSpPr>
        <p:spPr>
          <a:xfrm rot="19020000" flipH="1">
            <a:off x="-963377" y="-47368"/>
            <a:ext cx="4277999" cy="4400878"/>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rgbClr val="C31632">
              <a:alpha val="20000"/>
            </a:srgbClr>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2" name="ZoneTexte 1"/>
          <p:cNvSpPr txBox="1"/>
          <p:nvPr userDrawn="1"/>
        </p:nvSpPr>
        <p:spPr>
          <a:xfrm rot="19012718">
            <a:off x="266614" y="2876802"/>
            <a:ext cx="3943708" cy="830997"/>
          </a:xfrm>
          <a:prstGeom prst="rect">
            <a:avLst/>
          </a:prstGeom>
          <a:noFill/>
        </p:spPr>
        <p:txBody>
          <a:bodyPr wrap="none" rtlCol="0">
            <a:spAutoFit/>
          </a:bodyPr>
          <a:lstStyle/>
          <a:p>
            <a:r>
              <a:rPr lang="fr-FR" sz="4800" b="1" dirty="0" smtClean="0">
                <a:solidFill>
                  <a:schemeClr val="bg1"/>
                </a:solidFill>
                <a:latin typeface="Arial Black" panose="020B0A04020102020204" pitchFamily="34" charset="0"/>
              </a:rPr>
              <a:t>SOMMAIRE</a:t>
            </a:r>
            <a:endParaRPr lang="fr-FR" sz="5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37672928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9" name="Espace réservé du texte 16"/>
          <p:cNvSpPr>
            <a:spLocks noGrp="1"/>
          </p:cNvSpPr>
          <p:nvPr>
            <p:ph type="body" sz="quarter" idx="11"/>
          </p:nvPr>
        </p:nvSpPr>
        <p:spPr>
          <a:xfrm>
            <a:off x="1216506" y="132218"/>
            <a:ext cx="7927494"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0" name="Titre 3"/>
          <p:cNvSpPr>
            <a:spLocks noGrp="1"/>
          </p:cNvSpPr>
          <p:nvPr>
            <p:ph type="title"/>
          </p:nvPr>
        </p:nvSpPr>
        <p:spPr>
          <a:xfrm rot="16200000">
            <a:off x="-3211477" y="3211477"/>
            <a:ext cx="6858000" cy="435046"/>
          </a:xfrm>
          <a:solidFill>
            <a:srgbClr val="C31632">
              <a:alpha val="20000"/>
            </a:srgbClr>
          </a:solidFill>
          <a:ln w="3175" cap="flat" cmpd="sng" algn="ctr">
            <a:noFill/>
            <a:prstDash val="solid"/>
          </a:ln>
          <a:effectLst/>
        </p:spPr>
        <p:txBody>
          <a:bodyPr rtlCol="0" anchor="ctr"/>
          <a:lstStyle>
            <a:lvl1pPr>
              <a:defRPr kumimoji="0" lang="fr-FR" b="1" i="0" u="none" strike="noStrike" kern="0" cap="none" spc="0" normalizeH="0" baseline="0" dirty="0">
                <a:ln>
                  <a:noFill/>
                </a:ln>
                <a:solidFill>
                  <a:prstClr val="white"/>
                </a:solidFill>
                <a:effectLst/>
                <a:uLnTx/>
                <a:uFillTx/>
                <a:latin typeface="Arial Narrow"/>
                <a:ea typeface="+mn-ea"/>
                <a:cs typeface="+mn-cs"/>
              </a:defRPr>
            </a:lvl1pPr>
          </a:lstStyle>
          <a:p>
            <a:pPr marL="0" marR="0" lvl="0" indent="0" algn="ctr" fontAlgn="auto">
              <a:lnSpc>
                <a:spcPct val="100000"/>
              </a:lnSpc>
              <a:spcBef>
                <a:spcPts val="0"/>
              </a:spcBef>
              <a:spcAft>
                <a:spcPts val="0"/>
              </a:spcAft>
              <a:buClrTx/>
              <a:buSzTx/>
              <a:buFontTx/>
              <a:tabLst/>
            </a:pPr>
            <a:endParaRPr lang="fr-FR" dirty="0"/>
          </a:p>
        </p:txBody>
      </p:sp>
      <p:sp>
        <p:nvSpPr>
          <p:cNvPr id="14" name="Espace réservé du numéro de diapositive 1"/>
          <p:cNvSpPr txBox="1">
            <a:spLocks/>
          </p:cNvSpPr>
          <p:nvPr userDrawn="1"/>
        </p:nvSpPr>
        <p:spPr>
          <a:xfrm>
            <a:off x="8449441" y="6431280"/>
            <a:ext cx="255457" cy="273127"/>
          </a:xfrm>
          <a:prstGeom prst="rect">
            <a:avLst/>
          </a:prstGeom>
          <a:solidFill>
            <a:schemeClr val="bg1">
              <a:lumMod val="75000"/>
            </a:schemeClr>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600" b="1">
                <a:solidFill>
                  <a:srgbClr val="C00000"/>
                </a:solidFill>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lang="fr-FR" sz="1400" kern="1200" noProof="0" dirty="0" smtClean="0">
                <a:solidFill>
                  <a:schemeClr val="tx1">
                    <a:lumMod val="50000"/>
                    <a:lumOff val="50000"/>
                  </a:schemeClr>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400">
                <a:solidFill>
                  <a:schemeClr val="tx1">
                    <a:lumMod val="50000"/>
                    <a:lumOff val="50000"/>
                  </a:schemeClr>
                </a:solidFill>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200">
                <a:solidFill>
                  <a:schemeClr val="tx1">
                    <a:lumMod val="50000"/>
                    <a:lumOff val="50000"/>
                  </a:schemeClr>
                </a:solidFill>
              </a:defRPr>
            </a:lvl4pPr>
            <a:lvl5pPr marL="1828800" marR="0" indent="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None/>
              <a:tabLst/>
              <a:defRPr sz="1200">
                <a:solidFill>
                  <a:schemeClr val="tx1">
                    <a:lumMod val="50000"/>
                    <a:lumOff val="50000"/>
                  </a:schemeClr>
                </a:solidFill>
              </a:defRPr>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smtClean="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Cinquième niveau</a:t>
            </a:r>
            <a:endPar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endParaRPr>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1590" y="6417578"/>
            <a:ext cx="1455019" cy="32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697397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rot="16200000">
            <a:off x="-3211477" y="3211477"/>
            <a:ext cx="6858000" cy="435046"/>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0" name="Espace réservé du numéro de diapositive 4"/>
          <p:cNvSpPr>
            <a:spLocks noGrp="1"/>
          </p:cNvSpPr>
          <p:nvPr>
            <p:ph type="sldNum" sz="quarter" idx="4"/>
          </p:nvPr>
        </p:nvSpPr>
        <p:spPr>
          <a:xfrm>
            <a:off x="124104" y="6618665"/>
            <a:ext cx="2133600" cy="171989"/>
          </a:xfrm>
          <a:prstGeom prst="rect">
            <a:avLst/>
          </a:prstGeom>
        </p:spPr>
        <p:txBody>
          <a:bodyPr/>
          <a:lstStyle>
            <a:lvl1pPr algn="l">
              <a:defRPr sz="1000">
                <a:solidFill>
                  <a:schemeClr val="tx1">
                    <a:lumMod val="50000"/>
                    <a:lumOff val="50000"/>
                  </a:schemeClr>
                </a:solidFill>
                <a:latin typeface="Arial" panose="020B0604020202020204" pitchFamily="34" charset="0"/>
                <a:cs typeface="Arial" panose="020B0604020202020204" pitchFamily="34" charset="0"/>
              </a:defRPr>
            </a:lvl1pPr>
          </a:lstStyle>
          <a:p>
            <a:r>
              <a:rPr lang="fr-FR" smtClean="0"/>
              <a:t>Page </a:t>
            </a:r>
            <a:fld id="{C1AFB0A2-6ECC-4DD6-AB87-0BEBAE1D4521}" type="slidenum">
              <a:rPr lang="fr-FR" smtClean="0"/>
              <a:pPr/>
              <a:t>‹N°›</a:t>
            </a:fld>
            <a:endParaRPr lang="fr-FR" dirty="0"/>
          </a:p>
        </p:txBody>
      </p:sp>
      <p:sp>
        <p:nvSpPr>
          <p:cNvPr id="3" name="Espace réservé du texte 2"/>
          <p:cNvSpPr>
            <a:spLocks noGrp="1"/>
          </p:cNvSpPr>
          <p:nvPr>
            <p:ph type="body" idx="1"/>
          </p:nvPr>
        </p:nvSpPr>
        <p:spPr>
          <a:xfrm>
            <a:off x="696036" y="1815152"/>
            <a:ext cx="7902054" cy="4311011"/>
          </a:xfrm>
          <a:prstGeom prst="rect">
            <a:avLst/>
          </a:prstGeom>
        </p:spPr>
        <p:txBody>
          <a:bodyPr vert="horz" lIns="91440" tIns="45720" rIns="91440" bIns="45720" rtlCol="0">
            <a:normAutofit/>
          </a:body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smtClean="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Cinquième niveau</a:t>
            </a:r>
            <a:endPar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endParaRPr>
          </a:p>
        </p:txBody>
      </p:sp>
      <p:sp>
        <p:nvSpPr>
          <p:cNvPr id="5" name="ZoneTexte 4"/>
          <p:cNvSpPr txBox="1"/>
          <p:nvPr userDrawn="1"/>
        </p:nvSpPr>
        <p:spPr>
          <a:xfrm rot="20277871">
            <a:off x="218365" y="356797"/>
            <a:ext cx="873457" cy="400110"/>
          </a:xfrm>
          <a:prstGeom prst="rect">
            <a:avLst/>
          </a:prstGeom>
          <a:noFill/>
          <a:ln>
            <a:solidFill>
              <a:srgbClr val="C00000"/>
            </a:solidFill>
          </a:ln>
        </p:spPr>
        <p:txBody>
          <a:bodyPr wrap="square" rtlCol="0" anchor="ctr">
            <a:spAutoFit/>
          </a:bodyPr>
          <a:lstStyle/>
          <a:p>
            <a:pPr algn="ctr"/>
            <a:r>
              <a:rPr lang="fr-FR" sz="2000" b="1" dirty="0" smtClean="0">
                <a:solidFill>
                  <a:srgbClr val="FF0000"/>
                </a:solidFill>
                <a:effectLst>
                  <a:outerShdw blurRad="38100" dist="38100" dir="2700000" algn="tl">
                    <a:srgbClr val="000000">
                      <a:alpha val="43137"/>
                    </a:srgbClr>
                  </a:outerShdw>
                </a:effectLst>
              </a:rPr>
              <a:t>Projet</a:t>
            </a:r>
            <a:endParaRPr lang="fr-FR" sz="20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6275504"/>
      </p:ext>
    </p:extLst>
  </p:cSld>
  <p:clrMap bg1="lt1" tx1="dk1" bg2="lt2" tx2="dk2" accent1="accent1" accent2="accent2" accent3="accent3" accent4="accent4" accent5="accent5" accent6="accent6" hlink="hlink" folHlink="folHlink"/>
  <p:sldLayoutIdLst>
    <p:sldLayoutId id="2147483657" r:id="rId1"/>
    <p:sldLayoutId id="2147483655" r:id="rId2"/>
    <p:sldLayoutId id="2147483650" r:id="rId3"/>
    <p:sldLayoutId id="2147483653" r:id="rId4"/>
    <p:sldLayoutId id="2147483652" r:id="rId5"/>
    <p:sldLayoutId id="2147483659" r:id="rId6"/>
    <p:sldLayoutId id="2147483656" r:id="rId7"/>
    <p:sldLayoutId id="2147483658" r:id="rId8"/>
    <p:sldLayoutId id="2147483664" r:id="rId9"/>
    <p:sldLayoutId id="2147483665" r:id="rId10"/>
    <p:sldLayoutId id="2147483681" r:id="rId11"/>
    <p:sldLayoutId id="2147483683" r:id="rId12"/>
  </p:sldLayoutIdLst>
  <p:timing>
    <p:tnLst>
      <p:par>
        <p:cTn id="1" dur="indefinite" restart="never" nodeType="tmRoot"/>
      </p:par>
    </p:tnLst>
  </p:timing>
  <p:hf sldNum="0" hdr="0" dt="0"/>
  <p:txStyles>
    <p:titleStyle>
      <a:lvl1pPr algn="ctr" defTabSz="914400" rtl="0" eaLnBrk="1" latinLnBrk="0" hangingPunct="1">
        <a:spcBef>
          <a:spcPct val="0"/>
        </a:spcBef>
        <a:buNone/>
        <a:defRPr sz="1800" b="1" kern="1200">
          <a:solidFill>
            <a:schemeClr val="tx1">
              <a:lumMod val="50000"/>
              <a:lumOff val="50000"/>
            </a:schemeClr>
          </a:solidFill>
          <a:latin typeface="Arial" pitchFamily="34" charset="0"/>
          <a:ea typeface="+mj-ea"/>
          <a:cs typeface="Arial" pitchFamily="34" charset="0"/>
        </a:defRPr>
      </a:lvl1pPr>
    </p:titleStyle>
    <p:bodyStyle>
      <a:lvl1pPr marL="0" marR="0" indent="0" algn="l" defTabSz="914400" rtl="0" eaLnBrk="1" fontAlgn="auto" latinLnBrk="0" hangingPunct="1">
        <a:lnSpc>
          <a:spcPct val="100000"/>
        </a:lnSpc>
        <a:spcBef>
          <a:spcPts val="600"/>
        </a:spcBef>
        <a:spcAft>
          <a:spcPts val="0"/>
        </a:spcAft>
        <a:buClr>
          <a:srgbClr val="C00000"/>
        </a:buClr>
        <a:buSzPct val="70000"/>
        <a:buFont typeface="Wingdings 2" pitchFamily="18" charset="2"/>
        <a:buNone/>
        <a:tabLst/>
        <a:defRPr sz="1400" b="1" kern="1200" baseline="0">
          <a:solidFill>
            <a:srgbClr val="C00000"/>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rgbClr val="C00000"/>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rgbClr val="C00000"/>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rgbClr val="C00000"/>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rgbClr val="C00000"/>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solidFill>
                  <a:prstClr val="black">
                    <a:tint val="75000"/>
                  </a:prstClr>
                </a:solidFill>
              </a:rPr>
              <a:t>PROJET</a:t>
            </a:r>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F99FB7-E7A0-4ACF-8F12-CF569F3A9A1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5315713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2" r:id="rId13"/>
    <p:sldLayoutId id="2147483684" r:id="rId14"/>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3.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3.xml"/><Relationship Id="rId4" Type="http://schemas.openxmlformats.org/officeDocument/2006/relationships/image" Target="../media/image31.emf"/></Relationships>
</file>

<file path=ppt/slides/_rels/slide3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3.xml"/><Relationship Id="rId4" Type="http://schemas.openxmlformats.org/officeDocument/2006/relationships/image" Target="../media/image34.emf"/></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emf"/><Relationship Id="rId1" Type="http://schemas.openxmlformats.org/officeDocument/2006/relationships/slideLayout" Target="../slideLayouts/slideLayout3.xml"/><Relationship Id="rId4" Type="http://schemas.openxmlformats.org/officeDocument/2006/relationships/image" Target="../media/image37.emf"/></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emf"/><Relationship Id="rId1" Type="http://schemas.openxmlformats.org/officeDocument/2006/relationships/slideLayout" Target="../slideLayouts/slideLayout3.xml"/><Relationship Id="rId4" Type="http://schemas.openxmlformats.org/officeDocument/2006/relationships/image" Target="../media/image39.emf"/></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emf"/><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3.xml"/><Relationship Id="rId5" Type="http://schemas.openxmlformats.org/officeDocument/2006/relationships/image" Target="../media/image48.emf"/><Relationship Id="rId4" Type="http://schemas.openxmlformats.org/officeDocument/2006/relationships/image" Target="../media/image47.emf"/></Relationships>
</file>

<file path=ppt/slides/_rels/slide4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3.xml"/><Relationship Id="rId4" Type="http://schemas.openxmlformats.org/officeDocument/2006/relationships/image" Target="../media/image51.emf"/></Relationships>
</file>

<file path=ppt/slides/_rels/slide41.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3.xml"/><Relationship Id="rId4" Type="http://schemas.openxmlformats.org/officeDocument/2006/relationships/image" Target="../media/image57.emf"/></Relationships>
</file>

<file path=ppt/slides/_rels/slide44.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png"/><Relationship Id="rId1" Type="http://schemas.openxmlformats.org/officeDocument/2006/relationships/slideLayout" Target="../slideLayouts/slideLayout3.xml"/><Relationship Id="rId4" Type="http://schemas.openxmlformats.org/officeDocument/2006/relationships/image" Target="../media/image62.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159713" y="1241946"/>
            <a:ext cx="5820360" cy="1869743"/>
          </a:xfrm>
        </p:spPr>
        <p:txBody>
          <a:bodyPr>
            <a:noAutofit/>
          </a:bodyPr>
          <a:lstStyle/>
          <a:p>
            <a:r>
              <a:rPr lang="fr-FR" sz="4000" dirty="0" smtClean="0">
                <a:solidFill>
                  <a:schemeClr val="tx1">
                    <a:lumMod val="50000"/>
                    <a:lumOff val="50000"/>
                  </a:schemeClr>
                </a:solidFill>
              </a:rPr>
              <a:t>Part Variable BDD 2019</a:t>
            </a:r>
            <a:br>
              <a:rPr lang="fr-FR" sz="4000" dirty="0" smtClean="0">
                <a:solidFill>
                  <a:schemeClr val="tx1">
                    <a:lumMod val="50000"/>
                    <a:lumOff val="50000"/>
                  </a:schemeClr>
                </a:solidFill>
              </a:rPr>
            </a:br>
            <a:r>
              <a:rPr lang="fr-FR" sz="4000" dirty="0" smtClean="0">
                <a:solidFill>
                  <a:schemeClr val="tx1">
                    <a:lumMod val="50000"/>
                    <a:lumOff val="50000"/>
                  </a:schemeClr>
                </a:solidFill>
              </a:rPr>
              <a:t/>
            </a:r>
            <a:br>
              <a:rPr lang="fr-FR" sz="4000" dirty="0" smtClean="0">
                <a:solidFill>
                  <a:schemeClr val="tx1">
                    <a:lumMod val="50000"/>
                    <a:lumOff val="50000"/>
                  </a:schemeClr>
                </a:solidFill>
              </a:rPr>
            </a:br>
            <a:r>
              <a:rPr lang="fr-FR" sz="2800" dirty="0" smtClean="0">
                <a:solidFill>
                  <a:schemeClr val="bg1">
                    <a:lumMod val="50000"/>
                  </a:schemeClr>
                </a:solidFill>
              </a:rPr>
              <a:t>HDJ </a:t>
            </a:r>
            <a:r>
              <a:rPr lang="fr-FR" sz="2800" dirty="0">
                <a:solidFill>
                  <a:schemeClr val="bg1">
                    <a:lumMod val="50000"/>
                  </a:schemeClr>
                </a:solidFill>
              </a:rPr>
              <a:t>24 janvier </a:t>
            </a:r>
            <a:r>
              <a:rPr lang="fr-FR" sz="2800" dirty="0" smtClean="0">
                <a:solidFill>
                  <a:schemeClr val="bg1">
                    <a:lumMod val="50000"/>
                  </a:schemeClr>
                </a:solidFill>
              </a:rPr>
              <a:t>2018</a:t>
            </a:r>
            <a:endParaRPr lang="fr-FR" sz="4000" dirty="0"/>
          </a:p>
        </p:txBody>
      </p:sp>
      <p:sp>
        <p:nvSpPr>
          <p:cNvPr id="4" name="Sous-titre 5"/>
          <p:cNvSpPr txBox="1">
            <a:spLocks/>
          </p:cNvSpPr>
          <p:nvPr/>
        </p:nvSpPr>
        <p:spPr>
          <a:xfrm>
            <a:off x="3410208" y="4053387"/>
            <a:ext cx="4664279" cy="2019868"/>
          </a:xfrm>
          <a:prstGeom prst="rect">
            <a:avLst/>
          </a:prstGeom>
        </p:spPr>
        <p:txBody>
          <a:bodyPr vert="horz" lIns="91440" tIns="45720" rIns="91440" bIns="45720" rtlCol="0">
            <a:normAutofit/>
          </a:bodyPr>
          <a:lstStyle>
            <a:lvl1pPr marL="0" marR="0" indent="0" algn="ctr" defTabSz="914400" rtl="0" eaLnBrk="1" fontAlgn="auto" latinLnBrk="0" hangingPunct="1">
              <a:lnSpc>
                <a:spcPct val="100000"/>
              </a:lnSpc>
              <a:spcBef>
                <a:spcPts val="600"/>
              </a:spcBef>
              <a:spcAft>
                <a:spcPts val="0"/>
              </a:spcAft>
              <a:buClr>
                <a:srgbClr val="00B050"/>
              </a:buClr>
              <a:buSzPct val="70000"/>
              <a:buFont typeface="Wingdings 2" pitchFamily="18" charset="2"/>
              <a:buNone/>
              <a:tabLst/>
              <a:defRPr sz="2000" b="0" kern="1200" baseline="0">
                <a:solidFill>
                  <a:schemeClr val="tx1">
                    <a:tint val="75000"/>
                  </a:schemeClr>
                </a:solidFill>
                <a:latin typeface="Arial" pitchFamily="34" charset="0"/>
                <a:ea typeface="+mn-ea"/>
                <a:cs typeface="Arial" pitchFamily="34" charset="0"/>
              </a:defRPr>
            </a:lvl1pPr>
            <a:lvl2pPr marL="457200" marR="0" indent="0" algn="ctr" defTabSz="914400" rtl="0" eaLnBrk="1" fontAlgn="auto" latinLnBrk="0" hangingPunct="1">
              <a:lnSpc>
                <a:spcPct val="100000"/>
              </a:lnSpc>
              <a:spcBef>
                <a:spcPts val="600"/>
              </a:spcBef>
              <a:spcAft>
                <a:spcPts val="0"/>
              </a:spcAft>
              <a:buClr>
                <a:srgbClr val="C00000"/>
              </a:buClr>
              <a:buSzPct val="70000"/>
              <a:buFont typeface="Wingdings 2" pitchFamily="18" charset="2"/>
              <a:buNone/>
              <a:tabLst/>
              <a:defRPr sz="1400" kern="1200">
                <a:solidFill>
                  <a:schemeClr val="tx1">
                    <a:tint val="75000"/>
                  </a:schemeClr>
                </a:solidFill>
                <a:latin typeface="Arial" pitchFamily="34" charset="0"/>
                <a:ea typeface="+mn-ea"/>
                <a:cs typeface="Arial" pitchFamily="34" charset="0"/>
              </a:defRPr>
            </a:lvl2pPr>
            <a:lvl3pPr marL="914400" marR="0" indent="0" algn="ctr" defTabSz="914400" rtl="0" eaLnBrk="1" fontAlgn="auto" latinLnBrk="0" hangingPunct="1">
              <a:lnSpc>
                <a:spcPct val="100000"/>
              </a:lnSpc>
              <a:spcBef>
                <a:spcPts val="600"/>
              </a:spcBef>
              <a:spcAft>
                <a:spcPts val="0"/>
              </a:spcAft>
              <a:buClr>
                <a:srgbClr val="C00000"/>
              </a:buClr>
              <a:buSzPct val="70000"/>
              <a:buFont typeface="Wingdings" pitchFamily="2" charset="2"/>
              <a:buNone/>
              <a:tabLst/>
              <a:defRPr sz="1200" kern="1200">
                <a:solidFill>
                  <a:schemeClr val="tx1">
                    <a:tint val="75000"/>
                  </a:schemeClr>
                </a:solidFill>
                <a:latin typeface="Arial" pitchFamily="34" charset="0"/>
                <a:ea typeface="+mn-ea"/>
                <a:cs typeface="Arial" pitchFamily="34" charset="0"/>
              </a:defRPr>
            </a:lvl3pPr>
            <a:lvl4pPr marL="1371600" marR="0" indent="0" algn="ctr"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None/>
              <a:tabLst/>
              <a:defRPr sz="1100" kern="1200">
                <a:solidFill>
                  <a:schemeClr val="tx1">
                    <a:tint val="75000"/>
                  </a:schemeClr>
                </a:solidFill>
                <a:latin typeface="Arial" pitchFamily="34" charset="0"/>
                <a:ea typeface="+mn-ea"/>
                <a:cs typeface="Arial" pitchFamily="34" charset="0"/>
              </a:defRPr>
            </a:lvl4pPr>
            <a:lvl5pPr marL="1828800" marR="0" indent="0" algn="ctr"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None/>
              <a:tabLst/>
              <a:defRPr sz="11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spcAft>
                <a:spcPts val="600"/>
              </a:spcAft>
            </a:pPr>
            <a:r>
              <a:rPr lang="fr-FR" b="1" i="1" dirty="0" smtClean="0"/>
              <a:t>Le présent support </a:t>
            </a:r>
            <a:r>
              <a:rPr lang="fr-FR" b="1" i="1" dirty="0" smtClean="0"/>
              <a:t>présente le</a:t>
            </a:r>
            <a:r>
              <a:rPr lang="fr-FR" b="1" i="1" dirty="0" smtClean="0"/>
              <a:t> </a:t>
            </a:r>
            <a:r>
              <a:rPr lang="fr-FR" b="1" i="1" dirty="0" smtClean="0"/>
              <a:t>projet de la Part variable BDD </a:t>
            </a:r>
            <a:r>
              <a:rPr lang="fr-FR" b="1" i="1" dirty="0" smtClean="0"/>
              <a:t>2019 qui fait actuellement l’objet d’une information  au </a:t>
            </a:r>
            <a:r>
              <a:rPr lang="fr-FR" b="1" i="1" dirty="0" smtClean="0">
                <a:effectLst>
                  <a:outerShdw blurRad="38100" dist="38100" dir="2700000" algn="tl">
                    <a:srgbClr val="000000">
                      <a:alpha val="43137"/>
                    </a:srgbClr>
                  </a:outerShdw>
                </a:effectLst>
              </a:rPr>
              <a:t>C</a:t>
            </a:r>
            <a:r>
              <a:rPr lang="fr-FR" b="1" i="1" dirty="0" smtClean="0"/>
              <a:t>omité </a:t>
            </a:r>
            <a:r>
              <a:rPr lang="fr-FR" b="1" i="1" dirty="0" smtClean="0">
                <a:effectLst>
                  <a:outerShdw blurRad="38100" dist="38100" dir="2700000" algn="tl">
                    <a:srgbClr val="000000">
                      <a:alpha val="43137"/>
                    </a:srgbClr>
                  </a:outerShdw>
                </a:effectLst>
              </a:rPr>
              <a:t>S</a:t>
            </a:r>
            <a:r>
              <a:rPr lang="fr-FR" b="1" i="1" dirty="0" smtClean="0"/>
              <a:t>ocial et </a:t>
            </a:r>
            <a:r>
              <a:rPr lang="fr-FR" b="1" i="1" dirty="0" smtClean="0">
                <a:effectLst>
                  <a:outerShdw blurRad="38100" dist="38100" dir="2700000" algn="tl">
                    <a:srgbClr val="000000">
                      <a:alpha val="43137"/>
                    </a:srgbClr>
                  </a:outerShdw>
                </a:effectLst>
              </a:rPr>
              <a:t>E</a:t>
            </a:r>
            <a:r>
              <a:rPr lang="fr-FR" b="1" i="1" dirty="0" smtClean="0"/>
              <a:t>conomique de la CEGEE. </a:t>
            </a:r>
          </a:p>
        </p:txBody>
      </p:sp>
    </p:spTree>
    <p:extLst>
      <p:ext uri="{BB962C8B-B14F-4D97-AF65-F5344CB8AC3E}">
        <p14:creationId xmlns:p14="http://schemas.microsoft.com/office/powerpoint/2010/main" val="417723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538070" y="1300139"/>
            <a:ext cx="4605930" cy="4527455"/>
          </a:xfrm>
        </p:spPr>
        <p:txBody>
          <a:bodyPr>
            <a:normAutofit fontScale="85000" lnSpcReduction="20000"/>
          </a:bodyPr>
          <a:lstStyle/>
          <a:p>
            <a:pPr lvl="0">
              <a:lnSpc>
                <a:spcPct val="200000"/>
              </a:lnSpc>
            </a:pPr>
            <a:r>
              <a:rPr lang="fr-FR" dirty="0" smtClean="0">
                <a:solidFill>
                  <a:schemeClr val="tx1">
                    <a:lumMod val="50000"/>
                    <a:lumOff val="50000"/>
                  </a:schemeClr>
                </a:solidFill>
              </a:rPr>
              <a:t>Diagnostic et Ambitions</a:t>
            </a:r>
            <a:endParaRPr lang="fr-FR" dirty="0">
              <a:solidFill>
                <a:schemeClr val="tx1">
                  <a:lumMod val="50000"/>
                  <a:lumOff val="50000"/>
                </a:schemeClr>
              </a:solidFill>
            </a:endParaRPr>
          </a:p>
          <a:p>
            <a:pPr>
              <a:lnSpc>
                <a:spcPct val="200000"/>
              </a:lnSpc>
            </a:pPr>
            <a:r>
              <a:rPr lang="fr-FR" dirty="0" smtClean="0">
                <a:solidFill>
                  <a:schemeClr val="tx1">
                    <a:lumMod val="50000"/>
                    <a:lumOff val="50000"/>
                  </a:schemeClr>
                </a:solidFill>
              </a:rPr>
              <a:t>Evolutions</a:t>
            </a:r>
          </a:p>
          <a:p>
            <a:pPr>
              <a:lnSpc>
                <a:spcPct val="200000"/>
              </a:lnSpc>
            </a:pPr>
            <a:r>
              <a:rPr lang="fr-FR" dirty="0" smtClean="0">
                <a:solidFill>
                  <a:schemeClr val="tx1">
                    <a:lumMod val="50000"/>
                    <a:lumOff val="50000"/>
                  </a:schemeClr>
                </a:solidFill>
              </a:rPr>
              <a:t>Modes de détermination par métier</a:t>
            </a:r>
          </a:p>
          <a:p>
            <a:pPr>
              <a:lnSpc>
                <a:spcPct val="200000"/>
              </a:lnSpc>
            </a:pPr>
            <a:r>
              <a:rPr lang="fr-FR" dirty="0" smtClean="0">
                <a:solidFill>
                  <a:schemeClr val="tx1">
                    <a:lumMod val="50000"/>
                    <a:lumOff val="50000"/>
                  </a:schemeClr>
                </a:solidFill>
              </a:rPr>
              <a:t>Grilles de conversion</a:t>
            </a:r>
          </a:p>
          <a:p>
            <a:pPr>
              <a:lnSpc>
                <a:spcPct val="200000"/>
              </a:lnSpc>
            </a:pPr>
            <a:r>
              <a:rPr lang="fr-FR" dirty="0" smtClean="0">
                <a:solidFill>
                  <a:schemeClr val="tx1">
                    <a:lumMod val="50000"/>
                    <a:lumOff val="50000"/>
                  </a:schemeClr>
                </a:solidFill>
              </a:rPr>
              <a:t>Détail du baromètre BDD</a:t>
            </a:r>
          </a:p>
          <a:p>
            <a:pPr>
              <a:lnSpc>
                <a:spcPct val="200000"/>
              </a:lnSpc>
            </a:pPr>
            <a:r>
              <a:rPr lang="fr-FR" dirty="0" smtClean="0">
                <a:solidFill>
                  <a:schemeClr val="tx1">
                    <a:lumMod val="50000"/>
                    <a:lumOff val="50000"/>
                  </a:schemeClr>
                </a:solidFill>
              </a:rPr>
              <a:t>Les ETP</a:t>
            </a:r>
          </a:p>
          <a:p>
            <a:pPr>
              <a:lnSpc>
                <a:spcPct val="200000"/>
              </a:lnSpc>
            </a:pPr>
            <a:r>
              <a:rPr lang="fr-FR" dirty="0" smtClean="0">
                <a:solidFill>
                  <a:schemeClr val="tx1">
                    <a:lumMod val="50000"/>
                    <a:lumOff val="50000"/>
                  </a:schemeClr>
                </a:solidFill>
              </a:rPr>
              <a:t>Objectifs de PNB / ETP</a:t>
            </a:r>
          </a:p>
          <a:p>
            <a:pPr>
              <a:lnSpc>
                <a:spcPct val="200000"/>
              </a:lnSpc>
            </a:pPr>
            <a:r>
              <a:rPr lang="fr-FR" dirty="0" smtClean="0">
                <a:solidFill>
                  <a:schemeClr val="tx1">
                    <a:lumMod val="50000"/>
                    <a:lumOff val="50000"/>
                  </a:schemeClr>
                </a:solidFill>
              </a:rPr>
              <a:t>Règles de calcul de la répartition de la PV</a:t>
            </a:r>
          </a:p>
          <a:p>
            <a:pPr>
              <a:lnSpc>
                <a:spcPct val="200000"/>
              </a:lnSpc>
            </a:pPr>
            <a:r>
              <a:rPr lang="fr-FR" dirty="0" smtClean="0">
                <a:solidFill>
                  <a:schemeClr val="tx1">
                    <a:lumMod val="50000"/>
                    <a:lumOff val="50000"/>
                  </a:schemeClr>
                </a:solidFill>
              </a:rPr>
              <a:t>Annexes</a:t>
            </a:r>
          </a:p>
          <a:p>
            <a:pPr marL="0" indent="0">
              <a:lnSpc>
                <a:spcPct val="200000"/>
              </a:lnSpc>
              <a:buNone/>
            </a:pPr>
            <a:endParaRPr lang="fr-FR" dirty="0" smtClean="0">
              <a:solidFill>
                <a:schemeClr val="tx1">
                  <a:lumMod val="50000"/>
                  <a:lumOff val="50000"/>
                </a:schemeClr>
              </a:solidFill>
            </a:endParaRPr>
          </a:p>
        </p:txBody>
      </p:sp>
    </p:spTree>
    <p:extLst>
      <p:ext uri="{BB962C8B-B14F-4D97-AF65-F5344CB8AC3E}">
        <p14:creationId xmlns:p14="http://schemas.microsoft.com/office/powerpoint/2010/main" val="3150871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4"/>
          <p:cNvSpPr>
            <a:spLocks noGrp="1"/>
          </p:cNvSpPr>
          <p:nvPr>
            <p:ph idx="1"/>
          </p:nvPr>
        </p:nvSpPr>
        <p:spPr>
          <a:xfrm>
            <a:off x="4538070" y="1300139"/>
            <a:ext cx="4605930" cy="4527455"/>
          </a:xfrm>
        </p:spPr>
        <p:txBody>
          <a:bodyPr>
            <a:normAutofit fontScale="85000" lnSpcReduction="20000"/>
          </a:bodyPr>
          <a:lstStyle/>
          <a:p>
            <a:pPr lvl="0">
              <a:lnSpc>
                <a:spcPct val="200000"/>
              </a:lnSpc>
            </a:pPr>
            <a:r>
              <a:rPr lang="fr-FR" dirty="0" smtClean="0"/>
              <a:t>Diagnostic et Ambitions</a:t>
            </a:r>
            <a:endParaRPr lang="fr-FR" dirty="0"/>
          </a:p>
          <a:p>
            <a:pPr>
              <a:lnSpc>
                <a:spcPct val="200000"/>
              </a:lnSpc>
            </a:pPr>
            <a:r>
              <a:rPr lang="fr-FR" dirty="0" smtClean="0">
                <a:solidFill>
                  <a:schemeClr val="tx1">
                    <a:lumMod val="50000"/>
                    <a:lumOff val="50000"/>
                  </a:schemeClr>
                </a:solidFill>
              </a:rPr>
              <a:t>Evolutions</a:t>
            </a:r>
          </a:p>
          <a:p>
            <a:pPr>
              <a:lnSpc>
                <a:spcPct val="200000"/>
              </a:lnSpc>
            </a:pPr>
            <a:r>
              <a:rPr lang="fr-FR" dirty="0" smtClean="0">
                <a:solidFill>
                  <a:schemeClr val="tx1">
                    <a:lumMod val="50000"/>
                    <a:lumOff val="50000"/>
                  </a:schemeClr>
                </a:solidFill>
              </a:rPr>
              <a:t>Modes de détermination par métier</a:t>
            </a:r>
          </a:p>
          <a:p>
            <a:pPr>
              <a:lnSpc>
                <a:spcPct val="200000"/>
              </a:lnSpc>
            </a:pPr>
            <a:r>
              <a:rPr lang="fr-FR" dirty="0" smtClean="0">
                <a:solidFill>
                  <a:schemeClr val="tx1">
                    <a:lumMod val="50000"/>
                    <a:lumOff val="50000"/>
                  </a:schemeClr>
                </a:solidFill>
              </a:rPr>
              <a:t>Grilles de conversion</a:t>
            </a:r>
          </a:p>
          <a:p>
            <a:pPr>
              <a:lnSpc>
                <a:spcPct val="200000"/>
              </a:lnSpc>
            </a:pPr>
            <a:r>
              <a:rPr lang="fr-FR" dirty="0" smtClean="0">
                <a:solidFill>
                  <a:schemeClr val="tx1">
                    <a:lumMod val="50000"/>
                    <a:lumOff val="50000"/>
                  </a:schemeClr>
                </a:solidFill>
              </a:rPr>
              <a:t>Détail du baromètre BDD</a:t>
            </a:r>
          </a:p>
          <a:p>
            <a:pPr>
              <a:lnSpc>
                <a:spcPct val="200000"/>
              </a:lnSpc>
            </a:pPr>
            <a:r>
              <a:rPr lang="fr-FR" dirty="0">
                <a:solidFill>
                  <a:schemeClr val="tx1">
                    <a:lumMod val="50000"/>
                    <a:lumOff val="50000"/>
                  </a:schemeClr>
                </a:solidFill>
              </a:rPr>
              <a:t>Les ETP</a:t>
            </a:r>
          </a:p>
          <a:p>
            <a:pPr>
              <a:lnSpc>
                <a:spcPct val="200000"/>
              </a:lnSpc>
            </a:pPr>
            <a:r>
              <a:rPr lang="fr-FR" dirty="0">
                <a:solidFill>
                  <a:schemeClr val="tx1">
                    <a:lumMod val="50000"/>
                    <a:lumOff val="50000"/>
                  </a:schemeClr>
                </a:solidFill>
              </a:rPr>
              <a:t>Objectifs de PNB / ETP</a:t>
            </a:r>
          </a:p>
          <a:p>
            <a:pPr>
              <a:lnSpc>
                <a:spcPct val="200000"/>
              </a:lnSpc>
            </a:pPr>
            <a:r>
              <a:rPr lang="fr-FR" dirty="0" smtClean="0">
                <a:solidFill>
                  <a:schemeClr val="tx1">
                    <a:lumMod val="50000"/>
                    <a:lumOff val="50000"/>
                  </a:schemeClr>
                </a:solidFill>
              </a:rPr>
              <a:t>Règles de calcul de la répartition de la PV</a:t>
            </a:r>
          </a:p>
          <a:p>
            <a:pPr>
              <a:lnSpc>
                <a:spcPct val="200000"/>
              </a:lnSpc>
            </a:pPr>
            <a:r>
              <a:rPr lang="fr-FR" dirty="0" smtClean="0">
                <a:solidFill>
                  <a:schemeClr val="tx1">
                    <a:lumMod val="50000"/>
                    <a:lumOff val="50000"/>
                  </a:schemeClr>
                </a:solidFill>
              </a:rPr>
              <a:t>Annexes</a:t>
            </a:r>
          </a:p>
          <a:p>
            <a:pPr marL="0" indent="0">
              <a:lnSpc>
                <a:spcPct val="200000"/>
              </a:lnSpc>
              <a:buNone/>
            </a:pPr>
            <a:endParaRPr lang="fr-FR" dirty="0" smtClean="0">
              <a:solidFill>
                <a:schemeClr val="tx1">
                  <a:lumMod val="50000"/>
                  <a:lumOff val="50000"/>
                </a:schemeClr>
              </a:solidFill>
            </a:endParaRPr>
          </a:p>
        </p:txBody>
      </p:sp>
    </p:spTree>
    <p:extLst>
      <p:ext uri="{BB962C8B-B14F-4D97-AF65-F5344CB8AC3E}">
        <p14:creationId xmlns:p14="http://schemas.microsoft.com/office/powerpoint/2010/main" val="3384823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dirty="0" smtClean="0"/>
              <a:t>Diagnostic et ambitions</a:t>
            </a:r>
            <a:endParaRPr lang="fr-FR" dirty="0"/>
          </a:p>
        </p:txBody>
      </p:sp>
      <p:sp>
        <p:nvSpPr>
          <p:cNvPr id="2" name="Espace réservé du contenu 1"/>
          <p:cNvSpPr>
            <a:spLocks noGrp="1"/>
          </p:cNvSpPr>
          <p:nvPr>
            <p:ph idx="1"/>
          </p:nvPr>
        </p:nvSpPr>
        <p:spPr>
          <a:xfrm>
            <a:off x="740833" y="1452032"/>
            <a:ext cx="8144934" cy="4529667"/>
          </a:xfrm>
        </p:spPr>
        <p:txBody>
          <a:bodyPr>
            <a:noAutofit/>
          </a:bodyPr>
          <a:lstStyle/>
          <a:p>
            <a:r>
              <a:rPr lang="fr-FR" dirty="0" smtClean="0"/>
              <a:t>Diagnostic</a:t>
            </a:r>
          </a:p>
          <a:p>
            <a:pPr lvl="1"/>
            <a:r>
              <a:rPr lang="fr-FR" dirty="0" smtClean="0"/>
              <a:t>Les dispositifs de PV 2018 étaient complexes car ils s’appuyaient sur un trop grand nombre de critères ne simplifiant pas le sens et ne permettant pas l’identification rapide des priorités.</a:t>
            </a:r>
          </a:p>
          <a:p>
            <a:pPr lvl="1"/>
            <a:r>
              <a:rPr lang="fr-FR" dirty="0" smtClean="0"/>
              <a:t>La part individuelle importante, sans relation directe avec le résultat de l’agence, pouvait nuire à l’esprit d’équipe et à la performance collective.</a:t>
            </a:r>
          </a:p>
          <a:p>
            <a:pPr lvl="1"/>
            <a:r>
              <a:rPr lang="fr-FR" dirty="0" smtClean="0"/>
              <a:t>Le calcul de PV, basé uniquement sur l’atteinte d’objectifs, ne créait pas l’émulation nécessaire pour développer nos performances commerciales.</a:t>
            </a:r>
          </a:p>
          <a:p>
            <a:pPr lvl="1"/>
            <a:endParaRPr lang="fr-FR" dirty="0" smtClean="0"/>
          </a:p>
          <a:p>
            <a:r>
              <a:rPr lang="fr-FR" dirty="0" smtClean="0"/>
              <a:t>Ambitions</a:t>
            </a:r>
          </a:p>
          <a:p>
            <a:pPr lvl="1"/>
            <a:r>
              <a:rPr lang="fr-FR" dirty="0" smtClean="0"/>
              <a:t>Simplifier le dispositif </a:t>
            </a:r>
          </a:p>
          <a:p>
            <a:pPr lvl="1"/>
            <a:r>
              <a:rPr lang="fr-FR" dirty="0" smtClean="0"/>
              <a:t>Développer l’esprit d’équipe et la fierté d’appartenance</a:t>
            </a:r>
          </a:p>
          <a:p>
            <a:pPr lvl="1"/>
            <a:r>
              <a:rPr lang="fr-FR" dirty="0" smtClean="0"/>
              <a:t>Responsabiliser les managers et mieux reconnaître leur métier.</a:t>
            </a:r>
          </a:p>
          <a:p>
            <a:pPr lvl="1"/>
            <a:r>
              <a:rPr lang="fr-FR" dirty="0" smtClean="0"/>
              <a:t>Centrer la PV sur les résultats commerciaux</a:t>
            </a:r>
          </a:p>
          <a:p>
            <a:pPr lvl="1"/>
            <a:r>
              <a:rPr lang="fr-FR" dirty="0" smtClean="0"/>
              <a:t>La satisfaction Client et la maîtrise du risque et de la conformité, exigence de base de notre activité, seront animées par des dispositifs spécifiques et une organisation adaptée.</a:t>
            </a:r>
          </a:p>
          <a:p>
            <a:pPr lvl="1"/>
            <a:endParaRPr lang="fr-FR" dirty="0" smtClean="0"/>
          </a:p>
        </p:txBody>
      </p:sp>
      <p:sp>
        <p:nvSpPr>
          <p:cNvPr id="3" name="Espace réservé du texte 2"/>
          <p:cNvSpPr>
            <a:spLocks noGrp="1"/>
          </p:cNvSpPr>
          <p:nvPr>
            <p:ph type="body" sz="quarter" idx="11"/>
          </p:nvPr>
        </p:nvSpPr>
        <p:spPr/>
        <p:txBody>
          <a:bodyPr/>
          <a:lstStyle/>
          <a:p>
            <a:r>
              <a:rPr lang="fr-FR" dirty="0" smtClean="0"/>
              <a:t>La Part Variable 2019</a:t>
            </a:r>
            <a:endParaRPr lang="fr-FR" dirty="0"/>
          </a:p>
        </p:txBody>
      </p:sp>
    </p:spTree>
    <p:extLst>
      <p:ext uri="{BB962C8B-B14F-4D97-AF65-F5344CB8AC3E}">
        <p14:creationId xmlns:p14="http://schemas.microsoft.com/office/powerpoint/2010/main" val="73980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660900" y="1514902"/>
            <a:ext cx="4483100" cy="4723974"/>
          </a:xfrm>
        </p:spPr>
        <p:txBody>
          <a:bodyPr>
            <a:normAutofit fontScale="85000" lnSpcReduction="10000"/>
          </a:bodyPr>
          <a:lstStyle/>
          <a:p>
            <a:pPr lvl="0">
              <a:lnSpc>
                <a:spcPct val="200000"/>
              </a:lnSpc>
            </a:pPr>
            <a:r>
              <a:rPr lang="fr-FR" dirty="0" smtClean="0">
                <a:solidFill>
                  <a:schemeClr val="tx1">
                    <a:lumMod val="50000"/>
                    <a:lumOff val="50000"/>
                  </a:schemeClr>
                </a:solidFill>
              </a:rPr>
              <a:t>Diagnostic et Ambitions</a:t>
            </a:r>
            <a:endParaRPr lang="fr-FR" dirty="0">
              <a:solidFill>
                <a:schemeClr val="tx1">
                  <a:lumMod val="50000"/>
                  <a:lumOff val="50000"/>
                </a:schemeClr>
              </a:solidFill>
            </a:endParaRPr>
          </a:p>
          <a:p>
            <a:pPr>
              <a:lnSpc>
                <a:spcPct val="200000"/>
              </a:lnSpc>
            </a:pPr>
            <a:r>
              <a:rPr lang="fr-FR" dirty="0" smtClean="0"/>
              <a:t>Evolutions</a:t>
            </a:r>
          </a:p>
          <a:p>
            <a:pPr>
              <a:lnSpc>
                <a:spcPct val="200000"/>
              </a:lnSpc>
            </a:pPr>
            <a:r>
              <a:rPr lang="fr-FR" dirty="0" smtClean="0">
                <a:solidFill>
                  <a:schemeClr val="tx1">
                    <a:lumMod val="50000"/>
                    <a:lumOff val="50000"/>
                  </a:schemeClr>
                </a:solidFill>
              </a:rPr>
              <a:t>Modes de détermination par métier</a:t>
            </a:r>
          </a:p>
          <a:p>
            <a:pPr>
              <a:lnSpc>
                <a:spcPct val="200000"/>
              </a:lnSpc>
            </a:pPr>
            <a:r>
              <a:rPr lang="fr-FR" dirty="0" smtClean="0">
                <a:solidFill>
                  <a:schemeClr val="tx1">
                    <a:lumMod val="50000"/>
                    <a:lumOff val="50000"/>
                  </a:schemeClr>
                </a:solidFill>
              </a:rPr>
              <a:t>Grilles de conversion</a:t>
            </a:r>
          </a:p>
          <a:p>
            <a:pPr>
              <a:lnSpc>
                <a:spcPct val="200000"/>
              </a:lnSpc>
            </a:pPr>
            <a:r>
              <a:rPr lang="fr-FR" dirty="0" smtClean="0">
                <a:solidFill>
                  <a:schemeClr val="tx1">
                    <a:lumMod val="50000"/>
                    <a:lumOff val="50000"/>
                  </a:schemeClr>
                </a:solidFill>
              </a:rPr>
              <a:t>Détail du baromètre BDD</a:t>
            </a:r>
          </a:p>
          <a:p>
            <a:pPr>
              <a:lnSpc>
                <a:spcPct val="200000"/>
              </a:lnSpc>
            </a:pPr>
            <a:r>
              <a:rPr lang="fr-FR" dirty="0">
                <a:solidFill>
                  <a:schemeClr val="tx1">
                    <a:lumMod val="50000"/>
                    <a:lumOff val="50000"/>
                  </a:schemeClr>
                </a:solidFill>
              </a:rPr>
              <a:t>Les ETP</a:t>
            </a:r>
          </a:p>
          <a:p>
            <a:pPr>
              <a:lnSpc>
                <a:spcPct val="200000"/>
              </a:lnSpc>
            </a:pPr>
            <a:r>
              <a:rPr lang="fr-FR" dirty="0">
                <a:solidFill>
                  <a:schemeClr val="tx1">
                    <a:lumMod val="50000"/>
                    <a:lumOff val="50000"/>
                  </a:schemeClr>
                </a:solidFill>
              </a:rPr>
              <a:t>Objectifs de PNB / ETP</a:t>
            </a:r>
          </a:p>
          <a:p>
            <a:pPr>
              <a:lnSpc>
                <a:spcPct val="200000"/>
              </a:lnSpc>
            </a:pPr>
            <a:r>
              <a:rPr lang="fr-FR" dirty="0" smtClean="0">
                <a:solidFill>
                  <a:schemeClr val="tx1">
                    <a:lumMod val="50000"/>
                    <a:lumOff val="50000"/>
                  </a:schemeClr>
                </a:solidFill>
              </a:rPr>
              <a:t>Règles de calcul de la répartition de la PV</a:t>
            </a:r>
          </a:p>
          <a:p>
            <a:pPr>
              <a:lnSpc>
                <a:spcPct val="200000"/>
              </a:lnSpc>
            </a:pPr>
            <a:r>
              <a:rPr lang="fr-FR" dirty="0" smtClean="0">
                <a:solidFill>
                  <a:schemeClr val="tx1">
                    <a:lumMod val="50000"/>
                    <a:lumOff val="50000"/>
                  </a:schemeClr>
                </a:solidFill>
              </a:rPr>
              <a:t>Annexes</a:t>
            </a:r>
          </a:p>
          <a:p>
            <a:pPr marL="0" indent="0">
              <a:lnSpc>
                <a:spcPct val="200000"/>
              </a:lnSpc>
              <a:buNone/>
            </a:pPr>
            <a:endParaRPr lang="fr-FR" dirty="0" smtClean="0">
              <a:solidFill>
                <a:schemeClr val="tx1">
                  <a:lumMod val="50000"/>
                  <a:lumOff val="50000"/>
                </a:schemeClr>
              </a:solidFill>
            </a:endParaRPr>
          </a:p>
        </p:txBody>
      </p:sp>
    </p:spTree>
    <p:extLst>
      <p:ext uri="{BB962C8B-B14F-4D97-AF65-F5344CB8AC3E}">
        <p14:creationId xmlns:p14="http://schemas.microsoft.com/office/powerpoint/2010/main" val="3384823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normAutofit/>
          </a:bodyPr>
          <a:lstStyle/>
          <a:p>
            <a:r>
              <a:rPr lang="fr-FR" dirty="0" smtClean="0"/>
              <a:t>Évolutions</a:t>
            </a:r>
            <a:endParaRPr lang="fr-FR" dirty="0"/>
          </a:p>
        </p:txBody>
      </p:sp>
      <p:sp>
        <p:nvSpPr>
          <p:cNvPr id="2" name="Espace réservé du contenu 1"/>
          <p:cNvSpPr>
            <a:spLocks noGrp="1"/>
          </p:cNvSpPr>
          <p:nvPr>
            <p:ph idx="1"/>
          </p:nvPr>
        </p:nvSpPr>
        <p:spPr>
          <a:xfrm>
            <a:off x="749300" y="1473711"/>
            <a:ext cx="8153400" cy="5189562"/>
          </a:xfrm>
        </p:spPr>
        <p:txBody>
          <a:bodyPr>
            <a:noAutofit/>
          </a:bodyPr>
          <a:lstStyle/>
          <a:p>
            <a:r>
              <a:rPr lang="fr-FR" dirty="0" smtClean="0"/>
              <a:t>Simplifier le dispositif :</a:t>
            </a:r>
          </a:p>
          <a:p>
            <a:pPr lvl="1"/>
            <a:r>
              <a:rPr lang="fr-FR" dirty="0" smtClean="0"/>
              <a:t>Réduire le nombre de critères pour identifier plus clairement les priorités en lien avec le PMT et le plan de développement de la BDD</a:t>
            </a:r>
          </a:p>
          <a:p>
            <a:pPr lvl="1"/>
            <a:r>
              <a:rPr lang="fr-FR" dirty="0" smtClean="0"/>
              <a:t>Avoir  un système avec des critères communs à tous les métiers d’une même direction pour avoir un dispositif plus cohérent et plus simple</a:t>
            </a:r>
          </a:p>
          <a:p>
            <a:pPr lvl="1"/>
            <a:endParaRPr lang="fr-FR" dirty="0" smtClean="0"/>
          </a:p>
          <a:p>
            <a:r>
              <a:rPr lang="fr-FR" dirty="0" smtClean="0"/>
              <a:t>Développer l’esprit d’équipe et la fierté d’appartenance :</a:t>
            </a:r>
          </a:p>
          <a:p>
            <a:pPr lvl="1"/>
            <a:r>
              <a:rPr lang="fr-FR" dirty="0" smtClean="0"/>
              <a:t>Avoir un déclenchement de la  PV 100% collective (hors bonus) pour développer l’esprit d’équipe et l’entraide dans un contexte de changement</a:t>
            </a:r>
          </a:p>
          <a:p>
            <a:pPr lvl="1"/>
            <a:r>
              <a:rPr lang="fr-FR" dirty="0"/>
              <a:t>Intégrer une part de relatif dans le dispositif sur des critères en cohérence avec ceux des </a:t>
            </a:r>
            <a:r>
              <a:rPr lang="fr-FR" dirty="0" smtClean="0"/>
              <a:t>classements </a:t>
            </a:r>
            <a:r>
              <a:rPr lang="fr-FR" dirty="0"/>
              <a:t>nationaux pour être une caisse </a:t>
            </a:r>
            <a:r>
              <a:rPr lang="fr-FR" dirty="0" smtClean="0"/>
              <a:t>forte et reconnue </a:t>
            </a:r>
            <a:r>
              <a:rPr lang="fr-FR" dirty="0"/>
              <a:t>dans le groupe et </a:t>
            </a:r>
            <a:r>
              <a:rPr lang="fr-FR" dirty="0" smtClean="0"/>
              <a:t>ainsi développer </a:t>
            </a:r>
            <a:r>
              <a:rPr lang="fr-FR" dirty="0"/>
              <a:t>la fierté d’appartenance </a:t>
            </a:r>
            <a:endParaRPr lang="fr-FR" dirty="0" smtClean="0"/>
          </a:p>
          <a:p>
            <a:pPr lvl="1"/>
            <a:r>
              <a:rPr lang="fr-FR" dirty="0" smtClean="0"/>
              <a:t>Renforcer </a:t>
            </a:r>
            <a:r>
              <a:rPr lang="fr-FR" dirty="0"/>
              <a:t>la synergie entre les métiers réseau et support en ayant un dispositif unique </a:t>
            </a:r>
            <a:r>
              <a:rPr lang="fr-FR" dirty="0" smtClean="0"/>
              <a:t>pour tous les métiers de la BDD (y compris la </a:t>
            </a:r>
            <a:r>
              <a:rPr lang="fr-FR" dirty="0"/>
              <a:t>D</a:t>
            </a:r>
            <a:r>
              <a:rPr lang="fr-FR" dirty="0" smtClean="0"/>
              <a:t>irection des Contrôles BDD BDR)</a:t>
            </a:r>
            <a:endParaRPr lang="fr-FR" dirty="0"/>
          </a:p>
          <a:p>
            <a:pPr lvl="1"/>
            <a:endParaRPr lang="fr-FR" dirty="0" smtClean="0"/>
          </a:p>
          <a:p>
            <a:pPr lvl="1"/>
            <a:endParaRPr lang="fr-FR" sz="1200" dirty="0" smtClean="0"/>
          </a:p>
        </p:txBody>
      </p:sp>
      <p:sp>
        <p:nvSpPr>
          <p:cNvPr id="3" name="Espace réservé du texte 2"/>
          <p:cNvSpPr>
            <a:spLocks noGrp="1"/>
          </p:cNvSpPr>
          <p:nvPr>
            <p:ph type="body" sz="quarter" idx="11"/>
          </p:nvPr>
        </p:nvSpPr>
        <p:spPr/>
        <p:txBody>
          <a:bodyPr/>
          <a:lstStyle/>
          <a:p>
            <a:r>
              <a:rPr lang="fr-FR" dirty="0" smtClean="0"/>
              <a:t>Les évolutions pour la PV 2019 s’articulent donc autour de 4 principes (1/2)</a:t>
            </a:r>
            <a:endParaRPr lang="fr-FR" dirty="0"/>
          </a:p>
        </p:txBody>
      </p:sp>
    </p:spTree>
    <p:extLst>
      <p:ext uri="{BB962C8B-B14F-4D97-AF65-F5344CB8AC3E}">
        <p14:creationId xmlns:p14="http://schemas.microsoft.com/office/powerpoint/2010/main" val="2611761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dirty="0" smtClean="0"/>
              <a:t>Évolutions </a:t>
            </a:r>
            <a:endParaRPr lang="fr-FR" dirty="0"/>
          </a:p>
        </p:txBody>
      </p:sp>
      <p:sp>
        <p:nvSpPr>
          <p:cNvPr id="2" name="Espace réservé du contenu 1"/>
          <p:cNvSpPr>
            <a:spLocks noGrp="1"/>
          </p:cNvSpPr>
          <p:nvPr>
            <p:ph idx="1"/>
          </p:nvPr>
        </p:nvSpPr>
        <p:spPr>
          <a:xfrm>
            <a:off x="723900" y="1207011"/>
            <a:ext cx="8153400" cy="5189562"/>
          </a:xfrm>
        </p:spPr>
        <p:txBody>
          <a:bodyPr>
            <a:noAutofit/>
          </a:bodyPr>
          <a:lstStyle/>
          <a:p>
            <a:pPr lvl="1"/>
            <a:endParaRPr lang="fr-FR" dirty="0" smtClean="0"/>
          </a:p>
          <a:p>
            <a:r>
              <a:rPr lang="fr-FR" dirty="0" smtClean="0"/>
              <a:t>Responsabiliser les managers et mieux reconnaître le métier de DA</a:t>
            </a:r>
          </a:p>
          <a:p>
            <a:pPr lvl="1"/>
            <a:r>
              <a:rPr lang="fr-FR" dirty="0" smtClean="0"/>
              <a:t>Sur </a:t>
            </a:r>
            <a:r>
              <a:rPr lang="fr-FR" dirty="0"/>
              <a:t>la part sur </a:t>
            </a:r>
            <a:r>
              <a:rPr lang="fr-FR" dirty="0" smtClean="0"/>
              <a:t>objectifs, suite au déclenchement 100% collectif, une enveloppe globale est calculée sur la masse salariale des collaborateurs de l’agence  (hors managers) dont </a:t>
            </a:r>
            <a:r>
              <a:rPr lang="fr-FR" dirty="0"/>
              <a:t>80 % </a:t>
            </a:r>
            <a:r>
              <a:rPr lang="fr-FR" dirty="0" smtClean="0"/>
              <a:t>sont répartis </a:t>
            </a:r>
            <a:r>
              <a:rPr lang="fr-FR" dirty="0"/>
              <a:t>à partir du salaire annuel brut et </a:t>
            </a:r>
            <a:r>
              <a:rPr lang="fr-FR" dirty="0" smtClean="0"/>
              <a:t> 20 </a:t>
            </a:r>
            <a:r>
              <a:rPr lang="fr-FR" dirty="0"/>
              <a:t>% à la main du </a:t>
            </a:r>
            <a:r>
              <a:rPr lang="fr-FR" dirty="0" smtClean="0"/>
              <a:t>manager </a:t>
            </a:r>
          </a:p>
          <a:p>
            <a:pPr lvl="1"/>
            <a:r>
              <a:rPr lang="fr-FR" dirty="0" smtClean="0"/>
              <a:t>Pour les DA, positionner la PV maximale à 18% et un bonus managérial à 4.000€</a:t>
            </a:r>
          </a:p>
          <a:p>
            <a:pPr lvl="1"/>
            <a:endParaRPr lang="fr-FR" dirty="0" smtClean="0"/>
          </a:p>
          <a:p>
            <a:r>
              <a:rPr lang="fr-FR" dirty="0" smtClean="0"/>
              <a:t>Centrer la PV sur les résultats commerciaux</a:t>
            </a:r>
          </a:p>
          <a:p>
            <a:pPr lvl="1"/>
            <a:r>
              <a:rPr lang="fr-FR" dirty="0" smtClean="0"/>
              <a:t>Intégrer des indicateurs « Satisfaction </a:t>
            </a:r>
            <a:r>
              <a:rPr lang="fr-FR" dirty="0"/>
              <a:t>C</a:t>
            </a:r>
            <a:r>
              <a:rPr lang="fr-FR" dirty="0" smtClean="0"/>
              <a:t>lientèle » dans la part relative sur l’ensemble des métiers</a:t>
            </a:r>
          </a:p>
          <a:p>
            <a:pPr lvl="1"/>
            <a:r>
              <a:rPr lang="fr-FR" dirty="0"/>
              <a:t>Avoir un dispositif dédié à  la Satisfaction client  en complément pour les métiers du réseau</a:t>
            </a:r>
          </a:p>
          <a:p>
            <a:pPr lvl="1"/>
            <a:r>
              <a:rPr lang="fr-FR" dirty="0" smtClean="0"/>
              <a:t>Avoir un indicateur qualité dans la part sur objectifs pour les métiers supports BDD</a:t>
            </a:r>
          </a:p>
          <a:p>
            <a:pPr lvl="1"/>
            <a:r>
              <a:rPr lang="fr-FR" dirty="0" smtClean="0"/>
              <a:t>Prendre en compte les DRC et les notes client pour certaines lignes (Crédits, IARD)</a:t>
            </a:r>
          </a:p>
          <a:p>
            <a:pPr lvl="1"/>
            <a:r>
              <a:rPr lang="fr-FR" dirty="0" smtClean="0"/>
              <a:t>S’appuyer sur la forte synergie entre la Direction des Contrôles BDD BDR et la DRCCP pour animer le réseau sur la maîtrise des risques et la conformité et proposer les plans d’actions nécessaires.</a:t>
            </a:r>
          </a:p>
          <a:p>
            <a:pPr lvl="1"/>
            <a:endParaRPr lang="fr-FR" sz="1200" dirty="0" smtClean="0"/>
          </a:p>
        </p:txBody>
      </p:sp>
      <p:sp>
        <p:nvSpPr>
          <p:cNvPr id="3" name="Espace réservé du texte 2"/>
          <p:cNvSpPr>
            <a:spLocks noGrp="1"/>
          </p:cNvSpPr>
          <p:nvPr>
            <p:ph type="body" sz="quarter" idx="11"/>
          </p:nvPr>
        </p:nvSpPr>
        <p:spPr/>
        <p:txBody>
          <a:bodyPr/>
          <a:lstStyle/>
          <a:p>
            <a:r>
              <a:rPr lang="fr-FR" dirty="0" smtClean="0"/>
              <a:t>Les évolutions pour la PV 2019 s’articulent donc autour de 4 principes (2/2)</a:t>
            </a:r>
            <a:endParaRPr lang="fr-FR" dirty="0"/>
          </a:p>
        </p:txBody>
      </p:sp>
    </p:spTree>
    <p:extLst>
      <p:ext uri="{BB962C8B-B14F-4D97-AF65-F5344CB8AC3E}">
        <p14:creationId xmlns:p14="http://schemas.microsoft.com/office/powerpoint/2010/main" val="1404540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421875" y="1705970"/>
            <a:ext cx="4722125" cy="4532905"/>
          </a:xfrm>
        </p:spPr>
        <p:txBody>
          <a:bodyPr>
            <a:normAutofit fontScale="85000" lnSpcReduction="20000"/>
          </a:bodyPr>
          <a:lstStyle/>
          <a:p>
            <a:pPr lvl="0">
              <a:lnSpc>
                <a:spcPct val="200000"/>
              </a:lnSpc>
            </a:pPr>
            <a:r>
              <a:rPr lang="fr-FR" dirty="0" smtClean="0">
                <a:solidFill>
                  <a:schemeClr val="tx1">
                    <a:lumMod val="50000"/>
                    <a:lumOff val="50000"/>
                  </a:schemeClr>
                </a:solidFill>
              </a:rPr>
              <a:t>Diagnostic et Ambitions</a:t>
            </a:r>
            <a:endParaRPr lang="fr-FR" dirty="0">
              <a:solidFill>
                <a:schemeClr val="tx1">
                  <a:lumMod val="50000"/>
                  <a:lumOff val="50000"/>
                </a:schemeClr>
              </a:solidFill>
            </a:endParaRPr>
          </a:p>
          <a:p>
            <a:pPr>
              <a:lnSpc>
                <a:spcPct val="200000"/>
              </a:lnSpc>
            </a:pPr>
            <a:r>
              <a:rPr lang="fr-FR" dirty="0" smtClean="0">
                <a:solidFill>
                  <a:schemeClr val="tx1">
                    <a:lumMod val="50000"/>
                    <a:lumOff val="50000"/>
                  </a:schemeClr>
                </a:solidFill>
              </a:rPr>
              <a:t>Evolutions</a:t>
            </a:r>
          </a:p>
          <a:p>
            <a:pPr>
              <a:lnSpc>
                <a:spcPct val="200000"/>
              </a:lnSpc>
            </a:pPr>
            <a:r>
              <a:rPr lang="fr-FR" dirty="0" smtClean="0"/>
              <a:t>Modes de détermination par métier</a:t>
            </a:r>
          </a:p>
          <a:p>
            <a:pPr>
              <a:lnSpc>
                <a:spcPct val="200000"/>
              </a:lnSpc>
            </a:pPr>
            <a:r>
              <a:rPr lang="fr-FR" dirty="0" smtClean="0">
                <a:solidFill>
                  <a:schemeClr val="tx1">
                    <a:lumMod val="50000"/>
                    <a:lumOff val="50000"/>
                  </a:schemeClr>
                </a:solidFill>
              </a:rPr>
              <a:t>Grilles de conversion</a:t>
            </a:r>
          </a:p>
          <a:p>
            <a:pPr>
              <a:lnSpc>
                <a:spcPct val="200000"/>
              </a:lnSpc>
            </a:pPr>
            <a:r>
              <a:rPr lang="fr-FR" dirty="0" smtClean="0">
                <a:solidFill>
                  <a:schemeClr val="tx1">
                    <a:lumMod val="50000"/>
                    <a:lumOff val="50000"/>
                  </a:schemeClr>
                </a:solidFill>
              </a:rPr>
              <a:t>Détail du baromètre BDD</a:t>
            </a:r>
          </a:p>
          <a:p>
            <a:pPr>
              <a:lnSpc>
                <a:spcPct val="200000"/>
              </a:lnSpc>
            </a:pPr>
            <a:r>
              <a:rPr lang="fr-FR" dirty="0">
                <a:solidFill>
                  <a:schemeClr val="tx1">
                    <a:lumMod val="50000"/>
                    <a:lumOff val="50000"/>
                  </a:schemeClr>
                </a:solidFill>
              </a:rPr>
              <a:t>Les ETP</a:t>
            </a:r>
          </a:p>
          <a:p>
            <a:pPr>
              <a:lnSpc>
                <a:spcPct val="200000"/>
              </a:lnSpc>
            </a:pPr>
            <a:r>
              <a:rPr lang="fr-FR" dirty="0">
                <a:solidFill>
                  <a:schemeClr val="tx1">
                    <a:lumMod val="50000"/>
                    <a:lumOff val="50000"/>
                  </a:schemeClr>
                </a:solidFill>
              </a:rPr>
              <a:t>Objectifs de PNB / ETP</a:t>
            </a:r>
          </a:p>
          <a:p>
            <a:pPr>
              <a:lnSpc>
                <a:spcPct val="200000"/>
              </a:lnSpc>
            </a:pPr>
            <a:r>
              <a:rPr lang="fr-FR" dirty="0" smtClean="0">
                <a:solidFill>
                  <a:schemeClr val="tx1">
                    <a:lumMod val="50000"/>
                    <a:lumOff val="50000"/>
                  </a:schemeClr>
                </a:solidFill>
              </a:rPr>
              <a:t>Règles de calcul de la répartition de la PV</a:t>
            </a:r>
          </a:p>
          <a:p>
            <a:pPr>
              <a:lnSpc>
                <a:spcPct val="200000"/>
              </a:lnSpc>
            </a:pPr>
            <a:r>
              <a:rPr lang="fr-FR" dirty="0" smtClean="0">
                <a:solidFill>
                  <a:schemeClr val="tx1">
                    <a:lumMod val="50000"/>
                    <a:lumOff val="50000"/>
                  </a:schemeClr>
                </a:solidFill>
              </a:rPr>
              <a:t>Annexes</a:t>
            </a:r>
          </a:p>
          <a:p>
            <a:pPr marL="0" indent="0">
              <a:lnSpc>
                <a:spcPct val="200000"/>
              </a:lnSpc>
              <a:buNone/>
            </a:pPr>
            <a:endParaRPr lang="fr-FR" dirty="0" smtClean="0">
              <a:solidFill>
                <a:schemeClr val="tx1">
                  <a:lumMod val="50000"/>
                  <a:lumOff val="50000"/>
                </a:schemeClr>
              </a:solidFill>
            </a:endParaRPr>
          </a:p>
        </p:txBody>
      </p:sp>
    </p:spTree>
    <p:extLst>
      <p:ext uri="{BB962C8B-B14F-4D97-AF65-F5344CB8AC3E}">
        <p14:creationId xmlns:p14="http://schemas.microsoft.com/office/powerpoint/2010/main" val="3384823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dirty="0" smtClean="0"/>
              <a:t>Zoom sur la part variable Réseau :</a:t>
            </a:r>
          </a:p>
          <a:p>
            <a:pPr algn="ctr"/>
            <a:r>
              <a:rPr lang="fr-FR" sz="2000" dirty="0" smtClean="0">
                <a:solidFill>
                  <a:schemeClr val="tx2"/>
                </a:solidFill>
              </a:rPr>
              <a:t>Agences</a:t>
            </a:r>
            <a:endParaRPr lang="fr-FR" sz="2000" dirty="0">
              <a:solidFill>
                <a:schemeClr val="tx2"/>
              </a:solidFill>
            </a:endParaRPr>
          </a:p>
        </p:txBody>
      </p:sp>
      <p:sp>
        <p:nvSpPr>
          <p:cNvPr id="7" name="ZoneTexte 6"/>
          <p:cNvSpPr txBox="1"/>
          <p:nvPr/>
        </p:nvSpPr>
        <p:spPr>
          <a:xfrm>
            <a:off x="655093" y="2605691"/>
            <a:ext cx="2442949" cy="276999"/>
          </a:xfrm>
          <a:prstGeom prst="rect">
            <a:avLst/>
          </a:prstGeom>
          <a:noFill/>
          <a:ln>
            <a:solidFill>
              <a:schemeClr val="tx1"/>
            </a:solidFill>
          </a:ln>
        </p:spPr>
        <p:txBody>
          <a:bodyPr wrap="square" rtlCol="0">
            <a:spAutoFit/>
          </a:bodyPr>
          <a:lstStyle/>
          <a:p>
            <a:r>
              <a:rPr lang="fr-FR" sz="1200" b="1" dirty="0" smtClean="0"/>
              <a:t>Bonus maxi: 4.000 €</a:t>
            </a:r>
            <a:endParaRPr lang="fr-FR" sz="1200"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093" y="1122966"/>
            <a:ext cx="8311107"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093" y="5124244"/>
            <a:ext cx="8311107" cy="1470025"/>
          </a:xfrm>
          <a:prstGeom prst="rect">
            <a:avLst/>
          </a:prstGeom>
          <a:solidFill>
            <a:schemeClr val="bg1"/>
          </a:solidFill>
          <a:ln>
            <a:noFill/>
          </a:ln>
          <a:effectLst/>
          <a:extLst/>
        </p:spPr>
      </p:pic>
      <p:sp>
        <p:nvSpPr>
          <p:cNvPr id="8" name="Titre 1"/>
          <p:cNvSpPr>
            <a:spLocks noGrp="1"/>
          </p:cNvSpPr>
          <p:nvPr>
            <p:ph type="title"/>
          </p:nvPr>
        </p:nvSpPr>
        <p:spPr/>
        <p:txBody>
          <a:bodyPr/>
          <a:lstStyle/>
          <a:p>
            <a:r>
              <a:rPr lang="fr-FR" dirty="0" smtClean="0"/>
              <a:t>Modes de détermination par métier</a:t>
            </a:r>
            <a:endParaRPr lang="fr-F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093" y="3127375"/>
            <a:ext cx="8311107" cy="159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ZoneTexte 9"/>
          <p:cNvSpPr txBox="1"/>
          <p:nvPr/>
        </p:nvSpPr>
        <p:spPr>
          <a:xfrm>
            <a:off x="667793" y="4548791"/>
            <a:ext cx="2442949" cy="276999"/>
          </a:xfrm>
          <a:prstGeom prst="rect">
            <a:avLst/>
          </a:prstGeom>
          <a:noFill/>
          <a:ln>
            <a:solidFill>
              <a:schemeClr val="tx1"/>
            </a:solidFill>
          </a:ln>
        </p:spPr>
        <p:txBody>
          <a:bodyPr wrap="square" rtlCol="0">
            <a:spAutoFit/>
          </a:bodyPr>
          <a:lstStyle/>
          <a:p>
            <a:r>
              <a:rPr lang="fr-FR" sz="1200" b="1" dirty="0" smtClean="0"/>
              <a:t>Bonus maxi: 2.000 €</a:t>
            </a:r>
            <a:endParaRPr lang="fr-FR" sz="1200" b="1" dirty="0"/>
          </a:p>
        </p:txBody>
      </p:sp>
    </p:spTree>
    <p:extLst>
      <p:ext uri="{BB962C8B-B14F-4D97-AF65-F5344CB8AC3E}">
        <p14:creationId xmlns:p14="http://schemas.microsoft.com/office/powerpoint/2010/main" val="581115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dirty="0"/>
              <a:t>Zoom sur la part variable Réseau </a:t>
            </a:r>
            <a:r>
              <a:rPr lang="fr-FR" dirty="0" smtClean="0"/>
              <a:t>:</a:t>
            </a:r>
          </a:p>
          <a:p>
            <a:pPr algn="ctr"/>
            <a:r>
              <a:rPr lang="fr-FR" sz="2000" dirty="0" smtClean="0">
                <a:solidFill>
                  <a:schemeClr val="tx2"/>
                </a:solidFill>
              </a:rPr>
              <a:t>Secteurs / Unités Commerciales</a:t>
            </a:r>
            <a:endParaRPr lang="fr-FR" sz="2000" dirty="0">
              <a:solidFill>
                <a:schemeClr val="tx2"/>
              </a:solidFill>
            </a:endParaRPr>
          </a:p>
        </p:txBody>
      </p:sp>
      <p:sp>
        <p:nvSpPr>
          <p:cNvPr id="7" name="ZoneTexte 6"/>
          <p:cNvSpPr txBox="1"/>
          <p:nvPr/>
        </p:nvSpPr>
        <p:spPr>
          <a:xfrm>
            <a:off x="771895" y="2886604"/>
            <a:ext cx="2326147" cy="276999"/>
          </a:xfrm>
          <a:prstGeom prst="rect">
            <a:avLst/>
          </a:prstGeom>
          <a:noFill/>
          <a:ln>
            <a:solidFill>
              <a:schemeClr val="tx1"/>
            </a:solidFill>
          </a:ln>
        </p:spPr>
        <p:txBody>
          <a:bodyPr wrap="square" rtlCol="0">
            <a:spAutoFit/>
          </a:bodyPr>
          <a:lstStyle/>
          <a:p>
            <a:r>
              <a:rPr lang="fr-FR" sz="1200" b="1" dirty="0" smtClean="0"/>
              <a:t>Bonus maxi: 4.000 €</a:t>
            </a:r>
            <a:endParaRPr lang="fr-FR" sz="1200" b="1" dirty="0"/>
          </a:p>
        </p:txBody>
      </p:sp>
      <p:sp>
        <p:nvSpPr>
          <p:cNvPr id="8" name="ZoneTexte 7"/>
          <p:cNvSpPr txBox="1"/>
          <p:nvPr/>
        </p:nvSpPr>
        <p:spPr>
          <a:xfrm>
            <a:off x="771895" y="5223325"/>
            <a:ext cx="2326147" cy="276999"/>
          </a:xfrm>
          <a:prstGeom prst="rect">
            <a:avLst/>
          </a:prstGeom>
          <a:noFill/>
          <a:ln>
            <a:solidFill>
              <a:schemeClr val="tx1"/>
            </a:solidFill>
          </a:ln>
        </p:spPr>
        <p:txBody>
          <a:bodyPr wrap="square" rtlCol="0">
            <a:spAutoFit/>
          </a:bodyPr>
          <a:lstStyle/>
          <a:p>
            <a:r>
              <a:rPr lang="fr-FR" sz="1200" b="1" dirty="0" smtClean="0"/>
              <a:t>Bonus maxi: 4.000 €</a:t>
            </a:r>
            <a:endParaRPr lang="fr-FR" sz="1200" b="1"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894" y="3662430"/>
            <a:ext cx="8118106"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a:spLocks noGrp="1"/>
          </p:cNvSpPr>
          <p:nvPr>
            <p:ph type="title"/>
          </p:nvPr>
        </p:nvSpPr>
        <p:spPr/>
        <p:txBody>
          <a:bodyPr/>
          <a:lstStyle/>
          <a:p>
            <a:r>
              <a:rPr lang="fr-FR" dirty="0" smtClean="0"/>
              <a:t>Modes de détermination par métier</a:t>
            </a:r>
            <a:endParaRPr lang="fr-F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895" y="1252605"/>
            <a:ext cx="8118105" cy="147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40280" y="5704467"/>
            <a:ext cx="8417946" cy="369332"/>
          </a:xfrm>
          <a:prstGeom prst="rect">
            <a:avLst/>
          </a:prstGeom>
        </p:spPr>
        <p:txBody>
          <a:bodyPr wrap="square">
            <a:spAutoFit/>
          </a:bodyPr>
          <a:lstStyle/>
          <a:p>
            <a:pPr algn="ctr"/>
            <a:r>
              <a:rPr lang="fr-FR" b="1" i="1" dirty="0" smtClean="0">
                <a:solidFill>
                  <a:srgbClr val="C00000"/>
                </a:solidFill>
              </a:rPr>
              <a:t>Autres modes </a:t>
            </a:r>
            <a:r>
              <a:rPr lang="fr-FR" b="1" i="1" dirty="0">
                <a:solidFill>
                  <a:srgbClr val="C00000"/>
                </a:solidFill>
              </a:rPr>
              <a:t>de détermination de la part variable par métier : </a:t>
            </a:r>
            <a:r>
              <a:rPr lang="fr-FR" b="1" i="1" u="sng" dirty="0" smtClean="0">
                <a:solidFill>
                  <a:srgbClr val="C00000"/>
                </a:solidFill>
              </a:rPr>
              <a:t>voir annexes 1</a:t>
            </a:r>
            <a:endParaRPr lang="fr-FR" b="1" i="1" u="sng" dirty="0">
              <a:solidFill>
                <a:srgbClr val="C00000"/>
              </a:solidFill>
            </a:endParaRPr>
          </a:p>
        </p:txBody>
      </p:sp>
    </p:spTree>
    <p:extLst>
      <p:ext uri="{BB962C8B-B14F-4D97-AF65-F5344CB8AC3E}">
        <p14:creationId xmlns:p14="http://schemas.microsoft.com/office/powerpoint/2010/main" val="3481840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660900" y="1637732"/>
            <a:ext cx="4483100" cy="4601144"/>
          </a:xfrm>
        </p:spPr>
        <p:txBody>
          <a:bodyPr>
            <a:normAutofit fontScale="85000" lnSpcReduction="20000"/>
          </a:bodyPr>
          <a:lstStyle/>
          <a:p>
            <a:pPr lvl="0">
              <a:lnSpc>
                <a:spcPct val="200000"/>
              </a:lnSpc>
            </a:pPr>
            <a:r>
              <a:rPr lang="fr-FR" dirty="0" smtClean="0">
                <a:solidFill>
                  <a:schemeClr val="tx1">
                    <a:lumMod val="50000"/>
                    <a:lumOff val="50000"/>
                  </a:schemeClr>
                </a:solidFill>
              </a:rPr>
              <a:t>Diagnostic et Ambitions</a:t>
            </a:r>
            <a:endParaRPr lang="fr-FR" dirty="0">
              <a:solidFill>
                <a:schemeClr val="tx1">
                  <a:lumMod val="50000"/>
                  <a:lumOff val="50000"/>
                </a:schemeClr>
              </a:solidFill>
            </a:endParaRPr>
          </a:p>
          <a:p>
            <a:pPr>
              <a:lnSpc>
                <a:spcPct val="200000"/>
              </a:lnSpc>
            </a:pPr>
            <a:r>
              <a:rPr lang="fr-FR" dirty="0" smtClean="0">
                <a:solidFill>
                  <a:schemeClr val="tx1">
                    <a:lumMod val="50000"/>
                    <a:lumOff val="50000"/>
                  </a:schemeClr>
                </a:solidFill>
              </a:rPr>
              <a:t>Evolutions</a:t>
            </a:r>
          </a:p>
          <a:p>
            <a:pPr>
              <a:lnSpc>
                <a:spcPct val="200000"/>
              </a:lnSpc>
            </a:pPr>
            <a:r>
              <a:rPr lang="fr-FR" dirty="0" smtClean="0">
                <a:solidFill>
                  <a:schemeClr val="tx1">
                    <a:lumMod val="50000"/>
                    <a:lumOff val="50000"/>
                  </a:schemeClr>
                </a:solidFill>
              </a:rPr>
              <a:t>Modes de détermination par métier</a:t>
            </a:r>
          </a:p>
          <a:p>
            <a:pPr>
              <a:lnSpc>
                <a:spcPct val="200000"/>
              </a:lnSpc>
            </a:pPr>
            <a:r>
              <a:rPr lang="fr-FR" dirty="0" smtClean="0"/>
              <a:t>Grilles de conversion</a:t>
            </a:r>
          </a:p>
          <a:p>
            <a:pPr>
              <a:lnSpc>
                <a:spcPct val="200000"/>
              </a:lnSpc>
            </a:pPr>
            <a:r>
              <a:rPr lang="fr-FR" dirty="0" smtClean="0">
                <a:solidFill>
                  <a:schemeClr val="tx1">
                    <a:lumMod val="50000"/>
                    <a:lumOff val="50000"/>
                  </a:schemeClr>
                </a:solidFill>
              </a:rPr>
              <a:t>Détail du baromètre BDD</a:t>
            </a:r>
          </a:p>
          <a:p>
            <a:pPr>
              <a:lnSpc>
                <a:spcPct val="200000"/>
              </a:lnSpc>
            </a:pPr>
            <a:r>
              <a:rPr lang="fr-FR" dirty="0">
                <a:solidFill>
                  <a:schemeClr val="tx1">
                    <a:lumMod val="50000"/>
                    <a:lumOff val="50000"/>
                  </a:schemeClr>
                </a:solidFill>
              </a:rPr>
              <a:t>Les ETP</a:t>
            </a:r>
          </a:p>
          <a:p>
            <a:pPr>
              <a:lnSpc>
                <a:spcPct val="200000"/>
              </a:lnSpc>
            </a:pPr>
            <a:r>
              <a:rPr lang="fr-FR" dirty="0">
                <a:solidFill>
                  <a:schemeClr val="tx1">
                    <a:lumMod val="50000"/>
                    <a:lumOff val="50000"/>
                  </a:schemeClr>
                </a:solidFill>
              </a:rPr>
              <a:t>Objectifs de PNB / ETP</a:t>
            </a:r>
          </a:p>
          <a:p>
            <a:pPr>
              <a:lnSpc>
                <a:spcPct val="200000"/>
              </a:lnSpc>
            </a:pPr>
            <a:r>
              <a:rPr lang="fr-FR" dirty="0" smtClean="0">
                <a:solidFill>
                  <a:schemeClr val="tx1">
                    <a:lumMod val="50000"/>
                    <a:lumOff val="50000"/>
                  </a:schemeClr>
                </a:solidFill>
              </a:rPr>
              <a:t>Règles de calcul de la répartition de la PV</a:t>
            </a:r>
          </a:p>
          <a:p>
            <a:pPr>
              <a:lnSpc>
                <a:spcPct val="200000"/>
              </a:lnSpc>
            </a:pPr>
            <a:r>
              <a:rPr lang="fr-FR" dirty="0" smtClean="0">
                <a:solidFill>
                  <a:schemeClr val="tx1">
                    <a:lumMod val="50000"/>
                    <a:lumOff val="50000"/>
                  </a:schemeClr>
                </a:solidFill>
              </a:rPr>
              <a:t>Annexes</a:t>
            </a:r>
          </a:p>
          <a:p>
            <a:pPr marL="0" indent="0">
              <a:lnSpc>
                <a:spcPct val="200000"/>
              </a:lnSpc>
              <a:buNone/>
            </a:pPr>
            <a:endParaRPr lang="fr-FR" dirty="0" smtClean="0">
              <a:solidFill>
                <a:schemeClr val="tx1">
                  <a:lumMod val="50000"/>
                  <a:lumOff val="50000"/>
                </a:schemeClr>
              </a:solidFill>
            </a:endParaRPr>
          </a:p>
        </p:txBody>
      </p:sp>
    </p:spTree>
    <p:extLst>
      <p:ext uri="{BB962C8B-B14F-4D97-AF65-F5344CB8AC3E}">
        <p14:creationId xmlns:p14="http://schemas.microsoft.com/office/powerpoint/2010/main" val="325228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1800" dirty="0" smtClean="0"/>
              <a:t>Grilles de conversion</a:t>
            </a:r>
            <a:endParaRPr lang="fr-FR" sz="1800" dirty="0"/>
          </a:p>
        </p:txBody>
      </p:sp>
      <p:sp>
        <p:nvSpPr>
          <p:cNvPr id="4" name="Espace réservé du texte 3"/>
          <p:cNvSpPr>
            <a:spLocks noGrp="1"/>
          </p:cNvSpPr>
          <p:nvPr>
            <p:ph type="body" sz="quarter" idx="11"/>
          </p:nvPr>
        </p:nvSpPr>
        <p:spPr>
          <a:xfrm>
            <a:off x="1312033" y="186809"/>
            <a:ext cx="7736433" cy="644958"/>
          </a:xfrm>
        </p:spPr>
        <p:txBody>
          <a:bodyPr/>
          <a:lstStyle/>
          <a:p>
            <a:r>
              <a:rPr lang="fr-FR" dirty="0" smtClean="0">
                <a:latin typeface="Arial" panose="020B0604020202020204" pitchFamily="34" charset="0"/>
                <a:cs typeface="Arial" panose="020B0604020202020204" pitchFamily="34" charset="0"/>
              </a:rPr>
              <a:t>Grilles de conversion des taux d’atteinte objectifs</a:t>
            </a:r>
            <a:endParaRPr lang="fr-FR" dirty="0">
              <a:latin typeface="Arial" panose="020B0604020202020204" pitchFamily="34" charset="0"/>
              <a:cs typeface="Arial" panose="020B0604020202020204" pitchFamily="34" charset="0"/>
            </a:endParaRPr>
          </a:p>
        </p:txBody>
      </p:sp>
      <p:sp>
        <p:nvSpPr>
          <p:cNvPr id="9" name="Espace réservé du contenu 1"/>
          <p:cNvSpPr>
            <a:spLocks noGrp="1"/>
          </p:cNvSpPr>
          <p:nvPr>
            <p:ph idx="1"/>
          </p:nvPr>
        </p:nvSpPr>
        <p:spPr>
          <a:xfrm>
            <a:off x="723900" y="1207011"/>
            <a:ext cx="8153400" cy="5189562"/>
          </a:xfrm>
        </p:spPr>
        <p:txBody>
          <a:bodyPr>
            <a:noAutofit/>
          </a:bodyPr>
          <a:lstStyle/>
          <a:p>
            <a:pPr lvl="1"/>
            <a:endParaRPr lang="fr-FR" sz="1600" dirty="0" smtClean="0"/>
          </a:p>
          <a:p>
            <a:pPr>
              <a:spcAft>
                <a:spcPts val="600"/>
              </a:spcAft>
            </a:pPr>
            <a:r>
              <a:rPr lang="fr-FR" sz="1800" dirty="0" smtClean="0">
                <a:solidFill>
                  <a:schemeClr val="tx1">
                    <a:lumMod val="50000"/>
                    <a:lumOff val="50000"/>
                  </a:schemeClr>
                </a:solidFill>
              </a:rPr>
              <a:t>Le calcul de la part variable est personnalisé </a:t>
            </a:r>
            <a:r>
              <a:rPr lang="fr-FR" sz="1800" dirty="0" smtClean="0"/>
              <a:t>par</a:t>
            </a:r>
            <a:r>
              <a:rPr lang="fr-FR" sz="1800" dirty="0" smtClean="0">
                <a:solidFill>
                  <a:schemeClr val="tx1">
                    <a:lumMod val="50000"/>
                    <a:lumOff val="50000"/>
                  </a:schemeClr>
                </a:solidFill>
              </a:rPr>
              <a:t> </a:t>
            </a:r>
            <a:r>
              <a:rPr lang="fr-FR" sz="1800" dirty="0" smtClean="0"/>
              <a:t>métier</a:t>
            </a:r>
          </a:p>
          <a:p>
            <a:pPr>
              <a:spcAft>
                <a:spcPts val="600"/>
              </a:spcAft>
            </a:pPr>
            <a:r>
              <a:rPr lang="fr-FR" sz="1800" dirty="0" smtClean="0">
                <a:solidFill>
                  <a:schemeClr val="tx1">
                    <a:lumMod val="50000"/>
                    <a:lumOff val="50000"/>
                  </a:schemeClr>
                </a:solidFill>
              </a:rPr>
              <a:t>Chaque métier dispose d’une </a:t>
            </a:r>
            <a:r>
              <a:rPr lang="fr-FR" sz="1800" dirty="0" smtClean="0"/>
              <a:t>part relative </a:t>
            </a:r>
            <a:r>
              <a:rPr lang="fr-FR" sz="1800" dirty="0" smtClean="0">
                <a:solidFill>
                  <a:schemeClr val="tx1">
                    <a:lumMod val="50000"/>
                    <a:lumOff val="50000"/>
                  </a:schemeClr>
                </a:solidFill>
              </a:rPr>
              <a:t>et d’une </a:t>
            </a:r>
            <a:r>
              <a:rPr lang="fr-FR" sz="1800" dirty="0" smtClean="0"/>
              <a:t>part sur objectifs</a:t>
            </a:r>
          </a:p>
          <a:p>
            <a:pPr>
              <a:spcAft>
                <a:spcPts val="600"/>
              </a:spcAft>
            </a:pPr>
            <a:r>
              <a:rPr lang="fr-FR" sz="1800" dirty="0" smtClean="0"/>
              <a:t>Le poids des critères </a:t>
            </a:r>
            <a:r>
              <a:rPr lang="fr-FR" sz="1800" dirty="0" smtClean="0">
                <a:solidFill>
                  <a:schemeClr val="tx1">
                    <a:lumMod val="50000"/>
                    <a:lumOff val="50000"/>
                  </a:schemeClr>
                </a:solidFill>
              </a:rPr>
              <a:t>retenus diffère selon le métier exercé</a:t>
            </a:r>
          </a:p>
          <a:p>
            <a:pPr>
              <a:spcAft>
                <a:spcPts val="600"/>
              </a:spcAft>
            </a:pPr>
            <a:r>
              <a:rPr lang="fr-FR" sz="1800" dirty="0" smtClean="0"/>
              <a:t>Le mode de calcul de la part variable </a:t>
            </a:r>
            <a:r>
              <a:rPr lang="fr-FR" sz="1800" dirty="0" smtClean="0">
                <a:solidFill>
                  <a:schemeClr val="tx1">
                    <a:lumMod val="50000"/>
                    <a:lumOff val="50000"/>
                  </a:schemeClr>
                </a:solidFill>
              </a:rPr>
              <a:t>de chaque critère est personnalisé en fonction de l’importance du critère</a:t>
            </a:r>
            <a:endParaRPr lang="fr-FR" sz="1800" dirty="0">
              <a:solidFill>
                <a:schemeClr val="tx1">
                  <a:lumMod val="50000"/>
                  <a:lumOff val="50000"/>
                </a:schemeClr>
              </a:solidFill>
            </a:endParaRPr>
          </a:p>
          <a:p>
            <a:pPr marL="0" indent="0">
              <a:spcAft>
                <a:spcPts val="600"/>
              </a:spcAft>
              <a:buNone/>
            </a:pPr>
            <a:endParaRPr lang="fr-FR" sz="1800" dirty="0" smtClean="0">
              <a:solidFill>
                <a:schemeClr val="tx1">
                  <a:lumMod val="50000"/>
                  <a:lumOff val="50000"/>
                </a:schemeClr>
              </a:solidFill>
            </a:endParaRPr>
          </a:p>
          <a:p>
            <a:pPr marL="0" indent="0">
              <a:spcAft>
                <a:spcPts val="600"/>
              </a:spcAft>
              <a:buNone/>
            </a:pPr>
            <a:r>
              <a:rPr lang="fr-FR" sz="1800" dirty="0" smtClean="0">
                <a:solidFill>
                  <a:schemeClr val="tx1">
                    <a:lumMod val="50000"/>
                    <a:lumOff val="50000"/>
                  </a:schemeClr>
                </a:solidFill>
              </a:rPr>
              <a:t>Pour déterminer </a:t>
            </a:r>
            <a:r>
              <a:rPr lang="fr-FR" sz="1800" dirty="0" smtClean="0"/>
              <a:t>la part variable sur objectif </a:t>
            </a:r>
            <a:r>
              <a:rPr lang="fr-FR" sz="1800" dirty="0" smtClean="0">
                <a:solidFill>
                  <a:schemeClr val="tx1">
                    <a:lumMod val="50000"/>
                    <a:lumOff val="50000"/>
                  </a:schemeClr>
                </a:solidFill>
              </a:rPr>
              <a:t>obtenue pour chaque critère, vous pouvez vous référer </a:t>
            </a:r>
            <a:r>
              <a:rPr lang="fr-FR" sz="1800" dirty="0" smtClean="0"/>
              <a:t>aux grilles de conversion </a:t>
            </a:r>
            <a:r>
              <a:rPr lang="fr-FR" sz="1800" dirty="0" smtClean="0">
                <a:solidFill>
                  <a:schemeClr val="tx1">
                    <a:lumMod val="50000"/>
                    <a:lumOff val="50000"/>
                  </a:schemeClr>
                </a:solidFill>
              </a:rPr>
              <a:t>accessibles en </a:t>
            </a:r>
            <a:r>
              <a:rPr lang="fr-FR" sz="1800" u="sng" dirty="0" smtClean="0"/>
              <a:t>annexe 2</a:t>
            </a:r>
          </a:p>
        </p:txBody>
      </p:sp>
    </p:spTree>
    <p:extLst>
      <p:ext uri="{BB962C8B-B14F-4D97-AF65-F5344CB8AC3E}">
        <p14:creationId xmlns:p14="http://schemas.microsoft.com/office/powerpoint/2010/main" val="777838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660900" y="1119116"/>
            <a:ext cx="4483100" cy="5119760"/>
          </a:xfrm>
        </p:spPr>
        <p:txBody>
          <a:bodyPr>
            <a:normAutofit fontScale="92500" lnSpcReduction="20000"/>
          </a:bodyPr>
          <a:lstStyle/>
          <a:p>
            <a:pPr lvl="0">
              <a:lnSpc>
                <a:spcPct val="200000"/>
              </a:lnSpc>
            </a:pPr>
            <a:r>
              <a:rPr lang="fr-FR" dirty="0" smtClean="0">
                <a:solidFill>
                  <a:schemeClr val="tx1">
                    <a:lumMod val="50000"/>
                    <a:lumOff val="50000"/>
                  </a:schemeClr>
                </a:solidFill>
              </a:rPr>
              <a:t>Diagnostic et Ambitions</a:t>
            </a:r>
            <a:endParaRPr lang="fr-FR" dirty="0">
              <a:solidFill>
                <a:schemeClr val="tx1">
                  <a:lumMod val="50000"/>
                  <a:lumOff val="50000"/>
                </a:schemeClr>
              </a:solidFill>
            </a:endParaRPr>
          </a:p>
          <a:p>
            <a:pPr>
              <a:lnSpc>
                <a:spcPct val="200000"/>
              </a:lnSpc>
            </a:pPr>
            <a:r>
              <a:rPr lang="fr-FR" dirty="0" smtClean="0">
                <a:solidFill>
                  <a:schemeClr val="tx1">
                    <a:lumMod val="50000"/>
                    <a:lumOff val="50000"/>
                  </a:schemeClr>
                </a:solidFill>
              </a:rPr>
              <a:t>Evolutions</a:t>
            </a:r>
          </a:p>
          <a:p>
            <a:pPr>
              <a:lnSpc>
                <a:spcPct val="200000"/>
              </a:lnSpc>
            </a:pPr>
            <a:r>
              <a:rPr lang="fr-FR" dirty="0" smtClean="0">
                <a:solidFill>
                  <a:schemeClr val="tx1">
                    <a:lumMod val="50000"/>
                    <a:lumOff val="50000"/>
                  </a:schemeClr>
                </a:solidFill>
              </a:rPr>
              <a:t>Modes de détermination par métier</a:t>
            </a:r>
          </a:p>
          <a:p>
            <a:pPr>
              <a:lnSpc>
                <a:spcPct val="200000"/>
              </a:lnSpc>
            </a:pPr>
            <a:r>
              <a:rPr lang="fr-FR" dirty="0" smtClean="0">
                <a:solidFill>
                  <a:schemeClr val="tx1">
                    <a:lumMod val="50000"/>
                    <a:lumOff val="50000"/>
                  </a:schemeClr>
                </a:solidFill>
              </a:rPr>
              <a:t>Grilles de conversion</a:t>
            </a:r>
          </a:p>
          <a:p>
            <a:pPr>
              <a:lnSpc>
                <a:spcPct val="200000"/>
              </a:lnSpc>
            </a:pPr>
            <a:r>
              <a:rPr lang="fr-FR" dirty="0" smtClean="0"/>
              <a:t>Détail du baromètre BDD</a:t>
            </a:r>
          </a:p>
          <a:p>
            <a:pPr>
              <a:lnSpc>
                <a:spcPct val="200000"/>
              </a:lnSpc>
            </a:pPr>
            <a:r>
              <a:rPr lang="fr-FR" dirty="0">
                <a:solidFill>
                  <a:schemeClr val="tx1">
                    <a:lumMod val="50000"/>
                    <a:lumOff val="50000"/>
                  </a:schemeClr>
                </a:solidFill>
              </a:rPr>
              <a:t>Les ETP</a:t>
            </a:r>
          </a:p>
          <a:p>
            <a:pPr>
              <a:lnSpc>
                <a:spcPct val="200000"/>
              </a:lnSpc>
            </a:pPr>
            <a:r>
              <a:rPr lang="fr-FR" dirty="0">
                <a:solidFill>
                  <a:schemeClr val="tx1">
                    <a:lumMod val="50000"/>
                    <a:lumOff val="50000"/>
                  </a:schemeClr>
                </a:solidFill>
              </a:rPr>
              <a:t>Objectifs de PNB / ETP</a:t>
            </a:r>
          </a:p>
          <a:p>
            <a:pPr>
              <a:lnSpc>
                <a:spcPct val="200000"/>
              </a:lnSpc>
            </a:pPr>
            <a:r>
              <a:rPr lang="fr-FR" dirty="0" smtClean="0">
                <a:solidFill>
                  <a:schemeClr val="tx1">
                    <a:lumMod val="50000"/>
                    <a:lumOff val="50000"/>
                  </a:schemeClr>
                </a:solidFill>
              </a:rPr>
              <a:t>Règles de calcul de la répartition de la PV</a:t>
            </a:r>
          </a:p>
          <a:p>
            <a:pPr>
              <a:lnSpc>
                <a:spcPct val="200000"/>
              </a:lnSpc>
            </a:pPr>
            <a:r>
              <a:rPr lang="fr-FR" dirty="0" smtClean="0">
                <a:solidFill>
                  <a:schemeClr val="tx1">
                    <a:lumMod val="50000"/>
                    <a:lumOff val="50000"/>
                  </a:schemeClr>
                </a:solidFill>
              </a:rPr>
              <a:t>Annexes</a:t>
            </a:r>
          </a:p>
          <a:p>
            <a:pPr marL="0" indent="0">
              <a:lnSpc>
                <a:spcPct val="200000"/>
              </a:lnSpc>
              <a:buNone/>
            </a:pPr>
            <a:endParaRPr lang="fr-FR" dirty="0" smtClean="0">
              <a:solidFill>
                <a:schemeClr val="tx1">
                  <a:lumMod val="50000"/>
                  <a:lumOff val="50000"/>
                </a:schemeClr>
              </a:solidFill>
            </a:endParaRPr>
          </a:p>
        </p:txBody>
      </p:sp>
    </p:spTree>
    <p:extLst>
      <p:ext uri="{BB962C8B-B14F-4D97-AF65-F5344CB8AC3E}">
        <p14:creationId xmlns:p14="http://schemas.microsoft.com/office/powerpoint/2010/main" val="325228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2275" y="3267075"/>
            <a:ext cx="5757863"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4675" y="3419475"/>
            <a:ext cx="5757863"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6851176" y="2797791"/>
            <a:ext cx="1932805" cy="830997"/>
          </a:xfrm>
          <a:prstGeom prst="rect">
            <a:avLst/>
          </a:prstGeom>
          <a:noFill/>
          <a:ln>
            <a:solidFill>
              <a:schemeClr val="bg1">
                <a:lumMod val="50000"/>
              </a:schemeClr>
            </a:solidFill>
          </a:ln>
        </p:spPr>
        <p:txBody>
          <a:bodyPr wrap="square" rtlCol="0">
            <a:spAutoFit/>
          </a:bodyPr>
          <a:lstStyle/>
          <a:p>
            <a:pPr algn="ctr"/>
            <a:r>
              <a:rPr lang="fr-FR" sz="1200" b="1" dirty="0">
                <a:solidFill>
                  <a:schemeClr val="bg1">
                    <a:lumMod val="50000"/>
                  </a:schemeClr>
                </a:solidFill>
              </a:rPr>
              <a:t>A noter : Ne sont comptabilisées que les ventes faites sur des clients présentant un </a:t>
            </a:r>
            <a:r>
              <a:rPr lang="fr-FR" sz="1200" b="1" dirty="0">
                <a:solidFill>
                  <a:srgbClr val="C00000"/>
                </a:solidFill>
              </a:rPr>
              <a:t>DRC complet</a:t>
            </a:r>
            <a:endParaRPr lang="fr-FR" sz="1200" dirty="0">
              <a:solidFill>
                <a:srgbClr val="C00000"/>
              </a:solidFill>
            </a:endParaRPr>
          </a:p>
        </p:txBody>
      </p:sp>
      <p:sp>
        <p:nvSpPr>
          <p:cNvPr id="2" name="Titre 1"/>
          <p:cNvSpPr>
            <a:spLocks noGrp="1"/>
          </p:cNvSpPr>
          <p:nvPr>
            <p:ph type="title"/>
          </p:nvPr>
        </p:nvSpPr>
        <p:spPr/>
        <p:txBody>
          <a:bodyPr>
            <a:normAutofit fontScale="90000"/>
          </a:bodyPr>
          <a:lstStyle/>
          <a:p>
            <a:r>
              <a:rPr lang="fr-FR" dirty="0" smtClean="0"/>
              <a:t>Détail du baromètre </a:t>
            </a:r>
            <a:endParaRPr lang="fr-FR" dirty="0"/>
          </a:p>
        </p:txBody>
      </p:sp>
      <p:sp>
        <p:nvSpPr>
          <p:cNvPr id="8" name="Espace réservé du texte 3"/>
          <p:cNvSpPr>
            <a:spLocks noGrp="1"/>
          </p:cNvSpPr>
          <p:nvPr>
            <p:ph type="body" sz="quarter" idx="11"/>
          </p:nvPr>
        </p:nvSpPr>
        <p:spPr>
          <a:xfrm>
            <a:off x="1232806" y="184737"/>
            <a:ext cx="7711710" cy="644958"/>
          </a:xfrm>
        </p:spPr>
        <p:txBody>
          <a:bodyPr/>
          <a:lstStyle/>
          <a:p>
            <a:r>
              <a:rPr lang="fr-FR" dirty="0" smtClean="0"/>
              <a:t>Détail du Baromètre BDD</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783354688"/>
              </p:ext>
            </p:extLst>
          </p:nvPr>
        </p:nvGraphicFramePr>
        <p:xfrm>
          <a:off x="771525" y="918941"/>
          <a:ext cx="5745100" cy="5329459"/>
        </p:xfrm>
        <a:graphic>
          <a:graphicData uri="http://schemas.openxmlformats.org/drawingml/2006/table">
            <a:tbl>
              <a:tblPr/>
              <a:tblGrid>
                <a:gridCol w="5042684"/>
                <a:gridCol w="702416"/>
              </a:tblGrid>
              <a:tr h="133175">
                <a:tc>
                  <a:txBody>
                    <a:bodyPr/>
                    <a:lstStyle/>
                    <a:p>
                      <a:pPr algn="ctr" fontAlgn="ctr"/>
                      <a:r>
                        <a:rPr lang="fr-FR" sz="900" b="1" i="0" u="none" strike="noStrike" dirty="0">
                          <a:solidFill>
                            <a:srgbClr val="17365D"/>
                          </a:solidFill>
                          <a:effectLst/>
                          <a:latin typeface="Arial"/>
                        </a:rPr>
                        <a:t>CRITERE CONQUETE</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a:txBody>
                    <a:bodyPr/>
                    <a:lstStyle/>
                    <a:p>
                      <a:pPr algn="ctr" fontAlgn="ctr"/>
                      <a:r>
                        <a:rPr lang="fr-FR" sz="900" b="1" i="0" u="none" strike="noStrike">
                          <a:solidFill>
                            <a:srgbClr val="C00000"/>
                          </a:solidFill>
                          <a:effectLst/>
                          <a:latin typeface="Arial"/>
                        </a:rPr>
                        <a:t>15%</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r>
              <a:tr h="133175">
                <a:tc>
                  <a:txBody>
                    <a:bodyPr/>
                    <a:lstStyle/>
                    <a:p>
                      <a:pPr algn="l" fontAlgn="ctr"/>
                      <a:r>
                        <a:rPr lang="fr-FR" sz="900" b="1" i="1" u="none" strike="noStrike">
                          <a:solidFill>
                            <a:srgbClr val="17365D"/>
                          </a:solidFill>
                          <a:effectLst/>
                          <a:latin typeface="Arial"/>
                        </a:rPr>
                        <a:t>Evolution nette Clients Bancarisés Principaux (BP +JBP)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4%</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27355">
                <a:tc>
                  <a:txBody>
                    <a:bodyPr/>
                    <a:lstStyle/>
                    <a:p>
                      <a:pPr algn="l" fontAlgn="ctr"/>
                      <a:r>
                        <a:rPr lang="fr-FR" sz="900" b="1" i="1" u="none" strike="noStrike">
                          <a:solidFill>
                            <a:srgbClr val="17365D"/>
                          </a:solidFill>
                          <a:effectLst/>
                          <a:latin typeface="Arial"/>
                        </a:rPr>
                        <a:t>Evolution nette Clients patrimoniaux (HDG, GP, GF)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4%</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Evolution nette Clients Bancarisés Principaux équipés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Evolution nette Clients Pro actif équipés  par rapport à l’objectif fixé</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4%</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ctr" fontAlgn="ctr"/>
                      <a:r>
                        <a:rPr lang="fr-FR" sz="900" b="1" i="0" u="none" strike="noStrike">
                          <a:solidFill>
                            <a:srgbClr val="17365D"/>
                          </a:solidFill>
                          <a:effectLst/>
                          <a:latin typeface="Arial"/>
                        </a:rPr>
                        <a:t>CRITERE EQUIPEMENT BANCARISATION</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a:txBody>
                    <a:bodyPr/>
                    <a:lstStyle/>
                    <a:p>
                      <a:pPr algn="ctr" fontAlgn="ctr"/>
                      <a:r>
                        <a:rPr lang="fr-FR" sz="900" b="1" i="0" u="none" strike="noStrike">
                          <a:solidFill>
                            <a:srgbClr val="C00000"/>
                          </a:solidFill>
                          <a:effectLst/>
                          <a:latin typeface="Arial"/>
                        </a:rPr>
                        <a:t>15%</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r>
              <a:tr h="152199">
                <a:tc>
                  <a:txBody>
                    <a:bodyPr/>
                    <a:lstStyle/>
                    <a:p>
                      <a:pPr algn="l" fontAlgn="ctr"/>
                      <a:r>
                        <a:rPr lang="fr-FR" sz="900" b="1" i="1" u="none" strike="noStrike">
                          <a:solidFill>
                            <a:srgbClr val="17365D"/>
                          </a:solidFill>
                          <a:effectLst/>
                          <a:latin typeface="Arial"/>
                        </a:rPr>
                        <a:t>Ventes nettes forfaits (+ 2 options)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Ventes nettes IZICARTES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Ventes nettes cartes HDG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Vente nette CB débit différé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Ventes nettes banca Pro Forfaits Pro, Carte pro par rapport à l’objectif</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ctr" fontAlgn="ctr"/>
                      <a:r>
                        <a:rPr lang="fr-FR" sz="900" b="1" i="0" u="none" strike="noStrike">
                          <a:solidFill>
                            <a:srgbClr val="17365D"/>
                          </a:solidFill>
                          <a:effectLst/>
                          <a:latin typeface="Arial"/>
                        </a:rPr>
                        <a:t>CRITERE EPARGNE</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a:txBody>
                    <a:bodyPr/>
                    <a:lstStyle/>
                    <a:p>
                      <a:pPr algn="ctr" fontAlgn="ctr"/>
                      <a:r>
                        <a:rPr lang="fr-FR" sz="900" b="1" i="0" u="none" strike="noStrike">
                          <a:solidFill>
                            <a:srgbClr val="C00000"/>
                          </a:solidFill>
                          <a:effectLst/>
                          <a:latin typeface="Arial"/>
                        </a:rPr>
                        <a:t>15%</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r>
              <a:tr h="152199">
                <a:tc>
                  <a:txBody>
                    <a:bodyPr/>
                    <a:lstStyle/>
                    <a:p>
                      <a:pPr algn="l" fontAlgn="ctr"/>
                      <a:r>
                        <a:rPr lang="fr-FR" sz="900" b="1" i="1" u="none" strike="noStrike">
                          <a:solidFill>
                            <a:srgbClr val="17365D"/>
                          </a:solidFill>
                          <a:effectLst/>
                          <a:latin typeface="Arial"/>
                        </a:rPr>
                        <a:t>Excédents de collecte (y.c DAV)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2%</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dirty="0">
                          <a:solidFill>
                            <a:srgbClr val="17365D"/>
                          </a:solidFill>
                          <a:effectLst/>
                          <a:latin typeface="Arial"/>
                        </a:rPr>
                        <a:t>CA assurance vie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2%</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Activité UC (CA+arbitrage)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2%</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Excédents Assurance-vie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dirty="0">
                          <a:solidFill>
                            <a:srgbClr val="000000"/>
                          </a:solidFill>
                          <a:effectLst/>
                          <a:latin typeface="Arial"/>
                        </a:rPr>
                        <a:t>2%</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Excédents Epargne Bilan (Hors Emprunts CTO)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dirty="0">
                          <a:solidFill>
                            <a:srgbClr val="000000"/>
                          </a:solidFill>
                          <a:effectLst/>
                          <a:latin typeface="Arial"/>
                        </a:rPr>
                        <a:t>7%</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ctr" fontAlgn="ctr"/>
                      <a:r>
                        <a:rPr lang="fr-FR" sz="900" b="1" i="0" u="none" strike="noStrike">
                          <a:solidFill>
                            <a:srgbClr val="17365D"/>
                          </a:solidFill>
                          <a:effectLst/>
                          <a:latin typeface="Arial"/>
                        </a:rPr>
                        <a:t>CRITERE CREDITS</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a:txBody>
                    <a:bodyPr/>
                    <a:lstStyle/>
                    <a:p>
                      <a:pPr algn="ctr" fontAlgn="ctr"/>
                      <a:r>
                        <a:rPr lang="fr-FR" sz="900" b="1" i="0" u="none" strike="noStrike">
                          <a:solidFill>
                            <a:srgbClr val="C00000"/>
                          </a:solidFill>
                          <a:effectLst/>
                          <a:latin typeface="Arial"/>
                        </a:rPr>
                        <a:t>15%</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r>
              <a:tr h="152199">
                <a:tc>
                  <a:txBody>
                    <a:bodyPr/>
                    <a:lstStyle/>
                    <a:p>
                      <a:pPr algn="l" fontAlgn="ctr"/>
                      <a:r>
                        <a:rPr lang="fr-FR" sz="900" b="1" i="1" u="none" strike="noStrike" dirty="0">
                          <a:solidFill>
                            <a:srgbClr val="17365D"/>
                          </a:solidFill>
                          <a:effectLst/>
                          <a:latin typeface="Arial"/>
                        </a:rPr>
                        <a:t>Engagement Conso par  ETP  (hors clients 9)</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 CNP sur Conso en valeur absolue</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2%</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dirty="0">
                          <a:solidFill>
                            <a:srgbClr val="17365D"/>
                          </a:solidFill>
                          <a:effectLst/>
                          <a:latin typeface="Arial"/>
                        </a:rPr>
                        <a:t>Engagements </a:t>
                      </a:r>
                      <a:r>
                        <a:rPr lang="fr-FR" sz="900" b="1" i="1" u="none" strike="noStrike" dirty="0" err="1">
                          <a:solidFill>
                            <a:srgbClr val="17365D"/>
                          </a:solidFill>
                          <a:effectLst/>
                          <a:latin typeface="Arial"/>
                        </a:rPr>
                        <a:t>Immo</a:t>
                      </a:r>
                      <a:r>
                        <a:rPr lang="fr-FR" sz="900" b="1" i="1" u="none" strike="noStrike" dirty="0">
                          <a:solidFill>
                            <a:srgbClr val="17365D"/>
                          </a:solidFill>
                          <a:effectLst/>
                          <a:latin typeface="Arial"/>
                        </a:rPr>
                        <a:t> par rapport à l’objectif </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 CNP sur crédits  immo en valeur absolue</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2%</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Taux de couverture SACCEF</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2%</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dirty="0">
                          <a:solidFill>
                            <a:srgbClr val="17365D"/>
                          </a:solidFill>
                          <a:effectLst/>
                          <a:latin typeface="Arial"/>
                        </a:rPr>
                        <a:t>Engagements CMLT + CB  par </a:t>
                      </a:r>
                      <a:r>
                        <a:rPr lang="fr-FR" sz="900" b="1" i="1" u="none" strike="noStrike" kern="1200" dirty="0">
                          <a:solidFill>
                            <a:srgbClr val="17365D"/>
                          </a:solidFill>
                          <a:effectLst/>
                          <a:latin typeface="Arial"/>
                          <a:ea typeface="+mn-ea"/>
                          <a:cs typeface="+mn-cs"/>
                        </a:rPr>
                        <a:t>rapport à l’objectif</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ctr" fontAlgn="ctr"/>
                      <a:r>
                        <a:rPr lang="fr-FR" sz="900" b="1" i="0" u="none" strike="noStrike">
                          <a:solidFill>
                            <a:srgbClr val="17365D"/>
                          </a:solidFill>
                          <a:effectLst/>
                          <a:latin typeface="Arial"/>
                        </a:rPr>
                        <a:t>CRITERE IARD PREVOYANCE</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a:txBody>
                    <a:bodyPr/>
                    <a:lstStyle/>
                    <a:p>
                      <a:pPr algn="ctr" fontAlgn="ctr"/>
                      <a:r>
                        <a:rPr lang="fr-FR" sz="900" b="1" i="0" u="none" strike="noStrike">
                          <a:solidFill>
                            <a:srgbClr val="C00000"/>
                          </a:solidFill>
                          <a:effectLst/>
                          <a:latin typeface="Arial"/>
                        </a:rPr>
                        <a:t>20%</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r>
              <a:tr h="152199">
                <a:tc>
                  <a:txBody>
                    <a:bodyPr/>
                    <a:lstStyle/>
                    <a:p>
                      <a:pPr algn="l" fontAlgn="ctr"/>
                      <a:r>
                        <a:rPr lang="fr-FR" sz="900" b="1" i="1" u="none" strike="noStrike">
                          <a:solidFill>
                            <a:srgbClr val="17365D"/>
                          </a:solidFill>
                          <a:effectLst/>
                          <a:latin typeface="Arial"/>
                        </a:rPr>
                        <a:t>Ventes nettes IARD (Auto+MRH+ Pro)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7%</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Ventes nettes Prévoyance (GAV, secur.f,prevoy loc,santé,assist.vie, obséques, Pro)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7%</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a:solidFill>
                            <a:srgbClr val="17365D"/>
                          </a:solidFill>
                          <a:effectLst/>
                          <a:latin typeface="Arial"/>
                        </a:rPr>
                        <a:t>Chiffre d’affaires IARD (Yc Pro) par ETP</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6%</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ctr" fontAlgn="ctr"/>
                      <a:r>
                        <a:rPr lang="fr-FR" sz="900" b="1" i="0" u="none" strike="noStrike">
                          <a:solidFill>
                            <a:srgbClr val="17365D"/>
                          </a:solidFill>
                          <a:effectLst/>
                          <a:latin typeface="Arial"/>
                        </a:rPr>
                        <a:t>CRITERE RISQUES</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a:txBody>
                    <a:bodyPr/>
                    <a:lstStyle/>
                    <a:p>
                      <a:pPr algn="ctr" fontAlgn="ctr"/>
                      <a:r>
                        <a:rPr lang="fr-FR" sz="900" b="1" i="0" u="none" strike="noStrike">
                          <a:solidFill>
                            <a:srgbClr val="C00000"/>
                          </a:solidFill>
                          <a:effectLst/>
                          <a:latin typeface="Arial"/>
                        </a:rPr>
                        <a:t>10%</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r>
              <a:tr h="152199">
                <a:tc>
                  <a:txBody>
                    <a:bodyPr/>
                    <a:lstStyle/>
                    <a:p>
                      <a:pPr algn="l" fontAlgn="ctr"/>
                      <a:r>
                        <a:rPr lang="fr-FR" sz="900" b="1" i="1" u="none" strike="noStrike">
                          <a:solidFill>
                            <a:srgbClr val="17365D"/>
                          </a:solidFill>
                          <a:effectLst/>
                          <a:latin typeface="Arial"/>
                        </a:rPr>
                        <a:t>Complétude, conformité et fiabilisation des nouvelles EER sur flux BDD</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marL="0" algn="l" defTabSz="914400" rtl="0" eaLnBrk="1" fontAlgn="ctr" latinLnBrk="0" hangingPunct="1"/>
                      <a:r>
                        <a:rPr lang="fr-FR" sz="900" b="1" i="1" u="none" strike="noStrike" kern="1200" dirty="0">
                          <a:solidFill>
                            <a:srgbClr val="17365D"/>
                          </a:solidFill>
                          <a:effectLst/>
                          <a:latin typeface="Arial"/>
                          <a:ea typeface="+mn-ea"/>
                          <a:cs typeface="+mn-cs"/>
                        </a:rPr>
                        <a:t>Complétude, conformité et fiabilisation </a:t>
                      </a:r>
                      <a:r>
                        <a:rPr lang="fr-FR" sz="900" b="1" i="1" u="none" strike="noStrike" kern="1200" dirty="0" smtClean="0">
                          <a:solidFill>
                            <a:srgbClr val="17365D"/>
                          </a:solidFill>
                          <a:effectLst/>
                          <a:latin typeface="Arial"/>
                          <a:ea typeface="+mn-ea"/>
                          <a:cs typeface="+mn-cs"/>
                        </a:rPr>
                        <a:t>du stock de clients</a:t>
                      </a:r>
                      <a:endParaRPr lang="fr-FR" sz="900" b="1" i="1" u="none" strike="noStrike" kern="1200" dirty="0">
                        <a:solidFill>
                          <a:srgbClr val="17365D"/>
                        </a:solidFill>
                        <a:effectLst/>
                        <a:latin typeface="Arial"/>
                        <a:ea typeface="+mn-ea"/>
                        <a:cs typeface="+mn-cs"/>
                      </a:endParaRP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3%</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52199">
                <a:tc>
                  <a:txBody>
                    <a:bodyPr/>
                    <a:lstStyle/>
                    <a:p>
                      <a:pPr algn="l" fontAlgn="ctr"/>
                      <a:r>
                        <a:rPr lang="fr-FR" sz="900" b="1" i="1" u="none" strike="noStrike" dirty="0">
                          <a:solidFill>
                            <a:srgbClr val="17365D"/>
                          </a:solidFill>
                          <a:effectLst/>
                          <a:latin typeface="Arial"/>
                        </a:rPr>
                        <a:t>Traitement et qualité du traitement des alertes </a:t>
                      </a:r>
                      <a:r>
                        <a:rPr lang="fr-FR" sz="900" b="1" i="1" u="none" strike="noStrike" dirty="0" err="1">
                          <a:solidFill>
                            <a:srgbClr val="17365D"/>
                          </a:solidFill>
                          <a:effectLst/>
                          <a:latin typeface="Arial"/>
                        </a:rPr>
                        <a:t>Vigiclient</a:t>
                      </a:r>
                      <a:endParaRPr lang="fr-FR" sz="900" b="1" i="1" u="none" strike="noStrike" dirty="0">
                        <a:solidFill>
                          <a:srgbClr val="17365D"/>
                        </a:solidFill>
                        <a:effectLst/>
                        <a:latin typeface="Arial"/>
                      </a:endParaRP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4%</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67224">
                <a:tc>
                  <a:txBody>
                    <a:bodyPr/>
                    <a:lstStyle/>
                    <a:p>
                      <a:pPr algn="ctr" fontAlgn="ctr"/>
                      <a:r>
                        <a:rPr lang="fr-FR" sz="900" b="1" i="0" u="none" strike="noStrike">
                          <a:solidFill>
                            <a:srgbClr val="17365D"/>
                          </a:solidFill>
                          <a:effectLst/>
                          <a:latin typeface="Arial"/>
                        </a:rPr>
                        <a:t>CRITERE Satisfaction Clients</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a:txBody>
                    <a:bodyPr/>
                    <a:lstStyle/>
                    <a:p>
                      <a:pPr algn="ctr" fontAlgn="ctr"/>
                      <a:r>
                        <a:rPr lang="fr-FR" sz="900" b="1" i="0" u="none" strike="noStrike">
                          <a:solidFill>
                            <a:srgbClr val="C00000"/>
                          </a:solidFill>
                          <a:effectLst/>
                          <a:latin typeface="Arial"/>
                        </a:rPr>
                        <a:t>10%</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r>
              <a:tr h="152199">
                <a:tc>
                  <a:txBody>
                    <a:bodyPr/>
                    <a:lstStyle/>
                    <a:p>
                      <a:pPr marL="0" algn="l" defTabSz="914400" rtl="0" eaLnBrk="1" fontAlgn="ctr" latinLnBrk="0" hangingPunct="1"/>
                      <a:r>
                        <a:rPr lang="fr-FR" sz="900" b="1" i="1" u="none" strike="noStrike" kern="1200" dirty="0" smtClean="0">
                          <a:solidFill>
                            <a:srgbClr val="17365D"/>
                          </a:solidFill>
                          <a:effectLst/>
                          <a:latin typeface="Arial"/>
                          <a:ea typeface="+mn-ea"/>
                          <a:cs typeface="+mn-cs"/>
                        </a:rPr>
                        <a:t>NPS* du SAE</a:t>
                      </a:r>
                      <a:endParaRPr lang="fr-FR" sz="900" b="1" i="1" u="none" strike="noStrike" kern="1200" dirty="0">
                        <a:solidFill>
                          <a:srgbClr val="17365D"/>
                        </a:solidFill>
                        <a:effectLst/>
                        <a:latin typeface="Arial"/>
                        <a:ea typeface="+mn-ea"/>
                        <a:cs typeface="+mn-cs"/>
                      </a:endParaRPr>
                    </a:p>
                  </a:txBody>
                  <a:tcPr marL="0" marR="0" marT="0" marB="0" anchor="b">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a:solidFill>
                            <a:srgbClr val="000000"/>
                          </a:solidFill>
                          <a:effectLst/>
                          <a:latin typeface="Arial"/>
                        </a:rPr>
                        <a:t>5%</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84785">
                <a:tc>
                  <a:txBody>
                    <a:bodyPr/>
                    <a:lstStyle/>
                    <a:p>
                      <a:pPr marL="0" algn="l" defTabSz="914400" rtl="0" eaLnBrk="1" fontAlgn="ctr" latinLnBrk="0" hangingPunct="1"/>
                      <a:r>
                        <a:rPr lang="fr-FR" sz="900" b="1" i="1" u="none" strike="noStrike" kern="1200" dirty="0" smtClean="0">
                          <a:solidFill>
                            <a:srgbClr val="17365D"/>
                          </a:solidFill>
                          <a:effectLst/>
                          <a:latin typeface="Arial"/>
                          <a:ea typeface="+mn-ea"/>
                          <a:cs typeface="+mn-cs"/>
                        </a:rPr>
                        <a:t>TS-I de la satisfaction globale du Qualité </a:t>
                      </a:r>
                      <a:r>
                        <a:rPr lang="fr-FR" sz="900" b="1" i="1" u="none" strike="noStrike" kern="1200" dirty="0">
                          <a:solidFill>
                            <a:srgbClr val="17365D"/>
                          </a:solidFill>
                          <a:effectLst/>
                          <a:latin typeface="Arial"/>
                          <a:ea typeface="+mn-ea"/>
                          <a:cs typeface="+mn-cs"/>
                        </a:rPr>
                        <a:t>Haute Définition</a:t>
                      </a:r>
                    </a:p>
                  </a:txBody>
                  <a:tcPr marL="0" marR="0" marT="0" marB="0" anchor="b">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r>
                        <a:rPr lang="fr-FR" sz="900" b="1" i="0" u="none" strike="noStrike" dirty="0">
                          <a:solidFill>
                            <a:srgbClr val="000000"/>
                          </a:solidFill>
                          <a:effectLst/>
                          <a:latin typeface="Arial"/>
                        </a:rPr>
                        <a:t>5%</a:t>
                      </a:r>
                    </a:p>
                  </a:txBody>
                  <a:tcPr marL="0" marR="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2372843066"/>
              </p:ext>
            </p:extLst>
          </p:nvPr>
        </p:nvGraphicFramePr>
        <p:xfrm>
          <a:off x="6632812" y="5786651"/>
          <a:ext cx="2511188" cy="518616"/>
        </p:xfrm>
        <a:graphic>
          <a:graphicData uri="http://schemas.openxmlformats.org/drawingml/2006/table">
            <a:tbl>
              <a:tblPr/>
              <a:tblGrid>
                <a:gridCol w="2511188"/>
              </a:tblGrid>
              <a:tr h="259308">
                <a:tc>
                  <a:txBody>
                    <a:bodyPr/>
                    <a:lstStyle/>
                    <a:p>
                      <a:pPr algn="l" fontAlgn="b"/>
                      <a:r>
                        <a:rPr lang="fr-FR" sz="1050" b="0" i="0" u="none" strike="noStrike" dirty="0">
                          <a:solidFill>
                            <a:srgbClr val="000000"/>
                          </a:solidFill>
                          <a:effectLst/>
                          <a:latin typeface="Calibri"/>
                        </a:rPr>
                        <a:t>* NPS de la structure (</a:t>
                      </a:r>
                      <a:r>
                        <a:rPr lang="fr-FR" sz="1050" b="0" i="0" u="none" strike="noStrike" dirty="0" err="1">
                          <a:solidFill>
                            <a:srgbClr val="000000"/>
                          </a:solidFill>
                          <a:effectLst/>
                          <a:latin typeface="Calibri"/>
                        </a:rPr>
                        <a:t>Dir</a:t>
                      </a:r>
                      <a:r>
                        <a:rPr lang="fr-FR" sz="1050" b="0" i="0" u="none" strike="noStrike" dirty="0">
                          <a:solidFill>
                            <a:srgbClr val="000000"/>
                          </a:solidFill>
                          <a:effectLst/>
                          <a:latin typeface="Calibri"/>
                        </a:rPr>
                        <a:t> Co / Secteur / UC)</a:t>
                      </a:r>
                    </a:p>
                  </a:txBody>
                  <a:tcPr marL="0" marR="0" marT="0" marB="0" anchor="b">
                    <a:lnL>
                      <a:noFill/>
                    </a:lnL>
                    <a:lnR>
                      <a:noFill/>
                    </a:lnR>
                    <a:lnT>
                      <a:noFill/>
                    </a:lnT>
                    <a:lnB>
                      <a:noFill/>
                    </a:lnB>
                  </a:tcPr>
                </a:tc>
              </a:tr>
              <a:tr h="259308">
                <a:tc>
                  <a:txBody>
                    <a:bodyPr/>
                    <a:lstStyle/>
                    <a:p>
                      <a:pPr algn="l" fontAlgn="b"/>
                      <a:r>
                        <a:rPr lang="fr-FR" sz="1050" b="0" i="0" u="none" strike="noStrike" dirty="0">
                          <a:solidFill>
                            <a:srgbClr val="000000"/>
                          </a:solidFill>
                          <a:effectLst/>
                          <a:latin typeface="Calibri"/>
                        </a:rPr>
                        <a:t>Pour les agences il s'agit du NPS Secteur / UC</a:t>
                      </a:r>
                    </a:p>
                  </a:txBody>
                  <a:tcPr marL="0" marR="0" marT="0" marB="0" anchor="b">
                    <a:lnL>
                      <a:noFill/>
                    </a:lnL>
                    <a:lnR>
                      <a:noFill/>
                    </a:lnR>
                    <a:lnT>
                      <a:noFill/>
                    </a:lnT>
                    <a:lnB>
                      <a:noFill/>
                    </a:lnB>
                  </a:tcPr>
                </a:tc>
              </a:tr>
            </a:tbl>
          </a:graphicData>
        </a:graphic>
      </p:graphicFrame>
      <p:sp>
        <p:nvSpPr>
          <p:cNvPr id="9" name="Espace réservé du texte 3"/>
          <p:cNvSpPr txBox="1">
            <a:spLocks/>
          </p:cNvSpPr>
          <p:nvPr/>
        </p:nvSpPr>
        <p:spPr>
          <a:xfrm>
            <a:off x="6851176" y="3743325"/>
            <a:ext cx="1932805" cy="1333642"/>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noFill/>
          </a:ln>
        </p:spPr>
        <p:txBody>
          <a:bodyPr vert="horz" lIns="91440" tIns="45720" rIns="91440" bIns="45720" rtlCol="0" anchor="ctr">
            <a:noAutofit/>
          </a:bodyPr>
          <a:lstStyle>
            <a:lvl1pPr marL="0" marR="0" indent="0" algn="l" defTabSz="914400" rtl="0" eaLnBrk="1" fontAlgn="auto" latinLnBrk="0" hangingPunct="1">
              <a:lnSpc>
                <a:spcPct val="100000"/>
              </a:lnSpc>
              <a:spcBef>
                <a:spcPts val="0"/>
              </a:spcBef>
              <a:spcAft>
                <a:spcPts val="0"/>
              </a:spcAft>
              <a:buClr>
                <a:srgbClr val="C00000"/>
              </a:buClr>
              <a:buSzPct val="70000"/>
              <a:buFont typeface="Wingdings 2" pitchFamily="18" charset="2"/>
              <a:buNone/>
              <a:tabLst/>
              <a:defRPr sz="1600" b="1" kern="1200" baseline="0">
                <a:solidFill>
                  <a:srgbClr val="C00000"/>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None/>
              <a:tabLst/>
              <a:defRPr sz="1400" b="0" kern="1200">
                <a:solidFill>
                  <a:srgbClr val="C00000"/>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None/>
              <a:tabLst/>
              <a:defRPr sz="1200" b="0" kern="1200">
                <a:solidFill>
                  <a:srgbClr val="C00000"/>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None/>
              <a:tabLst/>
              <a:defRPr sz="1100" b="0" kern="1200">
                <a:solidFill>
                  <a:srgbClr val="C00000"/>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None/>
              <a:tabLst/>
              <a:defRPr sz="1100" b="0" kern="1200">
                <a:solidFill>
                  <a:srgbClr val="C00000"/>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fr-FR" sz="1400" dirty="0" smtClean="0">
                <a:solidFill>
                  <a:schemeClr val="bg1">
                    <a:lumMod val="50000"/>
                  </a:schemeClr>
                </a:solidFill>
              </a:rPr>
              <a:t>Règles de gestion du baromètre </a:t>
            </a:r>
            <a:r>
              <a:rPr lang="fr-FR" sz="1400" dirty="0">
                <a:solidFill>
                  <a:schemeClr val="bg1">
                    <a:lumMod val="50000"/>
                  </a:schemeClr>
                </a:solidFill>
              </a:rPr>
              <a:t>BDD 2019 en </a:t>
            </a:r>
            <a:r>
              <a:rPr lang="fr-FR" sz="1400" u="sng" dirty="0">
                <a:solidFill>
                  <a:schemeClr val="bg1">
                    <a:lumMod val="50000"/>
                  </a:schemeClr>
                </a:solidFill>
              </a:rPr>
              <a:t>a</a:t>
            </a:r>
            <a:r>
              <a:rPr lang="fr-FR" sz="1400" u="sng" dirty="0" smtClean="0">
                <a:solidFill>
                  <a:schemeClr val="bg1">
                    <a:lumMod val="50000"/>
                  </a:schemeClr>
                </a:solidFill>
              </a:rPr>
              <a:t>nnexe </a:t>
            </a:r>
            <a:r>
              <a:rPr lang="fr-FR" sz="1400" u="sng" dirty="0">
                <a:solidFill>
                  <a:schemeClr val="bg1">
                    <a:lumMod val="50000"/>
                  </a:schemeClr>
                </a:solidFill>
              </a:rPr>
              <a:t>3</a:t>
            </a:r>
          </a:p>
        </p:txBody>
      </p:sp>
    </p:spTree>
    <p:extLst>
      <p:ext uri="{BB962C8B-B14F-4D97-AF65-F5344CB8AC3E}">
        <p14:creationId xmlns:p14="http://schemas.microsoft.com/office/powerpoint/2010/main" val="17717676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660900" y="1214652"/>
            <a:ext cx="4483100" cy="5024224"/>
          </a:xfrm>
        </p:spPr>
        <p:txBody>
          <a:bodyPr>
            <a:normAutofit fontScale="85000" lnSpcReduction="10000"/>
          </a:bodyPr>
          <a:lstStyle/>
          <a:p>
            <a:pPr lvl="0">
              <a:lnSpc>
                <a:spcPct val="200000"/>
              </a:lnSpc>
            </a:pPr>
            <a:r>
              <a:rPr lang="fr-FR" dirty="0" smtClean="0">
                <a:solidFill>
                  <a:schemeClr val="tx1">
                    <a:lumMod val="50000"/>
                    <a:lumOff val="50000"/>
                  </a:schemeClr>
                </a:solidFill>
              </a:rPr>
              <a:t>Diagnostic et Ambitions</a:t>
            </a:r>
            <a:endParaRPr lang="fr-FR" dirty="0">
              <a:solidFill>
                <a:schemeClr val="tx1">
                  <a:lumMod val="50000"/>
                  <a:lumOff val="50000"/>
                </a:schemeClr>
              </a:solidFill>
            </a:endParaRPr>
          </a:p>
          <a:p>
            <a:pPr>
              <a:lnSpc>
                <a:spcPct val="200000"/>
              </a:lnSpc>
            </a:pPr>
            <a:r>
              <a:rPr lang="fr-FR" dirty="0" smtClean="0">
                <a:solidFill>
                  <a:schemeClr val="tx1">
                    <a:lumMod val="50000"/>
                    <a:lumOff val="50000"/>
                  </a:schemeClr>
                </a:solidFill>
              </a:rPr>
              <a:t>Evolutions</a:t>
            </a:r>
          </a:p>
          <a:p>
            <a:pPr>
              <a:lnSpc>
                <a:spcPct val="200000"/>
              </a:lnSpc>
            </a:pPr>
            <a:r>
              <a:rPr lang="fr-FR" dirty="0" smtClean="0">
                <a:solidFill>
                  <a:schemeClr val="tx1">
                    <a:lumMod val="50000"/>
                    <a:lumOff val="50000"/>
                  </a:schemeClr>
                </a:solidFill>
              </a:rPr>
              <a:t>Modes de détermination par métier</a:t>
            </a:r>
          </a:p>
          <a:p>
            <a:pPr>
              <a:lnSpc>
                <a:spcPct val="200000"/>
              </a:lnSpc>
            </a:pPr>
            <a:r>
              <a:rPr lang="fr-FR" dirty="0" smtClean="0">
                <a:solidFill>
                  <a:schemeClr val="tx1">
                    <a:lumMod val="50000"/>
                    <a:lumOff val="50000"/>
                  </a:schemeClr>
                </a:solidFill>
              </a:rPr>
              <a:t>Grilles de conversion</a:t>
            </a:r>
          </a:p>
          <a:p>
            <a:pPr>
              <a:lnSpc>
                <a:spcPct val="200000"/>
              </a:lnSpc>
            </a:pPr>
            <a:r>
              <a:rPr lang="fr-FR" dirty="0" smtClean="0">
                <a:solidFill>
                  <a:schemeClr val="tx1">
                    <a:lumMod val="50000"/>
                    <a:lumOff val="50000"/>
                  </a:schemeClr>
                </a:solidFill>
              </a:rPr>
              <a:t>Détail du baromètre BDD</a:t>
            </a:r>
          </a:p>
          <a:p>
            <a:pPr>
              <a:lnSpc>
                <a:spcPct val="200000"/>
              </a:lnSpc>
            </a:pPr>
            <a:r>
              <a:rPr lang="fr-FR" dirty="0"/>
              <a:t>Les ETP</a:t>
            </a:r>
          </a:p>
          <a:p>
            <a:pPr>
              <a:lnSpc>
                <a:spcPct val="200000"/>
              </a:lnSpc>
            </a:pPr>
            <a:r>
              <a:rPr lang="fr-FR" dirty="0">
                <a:solidFill>
                  <a:schemeClr val="tx1">
                    <a:lumMod val="50000"/>
                    <a:lumOff val="50000"/>
                  </a:schemeClr>
                </a:solidFill>
              </a:rPr>
              <a:t>Objectifs de PNB / ETP</a:t>
            </a:r>
          </a:p>
          <a:p>
            <a:pPr>
              <a:lnSpc>
                <a:spcPct val="200000"/>
              </a:lnSpc>
            </a:pPr>
            <a:r>
              <a:rPr lang="fr-FR" dirty="0" smtClean="0">
                <a:solidFill>
                  <a:schemeClr val="tx1">
                    <a:lumMod val="50000"/>
                    <a:lumOff val="50000"/>
                  </a:schemeClr>
                </a:solidFill>
              </a:rPr>
              <a:t>Règles de calcul de la répartition de la PV</a:t>
            </a:r>
          </a:p>
          <a:p>
            <a:pPr>
              <a:lnSpc>
                <a:spcPct val="200000"/>
              </a:lnSpc>
            </a:pPr>
            <a:r>
              <a:rPr lang="fr-FR" dirty="0" smtClean="0">
                <a:solidFill>
                  <a:schemeClr val="tx1">
                    <a:lumMod val="50000"/>
                    <a:lumOff val="50000"/>
                  </a:schemeClr>
                </a:solidFill>
              </a:rPr>
              <a:t>Annexes</a:t>
            </a:r>
          </a:p>
          <a:p>
            <a:pPr marL="0" indent="0">
              <a:lnSpc>
                <a:spcPct val="200000"/>
              </a:lnSpc>
              <a:buNone/>
            </a:pPr>
            <a:endParaRPr lang="fr-FR" dirty="0" smtClean="0">
              <a:solidFill>
                <a:schemeClr val="tx1">
                  <a:lumMod val="50000"/>
                  <a:lumOff val="50000"/>
                </a:schemeClr>
              </a:solidFill>
            </a:endParaRPr>
          </a:p>
        </p:txBody>
      </p:sp>
    </p:spTree>
    <p:extLst>
      <p:ext uri="{BB962C8B-B14F-4D97-AF65-F5344CB8AC3E}">
        <p14:creationId xmlns:p14="http://schemas.microsoft.com/office/powerpoint/2010/main" val="325228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a:xfrm>
            <a:off x="1310185" y="14648"/>
            <a:ext cx="7642496" cy="644958"/>
          </a:xfrm>
        </p:spPr>
        <p:txBody>
          <a:bodyPr/>
          <a:lstStyle/>
          <a:p>
            <a:r>
              <a:rPr lang="fr-FR" dirty="0" smtClean="0"/>
              <a:t>ETP : 2 définitions</a:t>
            </a:r>
            <a:endParaRPr lang="fr-FR" dirty="0"/>
          </a:p>
        </p:txBody>
      </p:sp>
      <p:sp>
        <p:nvSpPr>
          <p:cNvPr id="3" name="Titre 2"/>
          <p:cNvSpPr>
            <a:spLocks noGrp="1"/>
          </p:cNvSpPr>
          <p:nvPr>
            <p:ph type="title"/>
          </p:nvPr>
        </p:nvSpPr>
        <p:spPr/>
        <p:txBody>
          <a:bodyPr/>
          <a:lstStyle/>
          <a:p>
            <a:r>
              <a:rPr lang="fr-FR" dirty="0" smtClean="0"/>
              <a:t>Les ETP</a:t>
            </a:r>
            <a:endParaRPr lang="fr-FR" dirty="0"/>
          </a:p>
        </p:txBody>
      </p:sp>
      <p:sp>
        <p:nvSpPr>
          <p:cNvPr id="4" name="Rectangle 3"/>
          <p:cNvSpPr/>
          <p:nvPr/>
        </p:nvSpPr>
        <p:spPr>
          <a:xfrm>
            <a:off x="971551" y="846597"/>
            <a:ext cx="7831254" cy="5016758"/>
          </a:xfrm>
          <a:prstGeom prst="rect">
            <a:avLst/>
          </a:prstGeom>
        </p:spPr>
        <p:txBody>
          <a:bodyPr wrap="square">
            <a:spAutoFit/>
          </a:bodyPr>
          <a:lstStyle/>
          <a:p>
            <a:pPr marL="342900" indent="-342900">
              <a:spcAft>
                <a:spcPts val="0"/>
              </a:spcAft>
              <a:buBlip>
                <a:blip r:embed="rId2"/>
              </a:buBlip>
            </a:pPr>
            <a:r>
              <a:rPr lang="fr-FR" sz="1600" b="1" u="sng" dirty="0" smtClean="0">
                <a:solidFill>
                  <a:srgbClr val="C00000"/>
                </a:solidFill>
                <a:ea typeface="Calibri"/>
              </a:rPr>
              <a:t>ETP Agence</a:t>
            </a:r>
            <a:r>
              <a:rPr lang="fr-FR" sz="1600" b="1" dirty="0" smtClean="0">
                <a:solidFill>
                  <a:srgbClr val="C00000"/>
                </a:solidFill>
                <a:ea typeface="Calibri"/>
              </a:rPr>
              <a:t> : </a:t>
            </a:r>
            <a:r>
              <a:rPr lang="fr-FR" sz="1600" b="1" dirty="0">
                <a:solidFill>
                  <a:srgbClr val="C00000"/>
                </a:solidFill>
                <a:ea typeface="Calibri"/>
              </a:rPr>
              <a:t>pris en compte pour déterminer les </a:t>
            </a:r>
            <a:r>
              <a:rPr lang="fr-FR" sz="1600" b="1" dirty="0" smtClean="0">
                <a:solidFill>
                  <a:srgbClr val="C00000"/>
                </a:solidFill>
                <a:ea typeface="Calibri"/>
              </a:rPr>
              <a:t>objectifs</a:t>
            </a:r>
          </a:p>
          <a:p>
            <a:pPr marL="717550" lvl="1" indent="-260350">
              <a:spcBef>
                <a:spcPts val="600"/>
              </a:spcBef>
              <a:buClr>
                <a:srgbClr val="C00000"/>
              </a:buClr>
              <a:buSzPct val="70000"/>
              <a:buFont typeface="Wingdings 2" pitchFamily="18" charset="2"/>
              <a:buChar char=""/>
            </a:pPr>
            <a:r>
              <a:rPr lang="fr-FR" sz="1400" dirty="0" smtClean="0">
                <a:solidFill>
                  <a:prstClr val="black">
                    <a:lumMod val="50000"/>
                    <a:lumOff val="50000"/>
                  </a:prstClr>
                </a:solidFill>
                <a:latin typeface="Arial" pitchFamily="34" charset="0"/>
                <a:cs typeface="Arial" pitchFamily="34" charset="0"/>
              </a:rPr>
              <a:t>Correspond au nombre </a:t>
            </a:r>
            <a:r>
              <a:rPr lang="fr-FR" sz="1400" dirty="0">
                <a:solidFill>
                  <a:prstClr val="black">
                    <a:lumMod val="50000"/>
                    <a:lumOff val="50000"/>
                  </a:prstClr>
                </a:solidFill>
                <a:latin typeface="Arial" pitchFamily="34" charset="0"/>
                <a:cs typeface="Arial" pitchFamily="34" charset="0"/>
              </a:rPr>
              <a:t>de postes par </a:t>
            </a:r>
            <a:r>
              <a:rPr lang="fr-FR" sz="1400" dirty="0" smtClean="0">
                <a:solidFill>
                  <a:prstClr val="black">
                    <a:lumMod val="50000"/>
                    <a:lumOff val="50000"/>
                  </a:prstClr>
                </a:solidFill>
                <a:latin typeface="Arial" pitchFamily="34" charset="0"/>
                <a:cs typeface="Arial" pitchFamily="34" charset="0"/>
              </a:rPr>
              <a:t>Agence (</a:t>
            </a:r>
            <a:r>
              <a:rPr lang="fr-FR" sz="1400" dirty="0" err="1" smtClean="0">
                <a:solidFill>
                  <a:prstClr val="black">
                    <a:lumMod val="50000"/>
                    <a:lumOff val="50000"/>
                  </a:prstClr>
                </a:solidFill>
                <a:latin typeface="Arial" pitchFamily="34" charset="0"/>
                <a:cs typeface="Arial" pitchFamily="34" charset="0"/>
              </a:rPr>
              <a:t>yc</a:t>
            </a:r>
            <a:r>
              <a:rPr lang="fr-FR" sz="1400" dirty="0" smtClean="0">
                <a:solidFill>
                  <a:prstClr val="black">
                    <a:lumMod val="50000"/>
                    <a:lumOff val="50000"/>
                  </a:prstClr>
                </a:solidFill>
                <a:latin typeface="Arial" pitchFamily="34" charset="0"/>
                <a:cs typeface="Arial" pitchFamily="34" charset="0"/>
              </a:rPr>
              <a:t> sites rattachés)</a:t>
            </a:r>
            <a:endParaRPr lang="fr-FR" sz="1400" dirty="0">
              <a:solidFill>
                <a:prstClr val="black">
                  <a:lumMod val="50000"/>
                  <a:lumOff val="50000"/>
                </a:prstClr>
              </a:solidFill>
              <a:latin typeface="Arial" pitchFamily="34" charset="0"/>
              <a:cs typeface="Arial" pitchFamily="34" charset="0"/>
            </a:endParaRPr>
          </a:p>
          <a:p>
            <a:pPr marL="717550" lvl="1" indent="-260350">
              <a:spcBef>
                <a:spcPts val="600"/>
              </a:spcBef>
              <a:buClr>
                <a:srgbClr val="C00000"/>
              </a:buClr>
              <a:buSzPct val="70000"/>
              <a:buFont typeface="Wingdings 2" pitchFamily="18" charset="2"/>
              <a:buChar char=""/>
            </a:pPr>
            <a:r>
              <a:rPr lang="fr-FR" sz="1600" dirty="0">
                <a:solidFill>
                  <a:schemeClr val="bg1">
                    <a:lumMod val="50000"/>
                  </a:schemeClr>
                </a:solidFill>
                <a:ea typeface="Calibri"/>
              </a:rPr>
              <a:t>Exemple : </a:t>
            </a:r>
            <a:r>
              <a:rPr lang="fr-FR" sz="1600" dirty="0" smtClean="0">
                <a:solidFill>
                  <a:schemeClr val="bg1">
                    <a:lumMod val="50000"/>
                  </a:schemeClr>
                </a:solidFill>
                <a:ea typeface="Calibri"/>
              </a:rPr>
              <a:t>Agence de </a:t>
            </a:r>
            <a:r>
              <a:rPr lang="fr-FR" sz="1600" dirty="0">
                <a:solidFill>
                  <a:schemeClr val="bg1">
                    <a:lumMod val="50000"/>
                  </a:schemeClr>
                </a:solidFill>
                <a:ea typeface="Calibri"/>
              </a:rPr>
              <a:t>4 postes (</a:t>
            </a:r>
            <a:r>
              <a:rPr lang="fr-FR" sz="1600" dirty="0" smtClean="0">
                <a:solidFill>
                  <a:schemeClr val="bg1">
                    <a:lumMod val="50000"/>
                  </a:schemeClr>
                </a:solidFill>
                <a:ea typeface="Calibri"/>
              </a:rPr>
              <a:t>1DA, </a:t>
            </a:r>
            <a:r>
              <a:rPr lang="fr-FR" sz="1600" dirty="0">
                <a:solidFill>
                  <a:schemeClr val="bg1">
                    <a:lumMod val="50000"/>
                  </a:schemeClr>
                </a:solidFill>
                <a:ea typeface="Calibri"/>
              </a:rPr>
              <a:t>2 GC, 1 CC) </a:t>
            </a:r>
            <a:r>
              <a:rPr lang="fr-FR" sz="1600" dirty="0" smtClean="0">
                <a:solidFill>
                  <a:schemeClr val="bg1">
                    <a:lumMod val="50000"/>
                  </a:schemeClr>
                </a:solidFill>
                <a:ea typeface="Calibri"/>
                <a:sym typeface="Wingdings" panose="05000000000000000000" pitchFamily="2" charset="2"/>
              </a:rPr>
              <a:t> ETP Agence = 4</a:t>
            </a:r>
            <a:endParaRPr lang="fr-FR" sz="1600" dirty="0" smtClean="0">
              <a:solidFill>
                <a:schemeClr val="bg1">
                  <a:lumMod val="50000"/>
                </a:schemeClr>
              </a:solidFill>
              <a:ea typeface="Calibri"/>
            </a:endParaRPr>
          </a:p>
          <a:p>
            <a:pPr>
              <a:spcAft>
                <a:spcPts val="0"/>
              </a:spcAft>
            </a:pPr>
            <a:endParaRPr lang="fr-FR" sz="1600" b="1" u="sng" dirty="0" smtClean="0">
              <a:ea typeface="Calibri"/>
            </a:endParaRPr>
          </a:p>
          <a:p>
            <a:pPr marL="285750" indent="-285750">
              <a:buBlip>
                <a:blip r:embed="rId2"/>
              </a:buBlip>
            </a:pPr>
            <a:r>
              <a:rPr lang="fr-FR" sz="1600" b="1" u="sng" dirty="0">
                <a:solidFill>
                  <a:srgbClr val="C00000"/>
                </a:solidFill>
                <a:ea typeface="Calibri"/>
              </a:rPr>
              <a:t>ETP </a:t>
            </a:r>
            <a:r>
              <a:rPr lang="fr-FR" sz="1600" b="1" u="sng" dirty="0" smtClean="0">
                <a:solidFill>
                  <a:srgbClr val="C00000"/>
                </a:solidFill>
                <a:ea typeface="Calibri"/>
              </a:rPr>
              <a:t>performance</a:t>
            </a:r>
            <a:r>
              <a:rPr lang="fr-FR" sz="1600" b="1" dirty="0" smtClean="0">
                <a:solidFill>
                  <a:srgbClr val="C00000"/>
                </a:solidFill>
                <a:ea typeface="Calibri"/>
              </a:rPr>
              <a:t> : pris en compte pour le réalisé de fin d’année</a:t>
            </a:r>
            <a:endParaRPr lang="fr-FR" sz="1600" b="1" dirty="0">
              <a:solidFill>
                <a:srgbClr val="C00000"/>
              </a:solidFill>
              <a:ea typeface="Calibri"/>
            </a:endParaRPr>
          </a:p>
          <a:p>
            <a:pPr marL="717550" lvl="1" indent="-260350">
              <a:spcBef>
                <a:spcPts val="600"/>
              </a:spcBef>
              <a:buClr>
                <a:srgbClr val="C00000"/>
              </a:buClr>
              <a:buSzPct val="70000"/>
              <a:buFont typeface="Wingdings 2" pitchFamily="18" charset="2"/>
              <a:buChar char=""/>
            </a:pPr>
            <a:r>
              <a:rPr lang="fr-FR" sz="1400" b="1" dirty="0" smtClean="0">
                <a:solidFill>
                  <a:schemeClr val="bg1">
                    <a:lumMod val="50000"/>
                  </a:schemeClr>
                </a:solidFill>
                <a:ea typeface="Calibri"/>
              </a:rPr>
              <a:t>Niveau Agence</a:t>
            </a:r>
            <a:r>
              <a:rPr lang="fr-FR" sz="1400" b="1" dirty="0">
                <a:solidFill>
                  <a:schemeClr val="bg1">
                    <a:lumMod val="50000"/>
                  </a:schemeClr>
                </a:solidFill>
                <a:ea typeface="Calibri"/>
              </a:rPr>
              <a:t> :</a:t>
            </a:r>
            <a:endParaRPr lang="fr-FR" sz="1400" dirty="0">
              <a:solidFill>
                <a:schemeClr val="bg1">
                  <a:lumMod val="50000"/>
                </a:schemeClr>
              </a:solidFill>
              <a:ea typeface="Calibri"/>
            </a:endParaRPr>
          </a:p>
          <a:p>
            <a:pPr marL="1257300" lvl="2" indent="-342900">
              <a:buFont typeface="Wingdings"/>
              <a:buChar char=""/>
              <a:tabLst>
                <a:tab pos="228600" algn="l"/>
              </a:tabLst>
            </a:pPr>
            <a:r>
              <a:rPr lang="fr-FR" sz="1200" dirty="0">
                <a:solidFill>
                  <a:srgbClr val="595959"/>
                </a:solidFill>
                <a:ea typeface="Calibri"/>
              </a:rPr>
              <a:t>Comptabilisation de tous les collaborateurs affectés dans </a:t>
            </a:r>
            <a:r>
              <a:rPr lang="fr-FR" sz="1200" dirty="0" smtClean="0">
                <a:solidFill>
                  <a:srgbClr val="595959"/>
                </a:solidFill>
                <a:ea typeface="Calibri"/>
              </a:rPr>
              <a:t>une agence (</a:t>
            </a:r>
            <a:r>
              <a:rPr lang="fr-FR" sz="1200" dirty="0" err="1" smtClean="0">
                <a:solidFill>
                  <a:srgbClr val="595959"/>
                </a:solidFill>
                <a:ea typeface="Calibri"/>
              </a:rPr>
              <a:t>yc</a:t>
            </a:r>
            <a:r>
              <a:rPr lang="fr-FR" sz="1200" dirty="0" smtClean="0">
                <a:solidFill>
                  <a:srgbClr val="595959"/>
                </a:solidFill>
                <a:ea typeface="Calibri"/>
              </a:rPr>
              <a:t> sites rattachés)</a:t>
            </a:r>
            <a:endParaRPr lang="fr-FR" sz="1400" dirty="0">
              <a:latin typeface="Times New Roman"/>
              <a:ea typeface="Calibri"/>
            </a:endParaRPr>
          </a:p>
          <a:p>
            <a:pPr marL="1257300" lvl="2" indent="-342900">
              <a:buFont typeface="Wingdings"/>
              <a:buChar char=""/>
              <a:tabLst>
                <a:tab pos="228600" algn="l"/>
              </a:tabLst>
            </a:pPr>
            <a:r>
              <a:rPr lang="fr-FR" sz="1200" dirty="0">
                <a:solidFill>
                  <a:srgbClr val="595959"/>
                </a:solidFill>
                <a:ea typeface="Calibri"/>
              </a:rPr>
              <a:t>DUC / DS / ADS/ DAA à hauteur de </a:t>
            </a:r>
            <a:r>
              <a:rPr lang="fr-FR" sz="1200" b="1" dirty="0">
                <a:solidFill>
                  <a:srgbClr val="595959"/>
                </a:solidFill>
                <a:ea typeface="Calibri"/>
              </a:rPr>
              <a:t>100% sur l’agence d’affectation </a:t>
            </a:r>
            <a:endParaRPr lang="fr-FR" sz="1200" dirty="0" smtClean="0">
              <a:ea typeface="Calibri"/>
            </a:endParaRPr>
          </a:p>
          <a:p>
            <a:pPr marL="717550" lvl="1" indent="-260350">
              <a:spcBef>
                <a:spcPts val="600"/>
              </a:spcBef>
              <a:buClr>
                <a:srgbClr val="C00000"/>
              </a:buClr>
              <a:buSzPct val="70000"/>
              <a:buFont typeface="Wingdings 2" pitchFamily="18" charset="2"/>
              <a:buChar char=""/>
            </a:pPr>
            <a:r>
              <a:rPr lang="fr-FR" sz="1400" b="1" dirty="0" smtClean="0">
                <a:solidFill>
                  <a:schemeClr val="bg1">
                    <a:lumMod val="50000"/>
                  </a:schemeClr>
                </a:solidFill>
                <a:ea typeface="Calibri"/>
              </a:rPr>
              <a:t>Niveau Direction Commerciale :</a:t>
            </a:r>
            <a:endParaRPr lang="fr-FR" sz="1400" dirty="0" smtClean="0">
              <a:solidFill>
                <a:schemeClr val="bg1">
                  <a:lumMod val="50000"/>
                </a:schemeClr>
              </a:solidFill>
              <a:ea typeface="Calibri"/>
            </a:endParaRPr>
          </a:p>
          <a:p>
            <a:pPr marL="1257300" lvl="2" indent="-342900">
              <a:buFont typeface="Wingdings"/>
              <a:buChar char=""/>
              <a:tabLst>
                <a:tab pos="228600" algn="l"/>
              </a:tabLst>
            </a:pPr>
            <a:r>
              <a:rPr lang="fr-FR" sz="1200" dirty="0" smtClean="0">
                <a:solidFill>
                  <a:schemeClr val="bg1">
                    <a:lumMod val="50000"/>
                  </a:schemeClr>
                </a:solidFill>
                <a:ea typeface="Calibri"/>
              </a:rPr>
              <a:t>Somme </a:t>
            </a:r>
            <a:r>
              <a:rPr lang="fr-FR" sz="1200" dirty="0">
                <a:solidFill>
                  <a:schemeClr val="bg1">
                    <a:lumMod val="50000"/>
                  </a:schemeClr>
                </a:solidFill>
                <a:ea typeface="Calibri"/>
              </a:rPr>
              <a:t>des ETP des agences rattachées à la </a:t>
            </a:r>
            <a:r>
              <a:rPr lang="fr-FR" sz="1200" dirty="0" smtClean="0">
                <a:solidFill>
                  <a:schemeClr val="bg1">
                    <a:lumMod val="50000"/>
                  </a:schemeClr>
                </a:solidFill>
                <a:ea typeface="Calibri"/>
              </a:rPr>
              <a:t>Direction </a:t>
            </a:r>
            <a:r>
              <a:rPr lang="fr-FR" sz="1200" dirty="0">
                <a:solidFill>
                  <a:schemeClr val="bg1">
                    <a:lumMod val="50000"/>
                  </a:schemeClr>
                </a:solidFill>
                <a:ea typeface="Calibri"/>
              </a:rPr>
              <a:t>C</a:t>
            </a:r>
            <a:r>
              <a:rPr lang="fr-FR" sz="1200" dirty="0" smtClean="0">
                <a:solidFill>
                  <a:schemeClr val="bg1">
                    <a:lumMod val="50000"/>
                  </a:schemeClr>
                </a:solidFill>
                <a:ea typeface="Calibri"/>
              </a:rPr>
              <a:t>ommerciale</a:t>
            </a:r>
            <a:endParaRPr lang="fr-FR" sz="1400" dirty="0">
              <a:solidFill>
                <a:schemeClr val="bg1">
                  <a:lumMod val="50000"/>
                </a:schemeClr>
              </a:solidFill>
              <a:latin typeface="Times New Roman"/>
              <a:ea typeface="Calibri"/>
            </a:endParaRPr>
          </a:p>
          <a:p>
            <a:pPr marL="1257300" lvl="2" indent="-342900">
              <a:buFont typeface="Wingdings"/>
              <a:buChar char=""/>
              <a:tabLst>
                <a:tab pos="228600" algn="l"/>
              </a:tabLst>
            </a:pPr>
            <a:r>
              <a:rPr lang="fr-FR" sz="1200" dirty="0">
                <a:solidFill>
                  <a:schemeClr val="bg1">
                    <a:lumMod val="50000"/>
                  </a:schemeClr>
                </a:solidFill>
                <a:ea typeface="Calibri"/>
              </a:rPr>
              <a:t>Intégration de tous les postes rattachés à la Direction Commerciale</a:t>
            </a:r>
            <a:r>
              <a:rPr lang="fr-FR" sz="1200" dirty="0" smtClean="0">
                <a:solidFill>
                  <a:schemeClr val="bg1">
                    <a:lumMod val="50000"/>
                  </a:schemeClr>
                </a:solidFill>
                <a:ea typeface="Calibri"/>
              </a:rPr>
              <a:t>(DC</a:t>
            </a:r>
            <a:r>
              <a:rPr lang="fr-FR" sz="1200" dirty="0">
                <a:solidFill>
                  <a:schemeClr val="bg1">
                    <a:lumMod val="50000"/>
                  </a:schemeClr>
                </a:solidFill>
                <a:ea typeface="Calibri"/>
              </a:rPr>
              <a:t>, Marchés, Assistants, PRO, GP, RRC/ARC, etc.) </a:t>
            </a:r>
            <a:endParaRPr lang="fr-FR" sz="1200" dirty="0" smtClean="0">
              <a:ea typeface="Calibri"/>
            </a:endParaRPr>
          </a:p>
          <a:p>
            <a:pPr marL="717550" lvl="1" indent="-260350">
              <a:spcBef>
                <a:spcPts val="600"/>
              </a:spcBef>
              <a:buClr>
                <a:srgbClr val="C00000"/>
              </a:buClr>
              <a:buSzPct val="70000"/>
              <a:buFont typeface="Wingdings 2" pitchFamily="18" charset="2"/>
              <a:buChar char=""/>
            </a:pPr>
            <a:r>
              <a:rPr lang="fr-FR" sz="1400" b="1" dirty="0" smtClean="0">
                <a:solidFill>
                  <a:schemeClr val="bg1">
                    <a:lumMod val="50000"/>
                  </a:schemeClr>
                </a:solidFill>
                <a:ea typeface="Calibri"/>
              </a:rPr>
              <a:t>Nature </a:t>
            </a:r>
            <a:r>
              <a:rPr lang="fr-FR" sz="1400" b="1" dirty="0">
                <a:solidFill>
                  <a:schemeClr val="bg1">
                    <a:lumMod val="50000"/>
                  </a:schemeClr>
                </a:solidFill>
                <a:ea typeface="Calibri"/>
              </a:rPr>
              <a:t>des contrats et poids de référence :</a:t>
            </a:r>
            <a:endParaRPr lang="fr-FR" sz="1400" dirty="0">
              <a:solidFill>
                <a:schemeClr val="bg1">
                  <a:lumMod val="50000"/>
                </a:schemeClr>
              </a:solidFill>
              <a:ea typeface="Calibri"/>
            </a:endParaRPr>
          </a:p>
          <a:p>
            <a:pPr marL="1257300" lvl="2" indent="-342900">
              <a:buFont typeface="Wingdings"/>
              <a:buChar char=""/>
            </a:pPr>
            <a:r>
              <a:rPr lang="fr-FR" sz="1200" dirty="0">
                <a:solidFill>
                  <a:srgbClr val="595959"/>
                </a:solidFill>
                <a:ea typeface="Calibri"/>
              </a:rPr>
              <a:t>ETP moyens mensuels CDI  </a:t>
            </a:r>
            <a:r>
              <a:rPr lang="fr-FR" sz="1200" dirty="0" smtClean="0">
                <a:solidFill>
                  <a:srgbClr val="595959"/>
                </a:solidFill>
                <a:ea typeface="Calibri"/>
              </a:rPr>
              <a:t>(</a:t>
            </a:r>
            <a:r>
              <a:rPr lang="fr-FR" sz="1200" dirty="0" smtClean="0">
                <a:solidFill>
                  <a:srgbClr val="595959"/>
                </a:solidFill>
                <a:ea typeface="Calibri"/>
              </a:rPr>
              <a:t>prise en compte des</a:t>
            </a:r>
            <a:r>
              <a:rPr lang="fr-FR" sz="1200" dirty="0" smtClean="0">
                <a:solidFill>
                  <a:srgbClr val="595959"/>
                </a:solidFill>
                <a:ea typeface="Calibri"/>
              </a:rPr>
              <a:t> </a:t>
            </a:r>
            <a:r>
              <a:rPr lang="fr-FR" sz="1200" dirty="0" smtClean="0">
                <a:solidFill>
                  <a:srgbClr val="595959"/>
                </a:solidFill>
                <a:ea typeface="Calibri"/>
              </a:rPr>
              <a:t>temps partiels)	</a:t>
            </a:r>
            <a:r>
              <a:rPr lang="fr-FR" sz="1200" b="1" dirty="0" smtClean="0">
                <a:solidFill>
                  <a:srgbClr val="595959"/>
                </a:solidFill>
                <a:latin typeface="Wingdings"/>
                <a:ea typeface="Calibri"/>
              </a:rPr>
              <a:t>è</a:t>
            </a:r>
            <a:r>
              <a:rPr lang="fr-FR" sz="1200" b="1" dirty="0" smtClean="0">
                <a:solidFill>
                  <a:srgbClr val="595959"/>
                </a:solidFill>
                <a:ea typeface="Calibri"/>
              </a:rPr>
              <a:t> </a:t>
            </a:r>
            <a:r>
              <a:rPr lang="fr-FR" sz="1200" b="1" dirty="0">
                <a:solidFill>
                  <a:srgbClr val="595959"/>
                </a:solidFill>
                <a:ea typeface="Calibri"/>
              </a:rPr>
              <a:t>100%</a:t>
            </a:r>
            <a:endParaRPr lang="fr-FR" sz="1400" dirty="0">
              <a:latin typeface="Times New Roman"/>
              <a:ea typeface="Calibri"/>
            </a:endParaRPr>
          </a:p>
          <a:p>
            <a:pPr marL="1257300" lvl="2" indent="-342900">
              <a:buFont typeface="Wingdings"/>
              <a:buChar char=""/>
            </a:pPr>
            <a:r>
              <a:rPr lang="fr-FR" sz="1200" dirty="0" smtClean="0">
                <a:solidFill>
                  <a:srgbClr val="595959"/>
                </a:solidFill>
                <a:ea typeface="Calibri"/>
              </a:rPr>
              <a:t>ETP </a:t>
            </a:r>
            <a:r>
              <a:rPr lang="fr-FR" sz="1200" dirty="0">
                <a:solidFill>
                  <a:srgbClr val="595959"/>
                </a:solidFill>
                <a:ea typeface="Calibri"/>
              </a:rPr>
              <a:t>moyens mensuels CDD / Intérimaires </a:t>
            </a:r>
            <a:r>
              <a:rPr lang="fr-FR" sz="1200" dirty="0" smtClean="0">
                <a:solidFill>
                  <a:srgbClr val="595959"/>
                </a:solidFill>
                <a:ea typeface="Calibri"/>
              </a:rPr>
              <a:t>	</a:t>
            </a:r>
            <a:r>
              <a:rPr lang="fr-FR" sz="1200" dirty="0" smtClean="0">
                <a:solidFill>
                  <a:srgbClr val="595959"/>
                </a:solidFill>
                <a:ea typeface="Calibri"/>
              </a:rPr>
              <a:t>	</a:t>
            </a:r>
            <a:r>
              <a:rPr lang="fr-FR" sz="1200" b="1" dirty="0" smtClean="0">
                <a:solidFill>
                  <a:srgbClr val="595959"/>
                </a:solidFill>
                <a:latin typeface="Wingdings"/>
                <a:ea typeface="Calibri"/>
              </a:rPr>
              <a:t>è</a:t>
            </a:r>
            <a:r>
              <a:rPr lang="fr-FR" sz="1200" b="1" dirty="0" smtClean="0">
                <a:solidFill>
                  <a:srgbClr val="595959"/>
                </a:solidFill>
                <a:ea typeface="Calibri"/>
              </a:rPr>
              <a:t> </a:t>
            </a:r>
            <a:r>
              <a:rPr lang="fr-FR" sz="1200" b="1" dirty="0">
                <a:solidFill>
                  <a:srgbClr val="595959"/>
                </a:solidFill>
                <a:ea typeface="Calibri"/>
              </a:rPr>
              <a:t>100%</a:t>
            </a:r>
            <a:endParaRPr lang="fr-FR" sz="1400" dirty="0">
              <a:latin typeface="Times New Roman"/>
              <a:ea typeface="Calibri"/>
            </a:endParaRPr>
          </a:p>
          <a:p>
            <a:pPr marL="1257300" lvl="2" indent="-342900">
              <a:buFont typeface="Wingdings"/>
              <a:buChar char=""/>
            </a:pPr>
            <a:r>
              <a:rPr lang="fr-FR" sz="1200" dirty="0">
                <a:solidFill>
                  <a:srgbClr val="595959"/>
                </a:solidFill>
                <a:ea typeface="Calibri"/>
              </a:rPr>
              <a:t>Apprentis                                                                </a:t>
            </a:r>
            <a:r>
              <a:rPr lang="fr-FR" sz="1200" dirty="0" smtClean="0">
                <a:solidFill>
                  <a:srgbClr val="595959"/>
                </a:solidFill>
                <a:ea typeface="Calibri"/>
              </a:rPr>
              <a:t>	</a:t>
            </a:r>
            <a:r>
              <a:rPr lang="fr-FR" sz="1200" dirty="0" smtClean="0">
                <a:solidFill>
                  <a:srgbClr val="595959"/>
                </a:solidFill>
                <a:ea typeface="Calibri"/>
              </a:rPr>
              <a:t>	</a:t>
            </a:r>
            <a:r>
              <a:rPr lang="fr-FR" sz="1200" b="1" dirty="0" smtClean="0">
                <a:solidFill>
                  <a:srgbClr val="595959"/>
                </a:solidFill>
                <a:latin typeface="Wingdings"/>
                <a:ea typeface="Calibri"/>
              </a:rPr>
              <a:t>è</a:t>
            </a:r>
            <a:r>
              <a:rPr lang="fr-FR" sz="1200" b="1" dirty="0" smtClean="0">
                <a:solidFill>
                  <a:srgbClr val="595959"/>
                </a:solidFill>
                <a:ea typeface="Calibri"/>
              </a:rPr>
              <a:t> </a:t>
            </a:r>
            <a:r>
              <a:rPr lang="fr-FR" sz="1200" b="1" dirty="0">
                <a:solidFill>
                  <a:srgbClr val="595959"/>
                </a:solidFill>
                <a:ea typeface="Calibri"/>
              </a:rPr>
              <a:t>0%</a:t>
            </a:r>
            <a:endParaRPr lang="fr-FR" sz="1400" dirty="0">
              <a:latin typeface="Times New Roman"/>
              <a:ea typeface="Calibri"/>
            </a:endParaRPr>
          </a:p>
          <a:p>
            <a:pPr marL="1257300" lvl="2" indent="-342900">
              <a:buFont typeface="Wingdings"/>
              <a:buChar char=""/>
            </a:pPr>
            <a:r>
              <a:rPr lang="fr-FR" sz="1200" dirty="0">
                <a:solidFill>
                  <a:srgbClr val="595959"/>
                </a:solidFill>
                <a:ea typeface="Calibri"/>
              </a:rPr>
              <a:t>Exclusions :</a:t>
            </a:r>
            <a:endParaRPr lang="fr-FR" sz="1400" dirty="0">
              <a:latin typeface="Times New Roman"/>
              <a:ea typeface="Calibri"/>
            </a:endParaRPr>
          </a:p>
          <a:p>
            <a:pPr marL="1657350" lvl="3" indent="-285750">
              <a:buFont typeface="Courier New"/>
              <a:buChar char="o"/>
            </a:pPr>
            <a:r>
              <a:rPr lang="fr-FR" sz="1100" dirty="0">
                <a:solidFill>
                  <a:srgbClr val="595959"/>
                </a:solidFill>
                <a:ea typeface="Calibri"/>
              </a:rPr>
              <a:t>ETP CDI dont le contrat est suspendu (ex : congés sans solde, absences longues maladies)</a:t>
            </a:r>
            <a:endParaRPr lang="fr-FR" sz="1200" dirty="0">
              <a:latin typeface="Times New Roman"/>
              <a:ea typeface="Calibri"/>
            </a:endParaRPr>
          </a:p>
          <a:p>
            <a:pPr marL="1657350" lvl="3" indent="-285750">
              <a:buFont typeface="Courier New"/>
              <a:buChar char="o"/>
            </a:pPr>
            <a:r>
              <a:rPr lang="fr-FR" sz="1100" dirty="0">
                <a:solidFill>
                  <a:srgbClr val="595959"/>
                </a:solidFill>
                <a:ea typeface="Calibri"/>
              </a:rPr>
              <a:t>ETP CDI mis à disposition (GCE BS, Ecureuil Crédit, etc.)</a:t>
            </a:r>
            <a:endParaRPr lang="fr-FR" sz="1200" dirty="0">
              <a:latin typeface="Times New Roman"/>
              <a:ea typeface="Calibri"/>
            </a:endParaRPr>
          </a:p>
          <a:p>
            <a:pPr marL="1657350" lvl="3" indent="-285750">
              <a:buFont typeface="Courier New"/>
              <a:buChar char="o"/>
            </a:pPr>
            <a:r>
              <a:rPr lang="fr-FR" sz="1100" dirty="0">
                <a:solidFill>
                  <a:srgbClr val="595959"/>
                </a:solidFill>
                <a:ea typeface="Calibri"/>
              </a:rPr>
              <a:t>ETP CDI représentants du personnel (à la hauteur du temps passé pour les délégations, temps de réunion)</a:t>
            </a:r>
            <a:endParaRPr lang="fr-FR" sz="1200" dirty="0">
              <a:latin typeface="Times New Roman"/>
              <a:ea typeface="Calibri"/>
            </a:endParaRPr>
          </a:p>
          <a:p>
            <a:pPr marL="1257300" lvl="2" indent="-342900">
              <a:buFont typeface="Wingdings"/>
              <a:buChar char=""/>
            </a:pPr>
            <a:r>
              <a:rPr lang="fr-FR" sz="1200" dirty="0" smtClean="0">
                <a:solidFill>
                  <a:srgbClr val="595959"/>
                </a:solidFill>
                <a:ea typeface="Calibri"/>
              </a:rPr>
              <a:t>Comptabilisation </a:t>
            </a:r>
            <a:r>
              <a:rPr lang="fr-FR" sz="1200" dirty="0">
                <a:solidFill>
                  <a:srgbClr val="595959"/>
                </a:solidFill>
                <a:ea typeface="Calibri"/>
              </a:rPr>
              <a:t>des absences des collaborateurs :</a:t>
            </a:r>
            <a:endParaRPr lang="fr-FR" sz="1400" dirty="0">
              <a:latin typeface="Times New Roman"/>
              <a:ea typeface="Calibri"/>
            </a:endParaRPr>
          </a:p>
          <a:p>
            <a:pPr marL="1657350" lvl="3" indent="-285750">
              <a:buFont typeface="Courier New"/>
              <a:buChar char="o"/>
            </a:pPr>
            <a:r>
              <a:rPr lang="fr-FR" sz="1100" dirty="0">
                <a:solidFill>
                  <a:srgbClr val="595959"/>
                </a:solidFill>
                <a:ea typeface="Calibri"/>
              </a:rPr>
              <a:t>Maladies dès le 1</a:t>
            </a:r>
            <a:r>
              <a:rPr lang="fr-FR" sz="1100" baseline="30000" dirty="0">
                <a:solidFill>
                  <a:srgbClr val="595959"/>
                </a:solidFill>
                <a:ea typeface="Calibri"/>
              </a:rPr>
              <a:t>er</a:t>
            </a:r>
            <a:r>
              <a:rPr lang="fr-FR" sz="1100" dirty="0">
                <a:solidFill>
                  <a:srgbClr val="595959"/>
                </a:solidFill>
                <a:ea typeface="Calibri"/>
              </a:rPr>
              <a:t> jour </a:t>
            </a:r>
            <a:r>
              <a:rPr lang="fr-FR" sz="1100" dirty="0" smtClean="0">
                <a:solidFill>
                  <a:srgbClr val="595959"/>
                </a:solidFill>
                <a:ea typeface="Calibri"/>
              </a:rPr>
              <a:t>d’absence</a:t>
            </a:r>
            <a:endParaRPr lang="fr-FR" sz="1200" dirty="0">
              <a:latin typeface="Times New Roman"/>
              <a:ea typeface="Calibri"/>
            </a:endParaRPr>
          </a:p>
          <a:p>
            <a:pPr marL="1657350" lvl="3" indent="-285750">
              <a:buFont typeface="Courier New"/>
              <a:buChar char="o"/>
            </a:pPr>
            <a:r>
              <a:rPr lang="fr-FR" sz="1100" dirty="0" smtClean="0">
                <a:solidFill>
                  <a:srgbClr val="595959"/>
                </a:solidFill>
                <a:ea typeface="Calibri"/>
              </a:rPr>
              <a:t>Congés </a:t>
            </a:r>
            <a:r>
              <a:rPr lang="fr-FR" sz="1100" dirty="0">
                <a:solidFill>
                  <a:srgbClr val="595959"/>
                </a:solidFill>
                <a:ea typeface="Calibri"/>
              </a:rPr>
              <a:t>spéciaux (enfant soin, </a:t>
            </a:r>
            <a:r>
              <a:rPr lang="fr-FR" sz="1100" dirty="0" smtClean="0">
                <a:solidFill>
                  <a:srgbClr val="595959"/>
                </a:solidFill>
                <a:ea typeface="Calibri"/>
              </a:rPr>
              <a:t>décès…)</a:t>
            </a:r>
          </a:p>
        </p:txBody>
      </p:sp>
    </p:spTree>
    <p:extLst>
      <p:ext uri="{BB962C8B-B14F-4D97-AF65-F5344CB8AC3E}">
        <p14:creationId xmlns:p14="http://schemas.microsoft.com/office/powerpoint/2010/main" val="23310432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660900" y="1214652"/>
            <a:ext cx="4483100" cy="5024224"/>
          </a:xfrm>
        </p:spPr>
        <p:txBody>
          <a:bodyPr>
            <a:normAutofit fontScale="85000" lnSpcReduction="10000"/>
          </a:bodyPr>
          <a:lstStyle/>
          <a:p>
            <a:pPr lvl="0">
              <a:lnSpc>
                <a:spcPct val="200000"/>
              </a:lnSpc>
            </a:pPr>
            <a:r>
              <a:rPr lang="fr-FR" dirty="0" smtClean="0">
                <a:solidFill>
                  <a:schemeClr val="tx1">
                    <a:lumMod val="50000"/>
                    <a:lumOff val="50000"/>
                  </a:schemeClr>
                </a:solidFill>
              </a:rPr>
              <a:t>Diagnostic et Ambitions</a:t>
            </a:r>
            <a:endParaRPr lang="fr-FR" dirty="0">
              <a:solidFill>
                <a:schemeClr val="tx1">
                  <a:lumMod val="50000"/>
                  <a:lumOff val="50000"/>
                </a:schemeClr>
              </a:solidFill>
            </a:endParaRPr>
          </a:p>
          <a:p>
            <a:pPr>
              <a:lnSpc>
                <a:spcPct val="200000"/>
              </a:lnSpc>
            </a:pPr>
            <a:r>
              <a:rPr lang="fr-FR" dirty="0" smtClean="0">
                <a:solidFill>
                  <a:schemeClr val="tx1">
                    <a:lumMod val="50000"/>
                    <a:lumOff val="50000"/>
                  </a:schemeClr>
                </a:solidFill>
              </a:rPr>
              <a:t>Evolutions</a:t>
            </a:r>
          </a:p>
          <a:p>
            <a:pPr>
              <a:lnSpc>
                <a:spcPct val="200000"/>
              </a:lnSpc>
            </a:pPr>
            <a:r>
              <a:rPr lang="fr-FR" dirty="0" smtClean="0">
                <a:solidFill>
                  <a:schemeClr val="tx1">
                    <a:lumMod val="50000"/>
                    <a:lumOff val="50000"/>
                  </a:schemeClr>
                </a:solidFill>
              </a:rPr>
              <a:t>Modes de détermination par métier</a:t>
            </a:r>
          </a:p>
          <a:p>
            <a:pPr>
              <a:lnSpc>
                <a:spcPct val="200000"/>
              </a:lnSpc>
            </a:pPr>
            <a:r>
              <a:rPr lang="fr-FR" dirty="0" smtClean="0">
                <a:solidFill>
                  <a:schemeClr val="tx1">
                    <a:lumMod val="50000"/>
                    <a:lumOff val="50000"/>
                  </a:schemeClr>
                </a:solidFill>
              </a:rPr>
              <a:t>Grilles de conversion</a:t>
            </a:r>
          </a:p>
          <a:p>
            <a:pPr>
              <a:lnSpc>
                <a:spcPct val="200000"/>
              </a:lnSpc>
            </a:pPr>
            <a:r>
              <a:rPr lang="fr-FR" dirty="0" smtClean="0">
                <a:solidFill>
                  <a:schemeClr val="tx1">
                    <a:lumMod val="50000"/>
                    <a:lumOff val="50000"/>
                  </a:schemeClr>
                </a:solidFill>
              </a:rPr>
              <a:t>Détail du baromètre BDD</a:t>
            </a:r>
          </a:p>
          <a:p>
            <a:pPr>
              <a:lnSpc>
                <a:spcPct val="200000"/>
              </a:lnSpc>
            </a:pPr>
            <a:r>
              <a:rPr lang="fr-FR" dirty="0">
                <a:solidFill>
                  <a:schemeClr val="bg1">
                    <a:lumMod val="50000"/>
                  </a:schemeClr>
                </a:solidFill>
              </a:rPr>
              <a:t>Les ETP</a:t>
            </a:r>
          </a:p>
          <a:p>
            <a:pPr>
              <a:lnSpc>
                <a:spcPct val="200000"/>
              </a:lnSpc>
            </a:pPr>
            <a:r>
              <a:rPr lang="fr-FR" dirty="0"/>
              <a:t>Objectifs de PNB / ETP</a:t>
            </a:r>
          </a:p>
          <a:p>
            <a:pPr>
              <a:lnSpc>
                <a:spcPct val="200000"/>
              </a:lnSpc>
            </a:pPr>
            <a:r>
              <a:rPr lang="fr-FR" dirty="0" smtClean="0">
                <a:solidFill>
                  <a:schemeClr val="tx1">
                    <a:lumMod val="50000"/>
                    <a:lumOff val="50000"/>
                  </a:schemeClr>
                </a:solidFill>
              </a:rPr>
              <a:t>Règles de calcul de la répartition de la PV</a:t>
            </a:r>
          </a:p>
          <a:p>
            <a:pPr>
              <a:lnSpc>
                <a:spcPct val="200000"/>
              </a:lnSpc>
            </a:pPr>
            <a:r>
              <a:rPr lang="fr-FR" dirty="0" smtClean="0">
                <a:solidFill>
                  <a:schemeClr val="tx1">
                    <a:lumMod val="50000"/>
                    <a:lumOff val="50000"/>
                  </a:schemeClr>
                </a:solidFill>
              </a:rPr>
              <a:t>Annexes</a:t>
            </a:r>
          </a:p>
          <a:p>
            <a:pPr marL="0" indent="0">
              <a:lnSpc>
                <a:spcPct val="200000"/>
              </a:lnSpc>
              <a:buNone/>
            </a:pPr>
            <a:endParaRPr lang="fr-FR" dirty="0" smtClean="0">
              <a:solidFill>
                <a:schemeClr val="tx1">
                  <a:lumMod val="50000"/>
                  <a:lumOff val="50000"/>
                </a:schemeClr>
              </a:solidFill>
            </a:endParaRPr>
          </a:p>
        </p:txBody>
      </p:sp>
    </p:spTree>
    <p:extLst>
      <p:ext uri="{BB962C8B-B14F-4D97-AF65-F5344CB8AC3E}">
        <p14:creationId xmlns:p14="http://schemas.microsoft.com/office/powerpoint/2010/main" val="88705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a:xfrm>
            <a:off x="1255593" y="14648"/>
            <a:ext cx="7697087" cy="644958"/>
          </a:xfrm>
        </p:spPr>
        <p:txBody>
          <a:bodyPr/>
          <a:lstStyle/>
          <a:p>
            <a:r>
              <a:rPr lang="fr-FR" dirty="0" smtClean="0"/>
              <a:t>Exemple de PNB / ETP (y compris la relation privée du pro)</a:t>
            </a:r>
            <a:endParaRPr lang="fr-FR" dirty="0"/>
          </a:p>
        </p:txBody>
      </p:sp>
      <p:sp>
        <p:nvSpPr>
          <p:cNvPr id="3" name="Titre 2"/>
          <p:cNvSpPr>
            <a:spLocks noGrp="1"/>
          </p:cNvSpPr>
          <p:nvPr>
            <p:ph type="title"/>
          </p:nvPr>
        </p:nvSpPr>
        <p:spPr/>
        <p:txBody>
          <a:bodyPr/>
          <a:lstStyle/>
          <a:p>
            <a:r>
              <a:rPr lang="fr-FR" dirty="0" smtClean="0"/>
              <a:t>Objectif de PNB / ETP</a:t>
            </a:r>
            <a:endParaRPr lang="fr-FR"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092" y="1514901"/>
            <a:ext cx="8275711" cy="3835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83974" y="5519801"/>
            <a:ext cx="8417946" cy="369332"/>
          </a:xfrm>
          <a:prstGeom prst="rect">
            <a:avLst/>
          </a:prstGeom>
        </p:spPr>
        <p:txBody>
          <a:bodyPr wrap="square">
            <a:spAutoFit/>
          </a:bodyPr>
          <a:lstStyle/>
          <a:p>
            <a:pPr algn="ctr"/>
            <a:r>
              <a:rPr lang="fr-FR" b="1" i="1" dirty="0" smtClean="0">
                <a:solidFill>
                  <a:schemeClr val="bg1">
                    <a:lumMod val="50000"/>
                  </a:schemeClr>
                </a:solidFill>
              </a:rPr>
              <a:t>La mise en marché du PNB sera réalisée dans une communication à venir</a:t>
            </a:r>
            <a:endParaRPr lang="fr-FR" b="1" i="1" dirty="0">
              <a:solidFill>
                <a:schemeClr val="bg1">
                  <a:lumMod val="50000"/>
                </a:schemeClr>
              </a:solidFill>
            </a:endParaRPr>
          </a:p>
        </p:txBody>
      </p:sp>
      <p:sp>
        <p:nvSpPr>
          <p:cNvPr id="7" name="Rectangle 6"/>
          <p:cNvSpPr/>
          <p:nvPr/>
        </p:nvSpPr>
        <p:spPr>
          <a:xfrm>
            <a:off x="1894114" y="775607"/>
            <a:ext cx="6694715" cy="55517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bg1">
                    <a:lumMod val="50000"/>
                  </a:schemeClr>
                </a:solidFill>
              </a:rPr>
              <a:t>Chaque agence dispose de ses objectifs PNB, </a:t>
            </a:r>
          </a:p>
          <a:p>
            <a:pPr algn="ctr"/>
            <a:r>
              <a:rPr lang="fr-FR" dirty="0" smtClean="0">
                <a:solidFill>
                  <a:schemeClr val="bg1">
                    <a:lumMod val="50000"/>
                  </a:schemeClr>
                </a:solidFill>
              </a:rPr>
              <a:t>qui se calculent à partir des objectifs commerciaux de l’agence</a:t>
            </a:r>
            <a:endParaRPr lang="fr-FR" dirty="0">
              <a:solidFill>
                <a:schemeClr val="bg1">
                  <a:lumMod val="50000"/>
                </a:schemeClr>
              </a:solidFill>
            </a:endParaRPr>
          </a:p>
        </p:txBody>
      </p:sp>
      <p:sp>
        <p:nvSpPr>
          <p:cNvPr id="8" name="Ellipse 7"/>
          <p:cNvSpPr/>
          <p:nvPr/>
        </p:nvSpPr>
        <p:spPr>
          <a:xfrm>
            <a:off x="396196" y="1404257"/>
            <a:ext cx="1089705" cy="522514"/>
          </a:xfrm>
          <a:prstGeom prst="ellipse">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p:cNvCxnSpPr>
            <a:endCxn id="7" idx="1"/>
          </p:cNvCxnSpPr>
          <p:nvPr/>
        </p:nvCxnSpPr>
        <p:spPr>
          <a:xfrm flipV="1">
            <a:off x="1183821" y="1053193"/>
            <a:ext cx="710293" cy="351064"/>
          </a:xfrm>
          <a:prstGeom prst="straightConnector1">
            <a:avLst/>
          </a:prstGeom>
          <a:ln w="2222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333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517409" y="1433015"/>
            <a:ext cx="4626591" cy="4805861"/>
          </a:xfrm>
        </p:spPr>
        <p:txBody>
          <a:bodyPr>
            <a:normAutofit fontScale="85000" lnSpcReduction="10000"/>
          </a:bodyPr>
          <a:lstStyle/>
          <a:p>
            <a:pPr lvl="0">
              <a:lnSpc>
                <a:spcPct val="200000"/>
              </a:lnSpc>
            </a:pPr>
            <a:r>
              <a:rPr lang="fr-FR" dirty="0" smtClean="0">
                <a:solidFill>
                  <a:schemeClr val="tx1">
                    <a:lumMod val="50000"/>
                    <a:lumOff val="50000"/>
                  </a:schemeClr>
                </a:solidFill>
              </a:rPr>
              <a:t>Diagnostic et Ambitions</a:t>
            </a:r>
            <a:endParaRPr lang="fr-FR" dirty="0">
              <a:solidFill>
                <a:schemeClr val="tx1">
                  <a:lumMod val="50000"/>
                  <a:lumOff val="50000"/>
                </a:schemeClr>
              </a:solidFill>
            </a:endParaRPr>
          </a:p>
          <a:p>
            <a:pPr>
              <a:lnSpc>
                <a:spcPct val="200000"/>
              </a:lnSpc>
            </a:pPr>
            <a:r>
              <a:rPr lang="fr-FR" dirty="0" smtClean="0">
                <a:solidFill>
                  <a:schemeClr val="tx1">
                    <a:lumMod val="50000"/>
                    <a:lumOff val="50000"/>
                  </a:schemeClr>
                </a:solidFill>
              </a:rPr>
              <a:t>Evolutions</a:t>
            </a:r>
          </a:p>
          <a:p>
            <a:pPr>
              <a:lnSpc>
                <a:spcPct val="200000"/>
              </a:lnSpc>
            </a:pPr>
            <a:r>
              <a:rPr lang="fr-FR" dirty="0" smtClean="0">
                <a:solidFill>
                  <a:schemeClr val="tx1">
                    <a:lumMod val="50000"/>
                    <a:lumOff val="50000"/>
                  </a:schemeClr>
                </a:solidFill>
              </a:rPr>
              <a:t>Modes de détermination par métier</a:t>
            </a:r>
          </a:p>
          <a:p>
            <a:pPr>
              <a:lnSpc>
                <a:spcPct val="200000"/>
              </a:lnSpc>
            </a:pPr>
            <a:r>
              <a:rPr lang="fr-FR" dirty="0" smtClean="0">
                <a:solidFill>
                  <a:schemeClr val="tx1">
                    <a:lumMod val="50000"/>
                    <a:lumOff val="50000"/>
                  </a:schemeClr>
                </a:solidFill>
              </a:rPr>
              <a:t>Grilles de conversion</a:t>
            </a:r>
          </a:p>
          <a:p>
            <a:pPr>
              <a:lnSpc>
                <a:spcPct val="200000"/>
              </a:lnSpc>
            </a:pPr>
            <a:r>
              <a:rPr lang="fr-FR" dirty="0" smtClean="0">
                <a:solidFill>
                  <a:schemeClr val="tx1">
                    <a:lumMod val="50000"/>
                    <a:lumOff val="50000"/>
                  </a:schemeClr>
                </a:solidFill>
              </a:rPr>
              <a:t>Détail du baromètre BDD</a:t>
            </a:r>
          </a:p>
          <a:p>
            <a:pPr>
              <a:lnSpc>
                <a:spcPct val="200000"/>
              </a:lnSpc>
            </a:pPr>
            <a:r>
              <a:rPr lang="fr-FR" dirty="0">
                <a:solidFill>
                  <a:schemeClr val="tx1">
                    <a:lumMod val="50000"/>
                    <a:lumOff val="50000"/>
                  </a:schemeClr>
                </a:solidFill>
              </a:rPr>
              <a:t>Les ETP</a:t>
            </a:r>
          </a:p>
          <a:p>
            <a:pPr>
              <a:lnSpc>
                <a:spcPct val="200000"/>
              </a:lnSpc>
            </a:pPr>
            <a:r>
              <a:rPr lang="fr-FR" dirty="0">
                <a:solidFill>
                  <a:schemeClr val="tx1">
                    <a:lumMod val="50000"/>
                    <a:lumOff val="50000"/>
                  </a:schemeClr>
                </a:solidFill>
              </a:rPr>
              <a:t>Objectifs de PNB / ETP</a:t>
            </a:r>
          </a:p>
          <a:p>
            <a:pPr>
              <a:lnSpc>
                <a:spcPct val="200000"/>
              </a:lnSpc>
            </a:pPr>
            <a:r>
              <a:rPr lang="fr-FR" dirty="0" smtClean="0"/>
              <a:t>Règles de calcul de la répartition de la PV</a:t>
            </a:r>
          </a:p>
          <a:p>
            <a:pPr>
              <a:lnSpc>
                <a:spcPct val="200000"/>
              </a:lnSpc>
            </a:pPr>
            <a:r>
              <a:rPr lang="fr-FR" dirty="0" smtClean="0">
                <a:solidFill>
                  <a:schemeClr val="tx1">
                    <a:lumMod val="50000"/>
                    <a:lumOff val="50000"/>
                  </a:schemeClr>
                </a:solidFill>
              </a:rPr>
              <a:t>Annexes</a:t>
            </a:r>
            <a:endParaRPr lang="fr-FR" dirty="0" smtClean="0"/>
          </a:p>
        </p:txBody>
      </p:sp>
    </p:spTree>
    <p:extLst>
      <p:ext uri="{BB962C8B-B14F-4D97-AF65-F5344CB8AC3E}">
        <p14:creationId xmlns:p14="http://schemas.microsoft.com/office/powerpoint/2010/main" val="325228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55713" y="2685015"/>
            <a:ext cx="3782739" cy="616337"/>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Déclenchement 100 % collectif</a:t>
            </a:r>
            <a:endParaRPr lang="fr-FR" dirty="0"/>
          </a:p>
        </p:txBody>
      </p:sp>
      <p:sp>
        <p:nvSpPr>
          <p:cNvPr id="8" name="Titre 7"/>
          <p:cNvSpPr>
            <a:spLocks noGrp="1"/>
          </p:cNvSpPr>
          <p:nvPr>
            <p:ph type="title"/>
          </p:nvPr>
        </p:nvSpPr>
        <p:spPr/>
        <p:txBody>
          <a:bodyPr>
            <a:normAutofit/>
          </a:bodyPr>
          <a:lstStyle/>
          <a:p>
            <a:r>
              <a:rPr lang="fr-FR" dirty="0" smtClean="0"/>
              <a:t>Règles de calcul de répartition </a:t>
            </a:r>
            <a:endParaRPr lang="fr-FR" dirty="0"/>
          </a:p>
        </p:txBody>
      </p:sp>
      <p:sp>
        <p:nvSpPr>
          <p:cNvPr id="9" name="Rectangle 8"/>
          <p:cNvSpPr/>
          <p:nvPr/>
        </p:nvSpPr>
        <p:spPr>
          <a:xfrm>
            <a:off x="1055713" y="1587735"/>
            <a:ext cx="3782739" cy="616337"/>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err="1" smtClean="0"/>
              <a:t>Pv</a:t>
            </a:r>
            <a:r>
              <a:rPr lang="fr-FR" dirty="0" smtClean="0"/>
              <a:t> part relative</a:t>
            </a:r>
            <a:endParaRPr lang="fr-FR" dirty="0"/>
          </a:p>
        </p:txBody>
      </p:sp>
      <p:sp>
        <p:nvSpPr>
          <p:cNvPr id="10" name="Rectangle 9"/>
          <p:cNvSpPr/>
          <p:nvPr/>
        </p:nvSpPr>
        <p:spPr>
          <a:xfrm>
            <a:off x="5033353" y="1597247"/>
            <a:ext cx="3782739" cy="616337"/>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PV part sur objectifs</a:t>
            </a:r>
            <a:endParaRPr lang="fr-FR" dirty="0"/>
          </a:p>
        </p:txBody>
      </p:sp>
      <p:sp>
        <p:nvSpPr>
          <p:cNvPr id="11" name="Rectangle 10"/>
          <p:cNvSpPr/>
          <p:nvPr/>
        </p:nvSpPr>
        <p:spPr>
          <a:xfrm>
            <a:off x="5033353" y="2664047"/>
            <a:ext cx="3782739" cy="616337"/>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Déclenchement 100 % collectif</a:t>
            </a:r>
            <a:endParaRPr lang="fr-FR" dirty="0"/>
          </a:p>
        </p:txBody>
      </p:sp>
      <p:sp>
        <p:nvSpPr>
          <p:cNvPr id="12" name="Rectangle 11"/>
          <p:cNvSpPr/>
          <p:nvPr/>
        </p:nvSpPr>
        <p:spPr>
          <a:xfrm>
            <a:off x="1055714" y="3706095"/>
            <a:ext cx="3782738" cy="1140225"/>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100 % salaire brut annuel et temps de présence</a:t>
            </a:r>
            <a:endParaRPr lang="fr-FR" dirty="0"/>
          </a:p>
        </p:txBody>
      </p:sp>
      <p:sp>
        <p:nvSpPr>
          <p:cNvPr id="13" name="Rectangle 12"/>
          <p:cNvSpPr/>
          <p:nvPr/>
        </p:nvSpPr>
        <p:spPr>
          <a:xfrm>
            <a:off x="5033353" y="3706094"/>
            <a:ext cx="3782739" cy="1140226"/>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Répartition  </a:t>
            </a:r>
          </a:p>
          <a:p>
            <a:pPr marL="285750" indent="-285750" algn="ctr">
              <a:buFont typeface="Arial" panose="020B0604020202020204" pitchFamily="34" charset="0"/>
              <a:buChar char="•"/>
            </a:pPr>
            <a:r>
              <a:rPr lang="fr-FR" dirty="0" smtClean="0"/>
              <a:t>80 % salaire brut annuel et temps de présence</a:t>
            </a:r>
          </a:p>
          <a:p>
            <a:pPr marL="285750" indent="-285750" algn="ctr">
              <a:buFont typeface="Arial" panose="020B0604020202020204" pitchFamily="34" charset="0"/>
              <a:buChar char="•"/>
            </a:pPr>
            <a:r>
              <a:rPr lang="fr-FR" dirty="0" smtClean="0"/>
              <a:t>20 % appréciation managériale</a:t>
            </a:r>
            <a:endParaRPr lang="fr-FR" dirty="0"/>
          </a:p>
        </p:txBody>
      </p:sp>
      <p:sp>
        <p:nvSpPr>
          <p:cNvPr id="14" name="Rectangle 13"/>
          <p:cNvSpPr/>
          <p:nvPr/>
        </p:nvSpPr>
        <p:spPr>
          <a:xfrm>
            <a:off x="1055714" y="5123415"/>
            <a:ext cx="7760378" cy="616337"/>
          </a:xfrm>
          <a:prstGeom prst="rect">
            <a:avLst/>
          </a:prstGeom>
          <a:no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2800" dirty="0" smtClean="0">
                <a:solidFill>
                  <a:srgbClr val="C00000"/>
                </a:solidFill>
              </a:rPr>
              <a:t>Dans le respect du plafond de la PV</a:t>
            </a:r>
            <a:endParaRPr lang="fr-FR" sz="2800" dirty="0">
              <a:solidFill>
                <a:srgbClr val="C00000"/>
              </a:solidFill>
            </a:endParaRPr>
          </a:p>
        </p:txBody>
      </p:sp>
      <p:sp>
        <p:nvSpPr>
          <p:cNvPr id="15" name="Espace réservé du texte 8"/>
          <p:cNvSpPr>
            <a:spLocks noGrp="1"/>
          </p:cNvSpPr>
          <p:nvPr>
            <p:ph type="body" sz="quarter" idx="11"/>
          </p:nvPr>
        </p:nvSpPr>
        <p:spPr/>
        <p:txBody>
          <a:bodyPr/>
          <a:lstStyle/>
          <a:p>
            <a:r>
              <a:rPr lang="fr-FR" dirty="0" smtClean="0"/>
              <a:t>Règles de calcul de la répartition de la PV 2019</a:t>
            </a:r>
            <a:endParaRPr lang="fr-FR" dirty="0"/>
          </a:p>
        </p:txBody>
      </p:sp>
    </p:spTree>
    <p:extLst>
      <p:ext uri="{BB962C8B-B14F-4D97-AF65-F5344CB8AC3E}">
        <p14:creationId xmlns:p14="http://schemas.microsoft.com/office/powerpoint/2010/main" val="254580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p:cNvSpPr>
            <a:spLocks noGrp="1"/>
          </p:cNvSpPr>
          <p:nvPr>
            <p:ph type="body" sz="quarter" idx="11"/>
          </p:nvPr>
        </p:nvSpPr>
        <p:spPr>
          <a:xfrm>
            <a:off x="1255593" y="214105"/>
            <a:ext cx="7627209" cy="644958"/>
          </a:xfrm>
        </p:spPr>
        <p:txBody>
          <a:bodyPr/>
          <a:lstStyle/>
          <a:p>
            <a:r>
              <a:rPr lang="fr-FR" dirty="0" smtClean="0"/>
              <a:t>Règles de calcul de la répartition de la PV 2019 sur les objectifs</a:t>
            </a:r>
            <a:endParaRPr lang="fr-FR" dirty="0"/>
          </a:p>
        </p:txBody>
      </p:sp>
      <p:sp>
        <p:nvSpPr>
          <p:cNvPr id="8" name="Espace réservé du contenu 7"/>
          <p:cNvSpPr>
            <a:spLocks noGrp="1"/>
          </p:cNvSpPr>
          <p:nvPr>
            <p:ph idx="1"/>
          </p:nvPr>
        </p:nvSpPr>
        <p:spPr>
          <a:xfrm>
            <a:off x="850497" y="972094"/>
            <a:ext cx="7738280" cy="474687"/>
          </a:xfrm>
        </p:spPr>
        <p:txBody>
          <a:bodyPr>
            <a:normAutofit fontScale="92500" lnSpcReduction="20000"/>
          </a:bodyPr>
          <a:lstStyle/>
          <a:p>
            <a:pPr marL="0" indent="0" algn="ctr">
              <a:buNone/>
            </a:pPr>
            <a:r>
              <a:rPr lang="fr-FR" dirty="0" smtClean="0">
                <a:solidFill>
                  <a:schemeClr val="tx1">
                    <a:lumMod val="50000"/>
                    <a:lumOff val="50000"/>
                  </a:schemeClr>
                </a:solidFill>
              </a:rPr>
              <a:t>Exemple de répartition de la PV pour les métiers de GC/GCP/CC/AC/CAPI/Moniteurs/ chef produits/… sur la part objectifs</a:t>
            </a:r>
            <a:endParaRPr lang="fr-FR" dirty="0">
              <a:solidFill>
                <a:schemeClr val="tx1">
                  <a:lumMod val="50000"/>
                  <a:lumOff val="50000"/>
                </a:schemeClr>
              </a:solidFill>
            </a:endParaRPr>
          </a:p>
        </p:txBody>
      </p:sp>
      <p:sp>
        <p:nvSpPr>
          <p:cNvPr id="10" name="Rectangle 9"/>
          <p:cNvSpPr/>
          <p:nvPr/>
        </p:nvSpPr>
        <p:spPr>
          <a:xfrm>
            <a:off x="2945473" y="1496295"/>
            <a:ext cx="3782739" cy="616337"/>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Déclenchement 100 % collectif</a:t>
            </a:r>
            <a:endParaRPr lang="fr-FR" dirty="0"/>
          </a:p>
        </p:txBody>
      </p:sp>
      <p:sp>
        <p:nvSpPr>
          <p:cNvPr id="12" name="Rectangle 11"/>
          <p:cNvSpPr/>
          <p:nvPr/>
        </p:nvSpPr>
        <p:spPr>
          <a:xfrm>
            <a:off x="590548" y="3469370"/>
            <a:ext cx="4129089" cy="856757"/>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80 % soit 4,8% versés proportionnellement au salaire  de chaque collaborateur </a:t>
            </a:r>
            <a:endParaRPr lang="fr-FR" dirty="0"/>
          </a:p>
        </p:txBody>
      </p:sp>
      <p:sp>
        <p:nvSpPr>
          <p:cNvPr id="13" name="Rectangle 12"/>
          <p:cNvSpPr/>
          <p:nvPr/>
        </p:nvSpPr>
        <p:spPr>
          <a:xfrm>
            <a:off x="4984202" y="3469370"/>
            <a:ext cx="3667125" cy="856757"/>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a:t>2</a:t>
            </a:r>
            <a:r>
              <a:rPr lang="fr-FR" dirty="0" smtClean="0"/>
              <a:t>0 % soit 1,2% individuel sur appréciation du manager</a:t>
            </a:r>
            <a:endParaRPr lang="fr-FR" dirty="0"/>
          </a:p>
        </p:txBody>
      </p:sp>
      <p:sp>
        <p:nvSpPr>
          <p:cNvPr id="14" name="Rectangle 13"/>
          <p:cNvSpPr/>
          <p:nvPr/>
        </p:nvSpPr>
        <p:spPr>
          <a:xfrm>
            <a:off x="2970280" y="2112632"/>
            <a:ext cx="3757932" cy="1280538"/>
          </a:xfrm>
          <a:prstGeom prst="rect">
            <a:avLst/>
          </a:prstGeom>
          <a:solidFill>
            <a:srgbClr val="FFDDDD"/>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600" dirty="0" smtClean="0">
                <a:solidFill>
                  <a:srgbClr val="C00000"/>
                </a:solidFill>
              </a:rPr>
              <a:t>Exemple : si 6% de taux PV sur objectifs  </a:t>
            </a:r>
          </a:p>
          <a:p>
            <a:pPr algn="ctr"/>
            <a:r>
              <a:rPr lang="fr-FR" sz="1600" dirty="0" smtClean="0">
                <a:solidFill>
                  <a:srgbClr val="C00000"/>
                </a:solidFill>
              </a:rPr>
              <a:t>si masse </a:t>
            </a:r>
            <a:r>
              <a:rPr lang="fr-FR" sz="1600" dirty="0">
                <a:solidFill>
                  <a:srgbClr val="C00000"/>
                </a:solidFill>
              </a:rPr>
              <a:t>salariale des métiers </a:t>
            </a:r>
            <a:r>
              <a:rPr lang="fr-FR" sz="1600" dirty="0" smtClean="0">
                <a:solidFill>
                  <a:srgbClr val="C00000"/>
                </a:solidFill>
              </a:rPr>
              <a:t>hors managers = 56 K€</a:t>
            </a:r>
          </a:p>
        </p:txBody>
      </p:sp>
      <p:sp>
        <p:nvSpPr>
          <p:cNvPr id="15" name="Rectangle 14"/>
          <p:cNvSpPr/>
          <p:nvPr/>
        </p:nvSpPr>
        <p:spPr>
          <a:xfrm>
            <a:off x="590549" y="4326127"/>
            <a:ext cx="4129088" cy="1140092"/>
          </a:xfrm>
          <a:prstGeom prst="rect">
            <a:avLst/>
          </a:prstGeom>
          <a:solidFill>
            <a:srgbClr val="FFDDDD"/>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fr-FR" sz="1600" dirty="0" smtClean="0">
                <a:solidFill>
                  <a:srgbClr val="C00000"/>
                </a:solidFill>
              </a:rPr>
              <a:t>                                    Exemple </a:t>
            </a:r>
            <a:r>
              <a:rPr lang="fr-FR" sz="1600" dirty="0">
                <a:solidFill>
                  <a:srgbClr val="C00000"/>
                </a:solidFill>
              </a:rPr>
              <a:t>: </a:t>
            </a:r>
          </a:p>
          <a:p>
            <a:r>
              <a:rPr lang="fr-FR" sz="1600" dirty="0" smtClean="0">
                <a:solidFill>
                  <a:srgbClr val="C00000"/>
                </a:solidFill>
              </a:rPr>
              <a:t>Salarié X: salaire annuel 31 K€ x 4,8% = 1.488 €</a:t>
            </a:r>
          </a:p>
          <a:p>
            <a:r>
              <a:rPr lang="fr-FR" sz="1600" dirty="0" smtClean="0">
                <a:solidFill>
                  <a:srgbClr val="C00000"/>
                </a:solidFill>
              </a:rPr>
              <a:t>Salarié y: salaire annuel 25 K€ x 4,8% =  1.200 €</a:t>
            </a:r>
          </a:p>
        </p:txBody>
      </p:sp>
      <p:sp>
        <p:nvSpPr>
          <p:cNvPr id="16" name="Rectangle 15"/>
          <p:cNvSpPr/>
          <p:nvPr/>
        </p:nvSpPr>
        <p:spPr>
          <a:xfrm>
            <a:off x="4984201" y="4326127"/>
            <a:ext cx="3667125" cy="2101969"/>
          </a:xfrm>
          <a:prstGeom prst="rect">
            <a:avLst/>
          </a:prstGeom>
          <a:solidFill>
            <a:srgbClr val="FFDDDD"/>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endParaRPr lang="fr-FR" sz="1600" dirty="0" smtClean="0">
              <a:solidFill>
                <a:srgbClr val="C00000"/>
              </a:solidFill>
            </a:endParaRPr>
          </a:p>
          <a:p>
            <a:r>
              <a:rPr lang="fr-FR" sz="1600" dirty="0" smtClean="0">
                <a:solidFill>
                  <a:srgbClr val="C00000"/>
                </a:solidFill>
              </a:rPr>
              <a:t>Une enveloppe à répartir par le manager</a:t>
            </a:r>
            <a:r>
              <a:rPr lang="fr-FR" sz="1600" dirty="0">
                <a:solidFill>
                  <a:srgbClr val="C00000"/>
                </a:solidFill>
              </a:rPr>
              <a:t> sur la base du niveau de contribution individuel :</a:t>
            </a:r>
          </a:p>
          <a:p>
            <a:pPr marL="285750" lvl="0" indent="-285750">
              <a:buFont typeface="Arial" panose="020B0604020202020204" pitchFamily="34" charset="0"/>
              <a:buChar char="•"/>
            </a:pPr>
            <a:r>
              <a:rPr lang="fr-FR" sz="1600" dirty="0">
                <a:solidFill>
                  <a:srgbClr val="C00000"/>
                </a:solidFill>
              </a:rPr>
              <a:t>À la performance collective</a:t>
            </a:r>
          </a:p>
          <a:p>
            <a:pPr marL="285750" lvl="0" indent="-285750">
              <a:buFont typeface="Arial" panose="020B0604020202020204" pitchFamily="34" charset="0"/>
              <a:buChar char="•"/>
            </a:pPr>
            <a:r>
              <a:rPr lang="fr-FR" sz="1600" dirty="0">
                <a:solidFill>
                  <a:srgbClr val="C00000"/>
                </a:solidFill>
              </a:rPr>
              <a:t>À la qualité de service</a:t>
            </a:r>
          </a:p>
          <a:p>
            <a:pPr marL="285750" lvl="0" indent="-285750">
              <a:buFont typeface="Arial" panose="020B0604020202020204" pitchFamily="34" charset="0"/>
              <a:buChar char="•"/>
            </a:pPr>
            <a:r>
              <a:rPr lang="fr-FR" sz="1600" dirty="0">
                <a:solidFill>
                  <a:srgbClr val="C00000"/>
                </a:solidFill>
              </a:rPr>
              <a:t>Au bon fonctionnement de </a:t>
            </a:r>
            <a:r>
              <a:rPr lang="fr-FR" sz="1600" dirty="0" smtClean="0">
                <a:solidFill>
                  <a:srgbClr val="C00000"/>
                </a:solidFill>
              </a:rPr>
              <a:t>l’agence</a:t>
            </a:r>
          </a:p>
          <a:p>
            <a:pPr lvl="0"/>
            <a:endParaRPr lang="fr-FR" sz="1600" dirty="0" smtClean="0">
              <a:solidFill>
                <a:srgbClr val="C00000"/>
              </a:solidFill>
            </a:endParaRPr>
          </a:p>
          <a:p>
            <a:pPr lvl="0"/>
            <a:r>
              <a:rPr lang="fr-FR" sz="1600" dirty="0" smtClean="0">
                <a:solidFill>
                  <a:srgbClr val="C00000"/>
                </a:solidFill>
              </a:rPr>
              <a:t>Exemple </a:t>
            </a:r>
            <a:r>
              <a:rPr lang="fr-FR" sz="1600" dirty="0">
                <a:solidFill>
                  <a:srgbClr val="C00000"/>
                </a:solidFill>
              </a:rPr>
              <a:t>: 56 K</a:t>
            </a:r>
            <a:r>
              <a:rPr lang="fr-FR" sz="1600" dirty="0" smtClean="0">
                <a:solidFill>
                  <a:srgbClr val="C00000"/>
                </a:solidFill>
              </a:rPr>
              <a:t>€ x 1,2% </a:t>
            </a:r>
            <a:r>
              <a:rPr lang="fr-FR" sz="1600" dirty="0">
                <a:solidFill>
                  <a:srgbClr val="C00000"/>
                </a:solidFill>
              </a:rPr>
              <a:t>= 672 </a:t>
            </a:r>
            <a:r>
              <a:rPr lang="fr-FR" sz="1600" dirty="0" smtClean="0">
                <a:solidFill>
                  <a:srgbClr val="C00000"/>
                </a:solidFill>
              </a:rPr>
              <a:t>€ à répartir</a:t>
            </a:r>
            <a:endParaRPr lang="fr-FR" sz="1600" dirty="0">
              <a:solidFill>
                <a:srgbClr val="C00000"/>
              </a:solidFill>
            </a:endParaRPr>
          </a:p>
          <a:p>
            <a:pPr algn="ctr"/>
            <a:endParaRPr lang="fr-FR" sz="1600" dirty="0">
              <a:solidFill>
                <a:srgbClr val="C00000"/>
              </a:solidFill>
            </a:endParaRPr>
          </a:p>
        </p:txBody>
      </p:sp>
      <p:sp>
        <p:nvSpPr>
          <p:cNvPr id="17" name="Titre 7"/>
          <p:cNvSpPr txBox="1">
            <a:spLocks/>
          </p:cNvSpPr>
          <p:nvPr/>
        </p:nvSpPr>
        <p:spPr>
          <a:xfrm rot="16200000">
            <a:off x="-3211477" y="3259102"/>
            <a:ext cx="6858000" cy="435046"/>
          </a:xfrm>
          <a:prstGeom prst="rect">
            <a:avLst/>
          </a:prstGeom>
          <a:solidFill>
            <a:srgbClr val="C31632">
              <a:alpha val="20000"/>
            </a:srgbClr>
          </a:solidFill>
          <a:ln w="3175" cap="flat" cmpd="sng" algn="ctr">
            <a:noFill/>
            <a:prstDash val="solid"/>
          </a:ln>
          <a:effectLst/>
        </p:spPr>
        <p:txBody>
          <a:bodyPr vert="horz" lIns="91440" tIns="45720" rIns="91440" bIns="45720" rtlCol="0" anchor="ctr">
            <a:normAutofit/>
          </a:bodyPr>
          <a:lstStyle>
            <a:lvl1pPr algn="ctr" defTabSz="914400" rtl="0" eaLnBrk="1" latinLnBrk="0" hangingPunct="1">
              <a:spcBef>
                <a:spcPct val="0"/>
              </a:spcBef>
              <a:buNone/>
              <a:defRPr kumimoji="0" lang="fr-FR" sz="1800" b="1" i="0" u="none" strike="noStrike" kern="0" cap="none" spc="0" normalizeH="0" baseline="0" dirty="0">
                <a:ln>
                  <a:noFill/>
                </a:ln>
                <a:solidFill>
                  <a:prstClr val="white"/>
                </a:solidFill>
                <a:effectLst/>
                <a:uLnTx/>
                <a:uFillTx/>
                <a:latin typeface="Arial Narrow"/>
                <a:ea typeface="+mn-ea"/>
                <a:cs typeface="+mn-cs"/>
              </a:defRPr>
            </a:lvl1pPr>
          </a:lstStyle>
          <a:p>
            <a:r>
              <a:rPr lang="fr-FR" dirty="0" smtClean="0"/>
              <a:t>Règles de calcul de répartition </a:t>
            </a:r>
            <a:endParaRPr lang="fr-FR" dirty="0"/>
          </a:p>
        </p:txBody>
      </p:sp>
    </p:spTree>
    <p:extLst>
      <p:ext uri="{BB962C8B-B14F-4D97-AF65-F5344CB8AC3E}">
        <p14:creationId xmlns:p14="http://schemas.microsoft.com/office/powerpoint/2010/main" val="260191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p:cNvSpPr>
            <a:spLocks noGrp="1"/>
          </p:cNvSpPr>
          <p:nvPr>
            <p:ph type="body" sz="quarter" idx="11"/>
          </p:nvPr>
        </p:nvSpPr>
        <p:spPr>
          <a:xfrm>
            <a:off x="1214651" y="200457"/>
            <a:ext cx="7668151" cy="644958"/>
          </a:xfrm>
        </p:spPr>
        <p:txBody>
          <a:bodyPr/>
          <a:lstStyle/>
          <a:p>
            <a:r>
              <a:rPr lang="fr-FR" dirty="0" smtClean="0"/>
              <a:t>Règles de calcul de la répartition de la PV 2019 sur la part relative</a:t>
            </a:r>
            <a:endParaRPr lang="fr-FR" dirty="0"/>
          </a:p>
        </p:txBody>
      </p:sp>
      <p:sp>
        <p:nvSpPr>
          <p:cNvPr id="8" name="Espace réservé du contenu 7"/>
          <p:cNvSpPr>
            <a:spLocks noGrp="1"/>
          </p:cNvSpPr>
          <p:nvPr>
            <p:ph idx="1"/>
          </p:nvPr>
        </p:nvSpPr>
        <p:spPr>
          <a:xfrm>
            <a:off x="850497" y="972094"/>
            <a:ext cx="7738280" cy="474687"/>
          </a:xfrm>
        </p:spPr>
        <p:txBody>
          <a:bodyPr>
            <a:normAutofit fontScale="92500" lnSpcReduction="20000"/>
          </a:bodyPr>
          <a:lstStyle/>
          <a:p>
            <a:pPr marL="0" indent="0" algn="ctr">
              <a:buNone/>
            </a:pPr>
            <a:r>
              <a:rPr lang="fr-FR" dirty="0" smtClean="0">
                <a:solidFill>
                  <a:schemeClr val="tx1">
                    <a:lumMod val="50000"/>
                    <a:lumOff val="50000"/>
                  </a:schemeClr>
                </a:solidFill>
              </a:rPr>
              <a:t>Exemple de répartition de la PV pour les métiers de GC/GCP/CC/AC/CAPI/Moniteurs</a:t>
            </a:r>
            <a:endParaRPr lang="fr-FR" dirty="0">
              <a:solidFill>
                <a:schemeClr val="tx1">
                  <a:lumMod val="50000"/>
                  <a:lumOff val="50000"/>
                </a:schemeClr>
              </a:solidFill>
            </a:endParaRPr>
          </a:p>
        </p:txBody>
      </p:sp>
      <p:sp>
        <p:nvSpPr>
          <p:cNvPr id="10" name="Rectangle 9"/>
          <p:cNvSpPr/>
          <p:nvPr/>
        </p:nvSpPr>
        <p:spPr>
          <a:xfrm>
            <a:off x="2945473" y="1496295"/>
            <a:ext cx="3782739" cy="616337"/>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Déclenchement 100 % collectif</a:t>
            </a:r>
            <a:endParaRPr lang="fr-FR" dirty="0"/>
          </a:p>
        </p:txBody>
      </p:sp>
      <p:sp>
        <p:nvSpPr>
          <p:cNvPr id="12" name="Rectangle 11"/>
          <p:cNvSpPr/>
          <p:nvPr/>
        </p:nvSpPr>
        <p:spPr>
          <a:xfrm>
            <a:off x="2800348" y="3606530"/>
            <a:ext cx="4129089" cy="856757"/>
          </a:xfrm>
          <a:prstGeom prst="rect">
            <a:avLst/>
          </a:prstGeom>
          <a:solidFill>
            <a:srgbClr val="C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100 % soit 2% versés proportionnellement au salaire  de chaque collaborateur </a:t>
            </a:r>
            <a:endParaRPr lang="fr-FR" dirty="0"/>
          </a:p>
        </p:txBody>
      </p:sp>
      <p:sp>
        <p:nvSpPr>
          <p:cNvPr id="14" name="Rectangle 13"/>
          <p:cNvSpPr/>
          <p:nvPr/>
        </p:nvSpPr>
        <p:spPr>
          <a:xfrm>
            <a:off x="2970280" y="2112632"/>
            <a:ext cx="3757932" cy="1280538"/>
          </a:xfrm>
          <a:prstGeom prst="rect">
            <a:avLst/>
          </a:prstGeom>
          <a:solidFill>
            <a:srgbClr val="FFDDDD"/>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600" dirty="0" smtClean="0">
                <a:solidFill>
                  <a:srgbClr val="C00000"/>
                </a:solidFill>
              </a:rPr>
              <a:t>Exemple : si 2% de taux PV sur relatif</a:t>
            </a:r>
          </a:p>
        </p:txBody>
      </p:sp>
      <p:sp>
        <p:nvSpPr>
          <p:cNvPr id="15" name="Rectangle 14"/>
          <p:cNvSpPr/>
          <p:nvPr/>
        </p:nvSpPr>
        <p:spPr>
          <a:xfrm>
            <a:off x="2800349" y="4463287"/>
            <a:ext cx="4129088" cy="1140092"/>
          </a:xfrm>
          <a:prstGeom prst="rect">
            <a:avLst/>
          </a:prstGeom>
          <a:solidFill>
            <a:srgbClr val="FFDDDD"/>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fr-FR" sz="1600" dirty="0" smtClean="0">
                <a:solidFill>
                  <a:srgbClr val="C00000"/>
                </a:solidFill>
              </a:rPr>
              <a:t>                                    Exemple </a:t>
            </a:r>
            <a:r>
              <a:rPr lang="fr-FR" sz="1600" dirty="0">
                <a:solidFill>
                  <a:srgbClr val="C00000"/>
                </a:solidFill>
              </a:rPr>
              <a:t>: </a:t>
            </a:r>
          </a:p>
          <a:p>
            <a:r>
              <a:rPr lang="fr-FR" sz="1600" dirty="0" smtClean="0">
                <a:solidFill>
                  <a:srgbClr val="C00000"/>
                </a:solidFill>
              </a:rPr>
              <a:t>Salarié X: salaire annuel 31 K€ x </a:t>
            </a:r>
            <a:r>
              <a:rPr lang="fr-FR" sz="1600" dirty="0">
                <a:solidFill>
                  <a:srgbClr val="C00000"/>
                </a:solidFill>
              </a:rPr>
              <a:t>2</a:t>
            </a:r>
            <a:r>
              <a:rPr lang="fr-FR" sz="1600" dirty="0" smtClean="0">
                <a:solidFill>
                  <a:srgbClr val="C00000"/>
                </a:solidFill>
              </a:rPr>
              <a:t>% = 620 €</a:t>
            </a:r>
          </a:p>
          <a:p>
            <a:r>
              <a:rPr lang="fr-FR" sz="1600" dirty="0" smtClean="0">
                <a:solidFill>
                  <a:srgbClr val="C00000"/>
                </a:solidFill>
              </a:rPr>
              <a:t>Salarié y: salaire annuel 25 K€ x </a:t>
            </a:r>
            <a:r>
              <a:rPr lang="fr-FR" sz="1600" dirty="0">
                <a:solidFill>
                  <a:srgbClr val="C00000"/>
                </a:solidFill>
              </a:rPr>
              <a:t>2</a:t>
            </a:r>
            <a:r>
              <a:rPr lang="fr-FR" sz="1600" dirty="0" smtClean="0">
                <a:solidFill>
                  <a:srgbClr val="C00000"/>
                </a:solidFill>
              </a:rPr>
              <a:t>% =  500 €</a:t>
            </a:r>
          </a:p>
        </p:txBody>
      </p:sp>
      <p:sp>
        <p:nvSpPr>
          <p:cNvPr id="17" name="Espace réservé du contenu 7"/>
          <p:cNvSpPr txBox="1">
            <a:spLocks/>
          </p:cNvSpPr>
          <p:nvPr/>
        </p:nvSpPr>
        <p:spPr>
          <a:xfrm>
            <a:off x="3061087" y="5729221"/>
            <a:ext cx="3667125" cy="430514"/>
          </a:xfrm>
          <a:prstGeom prst="rect">
            <a:avLst/>
          </a:prstGeom>
          <a:noFill/>
        </p:spPr>
        <p:txBody>
          <a:bodyPr vert="horz" lIns="91440" tIns="45720" rIns="91440" bIns="45720" rtlCol="0" anchor="ctr">
            <a:normAutofit fontScale="85000" lnSpcReduction="10000"/>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600" b="1" kern="1200" baseline="0">
                <a:solidFill>
                  <a:srgbClr val="C00000"/>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lang="fr-FR" sz="1400" kern="1200" noProof="0" dirty="0" smtClean="0">
                <a:solidFill>
                  <a:schemeClr val="tx1">
                    <a:lumMod val="50000"/>
                    <a:lumOff val="50000"/>
                  </a:schemeClr>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400" kern="1200">
                <a:solidFill>
                  <a:schemeClr val="tx1">
                    <a:lumMod val="50000"/>
                    <a:lumOff val="50000"/>
                  </a:schemeClr>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200" kern="1200">
                <a:solidFill>
                  <a:schemeClr val="tx1">
                    <a:lumMod val="50000"/>
                    <a:lumOff val="50000"/>
                  </a:schemeClr>
                </a:solidFill>
                <a:latin typeface="Arial" pitchFamily="34" charset="0"/>
                <a:ea typeface="+mn-ea"/>
                <a:cs typeface="Arial" pitchFamily="34" charset="0"/>
              </a:defRPr>
            </a:lvl4pPr>
            <a:lvl5pPr marL="1828800" marR="0" indent="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None/>
              <a:tabLst/>
              <a:defRPr sz="1200" kern="1200">
                <a:solidFill>
                  <a:schemeClr val="tx1">
                    <a:lumMod val="50000"/>
                    <a:lumOff val="50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FR" dirty="0" smtClean="0">
                <a:solidFill>
                  <a:schemeClr val="tx1">
                    <a:lumMod val="50000"/>
                    <a:lumOff val="50000"/>
                  </a:schemeClr>
                </a:solidFill>
              </a:rPr>
              <a:t>Dans la limite du plafond de la PV à 12 %</a:t>
            </a:r>
            <a:endParaRPr lang="fr-FR" dirty="0">
              <a:solidFill>
                <a:schemeClr val="tx1">
                  <a:lumMod val="50000"/>
                  <a:lumOff val="50000"/>
                </a:schemeClr>
              </a:solidFill>
            </a:endParaRPr>
          </a:p>
        </p:txBody>
      </p:sp>
      <p:sp>
        <p:nvSpPr>
          <p:cNvPr id="11" name="Titre 7"/>
          <p:cNvSpPr txBox="1">
            <a:spLocks/>
          </p:cNvSpPr>
          <p:nvPr/>
        </p:nvSpPr>
        <p:spPr>
          <a:xfrm rot="16200000">
            <a:off x="-3211477" y="3211477"/>
            <a:ext cx="6858000" cy="435046"/>
          </a:xfrm>
          <a:prstGeom prst="rect">
            <a:avLst/>
          </a:prstGeom>
          <a:solidFill>
            <a:srgbClr val="C31632">
              <a:alpha val="20000"/>
            </a:srgbClr>
          </a:solidFill>
          <a:ln w="3175" cap="flat" cmpd="sng" algn="ctr">
            <a:noFill/>
            <a:prstDash val="solid"/>
          </a:ln>
          <a:effectLst/>
        </p:spPr>
        <p:txBody>
          <a:bodyPr vert="horz" lIns="91440" tIns="45720" rIns="91440" bIns="45720" rtlCol="0" anchor="ctr">
            <a:normAutofit/>
          </a:bodyPr>
          <a:lstStyle>
            <a:lvl1pPr algn="ctr" defTabSz="914400" rtl="0" eaLnBrk="1" latinLnBrk="0" hangingPunct="1">
              <a:spcBef>
                <a:spcPct val="0"/>
              </a:spcBef>
              <a:buNone/>
              <a:defRPr kumimoji="0" lang="fr-FR" sz="1800" b="1" i="0" u="none" strike="noStrike" kern="0" cap="none" spc="0" normalizeH="0" baseline="0" dirty="0">
                <a:ln>
                  <a:noFill/>
                </a:ln>
                <a:solidFill>
                  <a:prstClr val="white"/>
                </a:solidFill>
                <a:effectLst/>
                <a:uLnTx/>
                <a:uFillTx/>
                <a:latin typeface="Arial Narrow"/>
                <a:ea typeface="+mn-ea"/>
                <a:cs typeface="+mn-cs"/>
              </a:defRPr>
            </a:lvl1pPr>
          </a:lstStyle>
          <a:p>
            <a:r>
              <a:rPr lang="fr-FR" smtClean="0"/>
              <a:t>Règles de calcul de répartition </a:t>
            </a:r>
            <a:endParaRPr lang="fr-FR"/>
          </a:p>
        </p:txBody>
      </p:sp>
    </p:spTree>
    <p:extLst>
      <p:ext uri="{BB962C8B-B14F-4D97-AF65-F5344CB8AC3E}">
        <p14:creationId xmlns:p14="http://schemas.microsoft.com/office/powerpoint/2010/main" val="32030575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9863" y="860524"/>
            <a:ext cx="6980465" cy="4832092"/>
          </a:xfrm>
          <a:prstGeom prst="rect">
            <a:avLst/>
          </a:prstGeom>
        </p:spPr>
        <p:txBody>
          <a:bodyPr wrap="square">
            <a:spAutoFit/>
          </a:bodyPr>
          <a:lstStyle/>
          <a:p>
            <a:pPr>
              <a:spcBef>
                <a:spcPts val="600"/>
              </a:spcBef>
              <a:spcAft>
                <a:spcPts val="1200"/>
              </a:spcAft>
            </a:pPr>
            <a:r>
              <a:rPr lang="fr-FR" sz="1600" b="1" u="sng" dirty="0" smtClean="0">
                <a:solidFill>
                  <a:srgbClr val="C00000"/>
                </a:solidFill>
                <a:latin typeface="Arial" panose="020B0604020202020204" pitchFamily="34" charset="0"/>
                <a:ea typeface="Calibri"/>
                <a:cs typeface="Arial" panose="020B0604020202020204" pitchFamily="34" charset="0"/>
              </a:rPr>
              <a:t>Situation</a:t>
            </a:r>
            <a:r>
              <a:rPr lang="fr-FR" sz="1600" b="1" dirty="0" smtClean="0">
                <a:solidFill>
                  <a:srgbClr val="C00000"/>
                </a:solidFill>
                <a:latin typeface="Arial" panose="020B0604020202020204" pitchFamily="34" charset="0"/>
                <a:ea typeface="Calibri"/>
                <a:cs typeface="Arial" panose="020B0604020202020204" pitchFamily="34" charset="0"/>
              </a:rPr>
              <a:t> :</a:t>
            </a:r>
          </a:p>
          <a:p>
            <a:pPr marL="717550" lvl="1" indent="-260350">
              <a:spcBef>
                <a:spcPts val="600"/>
              </a:spcBef>
              <a:buClr>
                <a:srgbClr val="C00000"/>
              </a:buClr>
              <a:buSzPct val="70000"/>
              <a:buFont typeface="Wingdings 2" pitchFamily="18" charset="2"/>
              <a:buChar char=""/>
            </a:pPr>
            <a:r>
              <a:rPr lang="fr-FR" sz="1400" dirty="0" smtClean="0">
                <a:solidFill>
                  <a:prstClr val="black">
                    <a:lumMod val="50000"/>
                    <a:lumOff val="50000"/>
                  </a:prstClr>
                </a:solidFill>
                <a:latin typeface="Arial" panose="020B0604020202020204" pitchFamily="34" charset="0"/>
                <a:cs typeface="Arial" pitchFamily="34" charset="0"/>
              </a:rPr>
              <a:t>Une agence de 4 </a:t>
            </a:r>
            <a:r>
              <a:rPr lang="fr-FR" sz="1400" dirty="0" smtClean="0">
                <a:solidFill>
                  <a:prstClr val="black">
                    <a:lumMod val="50000"/>
                    <a:lumOff val="50000"/>
                  </a:prstClr>
                </a:solidFill>
                <a:latin typeface="Arial" panose="020B0604020202020204" pitchFamily="34" charset="0"/>
                <a:cs typeface="Arial" pitchFamily="34" charset="0"/>
              </a:rPr>
              <a:t>postes </a:t>
            </a:r>
            <a:r>
              <a:rPr lang="fr-FR" sz="1400" dirty="0" smtClean="0">
                <a:solidFill>
                  <a:prstClr val="black">
                    <a:lumMod val="50000"/>
                    <a:lumOff val="50000"/>
                  </a:prstClr>
                </a:solidFill>
                <a:latin typeface="Arial" panose="020B0604020202020204" pitchFamily="34" charset="0"/>
                <a:cs typeface="Arial" pitchFamily="34" charset="0"/>
              </a:rPr>
              <a:t>(</a:t>
            </a:r>
            <a:r>
              <a:rPr lang="fr-FR" sz="1400" dirty="0" smtClean="0">
                <a:solidFill>
                  <a:srgbClr val="C00000"/>
                </a:solidFill>
                <a:latin typeface="Arial" pitchFamily="34" charset="0"/>
                <a:cs typeface="Arial" pitchFamily="34" charset="0"/>
              </a:rPr>
              <a:t>ETP agence = 4</a:t>
            </a:r>
            <a:r>
              <a:rPr lang="fr-FR" sz="1400" dirty="0" smtClean="0">
                <a:solidFill>
                  <a:prstClr val="black">
                    <a:lumMod val="50000"/>
                    <a:lumOff val="50000"/>
                  </a:prstClr>
                </a:solidFill>
                <a:latin typeface="Arial" pitchFamily="34" charset="0"/>
                <a:cs typeface="Arial" pitchFamily="34" charset="0"/>
              </a:rPr>
              <a:t>)</a:t>
            </a:r>
            <a:endParaRPr lang="fr-FR" sz="1400" dirty="0">
              <a:solidFill>
                <a:prstClr val="black">
                  <a:lumMod val="50000"/>
                  <a:lumOff val="50000"/>
                </a:prstClr>
              </a:solidFill>
              <a:latin typeface="Arial" pitchFamily="34" charset="0"/>
              <a:cs typeface="Arial" pitchFamily="34" charset="0"/>
            </a:endParaRPr>
          </a:p>
          <a:p>
            <a:pPr marL="717550" lvl="1" indent="-260350">
              <a:spcBef>
                <a:spcPts val="600"/>
              </a:spcBef>
              <a:buClr>
                <a:srgbClr val="C00000"/>
              </a:buClr>
              <a:buSzPct val="70000"/>
              <a:buFont typeface="Wingdings 2" pitchFamily="18" charset="2"/>
              <a:buChar char=""/>
            </a:pPr>
            <a:r>
              <a:rPr lang="fr-FR" sz="1400" dirty="0" smtClean="0">
                <a:solidFill>
                  <a:schemeClr val="bg1">
                    <a:lumMod val="50000"/>
                  </a:schemeClr>
                </a:solidFill>
                <a:latin typeface="Arial" panose="020B0604020202020204" pitchFamily="34" charset="0"/>
                <a:ea typeface="Calibri"/>
                <a:cs typeface="Arial" panose="020B0604020202020204" pitchFamily="34" charset="0"/>
              </a:rPr>
              <a:t>Critère </a:t>
            </a:r>
            <a:r>
              <a:rPr lang="fr-FR" sz="1400" dirty="0" smtClean="0">
                <a:solidFill>
                  <a:schemeClr val="bg1">
                    <a:lumMod val="50000"/>
                  </a:schemeClr>
                </a:solidFill>
                <a:latin typeface="Arial" panose="020B0604020202020204" pitchFamily="34" charset="0"/>
                <a:ea typeface="Calibri"/>
                <a:cs typeface="Arial" panose="020B0604020202020204" pitchFamily="34" charset="0"/>
              </a:rPr>
              <a:t>pris en compte : </a:t>
            </a:r>
            <a:r>
              <a:rPr lang="fr-FR" sz="1400" dirty="0" smtClean="0">
                <a:solidFill>
                  <a:srgbClr val="C00000"/>
                </a:solidFill>
                <a:latin typeface="Arial" panose="020B0604020202020204" pitchFamily="34" charset="0"/>
                <a:ea typeface="Calibri"/>
                <a:cs typeface="Arial" panose="020B0604020202020204" pitchFamily="34" charset="0"/>
              </a:rPr>
              <a:t>Excédent de collecte (PV maximale </a:t>
            </a:r>
            <a:r>
              <a:rPr lang="fr-FR" sz="1400" dirty="0" smtClean="0">
                <a:solidFill>
                  <a:srgbClr val="C00000"/>
                </a:solidFill>
                <a:latin typeface="Arial" panose="020B0604020202020204" pitchFamily="34" charset="0"/>
                <a:ea typeface="Calibri"/>
                <a:cs typeface="Arial" panose="020B0604020202020204" pitchFamily="34" charset="0"/>
                <a:sym typeface="Wingdings" panose="05000000000000000000" pitchFamily="2" charset="2"/>
              </a:rPr>
              <a:t> 2 %)</a:t>
            </a:r>
            <a:endParaRPr lang="fr-FR" sz="1400" dirty="0" smtClean="0">
              <a:solidFill>
                <a:srgbClr val="C00000"/>
              </a:solidFill>
              <a:latin typeface="Arial" panose="020B0604020202020204" pitchFamily="34" charset="0"/>
              <a:ea typeface="Calibri"/>
              <a:cs typeface="Arial" panose="020B0604020202020204" pitchFamily="34" charset="0"/>
            </a:endParaRPr>
          </a:p>
          <a:p>
            <a:pPr marL="717550" lvl="1" indent="-260350">
              <a:spcBef>
                <a:spcPts val="600"/>
              </a:spcBef>
              <a:buClr>
                <a:srgbClr val="C00000"/>
              </a:buClr>
              <a:buSzPct val="70000"/>
              <a:buFont typeface="Wingdings 2" pitchFamily="18" charset="2"/>
              <a:buChar char=""/>
            </a:pPr>
            <a:r>
              <a:rPr lang="fr-FR" sz="1400" dirty="0" smtClean="0">
                <a:solidFill>
                  <a:schemeClr val="bg1">
                    <a:lumMod val="50000"/>
                  </a:schemeClr>
                </a:solidFill>
                <a:latin typeface="Arial" panose="020B0604020202020204" pitchFamily="34" charset="0"/>
                <a:ea typeface="Calibri"/>
                <a:cs typeface="Arial" panose="020B0604020202020204" pitchFamily="34" charset="0"/>
              </a:rPr>
              <a:t>Objectif annuel de l’agence = </a:t>
            </a:r>
            <a:r>
              <a:rPr lang="fr-FR" sz="1400" dirty="0" smtClean="0">
                <a:solidFill>
                  <a:srgbClr val="C00000"/>
                </a:solidFill>
                <a:latin typeface="Arial" panose="020B0604020202020204" pitchFamily="34" charset="0"/>
                <a:ea typeface="Calibri"/>
                <a:cs typeface="Arial" panose="020B0604020202020204" pitchFamily="34" charset="0"/>
              </a:rPr>
              <a:t>480 k€</a:t>
            </a:r>
          </a:p>
          <a:p>
            <a:pPr marL="1200150" lvl="2" indent="-285750">
              <a:buClr>
                <a:srgbClr val="C00000"/>
              </a:buClr>
              <a:buSzPct val="70000"/>
              <a:buFont typeface="Wingdings" panose="05000000000000000000" pitchFamily="2" charset="2"/>
              <a:buChar char="Ø"/>
            </a:pPr>
            <a:r>
              <a:rPr lang="fr-FR" sz="1400" dirty="0" smtClean="0">
                <a:solidFill>
                  <a:schemeClr val="bg1">
                    <a:lumMod val="50000"/>
                  </a:schemeClr>
                </a:solidFill>
                <a:latin typeface="Arial" panose="020B0604020202020204" pitchFamily="34" charset="0"/>
                <a:ea typeface="Calibri"/>
                <a:cs typeface="Arial" panose="020B0604020202020204" pitchFamily="34" charset="0"/>
              </a:rPr>
              <a:t>Soit un objectif/ETP agence de 480 k€ / 4  </a:t>
            </a:r>
            <a:r>
              <a:rPr lang="fr-FR" sz="1400" dirty="0" smtClean="0">
                <a:solidFill>
                  <a:schemeClr val="bg1">
                    <a:lumMod val="50000"/>
                  </a:schemeClr>
                </a:solidFill>
                <a:latin typeface="Arial" panose="020B0604020202020204" pitchFamily="34" charset="0"/>
                <a:ea typeface="Calibri"/>
                <a:cs typeface="Arial" panose="020B0604020202020204" pitchFamily="34" charset="0"/>
                <a:sym typeface="Wingdings" panose="05000000000000000000" pitchFamily="2" charset="2"/>
              </a:rPr>
              <a:t> </a:t>
            </a:r>
            <a:r>
              <a:rPr lang="fr-FR" sz="1400" b="1" dirty="0" smtClean="0">
                <a:solidFill>
                  <a:srgbClr val="C00000"/>
                </a:solidFill>
                <a:latin typeface="Arial" panose="020B0604020202020204" pitchFamily="34" charset="0"/>
                <a:ea typeface="Calibri"/>
                <a:cs typeface="Arial" panose="020B0604020202020204" pitchFamily="34" charset="0"/>
                <a:sym typeface="Wingdings" panose="05000000000000000000" pitchFamily="2" charset="2"/>
              </a:rPr>
              <a:t>120 k€</a:t>
            </a:r>
          </a:p>
          <a:p>
            <a:pPr>
              <a:spcBef>
                <a:spcPts val="1200"/>
              </a:spcBef>
              <a:spcAft>
                <a:spcPts val="1200"/>
              </a:spcAft>
            </a:pPr>
            <a:r>
              <a:rPr lang="fr-FR" sz="1600" b="1" u="sng" dirty="0" smtClean="0">
                <a:solidFill>
                  <a:srgbClr val="C00000"/>
                </a:solidFill>
                <a:latin typeface="Arial" panose="020B0604020202020204" pitchFamily="34" charset="0"/>
                <a:ea typeface="Calibri"/>
                <a:cs typeface="Arial" panose="020B0604020202020204" pitchFamily="34" charset="0"/>
              </a:rPr>
              <a:t>Réalisation au </a:t>
            </a:r>
            <a:r>
              <a:rPr lang="fr-FR" sz="1600" b="1" u="sng" dirty="0" smtClean="0">
                <a:solidFill>
                  <a:srgbClr val="C00000"/>
                </a:solidFill>
                <a:latin typeface="Arial" panose="020B0604020202020204" pitchFamily="34" charset="0"/>
                <a:ea typeface="Calibri"/>
                <a:cs typeface="Arial" panose="020B0604020202020204" pitchFamily="34" charset="0"/>
              </a:rPr>
              <a:t>31/12/2019</a:t>
            </a:r>
            <a:r>
              <a:rPr lang="fr-FR" sz="1600" b="1" dirty="0" smtClean="0">
                <a:solidFill>
                  <a:srgbClr val="C00000"/>
                </a:solidFill>
                <a:latin typeface="Arial" panose="020B0604020202020204" pitchFamily="34" charset="0"/>
                <a:ea typeface="Calibri"/>
                <a:cs typeface="Arial" panose="020B0604020202020204" pitchFamily="34" charset="0"/>
              </a:rPr>
              <a:t> :</a:t>
            </a:r>
            <a:endParaRPr lang="fr-FR" sz="1600" b="1" dirty="0">
              <a:solidFill>
                <a:srgbClr val="C00000"/>
              </a:solidFill>
              <a:latin typeface="Arial" panose="020B0604020202020204" pitchFamily="34" charset="0"/>
              <a:ea typeface="Calibri"/>
              <a:cs typeface="Arial" panose="020B0604020202020204" pitchFamily="34" charset="0"/>
            </a:endParaRPr>
          </a:p>
          <a:p>
            <a:pPr marL="717550" lvl="1" indent="-260350">
              <a:spcBef>
                <a:spcPts val="600"/>
              </a:spcBef>
              <a:buClr>
                <a:srgbClr val="C00000"/>
              </a:buClr>
              <a:buSzPct val="70000"/>
              <a:buFont typeface="Wingdings 2" pitchFamily="18" charset="2"/>
              <a:buChar char=""/>
            </a:pPr>
            <a:r>
              <a:rPr lang="fr-FR" sz="1400" dirty="0" smtClean="0">
                <a:solidFill>
                  <a:schemeClr val="bg1">
                    <a:lumMod val="50000"/>
                  </a:schemeClr>
                </a:solidFill>
                <a:latin typeface="Arial" panose="020B0604020202020204" pitchFamily="34" charset="0"/>
                <a:ea typeface="Calibri"/>
                <a:cs typeface="Arial" panose="020B0604020202020204" pitchFamily="34" charset="0"/>
              </a:rPr>
              <a:t>Si ETP </a:t>
            </a:r>
            <a:r>
              <a:rPr lang="fr-FR" sz="1400" dirty="0">
                <a:solidFill>
                  <a:schemeClr val="bg1">
                    <a:lumMod val="50000"/>
                  </a:schemeClr>
                </a:solidFill>
                <a:latin typeface="Arial" panose="020B0604020202020204" pitchFamily="34" charset="0"/>
                <a:ea typeface="Calibri"/>
                <a:cs typeface="Arial" panose="020B0604020202020204" pitchFamily="34" charset="0"/>
              </a:rPr>
              <a:t>Performance = </a:t>
            </a:r>
            <a:r>
              <a:rPr lang="fr-FR" sz="1400" dirty="0">
                <a:solidFill>
                  <a:srgbClr val="C00000"/>
                </a:solidFill>
                <a:latin typeface="Arial" panose="020B0604020202020204" pitchFamily="34" charset="0"/>
                <a:ea typeface="Calibri"/>
                <a:cs typeface="Arial" panose="020B0604020202020204" pitchFamily="34" charset="0"/>
              </a:rPr>
              <a:t>3,5</a:t>
            </a:r>
          </a:p>
          <a:p>
            <a:pPr marL="717550" lvl="1" indent="-260350">
              <a:spcBef>
                <a:spcPts val="600"/>
              </a:spcBef>
              <a:buClr>
                <a:srgbClr val="C00000"/>
              </a:buClr>
              <a:buSzPct val="70000"/>
              <a:buFont typeface="Wingdings 2" pitchFamily="18" charset="2"/>
              <a:buChar char=""/>
            </a:pPr>
            <a:r>
              <a:rPr lang="fr-FR" sz="1400" dirty="0" smtClean="0">
                <a:solidFill>
                  <a:prstClr val="black">
                    <a:lumMod val="50000"/>
                    <a:lumOff val="50000"/>
                  </a:prstClr>
                </a:solidFill>
                <a:latin typeface="Arial" pitchFamily="34" charset="0"/>
                <a:cs typeface="Arial" pitchFamily="34" charset="0"/>
              </a:rPr>
              <a:t>Si Collecte </a:t>
            </a:r>
            <a:r>
              <a:rPr lang="fr-FR" sz="1400" dirty="0" smtClean="0">
                <a:solidFill>
                  <a:prstClr val="black">
                    <a:lumMod val="50000"/>
                    <a:lumOff val="50000"/>
                  </a:prstClr>
                </a:solidFill>
                <a:latin typeface="Arial" pitchFamily="34" charset="0"/>
                <a:cs typeface="Arial" pitchFamily="34" charset="0"/>
              </a:rPr>
              <a:t>réalisée = </a:t>
            </a:r>
            <a:r>
              <a:rPr lang="fr-FR" sz="1400" dirty="0" smtClean="0">
                <a:solidFill>
                  <a:srgbClr val="C00000"/>
                </a:solidFill>
                <a:latin typeface="Arial" pitchFamily="34" charset="0"/>
                <a:cs typeface="Arial" pitchFamily="34" charset="0"/>
              </a:rPr>
              <a:t>450 k€</a:t>
            </a:r>
            <a:endParaRPr lang="fr-FR" sz="1400" dirty="0">
              <a:solidFill>
                <a:srgbClr val="C00000"/>
              </a:solidFill>
              <a:latin typeface="Arial" pitchFamily="34" charset="0"/>
              <a:cs typeface="Arial" pitchFamily="34" charset="0"/>
            </a:endParaRPr>
          </a:p>
          <a:p>
            <a:pPr marL="1200150" lvl="2" indent="-285750">
              <a:buClr>
                <a:srgbClr val="C00000"/>
              </a:buClr>
              <a:buSzPct val="70000"/>
              <a:buFont typeface="Wingdings" panose="05000000000000000000" pitchFamily="2" charset="2"/>
              <a:buChar char="Ø"/>
            </a:pPr>
            <a:r>
              <a:rPr lang="fr-FR" sz="1400" dirty="0" smtClean="0">
                <a:solidFill>
                  <a:schemeClr val="bg1">
                    <a:lumMod val="50000"/>
                  </a:schemeClr>
                </a:solidFill>
                <a:latin typeface="Arial" panose="020B0604020202020204" pitchFamily="34" charset="0"/>
                <a:ea typeface="Calibri"/>
                <a:cs typeface="Arial" panose="020B0604020202020204" pitchFamily="34" charset="0"/>
              </a:rPr>
              <a:t>Soit une réalisation/ETP performance de 450 k€/3,5  </a:t>
            </a:r>
            <a:r>
              <a:rPr lang="fr-FR" sz="1400" dirty="0" smtClean="0">
                <a:solidFill>
                  <a:schemeClr val="bg1">
                    <a:lumMod val="50000"/>
                  </a:schemeClr>
                </a:solidFill>
                <a:latin typeface="Arial" panose="020B0604020202020204" pitchFamily="34" charset="0"/>
                <a:ea typeface="Calibri"/>
                <a:cs typeface="Arial" panose="020B0604020202020204" pitchFamily="34" charset="0"/>
                <a:sym typeface="Wingdings" panose="05000000000000000000" pitchFamily="2" charset="2"/>
              </a:rPr>
              <a:t> </a:t>
            </a:r>
            <a:r>
              <a:rPr lang="fr-FR" sz="1400" b="1" dirty="0" smtClean="0">
                <a:solidFill>
                  <a:srgbClr val="C00000"/>
                </a:solidFill>
                <a:latin typeface="Arial" panose="020B0604020202020204" pitchFamily="34" charset="0"/>
                <a:ea typeface="Calibri"/>
                <a:cs typeface="Arial" panose="020B0604020202020204" pitchFamily="34" charset="0"/>
                <a:sym typeface="Wingdings" panose="05000000000000000000" pitchFamily="2" charset="2"/>
              </a:rPr>
              <a:t>128,6k</a:t>
            </a:r>
            <a:r>
              <a:rPr lang="fr-FR" sz="1400" b="1" dirty="0">
                <a:solidFill>
                  <a:srgbClr val="C00000"/>
                </a:solidFill>
                <a:latin typeface="Arial" panose="020B0604020202020204" pitchFamily="34" charset="0"/>
                <a:ea typeface="Calibri"/>
                <a:cs typeface="Arial" panose="020B0604020202020204" pitchFamily="34" charset="0"/>
                <a:sym typeface="Wingdings" panose="05000000000000000000" pitchFamily="2" charset="2"/>
              </a:rPr>
              <a:t>€</a:t>
            </a:r>
          </a:p>
          <a:p>
            <a:pPr marL="0" lvl="1">
              <a:spcBef>
                <a:spcPts val="1200"/>
              </a:spcBef>
              <a:spcAft>
                <a:spcPts val="600"/>
              </a:spcAft>
            </a:pPr>
            <a:r>
              <a:rPr lang="fr-FR" sz="1600" b="1" u="sng" dirty="0" smtClean="0">
                <a:solidFill>
                  <a:srgbClr val="C00000"/>
                </a:solidFill>
                <a:latin typeface="Arial" panose="020B0604020202020204" pitchFamily="34" charset="0"/>
                <a:ea typeface="Calibri"/>
                <a:cs typeface="Arial" panose="020B0604020202020204" pitchFamily="34" charset="0"/>
              </a:rPr>
              <a:t>Calcul </a:t>
            </a:r>
            <a:r>
              <a:rPr lang="fr-FR" sz="1600" b="1" u="sng" dirty="0" smtClean="0">
                <a:solidFill>
                  <a:srgbClr val="C00000"/>
                </a:solidFill>
                <a:latin typeface="Arial" panose="020B0604020202020204" pitchFamily="34" charset="0"/>
                <a:ea typeface="Calibri"/>
                <a:cs typeface="Arial" panose="020B0604020202020204" pitchFamily="34" charset="0"/>
              </a:rPr>
              <a:t>de la Part </a:t>
            </a:r>
            <a:r>
              <a:rPr lang="fr-FR" sz="1600" b="1" u="sng" dirty="0" smtClean="0">
                <a:solidFill>
                  <a:srgbClr val="C00000"/>
                </a:solidFill>
                <a:latin typeface="Arial" panose="020B0604020202020204" pitchFamily="34" charset="0"/>
                <a:ea typeface="Calibri"/>
                <a:cs typeface="Arial" panose="020B0604020202020204" pitchFamily="34" charset="0"/>
              </a:rPr>
              <a:t>Variable </a:t>
            </a:r>
            <a:r>
              <a:rPr lang="fr-FR" sz="1600" b="1" u="sng" dirty="0" smtClean="0">
                <a:solidFill>
                  <a:srgbClr val="C00000"/>
                </a:solidFill>
                <a:latin typeface="Arial" panose="020B0604020202020204" pitchFamily="34" charset="0"/>
                <a:ea typeface="Calibri"/>
                <a:cs typeface="Arial" panose="020B0604020202020204" pitchFamily="34" charset="0"/>
              </a:rPr>
              <a:t>sur le critère collecte</a:t>
            </a:r>
            <a:r>
              <a:rPr lang="fr-FR" sz="1600" b="1" dirty="0" smtClean="0">
                <a:solidFill>
                  <a:srgbClr val="C00000"/>
                </a:solidFill>
                <a:latin typeface="Arial" panose="020B0604020202020204" pitchFamily="34" charset="0"/>
                <a:ea typeface="Calibri"/>
                <a:cs typeface="Arial" panose="020B0604020202020204" pitchFamily="34" charset="0"/>
              </a:rPr>
              <a:t> </a:t>
            </a:r>
            <a:r>
              <a:rPr lang="fr-FR" sz="1600" dirty="0">
                <a:solidFill>
                  <a:srgbClr val="C00000"/>
                </a:solidFill>
                <a:latin typeface="Arial" panose="020B0604020202020204" pitchFamily="34" charset="0"/>
                <a:ea typeface="Calibri"/>
                <a:cs typeface="Arial" panose="020B0604020202020204" pitchFamily="34" charset="0"/>
              </a:rPr>
              <a:t>(PV maximale </a:t>
            </a:r>
            <a:r>
              <a:rPr lang="fr-FR" sz="1600" dirty="0">
                <a:solidFill>
                  <a:srgbClr val="C00000"/>
                </a:solidFill>
                <a:latin typeface="Arial" panose="020B0604020202020204" pitchFamily="34" charset="0"/>
                <a:ea typeface="Calibri"/>
                <a:cs typeface="Arial" panose="020B0604020202020204" pitchFamily="34" charset="0"/>
                <a:sym typeface="Wingdings" panose="05000000000000000000" pitchFamily="2" charset="2"/>
              </a:rPr>
              <a:t> 2 %)</a:t>
            </a:r>
            <a:endParaRPr lang="fr-FR" sz="1600" dirty="0">
              <a:solidFill>
                <a:srgbClr val="C00000"/>
              </a:solidFill>
              <a:latin typeface="Arial" panose="020B0604020202020204" pitchFamily="34" charset="0"/>
              <a:ea typeface="Calibri"/>
              <a:cs typeface="Arial" panose="020B0604020202020204" pitchFamily="34" charset="0"/>
            </a:endParaRPr>
          </a:p>
          <a:p>
            <a:pPr marL="717550" lvl="1" indent="-260350">
              <a:spcBef>
                <a:spcPts val="600"/>
              </a:spcBef>
              <a:buClr>
                <a:srgbClr val="C00000"/>
              </a:buClr>
              <a:buSzPct val="70000"/>
              <a:buFont typeface="Wingdings 2" pitchFamily="18" charset="2"/>
              <a:buChar char=""/>
            </a:pPr>
            <a:r>
              <a:rPr lang="fr-FR" sz="1400" dirty="0" smtClean="0">
                <a:solidFill>
                  <a:schemeClr val="bg1">
                    <a:lumMod val="50000"/>
                  </a:schemeClr>
                </a:solidFill>
                <a:latin typeface="Arial" panose="020B0604020202020204" pitchFamily="34" charset="0"/>
                <a:ea typeface="Calibri"/>
                <a:cs typeface="Arial" panose="020B0604020202020204" pitchFamily="34" charset="0"/>
              </a:rPr>
              <a:t>Réalisation </a:t>
            </a:r>
            <a:r>
              <a:rPr lang="fr-FR" sz="1400" dirty="0">
                <a:solidFill>
                  <a:schemeClr val="bg1">
                    <a:lumMod val="50000"/>
                  </a:schemeClr>
                </a:solidFill>
                <a:latin typeface="Arial" panose="020B0604020202020204" pitchFamily="34" charset="0"/>
                <a:ea typeface="Calibri"/>
                <a:cs typeface="Arial" panose="020B0604020202020204" pitchFamily="34" charset="0"/>
              </a:rPr>
              <a:t>par ETP </a:t>
            </a:r>
            <a:r>
              <a:rPr lang="fr-FR" sz="1400" dirty="0" smtClean="0">
                <a:solidFill>
                  <a:schemeClr val="bg1">
                    <a:lumMod val="50000"/>
                  </a:schemeClr>
                </a:solidFill>
                <a:latin typeface="Arial" panose="020B0604020202020204" pitchFamily="34" charset="0"/>
                <a:ea typeface="Calibri"/>
                <a:cs typeface="Arial" panose="020B0604020202020204" pitchFamily="34" charset="0"/>
              </a:rPr>
              <a:t>performance / </a:t>
            </a:r>
            <a:r>
              <a:rPr lang="fr-FR" sz="1400" dirty="0">
                <a:solidFill>
                  <a:schemeClr val="bg1">
                    <a:lumMod val="50000"/>
                  </a:schemeClr>
                </a:solidFill>
                <a:latin typeface="Arial" panose="020B0604020202020204" pitchFamily="34" charset="0"/>
                <a:ea typeface="Calibri"/>
                <a:cs typeface="Arial" panose="020B0604020202020204" pitchFamily="34" charset="0"/>
              </a:rPr>
              <a:t>objectif par ETP </a:t>
            </a:r>
            <a:r>
              <a:rPr lang="fr-FR" sz="1400" dirty="0" smtClean="0">
                <a:solidFill>
                  <a:schemeClr val="bg1">
                    <a:lumMod val="50000"/>
                  </a:schemeClr>
                </a:solidFill>
                <a:latin typeface="Arial" panose="020B0604020202020204" pitchFamily="34" charset="0"/>
                <a:ea typeface="Calibri"/>
                <a:cs typeface="Arial" panose="020B0604020202020204" pitchFamily="34" charset="0"/>
              </a:rPr>
              <a:t>agence</a:t>
            </a:r>
            <a:r>
              <a:rPr lang="fr-FR" sz="1400" dirty="0" smtClean="0">
                <a:solidFill>
                  <a:schemeClr val="bg1">
                    <a:lumMod val="50000"/>
                  </a:schemeClr>
                </a:solidFill>
                <a:latin typeface="Arial" panose="020B0604020202020204" pitchFamily="34" charset="0"/>
                <a:ea typeface="Calibri"/>
                <a:cs typeface="Arial" panose="020B0604020202020204" pitchFamily="34" charset="0"/>
              </a:rPr>
              <a:t> </a:t>
            </a:r>
            <a:r>
              <a:rPr lang="fr-FR" sz="1400" dirty="0" smtClean="0">
                <a:solidFill>
                  <a:schemeClr val="bg1">
                    <a:lumMod val="50000"/>
                  </a:schemeClr>
                </a:solidFill>
                <a:latin typeface="Arial" panose="020B0604020202020204" pitchFamily="34" charset="0"/>
                <a:ea typeface="Calibri"/>
                <a:cs typeface="Arial" panose="020B0604020202020204" pitchFamily="34" charset="0"/>
                <a:sym typeface="Wingdings" panose="05000000000000000000" pitchFamily="2" charset="2"/>
              </a:rPr>
              <a:t> 128,6 / 120 = </a:t>
            </a:r>
            <a:r>
              <a:rPr lang="fr-FR" sz="1400" b="1" dirty="0" smtClean="0">
                <a:solidFill>
                  <a:srgbClr val="C00000"/>
                </a:solidFill>
                <a:latin typeface="Arial" panose="020B0604020202020204" pitchFamily="34" charset="0"/>
                <a:ea typeface="Calibri"/>
                <a:cs typeface="Arial" panose="020B0604020202020204" pitchFamily="34" charset="0"/>
                <a:sym typeface="Wingdings" panose="05000000000000000000" pitchFamily="2" charset="2"/>
              </a:rPr>
              <a:t>107,14%</a:t>
            </a:r>
          </a:p>
          <a:p>
            <a:pPr marL="717550" lvl="1" indent="-260350">
              <a:spcBef>
                <a:spcPts val="600"/>
              </a:spcBef>
              <a:buClr>
                <a:srgbClr val="C00000"/>
              </a:buClr>
              <a:buSzPct val="70000"/>
              <a:buFont typeface="Wingdings 2" pitchFamily="18" charset="2"/>
              <a:buChar char=""/>
            </a:pPr>
            <a:endParaRPr lang="fr-FR" sz="1400" b="1" dirty="0" smtClean="0">
              <a:solidFill>
                <a:srgbClr val="C00000"/>
              </a:solidFill>
              <a:latin typeface="Arial" panose="020B0604020202020204" pitchFamily="34" charset="0"/>
              <a:ea typeface="Calibri"/>
              <a:cs typeface="Arial" panose="020B0604020202020204" pitchFamily="34" charset="0"/>
              <a:sym typeface="Wingdings" panose="05000000000000000000" pitchFamily="2" charset="2"/>
            </a:endParaRPr>
          </a:p>
          <a:p>
            <a:pPr marL="717550" lvl="1" indent="-260350">
              <a:spcBef>
                <a:spcPts val="600"/>
              </a:spcBef>
              <a:buClr>
                <a:srgbClr val="C00000"/>
              </a:buClr>
              <a:buSzPct val="70000"/>
              <a:buFont typeface="Wingdings 2" pitchFamily="18" charset="2"/>
              <a:buChar char=""/>
            </a:pPr>
            <a:r>
              <a:rPr lang="fr-FR" sz="1400" b="1" dirty="0" smtClean="0">
                <a:solidFill>
                  <a:srgbClr val="C00000"/>
                </a:solidFill>
                <a:latin typeface="Arial" panose="020B0604020202020204" pitchFamily="34" charset="0"/>
                <a:ea typeface="Calibri"/>
                <a:cs typeface="Arial" panose="020B0604020202020204" pitchFamily="34" charset="0"/>
                <a:sym typeface="Wingdings" panose="05000000000000000000" pitchFamily="2" charset="2"/>
              </a:rPr>
              <a:t>Soit une part variable de 1,70 %</a:t>
            </a:r>
          </a:p>
          <a:p>
            <a:pPr marL="717550" lvl="1" indent="-260350">
              <a:spcBef>
                <a:spcPts val="600"/>
              </a:spcBef>
              <a:buClr>
                <a:srgbClr val="C00000"/>
              </a:buClr>
              <a:buSzPct val="70000"/>
              <a:buFont typeface="Wingdings 2" pitchFamily="18" charset="2"/>
              <a:buChar char=""/>
            </a:pPr>
            <a:endParaRPr lang="fr-FR" sz="1600" dirty="0">
              <a:solidFill>
                <a:schemeClr val="bg1">
                  <a:lumMod val="50000"/>
                </a:schemeClr>
              </a:solidFill>
              <a:ea typeface="Calibri"/>
            </a:endParaRPr>
          </a:p>
        </p:txBody>
      </p:sp>
      <p:sp>
        <p:nvSpPr>
          <p:cNvPr id="26" name="Ellipse 25"/>
          <p:cNvSpPr/>
          <p:nvPr/>
        </p:nvSpPr>
        <p:spPr>
          <a:xfrm>
            <a:off x="3381374" y="4974889"/>
            <a:ext cx="598721" cy="424523"/>
          </a:xfrm>
          <a:prstGeom prst="ellipse">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8"/>
          <p:cNvSpPr>
            <a:spLocks noGrp="1"/>
          </p:cNvSpPr>
          <p:nvPr>
            <p:ph type="body" sz="quarter" idx="11"/>
          </p:nvPr>
        </p:nvSpPr>
        <p:spPr>
          <a:xfrm>
            <a:off x="1255593" y="214105"/>
            <a:ext cx="7627209" cy="644958"/>
          </a:xfrm>
        </p:spPr>
        <p:txBody>
          <a:bodyPr/>
          <a:lstStyle/>
          <a:p>
            <a:r>
              <a:rPr lang="fr-FR" dirty="0" smtClean="0"/>
              <a:t>Le calcul de la Part Variable : l’exemple d’un critère pour 1 GC</a:t>
            </a:r>
            <a:endParaRPr lang="fr-FR" dirty="0"/>
          </a:p>
        </p:txBody>
      </p:sp>
      <p:sp>
        <p:nvSpPr>
          <p:cNvPr id="17" name="Titre 7"/>
          <p:cNvSpPr txBox="1">
            <a:spLocks/>
          </p:cNvSpPr>
          <p:nvPr/>
        </p:nvSpPr>
        <p:spPr>
          <a:xfrm rot="16200000">
            <a:off x="-3211477" y="3259102"/>
            <a:ext cx="6858000" cy="435046"/>
          </a:xfrm>
          <a:prstGeom prst="rect">
            <a:avLst/>
          </a:prstGeom>
          <a:solidFill>
            <a:srgbClr val="C31632">
              <a:alpha val="20000"/>
            </a:srgbClr>
          </a:solidFill>
          <a:ln w="3175" cap="flat" cmpd="sng" algn="ctr">
            <a:noFill/>
            <a:prstDash val="solid"/>
          </a:ln>
          <a:effectLst/>
        </p:spPr>
        <p:txBody>
          <a:bodyPr vert="horz" lIns="91440" tIns="45720" rIns="91440" bIns="45720" rtlCol="0" anchor="ctr">
            <a:normAutofit/>
          </a:bodyPr>
          <a:lstStyle>
            <a:lvl1pPr algn="ctr" defTabSz="914400" rtl="0" eaLnBrk="1" latinLnBrk="0" hangingPunct="1">
              <a:spcBef>
                <a:spcPct val="0"/>
              </a:spcBef>
              <a:buNone/>
              <a:defRPr kumimoji="0" lang="fr-FR" sz="1800" b="1" i="0" u="none" strike="noStrike" kern="0" cap="none" spc="0" normalizeH="0" baseline="0" dirty="0">
                <a:ln>
                  <a:noFill/>
                </a:ln>
                <a:solidFill>
                  <a:prstClr val="white"/>
                </a:solidFill>
                <a:effectLst/>
                <a:uLnTx/>
                <a:uFillTx/>
                <a:latin typeface="Arial Narrow"/>
                <a:ea typeface="+mn-ea"/>
                <a:cs typeface="+mn-cs"/>
              </a:defRPr>
            </a:lvl1pPr>
          </a:lstStyle>
          <a:p>
            <a:r>
              <a:rPr lang="fr-FR" dirty="0" smtClean="0"/>
              <a:t>Règles de calcul de répartition </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172679134"/>
              </p:ext>
            </p:extLst>
          </p:nvPr>
        </p:nvGraphicFramePr>
        <p:xfrm>
          <a:off x="7576455" y="3187704"/>
          <a:ext cx="1371600" cy="3242128"/>
        </p:xfrm>
        <a:graphic>
          <a:graphicData uri="http://schemas.openxmlformats.org/drawingml/2006/table">
            <a:tbl>
              <a:tblPr/>
              <a:tblGrid>
                <a:gridCol w="850900"/>
                <a:gridCol w="520700"/>
              </a:tblGrid>
              <a:tr h="190500">
                <a:tc gridSpan="2">
                  <a:txBody>
                    <a:bodyPr/>
                    <a:lstStyle/>
                    <a:p>
                      <a:pPr algn="ctr" fontAlgn="ctr"/>
                      <a:r>
                        <a:rPr lang="fr-FR" sz="1100" b="1" i="0" u="none" strike="noStrike" dirty="0">
                          <a:solidFill>
                            <a:srgbClr val="000000"/>
                          </a:solidFill>
                          <a:effectLst/>
                          <a:latin typeface="Calibri"/>
                        </a:rPr>
                        <a:t>PV maximale = 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698953">
                <a:tc gridSpan="2">
                  <a:txBody>
                    <a:bodyPr/>
                    <a:lstStyle/>
                    <a:p>
                      <a:pPr algn="ctr" fontAlgn="ctr"/>
                      <a:r>
                        <a:rPr lang="fr-FR" sz="1100" b="1" i="0" u="none" strike="noStrike" dirty="0">
                          <a:solidFill>
                            <a:srgbClr val="000000"/>
                          </a:solidFill>
                          <a:effectLst/>
                          <a:latin typeface="Calibri"/>
                        </a:rPr>
                        <a:t>Mode de calcul :</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1% si 100% d'atteinte</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2% si 110% d'atteinte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257175">
                <a:tc>
                  <a:txBody>
                    <a:bodyPr/>
                    <a:lstStyle/>
                    <a:p>
                      <a:pPr algn="ctr" fontAlgn="ctr"/>
                      <a:r>
                        <a:rPr lang="fr-FR" sz="1100" b="0" i="0" u="none" strike="noStrike">
                          <a:solidFill>
                            <a:srgbClr val="000000"/>
                          </a:solidFill>
                          <a:effectLst/>
                          <a:latin typeface="Calibri"/>
                        </a:rPr>
                        <a:t>% d'atteinte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90500">
                <a:tc>
                  <a:txBody>
                    <a:bodyPr/>
                    <a:lstStyle/>
                    <a:p>
                      <a:pPr algn="ctr" fontAlgn="ctr"/>
                      <a:r>
                        <a:rPr lang="fr-FR" sz="1100" b="1" i="1" u="none" strike="noStrike">
                          <a:solidFill>
                            <a:srgbClr val="000000"/>
                          </a:solidFill>
                          <a:effectLst/>
                          <a:latin typeface="Calibri"/>
                        </a:rPr>
                        <a:t>110%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1" u="none" strike="noStrike">
                          <a:solidFill>
                            <a:srgbClr val="000000"/>
                          </a:solidFill>
                          <a:effectLst/>
                          <a:latin typeface="Calibri"/>
                        </a:rPr>
                        <a:t>109%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1" u="none" strike="noStrike">
                          <a:solidFill>
                            <a:srgbClr val="000000"/>
                          </a:solidFill>
                          <a:effectLst/>
                          <a:latin typeface="Calibri"/>
                        </a:rPr>
                        <a:t>108%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1" u="none" strike="noStrike" smtClean="0">
                          <a:solidFill>
                            <a:srgbClr val="000000"/>
                          </a:solidFill>
                          <a:effectLst/>
                          <a:latin typeface="Calibri"/>
                        </a:rPr>
                        <a:t>107%</a:t>
                      </a:r>
                      <a:endParaRPr lang="fr-FR" sz="1100" b="1" i="1" u="none" strike="noStrike">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smtClean="0">
                          <a:solidFill>
                            <a:srgbClr val="000000"/>
                          </a:solidFill>
                          <a:effectLst/>
                          <a:latin typeface="Calibri"/>
                        </a:rPr>
                        <a:t>1,70%</a:t>
                      </a:r>
                      <a:endParaRPr lang="fr-FR" sz="1100" b="1" i="1"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tr>
              <a:tr h="190500">
                <a:tc>
                  <a:txBody>
                    <a:bodyPr/>
                    <a:lstStyle/>
                    <a:p>
                      <a:pPr algn="ctr" fontAlgn="ctr"/>
                      <a:r>
                        <a:rPr lang="fr-FR" sz="1100" b="1" i="1" u="none" strike="noStrike">
                          <a:solidFill>
                            <a:srgbClr val="000000"/>
                          </a:solidFill>
                          <a:effectLst/>
                          <a:latin typeface="Calibri"/>
                        </a:rPr>
                        <a:t>106%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1" u="none" strike="noStrike">
                          <a:solidFill>
                            <a:srgbClr val="000000"/>
                          </a:solidFill>
                          <a:effectLst/>
                          <a:latin typeface="Calibri"/>
                        </a:rPr>
                        <a:t>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1" u="none" strike="noStrike" dirty="0">
                          <a:solidFill>
                            <a:srgbClr val="000000"/>
                          </a:solidFill>
                          <a:effectLst/>
                          <a:latin typeface="Calibri"/>
                        </a:rPr>
                        <a:t>104%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1" u="none" strike="noStrike">
                          <a:solidFill>
                            <a:srgbClr val="000000"/>
                          </a:solidFill>
                          <a:effectLst/>
                          <a:latin typeface="Calibri"/>
                        </a:rPr>
                        <a:t>103%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1" u="none" strike="noStrike">
                          <a:solidFill>
                            <a:srgbClr val="000000"/>
                          </a:solidFill>
                          <a:effectLst/>
                          <a:latin typeface="Calibri"/>
                        </a:rPr>
                        <a:t>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1" u="none" strike="noStrike">
                          <a:solidFill>
                            <a:srgbClr val="000000"/>
                          </a:solidFill>
                          <a:effectLst/>
                          <a:latin typeface="Calibri"/>
                        </a:rPr>
                        <a:t>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1" u="none" strike="noStrike">
                          <a:solidFill>
                            <a:srgbClr val="000000"/>
                          </a:solidFill>
                          <a:effectLst/>
                          <a:latin typeface="Calibri"/>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8" name="Ellipse 17"/>
          <p:cNvSpPr/>
          <p:nvPr/>
        </p:nvSpPr>
        <p:spPr>
          <a:xfrm>
            <a:off x="1209675" y="4456460"/>
            <a:ext cx="914400" cy="307260"/>
          </a:xfrm>
          <a:prstGeom prst="ellipse">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avec flèche 18"/>
          <p:cNvCxnSpPr>
            <a:stCxn id="18" idx="6"/>
          </p:cNvCxnSpPr>
          <p:nvPr/>
        </p:nvCxnSpPr>
        <p:spPr>
          <a:xfrm>
            <a:off x="2124075" y="4610090"/>
            <a:ext cx="5542189" cy="93884"/>
          </a:xfrm>
          <a:prstGeom prst="straightConnector1">
            <a:avLst/>
          </a:prstGeom>
          <a:ln w="2222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a:endCxn id="26" idx="6"/>
          </p:cNvCxnSpPr>
          <p:nvPr/>
        </p:nvCxnSpPr>
        <p:spPr>
          <a:xfrm flipH="1">
            <a:off x="3980095" y="4763719"/>
            <a:ext cx="4459056" cy="423432"/>
          </a:xfrm>
          <a:prstGeom prst="straightConnector1">
            <a:avLst/>
          </a:prstGeom>
          <a:ln w="2222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0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par>
                          <p:cTn id="23" fill="hold">
                            <p:stCondLst>
                              <p:cond delay="500"/>
                            </p:stCondLst>
                            <p:childTnLst>
                              <p:par>
                                <p:cTn id="24" presetID="22" presetClass="entr" presetSubtype="8" fill="hold" grpId="0" nodeType="afterEffect">
                                  <p:stCondLst>
                                    <p:cond delay="10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left)">
                                      <p:cBhvr>
                                        <p:cTn id="26" dur="6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left)">
                                      <p:cBhvr>
                                        <p:cTn id="31" dur="5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wipe(left)">
                                      <p:cBhvr>
                                        <p:cTn id="36" dur="500"/>
                                        <p:tgtEl>
                                          <p:spTgt spid="3">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wipe(left)">
                                      <p:cBhvr>
                                        <p:cTn id="41" dur="500"/>
                                        <p:tgtEl>
                                          <p:spTgt spid="3">
                                            <p:txEl>
                                              <p:pRg st="7" end="7"/>
                                            </p:txEl>
                                          </p:spTgt>
                                        </p:tgtEl>
                                      </p:cBhvr>
                                    </p:animEffect>
                                  </p:childTnLst>
                                </p:cTn>
                              </p:par>
                              <p:par>
                                <p:cTn id="42" presetID="22" presetClass="entr" presetSubtype="8" fill="hold" grpId="0" nodeType="withEffect">
                                  <p:stCondLst>
                                    <p:cond delay="50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wipe(left)">
                                      <p:cBhvr>
                                        <p:cTn id="44" dur="5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wipe(left)">
                                      <p:cBhvr>
                                        <p:cTn id="49" dur="500"/>
                                        <p:tgtEl>
                                          <p:spTgt spid="3">
                                            <p:txEl>
                                              <p:pRg st="9" end="9"/>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wipe(left)">
                                      <p:cBhvr>
                                        <p:cTn id="54" dur="500"/>
                                        <p:tgtEl>
                                          <p:spTgt spid="3">
                                            <p:txEl>
                                              <p:pRg st="10" end="1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left)">
                                      <p:cBhvr>
                                        <p:cTn id="67" dur="500"/>
                                        <p:tgtEl>
                                          <p:spTgt spid="3">
                                            <p:txEl>
                                              <p:pRg st="12" end="12"/>
                                            </p:txEl>
                                          </p:spTgt>
                                        </p:tgtEl>
                                      </p:cBhvr>
                                    </p:animEffect>
                                  </p:childTnLst>
                                </p:cTn>
                              </p:par>
                              <p:par>
                                <p:cTn id="68" presetID="1" presetClass="entr" presetSubtype="0" fill="hold" nodeType="withEffect">
                                  <p:stCondLst>
                                    <p:cond delay="0"/>
                                  </p:stCondLst>
                                  <p:childTnLst>
                                    <p:set>
                                      <p:cBhvr>
                                        <p:cTn id="69" dur="1" fill="hold">
                                          <p:stCondLst>
                                            <p:cond delay="0"/>
                                          </p:stCondLst>
                                        </p:cTn>
                                        <p:tgtEl>
                                          <p:spTgt spid="22"/>
                                        </p:tgtEl>
                                        <p:attrNameLst>
                                          <p:attrName>style.visibility</p:attrName>
                                        </p:attrNameLst>
                                      </p:cBhvr>
                                      <p:to>
                                        <p:strVal val="visible"/>
                                      </p:to>
                                    </p:set>
                                  </p:childTnLst>
                                </p:cTn>
                              </p:par>
                            </p:childTnLst>
                          </p:cTn>
                        </p:par>
                        <p:par>
                          <p:cTn id="70" fill="hold">
                            <p:stCondLst>
                              <p:cond delay="500"/>
                            </p:stCondLst>
                            <p:childTnLst>
                              <p:par>
                                <p:cTn id="71" presetID="1"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26"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660900" y="1378424"/>
            <a:ext cx="4387566" cy="4860452"/>
          </a:xfrm>
        </p:spPr>
        <p:txBody>
          <a:bodyPr>
            <a:normAutofit fontScale="85000" lnSpcReduction="10000"/>
          </a:bodyPr>
          <a:lstStyle/>
          <a:p>
            <a:pPr lvl="0">
              <a:lnSpc>
                <a:spcPct val="200000"/>
              </a:lnSpc>
            </a:pPr>
            <a:r>
              <a:rPr lang="fr-FR" dirty="0" smtClean="0">
                <a:solidFill>
                  <a:schemeClr val="tx1">
                    <a:lumMod val="50000"/>
                    <a:lumOff val="50000"/>
                  </a:schemeClr>
                </a:solidFill>
              </a:rPr>
              <a:t>Diagnostic et Ambitions</a:t>
            </a:r>
            <a:endParaRPr lang="fr-FR" dirty="0">
              <a:solidFill>
                <a:schemeClr val="tx1">
                  <a:lumMod val="50000"/>
                  <a:lumOff val="50000"/>
                </a:schemeClr>
              </a:solidFill>
            </a:endParaRPr>
          </a:p>
          <a:p>
            <a:pPr>
              <a:lnSpc>
                <a:spcPct val="200000"/>
              </a:lnSpc>
            </a:pPr>
            <a:r>
              <a:rPr lang="fr-FR" dirty="0" smtClean="0">
                <a:solidFill>
                  <a:schemeClr val="tx1">
                    <a:lumMod val="50000"/>
                    <a:lumOff val="50000"/>
                  </a:schemeClr>
                </a:solidFill>
              </a:rPr>
              <a:t>Evolutions</a:t>
            </a:r>
          </a:p>
          <a:p>
            <a:pPr>
              <a:lnSpc>
                <a:spcPct val="200000"/>
              </a:lnSpc>
            </a:pPr>
            <a:r>
              <a:rPr lang="fr-FR" dirty="0" smtClean="0">
                <a:solidFill>
                  <a:schemeClr val="tx1">
                    <a:lumMod val="50000"/>
                    <a:lumOff val="50000"/>
                  </a:schemeClr>
                </a:solidFill>
              </a:rPr>
              <a:t>Modes de détermination par métier</a:t>
            </a:r>
          </a:p>
          <a:p>
            <a:pPr>
              <a:lnSpc>
                <a:spcPct val="200000"/>
              </a:lnSpc>
            </a:pPr>
            <a:r>
              <a:rPr lang="fr-FR" dirty="0" smtClean="0">
                <a:solidFill>
                  <a:schemeClr val="tx1">
                    <a:lumMod val="50000"/>
                    <a:lumOff val="50000"/>
                  </a:schemeClr>
                </a:solidFill>
              </a:rPr>
              <a:t>Grilles de conversion</a:t>
            </a:r>
          </a:p>
          <a:p>
            <a:pPr>
              <a:lnSpc>
                <a:spcPct val="200000"/>
              </a:lnSpc>
            </a:pPr>
            <a:r>
              <a:rPr lang="fr-FR" dirty="0" smtClean="0">
                <a:solidFill>
                  <a:schemeClr val="tx1">
                    <a:lumMod val="50000"/>
                    <a:lumOff val="50000"/>
                  </a:schemeClr>
                </a:solidFill>
              </a:rPr>
              <a:t>Détail du baromètre BDD</a:t>
            </a:r>
          </a:p>
          <a:p>
            <a:pPr>
              <a:lnSpc>
                <a:spcPct val="200000"/>
              </a:lnSpc>
            </a:pPr>
            <a:r>
              <a:rPr lang="fr-FR" dirty="0">
                <a:solidFill>
                  <a:schemeClr val="tx1">
                    <a:lumMod val="50000"/>
                    <a:lumOff val="50000"/>
                  </a:schemeClr>
                </a:solidFill>
              </a:rPr>
              <a:t>Les ETP</a:t>
            </a:r>
          </a:p>
          <a:p>
            <a:pPr>
              <a:lnSpc>
                <a:spcPct val="200000"/>
              </a:lnSpc>
            </a:pPr>
            <a:r>
              <a:rPr lang="fr-FR" dirty="0">
                <a:solidFill>
                  <a:schemeClr val="tx1">
                    <a:lumMod val="50000"/>
                    <a:lumOff val="50000"/>
                  </a:schemeClr>
                </a:solidFill>
              </a:rPr>
              <a:t>Objectifs de PNB / ETP</a:t>
            </a:r>
          </a:p>
          <a:p>
            <a:pPr>
              <a:lnSpc>
                <a:spcPct val="200000"/>
              </a:lnSpc>
            </a:pPr>
            <a:r>
              <a:rPr lang="fr-FR" dirty="0" smtClean="0">
                <a:solidFill>
                  <a:schemeClr val="bg1">
                    <a:lumMod val="50000"/>
                  </a:schemeClr>
                </a:solidFill>
              </a:rPr>
              <a:t>Règles de calcul de la répartition de la PV</a:t>
            </a:r>
          </a:p>
          <a:p>
            <a:pPr>
              <a:lnSpc>
                <a:spcPct val="200000"/>
              </a:lnSpc>
            </a:pPr>
            <a:r>
              <a:rPr lang="fr-FR" dirty="0" smtClean="0"/>
              <a:t>Annexes</a:t>
            </a:r>
          </a:p>
          <a:p>
            <a:pPr marL="0" indent="0">
              <a:lnSpc>
                <a:spcPct val="200000"/>
              </a:lnSpc>
              <a:buNone/>
            </a:pPr>
            <a:endParaRPr lang="fr-FR" dirty="0" smtClean="0">
              <a:solidFill>
                <a:schemeClr val="tx1">
                  <a:lumMod val="50000"/>
                  <a:lumOff val="50000"/>
                </a:schemeClr>
              </a:solidFill>
            </a:endParaRPr>
          </a:p>
        </p:txBody>
      </p:sp>
    </p:spTree>
    <p:extLst>
      <p:ext uri="{BB962C8B-B14F-4D97-AF65-F5344CB8AC3E}">
        <p14:creationId xmlns:p14="http://schemas.microsoft.com/office/powerpoint/2010/main" val="146192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p:txBody>
          <a:bodyPr/>
          <a:lstStyle/>
          <a:p>
            <a:r>
              <a:rPr lang="fr-FR" u="sng" dirty="0"/>
              <a:t>Annexe 1</a:t>
            </a:r>
            <a:r>
              <a:rPr lang="fr-FR" dirty="0"/>
              <a:t> : </a:t>
            </a:r>
            <a:r>
              <a:rPr lang="fr-FR" dirty="0" smtClean="0"/>
              <a:t>Détermination de la part variable par métier : Réseau</a:t>
            </a:r>
          </a:p>
          <a:p>
            <a:pPr algn="ctr"/>
            <a:r>
              <a:rPr lang="fr-FR" sz="2000" dirty="0" smtClean="0">
                <a:solidFill>
                  <a:schemeClr val="tx2"/>
                </a:solidFill>
              </a:rPr>
              <a:t>Directions Commerciales</a:t>
            </a:r>
            <a:endParaRPr lang="fr-FR" sz="2000" dirty="0">
              <a:solidFill>
                <a:schemeClr val="tx2"/>
              </a:solidFill>
            </a:endParaRPr>
          </a:p>
        </p:txBody>
      </p:sp>
      <p:sp>
        <p:nvSpPr>
          <p:cNvPr id="3" name="ZoneTexte 2"/>
          <p:cNvSpPr txBox="1"/>
          <p:nvPr/>
        </p:nvSpPr>
        <p:spPr>
          <a:xfrm>
            <a:off x="755897" y="3227894"/>
            <a:ext cx="2342145" cy="276999"/>
          </a:xfrm>
          <a:prstGeom prst="rect">
            <a:avLst/>
          </a:prstGeom>
          <a:noFill/>
          <a:ln>
            <a:solidFill>
              <a:schemeClr val="tx1"/>
            </a:solidFill>
          </a:ln>
        </p:spPr>
        <p:txBody>
          <a:bodyPr wrap="square" rtlCol="0">
            <a:spAutoFit/>
          </a:bodyPr>
          <a:lstStyle/>
          <a:p>
            <a:r>
              <a:rPr lang="fr-FR" sz="1200" b="1" dirty="0" smtClean="0"/>
              <a:t>Bonus maxi: 5.000 €</a:t>
            </a:r>
            <a:endParaRPr lang="fr-FR" sz="1200" b="1"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897" y="4048761"/>
            <a:ext cx="7944551"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897" y="1694369"/>
            <a:ext cx="7944551"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p:cNvSpPr>
            <a:spLocks noGrp="1"/>
          </p:cNvSpPr>
          <p:nvPr>
            <p:ph type="title"/>
          </p:nvPr>
        </p:nvSpPr>
        <p:spPr/>
        <p:txBody>
          <a:bodyPr/>
          <a:lstStyle/>
          <a:p>
            <a:r>
              <a:rPr lang="fr-FR" dirty="0" smtClean="0"/>
              <a:t>Modes de détermination par métier</a:t>
            </a:r>
            <a:endParaRPr lang="fr-FR" dirty="0"/>
          </a:p>
        </p:txBody>
      </p:sp>
    </p:spTree>
    <p:extLst>
      <p:ext uri="{BB962C8B-B14F-4D97-AF65-F5344CB8AC3E}">
        <p14:creationId xmlns:p14="http://schemas.microsoft.com/office/powerpoint/2010/main" val="21688050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u="sng" dirty="0" smtClean="0"/>
              <a:t>Annexe 1</a:t>
            </a:r>
            <a:r>
              <a:rPr lang="fr-FR" dirty="0" smtClean="0"/>
              <a:t> : </a:t>
            </a:r>
            <a:r>
              <a:rPr lang="fr-FR" dirty="0"/>
              <a:t>Détermination de </a:t>
            </a:r>
            <a:r>
              <a:rPr lang="fr-FR" dirty="0" smtClean="0"/>
              <a:t>la part variable par métier : Réseau</a:t>
            </a:r>
          </a:p>
          <a:p>
            <a:pPr algn="ctr"/>
            <a:r>
              <a:rPr lang="fr-FR" sz="2000" dirty="0" smtClean="0">
                <a:solidFill>
                  <a:schemeClr val="tx2"/>
                </a:solidFill>
              </a:rPr>
              <a:t>Directions Commerciales</a:t>
            </a:r>
            <a:endParaRPr lang="fr-FR" sz="2000" dirty="0">
              <a:solidFill>
                <a:schemeClr val="tx2"/>
              </a:solidFill>
            </a:endParaRPr>
          </a:p>
        </p:txBody>
      </p:sp>
      <p:sp>
        <p:nvSpPr>
          <p:cNvPr id="8" name="Titre 1"/>
          <p:cNvSpPr>
            <a:spLocks noGrp="1"/>
          </p:cNvSpPr>
          <p:nvPr>
            <p:ph type="title"/>
          </p:nvPr>
        </p:nvSpPr>
        <p:spPr/>
        <p:txBody>
          <a:bodyPr/>
          <a:lstStyle/>
          <a:p>
            <a:r>
              <a:rPr lang="fr-FR" dirty="0" smtClean="0"/>
              <a:t>Modes de détermination par métier</a:t>
            </a:r>
            <a:endParaRPr lang="fr-F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898" y="1829934"/>
            <a:ext cx="802772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897" y="4027488"/>
            <a:ext cx="8027721"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70306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u="sng" dirty="0"/>
              <a:t>Annexe 1</a:t>
            </a:r>
            <a:r>
              <a:rPr lang="fr-FR" dirty="0"/>
              <a:t> : Détermination de la </a:t>
            </a:r>
            <a:r>
              <a:rPr lang="fr-FR" dirty="0" smtClean="0"/>
              <a:t>part variable par métier : Réseau</a:t>
            </a:r>
          </a:p>
          <a:p>
            <a:pPr algn="ctr"/>
            <a:r>
              <a:rPr lang="fr-FR" sz="2000" dirty="0" smtClean="0">
                <a:solidFill>
                  <a:schemeClr val="tx2"/>
                </a:solidFill>
              </a:rPr>
              <a:t>Directions Commerciales</a:t>
            </a:r>
            <a:endParaRPr lang="fr-FR" sz="2000" dirty="0">
              <a:solidFill>
                <a:schemeClr val="tx2"/>
              </a:solidFill>
            </a:endParaRPr>
          </a:p>
        </p:txBody>
      </p:sp>
      <p:sp>
        <p:nvSpPr>
          <p:cNvPr id="8" name="ZoneTexte 7"/>
          <p:cNvSpPr txBox="1"/>
          <p:nvPr/>
        </p:nvSpPr>
        <p:spPr>
          <a:xfrm>
            <a:off x="754949" y="3067874"/>
            <a:ext cx="2628748" cy="276999"/>
          </a:xfrm>
          <a:prstGeom prst="rect">
            <a:avLst/>
          </a:prstGeom>
          <a:noFill/>
          <a:ln>
            <a:solidFill>
              <a:schemeClr val="tx1"/>
            </a:solidFill>
          </a:ln>
        </p:spPr>
        <p:txBody>
          <a:bodyPr wrap="square" rtlCol="0">
            <a:spAutoFit/>
          </a:bodyPr>
          <a:lstStyle/>
          <a:p>
            <a:r>
              <a:rPr lang="fr-FR" sz="1200" b="1" dirty="0" smtClean="0"/>
              <a:t>Bonus maxi: 4.000 €</a:t>
            </a:r>
            <a:endParaRPr lang="fr-FR" sz="1200" b="1" dirty="0"/>
          </a:p>
        </p:txBody>
      </p:sp>
      <p:sp>
        <p:nvSpPr>
          <p:cNvPr id="7" name="Titre 1"/>
          <p:cNvSpPr>
            <a:spLocks noGrp="1"/>
          </p:cNvSpPr>
          <p:nvPr>
            <p:ph type="title"/>
          </p:nvPr>
        </p:nvSpPr>
        <p:spPr/>
        <p:txBody>
          <a:bodyPr/>
          <a:lstStyle/>
          <a:p>
            <a:r>
              <a:rPr lang="fr-FR" dirty="0" smtClean="0"/>
              <a:t>Modes de détermination par métier</a:t>
            </a:r>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949" y="1436688"/>
            <a:ext cx="827475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948" y="3773488"/>
            <a:ext cx="8274751"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57649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3"/>
          <p:cNvSpPr>
            <a:spLocks noGrp="1"/>
          </p:cNvSpPr>
          <p:nvPr>
            <p:ph type="body" sz="quarter" idx="11"/>
          </p:nvPr>
        </p:nvSpPr>
        <p:spPr/>
        <p:txBody>
          <a:bodyPr/>
          <a:lstStyle/>
          <a:p>
            <a:r>
              <a:rPr lang="fr-FR" u="sng" dirty="0"/>
              <a:t>Annexe 1</a:t>
            </a:r>
            <a:r>
              <a:rPr lang="fr-FR" dirty="0"/>
              <a:t> : Détermination de la </a:t>
            </a:r>
            <a:r>
              <a:rPr lang="fr-FR" dirty="0" smtClean="0"/>
              <a:t>part variable par métier : Réseau</a:t>
            </a:r>
          </a:p>
          <a:p>
            <a:pPr algn="ctr"/>
            <a:r>
              <a:rPr lang="fr-FR" sz="2000" dirty="0" smtClean="0">
                <a:solidFill>
                  <a:schemeClr val="tx2"/>
                </a:solidFill>
              </a:rPr>
              <a:t>Directions Commerciales</a:t>
            </a:r>
            <a:endParaRPr lang="fr-FR" sz="2000" dirty="0">
              <a:solidFill>
                <a:schemeClr val="tx2"/>
              </a:solidFill>
            </a:endParaRPr>
          </a:p>
        </p:txBody>
      </p:sp>
      <p:sp>
        <p:nvSpPr>
          <p:cNvPr id="5" name="ZoneTexte 4"/>
          <p:cNvSpPr txBox="1"/>
          <p:nvPr/>
        </p:nvSpPr>
        <p:spPr>
          <a:xfrm>
            <a:off x="771895" y="2964060"/>
            <a:ext cx="1768939" cy="276999"/>
          </a:xfrm>
          <a:prstGeom prst="rect">
            <a:avLst/>
          </a:prstGeom>
          <a:noFill/>
          <a:ln>
            <a:solidFill>
              <a:schemeClr val="tx1"/>
            </a:solidFill>
          </a:ln>
        </p:spPr>
        <p:txBody>
          <a:bodyPr wrap="square" rtlCol="0">
            <a:spAutoFit/>
          </a:bodyPr>
          <a:lstStyle/>
          <a:p>
            <a:r>
              <a:rPr lang="fr-FR" sz="1200" b="1" dirty="0" smtClean="0"/>
              <a:t>Bonus maxi: 4.000 €</a:t>
            </a:r>
            <a:endParaRPr lang="fr-FR" sz="1200" b="1" dirty="0"/>
          </a:p>
        </p:txBody>
      </p:sp>
      <p:sp>
        <p:nvSpPr>
          <p:cNvPr id="8" name="Titre 1"/>
          <p:cNvSpPr>
            <a:spLocks noGrp="1"/>
          </p:cNvSpPr>
          <p:nvPr>
            <p:ph type="title"/>
          </p:nvPr>
        </p:nvSpPr>
        <p:spPr/>
        <p:txBody>
          <a:bodyPr/>
          <a:lstStyle/>
          <a:p>
            <a:r>
              <a:rPr lang="fr-FR" dirty="0" smtClean="0"/>
              <a:t>Modes de détermination par métier</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895" y="1377950"/>
            <a:ext cx="8092706" cy="147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895" y="3729038"/>
            <a:ext cx="8092706"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28709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u="sng" dirty="0"/>
              <a:t>Annexe 1</a:t>
            </a:r>
            <a:r>
              <a:rPr lang="fr-FR" dirty="0"/>
              <a:t> : Détermination de la </a:t>
            </a:r>
            <a:r>
              <a:rPr lang="fr-FR" dirty="0" smtClean="0"/>
              <a:t>part variable par métier : Réseau</a:t>
            </a:r>
          </a:p>
          <a:p>
            <a:pPr algn="ctr"/>
            <a:r>
              <a:rPr lang="fr-FR" sz="2000" dirty="0" smtClean="0">
                <a:solidFill>
                  <a:schemeClr val="tx2"/>
                </a:solidFill>
              </a:rPr>
              <a:t>Secteurs / Unités Commerciales</a:t>
            </a:r>
            <a:endParaRPr lang="fr-FR" sz="2000" dirty="0">
              <a:solidFill>
                <a:schemeClr val="tx2"/>
              </a:solidFill>
            </a:endParaRPr>
          </a:p>
        </p:txBody>
      </p:sp>
      <p:sp>
        <p:nvSpPr>
          <p:cNvPr id="7" name="ZoneTexte 6"/>
          <p:cNvSpPr txBox="1"/>
          <p:nvPr/>
        </p:nvSpPr>
        <p:spPr>
          <a:xfrm>
            <a:off x="771895" y="3091324"/>
            <a:ext cx="2326147" cy="276999"/>
          </a:xfrm>
          <a:prstGeom prst="rect">
            <a:avLst/>
          </a:prstGeom>
          <a:noFill/>
          <a:ln>
            <a:solidFill>
              <a:schemeClr val="tx1"/>
            </a:solidFill>
          </a:ln>
        </p:spPr>
        <p:txBody>
          <a:bodyPr wrap="square" rtlCol="0">
            <a:spAutoFit/>
          </a:bodyPr>
          <a:lstStyle/>
          <a:p>
            <a:r>
              <a:rPr lang="fr-FR" sz="1200" b="1" dirty="0" smtClean="0"/>
              <a:t>Bonus maxi: 4.000 €</a:t>
            </a:r>
            <a:endParaRPr lang="fr-FR" sz="1200" b="1" dirty="0"/>
          </a:p>
        </p:txBody>
      </p:sp>
      <p:sp>
        <p:nvSpPr>
          <p:cNvPr id="8" name="ZoneTexte 7"/>
          <p:cNvSpPr txBox="1"/>
          <p:nvPr/>
        </p:nvSpPr>
        <p:spPr>
          <a:xfrm>
            <a:off x="771895" y="5428045"/>
            <a:ext cx="2326147" cy="276999"/>
          </a:xfrm>
          <a:prstGeom prst="rect">
            <a:avLst/>
          </a:prstGeom>
          <a:noFill/>
          <a:ln>
            <a:solidFill>
              <a:schemeClr val="tx1"/>
            </a:solidFill>
          </a:ln>
        </p:spPr>
        <p:txBody>
          <a:bodyPr wrap="square" rtlCol="0">
            <a:spAutoFit/>
          </a:bodyPr>
          <a:lstStyle/>
          <a:p>
            <a:r>
              <a:rPr lang="fr-FR" sz="1200" b="1" dirty="0" smtClean="0"/>
              <a:t>Bonus maxi: 4.000 €</a:t>
            </a:r>
            <a:endParaRPr lang="fr-FR" sz="1200" b="1"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894" y="3867150"/>
            <a:ext cx="8118106"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a:spLocks noGrp="1"/>
          </p:cNvSpPr>
          <p:nvPr>
            <p:ph type="title"/>
          </p:nvPr>
        </p:nvSpPr>
        <p:spPr/>
        <p:txBody>
          <a:bodyPr/>
          <a:lstStyle/>
          <a:p>
            <a:r>
              <a:rPr lang="fr-FR" dirty="0" smtClean="0"/>
              <a:t>Modes de détermination par métier</a:t>
            </a:r>
            <a:endParaRPr lang="fr-F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895" y="1457325"/>
            <a:ext cx="8118105" cy="147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66034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3"/>
          <p:cNvSpPr>
            <a:spLocks noGrp="1"/>
          </p:cNvSpPr>
          <p:nvPr>
            <p:ph type="body" sz="quarter" idx="11"/>
          </p:nvPr>
        </p:nvSpPr>
        <p:spPr>
          <a:xfrm>
            <a:off x="1105469" y="132218"/>
            <a:ext cx="8038531" cy="644958"/>
          </a:xfrm>
        </p:spPr>
        <p:txBody>
          <a:bodyPr/>
          <a:lstStyle/>
          <a:p>
            <a:r>
              <a:rPr lang="fr-FR" u="sng" dirty="0"/>
              <a:t>Annexe 1</a:t>
            </a:r>
            <a:r>
              <a:rPr lang="fr-FR" dirty="0"/>
              <a:t> : Détermination de la </a:t>
            </a:r>
            <a:r>
              <a:rPr lang="fr-FR" dirty="0" smtClean="0"/>
              <a:t>part variable par métier : fonctions support</a:t>
            </a:r>
          </a:p>
          <a:p>
            <a:pPr algn="ctr"/>
            <a:r>
              <a:rPr lang="fr-FR" sz="2000" dirty="0" smtClean="0">
                <a:solidFill>
                  <a:schemeClr val="tx2"/>
                </a:solidFill>
              </a:rPr>
              <a:t>Prescription immobilière</a:t>
            </a:r>
            <a:endParaRPr lang="fr-FR" sz="2000" dirty="0">
              <a:solidFill>
                <a:schemeClr val="tx2"/>
              </a:solidFill>
            </a:endParaRPr>
          </a:p>
        </p:txBody>
      </p:sp>
      <p:sp>
        <p:nvSpPr>
          <p:cNvPr id="6" name="ZoneTexte 5"/>
          <p:cNvSpPr txBox="1"/>
          <p:nvPr/>
        </p:nvSpPr>
        <p:spPr>
          <a:xfrm>
            <a:off x="685800" y="3249923"/>
            <a:ext cx="2326147" cy="276999"/>
          </a:xfrm>
          <a:prstGeom prst="rect">
            <a:avLst/>
          </a:prstGeom>
          <a:noFill/>
          <a:ln>
            <a:solidFill>
              <a:schemeClr val="tx1"/>
            </a:solidFill>
          </a:ln>
        </p:spPr>
        <p:txBody>
          <a:bodyPr wrap="square" rtlCol="0">
            <a:spAutoFit/>
          </a:bodyPr>
          <a:lstStyle/>
          <a:p>
            <a:r>
              <a:rPr lang="fr-FR" sz="1200" b="1" dirty="0" smtClean="0"/>
              <a:t>Bonus maxi : 2.000 €</a:t>
            </a:r>
            <a:endParaRPr lang="fr-FR" sz="12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1552685"/>
            <a:ext cx="82423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p:cNvSpPr>
            <a:spLocks noGrp="1"/>
          </p:cNvSpPr>
          <p:nvPr>
            <p:ph type="title"/>
          </p:nvPr>
        </p:nvSpPr>
        <p:spPr/>
        <p:txBody>
          <a:bodyPr/>
          <a:lstStyle/>
          <a:p>
            <a:r>
              <a:rPr lang="fr-FR" dirty="0" smtClean="0"/>
              <a:t>Modes de détermination par métier</a:t>
            </a:r>
            <a:endParaRPr lang="fr-FR"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1" y="4108450"/>
            <a:ext cx="824230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43944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u="sng" dirty="0"/>
              <a:t>Annexe 1</a:t>
            </a:r>
            <a:r>
              <a:rPr lang="fr-FR" dirty="0"/>
              <a:t> : Détermination de la </a:t>
            </a:r>
            <a:r>
              <a:rPr lang="fr-FR" dirty="0" smtClean="0"/>
              <a:t>part variable par métier : fonctions support</a:t>
            </a:r>
          </a:p>
          <a:p>
            <a:pPr algn="ctr"/>
            <a:r>
              <a:rPr lang="fr-FR" sz="2000" dirty="0" smtClean="0">
                <a:solidFill>
                  <a:schemeClr val="tx2"/>
                </a:solidFill>
              </a:rPr>
              <a:t>Animation Commerciale</a:t>
            </a:r>
            <a:endParaRPr lang="fr-FR" sz="2000" dirty="0">
              <a:solidFill>
                <a:schemeClr val="tx2"/>
              </a:solidFill>
            </a:endParaRPr>
          </a:p>
        </p:txBody>
      </p:sp>
      <p:sp>
        <p:nvSpPr>
          <p:cNvPr id="9" name="ZoneTexte 8"/>
          <p:cNvSpPr txBox="1"/>
          <p:nvPr/>
        </p:nvSpPr>
        <p:spPr>
          <a:xfrm>
            <a:off x="736979" y="3096034"/>
            <a:ext cx="2326147" cy="276999"/>
          </a:xfrm>
          <a:prstGeom prst="rect">
            <a:avLst/>
          </a:prstGeom>
          <a:noFill/>
          <a:ln>
            <a:solidFill>
              <a:schemeClr val="tx1"/>
            </a:solidFill>
          </a:ln>
        </p:spPr>
        <p:txBody>
          <a:bodyPr wrap="square" rtlCol="0">
            <a:spAutoFit/>
          </a:bodyPr>
          <a:lstStyle/>
          <a:p>
            <a:r>
              <a:rPr lang="fr-FR" sz="1200" b="1" dirty="0" smtClean="0"/>
              <a:t>Bonus maxi: 2.000 €</a:t>
            </a:r>
            <a:endParaRPr lang="fr-FR" sz="12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473" y="1456183"/>
            <a:ext cx="8178422"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473" y="3836988"/>
            <a:ext cx="8178422"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p:cNvSpPr>
            <a:spLocks noGrp="1"/>
          </p:cNvSpPr>
          <p:nvPr>
            <p:ph type="title"/>
          </p:nvPr>
        </p:nvSpPr>
        <p:spPr/>
        <p:txBody>
          <a:bodyPr/>
          <a:lstStyle/>
          <a:p>
            <a:r>
              <a:rPr lang="fr-FR" dirty="0" smtClean="0"/>
              <a:t>Modes de détermination par métier</a:t>
            </a:r>
            <a:endParaRPr lang="fr-FR" dirty="0"/>
          </a:p>
        </p:txBody>
      </p:sp>
    </p:spTree>
    <p:extLst>
      <p:ext uri="{BB962C8B-B14F-4D97-AF65-F5344CB8AC3E}">
        <p14:creationId xmlns:p14="http://schemas.microsoft.com/office/powerpoint/2010/main" val="40255378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u="sng" dirty="0"/>
              <a:t>Annexe 1</a:t>
            </a:r>
            <a:r>
              <a:rPr lang="fr-FR" dirty="0"/>
              <a:t> : Détermination de la </a:t>
            </a:r>
            <a:r>
              <a:rPr lang="fr-FR" dirty="0" smtClean="0"/>
              <a:t>part variable par métier: fonctions support</a:t>
            </a:r>
          </a:p>
          <a:p>
            <a:pPr algn="ctr"/>
            <a:r>
              <a:rPr lang="fr-FR" sz="2000" dirty="0" smtClean="0">
                <a:solidFill>
                  <a:schemeClr val="tx2"/>
                </a:solidFill>
              </a:rPr>
              <a:t>Marketing / Expérience client</a:t>
            </a:r>
            <a:endParaRPr lang="fr-FR" sz="2000" dirty="0">
              <a:solidFill>
                <a:schemeClr val="tx2"/>
              </a:solidFill>
            </a:endParaRPr>
          </a:p>
        </p:txBody>
      </p:sp>
      <p:sp>
        <p:nvSpPr>
          <p:cNvPr id="5" name="ZoneTexte 4"/>
          <p:cNvSpPr txBox="1"/>
          <p:nvPr/>
        </p:nvSpPr>
        <p:spPr>
          <a:xfrm>
            <a:off x="754913" y="2599168"/>
            <a:ext cx="2402960" cy="276999"/>
          </a:xfrm>
          <a:prstGeom prst="rect">
            <a:avLst/>
          </a:prstGeom>
          <a:noFill/>
          <a:ln>
            <a:solidFill>
              <a:schemeClr val="tx1"/>
            </a:solidFill>
          </a:ln>
        </p:spPr>
        <p:txBody>
          <a:bodyPr wrap="square" rtlCol="0">
            <a:spAutoFit/>
          </a:bodyPr>
          <a:lstStyle/>
          <a:p>
            <a:r>
              <a:rPr lang="fr-FR" sz="1200" b="1" dirty="0" smtClean="0"/>
              <a:t>Bonus maxi: 5.000 €</a:t>
            </a:r>
            <a:endParaRPr lang="fr-FR" sz="1200" b="1" dirty="0"/>
          </a:p>
        </p:txBody>
      </p:sp>
      <p:sp>
        <p:nvSpPr>
          <p:cNvPr id="7" name="ZoneTexte 6"/>
          <p:cNvSpPr txBox="1"/>
          <p:nvPr/>
        </p:nvSpPr>
        <p:spPr>
          <a:xfrm>
            <a:off x="754913" y="4505945"/>
            <a:ext cx="2364553" cy="276999"/>
          </a:xfrm>
          <a:prstGeom prst="rect">
            <a:avLst/>
          </a:prstGeom>
          <a:noFill/>
          <a:ln>
            <a:solidFill>
              <a:schemeClr val="tx1"/>
            </a:solidFill>
          </a:ln>
        </p:spPr>
        <p:txBody>
          <a:bodyPr wrap="square" rtlCol="0">
            <a:spAutoFit/>
          </a:bodyPr>
          <a:lstStyle/>
          <a:p>
            <a:r>
              <a:rPr lang="fr-FR" sz="1200" b="1" dirty="0" smtClean="0"/>
              <a:t>Bonus maxi: 2.000 €</a:t>
            </a:r>
            <a:endParaRPr lang="fr-FR" sz="1200"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913" y="1101076"/>
            <a:ext cx="8135092" cy="1495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913" y="2990460"/>
            <a:ext cx="8135093" cy="1515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910" y="4891648"/>
            <a:ext cx="8135094" cy="1519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1"/>
          <p:cNvSpPr>
            <a:spLocks noGrp="1"/>
          </p:cNvSpPr>
          <p:nvPr>
            <p:ph type="title"/>
          </p:nvPr>
        </p:nvSpPr>
        <p:spPr/>
        <p:txBody>
          <a:bodyPr/>
          <a:lstStyle/>
          <a:p>
            <a:r>
              <a:rPr lang="fr-FR" dirty="0" smtClean="0"/>
              <a:t>Modes de détermination par métier</a:t>
            </a:r>
            <a:endParaRPr lang="fr-FR" dirty="0"/>
          </a:p>
        </p:txBody>
      </p:sp>
    </p:spTree>
    <p:extLst>
      <p:ext uri="{BB962C8B-B14F-4D97-AF65-F5344CB8AC3E}">
        <p14:creationId xmlns:p14="http://schemas.microsoft.com/office/powerpoint/2010/main" val="25945983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3"/>
          <p:cNvSpPr>
            <a:spLocks noGrp="1"/>
          </p:cNvSpPr>
          <p:nvPr>
            <p:ph type="body" sz="quarter" idx="11"/>
          </p:nvPr>
        </p:nvSpPr>
        <p:spPr/>
        <p:txBody>
          <a:bodyPr/>
          <a:lstStyle/>
          <a:p>
            <a:r>
              <a:rPr lang="fr-FR" u="sng" dirty="0"/>
              <a:t>Annexe 1</a:t>
            </a:r>
            <a:r>
              <a:rPr lang="fr-FR" dirty="0"/>
              <a:t> : Détermination de la </a:t>
            </a:r>
            <a:r>
              <a:rPr lang="fr-FR" dirty="0" smtClean="0"/>
              <a:t>part variable par métier : fonctions support</a:t>
            </a:r>
          </a:p>
          <a:p>
            <a:pPr algn="ctr"/>
            <a:r>
              <a:rPr lang="fr-FR" sz="2000" dirty="0" smtClean="0">
                <a:solidFill>
                  <a:schemeClr val="tx2"/>
                </a:solidFill>
              </a:rPr>
              <a:t>Marketing / Marché et offre</a:t>
            </a:r>
            <a:endParaRPr lang="fr-FR" sz="2000" dirty="0">
              <a:solidFill>
                <a:schemeClr val="tx2"/>
              </a:solidFill>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099" y="3351213"/>
            <a:ext cx="2335213" cy="32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099" y="1734879"/>
            <a:ext cx="8102601"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099" y="4065846"/>
            <a:ext cx="7892607" cy="1493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p:cNvSpPr>
            <a:spLocks noGrp="1"/>
          </p:cNvSpPr>
          <p:nvPr>
            <p:ph type="title"/>
          </p:nvPr>
        </p:nvSpPr>
        <p:spPr/>
        <p:txBody>
          <a:bodyPr/>
          <a:lstStyle/>
          <a:p>
            <a:r>
              <a:rPr lang="fr-FR" dirty="0" smtClean="0"/>
              <a:t>Modes de détermination par métier</a:t>
            </a:r>
            <a:endParaRPr lang="fr-FR" dirty="0"/>
          </a:p>
        </p:txBody>
      </p:sp>
    </p:spTree>
    <p:extLst>
      <p:ext uri="{BB962C8B-B14F-4D97-AF65-F5344CB8AC3E}">
        <p14:creationId xmlns:p14="http://schemas.microsoft.com/office/powerpoint/2010/main" val="19720670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3"/>
          <p:cNvSpPr>
            <a:spLocks noGrp="1"/>
          </p:cNvSpPr>
          <p:nvPr>
            <p:ph type="body" sz="quarter" idx="11"/>
          </p:nvPr>
        </p:nvSpPr>
        <p:spPr/>
        <p:txBody>
          <a:bodyPr/>
          <a:lstStyle/>
          <a:p>
            <a:r>
              <a:rPr lang="fr-FR" u="sng" dirty="0"/>
              <a:t>Annexe 1</a:t>
            </a:r>
            <a:r>
              <a:rPr lang="fr-FR" dirty="0"/>
              <a:t> : Détermination de la </a:t>
            </a:r>
            <a:r>
              <a:rPr lang="fr-FR" dirty="0" smtClean="0"/>
              <a:t>part variable par métier : fonctions support</a:t>
            </a:r>
          </a:p>
          <a:p>
            <a:pPr algn="ctr"/>
            <a:r>
              <a:rPr lang="fr-FR" sz="2000" dirty="0" smtClean="0">
                <a:solidFill>
                  <a:schemeClr val="tx2"/>
                </a:solidFill>
              </a:rPr>
              <a:t>Marketing / MBL</a:t>
            </a:r>
            <a:endParaRPr lang="fr-FR" sz="2000" dirty="0">
              <a:solidFill>
                <a:schemeClr val="tx2"/>
              </a:solidFill>
            </a:endParaRP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97922" y="1658679"/>
            <a:ext cx="7739062" cy="1403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829" y="3102455"/>
            <a:ext cx="2457450" cy="32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829" y="3601188"/>
            <a:ext cx="777838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p:cNvSpPr>
            <a:spLocks noGrp="1"/>
          </p:cNvSpPr>
          <p:nvPr>
            <p:ph type="title"/>
          </p:nvPr>
        </p:nvSpPr>
        <p:spPr/>
        <p:txBody>
          <a:bodyPr/>
          <a:lstStyle/>
          <a:p>
            <a:r>
              <a:rPr lang="fr-FR" dirty="0" smtClean="0"/>
              <a:t>Modes de détermination par métier</a:t>
            </a:r>
            <a:endParaRPr lang="fr-FR" dirty="0"/>
          </a:p>
        </p:txBody>
      </p:sp>
    </p:spTree>
    <p:extLst>
      <p:ext uri="{BB962C8B-B14F-4D97-AF65-F5344CB8AC3E}">
        <p14:creationId xmlns:p14="http://schemas.microsoft.com/office/powerpoint/2010/main" val="40475098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3"/>
          <p:cNvSpPr>
            <a:spLocks noGrp="1"/>
          </p:cNvSpPr>
          <p:nvPr>
            <p:ph type="body" sz="quarter" idx="11"/>
          </p:nvPr>
        </p:nvSpPr>
        <p:spPr/>
        <p:txBody>
          <a:bodyPr/>
          <a:lstStyle/>
          <a:p>
            <a:r>
              <a:rPr lang="fr-FR" u="sng" dirty="0"/>
              <a:t>Annexe 1</a:t>
            </a:r>
            <a:r>
              <a:rPr lang="fr-FR" dirty="0"/>
              <a:t> : Détermination </a:t>
            </a:r>
            <a:r>
              <a:rPr lang="fr-FR" dirty="0" smtClean="0"/>
              <a:t>de la part variable par métier : fonctions support</a:t>
            </a:r>
          </a:p>
          <a:p>
            <a:pPr algn="ctr"/>
            <a:r>
              <a:rPr lang="fr-FR" sz="2000" dirty="0" smtClean="0">
                <a:solidFill>
                  <a:schemeClr val="tx2"/>
                </a:solidFill>
              </a:rPr>
              <a:t>Marketing / Agence du Personnel</a:t>
            </a:r>
            <a:endParaRPr lang="fr-FR" sz="2000" dirty="0">
              <a:solidFill>
                <a:schemeClr val="tx2"/>
              </a:solidFill>
            </a:endParaRP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7290" y="1712296"/>
            <a:ext cx="7867612" cy="1445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828" y="3242303"/>
            <a:ext cx="2457450" cy="32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828" y="3772454"/>
            <a:ext cx="7916606"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p:cNvSpPr>
            <a:spLocks noGrp="1"/>
          </p:cNvSpPr>
          <p:nvPr>
            <p:ph type="title"/>
          </p:nvPr>
        </p:nvSpPr>
        <p:spPr/>
        <p:txBody>
          <a:bodyPr/>
          <a:lstStyle/>
          <a:p>
            <a:r>
              <a:rPr lang="fr-FR" dirty="0" smtClean="0"/>
              <a:t>Modes de détermination par métier</a:t>
            </a:r>
            <a:endParaRPr lang="fr-FR" dirty="0"/>
          </a:p>
        </p:txBody>
      </p:sp>
    </p:spTree>
    <p:extLst>
      <p:ext uri="{BB962C8B-B14F-4D97-AF65-F5344CB8AC3E}">
        <p14:creationId xmlns:p14="http://schemas.microsoft.com/office/powerpoint/2010/main" val="607398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3"/>
          <p:cNvSpPr>
            <a:spLocks noGrp="1"/>
          </p:cNvSpPr>
          <p:nvPr>
            <p:ph type="body" sz="quarter" idx="11"/>
          </p:nvPr>
        </p:nvSpPr>
        <p:spPr/>
        <p:txBody>
          <a:bodyPr/>
          <a:lstStyle/>
          <a:p>
            <a:r>
              <a:rPr lang="fr-FR" u="sng" dirty="0"/>
              <a:t>Annexe 1</a:t>
            </a:r>
            <a:r>
              <a:rPr lang="fr-FR" dirty="0"/>
              <a:t> : Détermination de la </a:t>
            </a:r>
            <a:r>
              <a:rPr lang="fr-FR" dirty="0" smtClean="0"/>
              <a:t>part variable par métier : fonctions support</a:t>
            </a:r>
          </a:p>
          <a:p>
            <a:pPr algn="ctr"/>
            <a:r>
              <a:rPr lang="fr-FR" sz="2000" dirty="0" smtClean="0">
                <a:solidFill>
                  <a:schemeClr val="tx2"/>
                </a:solidFill>
              </a:rPr>
              <a:t>Marketing / Groupe Multimédia</a:t>
            </a:r>
            <a:endParaRPr lang="fr-FR" sz="2000" dirty="0">
              <a:solidFill>
                <a:schemeClr val="tx2"/>
              </a:solidFill>
            </a:endParaRPr>
          </a:p>
        </p:txBody>
      </p:sp>
      <p:sp>
        <p:nvSpPr>
          <p:cNvPr id="7" name="Titre 1"/>
          <p:cNvSpPr>
            <a:spLocks noGrp="1"/>
          </p:cNvSpPr>
          <p:nvPr>
            <p:ph type="title"/>
          </p:nvPr>
        </p:nvSpPr>
        <p:spPr/>
        <p:txBody>
          <a:bodyPr/>
          <a:lstStyle/>
          <a:p>
            <a:r>
              <a:rPr lang="fr-FR" dirty="0" smtClean="0"/>
              <a:t>Modes de détermination par métier</a:t>
            </a:r>
            <a:endParaRPr lang="fr-FR" dirty="0"/>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828" y="1797978"/>
            <a:ext cx="8095159"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828" y="3506578"/>
            <a:ext cx="2414587" cy="32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39423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a:xfrm>
            <a:off x="1255595" y="255047"/>
            <a:ext cx="7518690" cy="644958"/>
          </a:xfrm>
        </p:spPr>
        <p:txBody>
          <a:bodyPr/>
          <a:lstStyle/>
          <a:p>
            <a:r>
              <a:rPr lang="fr-FR" u="sng" dirty="0"/>
              <a:t>Annexe 1</a:t>
            </a:r>
            <a:r>
              <a:rPr lang="fr-FR" dirty="0"/>
              <a:t> : Détermination de la part variable par </a:t>
            </a:r>
            <a:r>
              <a:rPr lang="fr-FR" dirty="0" smtClean="0"/>
              <a:t>métier : </a:t>
            </a:r>
          </a:p>
          <a:p>
            <a:pPr algn="ctr"/>
            <a:r>
              <a:rPr lang="fr-FR" sz="2000" dirty="0" smtClean="0">
                <a:solidFill>
                  <a:schemeClr val="tx2"/>
                </a:solidFill>
              </a:rPr>
              <a:t>Marché Gestion Privée</a:t>
            </a:r>
            <a:endParaRPr lang="fr-FR" dirty="0"/>
          </a:p>
        </p:txBody>
      </p:sp>
      <p:sp>
        <p:nvSpPr>
          <p:cNvPr id="5" name="ZoneTexte 4"/>
          <p:cNvSpPr txBox="1"/>
          <p:nvPr/>
        </p:nvSpPr>
        <p:spPr>
          <a:xfrm>
            <a:off x="670789" y="3844229"/>
            <a:ext cx="2326147" cy="276999"/>
          </a:xfrm>
          <a:prstGeom prst="rect">
            <a:avLst/>
          </a:prstGeom>
          <a:noFill/>
          <a:ln>
            <a:solidFill>
              <a:schemeClr val="tx1"/>
            </a:solidFill>
          </a:ln>
        </p:spPr>
        <p:txBody>
          <a:bodyPr wrap="square" rtlCol="0">
            <a:spAutoFit/>
          </a:bodyPr>
          <a:lstStyle/>
          <a:p>
            <a:r>
              <a:rPr lang="fr-FR" sz="1200" b="1" dirty="0" smtClean="0"/>
              <a:t>Bonus maxi: 5.000 €</a:t>
            </a:r>
            <a:endParaRPr lang="fr-FR" sz="12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789" y="2071688"/>
            <a:ext cx="8295412"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re 1"/>
          <p:cNvSpPr>
            <a:spLocks noGrp="1"/>
          </p:cNvSpPr>
          <p:nvPr>
            <p:ph type="title"/>
          </p:nvPr>
        </p:nvSpPr>
        <p:spPr/>
        <p:txBody>
          <a:bodyPr/>
          <a:lstStyle/>
          <a:p>
            <a:r>
              <a:rPr lang="fr-FR" dirty="0" smtClean="0"/>
              <a:t>Modes de détermination par métier</a:t>
            </a:r>
            <a:endParaRPr lang="fr-FR" dirty="0"/>
          </a:p>
        </p:txBody>
      </p:sp>
    </p:spTree>
    <p:extLst>
      <p:ext uri="{BB962C8B-B14F-4D97-AF65-F5344CB8AC3E}">
        <p14:creationId xmlns:p14="http://schemas.microsoft.com/office/powerpoint/2010/main" val="18307991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u="sng" dirty="0"/>
              <a:t>Annexe 1</a:t>
            </a:r>
            <a:r>
              <a:rPr lang="fr-FR" dirty="0"/>
              <a:t> : Détermination de la part variable par </a:t>
            </a:r>
            <a:r>
              <a:rPr lang="fr-FR" dirty="0" smtClean="0"/>
              <a:t>métier : </a:t>
            </a:r>
          </a:p>
          <a:p>
            <a:pPr algn="ctr"/>
            <a:r>
              <a:rPr lang="fr-FR" sz="2000" dirty="0" smtClean="0">
                <a:solidFill>
                  <a:schemeClr val="tx2"/>
                </a:solidFill>
              </a:rPr>
              <a:t>Marché Gestion Privée</a:t>
            </a:r>
            <a:endParaRPr lang="fr-FR" dirty="0"/>
          </a:p>
        </p:txBody>
      </p:sp>
      <p:sp>
        <p:nvSpPr>
          <p:cNvPr id="473" name="ZoneTexte 472"/>
          <p:cNvSpPr txBox="1"/>
          <p:nvPr/>
        </p:nvSpPr>
        <p:spPr>
          <a:xfrm>
            <a:off x="774700" y="2706350"/>
            <a:ext cx="1524264" cy="276999"/>
          </a:xfrm>
          <a:prstGeom prst="rect">
            <a:avLst/>
          </a:prstGeom>
          <a:noFill/>
          <a:ln>
            <a:solidFill>
              <a:schemeClr val="tx1"/>
            </a:solidFill>
          </a:ln>
        </p:spPr>
        <p:txBody>
          <a:bodyPr wrap="square" rtlCol="0">
            <a:spAutoFit/>
          </a:bodyPr>
          <a:lstStyle/>
          <a:p>
            <a:r>
              <a:rPr lang="fr-FR" sz="1200" b="1" dirty="0" smtClean="0"/>
              <a:t>Bonus maxi: 2.000 €</a:t>
            </a:r>
            <a:endParaRPr lang="fr-FR" sz="1200"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00" y="1169988"/>
            <a:ext cx="816610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 y="3074988"/>
            <a:ext cx="8166100" cy="329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re 1"/>
          <p:cNvSpPr>
            <a:spLocks noGrp="1"/>
          </p:cNvSpPr>
          <p:nvPr>
            <p:ph type="title"/>
          </p:nvPr>
        </p:nvSpPr>
        <p:spPr/>
        <p:txBody>
          <a:bodyPr/>
          <a:lstStyle/>
          <a:p>
            <a:r>
              <a:rPr lang="fr-FR" dirty="0" smtClean="0"/>
              <a:t>Modes de détermination par métier</a:t>
            </a:r>
            <a:endParaRPr lang="fr-FR" dirty="0"/>
          </a:p>
        </p:txBody>
      </p:sp>
    </p:spTree>
    <p:extLst>
      <p:ext uri="{BB962C8B-B14F-4D97-AF65-F5344CB8AC3E}">
        <p14:creationId xmlns:p14="http://schemas.microsoft.com/office/powerpoint/2010/main" val="29907813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u="sng" dirty="0"/>
              <a:t>Annexe 1</a:t>
            </a:r>
            <a:r>
              <a:rPr lang="fr-FR" dirty="0"/>
              <a:t> : Détermination de la part variable par </a:t>
            </a:r>
            <a:r>
              <a:rPr lang="fr-FR" dirty="0" smtClean="0"/>
              <a:t>métier : </a:t>
            </a:r>
          </a:p>
          <a:p>
            <a:pPr algn="ctr"/>
            <a:r>
              <a:rPr lang="fr-FR" sz="2000" dirty="0" smtClean="0">
                <a:solidFill>
                  <a:schemeClr val="tx2"/>
                </a:solidFill>
              </a:rPr>
              <a:t>Marché Gestion Privée</a:t>
            </a:r>
            <a:endParaRPr lang="fr-FR" dirty="0"/>
          </a:p>
        </p:txBody>
      </p:sp>
      <p:sp>
        <p:nvSpPr>
          <p:cNvPr id="7" name="ZoneTexte 6"/>
          <p:cNvSpPr txBox="1"/>
          <p:nvPr/>
        </p:nvSpPr>
        <p:spPr>
          <a:xfrm>
            <a:off x="777013" y="2590451"/>
            <a:ext cx="2149068" cy="276999"/>
          </a:xfrm>
          <a:prstGeom prst="rect">
            <a:avLst/>
          </a:prstGeom>
          <a:noFill/>
          <a:ln>
            <a:solidFill>
              <a:schemeClr val="tx1"/>
            </a:solidFill>
          </a:ln>
        </p:spPr>
        <p:txBody>
          <a:bodyPr wrap="square" rtlCol="0">
            <a:spAutoFit/>
          </a:bodyPr>
          <a:lstStyle/>
          <a:p>
            <a:r>
              <a:rPr lang="fr-FR" sz="1200" b="1" dirty="0" smtClean="0"/>
              <a:t>Bonus maxi: 4.000 €</a:t>
            </a:r>
            <a:endParaRPr lang="fr-FR" sz="1200" b="1" dirty="0"/>
          </a:p>
        </p:txBody>
      </p:sp>
      <p:sp>
        <p:nvSpPr>
          <p:cNvPr id="13" name="Titre 1"/>
          <p:cNvSpPr>
            <a:spLocks noGrp="1"/>
          </p:cNvSpPr>
          <p:nvPr>
            <p:ph type="title"/>
          </p:nvPr>
        </p:nvSpPr>
        <p:spPr/>
        <p:txBody>
          <a:bodyPr/>
          <a:lstStyle/>
          <a:p>
            <a:r>
              <a:rPr lang="fr-FR" dirty="0" smtClean="0"/>
              <a:t>Modes de détermination par métier</a:t>
            </a:r>
            <a:endParaRPr lang="fr-F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013" y="1076325"/>
            <a:ext cx="8100287" cy="166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013" y="2909888"/>
            <a:ext cx="8100287" cy="130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013" y="4235450"/>
            <a:ext cx="8100287"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013" y="5634038"/>
            <a:ext cx="8100287" cy="1112837"/>
          </a:xfrm>
          <a:prstGeom prst="rect">
            <a:avLst/>
          </a:prstGeom>
          <a:solidFill>
            <a:schemeClr val="bg1"/>
          </a:solidFill>
          <a:ln>
            <a:noFill/>
          </a:ln>
          <a:effectLst/>
        </p:spPr>
      </p:pic>
    </p:spTree>
    <p:extLst>
      <p:ext uri="{BB962C8B-B14F-4D97-AF65-F5344CB8AC3E}">
        <p14:creationId xmlns:p14="http://schemas.microsoft.com/office/powerpoint/2010/main" val="28073276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3"/>
          <p:cNvSpPr>
            <a:spLocks noGrp="1"/>
          </p:cNvSpPr>
          <p:nvPr>
            <p:ph type="body" sz="quarter" idx="11"/>
          </p:nvPr>
        </p:nvSpPr>
        <p:spPr/>
        <p:txBody>
          <a:bodyPr/>
          <a:lstStyle/>
          <a:p>
            <a:r>
              <a:rPr lang="fr-FR" u="sng" dirty="0"/>
              <a:t>Annexe 1</a:t>
            </a:r>
            <a:r>
              <a:rPr lang="fr-FR" dirty="0"/>
              <a:t> : Détermination de la part variable par </a:t>
            </a:r>
            <a:r>
              <a:rPr lang="fr-FR" dirty="0" smtClean="0"/>
              <a:t>métier : </a:t>
            </a:r>
          </a:p>
          <a:p>
            <a:pPr algn="ctr"/>
            <a:r>
              <a:rPr lang="fr-FR" sz="2000" dirty="0" smtClean="0">
                <a:solidFill>
                  <a:schemeClr val="tx2"/>
                </a:solidFill>
              </a:rPr>
              <a:t>Marché des Professionnels</a:t>
            </a:r>
            <a:endParaRPr lang="fr-FR" dirty="0"/>
          </a:p>
        </p:txBody>
      </p:sp>
      <p:sp>
        <p:nvSpPr>
          <p:cNvPr id="8" name="ZoneTexte 7"/>
          <p:cNvSpPr txBox="1"/>
          <p:nvPr/>
        </p:nvSpPr>
        <p:spPr>
          <a:xfrm>
            <a:off x="725220" y="2658730"/>
            <a:ext cx="1930447" cy="276999"/>
          </a:xfrm>
          <a:prstGeom prst="rect">
            <a:avLst/>
          </a:prstGeom>
          <a:noFill/>
          <a:ln>
            <a:solidFill>
              <a:schemeClr val="tx1"/>
            </a:solidFill>
          </a:ln>
        </p:spPr>
        <p:txBody>
          <a:bodyPr wrap="square" rtlCol="0">
            <a:spAutoFit/>
          </a:bodyPr>
          <a:lstStyle/>
          <a:p>
            <a:r>
              <a:rPr lang="fr-FR" sz="1200" b="1" dirty="0" smtClean="0"/>
              <a:t>Bonus maxi: 5.000 €</a:t>
            </a:r>
            <a:endParaRPr lang="fr-FR" sz="1200" b="1" dirty="0"/>
          </a:p>
        </p:txBody>
      </p:sp>
      <p:sp>
        <p:nvSpPr>
          <p:cNvPr id="9" name="ZoneTexte 8"/>
          <p:cNvSpPr txBox="1"/>
          <p:nvPr/>
        </p:nvSpPr>
        <p:spPr>
          <a:xfrm>
            <a:off x="712520" y="4521476"/>
            <a:ext cx="1923828" cy="276999"/>
          </a:xfrm>
          <a:prstGeom prst="rect">
            <a:avLst/>
          </a:prstGeom>
          <a:noFill/>
          <a:ln>
            <a:solidFill>
              <a:schemeClr val="tx1"/>
            </a:solidFill>
          </a:ln>
        </p:spPr>
        <p:txBody>
          <a:bodyPr wrap="square" rtlCol="0">
            <a:spAutoFit/>
          </a:bodyPr>
          <a:lstStyle/>
          <a:p>
            <a:r>
              <a:rPr lang="fr-FR" sz="1200" b="1" dirty="0" smtClean="0"/>
              <a:t>Bonus maxi: 2.000 €</a:t>
            </a:r>
            <a:endParaRPr lang="fr-FR" sz="1200" b="1" dirty="0"/>
          </a:p>
        </p:txBody>
      </p:sp>
      <p:sp>
        <p:nvSpPr>
          <p:cNvPr id="12" name="Titre 1"/>
          <p:cNvSpPr>
            <a:spLocks noGrp="1"/>
          </p:cNvSpPr>
          <p:nvPr>
            <p:ph type="title"/>
          </p:nvPr>
        </p:nvSpPr>
        <p:spPr/>
        <p:txBody>
          <a:bodyPr/>
          <a:lstStyle/>
          <a:p>
            <a:r>
              <a:rPr lang="fr-FR" dirty="0" smtClean="0"/>
              <a:t>Modes de détermination par métier</a:t>
            </a:r>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520" y="1012825"/>
            <a:ext cx="8187640" cy="147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520" y="2986088"/>
            <a:ext cx="818764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520" y="5056188"/>
            <a:ext cx="818764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42466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3"/>
          <p:cNvSpPr>
            <a:spLocks noGrp="1"/>
          </p:cNvSpPr>
          <p:nvPr>
            <p:ph type="body" sz="quarter" idx="11"/>
          </p:nvPr>
        </p:nvSpPr>
        <p:spPr/>
        <p:txBody>
          <a:bodyPr/>
          <a:lstStyle/>
          <a:p>
            <a:r>
              <a:rPr lang="fr-FR" u="sng" dirty="0"/>
              <a:t>Annexe 1</a:t>
            </a:r>
            <a:r>
              <a:rPr lang="fr-FR" dirty="0"/>
              <a:t> : Détermination de la part variable par </a:t>
            </a:r>
            <a:r>
              <a:rPr lang="fr-FR" dirty="0" smtClean="0"/>
              <a:t>métier : </a:t>
            </a:r>
          </a:p>
          <a:p>
            <a:pPr algn="ctr"/>
            <a:r>
              <a:rPr lang="fr-FR" sz="2000" dirty="0" smtClean="0">
                <a:solidFill>
                  <a:schemeClr val="tx2"/>
                </a:solidFill>
              </a:rPr>
              <a:t>Marché des Professionnels</a:t>
            </a:r>
            <a:endParaRPr lang="fr-FR" dirty="0"/>
          </a:p>
        </p:txBody>
      </p:sp>
      <p:sp>
        <p:nvSpPr>
          <p:cNvPr id="8" name="Titre 1"/>
          <p:cNvSpPr>
            <a:spLocks noGrp="1"/>
          </p:cNvSpPr>
          <p:nvPr>
            <p:ph type="title"/>
          </p:nvPr>
        </p:nvSpPr>
        <p:spPr/>
        <p:txBody>
          <a:bodyPr/>
          <a:lstStyle/>
          <a:p>
            <a:r>
              <a:rPr lang="fr-FR" dirty="0" smtClean="0"/>
              <a:t>Modes de détermination par métier</a:t>
            </a: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0" y="1836738"/>
            <a:ext cx="7975600" cy="329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70286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3"/>
          <p:cNvSpPr>
            <a:spLocks noGrp="1"/>
          </p:cNvSpPr>
          <p:nvPr>
            <p:ph type="body" sz="quarter" idx="11"/>
          </p:nvPr>
        </p:nvSpPr>
        <p:spPr/>
        <p:txBody>
          <a:bodyPr/>
          <a:lstStyle/>
          <a:p>
            <a:r>
              <a:rPr lang="fr-FR" u="sng" dirty="0"/>
              <a:t>Annexe 1</a:t>
            </a:r>
            <a:r>
              <a:rPr lang="fr-FR" dirty="0"/>
              <a:t> : Détermination de la part variable par </a:t>
            </a:r>
            <a:r>
              <a:rPr lang="fr-FR" dirty="0" smtClean="0"/>
              <a:t>métier : </a:t>
            </a:r>
          </a:p>
          <a:p>
            <a:pPr algn="ctr"/>
            <a:r>
              <a:rPr lang="fr-FR" sz="2000" dirty="0" smtClean="0">
                <a:solidFill>
                  <a:schemeClr val="tx2"/>
                </a:solidFill>
              </a:rPr>
              <a:t>Marché des Professionnels</a:t>
            </a:r>
            <a:endParaRPr lang="fr-FR" dirty="0"/>
          </a:p>
        </p:txBody>
      </p:sp>
      <p:sp>
        <p:nvSpPr>
          <p:cNvPr id="6" name="ZoneTexte 5"/>
          <p:cNvSpPr txBox="1"/>
          <p:nvPr/>
        </p:nvSpPr>
        <p:spPr>
          <a:xfrm>
            <a:off x="792480" y="2877750"/>
            <a:ext cx="1524264" cy="276999"/>
          </a:xfrm>
          <a:prstGeom prst="rect">
            <a:avLst/>
          </a:prstGeom>
          <a:noFill/>
          <a:ln>
            <a:solidFill>
              <a:schemeClr val="tx1"/>
            </a:solidFill>
          </a:ln>
        </p:spPr>
        <p:txBody>
          <a:bodyPr wrap="square" rtlCol="0">
            <a:spAutoFit/>
          </a:bodyPr>
          <a:lstStyle/>
          <a:p>
            <a:r>
              <a:rPr lang="fr-FR" sz="1200" b="1" dirty="0" smtClean="0"/>
              <a:t>Bonus maxi: 2.000 €</a:t>
            </a:r>
            <a:endParaRPr lang="fr-FR" sz="1200" b="1" dirty="0"/>
          </a:p>
        </p:txBody>
      </p:sp>
      <p:sp>
        <p:nvSpPr>
          <p:cNvPr id="8" name="Titre 1"/>
          <p:cNvSpPr>
            <a:spLocks noGrp="1"/>
          </p:cNvSpPr>
          <p:nvPr>
            <p:ph type="title"/>
          </p:nvPr>
        </p:nvSpPr>
        <p:spPr/>
        <p:txBody>
          <a:bodyPr/>
          <a:lstStyle/>
          <a:p>
            <a:r>
              <a:rPr lang="fr-FR" dirty="0" smtClean="0"/>
              <a:t>Modes de détermination par métier</a:t>
            </a:r>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 y="1407725"/>
            <a:ext cx="802132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 y="4192588"/>
            <a:ext cx="802132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81259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3"/>
          <p:cNvSpPr>
            <a:spLocks noGrp="1"/>
          </p:cNvSpPr>
          <p:nvPr>
            <p:ph type="body" sz="quarter" idx="11"/>
          </p:nvPr>
        </p:nvSpPr>
        <p:spPr/>
        <p:txBody>
          <a:bodyPr/>
          <a:lstStyle/>
          <a:p>
            <a:r>
              <a:rPr lang="fr-FR" u="sng" dirty="0"/>
              <a:t>Annexe 1</a:t>
            </a:r>
            <a:r>
              <a:rPr lang="fr-FR" dirty="0"/>
              <a:t> : Détermination de la part variable par </a:t>
            </a:r>
            <a:r>
              <a:rPr lang="fr-FR" dirty="0" smtClean="0"/>
              <a:t>métier : </a:t>
            </a:r>
          </a:p>
          <a:p>
            <a:pPr algn="ctr"/>
            <a:r>
              <a:rPr lang="fr-FR" sz="2000" dirty="0" smtClean="0">
                <a:solidFill>
                  <a:schemeClr val="tx2"/>
                </a:solidFill>
              </a:rPr>
              <a:t>Marché des Professionnels</a:t>
            </a:r>
            <a:endParaRPr lang="fr-FR" dirty="0"/>
          </a:p>
        </p:txBody>
      </p:sp>
      <p:sp>
        <p:nvSpPr>
          <p:cNvPr id="6" name="ZoneTexte 5"/>
          <p:cNvSpPr txBox="1"/>
          <p:nvPr/>
        </p:nvSpPr>
        <p:spPr>
          <a:xfrm>
            <a:off x="782955" y="2706489"/>
            <a:ext cx="1524264" cy="276999"/>
          </a:xfrm>
          <a:prstGeom prst="rect">
            <a:avLst/>
          </a:prstGeom>
          <a:noFill/>
          <a:ln>
            <a:solidFill>
              <a:schemeClr val="tx1"/>
            </a:solidFill>
          </a:ln>
        </p:spPr>
        <p:txBody>
          <a:bodyPr wrap="square" rtlCol="0">
            <a:spAutoFit/>
          </a:bodyPr>
          <a:lstStyle/>
          <a:p>
            <a:r>
              <a:rPr lang="fr-FR" sz="1200" b="1" dirty="0" smtClean="0"/>
              <a:t>Bonus maxi: 2.000 €</a:t>
            </a:r>
            <a:endParaRPr lang="fr-FR" sz="1200" b="1" dirty="0"/>
          </a:p>
        </p:txBody>
      </p:sp>
      <p:sp>
        <p:nvSpPr>
          <p:cNvPr id="8" name="Titre 1"/>
          <p:cNvSpPr>
            <a:spLocks noGrp="1"/>
          </p:cNvSpPr>
          <p:nvPr>
            <p:ph type="title"/>
          </p:nvPr>
        </p:nvSpPr>
        <p:spPr/>
        <p:txBody>
          <a:bodyPr/>
          <a:lstStyle/>
          <a:p>
            <a:r>
              <a:rPr lang="fr-FR" dirty="0" smtClean="0"/>
              <a:t>Modes de détermination par métier</a:t>
            </a:r>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955" y="1004888"/>
            <a:ext cx="8018146"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954" y="3059688"/>
            <a:ext cx="8018146"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954" y="4713288"/>
            <a:ext cx="8018146"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81026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u="sng" dirty="0"/>
              <a:t>Annexe 1</a:t>
            </a:r>
            <a:r>
              <a:rPr lang="fr-FR" dirty="0"/>
              <a:t> : Détermination de la part variable par </a:t>
            </a:r>
            <a:r>
              <a:rPr lang="fr-FR" dirty="0" smtClean="0"/>
              <a:t>métier : </a:t>
            </a:r>
          </a:p>
          <a:p>
            <a:pPr algn="ctr"/>
            <a:r>
              <a:rPr lang="fr-FR" sz="2000" dirty="0" smtClean="0">
                <a:solidFill>
                  <a:schemeClr val="tx2"/>
                </a:solidFill>
              </a:rPr>
              <a:t>Contrôles BDD BDR</a:t>
            </a:r>
            <a:endParaRPr lang="fr-FR" dirty="0"/>
          </a:p>
        </p:txBody>
      </p:sp>
      <p:sp>
        <p:nvSpPr>
          <p:cNvPr id="5" name="ZoneTexte 4"/>
          <p:cNvSpPr txBox="1"/>
          <p:nvPr/>
        </p:nvSpPr>
        <p:spPr>
          <a:xfrm>
            <a:off x="838198" y="3172697"/>
            <a:ext cx="1932430" cy="276999"/>
          </a:xfrm>
          <a:prstGeom prst="rect">
            <a:avLst/>
          </a:prstGeom>
          <a:noFill/>
          <a:ln>
            <a:solidFill>
              <a:schemeClr val="tx1"/>
            </a:solidFill>
          </a:ln>
        </p:spPr>
        <p:txBody>
          <a:bodyPr wrap="square" rtlCol="0">
            <a:spAutoFit/>
          </a:bodyPr>
          <a:lstStyle/>
          <a:p>
            <a:r>
              <a:rPr lang="fr-FR" sz="1200" b="1" dirty="0" smtClean="0"/>
              <a:t>Bonus maxi: 5.000 €</a:t>
            </a:r>
            <a:endParaRPr lang="fr-FR" sz="1200" b="1" dirty="0"/>
          </a:p>
        </p:txBody>
      </p:sp>
      <p:sp>
        <p:nvSpPr>
          <p:cNvPr id="7" name="ZoneTexte 6"/>
          <p:cNvSpPr txBox="1"/>
          <p:nvPr/>
        </p:nvSpPr>
        <p:spPr>
          <a:xfrm>
            <a:off x="838198" y="5643765"/>
            <a:ext cx="1932430" cy="276999"/>
          </a:xfrm>
          <a:prstGeom prst="rect">
            <a:avLst/>
          </a:prstGeom>
          <a:noFill/>
          <a:ln>
            <a:solidFill>
              <a:schemeClr val="tx1"/>
            </a:solidFill>
          </a:ln>
        </p:spPr>
        <p:txBody>
          <a:bodyPr wrap="square" rtlCol="0">
            <a:spAutoFit/>
          </a:bodyPr>
          <a:lstStyle/>
          <a:p>
            <a:r>
              <a:rPr lang="fr-FR" sz="1200" b="1" dirty="0" smtClean="0"/>
              <a:t>Bonus maxi: 2.000 €</a:t>
            </a:r>
            <a:endParaRPr lang="fr-FR" sz="1200" b="1"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97" y="1490028"/>
            <a:ext cx="8092443"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re 1"/>
          <p:cNvSpPr>
            <a:spLocks noGrp="1"/>
          </p:cNvSpPr>
          <p:nvPr>
            <p:ph type="title"/>
          </p:nvPr>
        </p:nvSpPr>
        <p:spPr/>
        <p:txBody>
          <a:bodyPr/>
          <a:lstStyle/>
          <a:p>
            <a:r>
              <a:rPr lang="fr-FR" dirty="0" smtClean="0"/>
              <a:t>Modes de détermination par métier</a:t>
            </a:r>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7" y="3827463"/>
            <a:ext cx="8092444"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76467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a:spLocks noGrp="1"/>
          </p:cNvSpPr>
          <p:nvPr>
            <p:ph type="body" sz="quarter" idx="11"/>
          </p:nvPr>
        </p:nvSpPr>
        <p:spPr/>
        <p:txBody>
          <a:bodyPr/>
          <a:lstStyle/>
          <a:p>
            <a:r>
              <a:rPr lang="fr-FR" u="sng" dirty="0"/>
              <a:t>Annexe 1</a:t>
            </a:r>
            <a:r>
              <a:rPr lang="fr-FR" dirty="0"/>
              <a:t> : Détermination de la part variable par </a:t>
            </a:r>
            <a:r>
              <a:rPr lang="fr-FR" dirty="0" smtClean="0"/>
              <a:t>métier : </a:t>
            </a:r>
          </a:p>
          <a:p>
            <a:pPr algn="ctr"/>
            <a:r>
              <a:rPr lang="fr-FR" sz="2000" dirty="0" smtClean="0">
                <a:solidFill>
                  <a:schemeClr val="tx2"/>
                </a:solidFill>
              </a:rPr>
              <a:t>Contrôles BDD BDR</a:t>
            </a:r>
            <a:endParaRPr lang="fr-FR" dirty="0"/>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719" y="2700020"/>
            <a:ext cx="1944687" cy="32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re 1"/>
          <p:cNvSpPr>
            <a:spLocks noGrp="1"/>
          </p:cNvSpPr>
          <p:nvPr>
            <p:ph type="title"/>
          </p:nvPr>
        </p:nvSpPr>
        <p:spPr/>
        <p:txBody>
          <a:bodyPr/>
          <a:lstStyle/>
          <a:p>
            <a:r>
              <a:rPr lang="fr-FR" dirty="0" smtClean="0"/>
              <a:t>Modes de détermination par métier</a:t>
            </a:r>
            <a:endParaRPr lang="fr-F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18" y="1157288"/>
            <a:ext cx="8107681"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18" y="3165475"/>
            <a:ext cx="8107682" cy="311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58802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a:xfrm>
            <a:off x="1269242" y="186809"/>
            <a:ext cx="7669791" cy="644958"/>
          </a:xfrm>
        </p:spPr>
        <p:txBody>
          <a:bodyPr/>
          <a:lstStyle/>
          <a:p>
            <a:r>
              <a:rPr lang="fr-FR" u="sng" dirty="0"/>
              <a:t>Annexe </a:t>
            </a:r>
            <a:r>
              <a:rPr lang="fr-FR" u="sng" dirty="0" smtClean="0"/>
              <a:t>2</a:t>
            </a:r>
            <a:r>
              <a:rPr lang="fr-FR" dirty="0" smtClean="0"/>
              <a:t> </a:t>
            </a:r>
            <a:r>
              <a:rPr lang="fr-FR" dirty="0"/>
              <a:t>: </a:t>
            </a:r>
            <a:r>
              <a:rPr lang="fr-FR" dirty="0" smtClean="0">
                <a:latin typeface="Arial" panose="020B0604020202020204" pitchFamily="34" charset="0"/>
                <a:cs typeface="Arial" panose="020B0604020202020204" pitchFamily="34" charset="0"/>
              </a:rPr>
              <a:t>Grilles de conversion – part variable 1%</a:t>
            </a:r>
            <a:endParaRPr lang="fr-FR" dirty="0">
              <a:latin typeface="Arial" panose="020B0604020202020204" pitchFamily="34" charset="0"/>
              <a:cs typeface="Arial" panose="020B0604020202020204" pitchFamily="34" charset="0"/>
            </a:endParaRPr>
          </a:p>
        </p:txBody>
      </p:sp>
      <p:sp>
        <p:nvSpPr>
          <p:cNvPr id="5" name="Titre 1"/>
          <p:cNvSpPr>
            <a:spLocks noGrp="1"/>
          </p:cNvSpPr>
          <p:nvPr>
            <p:ph type="title"/>
          </p:nvPr>
        </p:nvSpPr>
        <p:spPr/>
        <p:txBody>
          <a:bodyPr>
            <a:noAutofit/>
          </a:bodyPr>
          <a:lstStyle/>
          <a:p>
            <a:r>
              <a:rPr lang="fr-FR" sz="1800" dirty="0" smtClean="0"/>
              <a:t>Grilles de conversion</a:t>
            </a:r>
            <a:endParaRPr lang="fr-FR" sz="1800" dirty="0"/>
          </a:p>
        </p:txBody>
      </p:sp>
      <p:graphicFrame>
        <p:nvGraphicFramePr>
          <p:cNvPr id="8" name="Tableau 7"/>
          <p:cNvGraphicFramePr>
            <a:graphicFrameLocks noGrp="1"/>
          </p:cNvGraphicFramePr>
          <p:nvPr>
            <p:extLst>
              <p:ext uri="{D42A27DB-BD31-4B8C-83A1-F6EECF244321}">
                <p14:modId xmlns:p14="http://schemas.microsoft.com/office/powerpoint/2010/main" val="557661796"/>
              </p:ext>
            </p:extLst>
          </p:nvPr>
        </p:nvGraphicFramePr>
        <p:xfrm>
          <a:off x="1528549" y="982631"/>
          <a:ext cx="6718685" cy="5102591"/>
        </p:xfrm>
        <a:graphic>
          <a:graphicData uri="http://schemas.openxmlformats.org/drawingml/2006/table">
            <a:tbl>
              <a:tblPr/>
              <a:tblGrid>
                <a:gridCol w="838759"/>
                <a:gridCol w="746839"/>
                <a:gridCol w="163730"/>
                <a:gridCol w="838759"/>
                <a:gridCol w="689390"/>
                <a:gridCol w="163730"/>
                <a:gridCol w="784181"/>
                <a:gridCol w="850249"/>
                <a:gridCol w="114899"/>
                <a:gridCol w="838759"/>
                <a:gridCol w="689390"/>
              </a:tblGrid>
              <a:tr h="183217">
                <a:tc gridSpan="2">
                  <a:txBody>
                    <a:bodyPr/>
                    <a:lstStyle/>
                    <a:p>
                      <a:pPr algn="ctr" fontAlgn="ctr"/>
                      <a:r>
                        <a:rPr lang="fr-FR" sz="1100" b="1" i="0" u="none" strike="noStrike" dirty="0">
                          <a:solidFill>
                            <a:srgbClr val="000000"/>
                          </a:solidFill>
                          <a:effectLst/>
                          <a:latin typeface="Calibri"/>
                        </a:rPr>
                        <a:t>PV maximale = 1%</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1%</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1%</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1%</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888600">
                <a:tc gridSpan="2">
                  <a:txBody>
                    <a:bodyPr/>
                    <a:lstStyle/>
                    <a:p>
                      <a:pPr algn="ctr" fontAlgn="ctr"/>
                      <a:r>
                        <a:rPr lang="fr-FR" sz="1100" b="1" i="0" u="none" strike="noStrike" dirty="0">
                          <a:solidFill>
                            <a:srgbClr val="000000"/>
                          </a:solidFill>
                          <a:effectLst/>
                          <a:latin typeface="Calibri"/>
                        </a:rPr>
                        <a:t>Mode de calcul :</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
                      </a:r>
                      <a:br>
                        <a:rPr lang="fr-FR" sz="1100" b="1" i="0" u="none" strike="noStrike" dirty="0">
                          <a:solidFill>
                            <a:srgbClr val="000000"/>
                          </a:solidFill>
                          <a:effectLst/>
                          <a:latin typeface="Calibri"/>
                        </a:rPr>
                      </a:br>
                      <a:r>
                        <a:rPr lang="fr-FR" sz="1100" b="1" i="0" u="none" strike="noStrike" dirty="0" smtClean="0">
                          <a:solidFill>
                            <a:srgbClr val="000000"/>
                          </a:solidFill>
                          <a:effectLst/>
                          <a:latin typeface="Calibri"/>
                        </a:rPr>
                        <a:t>0% </a:t>
                      </a:r>
                      <a:r>
                        <a:rPr lang="fr-FR" sz="1100" b="1" i="0" u="none" strike="noStrike" dirty="0">
                          <a:solidFill>
                            <a:srgbClr val="000000"/>
                          </a:solidFill>
                          <a:effectLst/>
                          <a:latin typeface="Calibri"/>
                        </a:rPr>
                        <a:t>si 100% d'atteinte</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1% si 120% d'atteinte</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0,5%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1% si 120% d'atteinte</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1% si 110% d'atteinte</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0,5% si NPS = 0</a:t>
                      </a:r>
                      <a:br>
                        <a:rPr lang="fr-FR" sz="1100" b="1" i="0" u="none" strike="noStrike">
                          <a:solidFill>
                            <a:srgbClr val="000000"/>
                          </a:solidFill>
                          <a:effectLst/>
                          <a:latin typeface="Calibri"/>
                        </a:rPr>
                      </a:br>
                      <a:r>
                        <a:rPr lang="fr-FR" sz="1100" b="1" i="0" u="none" strike="noStrike">
                          <a:solidFill>
                            <a:srgbClr val="000000"/>
                          </a:solidFill>
                          <a:effectLst/>
                          <a:latin typeface="Calibri"/>
                        </a:rPr>
                        <a:t>1% si NPS = 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183217">
                <a:tc>
                  <a:txBody>
                    <a:bodyPr/>
                    <a:lstStyle/>
                    <a:p>
                      <a:pPr algn="ctr" fontAlgn="ctr"/>
                      <a:r>
                        <a:rPr lang="fr-FR" sz="1100" b="0" i="0" u="none" strike="noStrike">
                          <a:solidFill>
                            <a:srgbClr val="000000"/>
                          </a:solidFill>
                          <a:effectLst/>
                          <a:latin typeface="Calibri"/>
                        </a:rPr>
                        <a:t>% d'atteinte</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NPS</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83217">
                <a:tc>
                  <a:txBody>
                    <a:bodyPr/>
                    <a:lstStyle/>
                    <a:p>
                      <a:pPr algn="ctr" fontAlgn="ctr"/>
                      <a:r>
                        <a:rPr lang="fr-FR" sz="1100" b="1" i="1" u="none" strike="noStrike">
                          <a:solidFill>
                            <a:srgbClr val="000000"/>
                          </a:solidFill>
                          <a:effectLst/>
                          <a:latin typeface="Calibri"/>
                        </a:rPr>
                        <a:t>120%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120%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217">
                <a:tc>
                  <a:txBody>
                    <a:bodyPr/>
                    <a:lstStyle/>
                    <a:p>
                      <a:pPr algn="ctr" fontAlgn="ctr"/>
                      <a:r>
                        <a:rPr lang="fr-FR" sz="1100" b="1" i="1" u="none" strike="noStrike">
                          <a:solidFill>
                            <a:srgbClr val="000000"/>
                          </a:solidFill>
                          <a:effectLst/>
                          <a:latin typeface="Calibri"/>
                        </a:rPr>
                        <a:t>119%</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119%</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0,975%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4,0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217">
                <a:tc>
                  <a:txBody>
                    <a:bodyPr/>
                    <a:lstStyle/>
                    <a:p>
                      <a:pPr algn="ctr" fontAlgn="ctr"/>
                      <a:r>
                        <a:rPr lang="fr-FR" sz="1100" b="1" i="1" u="none" strike="noStrike">
                          <a:solidFill>
                            <a:srgbClr val="000000"/>
                          </a:solidFill>
                          <a:effectLst/>
                          <a:latin typeface="Calibri"/>
                        </a:rPr>
                        <a:t>118%</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118%</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0,950%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3,0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217">
                <a:tc>
                  <a:txBody>
                    <a:bodyPr/>
                    <a:lstStyle/>
                    <a:p>
                      <a:pPr algn="ctr" fontAlgn="ctr"/>
                      <a:r>
                        <a:rPr lang="fr-FR" sz="1100" b="1" i="1" u="none" strike="noStrike">
                          <a:solidFill>
                            <a:srgbClr val="000000"/>
                          </a:solidFill>
                          <a:effectLst/>
                          <a:latin typeface="Calibri"/>
                        </a:rPr>
                        <a:t>117%</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117%</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0,925%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2,0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217">
                <a:tc>
                  <a:txBody>
                    <a:bodyPr/>
                    <a:lstStyle/>
                    <a:p>
                      <a:pPr algn="ctr" fontAlgn="ctr"/>
                      <a:r>
                        <a:rPr lang="fr-FR" sz="1100" b="1" i="1" u="none" strike="noStrike">
                          <a:solidFill>
                            <a:srgbClr val="000000"/>
                          </a:solidFill>
                          <a:effectLst/>
                          <a:latin typeface="Calibri"/>
                        </a:rPr>
                        <a:t>116%</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116%</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217">
                <a:tc>
                  <a:txBody>
                    <a:bodyPr/>
                    <a:lstStyle/>
                    <a:p>
                      <a:pPr algn="ctr" fontAlgn="ctr"/>
                      <a:r>
                        <a:rPr lang="fr-FR" sz="1100" b="1" i="1" u="none" strike="noStrike">
                          <a:solidFill>
                            <a:srgbClr val="000000"/>
                          </a:solidFill>
                          <a:effectLst/>
                          <a:latin typeface="Calibri"/>
                        </a:rPr>
                        <a:t>115%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0,875%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0" u="none" strike="noStrike">
                          <a:solidFill>
                            <a:srgbClr val="000000"/>
                          </a:solidFill>
                          <a:effectLst/>
                          <a:latin typeface="Calibri"/>
                        </a:rPr>
                        <a:t>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217">
                <a:tc>
                  <a:txBody>
                    <a:bodyPr/>
                    <a:lstStyle/>
                    <a:p>
                      <a:pPr algn="ctr" fontAlgn="ctr"/>
                      <a:r>
                        <a:rPr lang="fr-FR" sz="1100" b="1" i="1" u="none" strike="noStrike">
                          <a:solidFill>
                            <a:srgbClr val="000000"/>
                          </a:solidFill>
                          <a:effectLst/>
                          <a:latin typeface="Calibri"/>
                        </a:rPr>
                        <a:t>114%</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114%</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0,850%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0,40%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0" u="none" strike="noStrike">
                          <a:solidFill>
                            <a:srgbClr val="000000"/>
                          </a:solidFill>
                          <a:effectLst/>
                          <a:latin typeface="Calibri"/>
                        </a:rPr>
                        <a:t>‹0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217">
                <a:tc>
                  <a:txBody>
                    <a:bodyPr/>
                    <a:lstStyle/>
                    <a:p>
                      <a:pPr algn="ctr" fontAlgn="ctr"/>
                      <a:r>
                        <a:rPr lang="fr-FR" sz="1100" b="1" i="1" u="none" strike="noStrike">
                          <a:solidFill>
                            <a:srgbClr val="000000"/>
                          </a:solidFill>
                          <a:effectLst/>
                          <a:latin typeface="Calibri"/>
                        </a:rPr>
                        <a:t>113%</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113%</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0,825%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0,30%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w="6350" cap="flat" cmpd="sng" algn="ctr">
                      <a:solidFill>
                        <a:srgbClr val="000000"/>
                      </a:solidFill>
                      <a:prstDash val="solid"/>
                      <a:round/>
                      <a:headEnd type="none" w="med" len="med"/>
                      <a:tailEnd type="none" w="med" len="med"/>
                    </a:lnT>
                    <a:lnB>
                      <a:noFill/>
                    </a:lnB>
                  </a:tcPr>
                </a:tc>
              </a:tr>
              <a:tr h="183217">
                <a:tc>
                  <a:txBody>
                    <a:bodyPr/>
                    <a:lstStyle/>
                    <a:p>
                      <a:pPr algn="ctr" fontAlgn="ctr"/>
                      <a:r>
                        <a:rPr lang="fr-FR" sz="1100" b="1" i="1" u="none" strike="noStrike">
                          <a:solidFill>
                            <a:srgbClr val="000000"/>
                          </a:solidFill>
                          <a:effectLst/>
                          <a:latin typeface="Calibri"/>
                        </a:rPr>
                        <a:t>112%</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112%</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0,20%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111%</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111%</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0,775%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0,10%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110%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0,750%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109%</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0,45%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0,725%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fr-FR" sz="1100" b="1" i="1" u="none" strike="noStrike">
                          <a:solidFill>
                            <a:srgbClr val="000000"/>
                          </a:solidFill>
                          <a:effectLst/>
                          <a:latin typeface="Calibri"/>
                        </a:rPr>
                        <a:t> </a:t>
                      </a:r>
                    </a:p>
                  </a:txBody>
                  <a:tcPr marL="7741" marR="7741" marT="774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fr-FR" sz="1100" b="1" i="1" u="none" strike="noStrike">
                          <a:solidFill>
                            <a:srgbClr val="000000"/>
                          </a:solidFill>
                          <a:effectLst/>
                          <a:latin typeface="Calibri"/>
                        </a:rPr>
                        <a:t> </a:t>
                      </a:r>
                    </a:p>
                  </a:txBody>
                  <a:tcPr marL="7741" marR="7741" marT="774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108%</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0,40%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107%</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0,35%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0,675%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106%</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0,30%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0,650%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105%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0,25%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0,625%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104%</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0,20%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103%</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0,15%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0,575%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102%</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0,10%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0,550%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101%</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0,05%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0,525%</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r>
              <a:tr h="183217">
                <a:tc>
                  <a:txBody>
                    <a:bodyPr/>
                    <a:lstStyle/>
                    <a:p>
                      <a:pPr algn="ctr" fontAlgn="ctr"/>
                      <a:r>
                        <a:rPr lang="fr-FR" sz="1100" b="1" i="1" u="none" strike="noStrike">
                          <a:solidFill>
                            <a:srgbClr val="000000"/>
                          </a:solidFill>
                          <a:effectLst/>
                          <a:latin typeface="Calibri"/>
                        </a:rPr>
                        <a:t>100%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0,50%</a:t>
                      </a:r>
                    </a:p>
                  </a:txBody>
                  <a:tcPr marL="7741" marR="7741" marT="77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741" marR="7741" marT="774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741" marR="7741" marT="7741" marB="0" anchor="ctr">
                    <a:lnL>
                      <a:noFill/>
                    </a:lnL>
                    <a:lnR>
                      <a:noFill/>
                    </a:lnR>
                    <a:lnT>
                      <a:noFill/>
                    </a:lnT>
                    <a:lnB>
                      <a:noFill/>
                    </a:lnB>
                  </a:tcPr>
                </a:tc>
                <a:tc>
                  <a:txBody>
                    <a:bodyPr/>
                    <a:lstStyle/>
                    <a:p>
                      <a:pPr algn="l" fontAlgn="ctr"/>
                      <a:endParaRPr lang="fr-FR" sz="1100" b="0" i="0" u="none" strike="noStrike" dirty="0">
                        <a:solidFill>
                          <a:srgbClr val="000000"/>
                        </a:solidFill>
                        <a:effectLst/>
                        <a:latin typeface="Calibri"/>
                      </a:endParaRPr>
                    </a:p>
                  </a:txBody>
                  <a:tcPr marL="7741" marR="7741" marT="7741" marB="0" anchor="ctr">
                    <a:lnL>
                      <a:noFill/>
                    </a:lnL>
                    <a:lnR>
                      <a:noFill/>
                    </a:lnR>
                    <a:lnT>
                      <a:noFill/>
                    </a:lnT>
                    <a:lnB>
                      <a:noFill/>
                    </a:lnB>
                  </a:tcPr>
                </a:tc>
              </a:tr>
            </a:tbl>
          </a:graphicData>
        </a:graphic>
      </p:graphicFrame>
    </p:spTree>
    <p:extLst>
      <p:ext uri="{BB962C8B-B14F-4D97-AF65-F5344CB8AC3E}">
        <p14:creationId xmlns:p14="http://schemas.microsoft.com/office/powerpoint/2010/main" val="30999980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a:xfrm>
            <a:off x="1310184" y="173161"/>
            <a:ext cx="7683439" cy="644958"/>
          </a:xfrm>
        </p:spPr>
        <p:txBody>
          <a:bodyPr/>
          <a:lstStyle/>
          <a:p>
            <a:r>
              <a:rPr lang="fr-FR" u="sng" dirty="0"/>
              <a:t>Annexe </a:t>
            </a:r>
            <a:r>
              <a:rPr lang="fr-FR" u="sng" dirty="0" smtClean="0"/>
              <a:t>2</a:t>
            </a:r>
            <a:r>
              <a:rPr lang="fr-FR" dirty="0" smtClean="0"/>
              <a:t> </a:t>
            </a:r>
            <a:r>
              <a:rPr lang="fr-FR" dirty="0"/>
              <a:t>: </a:t>
            </a:r>
            <a:r>
              <a:rPr lang="fr-FR" dirty="0" smtClean="0">
                <a:latin typeface="Arial" panose="020B0604020202020204" pitchFamily="34" charset="0"/>
                <a:cs typeface="Arial" panose="020B0604020202020204" pitchFamily="34" charset="0"/>
              </a:rPr>
              <a:t>Grilles de conversion – part variable 1,5%</a:t>
            </a:r>
            <a:endParaRPr lang="fr-FR" dirty="0">
              <a:latin typeface="Arial" panose="020B0604020202020204" pitchFamily="34" charset="0"/>
              <a:cs typeface="Arial" panose="020B0604020202020204" pitchFamily="34" charset="0"/>
            </a:endParaRPr>
          </a:p>
        </p:txBody>
      </p:sp>
      <p:sp>
        <p:nvSpPr>
          <p:cNvPr id="5" name="Titre 1"/>
          <p:cNvSpPr>
            <a:spLocks noGrp="1"/>
          </p:cNvSpPr>
          <p:nvPr>
            <p:ph type="title"/>
          </p:nvPr>
        </p:nvSpPr>
        <p:spPr/>
        <p:txBody>
          <a:bodyPr>
            <a:noAutofit/>
          </a:bodyPr>
          <a:lstStyle/>
          <a:p>
            <a:r>
              <a:rPr lang="fr-FR" sz="1800" dirty="0" smtClean="0"/>
              <a:t>Grilles de conversion</a:t>
            </a:r>
            <a:endParaRPr lang="fr-FR" sz="1800" dirty="0"/>
          </a:p>
        </p:txBody>
      </p:sp>
      <p:graphicFrame>
        <p:nvGraphicFramePr>
          <p:cNvPr id="6" name="Tableau 5"/>
          <p:cNvGraphicFramePr>
            <a:graphicFrameLocks noGrp="1"/>
          </p:cNvGraphicFramePr>
          <p:nvPr>
            <p:extLst>
              <p:ext uri="{D42A27DB-BD31-4B8C-83A1-F6EECF244321}">
                <p14:modId xmlns:p14="http://schemas.microsoft.com/office/powerpoint/2010/main" val="1840744579"/>
              </p:ext>
            </p:extLst>
          </p:nvPr>
        </p:nvGraphicFramePr>
        <p:xfrm>
          <a:off x="1250420" y="1132127"/>
          <a:ext cx="7392898" cy="4918970"/>
        </p:xfrm>
        <a:graphic>
          <a:graphicData uri="http://schemas.openxmlformats.org/drawingml/2006/table">
            <a:tbl>
              <a:tblPr/>
              <a:tblGrid>
                <a:gridCol w="711057"/>
                <a:gridCol w="627403"/>
                <a:gridCol w="149008"/>
                <a:gridCol w="711057"/>
                <a:gridCol w="627403"/>
                <a:gridCol w="149008"/>
                <a:gridCol w="763340"/>
                <a:gridCol w="627403"/>
                <a:gridCol w="149008"/>
                <a:gridCol w="763340"/>
                <a:gridCol w="627403"/>
                <a:gridCol w="149008"/>
                <a:gridCol w="711057"/>
                <a:gridCol w="627403"/>
              </a:tblGrid>
              <a:tr h="157073">
                <a:tc gridSpan="2">
                  <a:txBody>
                    <a:bodyPr/>
                    <a:lstStyle/>
                    <a:p>
                      <a:pPr algn="ctr" fontAlgn="ctr"/>
                      <a:r>
                        <a:rPr lang="fr-FR" sz="1100" b="1" i="0" u="none" strike="noStrike" dirty="0">
                          <a:solidFill>
                            <a:srgbClr val="000000"/>
                          </a:solidFill>
                          <a:effectLst/>
                          <a:latin typeface="Calibri"/>
                        </a:rPr>
                        <a:t>PV maximale = 1,5%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1,5%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1,5%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1,5%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1,5%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643999">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1,5% si 120% d'atteinte</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1%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1,5% si 120% d'atteinte</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1,5% si 110% d'atteinte</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dirty="0">
                          <a:solidFill>
                            <a:srgbClr val="000000"/>
                          </a:solidFill>
                          <a:effectLst/>
                          <a:latin typeface="Calibri"/>
                        </a:rPr>
                        <a:t>Mode de calcul :</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1% si 100% d'atteinte</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1,5% si 110% d'atteinte</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1% si NPS = 0</a:t>
                      </a:r>
                      <a:br>
                        <a:rPr lang="fr-FR" sz="1100" b="1" i="0" u="none" strike="noStrike">
                          <a:solidFill>
                            <a:srgbClr val="000000"/>
                          </a:solidFill>
                          <a:effectLst/>
                          <a:latin typeface="Calibri"/>
                        </a:rPr>
                      </a:br>
                      <a:r>
                        <a:rPr lang="fr-FR" sz="1100" b="1" i="0" u="none" strike="noStrike">
                          <a:solidFill>
                            <a:srgbClr val="000000"/>
                          </a:solidFill>
                          <a:effectLst/>
                          <a:latin typeface="Calibri"/>
                        </a:rPr>
                        <a:t>1,5% si NPS = 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212048">
                <a:tc>
                  <a:txBody>
                    <a:bodyPr/>
                    <a:lstStyle/>
                    <a:p>
                      <a:pPr algn="ctr" fontAlgn="ctr"/>
                      <a:r>
                        <a:rPr lang="fr-FR" sz="1100" b="0" i="0" u="none" strike="noStrike">
                          <a:solidFill>
                            <a:srgbClr val="000000"/>
                          </a:solidFill>
                          <a:effectLst/>
                          <a:latin typeface="Calibri"/>
                        </a:rPr>
                        <a:t>% d'atteinte</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NPS</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57073">
                <a:tc>
                  <a:txBody>
                    <a:bodyPr/>
                    <a:lstStyle/>
                    <a:p>
                      <a:pPr algn="ctr" fontAlgn="ctr"/>
                      <a:r>
                        <a:rPr lang="fr-FR" sz="1100" b="1" i="1" u="none" strike="noStrike">
                          <a:solidFill>
                            <a:srgbClr val="000000"/>
                          </a:solidFill>
                          <a:effectLst/>
                          <a:latin typeface="Calibri"/>
                        </a:rPr>
                        <a:t>120%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120%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073">
                <a:tc>
                  <a:txBody>
                    <a:bodyPr/>
                    <a:lstStyle/>
                    <a:p>
                      <a:pPr algn="ctr" fontAlgn="ctr"/>
                      <a:r>
                        <a:rPr lang="fr-FR" sz="1100" b="1" i="1" u="none" strike="noStrike">
                          <a:solidFill>
                            <a:srgbClr val="000000"/>
                          </a:solidFill>
                          <a:effectLst/>
                          <a:latin typeface="Calibri"/>
                        </a:rPr>
                        <a:t>119%</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119%</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4</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073">
                <a:tc>
                  <a:txBody>
                    <a:bodyPr/>
                    <a:lstStyle/>
                    <a:p>
                      <a:pPr algn="ctr" fontAlgn="ctr"/>
                      <a:r>
                        <a:rPr lang="fr-FR" sz="1100" b="1" i="1" u="none" strike="noStrike">
                          <a:solidFill>
                            <a:srgbClr val="000000"/>
                          </a:solidFill>
                          <a:effectLst/>
                          <a:latin typeface="Calibri"/>
                        </a:rPr>
                        <a:t>118%</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118%</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1,450%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3</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073">
                <a:tc>
                  <a:txBody>
                    <a:bodyPr/>
                    <a:lstStyle/>
                    <a:p>
                      <a:pPr algn="ctr" fontAlgn="ctr"/>
                      <a:r>
                        <a:rPr lang="fr-FR" sz="1100" b="1" i="1" u="none" strike="noStrike">
                          <a:solidFill>
                            <a:srgbClr val="000000"/>
                          </a:solidFill>
                          <a:effectLst/>
                          <a:latin typeface="Calibri"/>
                        </a:rPr>
                        <a:t>117%</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117%</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2</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073">
                <a:tc>
                  <a:txBody>
                    <a:bodyPr/>
                    <a:lstStyle/>
                    <a:p>
                      <a:pPr algn="ctr" fontAlgn="ctr"/>
                      <a:r>
                        <a:rPr lang="fr-FR" sz="1100" b="1" i="1" u="none" strike="noStrike">
                          <a:solidFill>
                            <a:srgbClr val="000000"/>
                          </a:solidFill>
                          <a:effectLst/>
                          <a:latin typeface="Calibri"/>
                        </a:rPr>
                        <a:t>116%</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116%</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073">
                <a:tc>
                  <a:txBody>
                    <a:bodyPr/>
                    <a:lstStyle/>
                    <a:p>
                      <a:pPr algn="ctr" fontAlgn="ctr"/>
                      <a:r>
                        <a:rPr lang="fr-FR" sz="1100" b="1" i="1" u="none" strike="noStrike">
                          <a:solidFill>
                            <a:srgbClr val="000000"/>
                          </a:solidFill>
                          <a:effectLst/>
                          <a:latin typeface="Calibri"/>
                        </a:rPr>
                        <a:t>115%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0" u="none" strike="noStrike">
                          <a:solidFill>
                            <a:srgbClr val="000000"/>
                          </a:solidFill>
                          <a:effectLst/>
                          <a:latin typeface="Calibri"/>
                        </a:rPr>
                        <a:t>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073">
                <a:tc>
                  <a:txBody>
                    <a:bodyPr/>
                    <a:lstStyle/>
                    <a:p>
                      <a:pPr algn="ctr" fontAlgn="ctr"/>
                      <a:r>
                        <a:rPr lang="fr-FR" sz="1100" b="1" i="1" u="none" strike="noStrike">
                          <a:solidFill>
                            <a:srgbClr val="000000"/>
                          </a:solidFill>
                          <a:effectLst/>
                          <a:latin typeface="Calibri"/>
                        </a:rPr>
                        <a:t>114%</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114%</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1,350%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0" u="none" strike="noStrike">
                          <a:solidFill>
                            <a:srgbClr val="000000"/>
                          </a:solidFill>
                          <a:effectLst/>
                          <a:latin typeface="Calibri"/>
                        </a:rPr>
                        <a:t>‹0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073">
                <a:tc>
                  <a:txBody>
                    <a:bodyPr/>
                    <a:lstStyle/>
                    <a:p>
                      <a:pPr algn="ctr" fontAlgn="ctr"/>
                      <a:r>
                        <a:rPr lang="fr-FR" sz="1100" b="1" i="1" u="none" strike="noStrike">
                          <a:solidFill>
                            <a:srgbClr val="000000"/>
                          </a:solidFill>
                          <a:effectLst/>
                          <a:latin typeface="Calibri"/>
                        </a:rPr>
                        <a:t>113%</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113%</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0,45%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w="6350" cap="flat" cmpd="sng" algn="ctr">
                      <a:solidFill>
                        <a:srgbClr val="000000"/>
                      </a:solidFill>
                      <a:prstDash val="solid"/>
                      <a:round/>
                      <a:headEnd type="none" w="med" len="med"/>
                      <a:tailEnd type="none" w="med" len="med"/>
                    </a:lnT>
                    <a:lnB>
                      <a:noFill/>
                    </a:lnB>
                  </a:tcPr>
                </a:tc>
              </a:tr>
              <a:tr h="157073">
                <a:tc>
                  <a:txBody>
                    <a:bodyPr/>
                    <a:lstStyle/>
                    <a:p>
                      <a:pPr algn="ctr" fontAlgn="ctr"/>
                      <a:r>
                        <a:rPr lang="fr-FR" sz="1100" b="1" i="1" u="none" strike="noStrike">
                          <a:solidFill>
                            <a:srgbClr val="000000"/>
                          </a:solidFill>
                          <a:effectLst/>
                          <a:latin typeface="Calibri"/>
                        </a:rPr>
                        <a:t>112%</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112%</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0,30%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111%</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111%</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0,15%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110%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1,250%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109%</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108%</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107%</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106%</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0,45%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1,150%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105%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0,375%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104%</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0,30%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103%</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0,225%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102%</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0,15%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1,050%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101%</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0,075%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1,025%</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r>
              <a:tr h="157073">
                <a:tc>
                  <a:txBody>
                    <a:bodyPr/>
                    <a:lstStyle/>
                    <a:p>
                      <a:pPr algn="ctr" fontAlgn="ctr"/>
                      <a:r>
                        <a:rPr lang="fr-FR" sz="1100" b="1" i="1" u="none" strike="noStrike">
                          <a:solidFill>
                            <a:srgbClr val="000000"/>
                          </a:solidFill>
                          <a:effectLst/>
                          <a:latin typeface="Calibri"/>
                        </a:rPr>
                        <a:t>100%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1,000%</a:t>
                      </a:r>
                    </a:p>
                  </a:txBody>
                  <a:tcPr marL="7854" marR="7854" marT="78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854" marR="7854" marT="7854"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854" marR="7854" marT="7854"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854" marR="7854" marT="7854" marB="0" anchor="b">
                    <a:lnL>
                      <a:noFill/>
                    </a:lnL>
                    <a:lnR>
                      <a:noFill/>
                    </a:lnR>
                    <a:lnT>
                      <a:noFill/>
                    </a:lnT>
                    <a:lnB>
                      <a:noFill/>
                    </a:lnB>
                  </a:tcPr>
                </a:tc>
                <a:tc>
                  <a:txBody>
                    <a:bodyPr/>
                    <a:lstStyle/>
                    <a:p>
                      <a:pPr algn="l" fontAlgn="b"/>
                      <a:endParaRPr lang="fr-FR" sz="1100" b="0" i="0" u="none" strike="noStrike" dirty="0">
                        <a:solidFill>
                          <a:srgbClr val="000000"/>
                        </a:solidFill>
                        <a:effectLst/>
                        <a:latin typeface="Calibri"/>
                      </a:endParaRPr>
                    </a:p>
                  </a:txBody>
                  <a:tcPr marL="7854" marR="7854" marT="7854" marB="0" anchor="b">
                    <a:lnL>
                      <a:noFill/>
                    </a:lnL>
                    <a:lnR>
                      <a:noFill/>
                    </a:lnR>
                    <a:lnT>
                      <a:noFill/>
                    </a:lnT>
                    <a:lnB>
                      <a:noFill/>
                    </a:lnB>
                  </a:tcPr>
                </a:tc>
              </a:tr>
            </a:tbl>
          </a:graphicData>
        </a:graphic>
      </p:graphicFrame>
    </p:spTree>
    <p:extLst>
      <p:ext uri="{BB962C8B-B14F-4D97-AF65-F5344CB8AC3E}">
        <p14:creationId xmlns:p14="http://schemas.microsoft.com/office/powerpoint/2010/main" val="32752939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a:xfrm>
            <a:off x="1269241" y="200458"/>
            <a:ext cx="7656144" cy="644958"/>
          </a:xfrm>
        </p:spPr>
        <p:txBody>
          <a:bodyPr/>
          <a:lstStyle/>
          <a:p>
            <a:r>
              <a:rPr lang="fr-FR" u="sng" dirty="0"/>
              <a:t>Annexe </a:t>
            </a:r>
            <a:r>
              <a:rPr lang="fr-FR" u="sng" dirty="0" smtClean="0"/>
              <a:t>2</a:t>
            </a:r>
            <a:r>
              <a:rPr lang="fr-FR" dirty="0" smtClean="0"/>
              <a:t> </a:t>
            </a:r>
            <a:r>
              <a:rPr lang="fr-FR" dirty="0"/>
              <a:t>: </a:t>
            </a:r>
            <a:r>
              <a:rPr lang="fr-FR" dirty="0" smtClean="0">
                <a:latin typeface="Arial" panose="020B0604020202020204" pitchFamily="34" charset="0"/>
                <a:cs typeface="Arial" panose="020B0604020202020204" pitchFamily="34" charset="0"/>
              </a:rPr>
              <a:t>Grilles de conversion – part variable 2%</a:t>
            </a:r>
            <a:endParaRPr lang="fr-FR" dirty="0">
              <a:latin typeface="Arial" panose="020B0604020202020204" pitchFamily="34" charset="0"/>
              <a:cs typeface="Arial" panose="020B0604020202020204" pitchFamily="34" charset="0"/>
            </a:endParaRPr>
          </a:p>
        </p:txBody>
      </p:sp>
      <p:sp>
        <p:nvSpPr>
          <p:cNvPr id="5" name="Titre 1"/>
          <p:cNvSpPr>
            <a:spLocks noGrp="1"/>
          </p:cNvSpPr>
          <p:nvPr>
            <p:ph type="title"/>
          </p:nvPr>
        </p:nvSpPr>
        <p:spPr/>
        <p:txBody>
          <a:bodyPr>
            <a:noAutofit/>
          </a:bodyPr>
          <a:lstStyle/>
          <a:p>
            <a:r>
              <a:rPr lang="fr-FR" sz="1800" dirty="0" smtClean="0"/>
              <a:t>Grilles de conversion</a:t>
            </a:r>
            <a:endParaRPr lang="fr-FR" sz="1800" dirty="0"/>
          </a:p>
        </p:txBody>
      </p:sp>
      <p:graphicFrame>
        <p:nvGraphicFramePr>
          <p:cNvPr id="3" name="Tableau 2"/>
          <p:cNvGraphicFramePr>
            <a:graphicFrameLocks noGrp="1"/>
          </p:cNvGraphicFramePr>
          <p:nvPr>
            <p:extLst>
              <p:ext uri="{D42A27DB-BD31-4B8C-83A1-F6EECF244321}">
                <p14:modId xmlns:p14="http://schemas.microsoft.com/office/powerpoint/2010/main" val="1546234082"/>
              </p:ext>
            </p:extLst>
          </p:nvPr>
        </p:nvGraphicFramePr>
        <p:xfrm>
          <a:off x="558853" y="913364"/>
          <a:ext cx="8421373" cy="5693400"/>
        </p:xfrm>
        <a:graphic>
          <a:graphicData uri="http://schemas.openxmlformats.org/drawingml/2006/table">
            <a:tbl>
              <a:tblPr/>
              <a:tblGrid>
                <a:gridCol w="638452"/>
                <a:gridCol w="390695"/>
                <a:gridCol w="135790"/>
                <a:gridCol w="638452"/>
                <a:gridCol w="390695"/>
                <a:gridCol w="135790"/>
                <a:gridCol w="638452"/>
                <a:gridCol w="390695"/>
                <a:gridCol w="135790"/>
                <a:gridCol w="638452"/>
                <a:gridCol w="390695"/>
                <a:gridCol w="135790"/>
                <a:gridCol w="638452"/>
                <a:gridCol w="390695"/>
                <a:gridCol w="135790"/>
                <a:gridCol w="638452"/>
                <a:gridCol w="536013"/>
                <a:gridCol w="135790"/>
                <a:gridCol w="638452"/>
                <a:gridCol w="647981"/>
              </a:tblGrid>
              <a:tr h="166662">
                <a:tc gridSpan="2">
                  <a:txBody>
                    <a:bodyPr/>
                    <a:lstStyle/>
                    <a:p>
                      <a:pPr algn="ctr" fontAlgn="ctr"/>
                      <a:r>
                        <a:rPr lang="fr-FR" sz="1100" b="1" i="0" u="none" strike="noStrike" dirty="0">
                          <a:solidFill>
                            <a:srgbClr val="000000"/>
                          </a:solidFill>
                          <a:effectLst/>
                          <a:latin typeface="Calibri"/>
                        </a:rPr>
                        <a:t>PV maximale = 2 %</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2 %</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2 %</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dirty="0">
                          <a:solidFill>
                            <a:srgbClr val="000000"/>
                          </a:solidFill>
                          <a:effectLst/>
                          <a:latin typeface="Calibri"/>
                        </a:rPr>
                        <a:t>PV maximale = 2 %</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2 %</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2 %</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2 %</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1049967">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2% si 120%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1%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2% si 120%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2% si 110%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dirty="0">
                          <a:solidFill>
                            <a:srgbClr val="000000"/>
                          </a:solidFill>
                          <a:effectLst/>
                          <a:latin typeface="Calibri"/>
                        </a:rPr>
                        <a:t>Mode de calcul :</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1% si 100% d'atteinte</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2% si 110%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dirty="0">
                          <a:solidFill>
                            <a:srgbClr val="000000"/>
                          </a:solidFill>
                          <a:effectLst/>
                          <a:latin typeface="Calibri"/>
                        </a:rPr>
                        <a:t>Mode de calcul :</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1% si NPS = 0</a:t>
                      </a:r>
                      <a:br>
                        <a:rPr lang="fr-FR" sz="1100" b="1" i="0" u="none" strike="noStrike" dirty="0">
                          <a:solidFill>
                            <a:srgbClr val="000000"/>
                          </a:solidFill>
                          <a:effectLst/>
                          <a:latin typeface="Calibri"/>
                        </a:rPr>
                      </a:br>
                      <a:r>
                        <a:rPr lang="fr-FR" sz="1100" b="1" i="0" u="none" strike="noStrike" dirty="0">
                          <a:solidFill>
                            <a:srgbClr val="000000"/>
                          </a:solidFill>
                          <a:effectLst/>
                          <a:latin typeface="Calibri"/>
                        </a:rPr>
                        <a:t>2% si NPS = 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Traitement RPM majeurs / Nets dégradés</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 si &lt; 90%</a:t>
                      </a:r>
                      <a:br>
                        <a:rPr lang="fr-FR" sz="1100" b="1" i="0" u="none" strike="noStrike">
                          <a:solidFill>
                            <a:srgbClr val="000000"/>
                          </a:solidFill>
                          <a:effectLst/>
                          <a:latin typeface="Calibri"/>
                        </a:rPr>
                      </a:br>
                      <a:r>
                        <a:rPr lang="fr-FR" sz="1100" b="1" i="0" u="none" strike="noStrike">
                          <a:solidFill>
                            <a:srgbClr val="000000"/>
                          </a:solidFill>
                          <a:effectLst/>
                          <a:latin typeface="Calibri"/>
                        </a:rPr>
                        <a:t>2% si 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Succession : taux de recyclage métier GTCS : 50%</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0,5%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2% si 110%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224993">
                <a:tc>
                  <a:txBody>
                    <a:bodyPr/>
                    <a:lstStyle/>
                    <a:p>
                      <a:pPr algn="ctr" fontAlgn="ctr"/>
                      <a:r>
                        <a:rPr lang="fr-FR" sz="1100" b="0" i="0" u="none" strike="noStrike">
                          <a:solidFill>
                            <a:srgbClr val="000000"/>
                          </a:solidFill>
                          <a:effectLst/>
                          <a:latin typeface="Calibri"/>
                        </a:rPr>
                        <a:t>%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dirty="0">
                          <a:solidFill>
                            <a:srgbClr val="000000"/>
                          </a:solidFill>
                          <a:effectLst/>
                          <a:latin typeface="Calibri"/>
                        </a:rPr>
                        <a:t>%PV</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NPS</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66662">
                <a:tc>
                  <a:txBody>
                    <a:bodyPr/>
                    <a:lstStyle/>
                    <a:p>
                      <a:pPr algn="ctr" fontAlgn="ctr"/>
                      <a:r>
                        <a:rPr lang="fr-FR" sz="1100" b="1" i="1" u="none" strike="noStrike">
                          <a:solidFill>
                            <a:srgbClr val="000000"/>
                          </a:solidFill>
                          <a:effectLst/>
                          <a:latin typeface="Calibri"/>
                        </a:rPr>
                        <a:t>120%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120%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2,00%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119%</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1,90%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119%</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1,95%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1,90%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4,0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99%</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1,95%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118%</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118%</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1,90%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1,80%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3,0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98%</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1,90%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1,70%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117%</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1,70%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117%</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1,70%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2,0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97%</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116%</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116%</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1,60%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96%</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115%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1,75%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1,50%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0" u="none" strike="noStrike">
                          <a:solidFill>
                            <a:srgbClr val="000000"/>
                          </a:solidFill>
                          <a:effectLst/>
                          <a:latin typeface="Calibri"/>
                        </a:rPr>
                        <a:t>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1,75%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114%</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114%</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1,70%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1,40%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0" u="none" strike="noStrike">
                          <a:solidFill>
                            <a:srgbClr val="000000"/>
                          </a:solidFill>
                          <a:effectLst/>
                          <a:latin typeface="Calibri"/>
                        </a:rPr>
                        <a:t>‹0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94%</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1,70%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113%</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113%</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1,30%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93%</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112%</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112%</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0,40%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1,20%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92%</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111%</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111%</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0,20%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91%</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6662">
                <a:tc>
                  <a:txBody>
                    <a:bodyPr/>
                    <a:lstStyle/>
                    <a:p>
                      <a:pPr algn="ctr" fontAlgn="ctr"/>
                      <a:r>
                        <a:rPr lang="fr-FR" sz="1100" b="1" i="1" u="none" strike="noStrike">
                          <a:solidFill>
                            <a:srgbClr val="000000"/>
                          </a:solidFill>
                          <a:effectLst/>
                          <a:latin typeface="Calibri"/>
                        </a:rPr>
                        <a:t>109%</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0,90%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&lt; 90%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w="6350" cap="flat" cmpd="sng" algn="ctr">
                      <a:solidFill>
                        <a:srgbClr val="000000"/>
                      </a:solidFill>
                      <a:prstDash val="solid"/>
                      <a:round/>
                      <a:headEnd type="none" w="med" len="med"/>
                      <a:tailEnd type="none" w="med" len="med"/>
                    </a:lnT>
                    <a:lnB>
                      <a:noFill/>
                    </a:lnB>
                  </a:tcPr>
                </a:tc>
              </a:tr>
              <a:tr h="166662">
                <a:tc>
                  <a:txBody>
                    <a:bodyPr/>
                    <a:lstStyle/>
                    <a:p>
                      <a:pPr algn="ctr" fontAlgn="ctr"/>
                      <a:r>
                        <a:rPr lang="fr-FR" sz="1100" b="1" i="1" u="none" strike="noStrike">
                          <a:solidFill>
                            <a:srgbClr val="000000"/>
                          </a:solidFill>
                          <a:effectLst/>
                          <a:latin typeface="Calibri"/>
                        </a:rPr>
                        <a:t>108%</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r>
              <a:tr h="166662">
                <a:tc>
                  <a:txBody>
                    <a:bodyPr/>
                    <a:lstStyle/>
                    <a:p>
                      <a:pPr algn="ctr" fontAlgn="ctr"/>
                      <a:r>
                        <a:rPr lang="fr-FR" sz="1100" b="1" i="1" u="none" strike="noStrike">
                          <a:solidFill>
                            <a:srgbClr val="000000"/>
                          </a:solidFill>
                          <a:effectLst/>
                          <a:latin typeface="Calibri"/>
                        </a:rPr>
                        <a:t>107%</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r>
              <a:tr h="166662">
                <a:tc>
                  <a:txBody>
                    <a:bodyPr/>
                    <a:lstStyle/>
                    <a:p>
                      <a:pPr algn="ctr" fontAlgn="ctr"/>
                      <a:r>
                        <a:rPr lang="fr-FR" sz="1100" b="1" i="1" u="none" strike="noStrike">
                          <a:solidFill>
                            <a:srgbClr val="000000"/>
                          </a:solidFill>
                          <a:effectLst/>
                          <a:latin typeface="Calibri"/>
                        </a:rPr>
                        <a:t>106%</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6720" marR="6720" marT="6720" marB="0" anchor="b">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r>
              <a:tr h="166662">
                <a:tc>
                  <a:txBody>
                    <a:bodyPr/>
                    <a:lstStyle/>
                    <a:p>
                      <a:pPr algn="ctr" fontAlgn="ctr"/>
                      <a:r>
                        <a:rPr lang="fr-FR" sz="1100" b="1" i="1" u="none" strike="noStrike">
                          <a:solidFill>
                            <a:srgbClr val="000000"/>
                          </a:solidFill>
                          <a:effectLst/>
                          <a:latin typeface="Calibri"/>
                        </a:rPr>
                        <a:t>105%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r>
              <a:tr h="166662">
                <a:tc>
                  <a:txBody>
                    <a:bodyPr/>
                    <a:lstStyle/>
                    <a:p>
                      <a:pPr algn="ctr" fontAlgn="ctr"/>
                      <a:r>
                        <a:rPr lang="fr-FR" sz="1100" b="1" i="1" u="none" strike="noStrike">
                          <a:solidFill>
                            <a:srgbClr val="000000"/>
                          </a:solidFill>
                          <a:effectLst/>
                          <a:latin typeface="Calibri"/>
                        </a:rPr>
                        <a:t>104%</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0,40%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r>
              <a:tr h="166662">
                <a:tc>
                  <a:txBody>
                    <a:bodyPr/>
                    <a:lstStyle/>
                    <a:p>
                      <a:pPr algn="ctr" fontAlgn="ctr"/>
                      <a:r>
                        <a:rPr lang="fr-FR" sz="1100" b="1" i="1" u="none" strike="noStrike">
                          <a:solidFill>
                            <a:srgbClr val="000000"/>
                          </a:solidFill>
                          <a:effectLst/>
                          <a:latin typeface="Calibri"/>
                        </a:rPr>
                        <a:t>103%</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0,30%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r>
              <a:tr h="166662">
                <a:tc>
                  <a:txBody>
                    <a:bodyPr/>
                    <a:lstStyle/>
                    <a:p>
                      <a:pPr algn="ctr" fontAlgn="ctr"/>
                      <a:r>
                        <a:rPr lang="fr-FR" sz="1100" b="1" i="1" u="none" strike="noStrike">
                          <a:solidFill>
                            <a:srgbClr val="000000"/>
                          </a:solidFill>
                          <a:effectLst/>
                          <a:latin typeface="Calibri"/>
                        </a:rPr>
                        <a:t>102%</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0,20%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r>
              <a:tr h="166662">
                <a:tc>
                  <a:txBody>
                    <a:bodyPr/>
                    <a:lstStyle/>
                    <a:p>
                      <a:pPr algn="ctr" fontAlgn="ctr"/>
                      <a:r>
                        <a:rPr lang="fr-FR" sz="1100" b="1" i="1" u="none" strike="noStrike">
                          <a:solidFill>
                            <a:srgbClr val="000000"/>
                          </a:solidFill>
                          <a:effectLst/>
                          <a:latin typeface="Calibri"/>
                        </a:rPr>
                        <a:t>101%</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0,10%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1,05%</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r>
              <a:tr h="166662">
                <a:tc>
                  <a:txBody>
                    <a:bodyPr/>
                    <a:lstStyle/>
                    <a:p>
                      <a:pPr algn="ctr" fontAlgn="ctr"/>
                      <a:r>
                        <a:rPr lang="fr-FR" sz="1100" b="1" i="1" u="none" strike="noStrike">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6720" marR="6720" marT="67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6720" marR="6720" marT="67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6720" marR="6720" marT="6720" marB="0" anchor="ctr">
                    <a:lnL>
                      <a:noFill/>
                    </a:lnL>
                    <a:lnR>
                      <a:noFill/>
                    </a:lnR>
                    <a:lnT>
                      <a:noFill/>
                    </a:lnT>
                    <a:lnB>
                      <a:noFill/>
                    </a:lnB>
                  </a:tcPr>
                </a:tc>
                <a:tc>
                  <a:txBody>
                    <a:bodyPr/>
                    <a:lstStyle/>
                    <a:p>
                      <a:pPr algn="l" fontAlgn="ctr"/>
                      <a:endParaRPr lang="fr-FR" sz="1100" b="0" i="0" u="none" strike="noStrike" dirty="0">
                        <a:solidFill>
                          <a:srgbClr val="000000"/>
                        </a:solidFill>
                        <a:effectLst/>
                        <a:latin typeface="Calibri"/>
                      </a:endParaRPr>
                    </a:p>
                  </a:txBody>
                  <a:tcPr marL="6720" marR="6720" marT="6720" marB="0" anchor="ctr">
                    <a:lnL>
                      <a:noFill/>
                    </a:lnL>
                    <a:lnR>
                      <a:noFill/>
                    </a:lnR>
                    <a:lnT>
                      <a:noFill/>
                    </a:lnT>
                    <a:lnB>
                      <a:noFill/>
                    </a:lnB>
                  </a:tcPr>
                </a:tc>
              </a:tr>
            </a:tbl>
          </a:graphicData>
        </a:graphic>
      </p:graphicFrame>
    </p:spTree>
    <p:extLst>
      <p:ext uri="{BB962C8B-B14F-4D97-AF65-F5344CB8AC3E}">
        <p14:creationId xmlns:p14="http://schemas.microsoft.com/office/powerpoint/2010/main" val="32752939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a:xfrm>
            <a:off x="1296536" y="241400"/>
            <a:ext cx="7492371" cy="644958"/>
          </a:xfrm>
        </p:spPr>
        <p:txBody>
          <a:bodyPr/>
          <a:lstStyle/>
          <a:p>
            <a:r>
              <a:rPr lang="fr-FR" u="sng" dirty="0"/>
              <a:t>Annexe </a:t>
            </a:r>
            <a:r>
              <a:rPr lang="fr-FR" u="sng" dirty="0" smtClean="0"/>
              <a:t>2</a:t>
            </a:r>
            <a:r>
              <a:rPr lang="fr-FR" dirty="0" smtClean="0"/>
              <a:t> </a:t>
            </a:r>
            <a:r>
              <a:rPr lang="fr-FR" dirty="0"/>
              <a:t>: </a:t>
            </a:r>
            <a:r>
              <a:rPr lang="fr-FR" dirty="0" smtClean="0">
                <a:latin typeface="Arial" panose="020B0604020202020204" pitchFamily="34" charset="0"/>
                <a:cs typeface="Arial" panose="020B0604020202020204" pitchFamily="34" charset="0"/>
              </a:rPr>
              <a:t>Grilles de conversion – part variable 3%</a:t>
            </a:r>
            <a:endParaRPr lang="fr-FR" dirty="0">
              <a:latin typeface="Arial" panose="020B0604020202020204" pitchFamily="34" charset="0"/>
              <a:cs typeface="Arial" panose="020B0604020202020204" pitchFamily="34" charset="0"/>
            </a:endParaRPr>
          </a:p>
        </p:txBody>
      </p:sp>
      <p:sp>
        <p:nvSpPr>
          <p:cNvPr id="5" name="Titre 1"/>
          <p:cNvSpPr>
            <a:spLocks noGrp="1"/>
          </p:cNvSpPr>
          <p:nvPr>
            <p:ph type="title"/>
          </p:nvPr>
        </p:nvSpPr>
        <p:spPr/>
        <p:txBody>
          <a:bodyPr>
            <a:noAutofit/>
          </a:bodyPr>
          <a:lstStyle/>
          <a:p>
            <a:r>
              <a:rPr lang="fr-FR" sz="1800" dirty="0" smtClean="0"/>
              <a:t>Grilles de conversion</a:t>
            </a:r>
            <a:endParaRPr lang="fr-FR" sz="1800" dirty="0"/>
          </a:p>
        </p:txBody>
      </p:sp>
      <p:graphicFrame>
        <p:nvGraphicFramePr>
          <p:cNvPr id="3" name="Tableau 2"/>
          <p:cNvGraphicFramePr>
            <a:graphicFrameLocks noGrp="1"/>
          </p:cNvGraphicFramePr>
          <p:nvPr>
            <p:extLst>
              <p:ext uri="{D42A27DB-BD31-4B8C-83A1-F6EECF244321}">
                <p14:modId xmlns:p14="http://schemas.microsoft.com/office/powerpoint/2010/main" val="2132980114"/>
              </p:ext>
            </p:extLst>
          </p:nvPr>
        </p:nvGraphicFramePr>
        <p:xfrm>
          <a:off x="719846" y="982011"/>
          <a:ext cx="8178492" cy="5262469"/>
        </p:xfrm>
        <a:graphic>
          <a:graphicData uri="http://schemas.openxmlformats.org/drawingml/2006/table">
            <a:tbl>
              <a:tblPr/>
              <a:tblGrid>
                <a:gridCol w="770808"/>
                <a:gridCol w="680124"/>
                <a:gridCol w="161529"/>
                <a:gridCol w="770808"/>
                <a:gridCol w="680124"/>
                <a:gridCol w="161529"/>
                <a:gridCol w="827485"/>
                <a:gridCol w="680124"/>
                <a:gridCol w="161529"/>
                <a:gridCol w="759471"/>
                <a:gridCol w="680124"/>
                <a:gridCol w="161529"/>
                <a:gridCol w="841654"/>
                <a:gridCol w="841654"/>
              </a:tblGrid>
              <a:tr h="173092">
                <a:tc gridSpan="2">
                  <a:txBody>
                    <a:bodyPr/>
                    <a:lstStyle/>
                    <a:p>
                      <a:pPr algn="ctr" fontAlgn="ctr"/>
                      <a:r>
                        <a:rPr lang="fr-FR" sz="1100" b="1" i="0" u="none" strike="noStrike">
                          <a:solidFill>
                            <a:srgbClr val="000000"/>
                          </a:solidFill>
                          <a:effectLst/>
                          <a:latin typeface="Calibri"/>
                        </a:rPr>
                        <a:t>PV maximale = 3 %</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3 %</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3 %</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3 %</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3 %</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1090485">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0,5%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3% si 120% d'atteinte</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1%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3% si 120% d'atteinte</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1%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3% si 110% d'atteinte</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Traitement RPM majeurs / Nets dégradés</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 si &lt; 90%</a:t>
                      </a:r>
                      <a:br>
                        <a:rPr lang="fr-FR" sz="1100" b="1" i="0" u="none" strike="noStrike">
                          <a:solidFill>
                            <a:srgbClr val="000000"/>
                          </a:solidFill>
                          <a:effectLst/>
                          <a:latin typeface="Calibri"/>
                        </a:rPr>
                      </a:br>
                      <a:r>
                        <a:rPr lang="fr-FR" sz="1100" b="1" i="0" u="none" strike="noStrike">
                          <a:solidFill>
                            <a:srgbClr val="000000"/>
                          </a:solidFill>
                          <a:effectLst/>
                          <a:latin typeface="Calibri"/>
                        </a:rPr>
                        <a:t>3% si 100%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Succession : Nb de procédures en retard ''NONAFF''</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0,5%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3% si 80% d'atteinte</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233676">
                <a:tc>
                  <a:txBody>
                    <a:bodyPr/>
                    <a:lstStyle/>
                    <a:p>
                      <a:pPr algn="ctr" fontAlgn="ctr"/>
                      <a:r>
                        <a:rPr lang="fr-FR" sz="1100" b="0" i="0" u="none" strike="noStrike">
                          <a:solidFill>
                            <a:srgbClr val="000000"/>
                          </a:solidFill>
                          <a:effectLst/>
                          <a:latin typeface="Calibri"/>
                        </a:rPr>
                        <a:t>% d'atteinte</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73092">
                <a:tc>
                  <a:txBody>
                    <a:bodyPr/>
                    <a:lstStyle/>
                    <a:p>
                      <a:pPr algn="ctr" fontAlgn="ctr"/>
                      <a:r>
                        <a:rPr lang="fr-FR" sz="1100" b="1" i="1" u="none" strike="noStrike">
                          <a:solidFill>
                            <a:srgbClr val="000000"/>
                          </a:solidFill>
                          <a:effectLst/>
                          <a:latin typeface="Calibri"/>
                        </a:rPr>
                        <a:t>120%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120%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80%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119%</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2,875%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119%</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2,90%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2,80%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0,99%</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2,90%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81%</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2,875%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118%</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2,750%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118%</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2,80%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2,60%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0,98%</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2,80%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82%</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2,750%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117%</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2,625%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117%</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2,70%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2,40%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0,97%</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2,70%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83%</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2,625%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116%</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2,500%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116%</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2,60%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2,20%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0,96%</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2,60%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84%</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2,500%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115%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2,375%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0,95%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85%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2,375%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114%</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2,250%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114%</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2,40%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0,94%</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2,40%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86%</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2,250%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113%</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2,125%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113%</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2,30%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0,93%</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2,30%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87%</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2,125%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112%</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112%</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2,20%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0,92%</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2,20%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88%</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111%</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1,875%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111%</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2,10%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0,91%</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2,10%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89%</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1,875%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110%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1,750%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0,90%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1,750%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109%</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1,625%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1,90%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&lt; 90%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1" i="1"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91%</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1,625%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108%</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1" i="1" u="none" strike="noStrike">
                        <a:solidFill>
                          <a:srgbClr val="000000"/>
                        </a:solidFill>
                        <a:effectLst/>
                        <a:latin typeface="Calibri"/>
                      </a:endParaRPr>
                    </a:p>
                  </a:txBody>
                  <a:tcPr marL="7271" marR="7271" marT="727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92%</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107%</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1,375%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1,70%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7271" marR="7271" marT="727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93%</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1,375%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106%</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7271" marR="7271" marT="727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94%</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105%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1,125%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7271" marR="7271" marT="727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1,125%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104%</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7271" marR="7271" marT="727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96%</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103%</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0,875%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7271" marR="7271" marT="727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97%</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0,875%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102%</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7271" marR="7271" marT="727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98%</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101%</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0,625%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7271" marR="7271" marT="727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99%</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0,625%</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3092">
                <a:tc>
                  <a:txBody>
                    <a:bodyPr/>
                    <a:lstStyle/>
                    <a:p>
                      <a:pPr algn="ctr" fontAlgn="ctr"/>
                      <a:r>
                        <a:rPr lang="fr-FR" sz="1100" b="1" i="1" u="none" strike="noStrike">
                          <a:solidFill>
                            <a:srgbClr val="000000"/>
                          </a:solidFill>
                          <a:effectLst/>
                          <a:latin typeface="Calibri"/>
                        </a:rPr>
                        <a:t>100%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1100" b="0" i="0" u="none" strike="noStrike">
                        <a:solidFill>
                          <a:srgbClr val="000000"/>
                        </a:solidFill>
                        <a:effectLst/>
                        <a:latin typeface="Calibri"/>
                      </a:endParaRPr>
                    </a:p>
                  </a:txBody>
                  <a:tcPr marL="7271" marR="7271" marT="727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ctr" fontAlgn="ctr"/>
                      <a:endParaRPr lang="fr-FR" sz="1100" b="1" i="1"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271" marR="7271" marT="7271" marB="0" anchor="ctr">
                    <a:lnL>
                      <a:noFill/>
                    </a:lnL>
                    <a:lnR>
                      <a:noFill/>
                    </a:lnR>
                    <a:lnT>
                      <a:noFill/>
                    </a:lnT>
                    <a:lnB>
                      <a:noFill/>
                    </a:lnB>
                  </a:tcPr>
                </a:tc>
                <a:tc>
                  <a:txBody>
                    <a:bodyPr/>
                    <a:lstStyle/>
                    <a:p>
                      <a:pPr algn="l" fontAlgn="ctr"/>
                      <a:endParaRPr lang="fr-FR" sz="1100" b="1" i="1" u="none" strike="noStrike">
                        <a:solidFill>
                          <a:srgbClr val="000000"/>
                        </a:solidFill>
                        <a:effectLst/>
                        <a:latin typeface="Calibri"/>
                      </a:endParaRPr>
                    </a:p>
                  </a:txBody>
                  <a:tcPr marL="7271" marR="7271" marT="727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dirty="0">
                          <a:solidFill>
                            <a:srgbClr val="000000"/>
                          </a:solidFill>
                          <a:effectLst/>
                          <a:latin typeface="Calibri"/>
                        </a:rPr>
                        <a:t>0,50%</a:t>
                      </a:r>
                    </a:p>
                  </a:txBody>
                  <a:tcPr marL="7271" marR="7271" marT="72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752939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a:xfrm>
            <a:off x="1228299" y="214104"/>
            <a:ext cx="7656144" cy="644958"/>
          </a:xfrm>
        </p:spPr>
        <p:txBody>
          <a:bodyPr/>
          <a:lstStyle/>
          <a:p>
            <a:r>
              <a:rPr lang="fr-FR" u="sng" dirty="0"/>
              <a:t>Annexe </a:t>
            </a:r>
            <a:r>
              <a:rPr lang="fr-FR" u="sng" dirty="0" smtClean="0"/>
              <a:t>2</a:t>
            </a:r>
            <a:r>
              <a:rPr lang="fr-FR" dirty="0" smtClean="0"/>
              <a:t> </a:t>
            </a:r>
            <a:r>
              <a:rPr lang="fr-FR" dirty="0"/>
              <a:t>: </a:t>
            </a:r>
            <a:r>
              <a:rPr lang="fr-FR" dirty="0" smtClean="0">
                <a:latin typeface="Arial" panose="020B0604020202020204" pitchFamily="34" charset="0"/>
                <a:cs typeface="Arial" panose="020B0604020202020204" pitchFamily="34" charset="0"/>
              </a:rPr>
              <a:t>Grilles de conversion – part variable 2,5% - 4 % -  5%</a:t>
            </a:r>
            <a:endParaRPr lang="fr-FR" dirty="0">
              <a:latin typeface="Arial" panose="020B0604020202020204" pitchFamily="34" charset="0"/>
              <a:cs typeface="Arial" panose="020B0604020202020204" pitchFamily="34" charset="0"/>
            </a:endParaRPr>
          </a:p>
        </p:txBody>
      </p:sp>
      <p:sp>
        <p:nvSpPr>
          <p:cNvPr id="5" name="Titre 1"/>
          <p:cNvSpPr>
            <a:spLocks noGrp="1"/>
          </p:cNvSpPr>
          <p:nvPr>
            <p:ph type="title"/>
          </p:nvPr>
        </p:nvSpPr>
        <p:spPr/>
        <p:txBody>
          <a:bodyPr>
            <a:noAutofit/>
          </a:bodyPr>
          <a:lstStyle/>
          <a:p>
            <a:r>
              <a:rPr lang="fr-FR" sz="1800" dirty="0" smtClean="0"/>
              <a:t>Grilles de conversion</a:t>
            </a:r>
            <a:endParaRPr lang="fr-FR" sz="1800" dirty="0"/>
          </a:p>
        </p:txBody>
      </p:sp>
      <p:graphicFrame>
        <p:nvGraphicFramePr>
          <p:cNvPr id="3" name="Tableau 2"/>
          <p:cNvGraphicFramePr>
            <a:graphicFrameLocks noGrp="1"/>
          </p:cNvGraphicFramePr>
          <p:nvPr>
            <p:extLst>
              <p:ext uri="{D42A27DB-BD31-4B8C-83A1-F6EECF244321}">
                <p14:modId xmlns:p14="http://schemas.microsoft.com/office/powerpoint/2010/main" val="2581072970"/>
              </p:ext>
            </p:extLst>
          </p:nvPr>
        </p:nvGraphicFramePr>
        <p:xfrm>
          <a:off x="1531633" y="1009296"/>
          <a:ext cx="4428455" cy="5044392"/>
        </p:xfrm>
        <a:graphic>
          <a:graphicData uri="http://schemas.openxmlformats.org/drawingml/2006/table">
            <a:tbl>
              <a:tblPr/>
              <a:tblGrid>
                <a:gridCol w="609420"/>
                <a:gridCol w="751619"/>
                <a:gridCol w="172669"/>
                <a:gridCol w="741462"/>
                <a:gridCol w="609420"/>
                <a:gridCol w="203140"/>
                <a:gridCol w="731305"/>
                <a:gridCol w="609420"/>
              </a:tblGrid>
              <a:tr h="152355">
                <a:tc gridSpan="2">
                  <a:txBody>
                    <a:bodyPr/>
                    <a:lstStyle/>
                    <a:p>
                      <a:pPr algn="ctr" fontAlgn="ctr"/>
                      <a:r>
                        <a:rPr lang="fr-FR" sz="1100" b="1" i="0" u="none" strike="noStrike">
                          <a:solidFill>
                            <a:srgbClr val="000000"/>
                          </a:solidFill>
                          <a:effectLst/>
                          <a:latin typeface="Calibri"/>
                        </a:rPr>
                        <a:t>PV maximale = 2,5 %</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4 %</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PV maximale = 5 %</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655127">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0%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2,5% si 120% d'atteinte</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1%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4% si 110% d'atteinte</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fr-FR" sz="1100" b="1" i="0" u="none" strike="noStrike">
                          <a:solidFill>
                            <a:srgbClr val="000000"/>
                          </a:solidFill>
                          <a:effectLst/>
                          <a:latin typeface="Calibri"/>
                        </a:rPr>
                        <a:t>Mode de calcul :</a:t>
                      </a:r>
                      <a:br>
                        <a:rPr lang="fr-FR" sz="1100" b="1" i="0" u="none" strike="noStrike">
                          <a:solidFill>
                            <a:srgbClr val="000000"/>
                          </a:solidFill>
                          <a:effectLst/>
                          <a:latin typeface="Calibri"/>
                        </a:rPr>
                      </a:br>
                      <a:r>
                        <a:rPr lang="fr-FR" sz="1100" b="1" i="0" u="none" strike="noStrike">
                          <a:solidFill>
                            <a:srgbClr val="000000"/>
                          </a:solidFill>
                          <a:effectLst/>
                          <a:latin typeface="Calibri"/>
                        </a:rPr>
                        <a:t/>
                      </a:r>
                      <a:br>
                        <a:rPr lang="fr-FR" sz="1100" b="1" i="0" u="none" strike="noStrike">
                          <a:solidFill>
                            <a:srgbClr val="000000"/>
                          </a:solidFill>
                          <a:effectLst/>
                          <a:latin typeface="Calibri"/>
                        </a:rPr>
                      </a:br>
                      <a:r>
                        <a:rPr lang="fr-FR" sz="1100" b="1" i="0" u="none" strike="noStrike">
                          <a:solidFill>
                            <a:srgbClr val="000000"/>
                          </a:solidFill>
                          <a:effectLst/>
                          <a:latin typeface="Calibri"/>
                        </a:rPr>
                        <a:t>1% si 100% d'atteinte</a:t>
                      </a:r>
                      <a:br>
                        <a:rPr lang="fr-FR" sz="1100" b="1" i="0" u="none" strike="noStrike">
                          <a:solidFill>
                            <a:srgbClr val="000000"/>
                          </a:solidFill>
                          <a:effectLst/>
                          <a:latin typeface="Calibri"/>
                        </a:rPr>
                      </a:br>
                      <a:r>
                        <a:rPr lang="fr-FR" sz="1100" b="1" i="0" u="none" strike="noStrike">
                          <a:solidFill>
                            <a:srgbClr val="000000"/>
                          </a:solidFill>
                          <a:effectLst/>
                          <a:latin typeface="Calibri"/>
                        </a:rPr>
                        <a:t>5% si 110% d'atteinte</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hMerge="1">
                  <a:txBody>
                    <a:bodyPr/>
                    <a:lstStyle/>
                    <a:p>
                      <a:endParaRPr lang="fr-FR"/>
                    </a:p>
                  </a:txBody>
                  <a:tcPr/>
                </a:tc>
              </a:tr>
              <a:tr h="304710">
                <a:tc>
                  <a:txBody>
                    <a:bodyPr/>
                    <a:lstStyle/>
                    <a:p>
                      <a:pPr algn="ctr" fontAlgn="ctr"/>
                      <a:r>
                        <a:rPr lang="fr-FR" sz="1100" b="0" i="0" u="none" strike="noStrike">
                          <a:solidFill>
                            <a:srgbClr val="000000"/>
                          </a:solidFill>
                          <a:effectLst/>
                          <a:latin typeface="Calibri"/>
                        </a:rPr>
                        <a:t>% d'atteinte</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a:solidFill>
                            <a:srgbClr val="000000"/>
                          </a:solidFill>
                          <a:effectLst/>
                          <a:latin typeface="Calibri"/>
                        </a:rPr>
                        <a:t>% d'atteinte</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fr-FR" sz="1100" b="0" i="0" u="none" strike="noStrike">
                          <a:solidFill>
                            <a:srgbClr val="000000"/>
                          </a:solidFill>
                          <a:effectLst/>
                          <a:latin typeface="Calibri"/>
                        </a:rPr>
                        <a:t>%PV</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152355">
                <a:tc>
                  <a:txBody>
                    <a:bodyPr/>
                    <a:lstStyle/>
                    <a:p>
                      <a:pPr algn="ctr" fontAlgn="ctr"/>
                      <a:r>
                        <a:rPr lang="fr-FR" sz="1100" b="1" i="1" u="none" strike="noStrike">
                          <a:solidFill>
                            <a:srgbClr val="000000"/>
                          </a:solidFill>
                          <a:effectLst/>
                          <a:latin typeface="Calibri"/>
                        </a:rPr>
                        <a:t>120%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2,50%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4,00%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110%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5,00%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119%</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2,375%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3,70%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109%</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4,60%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118%</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2,250%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3,40%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108%</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4,20%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117%</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2,125%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3,10%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107%</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3,80%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116%</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2,000%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2,80%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106%</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3,40%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115%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1,875%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2,50%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3,00%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114%</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1,750%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2,20%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104%</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2,60%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113%</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1,625%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1,90%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103%</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2,20%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112%</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1,500%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1,60%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102%</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1,80%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111%</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1,375%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1,30%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101%</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1,40%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110%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1,250%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1" u="none" strike="noStrike">
                          <a:solidFill>
                            <a:srgbClr val="000000"/>
                          </a:solidFill>
                          <a:effectLst/>
                          <a:latin typeface="Calibri"/>
                        </a:rPr>
                        <a:t>100%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55">
                <a:tc>
                  <a:txBody>
                    <a:bodyPr/>
                    <a:lstStyle/>
                    <a:p>
                      <a:pPr algn="ctr" fontAlgn="ctr"/>
                      <a:r>
                        <a:rPr lang="fr-FR" sz="1100" b="1" i="1" u="none" strike="noStrike">
                          <a:solidFill>
                            <a:srgbClr val="000000"/>
                          </a:solidFill>
                          <a:effectLst/>
                          <a:latin typeface="Calibri"/>
                        </a:rPr>
                        <a:t>109%</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1,125%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w="6350" cap="flat" cmpd="sng" algn="ctr">
                      <a:solidFill>
                        <a:srgbClr val="000000"/>
                      </a:solidFill>
                      <a:prstDash val="solid"/>
                      <a:round/>
                      <a:headEnd type="none" w="med" len="med"/>
                      <a:tailEnd type="none" w="med" len="med"/>
                    </a:lnT>
                    <a:lnB>
                      <a:noFill/>
                    </a:lnB>
                  </a:tcPr>
                </a:tc>
              </a:tr>
              <a:tr h="152355">
                <a:tc>
                  <a:txBody>
                    <a:bodyPr/>
                    <a:lstStyle/>
                    <a:p>
                      <a:pPr algn="ctr" fontAlgn="ctr"/>
                      <a:r>
                        <a:rPr lang="fr-FR" sz="1100" b="1" i="1" u="none" strike="noStrike">
                          <a:solidFill>
                            <a:srgbClr val="000000"/>
                          </a:solidFill>
                          <a:effectLst/>
                          <a:latin typeface="Calibri"/>
                        </a:rPr>
                        <a:t>108%</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1,000%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r>
              <a:tr h="152355">
                <a:tc>
                  <a:txBody>
                    <a:bodyPr/>
                    <a:lstStyle/>
                    <a:p>
                      <a:pPr algn="ctr" fontAlgn="ctr"/>
                      <a:r>
                        <a:rPr lang="fr-FR" sz="1100" b="1" i="1" u="none" strike="noStrike">
                          <a:solidFill>
                            <a:srgbClr val="000000"/>
                          </a:solidFill>
                          <a:effectLst/>
                          <a:latin typeface="Calibri"/>
                        </a:rPr>
                        <a:t>107%</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0,875%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r>
              <a:tr h="152355">
                <a:tc>
                  <a:txBody>
                    <a:bodyPr/>
                    <a:lstStyle/>
                    <a:p>
                      <a:pPr algn="ctr" fontAlgn="ctr"/>
                      <a:r>
                        <a:rPr lang="fr-FR" sz="1100" b="1" i="1" u="none" strike="noStrike">
                          <a:solidFill>
                            <a:srgbClr val="000000"/>
                          </a:solidFill>
                          <a:effectLst/>
                          <a:latin typeface="Calibri"/>
                        </a:rPr>
                        <a:t>106%</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0,750%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r>
              <a:tr h="152355">
                <a:tc>
                  <a:txBody>
                    <a:bodyPr/>
                    <a:lstStyle/>
                    <a:p>
                      <a:pPr algn="ctr" fontAlgn="ctr"/>
                      <a:r>
                        <a:rPr lang="fr-FR" sz="1100" b="1" i="1" u="none" strike="noStrike">
                          <a:solidFill>
                            <a:srgbClr val="000000"/>
                          </a:solidFill>
                          <a:effectLst/>
                          <a:latin typeface="Calibri"/>
                        </a:rPr>
                        <a:t>105%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0,625%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r>
              <a:tr h="152355">
                <a:tc>
                  <a:txBody>
                    <a:bodyPr/>
                    <a:lstStyle/>
                    <a:p>
                      <a:pPr algn="ctr" fontAlgn="ctr"/>
                      <a:r>
                        <a:rPr lang="fr-FR" sz="1100" b="1" i="1" u="none" strike="noStrike">
                          <a:solidFill>
                            <a:srgbClr val="000000"/>
                          </a:solidFill>
                          <a:effectLst/>
                          <a:latin typeface="Calibri"/>
                        </a:rPr>
                        <a:t>104%</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0,500%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r>
              <a:tr h="152355">
                <a:tc>
                  <a:txBody>
                    <a:bodyPr/>
                    <a:lstStyle/>
                    <a:p>
                      <a:pPr algn="ctr" fontAlgn="ctr"/>
                      <a:r>
                        <a:rPr lang="fr-FR" sz="1100" b="1" i="1" u="none" strike="noStrike">
                          <a:solidFill>
                            <a:srgbClr val="000000"/>
                          </a:solidFill>
                          <a:effectLst/>
                          <a:latin typeface="Calibri"/>
                        </a:rPr>
                        <a:t>103%</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0,375%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r>
              <a:tr h="152355">
                <a:tc>
                  <a:txBody>
                    <a:bodyPr/>
                    <a:lstStyle/>
                    <a:p>
                      <a:pPr algn="ctr" fontAlgn="ctr"/>
                      <a:r>
                        <a:rPr lang="fr-FR" sz="1100" b="1" i="1" u="none" strike="noStrike">
                          <a:solidFill>
                            <a:srgbClr val="000000"/>
                          </a:solidFill>
                          <a:effectLst/>
                          <a:latin typeface="Calibri"/>
                        </a:rPr>
                        <a:t>102%</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0,250%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r>
              <a:tr h="152355">
                <a:tc>
                  <a:txBody>
                    <a:bodyPr/>
                    <a:lstStyle/>
                    <a:p>
                      <a:pPr algn="ctr" fontAlgn="ctr"/>
                      <a:r>
                        <a:rPr lang="fr-FR" sz="1100" b="1" i="1" u="none" strike="noStrike">
                          <a:solidFill>
                            <a:srgbClr val="000000"/>
                          </a:solidFill>
                          <a:effectLst/>
                          <a:latin typeface="Calibri"/>
                        </a:rPr>
                        <a:t>101%</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0,125%</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r>
              <a:tr h="152355">
                <a:tc>
                  <a:txBody>
                    <a:bodyPr/>
                    <a:lstStyle/>
                    <a:p>
                      <a:pPr algn="ctr" fontAlgn="ctr"/>
                      <a:r>
                        <a:rPr lang="fr-FR" sz="1100" b="1" i="1" u="none" strike="noStrike">
                          <a:solidFill>
                            <a:srgbClr val="000000"/>
                          </a:solidFill>
                          <a:effectLst/>
                          <a:latin typeface="Calibri"/>
                        </a:rPr>
                        <a:t>100%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1" i="1" u="none" strike="noStrike">
                          <a:solidFill>
                            <a:srgbClr val="000000"/>
                          </a:solidFill>
                          <a:effectLst/>
                          <a:latin typeface="Calibri"/>
                        </a:rPr>
                        <a:t>0%</a:t>
                      </a:r>
                    </a:p>
                  </a:txBody>
                  <a:tcPr marL="7618" marR="7618" marT="7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a:endParaRPr>
                    </a:p>
                  </a:txBody>
                  <a:tcPr marL="7618" marR="7618" marT="761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7618" marR="7618" marT="7618" marB="0" anchor="ctr">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a:endParaRPr>
                    </a:p>
                  </a:txBody>
                  <a:tcPr marL="7618" marR="7618" marT="7618" marB="0" anchor="b">
                    <a:lnL>
                      <a:noFill/>
                    </a:lnL>
                    <a:lnR>
                      <a:noFill/>
                    </a:lnR>
                    <a:lnT>
                      <a:noFill/>
                    </a:lnT>
                    <a:lnB>
                      <a:noFill/>
                    </a:lnB>
                  </a:tcPr>
                </a:tc>
                <a:tc>
                  <a:txBody>
                    <a:bodyPr/>
                    <a:lstStyle/>
                    <a:p>
                      <a:pPr algn="l" fontAlgn="b"/>
                      <a:endParaRPr lang="fr-FR" sz="1100" b="0" i="0" u="none" strike="noStrike" dirty="0">
                        <a:solidFill>
                          <a:srgbClr val="000000"/>
                        </a:solidFill>
                        <a:effectLst/>
                        <a:latin typeface="Calibri"/>
                      </a:endParaRPr>
                    </a:p>
                  </a:txBody>
                  <a:tcPr marL="7618" marR="7618" marT="7618" marB="0" anchor="b">
                    <a:lnL>
                      <a:noFill/>
                    </a:lnL>
                    <a:lnR>
                      <a:noFill/>
                    </a:lnR>
                    <a:lnT>
                      <a:noFill/>
                    </a:lnT>
                    <a:lnB>
                      <a:noFill/>
                    </a:lnB>
                  </a:tcPr>
                </a:tc>
              </a:tr>
            </a:tbl>
          </a:graphicData>
        </a:graphic>
      </p:graphicFrame>
    </p:spTree>
    <p:extLst>
      <p:ext uri="{BB962C8B-B14F-4D97-AF65-F5344CB8AC3E}">
        <p14:creationId xmlns:p14="http://schemas.microsoft.com/office/powerpoint/2010/main" val="327529398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902366" y="4006992"/>
            <a:ext cx="7924133" cy="360039"/>
          </a:xfrm>
          <a:prstGeom prst="rect">
            <a:avLst/>
          </a:prstGeom>
          <a:solidFill>
            <a:srgbClr val="C00000"/>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b="1" i="1" strike="noStrike" kern="1200" cap="none" spc="0" normalizeH="0" baseline="0" noProof="0" dirty="0" smtClean="0">
                <a:ln>
                  <a:noFill/>
                </a:ln>
                <a:solidFill>
                  <a:schemeClr val="bg1"/>
                </a:solidFill>
                <a:uLnTx/>
                <a:uFillTx/>
                <a:latin typeface="Arial" panose="020B0604020202020204" pitchFamily="34" charset="0"/>
                <a:ea typeface="+mj-ea"/>
                <a:cs typeface="Arial" panose="020B0604020202020204" pitchFamily="34" charset="0"/>
              </a:rPr>
              <a:t>Règle de l’écart au premier</a:t>
            </a:r>
          </a:p>
        </p:txBody>
      </p:sp>
      <p:sp>
        <p:nvSpPr>
          <p:cNvPr id="10" name="Rectangle 9"/>
          <p:cNvSpPr/>
          <p:nvPr/>
        </p:nvSpPr>
        <p:spPr>
          <a:xfrm>
            <a:off x="818144" y="1832430"/>
            <a:ext cx="8325855" cy="1815882"/>
          </a:xfrm>
          <a:prstGeom prst="rect">
            <a:avLst/>
          </a:prstGeom>
        </p:spPr>
        <p:txBody>
          <a:bodyPr wrap="square">
            <a:spAutoFit/>
          </a:bodyPr>
          <a:lstStyle/>
          <a:p>
            <a:r>
              <a:rPr lang="fr-FR" sz="1600" b="1" dirty="0" smtClean="0">
                <a:solidFill>
                  <a:srgbClr val="C00000"/>
                </a:solidFill>
                <a:latin typeface="Arial" panose="020B0604020202020204" pitchFamily="34" charset="0"/>
                <a:cs typeface="Arial" panose="020B0604020202020204" pitchFamily="34" charset="0"/>
              </a:rPr>
              <a:t>2 </a:t>
            </a:r>
            <a:r>
              <a:rPr lang="fr-FR" sz="1600" b="1" dirty="0">
                <a:solidFill>
                  <a:srgbClr val="C00000"/>
                </a:solidFill>
                <a:latin typeface="Arial" panose="020B0604020202020204" pitchFamily="34" charset="0"/>
                <a:cs typeface="Arial" panose="020B0604020202020204" pitchFamily="34" charset="0"/>
              </a:rPr>
              <a:t>classements pour les Agences </a:t>
            </a:r>
            <a:r>
              <a:rPr lang="fr-FR" sz="1600" b="1" dirty="0" smtClean="0">
                <a:solidFill>
                  <a:srgbClr val="C00000"/>
                </a:solidFill>
                <a:latin typeface="Arial" panose="020B0604020202020204" pitchFamily="34" charset="0"/>
                <a:cs typeface="Arial" panose="020B0604020202020204" pitchFamily="34" charset="0"/>
              </a:rPr>
              <a:t>: les 2 classements sont valorisés de façon équivalente et il y aura la prise en compte du meilleur des 2.</a:t>
            </a:r>
            <a:endParaRPr lang="fr-FR" sz="1600" b="1" dirty="0">
              <a:solidFill>
                <a:srgbClr val="C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sz="1600" b="1" dirty="0" smtClean="0">
                <a:solidFill>
                  <a:srgbClr val="C00000"/>
                </a:solidFill>
                <a:latin typeface="Arial" panose="020B0604020202020204" pitchFamily="34" charset="0"/>
                <a:cs typeface="Arial" panose="020B0604020202020204" pitchFamily="34" charset="0"/>
              </a:rPr>
              <a:t>1 </a:t>
            </a:r>
            <a:r>
              <a:rPr lang="fr-FR" sz="1600" b="1" dirty="0">
                <a:solidFill>
                  <a:srgbClr val="C00000"/>
                </a:solidFill>
                <a:latin typeface="Arial" panose="020B0604020202020204" pitchFamily="34" charset="0"/>
                <a:cs typeface="Arial" panose="020B0604020202020204" pitchFamily="34" charset="0"/>
              </a:rPr>
              <a:t>sur le classement général au </a:t>
            </a:r>
            <a:r>
              <a:rPr lang="fr-FR" sz="1600" b="1" dirty="0" smtClean="0">
                <a:solidFill>
                  <a:srgbClr val="C00000"/>
                </a:solidFill>
                <a:latin typeface="Arial" panose="020B0604020202020204" pitchFamily="34" charset="0"/>
                <a:cs typeface="Arial" panose="020B0604020202020204" pitchFamily="34" charset="0"/>
              </a:rPr>
              <a:t>31/12/2019</a:t>
            </a:r>
            <a:endParaRPr lang="fr-FR" sz="1600" b="1" dirty="0">
              <a:solidFill>
                <a:srgbClr val="C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sz="1600" b="1" dirty="0" smtClean="0">
                <a:solidFill>
                  <a:srgbClr val="C00000"/>
                </a:solidFill>
                <a:latin typeface="Arial" panose="020B0604020202020204" pitchFamily="34" charset="0"/>
                <a:cs typeface="Arial" panose="020B0604020202020204" pitchFamily="34" charset="0"/>
              </a:rPr>
              <a:t>1 </a:t>
            </a:r>
            <a:r>
              <a:rPr lang="fr-FR" sz="1600" b="1" dirty="0">
                <a:solidFill>
                  <a:srgbClr val="C00000"/>
                </a:solidFill>
                <a:latin typeface="Arial" panose="020B0604020202020204" pitchFamily="34" charset="0"/>
                <a:cs typeface="Arial" panose="020B0604020202020204" pitchFamily="34" charset="0"/>
              </a:rPr>
              <a:t>sur la meilleure progression en classement entre le </a:t>
            </a:r>
            <a:r>
              <a:rPr lang="fr-FR" sz="1600" b="1" dirty="0" smtClean="0">
                <a:solidFill>
                  <a:srgbClr val="C00000"/>
                </a:solidFill>
                <a:latin typeface="Arial" panose="020B0604020202020204" pitchFamily="34" charset="0"/>
                <a:cs typeface="Arial" panose="020B0604020202020204" pitchFamily="34" charset="0"/>
              </a:rPr>
              <a:t>31/12/2018 </a:t>
            </a:r>
            <a:r>
              <a:rPr lang="fr-FR" sz="1600" b="1" dirty="0">
                <a:solidFill>
                  <a:srgbClr val="C00000"/>
                </a:solidFill>
                <a:latin typeface="Arial" panose="020B0604020202020204" pitchFamily="34" charset="0"/>
                <a:cs typeface="Arial" panose="020B0604020202020204" pitchFamily="34" charset="0"/>
              </a:rPr>
              <a:t>et </a:t>
            </a:r>
            <a:r>
              <a:rPr lang="fr-FR" sz="1600" b="1" dirty="0" smtClean="0">
                <a:solidFill>
                  <a:srgbClr val="C00000"/>
                </a:solidFill>
                <a:latin typeface="Arial" panose="020B0604020202020204" pitchFamily="34" charset="0"/>
                <a:cs typeface="Arial" panose="020B0604020202020204" pitchFamily="34" charset="0"/>
              </a:rPr>
              <a:t>le 31/12/2019</a:t>
            </a:r>
            <a:endParaRPr lang="fr-FR" sz="1600" b="1" dirty="0">
              <a:solidFill>
                <a:srgbClr val="C00000"/>
              </a:solidFill>
              <a:latin typeface="Arial" panose="020B0604020202020204" pitchFamily="34" charset="0"/>
              <a:cs typeface="Arial" panose="020B0604020202020204" pitchFamily="34" charset="0"/>
            </a:endParaRPr>
          </a:p>
          <a:p>
            <a:endParaRPr lang="fr-FR" sz="1600" b="1" dirty="0">
              <a:solidFill>
                <a:schemeClr val="tx1">
                  <a:lumMod val="50000"/>
                  <a:lumOff val="50000"/>
                </a:schemeClr>
              </a:solidFill>
              <a:latin typeface="Arial" panose="020B0604020202020204" pitchFamily="34" charset="0"/>
              <a:cs typeface="Arial" panose="020B0604020202020204" pitchFamily="34" charset="0"/>
            </a:endParaRPr>
          </a:p>
          <a:p>
            <a:r>
              <a:rPr lang="fr-FR" sz="1600" b="1" dirty="0" smtClean="0">
                <a:solidFill>
                  <a:schemeClr val="tx1">
                    <a:lumMod val="50000"/>
                    <a:lumOff val="50000"/>
                  </a:schemeClr>
                </a:solidFill>
                <a:latin typeface="Arial" panose="020B0604020202020204" pitchFamily="34" charset="0"/>
                <a:cs typeface="Arial" panose="020B0604020202020204" pitchFamily="34" charset="0"/>
              </a:rPr>
              <a:t>un </a:t>
            </a:r>
            <a:r>
              <a:rPr lang="fr-FR" sz="1600" b="1" dirty="0">
                <a:solidFill>
                  <a:schemeClr val="tx1">
                    <a:lumMod val="50000"/>
                    <a:lumOff val="50000"/>
                  </a:schemeClr>
                </a:solidFill>
                <a:latin typeface="Arial" panose="020B0604020202020204" pitchFamily="34" charset="0"/>
                <a:cs typeface="Arial" panose="020B0604020202020204" pitchFamily="34" charset="0"/>
              </a:rPr>
              <a:t>seul classement pour les </a:t>
            </a:r>
            <a:r>
              <a:rPr lang="fr-FR" sz="1600" b="1" dirty="0" smtClean="0">
                <a:solidFill>
                  <a:schemeClr val="tx1">
                    <a:lumMod val="50000"/>
                    <a:lumOff val="50000"/>
                  </a:schemeClr>
                </a:solidFill>
                <a:latin typeface="Arial" panose="020B0604020202020204" pitchFamily="34" charset="0"/>
                <a:cs typeface="Arial" panose="020B0604020202020204" pitchFamily="34" charset="0"/>
              </a:rPr>
              <a:t>Directions Commerciales sur le </a:t>
            </a:r>
            <a:r>
              <a:rPr lang="fr-FR" sz="1600" b="1" dirty="0">
                <a:solidFill>
                  <a:schemeClr val="tx1">
                    <a:lumMod val="50000"/>
                    <a:lumOff val="50000"/>
                  </a:schemeClr>
                </a:solidFill>
                <a:latin typeface="Arial" panose="020B0604020202020204" pitchFamily="34" charset="0"/>
                <a:cs typeface="Arial" panose="020B0604020202020204" pitchFamily="34" charset="0"/>
              </a:rPr>
              <a:t>classement général au </a:t>
            </a:r>
            <a:r>
              <a:rPr lang="fr-FR" sz="1600" b="1" dirty="0" smtClean="0">
                <a:solidFill>
                  <a:schemeClr val="tx1">
                    <a:lumMod val="50000"/>
                    <a:lumOff val="50000"/>
                  </a:schemeClr>
                </a:solidFill>
                <a:latin typeface="Arial" panose="020B0604020202020204" pitchFamily="34" charset="0"/>
                <a:cs typeface="Arial" panose="020B0604020202020204" pitchFamily="34" charset="0"/>
              </a:rPr>
              <a:t>31/12/2019</a:t>
            </a:r>
            <a:endParaRPr lang="fr-FR" sz="16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1" name="Rectangle 10"/>
          <p:cNvSpPr/>
          <p:nvPr/>
        </p:nvSpPr>
        <p:spPr>
          <a:xfrm>
            <a:off x="818145" y="4570431"/>
            <a:ext cx="8236955" cy="830997"/>
          </a:xfrm>
          <a:prstGeom prst="rect">
            <a:avLst/>
          </a:prstGeom>
        </p:spPr>
        <p:txBody>
          <a:bodyPr wrap="square">
            <a:spAutoFit/>
          </a:bodyPr>
          <a:lstStyle/>
          <a:p>
            <a:r>
              <a:rPr lang="fr-FR" sz="1600" b="1" dirty="0">
                <a:solidFill>
                  <a:schemeClr val="tx1">
                    <a:lumMod val="50000"/>
                    <a:lumOff val="50000"/>
                  </a:schemeClr>
                </a:solidFill>
                <a:latin typeface="Arial" panose="020B0604020202020204" pitchFamily="34" charset="0"/>
                <a:cs typeface="Arial" panose="020B0604020202020204" pitchFamily="34" charset="0"/>
              </a:rPr>
              <a:t> </a:t>
            </a:r>
          </a:p>
          <a:p>
            <a:r>
              <a:rPr lang="fr-FR" sz="1600" b="1" dirty="0" smtClean="0">
                <a:solidFill>
                  <a:schemeClr val="tx1">
                    <a:lumMod val="50000"/>
                    <a:lumOff val="50000"/>
                  </a:schemeClr>
                </a:solidFill>
                <a:latin typeface="Arial" panose="020B0604020202020204" pitchFamily="34" charset="0"/>
                <a:cs typeface="Arial" panose="020B0604020202020204" pitchFamily="34" charset="0"/>
              </a:rPr>
              <a:t>Ecart </a:t>
            </a:r>
            <a:r>
              <a:rPr lang="fr-FR" sz="1600" b="1" dirty="0">
                <a:solidFill>
                  <a:schemeClr val="tx1">
                    <a:lumMod val="50000"/>
                    <a:lumOff val="50000"/>
                  </a:schemeClr>
                </a:solidFill>
                <a:latin typeface="Arial" panose="020B0604020202020204" pitchFamily="34" charset="0"/>
                <a:cs typeface="Arial" panose="020B0604020202020204" pitchFamily="34" charset="0"/>
              </a:rPr>
              <a:t>au </a:t>
            </a:r>
            <a:r>
              <a:rPr lang="fr-FR" sz="1600" b="1" dirty="0" smtClean="0">
                <a:solidFill>
                  <a:schemeClr val="tx1">
                    <a:lumMod val="50000"/>
                    <a:lumOff val="50000"/>
                  </a:schemeClr>
                </a:solidFill>
                <a:latin typeface="Arial" panose="020B0604020202020204" pitchFamily="34" charset="0"/>
                <a:cs typeface="Arial" panose="020B0604020202020204" pitchFamily="34" charset="0"/>
              </a:rPr>
              <a:t>premier d’un indicateur </a:t>
            </a:r>
            <a:r>
              <a:rPr lang="fr-FR" sz="1600" b="1" dirty="0">
                <a:solidFill>
                  <a:schemeClr val="tx1">
                    <a:lumMod val="50000"/>
                    <a:lumOff val="50000"/>
                  </a:schemeClr>
                </a:solidFill>
                <a:latin typeface="Arial" panose="020B0604020202020204" pitchFamily="34" charset="0"/>
                <a:cs typeface="Arial" panose="020B0604020202020204" pitchFamily="34" charset="0"/>
              </a:rPr>
              <a:t>= (valeur maximale - valeur de l'entité) / valeur maximale</a:t>
            </a:r>
          </a:p>
        </p:txBody>
      </p:sp>
      <p:sp>
        <p:nvSpPr>
          <p:cNvPr id="2" name="Titre 1"/>
          <p:cNvSpPr>
            <a:spLocks noGrp="1"/>
          </p:cNvSpPr>
          <p:nvPr>
            <p:ph type="title"/>
          </p:nvPr>
        </p:nvSpPr>
        <p:spPr/>
        <p:txBody>
          <a:bodyPr/>
          <a:lstStyle/>
          <a:p>
            <a:r>
              <a:rPr lang="fr-FR" dirty="0" smtClean="0"/>
              <a:t>Règles de gestion du baromètre</a:t>
            </a:r>
            <a:endParaRPr lang="fr-FR" dirty="0"/>
          </a:p>
        </p:txBody>
      </p:sp>
      <p:sp>
        <p:nvSpPr>
          <p:cNvPr id="12" name="Espace réservé du texte 3"/>
          <p:cNvSpPr>
            <a:spLocks noGrp="1"/>
          </p:cNvSpPr>
          <p:nvPr>
            <p:ph type="body" sz="quarter" idx="11"/>
          </p:nvPr>
        </p:nvSpPr>
        <p:spPr/>
        <p:txBody>
          <a:bodyPr/>
          <a:lstStyle/>
          <a:p>
            <a:r>
              <a:rPr lang="fr-FR" u="sng" dirty="0" smtClean="0">
                <a:latin typeface="Arial" panose="020B0604020202020204" pitchFamily="34" charset="0"/>
                <a:cs typeface="Arial" panose="020B0604020202020204" pitchFamily="34" charset="0"/>
              </a:rPr>
              <a:t>Annexe 3</a:t>
            </a:r>
            <a:r>
              <a:rPr lang="fr-FR" dirty="0" smtClean="0">
                <a:latin typeface="Arial" panose="020B0604020202020204" pitchFamily="34" charset="0"/>
                <a:cs typeface="Arial" panose="020B0604020202020204" pitchFamily="34" charset="0"/>
              </a:rPr>
              <a:t> : Règles de gestion du baromètre BDD 2019</a:t>
            </a: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4423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3"/>
          <p:cNvSpPr>
            <a:spLocks noGrp="1"/>
          </p:cNvSpPr>
          <p:nvPr>
            <p:ph type="body" sz="quarter" idx="11"/>
          </p:nvPr>
        </p:nvSpPr>
        <p:spPr/>
        <p:txBody>
          <a:bodyPr/>
          <a:lstStyle/>
          <a:p>
            <a:r>
              <a:rPr lang="fr-FR" u="sng" dirty="0"/>
              <a:t>Annexe 3</a:t>
            </a:r>
            <a:r>
              <a:rPr lang="fr-FR" dirty="0"/>
              <a:t> : Règles </a:t>
            </a:r>
            <a:r>
              <a:rPr lang="fr-FR" dirty="0" smtClean="0">
                <a:latin typeface="Arial" panose="020B0604020202020204" pitchFamily="34" charset="0"/>
                <a:cs typeface="Arial" panose="020B0604020202020204" pitchFamily="34" charset="0"/>
              </a:rPr>
              <a:t>de gestion du baromètre BDD 2019</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p:txBody>
          <a:bodyPr>
            <a:normAutofit lnSpcReduction="10000"/>
          </a:bodyPr>
          <a:lstStyle/>
          <a:p>
            <a:pPr marL="0" lvl="0" indent="0" algn="just">
              <a:spcBef>
                <a:spcPts val="0"/>
              </a:spcBef>
              <a:buClrTx/>
              <a:buSzTx/>
              <a:buNone/>
            </a:pPr>
            <a:r>
              <a:rPr lang="fr-FR" sz="1600" i="1" dirty="0">
                <a:solidFill>
                  <a:schemeClr val="tx1">
                    <a:lumMod val="50000"/>
                    <a:lumOff val="50000"/>
                  </a:schemeClr>
                </a:solidFill>
              </a:rPr>
              <a:t>Exemple 1 </a:t>
            </a:r>
            <a:r>
              <a:rPr lang="fr-FR" sz="1600" b="0" i="1" dirty="0">
                <a:solidFill>
                  <a:schemeClr val="tx1">
                    <a:lumMod val="50000"/>
                    <a:lumOff val="50000"/>
                  </a:schemeClr>
                </a:solidFill>
              </a:rPr>
              <a:t>:         </a:t>
            </a:r>
          </a:p>
          <a:p>
            <a:pPr marL="0" lvl="0" indent="0" algn="just">
              <a:spcBef>
                <a:spcPts val="0"/>
              </a:spcBef>
              <a:buClrTx/>
              <a:buSzTx/>
              <a:buNone/>
            </a:pPr>
            <a:r>
              <a:rPr lang="fr-FR" sz="1600" b="0" dirty="0">
                <a:solidFill>
                  <a:schemeClr val="tx1">
                    <a:lumMod val="50000"/>
                    <a:lumOff val="50000"/>
                  </a:schemeClr>
                </a:solidFill>
              </a:rPr>
              <a:t>La </a:t>
            </a:r>
            <a:r>
              <a:rPr lang="fr-FR" sz="1600" b="0" dirty="0" smtClean="0">
                <a:solidFill>
                  <a:schemeClr val="tx1">
                    <a:lumMod val="50000"/>
                    <a:lumOff val="50000"/>
                  </a:schemeClr>
                </a:solidFill>
              </a:rPr>
              <a:t>collecte d'une </a:t>
            </a:r>
            <a:r>
              <a:rPr lang="fr-FR" sz="1600" b="0" dirty="0">
                <a:solidFill>
                  <a:schemeClr val="tx1">
                    <a:lumMod val="50000"/>
                    <a:lumOff val="50000"/>
                  </a:schemeClr>
                </a:solidFill>
              </a:rPr>
              <a:t>agence est de 15000€ par ETP ; la meilleure performance du réseau est de </a:t>
            </a:r>
            <a:r>
              <a:rPr lang="fr-FR" sz="1600" b="0" dirty="0" smtClean="0">
                <a:solidFill>
                  <a:schemeClr val="tx1">
                    <a:lumMod val="50000"/>
                    <a:lumOff val="50000"/>
                  </a:schemeClr>
                </a:solidFill>
              </a:rPr>
              <a:t>24000€ </a:t>
            </a:r>
            <a:r>
              <a:rPr lang="fr-FR" sz="1600" b="0" dirty="0">
                <a:solidFill>
                  <a:schemeClr val="tx1">
                    <a:lumMod val="50000"/>
                    <a:lumOff val="50000"/>
                  </a:schemeClr>
                </a:solidFill>
              </a:rPr>
              <a:t>par ETP. L'écart au premier de cette agence sera </a:t>
            </a:r>
            <a:r>
              <a:rPr lang="fr-FR" sz="1600" b="0" dirty="0" smtClean="0">
                <a:solidFill>
                  <a:schemeClr val="tx1">
                    <a:lumMod val="50000"/>
                    <a:lumOff val="50000"/>
                  </a:schemeClr>
                </a:solidFill>
              </a:rPr>
              <a:t>de : </a:t>
            </a:r>
          </a:p>
          <a:p>
            <a:pPr marL="0" lvl="0" indent="0" algn="just">
              <a:spcBef>
                <a:spcPts val="0"/>
              </a:spcBef>
              <a:buClrTx/>
              <a:buSzTx/>
              <a:buNone/>
            </a:pPr>
            <a:r>
              <a:rPr lang="fr-FR" sz="1600" b="0" dirty="0" smtClean="0">
                <a:solidFill>
                  <a:schemeClr val="tx1">
                    <a:lumMod val="50000"/>
                    <a:lumOff val="50000"/>
                  </a:schemeClr>
                </a:solidFill>
              </a:rPr>
              <a:t>(</a:t>
            </a:r>
            <a:r>
              <a:rPr lang="fr-FR" sz="1600" b="0" dirty="0">
                <a:solidFill>
                  <a:schemeClr val="tx1">
                    <a:lumMod val="50000"/>
                    <a:lumOff val="50000"/>
                  </a:schemeClr>
                </a:solidFill>
              </a:rPr>
              <a:t>24000 -15000</a:t>
            </a:r>
            <a:r>
              <a:rPr lang="fr-FR" sz="1600" b="0" dirty="0" smtClean="0">
                <a:solidFill>
                  <a:schemeClr val="tx1">
                    <a:lumMod val="50000"/>
                    <a:lumOff val="50000"/>
                  </a:schemeClr>
                </a:solidFill>
              </a:rPr>
              <a:t>) / 24000 </a:t>
            </a:r>
            <a:r>
              <a:rPr lang="fr-FR" sz="1600" b="0" dirty="0">
                <a:solidFill>
                  <a:schemeClr val="tx1">
                    <a:lumMod val="50000"/>
                    <a:lumOff val="50000"/>
                  </a:schemeClr>
                </a:solidFill>
              </a:rPr>
              <a:t>soit 37,5%.   </a:t>
            </a:r>
          </a:p>
          <a:p>
            <a:pPr marL="0" lvl="0" indent="0" algn="just">
              <a:spcBef>
                <a:spcPts val="0"/>
              </a:spcBef>
              <a:buClrTx/>
              <a:buSzTx/>
              <a:buNone/>
            </a:pPr>
            <a:r>
              <a:rPr lang="fr-FR" sz="1600" b="0" dirty="0">
                <a:solidFill>
                  <a:schemeClr val="tx1">
                    <a:lumMod val="50000"/>
                    <a:lumOff val="50000"/>
                  </a:schemeClr>
                </a:solidFill>
              </a:rPr>
              <a:t>            </a:t>
            </a:r>
          </a:p>
          <a:p>
            <a:pPr marL="0" lvl="0" indent="0" algn="just">
              <a:spcBef>
                <a:spcPts val="0"/>
              </a:spcBef>
              <a:buClrTx/>
              <a:buSzTx/>
              <a:buNone/>
            </a:pPr>
            <a:r>
              <a:rPr lang="fr-FR" sz="1600" i="1" dirty="0">
                <a:solidFill>
                  <a:schemeClr val="tx1">
                    <a:lumMod val="50000"/>
                    <a:lumOff val="50000"/>
                  </a:schemeClr>
                </a:solidFill>
              </a:rPr>
              <a:t>Exemple</a:t>
            </a:r>
            <a:r>
              <a:rPr lang="fr-FR" sz="1600" b="0" dirty="0">
                <a:solidFill>
                  <a:schemeClr val="tx1">
                    <a:lumMod val="50000"/>
                    <a:lumOff val="50000"/>
                  </a:schemeClr>
                </a:solidFill>
              </a:rPr>
              <a:t> </a:t>
            </a:r>
            <a:r>
              <a:rPr lang="fr-FR" sz="1600" dirty="0">
                <a:solidFill>
                  <a:schemeClr val="tx1">
                    <a:lumMod val="50000"/>
                    <a:lumOff val="50000"/>
                  </a:schemeClr>
                </a:solidFill>
              </a:rPr>
              <a:t>2</a:t>
            </a:r>
            <a:r>
              <a:rPr lang="fr-FR" sz="1600" b="0" dirty="0">
                <a:solidFill>
                  <a:schemeClr val="tx1">
                    <a:lumMod val="50000"/>
                    <a:lumOff val="50000"/>
                  </a:schemeClr>
                </a:solidFill>
              </a:rPr>
              <a:t> :         </a:t>
            </a:r>
          </a:p>
          <a:p>
            <a:pPr marL="0" lvl="0" indent="0" algn="just">
              <a:spcBef>
                <a:spcPts val="0"/>
              </a:spcBef>
              <a:buClrTx/>
              <a:buSzTx/>
              <a:buNone/>
            </a:pPr>
            <a:r>
              <a:rPr lang="fr-FR" sz="1600" b="0" dirty="0">
                <a:solidFill>
                  <a:schemeClr val="tx1">
                    <a:lumMod val="50000"/>
                    <a:lumOff val="50000"/>
                  </a:schemeClr>
                </a:solidFill>
              </a:rPr>
              <a:t>L'évolution du nombre de clients actifs d'une agence est de -2 par ETP ; la meilleure performance du réseau est de +5 par ETP. L'écart au premier de cette agence sera </a:t>
            </a:r>
            <a:r>
              <a:rPr lang="fr-FR" sz="1600" b="0" dirty="0" smtClean="0">
                <a:solidFill>
                  <a:schemeClr val="tx1">
                    <a:lumMod val="50000"/>
                    <a:lumOff val="50000"/>
                  </a:schemeClr>
                </a:solidFill>
              </a:rPr>
              <a:t>de :</a:t>
            </a:r>
          </a:p>
          <a:p>
            <a:pPr marL="0" lvl="0" indent="0" algn="just">
              <a:spcBef>
                <a:spcPts val="0"/>
              </a:spcBef>
              <a:buClrTx/>
              <a:buSzTx/>
              <a:buNone/>
            </a:pPr>
            <a:r>
              <a:rPr lang="fr-FR" sz="1600" b="0" dirty="0" smtClean="0">
                <a:solidFill>
                  <a:schemeClr val="tx1">
                    <a:lumMod val="50000"/>
                    <a:lumOff val="50000"/>
                  </a:schemeClr>
                </a:solidFill>
              </a:rPr>
              <a:t>(</a:t>
            </a:r>
            <a:r>
              <a:rPr lang="fr-FR" sz="1600" b="0" dirty="0">
                <a:solidFill>
                  <a:schemeClr val="tx1">
                    <a:lumMod val="50000"/>
                    <a:lumOff val="50000"/>
                  </a:schemeClr>
                </a:solidFill>
              </a:rPr>
              <a:t>5 - (-2) ) /5 soit 140%.    </a:t>
            </a:r>
          </a:p>
          <a:p>
            <a:pPr marL="0" lvl="0" indent="0" algn="just">
              <a:spcBef>
                <a:spcPts val="0"/>
              </a:spcBef>
              <a:buClrTx/>
              <a:buSzTx/>
              <a:buNone/>
            </a:pPr>
            <a:r>
              <a:rPr lang="fr-FR" sz="1600" b="0" dirty="0">
                <a:solidFill>
                  <a:schemeClr val="tx1">
                    <a:lumMod val="50000"/>
                    <a:lumOff val="50000"/>
                  </a:schemeClr>
                </a:solidFill>
              </a:rPr>
              <a:t>       </a:t>
            </a:r>
          </a:p>
          <a:p>
            <a:pPr marL="0" lvl="0" indent="0" algn="just">
              <a:spcBef>
                <a:spcPts val="0"/>
              </a:spcBef>
              <a:buClrTx/>
              <a:buSzTx/>
              <a:buNone/>
            </a:pPr>
            <a:r>
              <a:rPr lang="fr-FR" sz="1600" i="1" dirty="0">
                <a:solidFill>
                  <a:schemeClr val="tx1">
                    <a:lumMod val="50000"/>
                    <a:lumOff val="50000"/>
                  </a:schemeClr>
                </a:solidFill>
              </a:rPr>
              <a:t>Remarque</a:t>
            </a:r>
            <a:r>
              <a:rPr lang="fr-FR" sz="1600" b="0" dirty="0">
                <a:solidFill>
                  <a:schemeClr val="tx1">
                    <a:lumMod val="50000"/>
                    <a:lumOff val="50000"/>
                  </a:schemeClr>
                </a:solidFill>
              </a:rPr>
              <a:t> :         </a:t>
            </a:r>
          </a:p>
          <a:p>
            <a:pPr marL="0" lvl="0" indent="0" algn="just">
              <a:spcBef>
                <a:spcPts val="0"/>
              </a:spcBef>
              <a:buClrTx/>
              <a:buSzTx/>
              <a:buNone/>
            </a:pPr>
            <a:r>
              <a:rPr lang="fr-FR" sz="1600" b="0" dirty="0">
                <a:solidFill>
                  <a:schemeClr val="tx1">
                    <a:lumMod val="50000"/>
                    <a:lumOff val="50000"/>
                  </a:schemeClr>
                </a:solidFill>
              </a:rPr>
              <a:t>Dans les cas où l'écart au 1er maximum dépasse 150% et pour ne pas donner trop d'importance à un seul indicateur, il sera opéré un plafonnement de cet écart au 1er à hauteur de 150%.           </a:t>
            </a:r>
          </a:p>
          <a:p>
            <a:pPr marL="0" lvl="0" indent="0" algn="just">
              <a:spcBef>
                <a:spcPts val="0"/>
              </a:spcBef>
              <a:buClrTx/>
              <a:buSzTx/>
              <a:buNone/>
            </a:pPr>
            <a:endParaRPr lang="fr-FR" sz="1600" b="0" dirty="0">
              <a:solidFill>
                <a:schemeClr val="tx1">
                  <a:lumMod val="50000"/>
                  <a:lumOff val="50000"/>
                </a:schemeClr>
              </a:solidFill>
            </a:endParaRPr>
          </a:p>
          <a:p>
            <a:pPr marL="0" lvl="0" indent="0" algn="just">
              <a:spcBef>
                <a:spcPts val="0"/>
              </a:spcBef>
              <a:buClrTx/>
              <a:buSzTx/>
              <a:buNone/>
            </a:pPr>
            <a:r>
              <a:rPr lang="fr-FR" sz="1600" b="0" dirty="0">
                <a:solidFill>
                  <a:schemeClr val="tx1">
                    <a:lumMod val="50000"/>
                    <a:lumOff val="50000"/>
                  </a:schemeClr>
                </a:solidFill>
              </a:rPr>
              <a:t>Les autres agences dont l'écart au 1er ne dépasse pas 150% conserveront leur écart au premier initial. La réduction proportionnelle par rapport au plafond n'est plus effectuée.  </a:t>
            </a:r>
            <a:r>
              <a:rPr lang="fr-FR" sz="1200" b="0" dirty="0">
                <a:solidFill>
                  <a:schemeClr val="tx1">
                    <a:lumMod val="50000"/>
                    <a:lumOff val="50000"/>
                  </a:schemeClr>
                </a:solidFill>
              </a:rPr>
              <a:t>      </a:t>
            </a:r>
          </a:p>
          <a:p>
            <a:endParaRPr lang="fr-FR" dirty="0">
              <a:solidFill>
                <a:schemeClr val="tx1">
                  <a:lumMod val="50000"/>
                  <a:lumOff val="50000"/>
                </a:schemeClr>
              </a:solidFill>
            </a:endParaRPr>
          </a:p>
        </p:txBody>
      </p:sp>
      <p:sp>
        <p:nvSpPr>
          <p:cNvPr id="6" name="Titre 1"/>
          <p:cNvSpPr>
            <a:spLocks noGrp="1"/>
          </p:cNvSpPr>
          <p:nvPr>
            <p:ph type="title"/>
          </p:nvPr>
        </p:nvSpPr>
        <p:spPr/>
        <p:txBody>
          <a:bodyPr/>
          <a:lstStyle/>
          <a:p>
            <a:r>
              <a:rPr lang="fr-FR" dirty="0" smtClean="0"/>
              <a:t>Règles de gestion du baromètre</a:t>
            </a:r>
            <a:endParaRPr lang="fr-FR" dirty="0"/>
          </a:p>
        </p:txBody>
      </p:sp>
    </p:spTree>
    <p:extLst>
      <p:ext uri="{BB962C8B-B14F-4D97-AF65-F5344CB8AC3E}">
        <p14:creationId xmlns:p14="http://schemas.microsoft.com/office/powerpoint/2010/main" val="34051538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3"/>
          <p:cNvSpPr>
            <a:spLocks noGrp="1"/>
          </p:cNvSpPr>
          <p:nvPr>
            <p:ph type="body" sz="quarter" idx="11"/>
          </p:nvPr>
        </p:nvSpPr>
        <p:spPr/>
        <p:txBody>
          <a:bodyPr/>
          <a:lstStyle/>
          <a:p>
            <a:r>
              <a:rPr lang="fr-FR" u="sng" dirty="0"/>
              <a:t>Annexe 3</a:t>
            </a:r>
            <a:r>
              <a:rPr lang="fr-FR" dirty="0"/>
              <a:t> : Règles </a:t>
            </a:r>
            <a:r>
              <a:rPr lang="fr-FR" dirty="0" smtClean="0">
                <a:latin typeface="Arial" panose="020B0604020202020204" pitchFamily="34" charset="0"/>
                <a:cs typeface="Arial" panose="020B0604020202020204" pitchFamily="34" charset="0"/>
              </a:rPr>
              <a:t>de gestion du baromètre BDD 2019</a:t>
            </a:r>
            <a:endParaRPr lang="fr-FR" dirty="0">
              <a:latin typeface="Arial" panose="020B0604020202020204" pitchFamily="34" charset="0"/>
              <a:cs typeface="Arial" panose="020B0604020202020204" pitchFamily="34" charset="0"/>
            </a:endParaRPr>
          </a:p>
        </p:txBody>
      </p:sp>
      <p:sp>
        <p:nvSpPr>
          <p:cNvPr id="5" name="Espace réservé du contenu 4"/>
          <p:cNvSpPr>
            <a:spLocks noGrp="1"/>
          </p:cNvSpPr>
          <p:nvPr>
            <p:ph idx="1"/>
          </p:nvPr>
        </p:nvSpPr>
        <p:spPr/>
        <p:txBody>
          <a:bodyPr/>
          <a:lstStyle/>
          <a:p>
            <a:pPr marL="0" indent="0">
              <a:buNone/>
            </a:pPr>
            <a:r>
              <a:rPr lang="fr-FR" sz="1600" dirty="0">
                <a:solidFill>
                  <a:schemeClr val="tx1">
                    <a:lumMod val="50000"/>
                    <a:lumOff val="50000"/>
                  </a:schemeClr>
                </a:solidFill>
              </a:rPr>
              <a:t>Ecart au premier d'une planche :    </a:t>
            </a:r>
          </a:p>
          <a:p>
            <a:pPr marL="0" indent="0">
              <a:buNone/>
            </a:pPr>
            <a:r>
              <a:rPr lang="fr-FR" sz="1600" b="0" dirty="0">
                <a:solidFill>
                  <a:schemeClr val="tx1">
                    <a:lumMod val="50000"/>
                    <a:lumOff val="50000"/>
                  </a:schemeClr>
                </a:solidFill>
              </a:rPr>
              <a:t>Les indicateurs d'un critère sont pondérés avec un coefficient. Ci-dessous l’exemple de la planche « CREDIT » et la pondération de chacun des critères le constituant :  </a:t>
            </a:r>
          </a:p>
          <a:p>
            <a:pPr marL="0" indent="0">
              <a:buNone/>
            </a:pPr>
            <a:endParaRPr lang="fr-FR" dirty="0">
              <a:solidFill>
                <a:schemeClr val="tx1">
                  <a:lumMod val="50000"/>
                  <a:lumOff val="50000"/>
                </a:schemeClr>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7400" y="2476746"/>
            <a:ext cx="5856287" cy="190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971550" y="4175691"/>
            <a:ext cx="7673686" cy="2616101"/>
          </a:xfrm>
          <a:prstGeom prst="rect">
            <a:avLst/>
          </a:prstGeom>
        </p:spPr>
        <p:txBody>
          <a:bodyPr wrap="square">
            <a:spAutoFit/>
          </a:bodyPr>
          <a:lstStyle/>
          <a:p>
            <a:r>
              <a:rPr lang="fr-FR" sz="1600" dirty="0">
                <a:solidFill>
                  <a:schemeClr val="tx1">
                    <a:lumMod val="50000"/>
                    <a:lumOff val="50000"/>
                  </a:schemeClr>
                </a:solidFill>
                <a:latin typeface="Arial" panose="020B0604020202020204" pitchFamily="34" charset="0"/>
                <a:cs typeface="Arial" panose="020B0604020202020204" pitchFamily="34" charset="0"/>
              </a:rPr>
              <a:t>On calcule pour chaque niveau de structure </a:t>
            </a:r>
            <a:r>
              <a:rPr lang="fr-FR" sz="1600" dirty="0" smtClean="0">
                <a:solidFill>
                  <a:schemeClr val="tx1">
                    <a:lumMod val="50000"/>
                    <a:lumOff val="50000"/>
                  </a:schemeClr>
                </a:solidFill>
                <a:latin typeface="Arial" panose="020B0604020202020204" pitchFamily="34" charset="0"/>
                <a:cs typeface="Arial" panose="020B0604020202020204" pitchFamily="34" charset="0"/>
              </a:rPr>
              <a:t>(Direction commerciale, UC/secteur </a:t>
            </a:r>
            <a:r>
              <a:rPr lang="fr-FR" sz="1600" dirty="0">
                <a:solidFill>
                  <a:schemeClr val="tx1">
                    <a:lumMod val="50000"/>
                    <a:lumOff val="50000"/>
                  </a:schemeClr>
                </a:solidFill>
                <a:latin typeface="Arial" panose="020B0604020202020204" pitchFamily="34" charset="0"/>
                <a:cs typeface="Arial" panose="020B0604020202020204" pitchFamily="34" charset="0"/>
              </a:rPr>
              <a:t>et agence), une moyenne pondérée des écarts au premier des indicateurs composant la planche.</a:t>
            </a:r>
          </a:p>
          <a:p>
            <a:r>
              <a:rPr lang="fr-FR" sz="1600" dirty="0">
                <a:solidFill>
                  <a:schemeClr val="tx1">
                    <a:lumMod val="50000"/>
                    <a:lumOff val="50000"/>
                  </a:schemeClr>
                </a:solidFill>
                <a:latin typeface="Arial" panose="020B0604020202020204" pitchFamily="34" charset="0"/>
                <a:cs typeface="Arial" panose="020B0604020202020204" pitchFamily="34" charset="0"/>
              </a:rPr>
              <a:t>L'écart au premier du critère est obtenu en soustrayant de l'écart moyen pondéré de l'agence, l'écart moyen au premier de l'agence classée première de la planche.   </a:t>
            </a:r>
          </a:p>
          <a:p>
            <a:r>
              <a:rPr lang="fr-FR" sz="1600" dirty="0">
                <a:solidFill>
                  <a:schemeClr val="tx1">
                    <a:lumMod val="50000"/>
                    <a:lumOff val="50000"/>
                  </a:schemeClr>
                </a:solidFill>
                <a:latin typeface="Arial" panose="020B0604020202020204" pitchFamily="34" charset="0"/>
                <a:cs typeface="Arial" panose="020B0604020202020204" pitchFamily="34" charset="0"/>
              </a:rPr>
              <a:t>L'agence classée première a un écart au premier égal à 0 ; les écarts affichés par les autres agences sont les écarts par rapport à cette agence première de la planche</a:t>
            </a:r>
            <a:r>
              <a:rPr lang="fr-FR" dirty="0" smtClean="0">
                <a:solidFill>
                  <a:schemeClr val="tx1">
                    <a:lumMod val="50000"/>
                    <a:lumOff val="50000"/>
                  </a:schemeClr>
                </a:solidFill>
                <a:latin typeface="Arial" panose="020B0604020202020204" pitchFamily="34" charset="0"/>
                <a:cs typeface="Arial" panose="020B0604020202020204" pitchFamily="34" charset="0"/>
              </a:rPr>
              <a:t>.</a:t>
            </a:r>
          </a:p>
          <a:p>
            <a:r>
              <a:rPr lang="fr-FR" dirty="0">
                <a:solidFill>
                  <a:schemeClr val="tx1">
                    <a:lumMod val="50000"/>
                    <a:lumOff val="50000"/>
                  </a:schemeClr>
                </a:solidFill>
                <a:latin typeface="Arial" panose="020B0604020202020204" pitchFamily="34" charset="0"/>
                <a:cs typeface="Arial" panose="020B0604020202020204" pitchFamily="34" charset="0"/>
              </a:rPr>
              <a:t>       </a:t>
            </a:r>
          </a:p>
        </p:txBody>
      </p:sp>
      <p:sp>
        <p:nvSpPr>
          <p:cNvPr id="8" name="Titre 1"/>
          <p:cNvSpPr>
            <a:spLocks noGrp="1"/>
          </p:cNvSpPr>
          <p:nvPr>
            <p:ph type="title"/>
          </p:nvPr>
        </p:nvSpPr>
        <p:spPr/>
        <p:txBody>
          <a:bodyPr/>
          <a:lstStyle/>
          <a:p>
            <a:r>
              <a:rPr lang="fr-FR" dirty="0" smtClean="0"/>
              <a:t>Règles de gestion du baromètre</a:t>
            </a:r>
            <a:endParaRPr lang="fr-FR" dirty="0"/>
          </a:p>
        </p:txBody>
      </p:sp>
    </p:spTree>
    <p:extLst>
      <p:ext uri="{BB962C8B-B14F-4D97-AF65-F5344CB8AC3E}">
        <p14:creationId xmlns:p14="http://schemas.microsoft.com/office/powerpoint/2010/main" val="61450913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3"/>
          <p:cNvSpPr>
            <a:spLocks noGrp="1"/>
          </p:cNvSpPr>
          <p:nvPr>
            <p:ph type="body" sz="quarter" idx="11"/>
          </p:nvPr>
        </p:nvSpPr>
        <p:spPr/>
        <p:txBody>
          <a:bodyPr/>
          <a:lstStyle/>
          <a:p>
            <a:r>
              <a:rPr lang="fr-FR" u="sng" dirty="0"/>
              <a:t>Annexe 3</a:t>
            </a:r>
            <a:r>
              <a:rPr lang="fr-FR" dirty="0"/>
              <a:t> : Règles </a:t>
            </a:r>
            <a:r>
              <a:rPr lang="fr-FR" dirty="0" smtClean="0">
                <a:latin typeface="Arial" panose="020B0604020202020204" pitchFamily="34" charset="0"/>
                <a:cs typeface="Arial" panose="020B0604020202020204" pitchFamily="34" charset="0"/>
              </a:rPr>
              <a:t>de gestion du baromètre BDD 2019</a:t>
            </a:r>
            <a:endParaRPr lang="fr-FR" dirty="0">
              <a:latin typeface="Arial" panose="020B0604020202020204" pitchFamily="34" charset="0"/>
              <a:cs typeface="Arial" panose="020B0604020202020204" pitchFamily="34" charset="0"/>
            </a:endParaRPr>
          </a:p>
        </p:txBody>
      </p:sp>
      <p:sp>
        <p:nvSpPr>
          <p:cNvPr id="5" name="Espace réservé du contenu 4"/>
          <p:cNvSpPr>
            <a:spLocks noGrp="1"/>
          </p:cNvSpPr>
          <p:nvPr>
            <p:ph idx="1"/>
          </p:nvPr>
        </p:nvSpPr>
        <p:spPr/>
        <p:txBody>
          <a:bodyPr/>
          <a:lstStyle/>
          <a:p>
            <a:pPr marL="0" indent="0">
              <a:buNone/>
            </a:pPr>
            <a:r>
              <a:rPr lang="fr-FR" sz="1600" dirty="0" smtClean="0">
                <a:solidFill>
                  <a:schemeClr val="tx1">
                    <a:lumMod val="50000"/>
                    <a:lumOff val="50000"/>
                  </a:schemeClr>
                </a:solidFill>
              </a:rPr>
              <a:t> Exemple pour l’écart </a:t>
            </a:r>
            <a:r>
              <a:rPr lang="fr-FR" sz="1600" dirty="0">
                <a:solidFill>
                  <a:schemeClr val="tx1">
                    <a:lumMod val="50000"/>
                    <a:lumOff val="50000"/>
                  </a:schemeClr>
                </a:solidFill>
              </a:rPr>
              <a:t>au premier d'une planche :    </a:t>
            </a:r>
          </a:p>
          <a:p>
            <a:pPr marL="0" indent="0">
              <a:buNone/>
            </a:pPr>
            <a:r>
              <a:rPr lang="fr-FR" sz="1600" b="0" dirty="0" smtClean="0">
                <a:solidFill>
                  <a:schemeClr val="tx1">
                    <a:lumMod val="50000"/>
                    <a:lumOff val="50000"/>
                  </a:schemeClr>
                </a:solidFill>
              </a:rPr>
              <a:t>A partir de la planche Critère </a:t>
            </a:r>
            <a:r>
              <a:rPr lang="fr-FR" b="0" dirty="0" smtClean="0">
                <a:solidFill>
                  <a:schemeClr val="tx1">
                    <a:lumMod val="50000"/>
                    <a:lumOff val="50000"/>
                  </a:schemeClr>
                </a:solidFill>
              </a:rPr>
              <a:t>CONQUETE</a:t>
            </a:r>
            <a:r>
              <a:rPr lang="fr-FR" sz="1600" b="0" dirty="0" smtClean="0">
                <a:solidFill>
                  <a:schemeClr val="tx1">
                    <a:lumMod val="50000"/>
                    <a:lumOff val="50000"/>
                  </a:schemeClr>
                </a:solidFill>
              </a:rPr>
              <a:t> (</a:t>
            </a:r>
            <a:r>
              <a:rPr lang="fr-FR" sz="1600" b="0" dirty="0" err="1" smtClean="0">
                <a:solidFill>
                  <a:schemeClr val="tx1">
                    <a:lumMod val="50000"/>
                    <a:lumOff val="50000"/>
                  </a:schemeClr>
                </a:solidFill>
              </a:rPr>
              <a:t>cf</a:t>
            </a:r>
            <a:r>
              <a:rPr lang="fr-FR" sz="1600" b="0" dirty="0" smtClean="0">
                <a:solidFill>
                  <a:schemeClr val="tx1">
                    <a:lumMod val="50000"/>
                    <a:lumOff val="50000"/>
                  </a:schemeClr>
                </a:solidFill>
              </a:rPr>
              <a:t> ci-dessous)</a:t>
            </a:r>
            <a:r>
              <a:rPr lang="fr-FR" sz="1600" b="0" dirty="0">
                <a:solidFill>
                  <a:schemeClr val="tx1">
                    <a:lumMod val="50000"/>
                    <a:lumOff val="50000"/>
                  </a:schemeClr>
                </a:solidFill>
              </a:rPr>
              <a:t> </a:t>
            </a:r>
          </a:p>
          <a:p>
            <a:pPr marL="0" indent="0">
              <a:buNone/>
            </a:pPr>
            <a:endParaRPr lang="fr-FR" dirty="0">
              <a:solidFill>
                <a:schemeClr val="tx1">
                  <a:lumMod val="50000"/>
                  <a:lumOff val="50000"/>
                </a:schemeClr>
              </a:solidFill>
            </a:endParaRPr>
          </a:p>
        </p:txBody>
      </p:sp>
      <p:sp>
        <p:nvSpPr>
          <p:cNvPr id="8" name="Titre 1"/>
          <p:cNvSpPr>
            <a:spLocks noGrp="1"/>
          </p:cNvSpPr>
          <p:nvPr>
            <p:ph type="title"/>
          </p:nvPr>
        </p:nvSpPr>
        <p:spPr/>
        <p:txBody>
          <a:bodyPr/>
          <a:lstStyle/>
          <a:p>
            <a:r>
              <a:rPr lang="fr-FR" dirty="0" smtClean="0"/>
              <a:t>Règles de gestion du baromètre</a:t>
            </a:r>
            <a:endParaRPr lang="fr-F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 y="2781301"/>
            <a:ext cx="8328025" cy="2532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68900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3"/>
          <p:cNvSpPr>
            <a:spLocks noGrp="1"/>
          </p:cNvSpPr>
          <p:nvPr>
            <p:ph type="body" sz="quarter" idx="11"/>
          </p:nvPr>
        </p:nvSpPr>
        <p:spPr/>
        <p:txBody>
          <a:bodyPr/>
          <a:lstStyle/>
          <a:p>
            <a:r>
              <a:rPr lang="fr-FR" u="sng" dirty="0"/>
              <a:t>Annexe 3</a:t>
            </a:r>
            <a:r>
              <a:rPr lang="fr-FR" dirty="0"/>
              <a:t> : Règles </a:t>
            </a:r>
            <a:r>
              <a:rPr lang="fr-FR" dirty="0" smtClean="0">
                <a:latin typeface="Arial" panose="020B0604020202020204" pitchFamily="34" charset="0"/>
                <a:cs typeface="Arial" panose="020B0604020202020204" pitchFamily="34" charset="0"/>
              </a:rPr>
              <a:t>de gestion du baromètre BDD 2019</a:t>
            </a:r>
            <a:endParaRPr lang="fr-FR" dirty="0">
              <a:latin typeface="Arial" panose="020B0604020202020204" pitchFamily="34" charset="0"/>
              <a:cs typeface="Arial" panose="020B0604020202020204" pitchFamily="34" charset="0"/>
            </a:endParaRPr>
          </a:p>
        </p:txBody>
      </p:sp>
      <p:sp>
        <p:nvSpPr>
          <p:cNvPr id="2" name="Espace réservé du contenu 1"/>
          <p:cNvSpPr>
            <a:spLocks noGrp="1"/>
          </p:cNvSpPr>
          <p:nvPr>
            <p:ph idx="1"/>
          </p:nvPr>
        </p:nvSpPr>
        <p:spPr>
          <a:xfrm>
            <a:off x="926200" y="1160438"/>
            <a:ext cx="7738280" cy="4675211"/>
          </a:xfrm>
        </p:spPr>
        <p:txBody>
          <a:bodyPr>
            <a:normAutofit/>
          </a:bodyPr>
          <a:lstStyle/>
          <a:p>
            <a:pPr marL="0" indent="0">
              <a:buNone/>
            </a:pPr>
            <a:r>
              <a:rPr lang="fr-FR" sz="1800" dirty="0">
                <a:solidFill>
                  <a:schemeClr val="tx1">
                    <a:lumMod val="50000"/>
                    <a:lumOff val="50000"/>
                  </a:schemeClr>
                </a:solidFill>
              </a:rPr>
              <a:t>Classement général : </a:t>
            </a:r>
            <a:r>
              <a:rPr lang="fr-FR" sz="1800" b="0" dirty="0">
                <a:solidFill>
                  <a:schemeClr val="tx1">
                    <a:lumMod val="50000"/>
                    <a:lumOff val="50000"/>
                  </a:schemeClr>
                </a:solidFill>
              </a:rPr>
              <a:t>       </a:t>
            </a:r>
          </a:p>
          <a:p>
            <a:pPr marL="0" indent="0">
              <a:buNone/>
            </a:pPr>
            <a:r>
              <a:rPr lang="fr-FR" sz="1800" b="0" dirty="0">
                <a:solidFill>
                  <a:schemeClr val="tx1">
                    <a:lumMod val="50000"/>
                    <a:lumOff val="50000"/>
                  </a:schemeClr>
                </a:solidFill>
              </a:rPr>
              <a:t>Le classement général se fait sur la pondération des écarts au premier des 7 </a:t>
            </a:r>
            <a:r>
              <a:rPr lang="fr-FR" sz="1800" b="0" dirty="0" smtClean="0">
                <a:solidFill>
                  <a:schemeClr val="tx1">
                    <a:lumMod val="50000"/>
                    <a:lumOff val="50000"/>
                  </a:schemeClr>
                </a:solidFill>
              </a:rPr>
              <a:t>planches</a:t>
            </a:r>
            <a:r>
              <a:rPr lang="fr-FR" sz="1800" b="0" dirty="0">
                <a:solidFill>
                  <a:schemeClr val="tx1">
                    <a:lumMod val="50000"/>
                    <a:lumOff val="50000"/>
                  </a:schemeClr>
                </a:solidFill>
              </a:rPr>
              <a:t>, l'entité ayant la moyenne la plus faible se classant première.          </a:t>
            </a:r>
          </a:p>
          <a:p>
            <a:pPr marL="0" indent="0">
              <a:buNone/>
            </a:pPr>
            <a:r>
              <a:rPr lang="fr-FR" sz="1800" b="0" dirty="0">
                <a:solidFill>
                  <a:schemeClr val="tx1">
                    <a:lumMod val="50000"/>
                    <a:lumOff val="50000"/>
                  </a:schemeClr>
                </a:solidFill>
              </a:rPr>
              <a:t>L'écart final au premier est là aussi obtenu en soustrayant de l'écart moyen pondéré général de l'agence, l'écart moyen au premier général de l'agence classée première ; cette dernière aura donc un écart au premier final égal à 0</a:t>
            </a:r>
            <a:r>
              <a:rPr lang="fr-FR" sz="1800" b="0" dirty="0" smtClean="0">
                <a:solidFill>
                  <a:schemeClr val="tx1">
                    <a:lumMod val="50000"/>
                    <a:lumOff val="50000"/>
                  </a:schemeClr>
                </a:solidFill>
              </a:rPr>
              <a:t>.</a:t>
            </a:r>
          </a:p>
          <a:p>
            <a:pPr marL="0" indent="0">
              <a:buNone/>
            </a:pPr>
            <a:endParaRPr lang="fr-FR" sz="1800" b="0" dirty="0" smtClean="0">
              <a:solidFill>
                <a:srgbClr val="FF0000"/>
              </a:solidFill>
            </a:endParaRPr>
          </a:p>
          <a:p>
            <a:pPr marL="0" indent="0">
              <a:buNone/>
            </a:pPr>
            <a:r>
              <a:rPr lang="fr-FR" sz="1800" dirty="0" smtClean="0">
                <a:solidFill>
                  <a:schemeClr val="bg1">
                    <a:lumMod val="50000"/>
                  </a:schemeClr>
                </a:solidFill>
              </a:rPr>
              <a:t>Exemple :</a:t>
            </a:r>
          </a:p>
          <a:p>
            <a:pPr marL="0" indent="0">
              <a:buNone/>
            </a:pPr>
            <a:endParaRPr lang="fr-FR" sz="1800" dirty="0" smtClean="0">
              <a:solidFill>
                <a:schemeClr val="bg1">
                  <a:lumMod val="50000"/>
                </a:schemeClr>
              </a:solidFill>
            </a:endParaRPr>
          </a:p>
          <a:p>
            <a:pPr marL="0" indent="0">
              <a:buNone/>
            </a:pPr>
            <a:endParaRPr lang="fr-FR" dirty="0">
              <a:solidFill>
                <a:schemeClr val="tx1">
                  <a:lumMod val="50000"/>
                  <a:lumOff val="50000"/>
                </a:schemeClr>
              </a:solidFill>
            </a:endParaRPr>
          </a:p>
        </p:txBody>
      </p:sp>
      <p:sp>
        <p:nvSpPr>
          <p:cNvPr id="6" name="Titre 1"/>
          <p:cNvSpPr>
            <a:spLocks noGrp="1"/>
          </p:cNvSpPr>
          <p:nvPr>
            <p:ph type="title"/>
          </p:nvPr>
        </p:nvSpPr>
        <p:spPr/>
        <p:txBody>
          <a:bodyPr>
            <a:normAutofit/>
          </a:bodyPr>
          <a:lstStyle/>
          <a:p>
            <a:r>
              <a:rPr lang="fr-FR" dirty="0" smtClean="0"/>
              <a:t>Règles de gestion du baromètre</a:t>
            </a:r>
            <a:endParaRPr lang="fr-FR"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00" y="4478339"/>
            <a:ext cx="8216900" cy="1947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313499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62975</TotalTime>
  <Words>4434</Words>
  <Application>Microsoft Office PowerPoint</Application>
  <PresentationFormat>Affichage à l'écran (4:3)</PresentationFormat>
  <Paragraphs>1277</Paragraphs>
  <Slides>55</Slides>
  <Notes>2</Notes>
  <HiddenSlides>0</HiddenSlides>
  <MMClips>0</MMClips>
  <ScaleCrop>false</ScaleCrop>
  <HeadingPairs>
    <vt:vector size="4" baseType="variant">
      <vt:variant>
        <vt:lpstr>Thème</vt:lpstr>
      </vt:variant>
      <vt:variant>
        <vt:i4>2</vt:i4>
      </vt:variant>
      <vt:variant>
        <vt:lpstr>Titres des diapositives</vt:lpstr>
      </vt:variant>
      <vt:variant>
        <vt:i4>55</vt:i4>
      </vt:variant>
    </vt:vector>
  </HeadingPairs>
  <TitlesOfParts>
    <vt:vector size="57" baseType="lpstr">
      <vt:lpstr>Thème Office</vt:lpstr>
      <vt:lpstr>1_Thème Office</vt:lpstr>
      <vt:lpstr>Part Variable BDD 2019  HDJ 24 janvier 2018</vt:lpstr>
      <vt:lpstr>Présentation PowerPoint</vt:lpstr>
      <vt:lpstr>Présentation PowerPoint</vt:lpstr>
      <vt:lpstr>Diagnostic et ambitions</vt:lpstr>
      <vt:lpstr>Présentation PowerPoint</vt:lpstr>
      <vt:lpstr>Évolutions</vt:lpstr>
      <vt:lpstr>Évolutions </vt:lpstr>
      <vt:lpstr>Présentation PowerPoint</vt:lpstr>
      <vt:lpstr>Modes de détermination par métier</vt:lpstr>
      <vt:lpstr>Modes de détermination par métier</vt:lpstr>
      <vt:lpstr>Présentation PowerPoint</vt:lpstr>
      <vt:lpstr>Grilles de conversion</vt:lpstr>
      <vt:lpstr>Présentation PowerPoint</vt:lpstr>
      <vt:lpstr>Détail du baromètre </vt:lpstr>
      <vt:lpstr>Présentation PowerPoint</vt:lpstr>
      <vt:lpstr>Les ETP</vt:lpstr>
      <vt:lpstr>Présentation PowerPoint</vt:lpstr>
      <vt:lpstr>Objectif de PNB / ETP</vt:lpstr>
      <vt:lpstr>Présentation PowerPoint</vt:lpstr>
      <vt:lpstr>Règles de calcul de répartition </vt:lpstr>
      <vt:lpstr>Présentation PowerPoint</vt:lpstr>
      <vt:lpstr>Présentation PowerPoint</vt:lpstr>
      <vt:lpstr>Présentation PowerPoint</vt:lpstr>
      <vt:lpstr>Présentation PowerPoint</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Modes de détermination par métier</vt:lpstr>
      <vt:lpstr>Grilles de conversion</vt:lpstr>
      <vt:lpstr>Grilles de conversion</vt:lpstr>
      <vt:lpstr>Grilles de conversion</vt:lpstr>
      <vt:lpstr>Grilles de conversion</vt:lpstr>
      <vt:lpstr>Grilles de conversion</vt:lpstr>
      <vt:lpstr>Règles de gestion du baromètre</vt:lpstr>
      <vt:lpstr>Règles de gestion du baromètre</vt:lpstr>
      <vt:lpstr>Règles de gestion du baromètre</vt:lpstr>
      <vt:lpstr>Règles de gestion du baromètre</vt:lpstr>
      <vt:lpstr>Règles de gestion du baromètre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sconte</dc:creator>
  <cp:lastModifiedBy>A5705328</cp:lastModifiedBy>
  <cp:revision>1987</cp:revision>
  <cp:lastPrinted>2019-01-22T07:36:57Z</cp:lastPrinted>
  <dcterms:created xsi:type="dcterms:W3CDTF">2013-02-04T10:32:20Z</dcterms:created>
  <dcterms:modified xsi:type="dcterms:W3CDTF">2019-01-22T15:25:39Z</dcterms:modified>
</cp:coreProperties>
</file>