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1.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 id="2147483883" r:id="rId13"/>
    <p:sldMasterId id="2147483893" r:id="rId14"/>
    <p:sldMasterId id="2147483901" r:id="rId15"/>
  </p:sldMasterIdLst>
  <p:notesMasterIdLst>
    <p:notesMasterId r:id="rId43"/>
  </p:notesMasterIdLst>
  <p:handoutMasterIdLst>
    <p:handoutMasterId r:id="rId44"/>
  </p:handoutMasterIdLst>
  <p:sldIdLst>
    <p:sldId id="528" r:id="rId16"/>
    <p:sldId id="701" r:id="rId17"/>
    <p:sldId id="703" r:id="rId18"/>
    <p:sldId id="704" r:id="rId19"/>
    <p:sldId id="711" r:id="rId20"/>
    <p:sldId id="712" r:id="rId21"/>
    <p:sldId id="713" r:id="rId22"/>
    <p:sldId id="715" r:id="rId23"/>
    <p:sldId id="714" r:id="rId24"/>
    <p:sldId id="710" r:id="rId25"/>
    <p:sldId id="720" r:id="rId26"/>
    <p:sldId id="726" r:id="rId27"/>
    <p:sldId id="727" r:id="rId28"/>
    <p:sldId id="728" r:id="rId29"/>
    <p:sldId id="729" r:id="rId30"/>
    <p:sldId id="725" r:id="rId31"/>
    <p:sldId id="732" r:id="rId32"/>
    <p:sldId id="730" r:id="rId33"/>
    <p:sldId id="717" r:id="rId34"/>
    <p:sldId id="736" r:id="rId35"/>
    <p:sldId id="737" r:id="rId36"/>
    <p:sldId id="738" r:id="rId37"/>
    <p:sldId id="739" r:id="rId38"/>
    <p:sldId id="740" r:id="rId39"/>
    <p:sldId id="742" r:id="rId40"/>
    <p:sldId id="749" r:id="rId41"/>
    <p:sldId id="583" r:id="rId42"/>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B244"/>
    <a:srgbClr val="EEEBF1"/>
    <a:srgbClr val="EB0F2D"/>
    <a:srgbClr val="1D7D2F"/>
    <a:srgbClr val="FF7D25"/>
    <a:srgbClr val="765B97"/>
    <a:srgbClr val="FF3300"/>
    <a:srgbClr val="D4E6EC"/>
    <a:srgbClr val="71C2FF"/>
    <a:srgbClr val="FFD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717" autoAdjust="0"/>
    <p:restoredTop sz="94400" autoAdjust="0"/>
  </p:normalViewPr>
  <p:slideViewPr>
    <p:cSldViewPr snapToGrid="0">
      <p:cViewPr>
        <p:scale>
          <a:sx n="84" d="100"/>
          <a:sy n="84" d="100"/>
        </p:scale>
        <p:origin x="-2298" y="-570"/>
      </p:cViewPr>
      <p:guideLst>
        <p:guide orient="horz" pos="693"/>
        <p:guide orient="horz" pos="4005"/>
        <p:guide orient="horz" pos="4319"/>
        <p:guide orient="horz" pos="167"/>
        <p:guide orient="horz" pos="853"/>
        <p:guide pos="188"/>
        <p:guide pos="5602"/>
        <p:guide pos="48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30/01/2019</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30/01/2019</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1.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1.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1.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1.jp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2.xml"/><Relationship Id="rId4" Type="http://schemas.openxmlformats.org/officeDocument/2006/relationships/image" Target="../media/image11.jpe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241782441"/>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189100949"/>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161942813"/>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65263658"/>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1334979255"/>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88358604"/>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5367019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6869846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r>
              <a:rPr lang="fr-FR" sz="1100" dirty="0" smtClean="0">
                <a:solidFill>
                  <a:srgbClr val="000000"/>
                </a:solidFill>
              </a:rPr>
              <a:t>CONTACTS :</a:t>
            </a:r>
            <a:endParaRPr lang="fr-FR" sz="1100" dirty="0">
              <a:solidFill>
                <a:srgbClr val="000000"/>
              </a:solidFill>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r>
              <a:rPr lang="fr-FR" sz="1100" dirty="0" smtClean="0">
                <a:solidFill>
                  <a:srgbClr val="000000"/>
                </a:solidFill>
              </a:rPr>
              <a:t>ATTENDUS :</a:t>
            </a:r>
            <a:endParaRPr lang="fr-FR" sz="1100" dirty="0">
              <a:solidFill>
                <a:srgbClr val="000000"/>
              </a:solidFill>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2664226"/>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042964166"/>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276660514"/>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8872038"/>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066081745"/>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137647664"/>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94582711"/>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r>
              <a:rPr lang="fr-FR" sz="1100" dirty="0" smtClean="0">
                <a:solidFill>
                  <a:srgbClr val="000000"/>
                </a:solidFill>
              </a:rPr>
              <a:t>CONTACTS :</a:t>
            </a:r>
            <a:endParaRPr lang="fr-FR" sz="1100" dirty="0">
              <a:solidFill>
                <a:srgbClr val="000000"/>
              </a:solidFill>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r>
              <a:rPr lang="fr-FR" sz="1100" dirty="0" smtClean="0">
                <a:solidFill>
                  <a:srgbClr val="000000"/>
                </a:solidFill>
              </a:rPr>
              <a:t>ATTENDUS :</a:t>
            </a:r>
            <a:endParaRPr lang="fr-FR" sz="1100" dirty="0">
              <a:solidFill>
                <a:srgbClr val="000000"/>
              </a:solidFill>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740885"/>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949479723"/>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690146967"/>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23859405"/>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530440576"/>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67018680"/>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94508521"/>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56602769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4077053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1.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1.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6.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1.jpg"/><Relationship Id="rId4" Type="http://schemas.openxmlformats.org/officeDocument/2006/relationships/slideLayout" Target="../slideLayouts/slideLayout42.xml"/><Relationship Id="rId9"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1.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1.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10" Type="http://schemas.openxmlformats.org/officeDocument/2006/relationships/image" Target="../media/image1.jpg"/><Relationship Id="rId4" Type="http://schemas.openxmlformats.org/officeDocument/2006/relationships/slideLayout" Target="../slideLayouts/slideLayout84.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5" Type="http://schemas.openxmlformats.org/officeDocument/2006/relationships/slideLayout" Target="../slideLayouts/slideLayout93.xml"/><Relationship Id="rId10" Type="http://schemas.openxmlformats.org/officeDocument/2006/relationships/image" Target="../media/image1.jpg"/><Relationship Id="rId4" Type="http://schemas.openxmlformats.org/officeDocument/2006/relationships/slideLayout" Target="../slideLayouts/slideLayout92.xml"/><Relationship Id="rId9" Type="http://schemas.openxmlformats.org/officeDocument/2006/relationships/image" Target="../media/image5.emf"/></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image" Target="../media/image11.jpeg"/><Relationship Id="rId5" Type="http://schemas.openxmlformats.org/officeDocument/2006/relationships/slideLayout" Target="../slideLayouts/slideLayout100.xml"/><Relationship Id="rId10" Type="http://schemas.openxmlformats.org/officeDocument/2006/relationships/theme" Target="../theme/theme12.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Document confidentiel à usage strictement interne : ne pas diffuser aux clients</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dirty="0" smtClean="0">
                <a:solidFill>
                  <a:prstClr val="white">
                    <a:lumMod val="50000"/>
                  </a:prstClr>
                </a:solidFill>
                <a:latin typeface="Arial Narrow" panose="020B0606020202030204" pitchFamily="34" charset="0"/>
              </a:rPr>
              <a:t>TITRE DE LA PRÉSENTATION</a:t>
            </a:r>
          </a:p>
        </p:txBody>
      </p:sp>
    </p:spTree>
    <p:extLst>
      <p:ext uri="{BB962C8B-B14F-4D97-AF65-F5344CB8AC3E}">
        <p14:creationId xmlns:p14="http://schemas.microsoft.com/office/powerpoint/2010/main" val="546057188"/>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dirty="0" smtClean="0">
                <a:solidFill>
                  <a:srgbClr val="A79C86"/>
                </a:solidFill>
                <a:latin typeface="Arial Narrow" panose="020B0606020202030204" pitchFamily="34" charset="0"/>
              </a:rPr>
              <a:t>Document confidentiel à usage strictement interne : ne pas diffuser aux clients</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895622"/>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dirty="0" smtClean="0">
                <a:solidFill>
                  <a:prstClr val="white">
                    <a:lumMod val="50000"/>
                  </a:prstClr>
                </a:solidFill>
                <a:latin typeface="Arial Narrow" panose="020B0606020202030204" pitchFamily="34" charset="0"/>
              </a:rPr>
              <a:t>Document à usage strictement interne – Ne pas diffuser aux clients</a:t>
            </a:r>
          </a:p>
        </p:txBody>
      </p:sp>
    </p:spTree>
    <p:extLst>
      <p:ext uri="{BB962C8B-B14F-4D97-AF65-F5344CB8AC3E}">
        <p14:creationId xmlns:p14="http://schemas.microsoft.com/office/powerpoint/2010/main" val="4015078084"/>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96.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96.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41" name="Espace réservé du texte 140"/>
          <p:cNvSpPr>
            <a:spLocks noGrp="1"/>
          </p:cNvSpPr>
          <p:nvPr>
            <p:ph type="body" sz="quarter" idx="19"/>
          </p:nvPr>
        </p:nvSpPr>
        <p:spPr/>
        <p:txBody>
          <a:bodyPr/>
          <a:lstStyle/>
          <a:p>
            <a:endParaRPr lang="fr-FR"/>
          </a:p>
        </p:txBody>
      </p:sp>
      <p:sp>
        <p:nvSpPr>
          <p:cNvPr id="112" name="Titre 111"/>
          <p:cNvSpPr>
            <a:spLocks noGrp="1"/>
          </p:cNvSpPr>
          <p:nvPr>
            <p:ph type="ctrTitle"/>
          </p:nvPr>
        </p:nvSpPr>
        <p:spPr/>
        <p:txBody>
          <a:bodyPr/>
          <a:lstStyle/>
          <a:p>
            <a:r>
              <a:rPr lang="fr-FR" dirty="0" smtClean="0"/>
              <a:t>LOI DE FINANCES POUR 2019</a:t>
            </a:r>
            <a:endParaRPr lang="fr-FR" dirty="0"/>
          </a:p>
        </p:txBody>
      </p:sp>
      <p:sp>
        <p:nvSpPr>
          <p:cNvPr id="113" name="Sous-titre 112"/>
          <p:cNvSpPr>
            <a:spLocks noGrp="1"/>
          </p:cNvSpPr>
          <p:nvPr>
            <p:ph type="subTitle" idx="1"/>
          </p:nvPr>
        </p:nvSpPr>
        <p:spPr/>
        <p:txBody>
          <a:bodyPr/>
          <a:lstStyle/>
          <a:p>
            <a:r>
              <a:rPr lang="fr-FR" dirty="0" smtClean="0"/>
              <a:t>Les principales mesures</a:t>
            </a:r>
            <a:endParaRPr lang="fr-FR" dirty="0"/>
          </a:p>
        </p:txBody>
      </p:sp>
      <p:sp>
        <p:nvSpPr>
          <p:cNvPr id="140" name="Espace réservé du texte 139"/>
          <p:cNvSpPr>
            <a:spLocks noGrp="1"/>
          </p:cNvSpPr>
          <p:nvPr>
            <p:ph type="body" sz="quarter" idx="10"/>
          </p:nvPr>
        </p:nvSpPr>
        <p:spPr/>
        <p:txBody>
          <a:bodyPr/>
          <a:lstStyle/>
          <a:p>
            <a:r>
              <a:rPr lang="fr-FR" dirty="0" smtClean="0"/>
              <a:t>Heure du Jeudi du 31 janvier 2019</a:t>
            </a:r>
            <a:endParaRPr lang="fr-FR" dirty="0"/>
          </a:p>
        </p:txBody>
      </p:sp>
      <p:sp>
        <p:nvSpPr>
          <p:cNvPr id="142" name="Espace réservé du texte 141"/>
          <p:cNvSpPr>
            <a:spLocks noGrp="1"/>
          </p:cNvSpPr>
          <p:nvPr>
            <p:ph type="body" sz="quarter" idx="20"/>
          </p:nvPr>
        </p:nvSpPr>
        <p:spPr/>
        <p:txBody>
          <a:bodyPr/>
          <a:lstStyle/>
          <a:p>
            <a:endParaRPr lang="fr-FR"/>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7946867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2009" y="1122318"/>
            <a:ext cx="8684565" cy="5027344"/>
          </a:xfrm>
        </p:spPr>
        <p:txBody>
          <a:bodyPr>
            <a:normAutofit/>
          </a:bodyPr>
          <a:lstStyle/>
          <a:p>
            <a:r>
              <a:rPr lang="fr-FR" sz="2400" dirty="0" smtClean="0"/>
              <a:t>Revalorisation du </a:t>
            </a:r>
            <a:r>
              <a:rPr lang="fr-FR" sz="2400" dirty="0"/>
              <a:t>barème </a:t>
            </a:r>
            <a:r>
              <a:rPr lang="fr-FR" sz="2400" dirty="0" smtClean="0"/>
              <a:t>de</a:t>
            </a:r>
          </a:p>
          <a:p>
            <a:pPr lvl="1"/>
            <a:r>
              <a:rPr lang="fr-FR" sz="2200" dirty="0" smtClean="0"/>
              <a:t>Pas </a:t>
            </a:r>
            <a:r>
              <a:rPr lang="fr-FR" sz="2200" dirty="0"/>
              <a:t>de changement sur le taux des tranches d’imposition</a:t>
            </a:r>
          </a:p>
          <a:p>
            <a:pPr lvl="1"/>
            <a:endParaRPr lang="fr-FR" sz="2000" dirty="0" smtClean="0"/>
          </a:p>
          <a:p>
            <a:pPr lvl="1"/>
            <a:endParaRPr lang="fr-FR" sz="2000" dirty="0"/>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smtClean="0">
              <a:solidFill>
                <a:srgbClr val="00B050"/>
              </a:solidFill>
            </a:endParaRPr>
          </a:p>
          <a:p>
            <a:pPr marL="457200" lvl="1" indent="0">
              <a:buNone/>
            </a:pPr>
            <a:endParaRPr lang="fr-FR" sz="2600" dirty="0"/>
          </a:p>
          <a:p>
            <a:pPr lvl="1"/>
            <a:endParaRPr lang="fr-FR" dirty="0"/>
          </a:p>
          <a:p>
            <a:pPr lvl="1"/>
            <a:endParaRPr lang="fr-FR" dirty="0" smtClean="0"/>
          </a:p>
          <a:p>
            <a:endParaRPr lang="fr-FR" dirty="0"/>
          </a:p>
        </p:txBody>
      </p:sp>
      <p:sp>
        <p:nvSpPr>
          <p:cNvPr id="14" name="Titre 13"/>
          <p:cNvSpPr>
            <a:spLocks noGrp="1"/>
          </p:cNvSpPr>
          <p:nvPr>
            <p:ph type="title"/>
          </p:nvPr>
        </p:nvSpPr>
        <p:spPr/>
        <p:txBody>
          <a:bodyPr/>
          <a:lstStyle/>
          <a:p>
            <a:r>
              <a:rPr lang="fr-FR" dirty="0" smtClean="0"/>
              <a:t>BAREME</a:t>
            </a:r>
            <a:endParaRPr lang="fr-FR" dirty="0"/>
          </a:p>
        </p:txBody>
      </p:sp>
      <p:graphicFrame>
        <p:nvGraphicFramePr>
          <p:cNvPr id="3" name="Tableau 2"/>
          <p:cNvGraphicFramePr>
            <a:graphicFrameLocks noGrp="1"/>
          </p:cNvGraphicFramePr>
          <p:nvPr>
            <p:extLst>
              <p:ext uri="{D42A27DB-BD31-4B8C-83A1-F6EECF244321}">
                <p14:modId xmlns:p14="http://schemas.microsoft.com/office/powerpoint/2010/main" val="3498905476"/>
              </p:ext>
            </p:extLst>
          </p:nvPr>
        </p:nvGraphicFramePr>
        <p:xfrm>
          <a:off x="1424848" y="2540731"/>
          <a:ext cx="6947970" cy="2441252"/>
        </p:xfrm>
        <a:graphic>
          <a:graphicData uri="http://schemas.openxmlformats.org/drawingml/2006/table">
            <a:tbl>
              <a:tblPr firstRow="1" bandRow="1">
                <a:tableStyleId>{00A15C55-8517-42AA-B614-E9B94910E393}</a:tableStyleId>
              </a:tblPr>
              <a:tblGrid>
                <a:gridCol w="2254786"/>
                <a:gridCol w="947450"/>
                <a:gridCol w="3745734"/>
              </a:tblGrid>
              <a:tr h="486884">
                <a:tc>
                  <a:txBody>
                    <a:bodyPr/>
                    <a:lstStyle/>
                    <a:p>
                      <a:pPr algn="ctr"/>
                      <a:r>
                        <a:rPr lang="fr-FR" sz="1800" kern="1200" dirty="0" smtClean="0">
                          <a:solidFill>
                            <a:schemeClr val="bg1"/>
                          </a:solidFill>
                          <a:latin typeface="+mn-lt"/>
                          <a:ea typeface="+mn-ea"/>
                          <a:cs typeface="+mn-cs"/>
                        </a:rPr>
                        <a:t>Tranche (par part)</a:t>
                      </a:r>
                      <a:endParaRPr lang="fr-FR" sz="1800" kern="1200" dirty="0">
                        <a:solidFill>
                          <a:schemeClr val="bg1"/>
                        </a:solidFill>
                        <a:latin typeface="+mn-lt"/>
                        <a:ea typeface="+mn-ea"/>
                        <a:cs typeface="+mn-cs"/>
                      </a:endParaRPr>
                    </a:p>
                  </a:txBody>
                  <a:tcPr marL="91433" marR="91433" marT="45714" marB="45714"/>
                </a:tc>
                <a:tc>
                  <a:txBody>
                    <a:bodyPr/>
                    <a:lstStyle/>
                    <a:p>
                      <a:pPr algn="ctr"/>
                      <a:r>
                        <a:rPr lang="fr-FR" sz="1800" kern="1200" dirty="0" smtClean="0">
                          <a:solidFill>
                            <a:schemeClr val="bg1"/>
                          </a:solidFill>
                          <a:latin typeface="+mn-lt"/>
                          <a:ea typeface="+mn-ea"/>
                          <a:cs typeface="+mn-cs"/>
                        </a:rPr>
                        <a:t>Taux</a:t>
                      </a:r>
                    </a:p>
                  </a:txBody>
                  <a:tcPr marL="91433" marR="91433" marT="45714" marB="45714"/>
                </a:tc>
                <a:tc>
                  <a:txBody>
                    <a:bodyPr/>
                    <a:lstStyle/>
                    <a:p>
                      <a:pPr algn="ctr"/>
                      <a:r>
                        <a:rPr lang="fr-FR" sz="1800" kern="1200" dirty="0" smtClean="0">
                          <a:solidFill>
                            <a:schemeClr val="bg1"/>
                          </a:solidFill>
                          <a:latin typeface="+mn-lt"/>
                          <a:ea typeface="+mn-ea"/>
                          <a:cs typeface="+mn-cs"/>
                        </a:rPr>
                        <a:t>Calcul rapide</a:t>
                      </a:r>
                    </a:p>
                  </a:txBody>
                  <a:tcPr marL="91433" marR="91433" marT="45714" marB="45714"/>
                </a:tc>
              </a:tr>
              <a:tr h="429658">
                <a:tc>
                  <a:txBody>
                    <a:bodyPr/>
                    <a:lstStyle/>
                    <a:p>
                      <a:pPr algn="ctr"/>
                      <a:r>
                        <a:rPr lang="fr-FR" sz="1800" kern="1200" dirty="0" smtClean="0">
                          <a:solidFill>
                            <a:schemeClr val="tx1"/>
                          </a:solidFill>
                          <a:latin typeface="+mn-lt"/>
                          <a:ea typeface="+mn-ea"/>
                          <a:cs typeface="+mn-cs"/>
                        </a:rPr>
                        <a:t>Jusqu’à 9 964</a:t>
                      </a:r>
                      <a:r>
                        <a:rPr lang="fr-FR" sz="1800" kern="1200" baseline="0" dirty="0" smtClean="0">
                          <a:solidFill>
                            <a:schemeClr val="tx1"/>
                          </a:solidFill>
                          <a:latin typeface="+mn-lt"/>
                          <a:ea typeface="+mn-ea"/>
                          <a:cs typeface="+mn-cs"/>
                        </a:rPr>
                        <a:t> </a:t>
                      </a:r>
                      <a:r>
                        <a:rPr lang="fr-FR" sz="1800" kern="1200" dirty="0" smtClean="0">
                          <a:solidFill>
                            <a:schemeClr val="tx1"/>
                          </a:solidFill>
                          <a:latin typeface="+mn-lt"/>
                          <a:ea typeface="+mn-ea"/>
                          <a:cs typeface="+mn-cs"/>
                        </a:rPr>
                        <a:t>€</a:t>
                      </a:r>
                      <a:endParaRPr lang="fr-FR" sz="1800" kern="1200" dirty="0">
                        <a:solidFill>
                          <a:schemeClr val="tx1"/>
                        </a:solidFill>
                        <a:latin typeface="+mn-lt"/>
                        <a:ea typeface="+mn-ea"/>
                        <a:cs typeface="+mn-cs"/>
                      </a:endParaRPr>
                    </a:p>
                  </a:txBody>
                  <a:tcPr marL="91433" marR="91433" marT="45714" marB="45714"/>
                </a:tc>
                <a:tc>
                  <a:txBody>
                    <a:bodyPr/>
                    <a:lstStyle/>
                    <a:p>
                      <a:pPr algn="ctr"/>
                      <a:r>
                        <a:rPr lang="fr-FR" sz="1800" kern="1200" dirty="0" smtClean="0">
                          <a:solidFill>
                            <a:schemeClr val="tx1"/>
                          </a:solidFill>
                          <a:latin typeface="+mn-lt"/>
                          <a:ea typeface="+mn-ea"/>
                          <a:cs typeface="+mn-cs"/>
                        </a:rPr>
                        <a:t>0%</a:t>
                      </a:r>
                      <a:endParaRPr lang="fr-FR" sz="1800" kern="1200" dirty="0">
                        <a:solidFill>
                          <a:schemeClr val="tx1"/>
                        </a:solidFill>
                        <a:latin typeface="+mn-lt"/>
                        <a:ea typeface="+mn-ea"/>
                        <a:cs typeface="+mn-cs"/>
                      </a:endParaRPr>
                    </a:p>
                  </a:txBody>
                  <a:tcPr marL="91433" marR="91433" marT="45714" marB="45714"/>
                </a:tc>
                <a:tc>
                  <a:txBody>
                    <a:bodyPr/>
                    <a:lstStyle/>
                    <a:p>
                      <a:pPr algn="ctr"/>
                      <a:r>
                        <a:rPr lang="fr-FR" sz="1800" kern="1200" dirty="0" smtClean="0">
                          <a:solidFill>
                            <a:schemeClr val="tx1"/>
                          </a:solidFill>
                          <a:latin typeface="+mn-lt"/>
                          <a:ea typeface="+mn-ea"/>
                          <a:cs typeface="+mn-cs"/>
                        </a:rPr>
                        <a:t>-</a:t>
                      </a:r>
                      <a:endParaRPr lang="fr-FR" sz="1800" kern="1200" dirty="0">
                        <a:solidFill>
                          <a:schemeClr val="tx1"/>
                        </a:solidFill>
                        <a:latin typeface="+mn-lt"/>
                        <a:ea typeface="+mn-ea"/>
                        <a:cs typeface="+mn-cs"/>
                      </a:endParaRPr>
                    </a:p>
                  </a:txBody>
                  <a:tcPr marL="91433" marR="91433" marT="45714" marB="45714"/>
                </a:tc>
              </a:tr>
              <a:tr h="396607">
                <a:tc>
                  <a:txBody>
                    <a:bodyPr/>
                    <a:lstStyle/>
                    <a:p>
                      <a:pPr algn="ctr"/>
                      <a:r>
                        <a:rPr lang="fr-FR" sz="1800" kern="1200" dirty="0" smtClean="0">
                          <a:solidFill>
                            <a:schemeClr val="tx1"/>
                          </a:solidFill>
                          <a:latin typeface="+mn-lt"/>
                          <a:ea typeface="+mn-ea"/>
                          <a:cs typeface="+mn-cs"/>
                        </a:rPr>
                        <a:t>De 9 964 à 27 519 €</a:t>
                      </a:r>
                      <a:endParaRPr lang="fr-FR" sz="1800" kern="1200" dirty="0">
                        <a:solidFill>
                          <a:schemeClr val="tx1"/>
                        </a:solidFill>
                        <a:latin typeface="+mn-lt"/>
                        <a:ea typeface="+mn-ea"/>
                        <a:cs typeface="+mn-cs"/>
                      </a:endParaRPr>
                    </a:p>
                  </a:txBody>
                  <a:tcPr marL="91433" marR="91433" marT="45714" marB="45714"/>
                </a:tc>
                <a:tc>
                  <a:txBody>
                    <a:bodyPr/>
                    <a:lstStyle/>
                    <a:p>
                      <a:pPr algn="ctr"/>
                      <a:r>
                        <a:rPr lang="fr-FR" sz="1800" kern="1200" dirty="0" smtClean="0">
                          <a:solidFill>
                            <a:schemeClr val="tx1"/>
                          </a:solidFill>
                          <a:latin typeface="+mn-lt"/>
                          <a:ea typeface="+mn-ea"/>
                          <a:cs typeface="+mn-cs"/>
                        </a:rPr>
                        <a:t>14%</a:t>
                      </a:r>
                      <a:endParaRPr lang="fr-FR" sz="1800" kern="1200" dirty="0">
                        <a:solidFill>
                          <a:schemeClr val="tx1"/>
                        </a:solidFill>
                        <a:latin typeface="+mn-lt"/>
                        <a:ea typeface="+mn-ea"/>
                        <a:cs typeface="+mn-cs"/>
                      </a:endParaRPr>
                    </a:p>
                  </a:txBody>
                  <a:tcPr marL="91433" marR="91433" marT="45714" marB="45714"/>
                </a:tc>
                <a:tc>
                  <a:txBody>
                    <a:bodyPr/>
                    <a:lstStyle/>
                    <a:p>
                      <a:pPr algn="ctr"/>
                      <a:r>
                        <a:rPr lang="pt-BR" sz="1800" b="0" i="0" u="none" strike="noStrike" kern="1200" baseline="0" dirty="0" smtClean="0">
                          <a:solidFill>
                            <a:schemeClr val="dk1"/>
                          </a:solidFill>
                          <a:latin typeface="+mn-lt"/>
                          <a:ea typeface="+mn-ea"/>
                          <a:cs typeface="+mn-cs"/>
                        </a:rPr>
                        <a:t>(RNGI x 0,14) - (1 394,96 x N)</a:t>
                      </a:r>
                      <a:endParaRPr lang="fr-FR" sz="1800" kern="1200" dirty="0">
                        <a:solidFill>
                          <a:schemeClr val="tx1"/>
                        </a:solidFill>
                        <a:latin typeface="+mn-lt"/>
                        <a:ea typeface="+mn-ea"/>
                        <a:cs typeface="+mn-cs"/>
                      </a:endParaRPr>
                    </a:p>
                  </a:txBody>
                  <a:tcPr marL="91433" marR="91433" marT="45714" marB="45714"/>
                </a:tc>
              </a:tr>
              <a:tr h="357902">
                <a:tc>
                  <a:txBody>
                    <a:bodyPr/>
                    <a:lstStyle/>
                    <a:p>
                      <a:pPr algn="ctr"/>
                      <a:r>
                        <a:rPr lang="fr-FR" sz="1800" kern="1200" dirty="0" smtClean="0">
                          <a:solidFill>
                            <a:schemeClr val="tx1"/>
                          </a:solidFill>
                          <a:latin typeface="+mn-lt"/>
                          <a:ea typeface="+mn-ea"/>
                          <a:cs typeface="+mn-cs"/>
                        </a:rPr>
                        <a:t>De 27 519 à 73 779 €</a:t>
                      </a:r>
                      <a:endParaRPr lang="fr-FR" sz="1800" kern="1200" dirty="0">
                        <a:solidFill>
                          <a:schemeClr val="tx1"/>
                        </a:solidFill>
                        <a:latin typeface="+mn-lt"/>
                        <a:ea typeface="+mn-ea"/>
                        <a:cs typeface="+mn-cs"/>
                      </a:endParaRPr>
                    </a:p>
                  </a:txBody>
                  <a:tcPr marL="91433" marR="91433" marT="45714" marB="45714"/>
                </a:tc>
                <a:tc>
                  <a:txBody>
                    <a:bodyPr/>
                    <a:lstStyle/>
                    <a:p>
                      <a:pPr algn="ctr"/>
                      <a:r>
                        <a:rPr lang="fr-FR" sz="1800" kern="1200" dirty="0" smtClean="0">
                          <a:solidFill>
                            <a:schemeClr val="tx1"/>
                          </a:solidFill>
                          <a:latin typeface="+mn-lt"/>
                          <a:ea typeface="+mn-ea"/>
                          <a:cs typeface="+mn-cs"/>
                        </a:rPr>
                        <a:t>30%</a:t>
                      </a:r>
                      <a:endParaRPr lang="fr-FR" sz="1800" kern="1200" dirty="0">
                        <a:solidFill>
                          <a:schemeClr val="tx1"/>
                        </a:solidFill>
                        <a:latin typeface="+mn-lt"/>
                        <a:ea typeface="+mn-ea"/>
                        <a:cs typeface="+mn-cs"/>
                      </a:endParaRPr>
                    </a:p>
                  </a:txBody>
                  <a:tcPr marL="91433" marR="91433" marT="45714" marB="45714"/>
                </a:tc>
                <a:tc>
                  <a:txBody>
                    <a:bodyPr/>
                    <a:lstStyle/>
                    <a:p>
                      <a:pPr algn="ctr"/>
                      <a:r>
                        <a:rPr lang="pt-BR" sz="1800" b="0" i="0" u="none" strike="noStrike" kern="1200" baseline="0" dirty="0" smtClean="0">
                          <a:solidFill>
                            <a:schemeClr val="dk1"/>
                          </a:solidFill>
                          <a:latin typeface="+mn-lt"/>
                          <a:ea typeface="+mn-ea"/>
                          <a:cs typeface="+mn-cs"/>
                        </a:rPr>
                        <a:t>(RNGI x 0,30) - (5 798,00 x N)</a:t>
                      </a:r>
                      <a:endParaRPr lang="fr-FR" sz="1800" kern="1200" dirty="0">
                        <a:solidFill>
                          <a:schemeClr val="tx1"/>
                        </a:solidFill>
                        <a:latin typeface="+mn-lt"/>
                        <a:ea typeface="+mn-ea"/>
                        <a:cs typeface="+mn-cs"/>
                      </a:endParaRPr>
                    </a:p>
                  </a:txBody>
                  <a:tcPr marL="91433" marR="91433" marT="45714" marB="45714"/>
                </a:tc>
              </a:tr>
              <a:tr h="396607">
                <a:tc>
                  <a:txBody>
                    <a:bodyPr/>
                    <a:lstStyle/>
                    <a:p>
                      <a:pPr algn="ctr"/>
                      <a:r>
                        <a:rPr lang="fr-FR" sz="1800" kern="1200" dirty="0" smtClean="0">
                          <a:solidFill>
                            <a:schemeClr val="tx1"/>
                          </a:solidFill>
                          <a:latin typeface="+mn-lt"/>
                          <a:ea typeface="+mn-ea"/>
                          <a:cs typeface="+mn-cs"/>
                        </a:rPr>
                        <a:t>De 73</a:t>
                      </a:r>
                      <a:r>
                        <a:rPr lang="fr-FR" sz="1800" kern="1200" baseline="0" dirty="0" smtClean="0">
                          <a:solidFill>
                            <a:schemeClr val="tx1"/>
                          </a:solidFill>
                          <a:latin typeface="+mn-lt"/>
                          <a:ea typeface="+mn-ea"/>
                          <a:cs typeface="+mn-cs"/>
                        </a:rPr>
                        <a:t> 779</a:t>
                      </a:r>
                      <a:r>
                        <a:rPr lang="fr-FR" sz="1800" kern="1200" dirty="0" smtClean="0">
                          <a:solidFill>
                            <a:schemeClr val="tx1"/>
                          </a:solidFill>
                          <a:latin typeface="+mn-lt"/>
                          <a:ea typeface="+mn-ea"/>
                          <a:cs typeface="+mn-cs"/>
                        </a:rPr>
                        <a:t>  à 156</a:t>
                      </a:r>
                      <a:r>
                        <a:rPr lang="fr-FR" sz="1800" kern="1200" baseline="0" dirty="0" smtClean="0">
                          <a:solidFill>
                            <a:schemeClr val="tx1"/>
                          </a:solidFill>
                          <a:latin typeface="+mn-lt"/>
                          <a:ea typeface="+mn-ea"/>
                          <a:cs typeface="+mn-cs"/>
                        </a:rPr>
                        <a:t> 244</a:t>
                      </a:r>
                      <a:r>
                        <a:rPr lang="fr-FR" sz="1800" kern="1200" dirty="0" smtClean="0">
                          <a:solidFill>
                            <a:schemeClr val="tx1"/>
                          </a:solidFill>
                          <a:latin typeface="+mn-lt"/>
                          <a:ea typeface="+mn-ea"/>
                          <a:cs typeface="+mn-cs"/>
                        </a:rPr>
                        <a:t> €</a:t>
                      </a:r>
                      <a:endParaRPr lang="fr-FR" sz="1800" kern="1200" dirty="0">
                        <a:solidFill>
                          <a:schemeClr val="tx1"/>
                        </a:solidFill>
                        <a:latin typeface="+mn-lt"/>
                        <a:ea typeface="+mn-ea"/>
                        <a:cs typeface="+mn-cs"/>
                      </a:endParaRPr>
                    </a:p>
                  </a:txBody>
                  <a:tcPr marL="91433" marR="91433" marT="45714" marB="45714"/>
                </a:tc>
                <a:tc>
                  <a:txBody>
                    <a:bodyPr/>
                    <a:lstStyle/>
                    <a:p>
                      <a:pPr algn="ctr"/>
                      <a:r>
                        <a:rPr lang="fr-FR" sz="1800" kern="1200" dirty="0" smtClean="0">
                          <a:solidFill>
                            <a:schemeClr val="tx1"/>
                          </a:solidFill>
                          <a:latin typeface="+mn-lt"/>
                          <a:ea typeface="+mn-ea"/>
                          <a:cs typeface="+mn-cs"/>
                        </a:rPr>
                        <a:t>41%</a:t>
                      </a:r>
                      <a:endParaRPr lang="fr-FR" sz="1800" kern="1200" dirty="0">
                        <a:solidFill>
                          <a:schemeClr val="tx1"/>
                        </a:solidFill>
                        <a:latin typeface="+mn-lt"/>
                        <a:ea typeface="+mn-ea"/>
                        <a:cs typeface="+mn-cs"/>
                      </a:endParaRPr>
                    </a:p>
                  </a:txBody>
                  <a:tcPr marL="91433" marR="91433" marT="45714" marB="45714"/>
                </a:tc>
                <a:tc>
                  <a:txBody>
                    <a:bodyPr/>
                    <a:lstStyle/>
                    <a:p>
                      <a:pPr algn="ctr"/>
                      <a:r>
                        <a:rPr lang="pt-BR" sz="1800" b="0" i="0" u="none" strike="noStrike" kern="1200" baseline="0" dirty="0" smtClean="0">
                          <a:solidFill>
                            <a:schemeClr val="dk1"/>
                          </a:solidFill>
                          <a:latin typeface="+mn-lt"/>
                          <a:ea typeface="+mn-ea"/>
                          <a:cs typeface="+mn-cs"/>
                        </a:rPr>
                        <a:t>(RNGI x 0,41) - (13 913,69 x N)</a:t>
                      </a:r>
                      <a:endParaRPr lang="fr-FR" sz="1800" kern="1200" dirty="0">
                        <a:solidFill>
                          <a:schemeClr val="tx1"/>
                        </a:solidFill>
                        <a:latin typeface="+mn-lt"/>
                        <a:ea typeface="+mn-ea"/>
                        <a:cs typeface="+mn-cs"/>
                      </a:endParaRPr>
                    </a:p>
                  </a:txBody>
                  <a:tcPr marL="91433" marR="91433" marT="45714" marB="45714"/>
                </a:tc>
              </a:tr>
              <a:tr h="330673">
                <a:tc>
                  <a:txBody>
                    <a:bodyPr/>
                    <a:lstStyle/>
                    <a:p>
                      <a:pPr algn="ctr"/>
                      <a:r>
                        <a:rPr lang="fr-FR" sz="1800" kern="1200" dirty="0" smtClean="0">
                          <a:solidFill>
                            <a:schemeClr val="tx1"/>
                          </a:solidFill>
                          <a:latin typeface="+mn-lt"/>
                          <a:ea typeface="+mn-ea"/>
                          <a:cs typeface="+mn-cs"/>
                        </a:rPr>
                        <a:t>Au-delà de 156</a:t>
                      </a:r>
                      <a:r>
                        <a:rPr lang="fr-FR" sz="1800" kern="1200" baseline="0" dirty="0" smtClean="0">
                          <a:solidFill>
                            <a:schemeClr val="tx1"/>
                          </a:solidFill>
                          <a:latin typeface="+mn-lt"/>
                          <a:ea typeface="+mn-ea"/>
                          <a:cs typeface="+mn-cs"/>
                        </a:rPr>
                        <a:t> 244</a:t>
                      </a:r>
                      <a:r>
                        <a:rPr lang="fr-FR" sz="1800" kern="1200" dirty="0" smtClean="0">
                          <a:solidFill>
                            <a:schemeClr val="tx1"/>
                          </a:solidFill>
                          <a:latin typeface="+mn-lt"/>
                          <a:ea typeface="+mn-ea"/>
                          <a:cs typeface="+mn-cs"/>
                        </a:rPr>
                        <a:t> €</a:t>
                      </a:r>
                      <a:endParaRPr lang="fr-FR" sz="1800" kern="1200" dirty="0">
                        <a:solidFill>
                          <a:schemeClr val="tx1"/>
                        </a:solidFill>
                        <a:latin typeface="+mn-lt"/>
                        <a:ea typeface="+mn-ea"/>
                        <a:cs typeface="+mn-cs"/>
                      </a:endParaRPr>
                    </a:p>
                  </a:txBody>
                  <a:tcPr marL="91433" marR="91433" marT="45714" marB="45714"/>
                </a:tc>
                <a:tc>
                  <a:txBody>
                    <a:bodyPr/>
                    <a:lstStyle/>
                    <a:p>
                      <a:pPr algn="ctr"/>
                      <a:r>
                        <a:rPr lang="fr-FR" sz="1800" kern="1200" dirty="0" smtClean="0">
                          <a:solidFill>
                            <a:schemeClr val="tx1"/>
                          </a:solidFill>
                          <a:latin typeface="+mn-lt"/>
                          <a:ea typeface="+mn-ea"/>
                          <a:cs typeface="+mn-cs"/>
                        </a:rPr>
                        <a:t>45%</a:t>
                      </a:r>
                      <a:endParaRPr lang="fr-FR" sz="1800" kern="1200" dirty="0">
                        <a:solidFill>
                          <a:schemeClr val="tx1"/>
                        </a:solidFill>
                        <a:latin typeface="+mn-lt"/>
                        <a:ea typeface="+mn-ea"/>
                        <a:cs typeface="+mn-cs"/>
                      </a:endParaRPr>
                    </a:p>
                  </a:txBody>
                  <a:tcPr marL="91433" marR="91433" marT="45714" marB="45714"/>
                </a:tc>
                <a:tc>
                  <a:txBody>
                    <a:bodyPr/>
                    <a:lstStyle/>
                    <a:p>
                      <a:pPr algn="ctr"/>
                      <a:r>
                        <a:rPr lang="pt-BR" sz="1800" b="0" i="0" u="none" strike="noStrike" kern="1200" baseline="0" dirty="0" smtClean="0">
                          <a:solidFill>
                            <a:schemeClr val="dk1"/>
                          </a:solidFill>
                          <a:latin typeface="+mn-lt"/>
                          <a:ea typeface="+mn-ea"/>
                          <a:cs typeface="+mn-cs"/>
                        </a:rPr>
                        <a:t>(RNGI x 0,45) - (20 163,45 x N)</a:t>
                      </a:r>
                      <a:endParaRPr lang="fr-FR" sz="1800" kern="1200" dirty="0">
                        <a:solidFill>
                          <a:schemeClr val="tx1"/>
                        </a:solidFill>
                        <a:latin typeface="+mn-lt"/>
                        <a:ea typeface="+mn-ea"/>
                        <a:cs typeface="+mn-cs"/>
                      </a:endParaRPr>
                    </a:p>
                  </a:txBody>
                  <a:tcPr marL="91433" marR="91433" marT="45714" marB="45714"/>
                </a:tc>
              </a:tr>
            </a:tbl>
          </a:graphicData>
        </a:graphic>
      </p:graphicFrame>
      <p:sp>
        <p:nvSpPr>
          <p:cNvPr id="4" name="ZoneTexte 3"/>
          <p:cNvSpPr txBox="1"/>
          <p:nvPr/>
        </p:nvSpPr>
        <p:spPr>
          <a:xfrm>
            <a:off x="3966071" y="1104190"/>
            <a:ext cx="1090838" cy="461665"/>
          </a:xfrm>
          <a:prstGeom prst="rect">
            <a:avLst/>
          </a:prstGeom>
          <a:solidFill>
            <a:srgbClr val="3EB244"/>
          </a:solidFill>
        </p:spPr>
        <p:txBody>
          <a:bodyPr wrap="square" rtlCol="0">
            <a:spAutoFit/>
          </a:bodyPr>
          <a:lstStyle/>
          <a:p>
            <a:r>
              <a:rPr lang="fr-FR" sz="2400" b="1" dirty="0" smtClean="0">
                <a:solidFill>
                  <a:schemeClr val="bg1"/>
                </a:solidFill>
              </a:rPr>
              <a:t>+1,60%</a:t>
            </a:r>
            <a:endParaRPr lang="fr-FR" sz="2400" b="1" dirty="0">
              <a:solidFill>
                <a:schemeClr val="bg1"/>
              </a:solidFill>
            </a:endParaRPr>
          </a:p>
        </p:txBody>
      </p:sp>
    </p:spTree>
    <p:extLst>
      <p:ext uri="{BB962C8B-B14F-4D97-AF65-F5344CB8AC3E}">
        <p14:creationId xmlns:p14="http://schemas.microsoft.com/office/powerpoint/2010/main" val="4267674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2009" y="1122318"/>
            <a:ext cx="8684565" cy="5027344"/>
          </a:xfrm>
        </p:spPr>
        <p:txBody>
          <a:bodyPr>
            <a:normAutofit/>
          </a:bodyPr>
          <a:lstStyle/>
          <a:p>
            <a:r>
              <a:rPr lang="fr-FR" sz="2400" dirty="0" smtClean="0"/>
              <a:t>Revalorisation des seuils, plafonds et abattements</a:t>
            </a:r>
          </a:p>
          <a:p>
            <a:pPr lvl="1"/>
            <a:endParaRPr lang="fr-FR" sz="2000" dirty="0" smtClean="0"/>
          </a:p>
          <a:p>
            <a:pPr lvl="1"/>
            <a:endParaRPr lang="fr-FR" sz="2000" dirty="0"/>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smtClean="0">
              <a:solidFill>
                <a:srgbClr val="00B050"/>
              </a:solidFill>
            </a:endParaRPr>
          </a:p>
          <a:p>
            <a:pPr marL="457200" lvl="1" indent="0">
              <a:buNone/>
            </a:pPr>
            <a:endParaRPr lang="fr-FR" sz="2600" dirty="0"/>
          </a:p>
          <a:p>
            <a:pPr lvl="1"/>
            <a:endParaRPr lang="fr-FR" dirty="0"/>
          </a:p>
          <a:p>
            <a:pPr lvl="1"/>
            <a:endParaRPr lang="fr-FR" dirty="0" smtClean="0"/>
          </a:p>
          <a:p>
            <a:endParaRPr lang="fr-FR" dirty="0"/>
          </a:p>
        </p:txBody>
      </p:sp>
      <p:sp>
        <p:nvSpPr>
          <p:cNvPr id="14" name="Titre 13"/>
          <p:cNvSpPr>
            <a:spLocks noGrp="1"/>
          </p:cNvSpPr>
          <p:nvPr>
            <p:ph type="title"/>
          </p:nvPr>
        </p:nvSpPr>
        <p:spPr/>
        <p:txBody>
          <a:bodyPr/>
          <a:lstStyle/>
          <a:p>
            <a:r>
              <a:rPr lang="fr-FR" dirty="0" smtClean="0"/>
              <a:t>SEUILS, plafonds, abattements</a:t>
            </a:r>
            <a:endParaRPr lang="fr-FR" dirty="0"/>
          </a:p>
        </p:txBody>
      </p:sp>
      <p:graphicFrame>
        <p:nvGraphicFramePr>
          <p:cNvPr id="3" name="Tableau 2"/>
          <p:cNvGraphicFramePr>
            <a:graphicFrameLocks noGrp="1"/>
          </p:cNvGraphicFramePr>
          <p:nvPr>
            <p:extLst>
              <p:ext uri="{D42A27DB-BD31-4B8C-83A1-F6EECF244321}">
                <p14:modId xmlns:p14="http://schemas.microsoft.com/office/powerpoint/2010/main" val="1374774959"/>
              </p:ext>
            </p:extLst>
          </p:nvPr>
        </p:nvGraphicFramePr>
        <p:xfrm>
          <a:off x="466382" y="1639371"/>
          <a:ext cx="7895423" cy="3961544"/>
        </p:xfrm>
        <a:graphic>
          <a:graphicData uri="http://schemas.openxmlformats.org/drawingml/2006/table">
            <a:tbl>
              <a:tblPr firstRow="1" bandRow="1">
                <a:tableStyleId>{00A15C55-8517-42AA-B614-E9B94910E393}</a:tableStyleId>
              </a:tblPr>
              <a:tblGrid>
                <a:gridCol w="2398004"/>
                <a:gridCol w="3117773"/>
                <a:gridCol w="2379646"/>
              </a:tblGrid>
              <a:tr h="486884">
                <a:tc gridSpan="3">
                  <a:txBody>
                    <a:bodyPr/>
                    <a:lstStyle/>
                    <a:p>
                      <a:pPr algn="ctr"/>
                      <a:r>
                        <a:rPr lang="fr-FR" sz="2000" kern="1200" dirty="0" smtClean="0">
                          <a:solidFill>
                            <a:schemeClr val="bg1"/>
                          </a:solidFill>
                          <a:latin typeface="+mn-lt"/>
                          <a:ea typeface="+mn-ea"/>
                          <a:cs typeface="+mn-cs"/>
                        </a:rPr>
                        <a:t>Evolution des seuils et limites</a:t>
                      </a:r>
                    </a:p>
                  </a:txBody>
                  <a:tcPr marL="91433" marR="91433" marT="45714" marB="45714">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8100000" scaled="1"/>
                      <a:tileRect/>
                    </a:gradFill>
                  </a:tcPr>
                </a:tc>
                <a:tc hMerge="1">
                  <a:txBody>
                    <a:bodyPr/>
                    <a:lstStyle/>
                    <a:p>
                      <a:pPr algn="ctr"/>
                      <a:endParaRPr lang="fr-FR" sz="1800" kern="1200" dirty="0" smtClean="0">
                        <a:solidFill>
                          <a:schemeClr val="bg1"/>
                        </a:solidFill>
                        <a:latin typeface="+mn-lt"/>
                        <a:ea typeface="+mn-ea"/>
                        <a:cs typeface="+mn-cs"/>
                      </a:endParaRPr>
                    </a:p>
                  </a:txBody>
                  <a:tcPr marL="91433" marR="91433" marT="45714" marB="45714"/>
                </a:tc>
                <a:tc hMerge="1">
                  <a:txBody>
                    <a:bodyPr/>
                    <a:lstStyle/>
                    <a:p>
                      <a:pPr algn="ctr"/>
                      <a:endParaRPr lang="fr-FR" sz="1800" kern="1200" dirty="0" smtClean="0">
                        <a:solidFill>
                          <a:schemeClr val="bg1"/>
                        </a:solidFill>
                        <a:latin typeface="+mn-lt"/>
                        <a:ea typeface="+mn-ea"/>
                        <a:cs typeface="+mn-cs"/>
                      </a:endParaRPr>
                    </a:p>
                  </a:txBody>
                  <a:tcPr marL="91433" marR="91433" marT="45714" marB="45714"/>
                </a:tc>
              </a:tr>
              <a:tr h="429658">
                <a:tc>
                  <a:txBody>
                    <a:bodyPr/>
                    <a:lstStyle/>
                    <a:p>
                      <a:pPr algn="ctr"/>
                      <a:r>
                        <a:rPr lang="fr-FR" sz="1800" kern="1200" dirty="0" smtClean="0">
                          <a:solidFill>
                            <a:schemeClr val="tx1"/>
                          </a:solidFill>
                          <a:latin typeface="+mn-lt"/>
                          <a:ea typeface="+mn-ea"/>
                          <a:cs typeface="+mn-cs"/>
                        </a:rPr>
                        <a:t>Déduction sur les salaires</a:t>
                      </a:r>
                      <a:endParaRPr lang="fr-FR" sz="1800" kern="1200" dirty="0">
                        <a:solidFill>
                          <a:schemeClr val="tx1"/>
                        </a:solidFill>
                        <a:latin typeface="+mn-lt"/>
                        <a:ea typeface="+mn-ea"/>
                        <a:cs typeface="+mn-cs"/>
                      </a:endParaRPr>
                    </a:p>
                  </a:txBody>
                  <a:tcPr marL="91433" marR="91433" marT="45714" marB="45714"/>
                </a:tc>
                <a:tc>
                  <a:txBody>
                    <a:bodyPr/>
                    <a:lstStyle/>
                    <a:p>
                      <a:pPr algn="l"/>
                      <a:r>
                        <a:rPr lang="fr-FR" sz="1800" kern="1200" dirty="0" smtClean="0">
                          <a:solidFill>
                            <a:schemeClr val="tx1"/>
                          </a:solidFill>
                          <a:latin typeface="+mn-lt"/>
                          <a:ea typeface="+mn-ea"/>
                          <a:cs typeface="+mn-cs"/>
                        </a:rPr>
                        <a:t>- Plafond</a:t>
                      </a:r>
                    </a:p>
                    <a:p>
                      <a:pPr algn="l"/>
                      <a:r>
                        <a:rPr lang="fr-FR" sz="1800" kern="1200" dirty="0" smtClean="0">
                          <a:solidFill>
                            <a:schemeClr val="tx1"/>
                          </a:solidFill>
                          <a:latin typeface="+mn-lt"/>
                          <a:ea typeface="+mn-ea"/>
                          <a:cs typeface="+mn-cs"/>
                        </a:rPr>
                        <a:t>- Minimum</a:t>
                      </a:r>
                      <a:endParaRPr lang="fr-FR" sz="1800" kern="1200" dirty="0">
                        <a:solidFill>
                          <a:schemeClr val="tx1"/>
                        </a:solidFill>
                        <a:latin typeface="+mn-lt"/>
                        <a:ea typeface="+mn-ea"/>
                        <a:cs typeface="+mn-cs"/>
                      </a:endParaRPr>
                    </a:p>
                  </a:txBody>
                  <a:tcPr marL="91433" marR="91433" marT="45714" marB="45714"/>
                </a:tc>
                <a:tc>
                  <a:txBody>
                    <a:bodyPr/>
                    <a:lstStyle/>
                    <a:p>
                      <a:pPr algn="ctr"/>
                      <a:r>
                        <a:rPr lang="fr-FR" sz="1800" kern="1200" dirty="0" smtClean="0">
                          <a:solidFill>
                            <a:schemeClr val="tx1"/>
                          </a:solidFill>
                          <a:latin typeface="+mn-lt"/>
                          <a:ea typeface="+mn-ea"/>
                          <a:cs typeface="+mn-cs"/>
                        </a:rPr>
                        <a:t>12 502 €</a:t>
                      </a:r>
                    </a:p>
                    <a:p>
                      <a:pPr algn="ctr"/>
                      <a:r>
                        <a:rPr lang="fr-FR" sz="1800" kern="1200" dirty="0" smtClean="0">
                          <a:solidFill>
                            <a:schemeClr val="tx1"/>
                          </a:solidFill>
                          <a:latin typeface="+mn-lt"/>
                          <a:ea typeface="+mn-ea"/>
                          <a:cs typeface="+mn-cs"/>
                        </a:rPr>
                        <a:t>     437 €</a:t>
                      </a:r>
                      <a:endParaRPr lang="fr-FR" sz="1800" kern="1200" dirty="0">
                        <a:solidFill>
                          <a:schemeClr val="tx1"/>
                        </a:solidFill>
                        <a:latin typeface="+mn-lt"/>
                        <a:ea typeface="+mn-ea"/>
                        <a:cs typeface="+mn-cs"/>
                      </a:endParaRPr>
                    </a:p>
                  </a:txBody>
                  <a:tcPr marL="91433" marR="91433" marT="45714" marB="45714"/>
                </a:tc>
              </a:tr>
              <a:tr h="396607">
                <a:tc>
                  <a:txBody>
                    <a:bodyPr/>
                    <a:lstStyle/>
                    <a:p>
                      <a:pPr algn="ctr"/>
                      <a:r>
                        <a:rPr lang="fr-FR" sz="1800" kern="1200" dirty="0" smtClean="0">
                          <a:solidFill>
                            <a:schemeClr val="tx1"/>
                          </a:solidFill>
                          <a:latin typeface="+mn-lt"/>
                          <a:ea typeface="+mn-ea"/>
                          <a:cs typeface="+mn-cs"/>
                        </a:rPr>
                        <a:t>Abattement 10%</a:t>
                      </a:r>
                    </a:p>
                    <a:p>
                      <a:pPr algn="ctr"/>
                      <a:r>
                        <a:rPr lang="fr-FR" sz="1800" kern="1200" dirty="0" smtClean="0">
                          <a:solidFill>
                            <a:schemeClr val="tx1"/>
                          </a:solidFill>
                          <a:latin typeface="+mn-lt"/>
                          <a:ea typeface="+mn-ea"/>
                          <a:cs typeface="+mn-cs"/>
                        </a:rPr>
                        <a:t>sur pensions et retraites</a:t>
                      </a:r>
                      <a:endParaRPr lang="fr-FR" sz="1800" kern="1200" dirty="0">
                        <a:solidFill>
                          <a:schemeClr val="tx1"/>
                        </a:solidFill>
                        <a:latin typeface="+mn-lt"/>
                        <a:ea typeface="+mn-ea"/>
                        <a:cs typeface="+mn-cs"/>
                      </a:endParaRPr>
                    </a:p>
                  </a:txBody>
                  <a:tcPr marL="91433" marR="91433" marT="45714" marB="45714"/>
                </a:tc>
                <a:tc>
                  <a:txBody>
                    <a:bodyPr/>
                    <a:lstStyle/>
                    <a:p>
                      <a:pPr algn="l"/>
                      <a:r>
                        <a:rPr lang="fr-FR" sz="1800" kern="1200" dirty="0" smtClean="0">
                          <a:solidFill>
                            <a:schemeClr val="tx1"/>
                          </a:solidFill>
                          <a:latin typeface="+mn-lt"/>
                          <a:ea typeface="+mn-ea"/>
                          <a:cs typeface="+mn-cs"/>
                        </a:rPr>
                        <a:t>- Plafond</a:t>
                      </a:r>
                    </a:p>
                    <a:p>
                      <a:pPr algn="l"/>
                      <a:r>
                        <a:rPr lang="fr-FR" sz="1800" kern="1200" dirty="0" smtClean="0">
                          <a:solidFill>
                            <a:schemeClr val="tx1"/>
                          </a:solidFill>
                          <a:latin typeface="+mn-lt"/>
                          <a:ea typeface="+mn-ea"/>
                          <a:cs typeface="+mn-cs"/>
                        </a:rPr>
                        <a:t>- Minimum</a:t>
                      </a:r>
                    </a:p>
                  </a:txBody>
                  <a:tcPr marL="91433" marR="91433" marT="45714" marB="45714"/>
                </a:tc>
                <a:tc>
                  <a:txBody>
                    <a:bodyPr/>
                    <a:lstStyle/>
                    <a:p>
                      <a:pPr algn="ctr"/>
                      <a:r>
                        <a:rPr lang="pt-BR" sz="1800" kern="1200" dirty="0" smtClean="0">
                          <a:solidFill>
                            <a:schemeClr val="tx1"/>
                          </a:solidFill>
                          <a:latin typeface="+mn-lt"/>
                          <a:ea typeface="+mn-ea"/>
                          <a:cs typeface="+mn-cs"/>
                        </a:rPr>
                        <a:t>3 812 €</a:t>
                      </a:r>
                    </a:p>
                    <a:p>
                      <a:pPr algn="ctr"/>
                      <a:r>
                        <a:rPr lang="pt-BR" sz="1800" kern="1200" dirty="0" smtClean="0">
                          <a:solidFill>
                            <a:schemeClr val="tx1"/>
                          </a:solidFill>
                          <a:latin typeface="+mn-lt"/>
                          <a:ea typeface="+mn-ea"/>
                          <a:cs typeface="+mn-cs"/>
                        </a:rPr>
                        <a:t>   389 €</a:t>
                      </a:r>
                      <a:endParaRPr lang="fr-FR" sz="1800" kern="1200" dirty="0">
                        <a:solidFill>
                          <a:schemeClr val="tx1"/>
                        </a:solidFill>
                        <a:latin typeface="+mn-lt"/>
                        <a:ea typeface="+mn-ea"/>
                        <a:cs typeface="+mn-cs"/>
                      </a:endParaRPr>
                    </a:p>
                  </a:txBody>
                  <a:tcPr marL="91433" marR="91433" marT="45714" marB="45714"/>
                </a:tc>
              </a:tr>
              <a:tr h="440675">
                <a:tc>
                  <a:txBody>
                    <a:bodyPr/>
                    <a:lstStyle/>
                    <a:p>
                      <a:pPr algn="ctr"/>
                      <a:r>
                        <a:rPr lang="fr-FR" sz="1800" kern="1200" dirty="0" smtClean="0">
                          <a:solidFill>
                            <a:schemeClr val="tx1"/>
                          </a:solidFill>
                          <a:latin typeface="+mn-lt"/>
                          <a:ea typeface="+mn-ea"/>
                          <a:cs typeface="+mn-cs"/>
                        </a:rPr>
                        <a:t>Abattement Personnes âgées ou invalides</a:t>
                      </a:r>
                      <a:endParaRPr lang="fr-FR" sz="1800" kern="1200" dirty="0">
                        <a:solidFill>
                          <a:schemeClr val="tx1"/>
                        </a:solidFill>
                        <a:latin typeface="+mn-lt"/>
                        <a:ea typeface="+mn-ea"/>
                        <a:cs typeface="+mn-cs"/>
                      </a:endParaRPr>
                    </a:p>
                  </a:txBody>
                  <a:tcPr marL="91433" marR="91433" marT="45714" marB="45714"/>
                </a:tc>
                <a:tc>
                  <a:txBody>
                    <a:bodyPr/>
                    <a:lstStyle/>
                    <a:p>
                      <a:pPr algn="l"/>
                      <a:r>
                        <a:rPr lang="fr-FR" sz="1800" kern="1200" dirty="0" smtClean="0">
                          <a:solidFill>
                            <a:schemeClr val="tx1"/>
                          </a:solidFill>
                          <a:latin typeface="+mn-lt"/>
                          <a:ea typeface="+mn-ea"/>
                          <a:cs typeface="+mn-cs"/>
                        </a:rPr>
                        <a:t>RBG &lt; 15 140</a:t>
                      </a:r>
                      <a:endParaRPr lang="fr-FR" sz="1800" kern="1200" baseline="0" dirty="0" smtClean="0">
                        <a:solidFill>
                          <a:schemeClr val="tx1"/>
                        </a:solidFill>
                        <a:latin typeface="+mn-lt"/>
                        <a:ea typeface="+mn-ea"/>
                        <a:cs typeface="+mn-cs"/>
                      </a:endParaRPr>
                    </a:p>
                    <a:p>
                      <a:pPr algn="l"/>
                      <a:r>
                        <a:rPr lang="fr-FR" sz="1800" kern="1200" baseline="0" dirty="0" smtClean="0">
                          <a:solidFill>
                            <a:schemeClr val="tx1"/>
                          </a:solidFill>
                          <a:latin typeface="+mn-lt"/>
                          <a:ea typeface="+mn-ea"/>
                          <a:cs typeface="+mn-cs"/>
                        </a:rPr>
                        <a:t>15 140 &lt; RBG &lt; 24 390</a:t>
                      </a:r>
                      <a:endParaRPr lang="fr-FR" sz="1800" kern="1200" dirty="0">
                        <a:solidFill>
                          <a:schemeClr val="tx1"/>
                        </a:solidFill>
                        <a:latin typeface="+mn-lt"/>
                        <a:ea typeface="+mn-ea"/>
                        <a:cs typeface="+mn-cs"/>
                      </a:endParaRPr>
                    </a:p>
                  </a:txBody>
                  <a:tcPr marL="91433" marR="91433" marT="45714" marB="45714"/>
                </a:tc>
                <a:tc>
                  <a:txBody>
                    <a:bodyPr/>
                    <a:lstStyle/>
                    <a:p>
                      <a:pPr algn="ctr"/>
                      <a:r>
                        <a:rPr lang="fr-FR" sz="1800" kern="1200" dirty="0" smtClean="0">
                          <a:solidFill>
                            <a:schemeClr val="tx1"/>
                          </a:solidFill>
                          <a:latin typeface="+mn-lt"/>
                          <a:ea typeface="+mn-ea"/>
                          <a:cs typeface="+mn-cs"/>
                        </a:rPr>
                        <a:t>2 414 €</a:t>
                      </a:r>
                    </a:p>
                    <a:p>
                      <a:pPr algn="ctr"/>
                      <a:r>
                        <a:rPr lang="fr-FR" sz="1800" kern="1200" dirty="0" smtClean="0">
                          <a:solidFill>
                            <a:schemeClr val="tx1"/>
                          </a:solidFill>
                          <a:latin typeface="+mn-lt"/>
                          <a:ea typeface="+mn-ea"/>
                          <a:cs typeface="+mn-cs"/>
                        </a:rPr>
                        <a:t>1 207 €</a:t>
                      </a:r>
                      <a:endParaRPr lang="fr-FR" sz="1800" kern="1200" dirty="0">
                        <a:solidFill>
                          <a:schemeClr val="tx1"/>
                        </a:solidFill>
                        <a:latin typeface="+mn-lt"/>
                        <a:ea typeface="+mn-ea"/>
                        <a:cs typeface="+mn-cs"/>
                      </a:endParaRPr>
                    </a:p>
                  </a:txBody>
                  <a:tcPr marL="91433" marR="91433" marT="45714" marB="45714"/>
                </a:tc>
              </a:tr>
              <a:tr h="404355">
                <a:tc>
                  <a:txBody>
                    <a:bodyPr/>
                    <a:lstStyle/>
                    <a:p>
                      <a:pPr algn="ctr"/>
                      <a:r>
                        <a:rPr lang="fr-FR" sz="1800" kern="1200" dirty="0" smtClean="0">
                          <a:solidFill>
                            <a:schemeClr val="tx1"/>
                          </a:solidFill>
                          <a:latin typeface="+mn-lt"/>
                          <a:ea typeface="+mn-ea"/>
                          <a:cs typeface="+mn-cs"/>
                        </a:rPr>
                        <a:t>Frais d’accueil personnes âgées - entretien</a:t>
                      </a:r>
                      <a:r>
                        <a:rPr lang="fr-FR" sz="1800" kern="1200" baseline="0" dirty="0" smtClean="0">
                          <a:solidFill>
                            <a:schemeClr val="tx1"/>
                          </a:solidFill>
                          <a:latin typeface="+mn-lt"/>
                          <a:ea typeface="+mn-ea"/>
                          <a:cs typeface="+mn-cs"/>
                        </a:rPr>
                        <a:t> d’un ascendant/descendant</a:t>
                      </a:r>
                      <a:endParaRPr lang="fr-FR" sz="1800" kern="1200" dirty="0">
                        <a:solidFill>
                          <a:schemeClr val="tx1"/>
                        </a:solidFill>
                        <a:latin typeface="+mn-lt"/>
                        <a:ea typeface="+mn-ea"/>
                        <a:cs typeface="+mn-cs"/>
                      </a:endParaRPr>
                    </a:p>
                  </a:txBody>
                  <a:tcPr marL="91433" marR="91433" marT="45714" marB="45714"/>
                </a:tc>
                <a:tc>
                  <a:txBody>
                    <a:bodyPr/>
                    <a:lstStyle/>
                    <a:p>
                      <a:pPr algn="ctr"/>
                      <a:endParaRPr lang="fr-FR" sz="1800" kern="1200" dirty="0">
                        <a:solidFill>
                          <a:schemeClr val="tx1"/>
                        </a:solidFill>
                        <a:latin typeface="+mn-lt"/>
                        <a:ea typeface="+mn-ea"/>
                        <a:cs typeface="+mn-cs"/>
                      </a:endParaRPr>
                    </a:p>
                  </a:txBody>
                  <a:tcPr marL="91433" marR="91433" marT="45714" marB="45714"/>
                </a:tc>
                <a:tc>
                  <a:txBody>
                    <a:bodyPr/>
                    <a:lstStyle/>
                    <a:p>
                      <a:pPr algn="ctr"/>
                      <a:endParaRPr lang="pt-BR" sz="1800" kern="1200" dirty="0" smtClean="0">
                        <a:solidFill>
                          <a:schemeClr val="tx1"/>
                        </a:solidFill>
                        <a:latin typeface="+mn-lt"/>
                        <a:ea typeface="+mn-ea"/>
                        <a:cs typeface="+mn-cs"/>
                      </a:endParaRPr>
                    </a:p>
                    <a:p>
                      <a:pPr algn="ctr"/>
                      <a:r>
                        <a:rPr lang="pt-BR" sz="1800" kern="1200" dirty="0" smtClean="0">
                          <a:solidFill>
                            <a:schemeClr val="tx1"/>
                          </a:solidFill>
                          <a:latin typeface="+mn-lt"/>
                          <a:ea typeface="+mn-ea"/>
                          <a:cs typeface="+mn-cs"/>
                        </a:rPr>
                        <a:t>3 500 €</a:t>
                      </a:r>
                      <a:endParaRPr lang="fr-FR" sz="1800" kern="1200" dirty="0">
                        <a:solidFill>
                          <a:schemeClr val="tx1"/>
                        </a:solidFill>
                        <a:latin typeface="+mn-lt"/>
                        <a:ea typeface="+mn-ea"/>
                        <a:cs typeface="+mn-cs"/>
                      </a:endParaRPr>
                    </a:p>
                  </a:txBody>
                  <a:tcPr marL="91433" marR="91433" marT="45714" marB="45714"/>
                </a:tc>
              </a:tr>
              <a:tr h="591654">
                <a:tc>
                  <a:txBody>
                    <a:bodyPr/>
                    <a:lstStyle/>
                    <a:p>
                      <a:pPr algn="ctr"/>
                      <a:r>
                        <a:rPr lang="fr-FR" sz="1800" kern="1200" dirty="0" smtClean="0">
                          <a:solidFill>
                            <a:schemeClr val="tx1"/>
                          </a:solidFill>
                          <a:latin typeface="+mn-lt"/>
                          <a:ea typeface="+mn-ea"/>
                          <a:cs typeface="+mn-cs"/>
                        </a:rPr>
                        <a:t>Montant maximal</a:t>
                      </a:r>
                      <a:r>
                        <a:rPr lang="fr-FR" sz="1800" kern="1200" baseline="0" dirty="0" smtClean="0">
                          <a:solidFill>
                            <a:schemeClr val="tx1"/>
                          </a:solidFill>
                          <a:latin typeface="+mn-lt"/>
                          <a:ea typeface="+mn-ea"/>
                          <a:cs typeface="+mn-cs"/>
                        </a:rPr>
                        <a:t> de d</a:t>
                      </a:r>
                      <a:r>
                        <a:rPr lang="fr-FR" sz="1800" kern="1200" dirty="0" smtClean="0">
                          <a:solidFill>
                            <a:schemeClr val="tx1"/>
                          </a:solidFill>
                          <a:latin typeface="+mn-lt"/>
                          <a:ea typeface="+mn-ea"/>
                          <a:cs typeface="+mn-cs"/>
                        </a:rPr>
                        <a:t>écote</a:t>
                      </a:r>
                      <a:endParaRPr lang="fr-FR" sz="1800" kern="1200" dirty="0">
                        <a:solidFill>
                          <a:schemeClr val="tx1"/>
                        </a:solidFill>
                        <a:latin typeface="+mn-lt"/>
                        <a:ea typeface="+mn-ea"/>
                        <a:cs typeface="+mn-cs"/>
                      </a:endParaRPr>
                    </a:p>
                  </a:txBody>
                  <a:tcPr marL="91433" marR="91433" marT="45714" marB="45714"/>
                </a:tc>
                <a:tc>
                  <a:txBody>
                    <a:bodyPr/>
                    <a:lstStyle/>
                    <a:p>
                      <a:pPr algn="l"/>
                      <a:r>
                        <a:rPr lang="fr-FR" sz="1600" kern="1200" dirty="0" smtClean="0">
                          <a:solidFill>
                            <a:schemeClr val="tx1"/>
                          </a:solidFill>
                          <a:latin typeface="+mn-lt"/>
                          <a:ea typeface="+mn-ea"/>
                          <a:cs typeface="+mn-cs"/>
                        </a:rPr>
                        <a:t>- Célibataire, veuf, divorcé</a:t>
                      </a:r>
                    </a:p>
                    <a:p>
                      <a:pPr algn="l"/>
                      <a:r>
                        <a:rPr lang="fr-FR" sz="1600" kern="1200" dirty="0" smtClean="0">
                          <a:solidFill>
                            <a:schemeClr val="tx1"/>
                          </a:solidFill>
                          <a:latin typeface="+mn-lt"/>
                          <a:ea typeface="+mn-ea"/>
                          <a:cs typeface="+mn-cs"/>
                        </a:rPr>
                        <a:t>- Couple soumis à imposition commune</a:t>
                      </a:r>
                      <a:endParaRPr lang="fr-FR" sz="1600" kern="1200" dirty="0">
                        <a:solidFill>
                          <a:schemeClr val="tx1"/>
                        </a:solidFill>
                        <a:latin typeface="+mn-lt"/>
                        <a:ea typeface="+mn-ea"/>
                        <a:cs typeface="+mn-cs"/>
                      </a:endParaRPr>
                    </a:p>
                  </a:txBody>
                  <a:tcPr marL="91433" marR="91433" marT="45714" marB="45714"/>
                </a:tc>
                <a:tc>
                  <a:txBody>
                    <a:bodyPr/>
                    <a:lstStyle/>
                    <a:p>
                      <a:pPr algn="ctr"/>
                      <a:r>
                        <a:rPr lang="pt-BR" sz="1800" kern="1200" dirty="0" smtClean="0">
                          <a:solidFill>
                            <a:schemeClr val="tx1"/>
                          </a:solidFill>
                          <a:latin typeface="+mn-lt"/>
                          <a:ea typeface="+mn-ea"/>
                          <a:cs typeface="+mn-cs"/>
                        </a:rPr>
                        <a:t>1</a:t>
                      </a:r>
                      <a:r>
                        <a:rPr lang="pt-BR" sz="1800" kern="1200" baseline="0" dirty="0" smtClean="0">
                          <a:solidFill>
                            <a:schemeClr val="tx1"/>
                          </a:solidFill>
                          <a:latin typeface="+mn-lt"/>
                          <a:ea typeface="+mn-ea"/>
                          <a:cs typeface="+mn-cs"/>
                        </a:rPr>
                        <a:t> 196 €</a:t>
                      </a:r>
                    </a:p>
                    <a:p>
                      <a:pPr algn="ctr"/>
                      <a:r>
                        <a:rPr lang="pt-BR" sz="1800" kern="1200" baseline="0" dirty="0" smtClean="0">
                          <a:solidFill>
                            <a:schemeClr val="tx1"/>
                          </a:solidFill>
                          <a:latin typeface="+mn-lt"/>
                          <a:ea typeface="+mn-ea"/>
                          <a:cs typeface="+mn-cs"/>
                        </a:rPr>
                        <a:t>1 970 €</a:t>
                      </a:r>
                      <a:endParaRPr lang="fr-FR" sz="1800" kern="1200" dirty="0">
                        <a:solidFill>
                          <a:schemeClr val="tx1"/>
                        </a:solidFill>
                        <a:latin typeface="+mn-lt"/>
                        <a:ea typeface="+mn-ea"/>
                        <a:cs typeface="+mn-cs"/>
                      </a:endParaRPr>
                    </a:p>
                  </a:txBody>
                  <a:tcPr marL="91433" marR="91433" marT="45714" marB="45714"/>
                </a:tc>
              </a:tr>
            </a:tbl>
          </a:graphicData>
        </a:graphic>
      </p:graphicFrame>
    </p:spTree>
    <p:extLst>
      <p:ext uri="{BB962C8B-B14F-4D97-AF65-F5344CB8AC3E}">
        <p14:creationId xmlns:p14="http://schemas.microsoft.com/office/powerpoint/2010/main" val="589209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2009" y="1122318"/>
            <a:ext cx="8684565" cy="5027344"/>
          </a:xfrm>
        </p:spPr>
        <p:txBody>
          <a:bodyPr>
            <a:normAutofit/>
          </a:bodyPr>
          <a:lstStyle/>
          <a:p>
            <a:r>
              <a:rPr lang="fr-FR" sz="2400" dirty="0" smtClean="0"/>
              <a:t>Revalorisation des seuils, plafonds et abattements</a:t>
            </a:r>
          </a:p>
          <a:p>
            <a:pPr lvl="1"/>
            <a:endParaRPr lang="fr-FR" sz="2000" dirty="0" smtClean="0"/>
          </a:p>
          <a:p>
            <a:pPr lvl="1"/>
            <a:endParaRPr lang="fr-FR" sz="2000" dirty="0"/>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smtClean="0">
              <a:solidFill>
                <a:srgbClr val="00B050"/>
              </a:solidFill>
            </a:endParaRPr>
          </a:p>
          <a:p>
            <a:pPr marL="457200" lvl="1" indent="0">
              <a:buNone/>
            </a:pPr>
            <a:endParaRPr lang="fr-FR" sz="2600" dirty="0"/>
          </a:p>
          <a:p>
            <a:pPr lvl="1"/>
            <a:endParaRPr lang="fr-FR" dirty="0"/>
          </a:p>
          <a:p>
            <a:pPr lvl="1"/>
            <a:endParaRPr lang="fr-FR" dirty="0" smtClean="0"/>
          </a:p>
          <a:p>
            <a:endParaRPr lang="fr-FR" dirty="0"/>
          </a:p>
        </p:txBody>
      </p:sp>
      <p:sp>
        <p:nvSpPr>
          <p:cNvPr id="14" name="Titre 13"/>
          <p:cNvSpPr>
            <a:spLocks noGrp="1"/>
          </p:cNvSpPr>
          <p:nvPr>
            <p:ph type="title"/>
          </p:nvPr>
        </p:nvSpPr>
        <p:spPr/>
        <p:txBody>
          <a:bodyPr/>
          <a:lstStyle/>
          <a:p>
            <a:r>
              <a:rPr lang="fr-FR" dirty="0"/>
              <a:t>SEUILS, plafonds, abattements</a:t>
            </a:r>
          </a:p>
        </p:txBody>
      </p:sp>
      <p:graphicFrame>
        <p:nvGraphicFramePr>
          <p:cNvPr id="3" name="Tableau 2"/>
          <p:cNvGraphicFramePr>
            <a:graphicFrameLocks noGrp="1"/>
          </p:cNvGraphicFramePr>
          <p:nvPr>
            <p:extLst>
              <p:ext uri="{D42A27DB-BD31-4B8C-83A1-F6EECF244321}">
                <p14:modId xmlns:p14="http://schemas.microsoft.com/office/powerpoint/2010/main" val="3450481880"/>
              </p:ext>
            </p:extLst>
          </p:nvPr>
        </p:nvGraphicFramePr>
        <p:xfrm>
          <a:off x="466382" y="1639371"/>
          <a:ext cx="7895423" cy="4036471"/>
        </p:xfrm>
        <a:graphic>
          <a:graphicData uri="http://schemas.openxmlformats.org/drawingml/2006/table">
            <a:tbl>
              <a:tblPr firstRow="1" bandRow="1">
                <a:tableStyleId>{00A15C55-8517-42AA-B614-E9B94910E393}</a:tableStyleId>
              </a:tblPr>
              <a:tblGrid>
                <a:gridCol w="2398004"/>
                <a:gridCol w="3525397"/>
                <a:gridCol w="1972022"/>
              </a:tblGrid>
              <a:tr h="486884">
                <a:tc gridSpan="3">
                  <a:txBody>
                    <a:bodyPr/>
                    <a:lstStyle/>
                    <a:p>
                      <a:pPr algn="ctr"/>
                      <a:r>
                        <a:rPr lang="fr-FR" sz="2000" kern="1200" dirty="0" smtClean="0">
                          <a:solidFill>
                            <a:schemeClr val="bg1"/>
                          </a:solidFill>
                          <a:latin typeface="+mn-lt"/>
                          <a:ea typeface="+mn-ea"/>
                          <a:cs typeface="+mn-cs"/>
                        </a:rPr>
                        <a:t>Evolution des seuils et limites</a:t>
                      </a:r>
                    </a:p>
                  </a:txBody>
                  <a:tcPr marL="91433" marR="91433" marT="45714" marB="45714">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8100000" scaled="1"/>
                      <a:tileRect/>
                    </a:gradFill>
                  </a:tcPr>
                </a:tc>
                <a:tc hMerge="1">
                  <a:txBody>
                    <a:bodyPr/>
                    <a:lstStyle/>
                    <a:p>
                      <a:pPr algn="ctr"/>
                      <a:endParaRPr lang="fr-FR" sz="1800" kern="1200" dirty="0" smtClean="0">
                        <a:solidFill>
                          <a:schemeClr val="bg1"/>
                        </a:solidFill>
                        <a:latin typeface="+mn-lt"/>
                        <a:ea typeface="+mn-ea"/>
                        <a:cs typeface="+mn-cs"/>
                      </a:endParaRPr>
                    </a:p>
                  </a:txBody>
                  <a:tcPr marL="91433" marR="91433" marT="45714" marB="45714"/>
                </a:tc>
                <a:tc hMerge="1">
                  <a:txBody>
                    <a:bodyPr/>
                    <a:lstStyle/>
                    <a:p>
                      <a:pPr algn="ctr"/>
                      <a:endParaRPr lang="fr-FR" sz="1800" kern="1200" dirty="0" smtClean="0">
                        <a:solidFill>
                          <a:schemeClr val="bg1"/>
                        </a:solidFill>
                        <a:latin typeface="+mn-lt"/>
                        <a:ea typeface="+mn-ea"/>
                        <a:cs typeface="+mn-cs"/>
                      </a:endParaRPr>
                    </a:p>
                  </a:txBody>
                  <a:tcPr marL="91433" marR="91433" marT="45714" marB="45714"/>
                </a:tc>
              </a:tr>
              <a:tr h="429658">
                <a:tc>
                  <a:txBody>
                    <a:bodyPr/>
                    <a:lstStyle/>
                    <a:p>
                      <a:pPr algn="ctr"/>
                      <a:r>
                        <a:rPr lang="fr-FR" sz="1800" kern="1200" dirty="0" smtClean="0">
                          <a:solidFill>
                            <a:schemeClr val="tx1"/>
                          </a:solidFill>
                          <a:latin typeface="+mn-lt"/>
                          <a:ea typeface="+mn-ea"/>
                          <a:cs typeface="+mn-cs"/>
                        </a:rPr>
                        <a:t>Réduction d’IR sous condition de ressources</a:t>
                      </a:r>
                      <a:endParaRPr lang="fr-FR" sz="1800" kern="1200" dirty="0">
                        <a:solidFill>
                          <a:schemeClr val="tx1"/>
                        </a:solidFill>
                        <a:latin typeface="+mn-lt"/>
                        <a:ea typeface="+mn-ea"/>
                        <a:cs typeface="+mn-cs"/>
                      </a:endParaRPr>
                    </a:p>
                  </a:txBody>
                  <a:tcPr marL="91433" marR="91433" marT="45714" marB="45714"/>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1600" b="0" i="0" u="none" strike="noStrike" kern="1200" cap="none" spc="0" normalizeH="0" baseline="0" noProof="0" dirty="0" smtClean="0">
                          <a:ln>
                            <a:noFill/>
                          </a:ln>
                          <a:solidFill>
                            <a:srgbClr val="000000"/>
                          </a:solidFill>
                          <a:effectLst/>
                          <a:uLnTx/>
                          <a:uFillTx/>
                          <a:latin typeface="+mn-lt"/>
                          <a:ea typeface="+mn-ea"/>
                          <a:cs typeface="+mn-cs"/>
                        </a:rPr>
                        <a:t>Célibataire, veuf, divorcé: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1600" b="0" i="0" u="none" strike="noStrike" kern="1200" cap="none" spc="0" normalizeH="0" baseline="0" noProof="0" dirty="0" smtClean="0">
                          <a:ln>
                            <a:noFill/>
                          </a:ln>
                          <a:solidFill>
                            <a:srgbClr val="000000"/>
                          </a:solidFill>
                          <a:effectLst/>
                          <a:uLnTx/>
                          <a:uFillTx/>
                          <a:latin typeface="+mn-lt"/>
                          <a:ea typeface="+mn-ea"/>
                          <a:cs typeface="+mn-cs"/>
                        </a:rPr>
                        <a:t>Couple soumis à imposition commune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1600" b="0" i="0" u="none" strike="noStrike" kern="1200" cap="none" spc="0" normalizeH="0" baseline="0" noProof="0" dirty="0" smtClean="0">
                          <a:ln>
                            <a:noFill/>
                          </a:ln>
                          <a:solidFill>
                            <a:srgbClr val="000000"/>
                          </a:solidFill>
                          <a:effectLst/>
                          <a:uLnTx/>
                          <a:uFillTx/>
                          <a:latin typeface="+mn-lt"/>
                          <a:ea typeface="+mn-ea"/>
                          <a:cs typeface="+mn-cs"/>
                        </a:rPr>
                        <a:t>Majoration des seuils de RFR par ½ part</a:t>
                      </a:r>
                      <a:endParaRPr kumimoji="0" lang="fr-FR" sz="1600" b="0" i="0" u="none" strike="noStrike" kern="1200" cap="none" spc="0" normalizeH="0" baseline="0" noProof="0" dirty="0">
                        <a:ln>
                          <a:noFill/>
                        </a:ln>
                        <a:solidFill>
                          <a:srgbClr val="000000"/>
                        </a:solidFill>
                        <a:effectLst/>
                        <a:uLnTx/>
                        <a:uFillTx/>
                        <a:latin typeface="+mn-lt"/>
                        <a:ea typeface="+mn-ea"/>
                        <a:cs typeface="+mn-cs"/>
                      </a:endParaRPr>
                    </a:p>
                  </a:txBody>
                  <a:tcPr marL="91433" marR="91433" marT="45714" marB="4571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kern="1200" noProof="0" dirty="0" smtClean="0">
                          <a:solidFill>
                            <a:schemeClr val="tx1"/>
                          </a:solidFill>
                          <a:latin typeface="+mn-lt"/>
                          <a:ea typeface="+mn-ea"/>
                          <a:cs typeface="+mn-cs"/>
                        </a:rPr>
                        <a:t>RFR &lt; </a:t>
                      </a:r>
                      <a:r>
                        <a:rPr lang="fr-FR" sz="1800" kern="1200" dirty="0" smtClean="0">
                          <a:solidFill>
                            <a:schemeClr val="tx1"/>
                          </a:solidFill>
                          <a:latin typeface="+mn-lt"/>
                          <a:ea typeface="+mn-ea"/>
                          <a:cs typeface="+mn-cs"/>
                        </a:rPr>
                        <a:t>21 037</a:t>
                      </a:r>
                      <a:r>
                        <a:rPr lang="fr-FR" sz="1800" kern="1200" baseline="0" dirty="0" smtClean="0">
                          <a:solidFill>
                            <a:schemeClr val="tx1"/>
                          </a:solidFill>
                          <a:latin typeface="+mn-lt"/>
                          <a:ea typeface="+mn-ea"/>
                          <a:cs typeface="+mn-cs"/>
                        </a:rPr>
                        <a:t> </a:t>
                      </a:r>
                      <a:r>
                        <a:rPr lang="fr-FR" sz="1800" kern="1200" dirty="0" smtClean="0">
                          <a:solidFill>
                            <a:schemeClr val="tx1"/>
                          </a:solidFill>
                          <a:latin typeface="+mn-l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kern="1200" noProof="0" dirty="0" smtClean="0">
                          <a:solidFill>
                            <a:schemeClr val="tx1"/>
                          </a:solidFill>
                          <a:latin typeface="+mn-lt"/>
                          <a:ea typeface="+mn-ea"/>
                          <a:cs typeface="+mn-cs"/>
                        </a:rPr>
                        <a:t>RFR &lt; </a:t>
                      </a:r>
                      <a:r>
                        <a:rPr lang="fr-FR" sz="1800" kern="1200" dirty="0" smtClean="0">
                          <a:solidFill>
                            <a:schemeClr val="tx1"/>
                          </a:solidFill>
                          <a:latin typeface="+mn-lt"/>
                          <a:ea typeface="+mn-ea"/>
                          <a:cs typeface="+mn-cs"/>
                        </a:rPr>
                        <a:t>42 073 €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kern="1200" dirty="0" smtClean="0">
                          <a:solidFill>
                            <a:schemeClr val="tx1"/>
                          </a:solidFill>
                          <a:latin typeface="+mn-lt"/>
                          <a:ea typeface="+mn-ea"/>
                          <a:cs typeface="+mn-cs"/>
                        </a:rPr>
                        <a:t>3 797 €</a:t>
                      </a:r>
                    </a:p>
                  </a:txBody>
                  <a:tcPr marL="91433" marR="91433" marT="45714" marB="45714"/>
                </a:tc>
              </a:tr>
              <a:tr h="396607">
                <a:tc>
                  <a:txBody>
                    <a:bodyPr/>
                    <a:lstStyle/>
                    <a:p>
                      <a:pPr algn="ctr"/>
                      <a:r>
                        <a:rPr lang="fr-FR" sz="1800" kern="1200" dirty="0" smtClean="0">
                          <a:solidFill>
                            <a:schemeClr val="tx1"/>
                          </a:solidFill>
                          <a:latin typeface="+mn-lt"/>
                          <a:ea typeface="+mn-ea"/>
                          <a:cs typeface="+mn-cs"/>
                        </a:rPr>
                        <a:t>Réduction d’IR de 20% </a:t>
                      </a:r>
                      <a:endParaRPr lang="fr-FR" sz="1800" kern="1200" dirty="0">
                        <a:solidFill>
                          <a:schemeClr val="tx1"/>
                        </a:solidFill>
                        <a:latin typeface="+mn-lt"/>
                        <a:ea typeface="+mn-ea"/>
                        <a:cs typeface="+mn-cs"/>
                      </a:endParaRPr>
                    </a:p>
                  </a:txBody>
                  <a:tcPr marL="91433" marR="91433" marT="45714" marB="45714"/>
                </a:tc>
                <a:tc>
                  <a:txBody>
                    <a:bodyPr/>
                    <a:lstStyle/>
                    <a:p>
                      <a:pPr algn="l"/>
                      <a:r>
                        <a:rPr kumimoji="0" lang="fr-FR" sz="1600" b="0" i="0" u="none" strike="noStrike" kern="1200" cap="none" spc="0" normalizeH="0" baseline="0" dirty="0" smtClean="0">
                          <a:ln>
                            <a:noFill/>
                          </a:ln>
                          <a:solidFill>
                            <a:srgbClr val="000000"/>
                          </a:solidFill>
                          <a:effectLst/>
                          <a:uLnTx/>
                          <a:uFillTx/>
                          <a:latin typeface="+mn-lt"/>
                          <a:ea typeface="+mn-ea"/>
                          <a:cs typeface="+mn-cs"/>
                        </a:rPr>
                        <a:t>- 1ère part de QF (Célibataire)</a:t>
                      </a:r>
                    </a:p>
                    <a:p>
                      <a:pPr algn="l"/>
                      <a:r>
                        <a:rPr kumimoji="0" lang="fr-FR" sz="1600" b="0" i="0" u="none" strike="noStrike" kern="1200" cap="none" spc="0" normalizeH="0" baseline="0" dirty="0" smtClean="0">
                          <a:ln>
                            <a:noFill/>
                          </a:ln>
                          <a:solidFill>
                            <a:srgbClr val="000000"/>
                          </a:solidFill>
                          <a:effectLst/>
                          <a:uLnTx/>
                          <a:uFillTx/>
                          <a:latin typeface="+mn-lt"/>
                          <a:ea typeface="+mn-ea"/>
                          <a:cs typeface="+mn-cs"/>
                        </a:rPr>
                        <a:t>- 2 premières parts de QF (couple)</a:t>
                      </a:r>
                    </a:p>
                  </a:txBody>
                  <a:tcPr marL="91433" marR="91433" marT="45714" marB="45714"/>
                </a:tc>
                <a:tc>
                  <a:txBody>
                    <a:bodyPr/>
                    <a:lstStyle/>
                    <a:p>
                      <a:pPr algn="ctr"/>
                      <a:r>
                        <a:rPr lang="pt-BR" sz="1800" kern="1200" dirty="0" smtClean="0">
                          <a:solidFill>
                            <a:schemeClr val="tx1"/>
                          </a:solidFill>
                          <a:latin typeface="+mn-lt"/>
                          <a:ea typeface="+mn-ea"/>
                          <a:cs typeface="+mn-cs"/>
                        </a:rPr>
                        <a:t>RFR &lt; 18 985 €</a:t>
                      </a:r>
                    </a:p>
                    <a:p>
                      <a:pPr algn="ctr"/>
                      <a:r>
                        <a:rPr lang="pt-BR" sz="1800" kern="1200" dirty="0" smtClean="0">
                          <a:solidFill>
                            <a:schemeClr val="tx1"/>
                          </a:solidFill>
                          <a:latin typeface="+mn-lt"/>
                          <a:ea typeface="+mn-ea"/>
                          <a:cs typeface="+mn-cs"/>
                        </a:rPr>
                        <a:t>RFR &lt; 37 969 €</a:t>
                      </a:r>
                      <a:endParaRPr lang="fr-FR" sz="1800" kern="1200" dirty="0">
                        <a:solidFill>
                          <a:schemeClr val="tx1"/>
                        </a:solidFill>
                        <a:latin typeface="+mn-lt"/>
                        <a:ea typeface="+mn-ea"/>
                        <a:cs typeface="+mn-cs"/>
                      </a:endParaRPr>
                    </a:p>
                  </a:txBody>
                  <a:tcPr marL="91433" marR="91433" marT="45714" marB="45714"/>
                </a:tc>
              </a:tr>
              <a:tr h="440675">
                <a:tc>
                  <a:txBody>
                    <a:bodyPr/>
                    <a:lstStyle/>
                    <a:p>
                      <a:pPr algn="ctr"/>
                      <a:r>
                        <a:rPr lang="fr-FR" sz="1800" kern="1200" dirty="0" smtClean="0">
                          <a:solidFill>
                            <a:schemeClr val="tx1"/>
                          </a:solidFill>
                          <a:latin typeface="+mn-lt"/>
                          <a:ea typeface="+mn-ea"/>
                          <a:cs typeface="+mn-cs"/>
                        </a:rPr>
                        <a:t>Dons aux œuvres</a:t>
                      </a:r>
                      <a:endParaRPr lang="fr-FR" sz="1800" kern="1200" dirty="0">
                        <a:solidFill>
                          <a:schemeClr val="tx1"/>
                        </a:solidFill>
                        <a:latin typeface="+mn-lt"/>
                        <a:ea typeface="+mn-ea"/>
                        <a:cs typeface="+mn-cs"/>
                      </a:endParaRPr>
                    </a:p>
                  </a:txBody>
                  <a:tcPr marL="91433" marR="91433" marT="45714" marB="45714"/>
                </a:tc>
                <a:tc>
                  <a:txBody>
                    <a:bodyPr/>
                    <a:lstStyle/>
                    <a:p>
                      <a:pPr algn="l"/>
                      <a:r>
                        <a:rPr kumimoji="0" lang="fr-FR" sz="1600" b="0" i="0" u="none" strike="noStrike" kern="1200" cap="none" spc="0" normalizeH="0" baseline="0" dirty="0" smtClean="0">
                          <a:ln>
                            <a:noFill/>
                          </a:ln>
                          <a:solidFill>
                            <a:srgbClr val="000000"/>
                          </a:solidFill>
                          <a:effectLst/>
                          <a:uLnTx/>
                          <a:uFillTx/>
                          <a:latin typeface="+mn-lt"/>
                          <a:ea typeface="+mn-ea"/>
                          <a:cs typeface="+mn-cs"/>
                        </a:rPr>
                        <a:t>Aide aux personnes en difficulté (75%)</a:t>
                      </a:r>
                      <a:endParaRPr kumimoji="0" lang="fr-FR" sz="1600" b="0" i="0" u="none" strike="noStrike" kern="1200" cap="none" spc="0" normalizeH="0" baseline="0" dirty="0">
                        <a:ln>
                          <a:noFill/>
                        </a:ln>
                        <a:solidFill>
                          <a:srgbClr val="000000"/>
                        </a:solidFill>
                        <a:effectLst/>
                        <a:uLnTx/>
                        <a:uFillTx/>
                        <a:latin typeface="+mn-lt"/>
                        <a:ea typeface="+mn-ea"/>
                        <a:cs typeface="+mn-cs"/>
                      </a:endParaRPr>
                    </a:p>
                  </a:txBody>
                  <a:tcPr marL="91433" marR="91433" marT="45714" marB="45714"/>
                </a:tc>
                <a:tc>
                  <a:txBody>
                    <a:bodyPr/>
                    <a:lstStyle/>
                    <a:p>
                      <a:pPr algn="ctr"/>
                      <a:r>
                        <a:rPr lang="fr-FR" sz="1800" kern="1200" dirty="0" smtClean="0">
                          <a:solidFill>
                            <a:schemeClr val="tx1"/>
                          </a:solidFill>
                          <a:latin typeface="+mn-lt"/>
                          <a:ea typeface="+mn-ea"/>
                          <a:cs typeface="+mn-cs"/>
                        </a:rPr>
                        <a:t>546 €</a:t>
                      </a:r>
                    </a:p>
                  </a:txBody>
                  <a:tcPr marL="91433" marR="91433" marT="45714" marB="45714"/>
                </a:tc>
              </a:tr>
              <a:tr h="404355">
                <a:tc>
                  <a:txBody>
                    <a:bodyPr/>
                    <a:lstStyle/>
                    <a:p>
                      <a:pPr algn="ctr"/>
                      <a:r>
                        <a:rPr lang="fr-FR" sz="1800" kern="1200" dirty="0" smtClean="0">
                          <a:solidFill>
                            <a:schemeClr val="tx1"/>
                          </a:solidFill>
                          <a:latin typeface="+mn-lt"/>
                          <a:ea typeface="+mn-ea"/>
                          <a:cs typeface="+mn-cs"/>
                        </a:rPr>
                        <a:t>Plafonnement des effets</a:t>
                      </a:r>
                      <a:r>
                        <a:rPr lang="fr-FR" sz="1800" kern="1200" baseline="0" dirty="0" smtClean="0">
                          <a:solidFill>
                            <a:schemeClr val="tx1"/>
                          </a:solidFill>
                          <a:latin typeface="+mn-lt"/>
                          <a:ea typeface="+mn-ea"/>
                          <a:cs typeface="+mn-cs"/>
                        </a:rPr>
                        <a:t> du QF</a:t>
                      </a:r>
                      <a:endParaRPr lang="fr-FR" sz="1800" kern="1200" dirty="0">
                        <a:solidFill>
                          <a:schemeClr val="tx1"/>
                        </a:solidFill>
                        <a:latin typeface="+mn-lt"/>
                        <a:ea typeface="+mn-ea"/>
                        <a:cs typeface="+mn-cs"/>
                      </a:endParaRPr>
                    </a:p>
                  </a:txBody>
                  <a:tcPr marL="91433" marR="91433" marT="45714" marB="45714"/>
                </a:tc>
                <a:tc>
                  <a:txBody>
                    <a:bodyPr/>
                    <a:lstStyle/>
                    <a:p>
                      <a:pPr marL="285750" indent="-285750" algn="l">
                        <a:buFontTx/>
                        <a:buChar char="-"/>
                      </a:pPr>
                      <a:r>
                        <a:rPr kumimoji="0" lang="fr-FR" sz="1600" b="0" i="0" u="none" strike="noStrike" kern="1200" cap="none" spc="0" normalizeH="0" baseline="0" dirty="0" smtClean="0">
                          <a:ln>
                            <a:noFill/>
                          </a:ln>
                          <a:solidFill>
                            <a:srgbClr val="000000"/>
                          </a:solidFill>
                          <a:effectLst/>
                          <a:uLnTx/>
                          <a:uFillTx/>
                          <a:latin typeface="+mn-lt"/>
                          <a:ea typeface="+mn-ea"/>
                          <a:cs typeface="+mn-cs"/>
                        </a:rPr>
                        <a:t>Par ½ part</a:t>
                      </a:r>
                    </a:p>
                    <a:p>
                      <a:pPr marL="285750" indent="-285750" algn="l">
                        <a:buFontTx/>
                        <a:buChar char="-"/>
                      </a:pPr>
                      <a:r>
                        <a:rPr kumimoji="0" lang="fr-FR" sz="1600" b="0" i="0" u="none" strike="noStrike" kern="1200" cap="none" spc="0" normalizeH="0" baseline="0" dirty="0" smtClean="0">
                          <a:ln>
                            <a:noFill/>
                          </a:ln>
                          <a:solidFill>
                            <a:srgbClr val="000000"/>
                          </a:solidFill>
                          <a:effectLst/>
                          <a:uLnTx/>
                          <a:uFillTx/>
                          <a:latin typeface="+mn-lt"/>
                          <a:ea typeface="+mn-ea"/>
                          <a:cs typeface="+mn-cs"/>
                        </a:rPr>
                        <a:t>Par ¼ de part (enfant résidence alternée)</a:t>
                      </a:r>
                    </a:p>
                    <a:p>
                      <a:pPr marL="285750" indent="-285750" algn="l">
                        <a:buFontTx/>
                        <a:buChar char="-"/>
                      </a:pPr>
                      <a:r>
                        <a:rPr kumimoji="0" lang="fr-FR" sz="1600" b="0" i="0" u="none" strike="noStrike" kern="1200" cap="none" spc="0" normalizeH="0" baseline="0" dirty="0" smtClean="0">
                          <a:ln>
                            <a:noFill/>
                          </a:ln>
                          <a:solidFill>
                            <a:srgbClr val="000000"/>
                          </a:solidFill>
                          <a:effectLst/>
                          <a:uLnTx/>
                          <a:uFillTx/>
                          <a:latin typeface="+mn-lt"/>
                          <a:ea typeface="+mn-ea"/>
                          <a:cs typeface="+mn-cs"/>
                        </a:rPr>
                        <a:t>Enfant marié rattaché au foyer fiscal</a:t>
                      </a:r>
                      <a:endParaRPr kumimoji="0" lang="fr-FR" sz="1600" b="0" i="0" u="none" strike="noStrike" kern="1200" cap="none" spc="0" normalizeH="0" baseline="0" dirty="0">
                        <a:ln>
                          <a:noFill/>
                        </a:ln>
                        <a:solidFill>
                          <a:srgbClr val="000000"/>
                        </a:solidFill>
                        <a:effectLst/>
                        <a:uLnTx/>
                        <a:uFillTx/>
                        <a:latin typeface="+mn-lt"/>
                        <a:ea typeface="+mn-ea"/>
                        <a:cs typeface="+mn-cs"/>
                      </a:endParaRPr>
                    </a:p>
                  </a:txBody>
                  <a:tcPr marL="91433" marR="91433" marT="45714" marB="45714"/>
                </a:tc>
                <a:tc>
                  <a:txBody>
                    <a:bodyPr/>
                    <a:lstStyle/>
                    <a:p>
                      <a:pPr algn="ctr"/>
                      <a:r>
                        <a:rPr lang="pt-BR" sz="1800" kern="1200" dirty="0" smtClean="0">
                          <a:solidFill>
                            <a:schemeClr val="tx1"/>
                          </a:solidFill>
                          <a:latin typeface="+mn-lt"/>
                          <a:ea typeface="+mn-ea"/>
                          <a:cs typeface="+mn-cs"/>
                        </a:rPr>
                        <a:t>1 551 €</a:t>
                      </a:r>
                    </a:p>
                    <a:p>
                      <a:pPr algn="ctr"/>
                      <a:r>
                        <a:rPr lang="pt-BR" sz="1800" kern="1200" dirty="0" smtClean="0">
                          <a:solidFill>
                            <a:schemeClr val="tx1"/>
                          </a:solidFill>
                          <a:latin typeface="+mn-lt"/>
                          <a:ea typeface="+mn-ea"/>
                          <a:cs typeface="+mn-cs"/>
                        </a:rPr>
                        <a:t>776 €</a:t>
                      </a:r>
                    </a:p>
                    <a:p>
                      <a:pPr algn="ctr"/>
                      <a:r>
                        <a:rPr lang="pt-BR" sz="1800" kern="1200" dirty="0" smtClean="0">
                          <a:solidFill>
                            <a:schemeClr val="tx1"/>
                          </a:solidFill>
                          <a:latin typeface="+mn-lt"/>
                          <a:ea typeface="+mn-ea"/>
                          <a:cs typeface="+mn-cs"/>
                        </a:rPr>
                        <a:t>5 888 €</a:t>
                      </a:r>
                      <a:endParaRPr lang="fr-FR" sz="1800" kern="1200" dirty="0">
                        <a:solidFill>
                          <a:schemeClr val="tx1"/>
                        </a:solidFill>
                        <a:latin typeface="+mn-lt"/>
                        <a:ea typeface="+mn-ea"/>
                        <a:cs typeface="+mn-cs"/>
                      </a:endParaRPr>
                    </a:p>
                  </a:txBody>
                  <a:tcPr marL="91433" marR="91433" marT="45714" marB="45714"/>
                </a:tc>
              </a:tr>
              <a:tr h="591654">
                <a:tc>
                  <a:txBody>
                    <a:bodyPr/>
                    <a:lstStyle/>
                    <a:p>
                      <a:pPr algn="ctr"/>
                      <a:r>
                        <a:rPr lang="fr-FR" sz="1800" kern="1200" dirty="0" smtClean="0">
                          <a:solidFill>
                            <a:schemeClr val="tx1"/>
                          </a:solidFill>
                          <a:latin typeface="+mn-lt"/>
                          <a:ea typeface="+mn-ea"/>
                          <a:cs typeface="+mn-cs"/>
                        </a:rPr>
                        <a:t>Pension alimentaire versée à un enfant majeur</a:t>
                      </a:r>
                      <a:endParaRPr lang="fr-FR" sz="1800" kern="1200" dirty="0">
                        <a:solidFill>
                          <a:schemeClr val="tx1"/>
                        </a:solidFill>
                        <a:latin typeface="+mn-lt"/>
                        <a:ea typeface="+mn-ea"/>
                        <a:cs typeface="+mn-cs"/>
                      </a:endParaRPr>
                    </a:p>
                  </a:txBody>
                  <a:tcPr marL="91433" marR="91433" marT="45714" marB="45714"/>
                </a:tc>
                <a:tc>
                  <a:txBody>
                    <a:bodyPr/>
                    <a:lstStyle/>
                    <a:p>
                      <a:pPr algn="l"/>
                      <a:endParaRPr lang="fr-FR" sz="1600" kern="1200" dirty="0">
                        <a:solidFill>
                          <a:schemeClr val="tx1"/>
                        </a:solidFill>
                        <a:latin typeface="+mn-lt"/>
                        <a:ea typeface="+mn-ea"/>
                        <a:cs typeface="+mn-cs"/>
                      </a:endParaRPr>
                    </a:p>
                  </a:txBody>
                  <a:tcPr marL="91433" marR="91433" marT="45714" marB="45714"/>
                </a:tc>
                <a:tc>
                  <a:txBody>
                    <a:bodyPr/>
                    <a:lstStyle/>
                    <a:p>
                      <a:pPr algn="ctr"/>
                      <a:endParaRPr lang="pt-BR" sz="1800" kern="1200" dirty="0" smtClean="0">
                        <a:solidFill>
                          <a:schemeClr val="tx1"/>
                        </a:solidFill>
                        <a:latin typeface="+mn-lt"/>
                        <a:ea typeface="+mn-ea"/>
                        <a:cs typeface="+mn-cs"/>
                      </a:endParaRPr>
                    </a:p>
                    <a:p>
                      <a:pPr algn="ctr"/>
                      <a:r>
                        <a:rPr lang="pt-BR" sz="1800" kern="1200" dirty="0" smtClean="0">
                          <a:solidFill>
                            <a:schemeClr val="tx1"/>
                          </a:solidFill>
                          <a:latin typeface="+mn-lt"/>
                          <a:ea typeface="+mn-ea"/>
                          <a:cs typeface="+mn-cs"/>
                        </a:rPr>
                        <a:t>5 888 </a:t>
                      </a:r>
                      <a:r>
                        <a:rPr lang="pt-BR" sz="1800" kern="1200" baseline="0" dirty="0" smtClean="0">
                          <a:solidFill>
                            <a:schemeClr val="tx1"/>
                          </a:solidFill>
                          <a:latin typeface="+mn-lt"/>
                          <a:ea typeface="+mn-ea"/>
                          <a:cs typeface="+mn-cs"/>
                        </a:rPr>
                        <a:t>€</a:t>
                      </a:r>
                    </a:p>
                  </a:txBody>
                  <a:tcPr marL="91433" marR="91433" marT="45714" marB="45714"/>
                </a:tc>
              </a:tr>
            </a:tbl>
          </a:graphicData>
        </a:graphic>
      </p:graphicFrame>
    </p:spTree>
    <p:extLst>
      <p:ext uri="{BB962C8B-B14F-4D97-AF65-F5344CB8AC3E}">
        <p14:creationId xmlns:p14="http://schemas.microsoft.com/office/powerpoint/2010/main" val="698212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22217"/>
            <a:ext cx="8542338" cy="5347856"/>
          </a:xfrm>
        </p:spPr>
        <p:txBody>
          <a:bodyPr>
            <a:normAutofit fontScale="92500" lnSpcReduction="10000"/>
          </a:bodyPr>
          <a:lstStyle/>
          <a:p>
            <a:r>
              <a:rPr lang="fr-FR" sz="2600" dirty="0" smtClean="0"/>
              <a:t> Une </a:t>
            </a:r>
            <a:r>
              <a:rPr lang="fr-FR" sz="2600" dirty="0"/>
              <a:t>avance de 60 % sur certaines réductions et crédits </a:t>
            </a:r>
            <a:r>
              <a:rPr lang="fr-FR" sz="2600" dirty="0" smtClean="0"/>
              <a:t>d’impôt </a:t>
            </a:r>
          </a:p>
          <a:p>
            <a:pPr lvl="1"/>
            <a:r>
              <a:rPr lang="fr-FR" sz="2400" dirty="0"/>
              <a:t>V</a:t>
            </a:r>
            <a:r>
              <a:rPr lang="fr-FR" sz="2400" dirty="0" smtClean="0"/>
              <a:t>ersée dès le 15 janvier 2019, elle s’applique </a:t>
            </a:r>
            <a:r>
              <a:rPr lang="fr-FR" sz="2400" u="sng" dirty="0" smtClean="0"/>
              <a:t>exclusivement</a:t>
            </a:r>
            <a:r>
              <a:rPr lang="fr-FR" sz="2400" dirty="0" smtClean="0"/>
              <a:t> aux dispositifs suivants:</a:t>
            </a:r>
            <a:endParaRPr lang="fr-FR" sz="2400" dirty="0"/>
          </a:p>
          <a:p>
            <a:pPr lvl="2"/>
            <a:r>
              <a:rPr lang="fr-FR" sz="2200" dirty="0" smtClean="0"/>
              <a:t>Scellier</a:t>
            </a:r>
            <a:r>
              <a:rPr lang="fr-FR" sz="2200" dirty="0"/>
              <a:t>, </a:t>
            </a:r>
            <a:r>
              <a:rPr lang="fr-FR" sz="2200" dirty="0" smtClean="0"/>
              <a:t>Duflot, Pinel, </a:t>
            </a:r>
            <a:r>
              <a:rPr lang="fr-FR" sz="2200" dirty="0" err="1" smtClean="0"/>
              <a:t>Censi</a:t>
            </a:r>
            <a:r>
              <a:rPr lang="fr-FR" sz="2200" dirty="0" smtClean="0"/>
              <a:t>-Bouvard </a:t>
            </a:r>
          </a:p>
          <a:p>
            <a:pPr lvl="2"/>
            <a:r>
              <a:rPr lang="fr-FR" sz="2200" dirty="0" smtClean="0"/>
              <a:t>Girardin </a:t>
            </a:r>
            <a:r>
              <a:rPr lang="fr-FR" sz="2200" dirty="0"/>
              <a:t>logement </a:t>
            </a:r>
            <a:endParaRPr lang="fr-FR" sz="2200" dirty="0" smtClean="0"/>
          </a:p>
          <a:p>
            <a:pPr lvl="2"/>
            <a:r>
              <a:rPr lang="fr-FR" sz="2200" dirty="0" smtClean="0"/>
              <a:t>Dons aux œuvres </a:t>
            </a:r>
          </a:p>
          <a:p>
            <a:pPr lvl="2"/>
            <a:r>
              <a:rPr lang="fr-FR" sz="2200" dirty="0" smtClean="0"/>
              <a:t>Emploi d’un </a:t>
            </a:r>
            <a:r>
              <a:rPr lang="fr-FR" sz="2200" dirty="0"/>
              <a:t>salarié à </a:t>
            </a:r>
            <a:r>
              <a:rPr lang="fr-FR" sz="2200" dirty="0" smtClean="0"/>
              <a:t>domicile</a:t>
            </a:r>
          </a:p>
          <a:p>
            <a:pPr lvl="2"/>
            <a:r>
              <a:rPr lang="fr-FR" sz="2200" dirty="0" smtClean="0"/>
              <a:t>Frais </a:t>
            </a:r>
            <a:r>
              <a:rPr lang="fr-FR" sz="2200" dirty="0"/>
              <a:t>de garde des jeunes enfants de moins de 6 </a:t>
            </a:r>
            <a:r>
              <a:rPr lang="fr-FR" sz="2200" dirty="0" smtClean="0"/>
              <a:t>ans</a:t>
            </a:r>
            <a:endParaRPr lang="fr-FR" sz="2200" dirty="0"/>
          </a:p>
          <a:p>
            <a:pPr lvl="2"/>
            <a:r>
              <a:rPr lang="fr-FR" sz="2200" dirty="0" smtClean="0"/>
              <a:t>Dépenses </a:t>
            </a:r>
            <a:r>
              <a:rPr lang="fr-FR" sz="2200" dirty="0"/>
              <a:t>d'accueil en établissement d’hébergement pour personnes âgées</a:t>
            </a:r>
          </a:p>
          <a:p>
            <a:pPr lvl="2"/>
            <a:r>
              <a:rPr lang="fr-FR" sz="2200" dirty="0" smtClean="0"/>
              <a:t>Cotisations </a:t>
            </a:r>
            <a:r>
              <a:rPr lang="fr-FR" sz="2200" dirty="0"/>
              <a:t>versées aux organisations </a:t>
            </a:r>
            <a:r>
              <a:rPr lang="fr-FR" sz="2200" dirty="0" smtClean="0"/>
              <a:t>syndicales</a:t>
            </a:r>
          </a:p>
          <a:p>
            <a:pPr lvl="1"/>
            <a:r>
              <a:rPr lang="fr-FR" sz="2400" dirty="0" smtClean="0"/>
              <a:t>Elle ne </a:t>
            </a:r>
            <a:r>
              <a:rPr lang="fr-FR" sz="2400" dirty="0"/>
              <a:t>concerne </a:t>
            </a:r>
            <a:r>
              <a:rPr lang="fr-FR" sz="2400" dirty="0" smtClean="0"/>
              <a:t>donc pas </a:t>
            </a:r>
            <a:r>
              <a:rPr lang="fr-FR" sz="2400" dirty="0"/>
              <a:t>les autres réductions et crédits </a:t>
            </a:r>
            <a:r>
              <a:rPr lang="fr-FR" sz="2400" dirty="0" smtClean="0"/>
              <a:t>d'impôt: Girardin </a:t>
            </a:r>
            <a:r>
              <a:rPr lang="fr-FR" sz="2400" dirty="0"/>
              <a:t>industriel </a:t>
            </a:r>
            <a:r>
              <a:rPr lang="fr-FR" sz="2400" dirty="0" smtClean="0"/>
              <a:t>et social</a:t>
            </a:r>
            <a:r>
              <a:rPr lang="fr-FR" sz="2400" dirty="0"/>
              <a:t>, Malraux, CITE</a:t>
            </a:r>
            <a:r>
              <a:rPr lang="fr-FR" sz="2400" dirty="0" smtClean="0"/>
              <a:t>, FIP, FCPI,  ...</a:t>
            </a:r>
            <a:endParaRPr lang="fr-FR" sz="2400" dirty="0"/>
          </a:p>
          <a:p>
            <a:pPr lvl="1"/>
            <a:r>
              <a:rPr lang="fr-FR" sz="2400" dirty="0" smtClean="0"/>
              <a:t>L'avance </a:t>
            </a:r>
            <a:r>
              <a:rPr lang="fr-FR" sz="2400" dirty="0"/>
              <a:t>est </a:t>
            </a:r>
            <a:r>
              <a:rPr lang="fr-FR" sz="2400" dirty="0" smtClean="0"/>
              <a:t>calculée </a:t>
            </a:r>
            <a:r>
              <a:rPr lang="fr-FR" sz="2400" dirty="0"/>
              <a:t>sur </a:t>
            </a:r>
            <a:r>
              <a:rPr lang="fr-FR" sz="2400" dirty="0" smtClean="0"/>
              <a:t>la base des </a:t>
            </a:r>
            <a:r>
              <a:rPr lang="fr-FR" sz="2400" dirty="0"/>
              <a:t>réductions et crédits d'impôt de l'année </a:t>
            </a:r>
            <a:r>
              <a:rPr lang="fr-FR" sz="2400" dirty="0" smtClean="0"/>
              <a:t>N-2, et elle est </a:t>
            </a:r>
            <a:r>
              <a:rPr lang="fr-FR" sz="2400" dirty="0"/>
              <a:t>versée automatiquement en janvier 2019 (sans que le contribuable ait besoin d'en faire la demande</a:t>
            </a:r>
            <a:r>
              <a:rPr lang="fr-FR" sz="2400" dirty="0" smtClean="0"/>
              <a:t>)</a:t>
            </a:r>
          </a:p>
        </p:txBody>
      </p:sp>
      <p:sp>
        <p:nvSpPr>
          <p:cNvPr id="3" name="Titre 2"/>
          <p:cNvSpPr>
            <a:spLocks noGrp="1"/>
          </p:cNvSpPr>
          <p:nvPr>
            <p:ph type="title"/>
          </p:nvPr>
        </p:nvSpPr>
        <p:spPr/>
        <p:txBody>
          <a:bodyPr/>
          <a:lstStyle/>
          <a:p>
            <a:r>
              <a:rPr lang="fr-FR" dirty="0" smtClean="0"/>
              <a:t>Les principales mesures</a:t>
            </a:r>
            <a:endParaRPr lang="fr-FR" dirty="0"/>
          </a:p>
        </p:txBody>
      </p:sp>
    </p:spTree>
    <p:extLst>
      <p:ext uri="{BB962C8B-B14F-4D97-AF65-F5344CB8AC3E}">
        <p14:creationId xmlns:p14="http://schemas.microsoft.com/office/powerpoint/2010/main" val="293576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fade">
                                      <p:cBhvr>
                                        <p:cTn id="16" dur="500"/>
                                        <p:tgtEl>
                                          <p:spTgt spid="2">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fade">
                                      <p:cBhvr>
                                        <p:cTn id="19" dur="500"/>
                                        <p:tgtEl>
                                          <p:spTgt spid="2">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500"/>
                                        <p:tgtEl>
                                          <p:spTgt spid="2">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Effect transition="in" filter="fade">
                                      <p:cBhvr>
                                        <p:cTn id="25" dur="500"/>
                                        <p:tgtEl>
                                          <p:spTgt spid="2">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
                                            <p:txEl>
                                              <p:pRg st="9" end="9"/>
                                            </p:txEl>
                                          </p:spTgt>
                                        </p:tgtEl>
                                        <p:attrNameLst>
                                          <p:attrName>style.visibility</p:attrName>
                                        </p:attrNameLst>
                                      </p:cBhvr>
                                      <p:to>
                                        <p:strVal val="visible"/>
                                      </p:to>
                                    </p:set>
                                    <p:animEffect transition="in" filter="fade">
                                      <p:cBhvr>
                                        <p:cTn id="30" dur="1000"/>
                                        <p:tgtEl>
                                          <p:spTgt spid="2">
                                            <p:txEl>
                                              <p:pRg st="9" end="9"/>
                                            </p:txEl>
                                          </p:spTgt>
                                        </p:tgtEl>
                                      </p:cBhvr>
                                    </p:animEffect>
                                    <p:anim calcmode="lin" valueType="num">
                                      <p:cBhvr>
                                        <p:cTn id="31"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32"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fade">
                                      <p:cBhvr>
                                        <p:cTn id="37" dur="1000"/>
                                        <p:tgtEl>
                                          <p:spTgt spid="2">
                                            <p:txEl>
                                              <p:pRg st="10" end="10"/>
                                            </p:txEl>
                                          </p:spTgt>
                                        </p:tgtEl>
                                      </p:cBhvr>
                                    </p:animEffect>
                                    <p:anim calcmode="lin" valueType="num">
                                      <p:cBhvr>
                                        <p:cTn id="3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2009" y="1122318"/>
            <a:ext cx="8684565" cy="5027344"/>
          </a:xfrm>
        </p:spPr>
        <p:txBody>
          <a:bodyPr>
            <a:normAutofit/>
          </a:bodyPr>
          <a:lstStyle/>
          <a:p>
            <a:r>
              <a:rPr lang="fr-FR" sz="2400" dirty="0" smtClean="0"/>
              <a:t>Réduction d’IR pour investissement au capital de PME, FIP et FCPI</a:t>
            </a:r>
          </a:p>
          <a:p>
            <a:pPr lvl="1"/>
            <a:r>
              <a:rPr lang="fr-FR" sz="2200" dirty="0" smtClean="0"/>
              <a:t>La réduction est portée à 25% pour les investissements réalisés en 2019</a:t>
            </a:r>
          </a:p>
          <a:p>
            <a:pPr lvl="2"/>
            <a:r>
              <a:rPr lang="fr-FR" sz="2200" dirty="0" smtClean="0"/>
              <a:t>La </a:t>
            </a:r>
            <a:r>
              <a:rPr lang="fr-FR" sz="2200" dirty="0"/>
              <a:t>hausse du taux de la réduction de 18 % à 25 </a:t>
            </a:r>
            <a:r>
              <a:rPr lang="fr-FR" sz="2200" dirty="0" smtClean="0"/>
              <a:t>% qui était initialement </a:t>
            </a:r>
            <a:r>
              <a:rPr lang="fr-FR" sz="2200" dirty="0"/>
              <a:t>prévue </a:t>
            </a:r>
            <a:r>
              <a:rPr lang="fr-FR" sz="2200" dirty="0" smtClean="0"/>
              <a:t>par la loi de finances précédente jusqu’au </a:t>
            </a:r>
            <a:r>
              <a:rPr lang="fr-FR" sz="2200" dirty="0"/>
              <a:t>31 décembre 2018, est prorogée pour les souscriptions réalisées jusqu’au 31 décembre 2019.</a:t>
            </a:r>
          </a:p>
          <a:p>
            <a:pPr lvl="2"/>
            <a:r>
              <a:rPr lang="fr-FR" sz="2200" dirty="0"/>
              <a:t>Cette prorogation est </a:t>
            </a:r>
            <a:r>
              <a:rPr lang="fr-FR" sz="2200" dirty="0" smtClean="0"/>
              <a:t>nécessaire: le </a:t>
            </a:r>
            <a:r>
              <a:rPr lang="fr-FR" sz="2200" dirty="0"/>
              <a:t>taux de 25 % n’a pas encore </a:t>
            </a:r>
            <a:r>
              <a:rPr lang="fr-FR" sz="2200" dirty="0" smtClean="0"/>
              <a:t>trouvé à </a:t>
            </a:r>
            <a:r>
              <a:rPr lang="fr-FR" sz="2200" dirty="0"/>
              <a:t>s’appliquer (l’accord préalable de la commission européenne est nécessaire pour son entrée en vigueur</a:t>
            </a:r>
            <a:r>
              <a:rPr lang="fr-FR" sz="2200" dirty="0" smtClean="0"/>
              <a:t>).</a:t>
            </a:r>
          </a:p>
          <a:p>
            <a:pPr lvl="2"/>
            <a:r>
              <a:rPr lang="fr-FR" sz="2200" dirty="0" smtClean="0"/>
              <a:t>Pour mémoire, la réduction actuelle de 18% portent sur le montant net global investi, les 25% porteront sur le quota d’investissement en titres éligibles du fonds</a:t>
            </a:r>
          </a:p>
          <a:p>
            <a:pPr marL="0" indent="0">
              <a:buNone/>
            </a:pPr>
            <a:endParaRPr lang="fr-FR" sz="2400" dirty="0"/>
          </a:p>
          <a:p>
            <a:pPr lvl="2"/>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smtClean="0">
              <a:solidFill>
                <a:srgbClr val="00B050"/>
              </a:solidFill>
            </a:endParaRPr>
          </a:p>
          <a:p>
            <a:pPr marL="457200" lvl="1" indent="0">
              <a:buNone/>
            </a:pPr>
            <a:endParaRPr lang="fr-FR" sz="2600" dirty="0"/>
          </a:p>
          <a:p>
            <a:pPr lvl="1"/>
            <a:endParaRPr lang="fr-FR" dirty="0"/>
          </a:p>
          <a:p>
            <a:pPr lvl="1"/>
            <a:endParaRPr lang="fr-FR" dirty="0" smtClean="0"/>
          </a:p>
          <a:p>
            <a:endParaRPr lang="fr-FR" dirty="0"/>
          </a:p>
        </p:txBody>
      </p:sp>
      <p:sp>
        <p:nvSpPr>
          <p:cNvPr id="14" name="Titre 13"/>
          <p:cNvSpPr>
            <a:spLocks noGrp="1"/>
          </p:cNvSpPr>
          <p:nvPr>
            <p:ph type="title"/>
          </p:nvPr>
        </p:nvSpPr>
        <p:spPr/>
        <p:txBody>
          <a:bodyPr>
            <a:normAutofit/>
          </a:bodyPr>
          <a:lstStyle/>
          <a:p>
            <a:r>
              <a:rPr lang="fr-FR" dirty="0"/>
              <a:t>Les principales mesures</a:t>
            </a:r>
          </a:p>
        </p:txBody>
      </p:sp>
    </p:spTree>
    <p:extLst>
      <p:ext uri="{BB962C8B-B14F-4D97-AF65-F5344CB8AC3E}">
        <p14:creationId xmlns:p14="http://schemas.microsoft.com/office/powerpoint/2010/main" val="164960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2009" y="1122318"/>
            <a:ext cx="8684565" cy="5199460"/>
          </a:xfrm>
        </p:spPr>
        <p:txBody>
          <a:bodyPr>
            <a:normAutofit/>
          </a:bodyPr>
          <a:lstStyle/>
          <a:p>
            <a:r>
              <a:rPr lang="fr-FR" sz="2400" dirty="0" smtClean="0"/>
              <a:t>Dispositif Pinel </a:t>
            </a:r>
          </a:p>
          <a:p>
            <a:pPr lvl="1"/>
            <a:r>
              <a:rPr lang="fr-FR" sz="2200" b="1" u="sng" dirty="0" smtClean="0"/>
              <a:t>Pas de remise en cause de la possibilité de louer à un ascendant ou un descendant non rattaché au foyer fiscal</a:t>
            </a:r>
          </a:p>
          <a:p>
            <a:pPr lvl="1"/>
            <a:r>
              <a:rPr lang="fr-FR" sz="2200" dirty="0" smtClean="0"/>
              <a:t>Nouvelle réduction pour travaux : « Pinel </a:t>
            </a:r>
            <a:r>
              <a:rPr lang="fr-FR" sz="2200" dirty="0" err="1" smtClean="0"/>
              <a:t>Denormandie</a:t>
            </a:r>
            <a:r>
              <a:rPr lang="fr-FR" sz="2200" dirty="0" smtClean="0"/>
              <a:t> »</a:t>
            </a:r>
          </a:p>
          <a:p>
            <a:pPr lvl="2"/>
            <a:r>
              <a:rPr lang="fr-FR" sz="2000" dirty="0" smtClean="0"/>
              <a:t>Pour les logements situés dans des centres villes dont l’habitat a un besoin marqué de réhabilitation, acquis entre 01/01/2019 et 31/12/2021</a:t>
            </a:r>
          </a:p>
          <a:p>
            <a:pPr lvl="2"/>
            <a:r>
              <a:rPr lang="fr-FR" sz="2000" dirty="0" smtClean="0"/>
              <a:t>Elle concerne:</a:t>
            </a:r>
          </a:p>
          <a:p>
            <a:pPr lvl="3"/>
            <a:r>
              <a:rPr lang="fr-FR" sz="1800" dirty="0" smtClean="0"/>
              <a:t>Les travaux d’amélioration et de rénovation de logements anciens</a:t>
            </a:r>
          </a:p>
          <a:p>
            <a:pPr lvl="3"/>
            <a:r>
              <a:rPr lang="fr-FR" sz="1800" dirty="0" smtClean="0"/>
              <a:t>Les travaux de transformation en habitation d’un local initialement affecté à un autre usage </a:t>
            </a:r>
          </a:p>
          <a:p>
            <a:pPr lvl="2"/>
            <a:r>
              <a:rPr lang="fr-FR" sz="2000" dirty="0"/>
              <a:t>Les travaux doivent représenter au moins  25% du coût total de l’opération</a:t>
            </a:r>
          </a:p>
          <a:p>
            <a:pPr lvl="2"/>
            <a:r>
              <a:rPr lang="fr-FR" sz="2000" dirty="0"/>
              <a:t>La </a:t>
            </a:r>
            <a:r>
              <a:rPr lang="fr-FR" sz="2000" dirty="0" smtClean="0"/>
              <a:t>réduction d’impôts portera à la fois sur le prix d’achat et les travaux</a:t>
            </a:r>
          </a:p>
          <a:p>
            <a:pPr lvl="2"/>
            <a:r>
              <a:rPr lang="fr-FR" sz="2000" dirty="0"/>
              <a:t>Travaux et communes éligibles à fixer par </a:t>
            </a:r>
            <a:r>
              <a:rPr lang="fr-FR" sz="2000" dirty="0" smtClean="0"/>
              <a:t>décret</a:t>
            </a:r>
          </a:p>
          <a:p>
            <a:pPr lvl="2"/>
            <a:r>
              <a:rPr lang="fr-FR" sz="2000" dirty="0" smtClean="0"/>
              <a:t>Conditions en théorie plus souples que le Pinel réhabilité</a:t>
            </a:r>
            <a:endParaRPr lang="fr-FR" sz="2000" dirty="0"/>
          </a:p>
          <a:p>
            <a:endParaRPr lang="fr-FR" sz="2400" dirty="0"/>
          </a:p>
          <a:p>
            <a:pPr marL="0" indent="0">
              <a:buNone/>
            </a:pPr>
            <a:endParaRPr lang="fr-FR" sz="2400" dirty="0"/>
          </a:p>
          <a:p>
            <a:pPr lvl="2"/>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smtClean="0">
              <a:solidFill>
                <a:srgbClr val="00B050"/>
              </a:solidFill>
            </a:endParaRPr>
          </a:p>
          <a:p>
            <a:pPr marL="457200" lvl="1" indent="0">
              <a:buNone/>
            </a:pPr>
            <a:endParaRPr lang="fr-FR" sz="2600" dirty="0"/>
          </a:p>
          <a:p>
            <a:pPr lvl="1"/>
            <a:endParaRPr lang="fr-FR" dirty="0"/>
          </a:p>
          <a:p>
            <a:pPr lvl="1"/>
            <a:endParaRPr lang="fr-FR" dirty="0" smtClean="0"/>
          </a:p>
          <a:p>
            <a:endParaRPr lang="fr-FR" dirty="0"/>
          </a:p>
        </p:txBody>
      </p:sp>
      <p:sp>
        <p:nvSpPr>
          <p:cNvPr id="14" name="Titre 13"/>
          <p:cNvSpPr>
            <a:spLocks noGrp="1"/>
          </p:cNvSpPr>
          <p:nvPr>
            <p:ph type="title"/>
          </p:nvPr>
        </p:nvSpPr>
        <p:spPr/>
        <p:txBody>
          <a:bodyPr>
            <a:normAutofit/>
          </a:bodyPr>
          <a:lstStyle/>
          <a:p>
            <a:r>
              <a:rPr lang="fr-FR" dirty="0"/>
              <a:t>Les principales mesures</a:t>
            </a:r>
          </a:p>
        </p:txBody>
      </p:sp>
    </p:spTree>
    <p:extLst>
      <p:ext uri="{BB962C8B-B14F-4D97-AF65-F5344CB8AC3E}">
        <p14:creationId xmlns:p14="http://schemas.microsoft.com/office/powerpoint/2010/main" val="343970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Effect transition="in" filter="fade">
                                      <p:cBhvr>
                                        <p:cTn id="20" dur="500"/>
                                        <p:tgtEl>
                                          <p:spTgt spid="2">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fade">
                                      <p:cBhvr>
                                        <p:cTn id="23" dur="500"/>
                                        <p:tgtEl>
                                          <p:spTgt spid="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fade">
                                      <p:cBhvr>
                                        <p:cTn id="28" dur="500"/>
                                        <p:tgtEl>
                                          <p:spTgt spid="2">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Effect transition="in" filter="fade">
                                      <p:cBhvr>
                                        <p:cTn id="33" dur="500"/>
                                        <p:tgtEl>
                                          <p:spTgt spid="2">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9" end="9"/>
                                            </p:txEl>
                                          </p:spTgt>
                                        </p:tgtEl>
                                        <p:attrNameLst>
                                          <p:attrName>style.visibility</p:attrName>
                                        </p:attrNameLst>
                                      </p:cBhvr>
                                      <p:to>
                                        <p:strVal val="visible"/>
                                      </p:to>
                                    </p:set>
                                    <p:animEffect transition="in" filter="fade">
                                      <p:cBhvr>
                                        <p:cTn id="38" dur="500"/>
                                        <p:tgtEl>
                                          <p:spTgt spid="2">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Effect transition="in" filter="fade">
                                      <p:cBhvr>
                                        <p:cTn id="43"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2009" y="1122318"/>
            <a:ext cx="8684565" cy="5027344"/>
          </a:xfrm>
        </p:spPr>
        <p:txBody>
          <a:bodyPr>
            <a:normAutofit/>
          </a:bodyPr>
          <a:lstStyle/>
          <a:p>
            <a:r>
              <a:rPr lang="fr-FR" sz="2400" dirty="0" smtClean="0"/>
              <a:t>Dispositif Pinel </a:t>
            </a:r>
          </a:p>
          <a:p>
            <a:pPr lvl="1"/>
            <a:r>
              <a:rPr lang="fr-FR" sz="2200" dirty="0" smtClean="0"/>
              <a:t>Zones </a:t>
            </a:r>
            <a:r>
              <a:rPr lang="fr-FR" sz="2200" dirty="0"/>
              <a:t>B2 et </a:t>
            </a:r>
            <a:r>
              <a:rPr lang="fr-FR" sz="2200" dirty="0" smtClean="0"/>
              <a:t>C: report de la date limite de signature définitive de l’acte</a:t>
            </a:r>
          </a:p>
          <a:p>
            <a:pPr lvl="2"/>
            <a:r>
              <a:rPr lang="fr-FR" sz="2000" dirty="0" smtClean="0"/>
              <a:t>L’investissement éligible depuis janvier 2018 concernait </a:t>
            </a:r>
            <a:r>
              <a:rPr lang="fr-FR" sz="2000" dirty="0"/>
              <a:t>uniquement les logements dont la demande de permis de construire avait été déposée avant le 31/12/2017, et si l’acte notarié était signé avant le </a:t>
            </a:r>
            <a:r>
              <a:rPr lang="fr-FR" sz="2000" dirty="0" smtClean="0"/>
              <a:t>31/12/2018</a:t>
            </a:r>
          </a:p>
          <a:p>
            <a:pPr lvl="2"/>
            <a:r>
              <a:rPr lang="fr-FR" sz="2000" dirty="0" smtClean="0"/>
              <a:t>La </a:t>
            </a:r>
            <a:r>
              <a:rPr lang="fr-FR" sz="2000" dirty="0"/>
              <a:t>signature de l’acte définitif de vente est repoussée au 15 mars </a:t>
            </a:r>
            <a:r>
              <a:rPr lang="fr-FR" sz="2000" dirty="0" smtClean="0"/>
              <a:t>2019</a:t>
            </a:r>
          </a:p>
          <a:p>
            <a:pPr lvl="1"/>
            <a:r>
              <a:rPr lang="fr-FR" sz="2200" dirty="0"/>
              <a:t>L’avantage fiscal sera accordé aux contribuables qui deviennent non-résidents après avoir réalisé un investissement éligible alors qu’ils résidaient en </a:t>
            </a:r>
            <a:r>
              <a:rPr lang="fr-FR" sz="2200" dirty="0" smtClean="0"/>
              <a:t>France</a:t>
            </a:r>
          </a:p>
          <a:p>
            <a:pPr lvl="2"/>
            <a:r>
              <a:rPr lang="fr-FR" sz="2000" dirty="0"/>
              <a:t>L’imputation s’effectuera sur l’IR dû en France par le non-résident, sans pouvoir donner lieu à </a:t>
            </a:r>
            <a:r>
              <a:rPr lang="fr-FR" sz="2000" dirty="0" smtClean="0"/>
              <a:t>remboursement</a:t>
            </a:r>
          </a:p>
          <a:p>
            <a:pPr lvl="2"/>
            <a:r>
              <a:rPr lang="fr-FR" sz="2000" dirty="0" smtClean="0"/>
              <a:t>Le bénéfice de la réduction n’est pas ouvert aux personnes non-résidentes lors de l’investissement</a:t>
            </a:r>
            <a:endParaRPr lang="fr-FR" sz="2000" dirty="0"/>
          </a:p>
          <a:p>
            <a:pPr lvl="1"/>
            <a:endParaRPr lang="fr-FR" sz="2200" dirty="0" smtClean="0"/>
          </a:p>
          <a:p>
            <a:pPr lvl="1"/>
            <a:endParaRPr lang="fr-FR" sz="2200" dirty="0"/>
          </a:p>
          <a:p>
            <a:endParaRPr lang="fr-FR" sz="2400" dirty="0"/>
          </a:p>
          <a:p>
            <a:pPr marL="0" indent="0">
              <a:buNone/>
            </a:pPr>
            <a:endParaRPr lang="fr-FR" sz="2400" dirty="0"/>
          </a:p>
          <a:p>
            <a:pPr lvl="2"/>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smtClean="0">
              <a:solidFill>
                <a:srgbClr val="00B050"/>
              </a:solidFill>
            </a:endParaRPr>
          </a:p>
          <a:p>
            <a:pPr marL="457200" lvl="1" indent="0">
              <a:buNone/>
            </a:pPr>
            <a:endParaRPr lang="fr-FR" sz="2600" dirty="0"/>
          </a:p>
          <a:p>
            <a:pPr lvl="1"/>
            <a:endParaRPr lang="fr-FR" dirty="0"/>
          </a:p>
          <a:p>
            <a:pPr lvl="1"/>
            <a:endParaRPr lang="fr-FR" dirty="0" smtClean="0"/>
          </a:p>
          <a:p>
            <a:endParaRPr lang="fr-FR" dirty="0"/>
          </a:p>
        </p:txBody>
      </p:sp>
      <p:sp>
        <p:nvSpPr>
          <p:cNvPr id="14" name="Titre 13"/>
          <p:cNvSpPr>
            <a:spLocks noGrp="1"/>
          </p:cNvSpPr>
          <p:nvPr>
            <p:ph type="title"/>
          </p:nvPr>
        </p:nvSpPr>
        <p:spPr/>
        <p:txBody>
          <a:bodyPr>
            <a:normAutofit/>
          </a:bodyPr>
          <a:lstStyle/>
          <a:p>
            <a:r>
              <a:rPr lang="fr-FR" dirty="0"/>
              <a:t>Les principales mesures</a:t>
            </a:r>
          </a:p>
        </p:txBody>
      </p:sp>
    </p:spTree>
    <p:extLst>
      <p:ext uri="{BB962C8B-B14F-4D97-AF65-F5344CB8AC3E}">
        <p14:creationId xmlns:p14="http://schemas.microsoft.com/office/powerpoint/2010/main" val="11667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1000"/>
                                        <p:tgtEl>
                                          <p:spTgt spid="2">
                                            <p:txEl>
                                              <p:pRg st="4" end="4"/>
                                            </p:txEl>
                                          </p:spTgt>
                                        </p:tgtEl>
                                      </p:cBhvr>
                                    </p:animEffect>
                                    <p:anim calcmode="lin" valueType="num">
                                      <p:cBhvr>
                                        <p:cTn id="1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fade">
                                      <p:cBhvr>
                                        <p:cTn id="23" dur="1000"/>
                                        <p:tgtEl>
                                          <p:spTgt spid="2">
                                            <p:txEl>
                                              <p:pRg st="5" end="5"/>
                                            </p:txEl>
                                          </p:spTgt>
                                        </p:tgtEl>
                                      </p:cBhvr>
                                    </p:animEffect>
                                    <p:anim calcmode="lin" valueType="num">
                                      <p:cBhvr>
                                        <p:cTn id="24"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2009" y="1122318"/>
            <a:ext cx="8684565" cy="5027344"/>
          </a:xfrm>
        </p:spPr>
        <p:txBody>
          <a:bodyPr>
            <a:normAutofit/>
          </a:bodyPr>
          <a:lstStyle/>
          <a:p>
            <a:r>
              <a:rPr lang="fr-FR" sz="2400" dirty="0" smtClean="0"/>
              <a:t>Dispositif </a:t>
            </a:r>
            <a:r>
              <a:rPr lang="fr-FR" sz="2400" dirty="0" err="1" smtClean="0"/>
              <a:t>Censi</a:t>
            </a:r>
            <a:r>
              <a:rPr lang="fr-FR" sz="2400" dirty="0" smtClean="0"/>
              <a:t>-Bouvard</a:t>
            </a:r>
          </a:p>
          <a:p>
            <a:pPr lvl="1"/>
            <a:r>
              <a:rPr lang="fr-FR" sz="2200" dirty="0" smtClean="0"/>
              <a:t>Le </a:t>
            </a:r>
            <a:r>
              <a:rPr lang="fr-FR" sz="2200" dirty="0"/>
              <a:t>dispositif </a:t>
            </a:r>
            <a:r>
              <a:rPr lang="fr-FR" sz="2200" dirty="0" err="1" smtClean="0"/>
              <a:t>Censi</a:t>
            </a:r>
            <a:r>
              <a:rPr lang="fr-FR" sz="2200" dirty="0" smtClean="0"/>
              <a:t>-Bouvard </a:t>
            </a:r>
            <a:r>
              <a:rPr lang="fr-FR" sz="2200" dirty="0"/>
              <a:t>est prorogé </a:t>
            </a:r>
            <a:r>
              <a:rPr lang="fr-FR" sz="2200" dirty="0" smtClean="0"/>
              <a:t>de 3 ans, jusqu’au 31/12/2021</a:t>
            </a:r>
          </a:p>
          <a:p>
            <a:pPr lvl="1"/>
            <a:r>
              <a:rPr lang="fr-FR" sz="2200" dirty="0" smtClean="0"/>
              <a:t>Le taux de réduction d’IR est inchangé à 11%</a:t>
            </a:r>
            <a:endParaRPr lang="fr-FR" sz="2200" dirty="0"/>
          </a:p>
          <a:p>
            <a:endParaRPr lang="fr-FR" sz="2400" dirty="0"/>
          </a:p>
          <a:p>
            <a:pPr marL="0" indent="0">
              <a:buNone/>
            </a:pPr>
            <a:endParaRPr lang="fr-FR" sz="2400" dirty="0"/>
          </a:p>
          <a:p>
            <a:pPr lvl="2"/>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a:solidFill>
                <a:srgbClr val="00B050"/>
              </a:solidFill>
            </a:endParaRPr>
          </a:p>
          <a:p>
            <a:pPr lvl="1"/>
            <a:endParaRPr lang="fr-FR" sz="1900" b="1" dirty="0" smtClean="0">
              <a:solidFill>
                <a:srgbClr val="00B050"/>
              </a:solidFill>
            </a:endParaRPr>
          </a:p>
          <a:p>
            <a:pPr lvl="1"/>
            <a:endParaRPr lang="fr-FR" sz="1900" b="1" dirty="0" smtClean="0">
              <a:solidFill>
                <a:srgbClr val="00B050"/>
              </a:solidFill>
            </a:endParaRPr>
          </a:p>
          <a:p>
            <a:pPr marL="457200" lvl="1" indent="0">
              <a:buNone/>
            </a:pPr>
            <a:endParaRPr lang="fr-FR" sz="2600" dirty="0"/>
          </a:p>
          <a:p>
            <a:pPr lvl="1"/>
            <a:endParaRPr lang="fr-FR" dirty="0"/>
          </a:p>
          <a:p>
            <a:pPr lvl="1"/>
            <a:endParaRPr lang="fr-FR" dirty="0" smtClean="0"/>
          </a:p>
          <a:p>
            <a:endParaRPr lang="fr-FR" dirty="0"/>
          </a:p>
        </p:txBody>
      </p:sp>
      <p:sp>
        <p:nvSpPr>
          <p:cNvPr id="14" name="Titre 13"/>
          <p:cNvSpPr>
            <a:spLocks noGrp="1"/>
          </p:cNvSpPr>
          <p:nvPr>
            <p:ph type="title"/>
          </p:nvPr>
        </p:nvSpPr>
        <p:spPr/>
        <p:txBody>
          <a:bodyPr>
            <a:normAutofit/>
          </a:bodyPr>
          <a:lstStyle/>
          <a:p>
            <a:r>
              <a:rPr lang="fr-FR" dirty="0"/>
              <a:t>Les principales mesures</a:t>
            </a:r>
          </a:p>
        </p:txBody>
      </p:sp>
    </p:spTree>
    <p:extLst>
      <p:ext uri="{BB962C8B-B14F-4D97-AF65-F5344CB8AC3E}">
        <p14:creationId xmlns:p14="http://schemas.microsoft.com/office/powerpoint/2010/main" val="3387858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04756"/>
            <a:ext cx="8542338" cy="1680008"/>
          </a:xfrm>
        </p:spPr>
        <p:txBody>
          <a:bodyPr>
            <a:normAutofit/>
          </a:bodyPr>
          <a:lstStyle/>
          <a:p>
            <a:r>
              <a:rPr lang="fr-FR" sz="2400" dirty="0"/>
              <a:t>Application du PFU aux gains du PEA</a:t>
            </a:r>
          </a:p>
          <a:p>
            <a:pPr lvl="1"/>
            <a:r>
              <a:rPr lang="fr-FR" sz="2200" dirty="0"/>
              <a:t>Les gains sur PEA suite aux retraits réalisés avant la 5ème année sont soumis </a:t>
            </a:r>
            <a:r>
              <a:rPr lang="fr-FR" sz="2200" dirty="0" smtClean="0"/>
              <a:t>au </a:t>
            </a:r>
            <a:r>
              <a:rPr lang="fr-FR" sz="2200" dirty="0"/>
              <a:t>PFU (sauf option </a:t>
            </a:r>
            <a:r>
              <a:rPr lang="fr-FR" sz="2200" dirty="0" smtClean="0"/>
              <a:t>pour l'imposition </a:t>
            </a:r>
            <a:r>
              <a:rPr lang="fr-FR" sz="2200" dirty="0"/>
              <a:t>au barème de l'IR) en lieu et place du taux de 22,5 % ou 19 </a:t>
            </a:r>
            <a:r>
              <a:rPr lang="fr-FR" sz="2200" dirty="0" smtClean="0"/>
              <a:t>%.</a:t>
            </a:r>
          </a:p>
        </p:txBody>
      </p:sp>
      <p:sp>
        <p:nvSpPr>
          <p:cNvPr id="3" name="Titre 2"/>
          <p:cNvSpPr>
            <a:spLocks noGrp="1"/>
          </p:cNvSpPr>
          <p:nvPr>
            <p:ph type="title"/>
          </p:nvPr>
        </p:nvSpPr>
        <p:spPr/>
        <p:txBody>
          <a:bodyPr/>
          <a:lstStyle/>
          <a:p>
            <a:r>
              <a:rPr lang="fr-FR" dirty="0"/>
              <a:t>Les principales mesures</a:t>
            </a:r>
          </a:p>
        </p:txBody>
      </p:sp>
      <p:sp>
        <p:nvSpPr>
          <p:cNvPr id="4" name="Rectangle 3"/>
          <p:cNvSpPr/>
          <p:nvPr/>
        </p:nvSpPr>
        <p:spPr>
          <a:xfrm>
            <a:off x="1316185" y="3532912"/>
            <a:ext cx="1052945" cy="8174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p>
          <a:p>
            <a:pPr algn="ctr"/>
            <a:r>
              <a:rPr lang="fr-FR" b="1" dirty="0" smtClean="0"/>
              <a:t>22,5%	</a:t>
            </a:r>
            <a:endParaRPr lang="fr-FR" b="1" dirty="0"/>
          </a:p>
        </p:txBody>
      </p:sp>
      <p:sp>
        <p:nvSpPr>
          <p:cNvPr id="5" name="Rectangle 4"/>
          <p:cNvSpPr/>
          <p:nvPr/>
        </p:nvSpPr>
        <p:spPr>
          <a:xfrm>
            <a:off x="2369129" y="3532912"/>
            <a:ext cx="3241965" cy="8174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a:p>
            <a:pPr algn="ctr"/>
            <a:r>
              <a:rPr lang="fr-FR" b="1" dirty="0" smtClean="0"/>
              <a:t>19 %</a:t>
            </a:r>
          </a:p>
          <a:p>
            <a:pPr algn="ctr"/>
            <a:r>
              <a:rPr lang="fr-FR" b="1" dirty="0" smtClean="0"/>
              <a:t>	</a:t>
            </a:r>
            <a:endParaRPr lang="fr-FR" b="1" dirty="0"/>
          </a:p>
        </p:txBody>
      </p:sp>
      <p:sp>
        <p:nvSpPr>
          <p:cNvPr id="6" name="Rectangle 5"/>
          <p:cNvSpPr/>
          <p:nvPr/>
        </p:nvSpPr>
        <p:spPr>
          <a:xfrm>
            <a:off x="5611094" y="3532911"/>
            <a:ext cx="2743201" cy="81741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a:p>
            <a:pPr algn="ctr"/>
            <a:r>
              <a:rPr lang="fr-FR" b="1" dirty="0" smtClean="0"/>
              <a:t>Exonération</a:t>
            </a:r>
          </a:p>
          <a:p>
            <a:pPr algn="ctr"/>
            <a:r>
              <a:rPr lang="fr-FR" b="1" dirty="0" smtClean="0"/>
              <a:t>	</a:t>
            </a:r>
            <a:endParaRPr lang="fr-FR" b="1" dirty="0"/>
          </a:p>
        </p:txBody>
      </p:sp>
      <p:cxnSp>
        <p:nvCxnSpPr>
          <p:cNvPr id="8" name="Connecteur droit avec flèche 7"/>
          <p:cNvCxnSpPr/>
          <p:nvPr/>
        </p:nvCxnSpPr>
        <p:spPr>
          <a:xfrm>
            <a:off x="1316185" y="3338950"/>
            <a:ext cx="7273623"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1330040" y="3158836"/>
            <a:ext cx="0" cy="1801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2355278" y="3158836"/>
            <a:ext cx="0" cy="1801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597243" y="3158836"/>
            <a:ext cx="0" cy="18011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2206342" y="2747939"/>
            <a:ext cx="883221" cy="369332"/>
          </a:xfrm>
          <a:prstGeom prst="rect">
            <a:avLst/>
          </a:prstGeom>
          <a:noFill/>
        </p:spPr>
        <p:txBody>
          <a:bodyPr wrap="square" rtlCol="0">
            <a:spAutoFit/>
          </a:bodyPr>
          <a:lstStyle/>
          <a:p>
            <a:r>
              <a:rPr lang="fr-FR" dirty="0" smtClean="0"/>
              <a:t>2 ans</a:t>
            </a:r>
            <a:endParaRPr lang="fr-FR" dirty="0"/>
          </a:p>
        </p:txBody>
      </p:sp>
      <p:sp>
        <p:nvSpPr>
          <p:cNvPr id="15" name="ZoneTexte 14"/>
          <p:cNvSpPr txBox="1"/>
          <p:nvPr/>
        </p:nvSpPr>
        <p:spPr>
          <a:xfrm>
            <a:off x="1194960" y="2747756"/>
            <a:ext cx="353290" cy="369332"/>
          </a:xfrm>
          <a:prstGeom prst="rect">
            <a:avLst/>
          </a:prstGeom>
          <a:noFill/>
        </p:spPr>
        <p:txBody>
          <a:bodyPr wrap="square" rtlCol="0">
            <a:spAutoFit/>
          </a:bodyPr>
          <a:lstStyle/>
          <a:p>
            <a:r>
              <a:rPr lang="fr-FR" dirty="0" smtClean="0"/>
              <a:t>0</a:t>
            </a:r>
            <a:endParaRPr lang="fr-FR" dirty="0"/>
          </a:p>
        </p:txBody>
      </p:sp>
      <p:sp>
        <p:nvSpPr>
          <p:cNvPr id="16" name="ZoneTexte 15"/>
          <p:cNvSpPr txBox="1"/>
          <p:nvPr/>
        </p:nvSpPr>
        <p:spPr>
          <a:xfrm>
            <a:off x="5462162" y="2766533"/>
            <a:ext cx="980201" cy="369332"/>
          </a:xfrm>
          <a:prstGeom prst="rect">
            <a:avLst/>
          </a:prstGeom>
          <a:noFill/>
        </p:spPr>
        <p:txBody>
          <a:bodyPr wrap="square" rtlCol="0">
            <a:spAutoFit/>
          </a:bodyPr>
          <a:lstStyle/>
          <a:p>
            <a:r>
              <a:rPr lang="fr-FR" dirty="0" smtClean="0"/>
              <a:t>5 ans</a:t>
            </a:r>
            <a:endParaRPr lang="fr-FR" dirty="0"/>
          </a:p>
        </p:txBody>
      </p:sp>
      <p:sp>
        <p:nvSpPr>
          <p:cNvPr id="17" name="ZoneTexte 16"/>
          <p:cNvSpPr txBox="1"/>
          <p:nvPr/>
        </p:nvSpPr>
        <p:spPr>
          <a:xfrm>
            <a:off x="0" y="3588332"/>
            <a:ext cx="1316185" cy="646331"/>
          </a:xfrm>
          <a:prstGeom prst="rect">
            <a:avLst/>
          </a:prstGeom>
          <a:noFill/>
        </p:spPr>
        <p:txBody>
          <a:bodyPr wrap="square" rtlCol="0">
            <a:spAutoFit/>
          </a:bodyPr>
          <a:lstStyle/>
          <a:p>
            <a:pPr algn="ctr"/>
            <a:r>
              <a:rPr lang="fr-FR" b="1" dirty="0" smtClean="0"/>
              <a:t>AVANT 01/01/2019</a:t>
            </a:r>
            <a:endParaRPr lang="fr-FR" b="1" dirty="0"/>
          </a:p>
        </p:txBody>
      </p:sp>
      <p:sp>
        <p:nvSpPr>
          <p:cNvPr id="18" name="ZoneTexte 17"/>
          <p:cNvSpPr txBox="1"/>
          <p:nvPr/>
        </p:nvSpPr>
        <p:spPr>
          <a:xfrm>
            <a:off x="-13861" y="5347878"/>
            <a:ext cx="1316185" cy="646331"/>
          </a:xfrm>
          <a:prstGeom prst="rect">
            <a:avLst/>
          </a:prstGeom>
          <a:noFill/>
        </p:spPr>
        <p:txBody>
          <a:bodyPr wrap="square" rtlCol="0">
            <a:spAutoFit/>
          </a:bodyPr>
          <a:lstStyle/>
          <a:p>
            <a:pPr algn="ctr"/>
            <a:r>
              <a:rPr lang="fr-FR" b="1" dirty="0" smtClean="0"/>
              <a:t>DEPUIS 01/01/2019</a:t>
            </a:r>
            <a:endParaRPr lang="fr-FR" b="1" dirty="0"/>
          </a:p>
        </p:txBody>
      </p:sp>
      <p:sp>
        <p:nvSpPr>
          <p:cNvPr id="20" name="Rectangle 19"/>
          <p:cNvSpPr/>
          <p:nvPr/>
        </p:nvSpPr>
        <p:spPr>
          <a:xfrm>
            <a:off x="1330035" y="5250927"/>
            <a:ext cx="4294909" cy="81741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p>
          <a:p>
            <a:pPr algn="ctr"/>
            <a:r>
              <a:rPr lang="fr-FR" b="1" dirty="0" smtClean="0"/>
              <a:t>12,8%</a:t>
            </a:r>
            <a:endParaRPr lang="fr-FR" b="1" dirty="0"/>
          </a:p>
          <a:p>
            <a:pPr algn="ctr"/>
            <a:r>
              <a:rPr lang="fr-FR" b="1" dirty="0" smtClean="0"/>
              <a:t>	</a:t>
            </a:r>
            <a:endParaRPr lang="fr-FR" b="1" dirty="0"/>
          </a:p>
        </p:txBody>
      </p:sp>
      <p:sp>
        <p:nvSpPr>
          <p:cNvPr id="21" name="Rectangle 20"/>
          <p:cNvSpPr/>
          <p:nvPr/>
        </p:nvSpPr>
        <p:spPr>
          <a:xfrm>
            <a:off x="5624944" y="5250926"/>
            <a:ext cx="2743201" cy="81741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a:p>
            <a:pPr algn="ctr"/>
            <a:r>
              <a:rPr lang="fr-FR" b="1" dirty="0" smtClean="0"/>
              <a:t>Exonération</a:t>
            </a:r>
          </a:p>
          <a:p>
            <a:pPr algn="ctr"/>
            <a:r>
              <a:rPr lang="fr-FR" b="1" dirty="0" smtClean="0"/>
              <a:t>	</a:t>
            </a:r>
            <a:endParaRPr lang="fr-FR" b="1" dirty="0"/>
          </a:p>
        </p:txBody>
      </p:sp>
      <p:cxnSp>
        <p:nvCxnSpPr>
          <p:cNvPr id="22" name="Connecteur droit avec flèche 21"/>
          <p:cNvCxnSpPr/>
          <p:nvPr/>
        </p:nvCxnSpPr>
        <p:spPr>
          <a:xfrm>
            <a:off x="1330035" y="5056965"/>
            <a:ext cx="7273623"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1343890" y="4876851"/>
            <a:ext cx="0" cy="1801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2369128" y="4876851"/>
            <a:ext cx="0" cy="1801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5611093" y="4876851"/>
            <a:ext cx="0" cy="18011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2220192" y="4465954"/>
            <a:ext cx="883221" cy="369332"/>
          </a:xfrm>
          <a:prstGeom prst="rect">
            <a:avLst/>
          </a:prstGeom>
          <a:noFill/>
        </p:spPr>
        <p:txBody>
          <a:bodyPr wrap="square" rtlCol="0">
            <a:spAutoFit/>
          </a:bodyPr>
          <a:lstStyle/>
          <a:p>
            <a:r>
              <a:rPr lang="fr-FR" dirty="0" smtClean="0"/>
              <a:t>2 ans</a:t>
            </a:r>
            <a:endParaRPr lang="fr-FR" dirty="0"/>
          </a:p>
        </p:txBody>
      </p:sp>
      <p:sp>
        <p:nvSpPr>
          <p:cNvPr id="27" name="ZoneTexte 26"/>
          <p:cNvSpPr txBox="1"/>
          <p:nvPr/>
        </p:nvSpPr>
        <p:spPr>
          <a:xfrm>
            <a:off x="1208810" y="4465771"/>
            <a:ext cx="353290" cy="369332"/>
          </a:xfrm>
          <a:prstGeom prst="rect">
            <a:avLst/>
          </a:prstGeom>
          <a:noFill/>
        </p:spPr>
        <p:txBody>
          <a:bodyPr wrap="square" rtlCol="0">
            <a:spAutoFit/>
          </a:bodyPr>
          <a:lstStyle/>
          <a:p>
            <a:r>
              <a:rPr lang="fr-FR" dirty="0" smtClean="0"/>
              <a:t>0</a:t>
            </a:r>
            <a:endParaRPr lang="fr-FR" dirty="0"/>
          </a:p>
        </p:txBody>
      </p:sp>
      <p:sp>
        <p:nvSpPr>
          <p:cNvPr id="28" name="ZoneTexte 27"/>
          <p:cNvSpPr txBox="1"/>
          <p:nvPr/>
        </p:nvSpPr>
        <p:spPr>
          <a:xfrm>
            <a:off x="5476012" y="4484548"/>
            <a:ext cx="980201" cy="369332"/>
          </a:xfrm>
          <a:prstGeom prst="rect">
            <a:avLst/>
          </a:prstGeom>
          <a:noFill/>
        </p:spPr>
        <p:txBody>
          <a:bodyPr wrap="square" rtlCol="0">
            <a:spAutoFit/>
          </a:bodyPr>
          <a:lstStyle/>
          <a:p>
            <a:r>
              <a:rPr lang="fr-FR" dirty="0" smtClean="0"/>
              <a:t>5 ans</a:t>
            </a:r>
            <a:endParaRPr lang="fr-FR" dirty="0"/>
          </a:p>
        </p:txBody>
      </p:sp>
    </p:spTree>
    <p:extLst>
      <p:ext uri="{BB962C8B-B14F-4D97-AF65-F5344CB8AC3E}">
        <p14:creationId xmlns:p14="http://schemas.microsoft.com/office/powerpoint/2010/main" val="864625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par>
                                <p:cTn id="20" presetID="14" presetClass="entr" presetSubtype="1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par>
                                <p:cTn id="23" presetID="14" presetClass="entr" presetSubtype="1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horizontal)">
                                      <p:cBhvr>
                                        <p:cTn id="25" dur="500"/>
                                        <p:tgtEl>
                                          <p:spTgt spid="13"/>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5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500"/>
                                        <p:tgtEl>
                                          <p:spTgt spid="1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10"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10"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10" presetClass="entr" presetSubtype="0" fill="hold"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4" grpId="0"/>
      <p:bldP spid="15" grpId="0"/>
      <p:bldP spid="16" grpId="0"/>
      <p:bldP spid="17" grpId="0"/>
      <p:bldP spid="18" grpId="0"/>
      <p:bldP spid="20" grpId="0" animBg="1"/>
      <p:bldP spid="21" grpId="0" animBg="1"/>
      <p:bldP spid="26"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04756"/>
            <a:ext cx="8542338" cy="1680008"/>
          </a:xfrm>
        </p:spPr>
        <p:txBody>
          <a:bodyPr>
            <a:normAutofit/>
          </a:bodyPr>
          <a:lstStyle/>
          <a:p>
            <a:r>
              <a:rPr lang="fr-FR" sz="2400" dirty="0"/>
              <a:t>Application du PFU aux gains du PEA</a:t>
            </a:r>
          </a:p>
          <a:p>
            <a:pPr lvl="1"/>
            <a:r>
              <a:rPr lang="fr-FR" sz="2200" dirty="0"/>
              <a:t>Les </a:t>
            </a:r>
            <a:r>
              <a:rPr lang="fr-FR" sz="2200" dirty="0" smtClean="0"/>
              <a:t>prélèvements sociaux restent pleinement applicables, au taux de 17,2%.</a:t>
            </a:r>
          </a:p>
          <a:p>
            <a:pPr lvl="1"/>
            <a:endParaRPr lang="fr-FR" sz="2200" dirty="0"/>
          </a:p>
          <a:p>
            <a:pPr lvl="1"/>
            <a:endParaRPr lang="fr-FR" sz="2200" dirty="0" smtClean="0"/>
          </a:p>
        </p:txBody>
      </p:sp>
      <p:sp>
        <p:nvSpPr>
          <p:cNvPr id="3" name="Titre 2"/>
          <p:cNvSpPr>
            <a:spLocks noGrp="1"/>
          </p:cNvSpPr>
          <p:nvPr>
            <p:ph type="title"/>
          </p:nvPr>
        </p:nvSpPr>
        <p:spPr/>
        <p:txBody>
          <a:bodyPr/>
          <a:lstStyle/>
          <a:p>
            <a:r>
              <a:rPr lang="fr-FR" dirty="0"/>
              <a:t>Les principales mesures</a:t>
            </a:r>
          </a:p>
        </p:txBody>
      </p:sp>
      <p:sp>
        <p:nvSpPr>
          <p:cNvPr id="7" name="ZoneTexte 6"/>
          <p:cNvSpPr txBox="1"/>
          <p:nvPr/>
        </p:nvSpPr>
        <p:spPr>
          <a:xfrm>
            <a:off x="595738" y="2895600"/>
            <a:ext cx="7716983" cy="1446550"/>
          </a:xfrm>
          <a:prstGeom prst="rect">
            <a:avLst/>
          </a:prstGeom>
          <a:solidFill>
            <a:schemeClr val="tx2">
              <a:lumMod val="60000"/>
              <a:lumOff val="40000"/>
            </a:schemeClr>
          </a:solidFill>
        </p:spPr>
        <p:txBody>
          <a:bodyPr wrap="square" rtlCol="0">
            <a:spAutoFit/>
          </a:bodyPr>
          <a:lstStyle/>
          <a:p>
            <a:pPr algn="ctr"/>
            <a:r>
              <a:rPr lang="fr-FR" sz="2200" b="1" dirty="0" smtClean="0">
                <a:solidFill>
                  <a:schemeClr val="bg1"/>
                </a:solidFill>
              </a:rPr>
              <a:t>Retraits partiels possibles entre 5 et 8 ans ?</a:t>
            </a:r>
          </a:p>
          <a:p>
            <a:pPr algn="ctr"/>
            <a:r>
              <a:rPr lang="fr-FR" sz="2200" dirty="0" smtClean="0">
                <a:solidFill>
                  <a:schemeClr val="bg1"/>
                </a:solidFill>
              </a:rPr>
              <a:t>Un amendement déposé au projet de loi PACTE prévoit la possibilité de retraits partiels entre 5 et 8 ans sans entraîner la clôture du PEA, à confirmer par le </a:t>
            </a:r>
            <a:r>
              <a:rPr lang="fr-FR" sz="2200" dirty="0" smtClean="0">
                <a:solidFill>
                  <a:schemeClr val="bg1"/>
                </a:solidFill>
              </a:rPr>
              <a:t>Parlement début 2019…</a:t>
            </a:r>
            <a:endParaRPr lang="fr-FR" sz="2200" dirty="0">
              <a:solidFill>
                <a:schemeClr val="bg1"/>
              </a:solidFill>
            </a:endParaRPr>
          </a:p>
        </p:txBody>
      </p:sp>
    </p:spTree>
    <p:extLst>
      <p:ext uri="{BB962C8B-B14F-4D97-AF65-F5344CB8AC3E}">
        <p14:creationId xmlns:p14="http://schemas.microsoft.com/office/powerpoint/2010/main" val="2918841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201733"/>
            <a:ext cx="8542338" cy="4515034"/>
          </a:xfrm>
        </p:spPr>
        <p:txBody>
          <a:bodyPr/>
          <a:lstStyle/>
          <a:p>
            <a:r>
              <a:rPr lang="fr-FR" sz="2400" dirty="0" smtClean="0"/>
              <a:t>Taxe d’habitation</a:t>
            </a:r>
          </a:p>
          <a:p>
            <a:pPr lvl="1"/>
            <a:r>
              <a:rPr lang="fr-FR" sz="2200" dirty="0" smtClean="0"/>
              <a:t>Le dégrèvement </a:t>
            </a:r>
            <a:r>
              <a:rPr lang="fr-FR" sz="2200" dirty="0"/>
              <a:t>progressif </a:t>
            </a:r>
            <a:r>
              <a:rPr lang="fr-FR" sz="2200" dirty="0" smtClean="0"/>
              <a:t>mis </a:t>
            </a:r>
            <a:r>
              <a:rPr lang="fr-FR" sz="2200" dirty="0"/>
              <a:t>en place à compter de 2018 jusqu’en 2020, qui concerne exclusivement la résidence </a:t>
            </a:r>
            <a:r>
              <a:rPr lang="fr-FR" sz="2200" dirty="0" smtClean="0"/>
              <a:t>principale</a:t>
            </a:r>
          </a:p>
          <a:p>
            <a:pPr lvl="2"/>
            <a:r>
              <a:rPr lang="fr-FR" sz="2200" dirty="0"/>
              <a:t>30% en 2018</a:t>
            </a:r>
          </a:p>
          <a:p>
            <a:pPr lvl="2"/>
            <a:r>
              <a:rPr lang="fr-FR" sz="2200" b="1" dirty="0"/>
              <a:t>65% en 2019</a:t>
            </a:r>
          </a:p>
          <a:p>
            <a:pPr lvl="2"/>
            <a:r>
              <a:rPr lang="fr-FR" sz="2200" dirty="0"/>
              <a:t>100% en 2020</a:t>
            </a:r>
          </a:p>
          <a:p>
            <a:pPr lvl="1"/>
            <a:r>
              <a:rPr lang="fr-FR" sz="2200" dirty="0"/>
              <a:t>Conditions:</a:t>
            </a:r>
          </a:p>
          <a:p>
            <a:pPr lvl="2"/>
            <a:endParaRPr lang="fr-FR" dirty="0"/>
          </a:p>
        </p:txBody>
      </p:sp>
      <p:sp>
        <p:nvSpPr>
          <p:cNvPr id="3" name="Titre 2"/>
          <p:cNvSpPr>
            <a:spLocks noGrp="1"/>
          </p:cNvSpPr>
          <p:nvPr>
            <p:ph type="title"/>
          </p:nvPr>
        </p:nvSpPr>
        <p:spPr/>
        <p:txBody>
          <a:bodyPr/>
          <a:lstStyle/>
          <a:p>
            <a:r>
              <a:rPr lang="fr-FR" dirty="0" smtClean="0"/>
              <a:t>Mesures antérieures avec effet en 2019 </a:t>
            </a:r>
            <a:endParaRPr lang="fr-FR" dirty="0"/>
          </a:p>
        </p:txBody>
      </p:sp>
      <p:graphicFrame>
        <p:nvGraphicFramePr>
          <p:cNvPr id="7" name="Tableau 6"/>
          <p:cNvGraphicFramePr>
            <a:graphicFrameLocks noGrp="1"/>
          </p:cNvGraphicFramePr>
          <p:nvPr>
            <p:extLst>
              <p:ext uri="{D42A27DB-BD31-4B8C-83A1-F6EECF244321}">
                <p14:modId xmlns:p14="http://schemas.microsoft.com/office/powerpoint/2010/main" val="2741049408"/>
              </p:ext>
            </p:extLst>
          </p:nvPr>
        </p:nvGraphicFramePr>
        <p:xfrm>
          <a:off x="2755722" y="3573233"/>
          <a:ext cx="6242892" cy="2575153"/>
        </p:xfrm>
        <a:graphic>
          <a:graphicData uri="http://schemas.openxmlformats.org/drawingml/2006/table">
            <a:tbl>
              <a:tblPr firstRow="1" bandRow="1">
                <a:tableStyleId>{5C22544A-7EE6-4342-B048-85BDC9FD1C3A}</a:tableStyleId>
              </a:tblPr>
              <a:tblGrid>
                <a:gridCol w="1869200"/>
                <a:gridCol w="2292728"/>
                <a:gridCol w="2080964"/>
              </a:tblGrid>
              <a:tr h="367023">
                <a:tc gridSpan="3">
                  <a:txBody>
                    <a:bodyPr/>
                    <a:lstStyle/>
                    <a:p>
                      <a:pPr algn="ctr"/>
                      <a:r>
                        <a:rPr lang="fr-FR" dirty="0" smtClean="0"/>
                        <a:t>Revenu Fiscal</a:t>
                      </a:r>
                      <a:r>
                        <a:rPr lang="fr-FR" baseline="0" dirty="0" smtClean="0"/>
                        <a:t> de Référence inférieur à …</a:t>
                      </a:r>
                      <a:endParaRPr lang="fr-FR" dirty="0"/>
                    </a:p>
                  </a:txBody>
                  <a:tcPr>
                    <a:solidFill>
                      <a:schemeClr val="tx2">
                        <a:lumMod val="60000"/>
                        <a:lumOff val="40000"/>
                      </a:schemeClr>
                    </a:solidFill>
                  </a:tcPr>
                </a:tc>
                <a:tc hMerge="1">
                  <a:txBody>
                    <a:bodyPr/>
                    <a:lstStyle/>
                    <a:p>
                      <a:endParaRPr lang="fr-FR" dirty="0"/>
                    </a:p>
                  </a:txBody>
                  <a:tcPr/>
                </a:tc>
                <a:tc hMerge="1">
                  <a:txBody>
                    <a:bodyPr/>
                    <a:lstStyle/>
                    <a:p>
                      <a:endParaRPr lang="fr-FR" dirty="0"/>
                    </a:p>
                  </a:txBody>
                  <a:tcPr/>
                </a:tc>
              </a:tr>
              <a:tr h="373015">
                <a:tc>
                  <a:txBody>
                    <a:bodyPr/>
                    <a:lstStyle/>
                    <a:p>
                      <a:endParaRPr lang="fr-FR" dirty="0"/>
                    </a:p>
                  </a:txBody>
                  <a:tcPr marL="0" marR="0" marT="0" marB="0">
                    <a:solidFill>
                      <a:schemeClr val="tx2">
                        <a:lumMod val="20000"/>
                        <a:lumOff val="80000"/>
                      </a:schemeClr>
                    </a:solidFill>
                  </a:tcPr>
                </a:tc>
                <a:tc>
                  <a:txBody>
                    <a:bodyPr/>
                    <a:lstStyle/>
                    <a:p>
                      <a:pPr algn="ctr"/>
                      <a:r>
                        <a:rPr lang="fr-FR" dirty="0"/>
                        <a:t>Pour une personne seule</a:t>
                      </a:r>
                    </a:p>
                  </a:txBody>
                  <a:tcPr marL="0" marR="0" marT="0" marB="0">
                    <a:solidFill>
                      <a:schemeClr val="tx2">
                        <a:lumMod val="20000"/>
                        <a:lumOff val="80000"/>
                      </a:schemeClr>
                    </a:solidFill>
                  </a:tcPr>
                </a:tc>
                <a:tc>
                  <a:txBody>
                    <a:bodyPr/>
                    <a:lstStyle/>
                    <a:p>
                      <a:pPr algn="ctr"/>
                      <a:r>
                        <a:rPr lang="fr-FR" dirty="0"/>
                        <a:t>Pour un couple</a:t>
                      </a:r>
                    </a:p>
                  </a:txBody>
                  <a:tcPr marL="0" marR="0" marT="0" marB="0">
                    <a:solidFill>
                      <a:schemeClr val="tx2">
                        <a:lumMod val="20000"/>
                        <a:lumOff val="80000"/>
                      </a:schemeClr>
                    </a:solidFill>
                  </a:tcPr>
                </a:tc>
              </a:tr>
              <a:tr h="367023">
                <a:tc>
                  <a:txBody>
                    <a:bodyPr/>
                    <a:lstStyle/>
                    <a:p>
                      <a:endParaRPr lang="fr-FR" sz="1800" dirty="0"/>
                    </a:p>
                  </a:txBody>
                  <a:tcPr marL="0" marR="0" marT="0" marB="0"/>
                </a:tc>
                <a:tc>
                  <a:txBody>
                    <a:bodyPr/>
                    <a:lstStyle/>
                    <a:p>
                      <a:pPr algn="ctr"/>
                      <a:r>
                        <a:rPr lang="fr-FR" sz="1800" dirty="0"/>
                        <a:t>27 </a:t>
                      </a:r>
                      <a:r>
                        <a:rPr lang="fr-FR" sz="1800" dirty="0" smtClean="0"/>
                        <a:t>000 €</a:t>
                      </a:r>
                      <a:endParaRPr lang="fr-FR" sz="1800" dirty="0"/>
                    </a:p>
                  </a:txBody>
                  <a:tcPr marL="0" marR="0" marT="0" marB="0"/>
                </a:tc>
                <a:tc>
                  <a:txBody>
                    <a:bodyPr/>
                    <a:lstStyle/>
                    <a:p>
                      <a:pPr algn="ctr"/>
                      <a:r>
                        <a:rPr lang="fr-FR" sz="1800" dirty="0"/>
                        <a:t>43 </a:t>
                      </a:r>
                      <a:r>
                        <a:rPr lang="fr-FR" sz="1800" dirty="0" smtClean="0"/>
                        <a:t>000 €</a:t>
                      </a:r>
                      <a:endParaRPr lang="fr-FR" sz="1800" dirty="0"/>
                    </a:p>
                  </a:txBody>
                  <a:tcPr marL="0" marR="0" marT="0" marB="0"/>
                </a:tc>
              </a:tr>
              <a:tr h="367023">
                <a:tc>
                  <a:txBody>
                    <a:bodyPr/>
                    <a:lstStyle/>
                    <a:p>
                      <a:r>
                        <a:rPr lang="fr-FR" sz="1800"/>
                        <a:t>1 enfant</a:t>
                      </a:r>
                    </a:p>
                  </a:txBody>
                  <a:tcPr marL="0" marR="0" marT="0" marB="0">
                    <a:solidFill>
                      <a:schemeClr val="tx2">
                        <a:lumMod val="20000"/>
                        <a:lumOff val="80000"/>
                      </a:schemeClr>
                    </a:solidFill>
                  </a:tcPr>
                </a:tc>
                <a:tc>
                  <a:txBody>
                    <a:bodyPr/>
                    <a:lstStyle/>
                    <a:p>
                      <a:pPr algn="ctr"/>
                      <a:r>
                        <a:rPr lang="fr-FR" sz="1800" dirty="0"/>
                        <a:t>43 </a:t>
                      </a:r>
                      <a:r>
                        <a:rPr lang="fr-FR" sz="1800" dirty="0" smtClean="0"/>
                        <a:t>000 €</a:t>
                      </a:r>
                      <a:endParaRPr lang="fr-FR" sz="1800" dirty="0"/>
                    </a:p>
                  </a:txBody>
                  <a:tcPr marL="0" marR="0" marT="0" marB="0">
                    <a:solidFill>
                      <a:schemeClr val="tx2">
                        <a:lumMod val="20000"/>
                        <a:lumOff val="80000"/>
                      </a:schemeClr>
                    </a:solidFill>
                  </a:tcPr>
                </a:tc>
                <a:tc>
                  <a:txBody>
                    <a:bodyPr/>
                    <a:lstStyle/>
                    <a:p>
                      <a:pPr algn="ctr"/>
                      <a:r>
                        <a:rPr lang="fr-FR" sz="1800" dirty="0"/>
                        <a:t>49 </a:t>
                      </a:r>
                      <a:r>
                        <a:rPr lang="fr-FR" sz="1800" dirty="0" smtClean="0"/>
                        <a:t>000 €</a:t>
                      </a:r>
                      <a:endParaRPr lang="fr-FR" sz="1800" dirty="0"/>
                    </a:p>
                  </a:txBody>
                  <a:tcPr marL="0" marR="0" marT="0" marB="0">
                    <a:solidFill>
                      <a:schemeClr val="tx2">
                        <a:lumMod val="20000"/>
                        <a:lumOff val="80000"/>
                      </a:schemeClr>
                    </a:solidFill>
                  </a:tcPr>
                </a:tc>
              </a:tr>
              <a:tr h="367023">
                <a:tc>
                  <a:txBody>
                    <a:bodyPr/>
                    <a:lstStyle/>
                    <a:p>
                      <a:r>
                        <a:rPr lang="fr-FR" sz="1800"/>
                        <a:t>2 enfants</a:t>
                      </a:r>
                    </a:p>
                  </a:txBody>
                  <a:tcPr marL="0" marR="0" marT="0" marB="0"/>
                </a:tc>
                <a:tc>
                  <a:txBody>
                    <a:bodyPr/>
                    <a:lstStyle/>
                    <a:p>
                      <a:pPr algn="ctr"/>
                      <a:r>
                        <a:rPr lang="fr-FR" sz="1800" dirty="0"/>
                        <a:t>49 </a:t>
                      </a:r>
                      <a:r>
                        <a:rPr lang="fr-FR" sz="1800" dirty="0" smtClean="0"/>
                        <a:t>000 €</a:t>
                      </a:r>
                      <a:endParaRPr lang="fr-FR" sz="1800" dirty="0"/>
                    </a:p>
                  </a:txBody>
                  <a:tcPr marL="0" marR="0" marT="0" marB="0"/>
                </a:tc>
                <a:tc>
                  <a:txBody>
                    <a:bodyPr/>
                    <a:lstStyle/>
                    <a:p>
                      <a:pPr algn="ctr"/>
                      <a:r>
                        <a:rPr lang="fr-FR" sz="1800" dirty="0"/>
                        <a:t>55 </a:t>
                      </a:r>
                      <a:r>
                        <a:rPr lang="fr-FR" sz="1800" dirty="0" smtClean="0"/>
                        <a:t>000 €</a:t>
                      </a:r>
                      <a:endParaRPr lang="fr-FR" sz="1800" dirty="0"/>
                    </a:p>
                  </a:txBody>
                  <a:tcPr marL="0" marR="0" marT="0" marB="0"/>
                </a:tc>
              </a:tr>
              <a:tr h="367023">
                <a:tc>
                  <a:txBody>
                    <a:bodyPr/>
                    <a:lstStyle/>
                    <a:p>
                      <a:r>
                        <a:rPr lang="fr-FR" sz="1800"/>
                        <a:t>3 enfants</a:t>
                      </a:r>
                    </a:p>
                  </a:txBody>
                  <a:tcPr marL="0" marR="0" marT="0" marB="0">
                    <a:solidFill>
                      <a:schemeClr val="tx2">
                        <a:lumMod val="20000"/>
                        <a:lumOff val="80000"/>
                      </a:schemeClr>
                    </a:solidFill>
                  </a:tcPr>
                </a:tc>
                <a:tc>
                  <a:txBody>
                    <a:bodyPr/>
                    <a:lstStyle/>
                    <a:p>
                      <a:pPr algn="ctr"/>
                      <a:r>
                        <a:rPr lang="fr-FR" sz="1800" dirty="0"/>
                        <a:t>61 </a:t>
                      </a:r>
                      <a:r>
                        <a:rPr lang="fr-FR" sz="1800" dirty="0" smtClean="0"/>
                        <a:t>000 €</a:t>
                      </a:r>
                      <a:endParaRPr lang="fr-FR" sz="1800" dirty="0"/>
                    </a:p>
                  </a:txBody>
                  <a:tcPr marL="0" marR="0" marT="0" marB="0">
                    <a:solidFill>
                      <a:schemeClr val="tx2">
                        <a:lumMod val="20000"/>
                        <a:lumOff val="80000"/>
                      </a:schemeClr>
                    </a:solidFill>
                  </a:tcPr>
                </a:tc>
                <a:tc>
                  <a:txBody>
                    <a:bodyPr/>
                    <a:lstStyle/>
                    <a:p>
                      <a:pPr algn="ctr"/>
                      <a:r>
                        <a:rPr lang="fr-FR" sz="1800" dirty="0"/>
                        <a:t>67 </a:t>
                      </a:r>
                      <a:r>
                        <a:rPr lang="fr-FR" sz="1800" dirty="0" smtClean="0"/>
                        <a:t>000 €</a:t>
                      </a:r>
                      <a:endParaRPr lang="fr-FR" sz="1800" dirty="0"/>
                    </a:p>
                  </a:txBody>
                  <a:tcPr marL="0" marR="0" marT="0" marB="0">
                    <a:solidFill>
                      <a:schemeClr val="tx2">
                        <a:lumMod val="20000"/>
                        <a:lumOff val="80000"/>
                      </a:schemeClr>
                    </a:solidFill>
                  </a:tcPr>
                </a:tc>
              </a:tr>
              <a:tr h="367023">
                <a:tc gridSpan="3">
                  <a:txBody>
                    <a:bodyPr/>
                    <a:lstStyle/>
                    <a:p>
                      <a:pPr algn="ctr"/>
                      <a:r>
                        <a:rPr lang="fr-FR" sz="1800" dirty="0" smtClean="0"/>
                        <a:t>Plus de 3 enfants: </a:t>
                      </a:r>
                      <a:r>
                        <a:rPr lang="fr-FR" sz="1800" baseline="0" dirty="0" smtClean="0"/>
                        <a:t>6 000 € par demi-part supplémentaire</a:t>
                      </a:r>
                      <a:endParaRPr lang="fr-FR" sz="1800" dirty="0"/>
                    </a:p>
                  </a:txBody>
                  <a:tcPr marL="0" marR="0" marT="0" marB="0"/>
                </a:tc>
                <a:tc hMerge="1">
                  <a:txBody>
                    <a:bodyPr/>
                    <a:lstStyle/>
                    <a:p>
                      <a:endParaRPr lang="fr-FR" sz="1800"/>
                    </a:p>
                  </a:txBody>
                  <a:tcPr marL="0" marR="0" marT="0" marB="0"/>
                </a:tc>
                <a:tc hMerge="1">
                  <a:txBody>
                    <a:bodyPr/>
                    <a:lstStyle/>
                    <a:p>
                      <a:endParaRPr lang="fr-FR" sz="1800" dirty="0"/>
                    </a:p>
                  </a:txBody>
                  <a:tcPr marL="0" marR="0" marT="0" marB="0"/>
                </a:tc>
              </a:tr>
            </a:tbl>
          </a:graphicData>
        </a:graphic>
      </p:graphicFrame>
    </p:spTree>
    <p:extLst>
      <p:ext uri="{BB962C8B-B14F-4D97-AF65-F5344CB8AC3E}">
        <p14:creationId xmlns:p14="http://schemas.microsoft.com/office/powerpoint/2010/main" val="268910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p:cTn id="7"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8"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9" dur="75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201732"/>
            <a:ext cx="8542338" cy="5171359"/>
          </a:xfrm>
        </p:spPr>
        <p:txBody>
          <a:bodyPr>
            <a:normAutofit/>
          </a:bodyPr>
          <a:lstStyle/>
          <a:p>
            <a:r>
              <a:rPr lang="fr-FR" sz="2600" dirty="0"/>
              <a:t>Crédit d’Impôt Transition Energétique (CITE)</a:t>
            </a:r>
          </a:p>
          <a:p>
            <a:pPr lvl="1"/>
            <a:r>
              <a:rPr lang="fr-FR" sz="2200" dirty="0" smtClean="0"/>
              <a:t>Prorogation du dispositif jusqu’au 31/12/2019 et nouvelles modifications…</a:t>
            </a:r>
          </a:p>
          <a:p>
            <a:pPr lvl="2"/>
            <a:endParaRPr lang="fr-FR" dirty="0"/>
          </a:p>
        </p:txBody>
      </p:sp>
      <p:sp>
        <p:nvSpPr>
          <p:cNvPr id="3" name="Titre 2"/>
          <p:cNvSpPr>
            <a:spLocks noGrp="1"/>
          </p:cNvSpPr>
          <p:nvPr>
            <p:ph type="title"/>
          </p:nvPr>
        </p:nvSpPr>
        <p:spPr/>
        <p:txBody>
          <a:bodyPr/>
          <a:lstStyle/>
          <a:p>
            <a:r>
              <a:rPr lang="fr-FR" dirty="0" smtClean="0"/>
              <a:t>Mesures antérieures avec effet en 2019 </a:t>
            </a:r>
            <a:endParaRPr lang="fr-FR" dirty="0"/>
          </a:p>
        </p:txBody>
      </p:sp>
    </p:spTree>
    <p:extLst>
      <p:ext uri="{BB962C8B-B14F-4D97-AF65-F5344CB8AC3E}">
        <p14:creationId xmlns:p14="http://schemas.microsoft.com/office/powerpoint/2010/main" val="2354786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201732"/>
            <a:ext cx="8542338" cy="5171359"/>
          </a:xfrm>
        </p:spPr>
        <p:txBody>
          <a:bodyPr>
            <a:normAutofit/>
          </a:bodyPr>
          <a:lstStyle/>
          <a:p>
            <a:r>
              <a:rPr lang="fr-FR" sz="2600" dirty="0"/>
              <a:t>Crédit d’Impôt Transition Energétique (CITE)</a:t>
            </a:r>
          </a:p>
          <a:p>
            <a:pPr lvl="2"/>
            <a:endParaRPr lang="fr-FR" dirty="0"/>
          </a:p>
        </p:txBody>
      </p:sp>
      <p:sp>
        <p:nvSpPr>
          <p:cNvPr id="3" name="Titre 2"/>
          <p:cNvSpPr>
            <a:spLocks noGrp="1"/>
          </p:cNvSpPr>
          <p:nvPr>
            <p:ph type="title"/>
          </p:nvPr>
        </p:nvSpPr>
        <p:spPr/>
        <p:txBody>
          <a:bodyPr/>
          <a:lstStyle/>
          <a:p>
            <a:r>
              <a:rPr lang="fr-FR" dirty="0" smtClean="0"/>
              <a:t>Mesures antérieures avec effet en 2019 </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2966915837"/>
              </p:ext>
            </p:extLst>
          </p:nvPr>
        </p:nvGraphicFramePr>
        <p:xfrm>
          <a:off x="132202" y="1745748"/>
          <a:ext cx="8714344" cy="4228298"/>
        </p:xfrm>
        <a:graphic>
          <a:graphicData uri="http://schemas.openxmlformats.org/drawingml/2006/table">
            <a:tbl>
              <a:tblPr firstRow="1" bandRow="1">
                <a:tableStyleId>{F5AB1C69-6EDB-4FF4-983F-18BD219EF322}</a:tableStyleId>
              </a:tblPr>
              <a:tblGrid>
                <a:gridCol w="5113116"/>
                <a:gridCol w="1550593"/>
                <a:gridCol w="874725"/>
                <a:gridCol w="1175910"/>
              </a:tblGrid>
              <a:tr h="389227">
                <a:tc gridSpan="4">
                  <a:txBody>
                    <a:bodyPr/>
                    <a:lstStyle/>
                    <a:p>
                      <a:pPr algn="ctr"/>
                      <a:r>
                        <a:rPr lang="fr-FR" dirty="0" smtClean="0"/>
                        <a:t>CITE</a:t>
                      </a:r>
                      <a:r>
                        <a:rPr lang="fr-FR" baseline="0" dirty="0" smtClean="0"/>
                        <a:t> Chaudières</a:t>
                      </a:r>
                      <a:endParaRPr lang="fr-FR" dirty="0"/>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r>
              <a:tr h="389227">
                <a:tc>
                  <a:txBody>
                    <a:bodyPr/>
                    <a:lstStyle/>
                    <a:p>
                      <a:r>
                        <a:rPr lang="fr-FR" b="1" dirty="0" smtClean="0"/>
                        <a:t>Date de paiement de la dépense</a:t>
                      </a:r>
                      <a:endParaRPr lang="fr-FR" b="1" dirty="0"/>
                    </a:p>
                  </a:txBody>
                  <a:tcPr/>
                </a:tc>
                <a:tc>
                  <a:txBody>
                    <a:bodyPr/>
                    <a:lstStyle/>
                    <a:p>
                      <a:pPr algn="ctr"/>
                      <a:r>
                        <a:rPr lang="fr-FR" b="1" dirty="0" smtClean="0"/>
                        <a:t>Oui</a:t>
                      </a:r>
                      <a:endParaRPr lang="fr-FR" b="1" dirty="0"/>
                    </a:p>
                  </a:txBody>
                  <a:tcPr/>
                </a:tc>
                <a:tc>
                  <a:txBody>
                    <a:bodyPr/>
                    <a:lstStyle/>
                    <a:p>
                      <a:pPr algn="ctr"/>
                      <a:r>
                        <a:rPr lang="fr-FR" b="1" dirty="0" smtClean="0"/>
                        <a:t>Non</a:t>
                      </a:r>
                      <a:endParaRPr lang="fr-FR" b="1" dirty="0"/>
                    </a:p>
                  </a:txBody>
                  <a:tcPr/>
                </a:tc>
                <a:tc>
                  <a:txBody>
                    <a:bodyPr/>
                    <a:lstStyle/>
                    <a:p>
                      <a:pPr algn="ctr"/>
                      <a:r>
                        <a:rPr lang="fr-FR" b="1" dirty="0" smtClean="0"/>
                        <a:t>Taux</a:t>
                      </a:r>
                      <a:endParaRPr lang="fr-FR" b="1" dirty="0"/>
                    </a:p>
                  </a:txBody>
                  <a:tcPr/>
                </a:tc>
              </a:tr>
              <a:tr h="389227">
                <a:tc gridSpan="4">
                  <a:txBody>
                    <a:bodyPr/>
                    <a:lstStyle/>
                    <a:p>
                      <a:pPr algn="ctr"/>
                      <a:r>
                        <a:rPr lang="fr-FR" dirty="0" smtClean="0"/>
                        <a:t>Chaudière HPE ou THPE au fioul</a:t>
                      </a:r>
                      <a:endParaRPr lang="fr-FR" dirty="0"/>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r>
              <a:tr h="476830">
                <a:tc>
                  <a:txBody>
                    <a:bodyPr/>
                    <a:lstStyle/>
                    <a:p>
                      <a:r>
                        <a:rPr lang="fr-FR" dirty="0" smtClean="0"/>
                        <a:t>1</a:t>
                      </a:r>
                      <a:r>
                        <a:rPr lang="fr-FR" baseline="30000" dirty="0" smtClean="0"/>
                        <a:t>er</a:t>
                      </a:r>
                      <a:r>
                        <a:rPr lang="fr-FR" dirty="0" smtClean="0"/>
                        <a:t> Janvier au 31 Décembre 2019</a:t>
                      </a:r>
                      <a:endParaRPr lang="fr-FR" dirty="0"/>
                    </a:p>
                  </a:txBody>
                  <a:tcPr/>
                </a:tc>
                <a:tc>
                  <a:txBody>
                    <a:bodyPr/>
                    <a:lstStyle/>
                    <a:p>
                      <a:pPr algn="ct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X</a:t>
                      </a:r>
                    </a:p>
                  </a:txBody>
                  <a:tcPr/>
                </a:tc>
                <a:tc>
                  <a:txBody>
                    <a:bodyPr/>
                    <a:lstStyle/>
                    <a:p>
                      <a:pPr algn="ctr"/>
                      <a:endParaRPr lang="fr-FR" dirty="0"/>
                    </a:p>
                  </a:txBody>
                  <a:tcPr/>
                </a:tc>
              </a:tr>
              <a:tr h="3892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txBody>
                  <a:tcPr/>
                </a:tc>
                <a:tc>
                  <a:txBody>
                    <a:bodyPr/>
                    <a:lstStyle/>
                    <a:p>
                      <a:endParaRPr lang="fr-FR"/>
                    </a:p>
                  </a:txBody>
                  <a:tcPr/>
                </a:tc>
                <a:tc>
                  <a:txBody>
                    <a:bodyPr/>
                    <a:lstStyle/>
                    <a:p>
                      <a:endParaRPr lang="fr-FR"/>
                    </a:p>
                  </a:txBody>
                  <a:tcPr/>
                </a:tc>
                <a:tc>
                  <a:txBody>
                    <a:bodyPr/>
                    <a:lstStyle/>
                    <a:p>
                      <a:endParaRPr lang="fr-FR" dirty="0"/>
                    </a:p>
                  </a:txBody>
                  <a:tcPr/>
                </a:tc>
              </a:tr>
              <a:tr h="389227">
                <a:tc gridSpan="4">
                  <a:txBody>
                    <a:bodyPr/>
                    <a:lstStyle/>
                    <a:p>
                      <a:pPr algn="ctr"/>
                      <a:r>
                        <a:rPr lang="fr-FR" dirty="0" smtClean="0"/>
                        <a:t>Chaudière THPE autres que fioul</a:t>
                      </a:r>
                    </a:p>
                    <a:p>
                      <a:pPr algn="ctr"/>
                      <a:r>
                        <a:rPr lang="fr-FR" dirty="0" smtClean="0"/>
                        <a:t>Chaudières à micro-génération Gaz</a:t>
                      </a:r>
                      <a:endParaRPr lang="fr-FR" dirty="0"/>
                    </a:p>
                  </a:txBody>
                  <a:tcPr/>
                </a:tc>
                <a:tc hMerge="1">
                  <a:txBody>
                    <a:bodyPr/>
                    <a:lstStyle/>
                    <a:p>
                      <a:endParaRPr lang="fr-FR"/>
                    </a:p>
                  </a:txBody>
                  <a:tcPr/>
                </a:tc>
                <a:tc hMerge="1">
                  <a:txBody>
                    <a:bodyPr/>
                    <a:lstStyle/>
                    <a:p>
                      <a:endParaRPr lang="fr-FR"/>
                    </a:p>
                  </a:txBody>
                  <a:tcPr/>
                </a:tc>
                <a:tc hMerge="1">
                  <a:txBody>
                    <a:bodyPr/>
                    <a:lstStyle/>
                    <a:p>
                      <a:endParaRPr lang="fr-FR" dirty="0"/>
                    </a:p>
                  </a:txBody>
                  <a:tcPr/>
                </a:tc>
              </a:tr>
              <a:tr h="3892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1</a:t>
                      </a:r>
                      <a:r>
                        <a:rPr lang="fr-FR" baseline="30000" dirty="0" smtClean="0"/>
                        <a:t>er</a:t>
                      </a:r>
                      <a:r>
                        <a:rPr lang="fr-FR" dirty="0" smtClean="0"/>
                        <a:t> Janvier au 31 Décembre 2019</a:t>
                      </a:r>
                      <a:r>
                        <a:rPr lang="fr-FR" baseline="0" dirty="0" smtClean="0"/>
                        <a:t> avec devis et acompte avant le 31 Décembre 2018</a:t>
                      </a:r>
                      <a:endParaRPr lang="fr-FR" dirty="0" smtClean="0"/>
                    </a:p>
                  </a:txBody>
                  <a:tcPr/>
                </a:tc>
                <a:tc>
                  <a:txBody>
                    <a:bodyPr/>
                    <a:lstStyle/>
                    <a:p>
                      <a:pPr algn="ctr"/>
                      <a:r>
                        <a:rPr lang="fr-FR" dirty="0" smtClean="0"/>
                        <a:t>X</a:t>
                      </a:r>
                    </a:p>
                  </a:txBody>
                  <a:tcPr/>
                </a:tc>
                <a:tc>
                  <a:txBody>
                    <a:bodyPr/>
                    <a:lstStyle/>
                    <a:p>
                      <a:endParaRPr lang="fr-FR" dirty="0"/>
                    </a:p>
                  </a:txBody>
                  <a:tcPr/>
                </a:tc>
                <a:tc>
                  <a:txBody>
                    <a:bodyPr/>
                    <a:lstStyle/>
                    <a:p>
                      <a:pPr algn="ctr"/>
                      <a:r>
                        <a:rPr lang="fr-FR" dirty="0" smtClean="0"/>
                        <a:t>30%</a:t>
                      </a:r>
                      <a:endParaRPr lang="fr-FR" dirty="0"/>
                    </a:p>
                  </a:txBody>
                  <a:tcPr/>
                </a:tc>
              </a:tr>
              <a:tr h="3892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1</a:t>
                      </a:r>
                      <a:r>
                        <a:rPr lang="fr-FR" baseline="30000" dirty="0" smtClean="0"/>
                        <a:t>er</a:t>
                      </a:r>
                      <a:r>
                        <a:rPr lang="fr-FR" dirty="0" smtClean="0"/>
                        <a:t> Janvier au 31 Décembre 2019</a:t>
                      </a:r>
                      <a:r>
                        <a:rPr lang="fr-FR" baseline="0" dirty="0" smtClean="0"/>
                        <a:t> sans devis et acompte avant le 31 Décembre 2018</a:t>
                      </a:r>
                      <a:endParaRPr lang="fr-FR"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Dans</a:t>
                      </a:r>
                      <a:r>
                        <a:rPr lang="fr-FR" baseline="0" dirty="0" smtClean="0"/>
                        <a:t> la limite d’un plafond à fixer</a:t>
                      </a:r>
                      <a:endParaRPr lang="fr-FR" dirty="0" smtClean="0"/>
                    </a:p>
                  </a:txBody>
                  <a:tcPr/>
                </a:tc>
                <a:tc>
                  <a:txBody>
                    <a:bodyPr/>
                    <a:lstStyle/>
                    <a:p>
                      <a:endParaRPr lang="fr-FR"/>
                    </a:p>
                  </a:txBody>
                  <a:tcPr/>
                </a:tc>
                <a:tc>
                  <a:txBody>
                    <a:bodyPr/>
                    <a:lstStyle/>
                    <a:p>
                      <a:pPr algn="ctr"/>
                      <a:r>
                        <a:rPr lang="fr-FR" dirty="0" smtClean="0"/>
                        <a:t>30%</a:t>
                      </a:r>
                      <a:endParaRPr lang="fr-FR" dirty="0"/>
                    </a:p>
                  </a:txBody>
                  <a:tcPr/>
                </a:tc>
              </a:tr>
            </a:tbl>
          </a:graphicData>
        </a:graphic>
      </p:graphicFrame>
    </p:spTree>
    <p:extLst>
      <p:ext uri="{BB962C8B-B14F-4D97-AF65-F5344CB8AC3E}">
        <p14:creationId xmlns:p14="http://schemas.microsoft.com/office/powerpoint/2010/main" val="4111446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201732"/>
            <a:ext cx="8542338" cy="5171359"/>
          </a:xfrm>
        </p:spPr>
        <p:txBody>
          <a:bodyPr>
            <a:normAutofit/>
          </a:bodyPr>
          <a:lstStyle/>
          <a:p>
            <a:r>
              <a:rPr lang="fr-FR" sz="2600" dirty="0"/>
              <a:t>Crédit d’Impôt Transition Energétique (CITE)</a:t>
            </a:r>
          </a:p>
          <a:p>
            <a:pPr lvl="2"/>
            <a:endParaRPr lang="fr-FR" dirty="0" smtClean="0"/>
          </a:p>
          <a:p>
            <a:pPr lvl="2"/>
            <a:endParaRPr lang="fr-FR" dirty="0"/>
          </a:p>
          <a:p>
            <a:pPr lvl="2"/>
            <a:endParaRPr lang="fr-FR" dirty="0" smtClean="0"/>
          </a:p>
          <a:p>
            <a:pPr lvl="2"/>
            <a:endParaRPr lang="fr-FR" dirty="0"/>
          </a:p>
          <a:p>
            <a:pPr lvl="2"/>
            <a:endParaRPr lang="fr-FR" dirty="0" smtClean="0"/>
          </a:p>
          <a:p>
            <a:pPr lvl="2"/>
            <a:endParaRPr lang="fr-FR" dirty="0"/>
          </a:p>
          <a:p>
            <a:pPr lvl="2"/>
            <a:endParaRPr lang="fr-FR" dirty="0" smtClean="0"/>
          </a:p>
          <a:p>
            <a:pPr lvl="2"/>
            <a:endParaRPr lang="fr-FR" dirty="0"/>
          </a:p>
          <a:p>
            <a:pPr marL="914400" lvl="2" indent="0">
              <a:buNone/>
            </a:pPr>
            <a:endParaRPr lang="fr-FR" sz="2200" dirty="0"/>
          </a:p>
          <a:p>
            <a:pPr lvl="1"/>
            <a:r>
              <a:rPr lang="fr-FR" sz="2200" dirty="0" smtClean="0"/>
              <a:t>Extension du CITE pour les ménages modestes:</a:t>
            </a:r>
          </a:p>
          <a:p>
            <a:pPr lvl="2"/>
            <a:r>
              <a:rPr lang="fr-FR" dirty="0" smtClean="0"/>
              <a:t> </a:t>
            </a:r>
            <a:r>
              <a:rPr lang="fr-FR" sz="2000" dirty="0" smtClean="0"/>
              <a:t>aux coûts de main d’œuvre d’installation d’équipements de chauffage utilisant des énergies renouvelables</a:t>
            </a:r>
          </a:p>
          <a:p>
            <a:pPr lvl="2"/>
            <a:r>
              <a:rPr lang="fr-FR" sz="2000" dirty="0" smtClean="0"/>
              <a:t>À la dépose de cuve à fioul (taux de 50% au lieu de 30%)</a:t>
            </a:r>
            <a:endParaRPr lang="fr-FR" sz="2000" dirty="0"/>
          </a:p>
        </p:txBody>
      </p:sp>
      <p:sp>
        <p:nvSpPr>
          <p:cNvPr id="3" name="Titre 2"/>
          <p:cNvSpPr>
            <a:spLocks noGrp="1"/>
          </p:cNvSpPr>
          <p:nvPr>
            <p:ph type="title"/>
          </p:nvPr>
        </p:nvSpPr>
        <p:spPr/>
        <p:txBody>
          <a:bodyPr/>
          <a:lstStyle/>
          <a:p>
            <a:r>
              <a:rPr lang="fr-FR" dirty="0" smtClean="0"/>
              <a:t>Mesures antérieures avec effet en 2019 </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398594308"/>
              </p:ext>
            </p:extLst>
          </p:nvPr>
        </p:nvGraphicFramePr>
        <p:xfrm>
          <a:off x="132202" y="1796552"/>
          <a:ext cx="8714344" cy="2471308"/>
        </p:xfrm>
        <a:graphic>
          <a:graphicData uri="http://schemas.openxmlformats.org/drawingml/2006/table">
            <a:tbl>
              <a:tblPr firstRow="1" bandRow="1"/>
              <a:tblGrid>
                <a:gridCol w="4633762"/>
                <a:gridCol w="2466109"/>
                <a:gridCol w="692727"/>
                <a:gridCol w="921746"/>
              </a:tblGrid>
              <a:tr h="389227">
                <a:tc gridSpan="4">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fr-FR" dirty="0" smtClean="0"/>
                        <a:t>CITE</a:t>
                      </a:r>
                      <a:r>
                        <a:rPr lang="fr-FR" baseline="0" dirty="0" smtClean="0"/>
                        <a:t> Portes et Fenêtres</a:t>
                      </a: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hMerge="1">
                  <a:txBody>
                    <a:bodyPr/>
                    <a:lstStyle/>
                    <a:p>
                      <a:endParaRPr lang="fr-FR"/>
                    </a:p>
                  </a:txBody>
                  <a:tcPr/>
                </a:tc>
                <a:tc hMerge="1">
                  <a:txBody>
                    <a:bodyPr/>
                    <a:lstStyle/>
                    <a:p>
                      <a:endParaRPr lang="fr-FR"/>
                    </a:p>
                  </a:txBody>
                  <a:tcPr/>
                </a:tc>
                <a:tc hMerge="1">
                  <a:txBody>
                    <a:bodyPr/>
                    <a:lstStyle/>
                    <a:p>
                      <a:endParaRPr lang="fr-FR" dirty="0"/>
                    </a:p>
                  </a:txBody>
                  <a:tcPr/>
                </a:tc>
              </a:tr>
              <a:tr h="389227">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r>
                        <a:rPr lang="fr-FR" b="1" dirty="0" smtClean="0"/>
                        <a:t>Date de paiement de la dépense</a:t>
                      </a:r>
                      <a:endParaRPr lang="fr-FR"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b="1" dirty="0" smtClean="0"/>
                        <a:t>Oui</a:t>
                      </a:r>
                      <a:endParaRPr lang="fr-FR"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b="1" dirty="0" smtClean="0"/>
                        <a:t>Non</a:t>
                      </a:r>
                      <a:endParaRPr lang="fr-FR"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b="1" dirty="0" smtClean="0"/>
                        <a:t>Taux</a:t>
                      </a:r>
                      <a:endParaRPr lang="fr-FR"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r>
              <a:tr h="389227">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l"/>
                      <a:r>
                        <a:rPr lang="fr-FR" dirty="0" smtClean="0"/>
                        <a:t>Matériaux d’isolation thermique des parois vitrées (*)</a:t>
                      </a:r>
                      <a:endParaRPr lang="fr-FR" dirty="0"/>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endParaRPr lang="fr-FR"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r>
              <a:tr h="389227">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r>
                        <a:rPr lang="fr-FR" dirty="0" smtClean="0"/>
                        <a:t>1</a:t>
                      </a:r>
                      <a:r>
                        <a:rPr lang="fr-FR" baseline="30000" dirty="0" smtClean="0"/>
                        <a:t>er</a:t>
                      </a:r>
                      <a:r>
                        <a:rPr lang="fr-FR" baseline="0" dirty="0" smtClean="0"/>
                        <a:t> Janvier au 31 Décembre 2019</a:t>
                      </a: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dirty="0" smtClean="0"/>
                        <a:t>Dans</a:t>
                      </a:r>
                      <a:r>
                        <a:rPr lang="fr-FR" baseline="0" dirty="0" smtClean="0"/>
                        <a:t> la limite d’un plafond à fixer, vraisemblablement</a:t>
                      </a:r>
                    </a:p>
                    <a:p>
                      <a:pPr algn="ctr"/>
                      <a:r>
                        <a:rPr lang="fr-FR" baseline="0" dirty="0" smtClean="0"/>
                        <a:t>100 € par fenêtre</a:t>
                      </a: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fr-FR" dirty="0" smtClean="0"/>
                        <a:t>15%</a:t>
                      </a: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r>
              <a:tr h="389227">
                <a:tc gridSpan="4">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 Uniquement en remplacement d’anciennes parois en simple vitrage</a:t>
                      </a: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hMerge="1">
                  <a:txBody>
                    <a:bodyPr/>
                    <a:lstStyle/>
                    <a:p>
                      <a:pPr algn="ctr"/>
                      <a:endParaRPr lang="fr-FR" dirty="0"/>
                    </a:p>
                  </a:txBody>
                  <a:tcPr/>
                </a:tc>
                <a:tc hMerge="1">
                  <a:txBody>
                    <a:bodyPr/>
                    <a:lstStyle/>
                    <a:p>
                      <a:pPr algn="ctr"/>
                      <a:endParaRPr lang="fr-FR" dirty="0"/>
                    </a:p>
                  </a:txBody>
                  <a:tcPr/>
                </a:tc>
                <a:tc hMerge="1">
                  <a:txBody>
                    <a:bodyPr/>
                    <a:lstStyle/>
                    <a:p>
                      <a:pPr algn="ctr"/>
                      <a:endParaRPr lang="fr-FR" dirty="0"/>
                    </a:p>
                  </a:txBody>
                  <a:tcPr/>
                </a:tc>
              </a:tr>
            </a:tbl>
          </a:graphicData>
        </a:graphic>
      </p:graphicFrame>
    </p:spTree>
    <p:extLst>
      <p:ext uri="{BB962C8B-B14F-4D97-AF65-F5344CB8AC3E}">
        <p14:creationId xmlns:p14="http://schemas.microsoft.com/office/powerpoint/2010/main" val="542668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avec flèche vers le bas 4"/>
          <p:cNvSpPr/>
          <p:nvPr/>
        </p:nvSpPr>
        <p:spPr>
          <a:xfrm>
            <a:off x="933450" y="3638550"/>
            <a:ext cx="7896225" cy="923925"/>
          </a:xfrm>
          <a:prstGeom prst="downArrowCallou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
          </p:nvPr>
        </p:nvSpPr>
        <p:spPr>
          <a:xfrm>
            <a:off x="333375" y="986123"/>
            <a:ext cx="8479704" cy="5786151"/>
          </a:xfrm>
        </p:spPr>
        <p:txBody>
          <a:bodyPr>
            <a:normAutofit/>
          </a:bodyPr>
          <a:lstStyle/>
          <a:p>
            <a:r>
              <a:rPr lang="fr-FR" sz="2400" dirty="0" err="1"/>
              <a:t>Bitcoins</a:t>
            </a:r>
            <a:r>
              <a:rPr lang="fr-FR" sz="2400" dirty="0"/>
              <a:t> et </a:t>
            </a:r>
            <a:r>
              <a:rPr lang="fr-FR" sz="2400" dirty="0" smtClean="0"/>
              <a:t>cryptomonnaie</a:t>
            </a:r>
          </a:p>
          <a:p>
            <a:pPr lvl="1"/>
            <a:r>
              <a:rPr lang="fr-FR" sz="2200" dirty="0" smtClean="0"/>
              <a:t>Une </a:t>
            </a:r>
            <a:r>
              <a:rPr lang="fr-FR" sz="2200" dirty="0"/>
              <a:t>définition des </a:t>
            </a:r>
            <a:r>
              <a:rPr lang="fr-FR" sz="2200" dirty="0" smtClean="0"/>
              <a:t>« crypto-actifs » </a:t>
            </a:r>
            <a:r>
              <a:rPr lang="fr-FR" sz="2200" dirty="0"/>
              <a:t>est insérée dans le code monétaire et financier sous le terme </a:t>
            </a:r>
            <a:r>
              <a:rPr lang="fr-FR" sz="2200" i="1" dirty="0"/>
              <a:t>"</a:t>
            </a:r>
            <a:r>
              <a:rPr lang="fr-FR" sz="2200" i="1" dirty="0" smtClean="0"/>
              <a:t>actifs numériques</a:t>
            </a:r>
            <a:r>
              <a:rPr lang="fr-FR" sz="2200" i="1" dirty="0"/>
              <a:t>" </a:t>
            </a:r>
            <a:r>
              <a:rPr lang="fr-FR" sz="2200" dirty="0"/>
              <a:t>(CMF. art. L. 54-10-1</a:t>
            </a:r>
            <a:r>
              <a:rPr lang="fr-FR" sz="2200" dirty="0" smtClean="0"/>
              <a:t>).</a:t>
            </a:r>
          </a:p>
          <a:p>
            <a:pPr lvl="1"/>
            <a:r>
              <a:rPr lang="fr-FR" sz="2200" dirty="0" smtClean="0"/>
              <a:t>Le régime de taxation des gains diffère selon la nature de l’activité:</a:t>
            </a:r>
          </a:p>
          <a:p>
            <a:pPr lvl="2"/>
            <a:r>
              <a:rPr lang="fr-FR" sz="2000" dirty="0" smtClean="0"/>
              <a:t>Habituelle</a:t>
            </a:r>
            <a:r>
              <a:rPr lang="fr-FR" sz="2000" dirty="0"/>
              <a:t>: BIC réel ou micro (barème progressif de l’IR</a:t>
            </a:r>
            <a:r>
              <a:rPr lang="fr-FR" sz="2000" dirty="0" smtClean="0"/>
              <a:t>)</a:t>
            </a:r>
          </a:p>
          <a:p>
            <a:pPr lvl="2"/>
            <a:r>
              <a:rPr lang="fr-FR" sz="2000" dirty="0" smtClean="0"/>
              <a:t>Occasionnelle:</a:t>
            </a:r>
          </a:p>
          <a:p>
            <a:pPr lvl="3"/>
            <a:r>
              <a:rPr lang="fr-FR" sz="1800" dirty="0" smtClean="0"/>
              <a:t>Avec mise à disposition des ressources informatiques: BNC réel ou micro</a:t>
            </a:r>
          </a:p>
          <a:p>
            <a:pPr lvl="3"/>
            <a:r>
              <a:rPr lang="fr-FR" sz="1800" dirty="0" smtClean="0"/>
              <a:t>Sans mise </a:t>
            </a:r>
            <a:r>
              <a:rPr lang="fr-FR" sz="1800" dirty="0"/>
              <a:t>à disposition des ressources informatiques: </a:t>
            </a:r>
            <a:r>
              <a:rPr lang="fr-FR" sz="1800" dirty="0" smtClean="0"/>
              <a:t>Plus-value sur actifs numériques de 12,8% après abattement de 305 €</a:t>
            </a:r>
          </a:p>
          <a:p>
            <a:pPr lvl="3"/>
            <a:endParaRPr lang="fr-FR" sz="1800" dirty="0"/>
          </a:p>
          <a:p>
            <a:pPr lvl="3"/>
            <a:endParaRPr lang="fr-FR" sz="1800" dirty="0" smtClean="0"/>
          </a:p>
          <a:p>
            <a:pPr marL="457200" lvl="1" indent="0">
              <a:buNone/>
            </a:pPr>
            <a:r>
              <a:rPr lang="fr-FR" sz="2200" dirty="0" smtClean="0"/>
              <a:t> </a:t>
            </a:r>
            <a:endParaRPr lang="fr-FR" sz="2200" dirty="0"/>
          </a:p>
        </p:txBody>
      </p:sp>
      <p:sp>
        <p:nvSpPr>
          <p:cNvPr id="3" name="Titre 2"/>
          <p:cNvSpPr>
            <a:spLocks noGrp="1"/>
          </p:cNvSpPr>
          <p:nvPr>
            <p:ph type="title"/>
          </p:nvPr>
        </p:nvSpPr>
        <p:spPr/>
        <p:txBody>
          <a:bodyPr/>
          <a:lstStyle/>
          <a:p>
            <a:r>
              <a:rPr lang="fr-FR" dirty="0"/>
              <a:t>Les principales mesures</a:t>
            </a:r>
          </a:p>
        </p:txBody>
      </p:sp>
      <p:sp>
        <p:nvSpPr>
          <p:cNvPr id="4" name="ZoneTexte 3"/>
          <p:cNvSpPr txBox="1"/>
          <p:nvPr/>
        </p:nvSpPr>
        <p:spPr>
          <a:xfrm>
            <a:off x="3019424" y="4549259"/>
            <a:ext cx="3724275" cy="369332"/>
          </a:xfrm>
          <a:prstGeom prst="rect">
            <a:avLst/>
          </a:prstGeom>
          <a:solidFill>
            <a:schemeClr val="accent5">
              <a:lumMod val="60000"/>
              <a:lumOff val="40000"/>
            </a:schemeClr>
          </a:solidFill>
        </p:spPr>
        <p:txBody>
          <a:bodyPr wrap="square" rtlCol="0">
            <a:spAutoFit/>
          </a:bodyPr>
          <a:lstStyle/>
          <a:p>
            <a:r>
              <a:rPr lang="fr-FR" dirty="0" smtClean="0"/>
              <a:t>Nouveauté de la loi de finances pour 2019</a:t>
            </a:r>
            <a:endParaRPr lang="fr-FR" dirty="0"/>
          </a:p>
        </p:txBody>
      </p:sp>
      <p:sp>
        <p:nvSpPr>
          <p:cNvPr id="6" name="ZoneTexte 5"/>
          <p:cNvSpPr txBox="1"/>
          <p:nvPr/>
        </p:nvSpPr>
        <p:spPr>
          <a:xfrm>
            <a:off x="504825" y="4991100"/>
            <a:ext cx="7962899" cy="1323439"/>
          </a:xfrm>
          <a:prstGeom prst="rect">
            <a:avLst/>
          </a:prstGeom>
          <a:noFill/>
        </p:spPr>
        <p:txBody>
          <a:bodyPr wrap="square" rtlCol="0">
            <a:spAutoFit/>
          </a:bodyPr>
          <a:lstStyle/>
          <a:p>
            <a:pPr lvl="2" algn="ctr"/>
            <a:r>
              <a:rPr lang="fr-FR" sz="2000" dirty="0"/>
              <a:t>Dans la grande majorité des cas, les plus-values réalisées sur les </a:t>
            </a:r>
            <a:r>
              <a:rPr lang="fr-FR" sz="2000" dirty="0" err="1"/>
              <a:t>bitcoins</a:t>
            </a:r>
            <a:r>
              <a:rPr lang="fr-FR" sz="2000" dirty="0"/>
              <a:t> sont réalisés de manière </a:t>
            </a:r>
            <a:r>
              <a:rPr lang="fr-FR" sz="2000" dirty="0" smtClean="0"/>
              <a:t>occasionnelle, </a:t>
            </a:r>
            <a:r>
              <a:rPr lang="fr-FR" sz="2000" dirty="0"/>
              <a:t>avec mise à disposition des ressources informatiques (appartenance à la communauté informatique de la cryptomonnaie), et resteront donc taxés en BNC.</a:t>
            </a:r>
          </a:p>
        </p:txBody>
      </p:sp>
    </p:spTree>
    <p:extLst>
      <p:ext uri="{BB962C8B-B14F-4D97-AF65-F5344CB8AC3E}">
        <p14:creationId xmlns:p14="http://schemas.microsoft.com/office/powerpoint/2010/main" val="18432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84595" y="1094509"/>
            <a:ext cx="8542338" cy="5140035"/>
          </a:xfrm>
        </p:spPr>
        <p:txBody>
          <a:bodyPr>
            <a:normAutofit/>
          </a:bodyPr>
          <a:lstStyle/>
          <a:p>
            <a:r>
              <a:rPr lang="fr-FR" sz="2400" dirty="0" smtClean="0"/>
              <a:t>Transmission de bien ruraux</a:t>
            </a:r>
            <a:endParaRPr lang="fr-FR" sz="2400" dirty="0"/>
          </a:p>
          <a:p>
            <a:pPr lvl="1"/>
            <a:r>
              <a:rPr lang="fr-FR" sz="2200" dirty="0" smtClean="0"/>
              <a:t> Les biens ruraux loués à long terme, les parts de Groupement Foncier Agricole ou Viticole, et Groupement Foncier Rural (ex. Groupement Forestier) bénéficient dans certains cas d’une exonération partielle en cas de transmission par donation ou succession</a:t>
            </a:r>
          </a:p>
          <a:p>
            <a:pPr lvl="1"/>
            <a:r>
              <a:rPr lang="fr-FR" sz="2200" dirty="0"/>
              <a:t>L’exonération </a:t>
            </a:r>
            <a:r>
              <a:rPr lang="fr-FR" sz="2200" dirty="0" smtClean="0"/>
              <a:t>est, </a:t>
            </a:r>
            <a:r>
              <a:rPr lang="fr-FR" sz="2200" dirty="0"/>
              <a:t>à compter du 1er Janvier </a:t>
            </a:r>
            <a:r>
              <a:rPr lang="fr-FR" sz="2200" dirty="0" smtClean="0"/>
              <a:t>2019, </a:t>
            </a:r>
            <a:r>
              <a:rPr lang="fr-FR" sz="2200" dirty="0"/>
              <a:t>de:</a:t>
            </a:r>
          </a:p>
          <a:p>
            <a:pPr lvl="2"/>
            <a:r>
              <a:rPr lang="fr-FR" sz="2000" dirty="0" smtClean="0"/>
              <a:t>75% de la valeur vénale jusqu’à 300 000 € (au lieu de 101 897 €)</a:t>
            </a:r>
          </a:p>
          <a:p>
            <a:pPr lvl="2"/>
            <a:r>
              <a:rPr lang="fr-FR" sz="2000" dirty="0" smtClean="0"/>
              <a:t>50% au-delà de 300 000 €</a:t>
            </a:r>
            <a:endParaRPr lang="fr-FR" sz="2000" dirty="0"/>
          </a:p>
        </p:txBody>
      </p:sp>
      <p:sp>
        <p:nvSpPr>
          <p:cNvPr id="3" name="Titre 2"/>
          <p:cNvSpPr>
            <a:spLocks noGrp="1"/>
          </p:cNvSpPr>
          <p:nvPr>
            <p:ph type="title"/>
          </p:nvPr>
        </p:nvSpPr>
        <p:spPr/>
        <p:txBody>
          <a:bodyPr/>
          <a:lstStyle/>
          <a:p>
            <a:r>
              <a:rPr lang="fr-FR" dirty="0"/>
              <a:t>Les principales mesures</a:t>
            </a:r>
          </a:p>
        </p:txBody>
      </p:sp>
    </p:spTree>
    <p:extLst>
      <p:ext uri="{BB962C8B-B14F-4D97-AF65-F5344CB8AC3E}">
        <p14:creationId xmlns:p14="http://schemas.microsoft.com/office/powerpoint/2010/main" val="27354180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Mesures antérieures avec effet en 2019 </a:t>
            </a:r>
            <a:endParaRPr lang="fr-F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8715" y="2351699"/>
            <a:ext cx="6156400" cy="378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space réservé du contenu 1"/>
          <p:cNvSpPr txBox="1">
            <a:spLocks/>
          </p:cNvSpPr>
          <p:nvPr/>
        </p:nvSpPr>
        <p:spPr>
          <a:xfrm>
            <a:off x="298450" y="1201732"/>
            <a:ext cx="8542338" cy="5171359"/>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600" dirty="0" smtClean="0"/>
              <a:t> Taux de l’impôt sur les sociétés</a:t>
            </a:r>
          </a:p>
          <a:p>
            <a:pPr lvl="1"/>
            <a:r>
              <a:rPr lang="fr-FR" sz="2400" dirty="0"/>
              <a:t> </a:t>
            </a:r>
            <a:r>
              <a:rPr lang="fr-FR" sz="2400" dirty="0" smtClean="0"/>
              <a:t>Selon le cas: 15%, 28% ou 31% en 2019</a:t>
            </a:r>
          </a:p>
          <a:p>
            <a:pPr lvl="2"/>
            <a:endParaRPr lang="fr-FR" dirty="0"/>
          </a:p>
        </p:txBody>
      </p:sp>
    </p:spTree>
    <p:extLst>
      <p:ext uri="{BB962C8B-B14F-4D97-AF65-F5344CB8AC3E}">
        <p14:creationId xmlns:p14="http://schemas.microsoft.com/office/powerpoint/2010/main" val="38670748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25222"/>
            <a:ext cx="8388350" cy="1569177"/>
          </a:xfrm>
        </p:spPr>
        <p:txBody>
          <a:bodyPr/>
          <a:lstStyle/>
          <a:p>
            <a:r>
              <a:rPr lang="fr-FR" sz="2400" dirty="0" smtClean="0"/>
              <a:t>Révocabilité de l’option pour l’IS pour les sociétés de personnes</a:t>
            </a:r>
          </a:p>
          <a:p>
            <a:pPr lvl="1"/>
            <a:r>
              <a:rPr lang="fr-FR" sz="2200" dirty="0" smtClean="0"/>
              <a:t>Les sociétés de personnes sont de plein droit imposables à l’IR, mais peuvent opter pour l’impôt sur les sociétés, cette option étant jusqu’ici irrévocable </a:t>
            </a:r>
          </a:p>
        </p:txBody>
      </p:sp>
      <p:sp>
        <p:nvSpPr>
          <p:cNvPr id="3" name="Titre 2"/>
          <p:cNvSpPr>
            <a:spLocks noGrp="1"/>
          </p:cNvSpPr>
          <p:nvPr>
            <p:ph type="title"/>
          </p:nvPr>
        </p:nvSpPr>
        <p:spPr/>
        <p:txBody>
          <a:bodyPr/>
          <a:lstStyle/>
          <a:p>
            <a:r>
              <a:rPr lang="fr-FR" dirty="0"/>
              <a:t>Les principales mesures</a:t>
            </a:r>
          </a:p>
        </p:txBody>
      </p:sp>
      <p:sp>
        <p:nvSpPr>
          <p:cNvPr id="8" name="Espace réservé du contenu 1"/>
          <p:cNvSpPr txBox="1">
            <a:spLocks/>
          </p:cNvSpPr>
          <p:nvPr/>
        </p:nvSpPr>
        <p:spPr>
          <a:xfrm>
            <a:off x="298450" y="1201732"/>
            <a:ext cx="8542338" cy="5171359"/>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FF0000"/>
              </a:buClr>
              <a:buFont typeface="Wingdings" panose="05000000000000000000" pitchFamily="2" charset="2"/>
              <a:buNone/>
            </a:pPr>
            <a:endParaRPr lang="fr-FR" sz="2600" dirty="0" smtClean="0">
              <a:solidFill>
                <a:srgbClr val="000000"/>
              </a:solidFill>
            </a:endParaRPr>
          </a:p>
        </p:txBody>
      </p:sp>
      <p:sp>
        <p:nvSpPr>
          <p:cNvPr id="4" name="ZoneTexte 3"/>
          <p:cNvSpPr txBox="1"/>
          <p:nvPr/>
        </p:nvSpPr>
        <p:spPr>
          <a:xfrm>
            <a:off x="5931334" y="2770909"/>
            <a:ext cx="2909454" cy="2308324"/>
          </a:xfrm>
          <a:prstGeom prst="rect">
            <a:avLst/>
          </a:prstGeom>
          <a:solidFill>
            <a:schemeClr val="accent5">
              <a:lumMod val="75000"/>
            </a:schemeClr>
          </a:solidFill>
        </p:spPr>
        <p:txBody>
          <a:bodyPr wrap="square" rtlCol="0">
            <a:spAutoFit/>
          </a:bodyPr>
          <a:lstStyle/>
          <a:p>
            <a:pPr algn="ctr"/>
            <a:r>
              <a:rPr lang="fr-FR" dirty="0" smtClean="0">
                <a:solidFill>
                  <a:prstClr val="white"/>
                </a:solidFill>
              </a:rPr>
              <a:t>Société civile</a:t>
            </a:r>
          </a:p>
          <a:p>
            <a:pPr algn="ctr"/>
            <a:r>
              <a:rPr lang="fr-FR" dirty="0" smtClean="0">
                <a:solidFill>
                  <a:prstClr val="white"/>
                </a:solidFill>
              </a:rPr>
              <a:t>Société en Nom Collectif</a:t>
            </a:r>
          </a:p>
          <a:p>
            <a:pPr algn="ctr"/>
            <a:r>
              <a:rPr lang="fr-FR" dirty="0" smtClean="0">
                <a:solidFill>
                  <a:prstClr val="white"/>
                </a:solidFill>
              </a:rPr>
              <a:t>Société en Commandite Simple</a:t>
            </a:r>
          </a:p>
          <a:p>
            <a:pPr algn="ctr"/>
            <a:r>
              <a:rPr lang="fr-FR" dirty="0" smtClean="0">
                <a:solidFill>
                  <a:prstClr val="white"/>
                </a:solidFill>
              </a:rPr>
              <a:t>Sociétés En Participation</a:t>
            </a:r>
          </a:p>
          <a:p>
            <a:pPr algn="ctr"/>
            <a:r>
              <a:rPr lang="fr-FR" dirty="0" smtClean="0">
                <a:solidFill>
                  <a:prstClr val="white"/>
                </a:solidFill>
              </a:rPr>
              <a:t>EURL (personne physique)</a:t>
            </a:r>
          </a:p>
          <a:p>
            <a:pPr algn="ctr"/>
            <a:r>
              <a:rPr lang="fr-FR" dirty="0" smtClean="0">
                <a:solidFill>
                  <a:prstClr val="white"/>
                </a:solidFill>
              </a:rPr>
              <a:t>EARL </a:t>
            </a:r>
          </a:p>
          <a:p>
            <a:pPr algn="ctr"/>
            <a:r>
              <a:rPr lang="fr-FR" dirty="0" smtClean="0">
                <a:solidFill>
                  <a:prstClr val="white"/>
                </a:solidFill>
              </a:rPr>
              <a:t>SCP</a:t>
            </a:r>
          </a:p>
          <a:p>
            <a:pPr algn="ctr"/>
            <a:r>
              <a:rPr lang="fr-FR" dirty="0" smtClean="0">
                <a:solidFill>
                  <a:prstClr val="white"/>
                </a:solidFill>
              </a:rPr>
              <a:t>EIRL</a:t>
            </a:r>
            <a:endParaRPr lang="fr-FR" dirty="0">
              <a:solidFill>
                <a:prstClr val="white"/>
              </a:solidFill>
            </a:endParaRPr>
          </a:p>
        </p:txBody>
      </p:sp>
      <p:sp>
        <p:nvSpPr>
          <p:cNvPr id="7" name="Espace réservé du contenu 1"/>
          <p:cNvSpPr txBox="1">
            <a:spLocks/>
          </p:cNvSpPr>
          <p:nvPr/>
        </p:nvSpPr>
        <p:spPr>
          <a:xfrm>
            <a:off x="312300" y="2698012"/>
            <a:ext cx="5619034" cy="2381221"/>
          </a:xfrm>
          <a:prstGeom prst="rect">
            <a:avLst/>
          </a:prstGeom>
        </p:spPr>
        <p:txBody>
          <a:bodyPr vert="horz" lIns="91440" tIns="45720" rIns="91440" bIns="45720" rtlCol="0">
            <a:normAutofit lnSpcReduction="10000"/>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Clr>
                <a:srgbClr val="BFBFBF"/>
              </a:buClr>
            </a:pPr>
            <a:r>
              <a:rPr lang="fr-FR" sz="2200" dirty="0" smtClean="0">
                <a:solidFill>
                  <a:srgbClr val="000000"/>
                </a:solidFill>
              </a:rPr>
              <a:t>Pour les exercices clos à compter du 31/12/2018, </a:t>
            </a:r>
            <a:r>
              <a:rPr lang="fr-FR" sz="2200" b="1" dirty="0" smtClean="0">
                <a:solidFill>
                  <a:srgbClr val="000000"/>
                </a:solidFill>
              </a:rPr>
              <a:t>l’option à l’IS peut être révoquée pendant 5 ans:</a:t>
            </a:r>
          </a:p>
          <a:p>
            <a:pPr lvl="2">
              <a:buClr>
                <a:srgbClr val="FF0000"/>
              </a:buClr>
            </a:pPr>
            <a:r>
              <a:rPr lang="fr-FR" sz="2200" dirty="0" smtClean="0">
                <a:solidFill>
                  <a:srgbClr val="000000"/>
                </a:solidFill>
              </a:rPr>
              <a:t>Si l’option est révoquée, la renonciation entraîne les conséquences d’une cessation d’activité, et le retour ultérieur à l’IS n’est plus possible.</a:t>
            </a:r>
          </a:p>
        </p:txBody>
      </p:sp>
      <p:sp>
        <p:nvSpPr>
          <p:cNvPr id="9" name="Espace réservé du contenu 1"/>
          <p:cNvSpPr txBox="1">
            <a:spLocks/>
          </p:cNvSpPr>
          <p:nvPr/>
        </p:nvSpPr>
        <p:spPr>
          <a:xfrm>
            <a:off x="298450" y="4931639"/>
            <a:ext cx="5619034" cy="804143"/>
          </a:xfrm>
          <a:prstGeom prst="rect">
            <a:avLst/>
          </a:prstGeom>
        </p:spPr>
        <p:txBody>
          <a:bodyPr vert="horz" lIns="91440" tIns="45720" rIns="91440" bIns="45720" rtlCol="0">
            <a:normAutofit/>
          </a:bodyPr>
          <a:lst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2">
              <a:buClr>
                <a:srgbClr val="FF0000"/>
              </a:buClr>
            </a:pPr>
            <a:r>
              <a:rPr lang="fr-FR" sz="2200" dirty="0" smtClean="0">
                <a:solidFill>
                  <a:srgbClr val="000000"/>
                </a:solidFill>
              </a:rPr>
              <a:t>Si l’option est n’est pas révoquée dans les 5 ans, elle devient alors irrévocable.</a:t>
            </a:r>
          </a:p>
        </p:txBody>
      </p:sp>
    </p:spTree>
    <p:extLst>
      <p:ext uri="{BB962C8B-B14F-4D97-AF65-F5344CB8AC3E}">
        <p14:creationId xmlns:p14="http://schemas.microsoft.com/office/powerpoint/2010/main" val="24163930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34696" y="1110929"/>
            <a:ext cx="8542338" cy="5347856"/>
          </a:xfrm>
        </p:spPr>
        <p:txBody>
          <a:bodyPr>
            <a:normAutofit/>
          </a:bodyPr>
          <a:lstStyle/>
          <a:p>
            <a:r>
              <a:rPr lang="fr-FR" sz="2600" dirty="0" smtClean="0"/>
              <a:t> Le fonctionnement de la décote</a:t>
            </a:r>
          </a:p>
          <a:p>
            <a:pPr lvl="1"/>
            <a:r>
              <a:rPr lang="fr-FR" dirty="0"/>
              <a:t>Un couple marié avec 2 enfants </a:t>
            </a:r>
            <a:r>
              <a:rPr lang="fr-FR" dirty="0" smtClean="0"/>
              <a:t>déclare, </a:t>
            </a:r>
            <a:r>
              <a:rPr lang="fr-FR" dirty="0"/>
              <a:t>au titre des revenus de </a:t>
            </a:r>
            <a:r>
              <a:rPr lang="fr-FR" dirty="0" smtClean="0"/>
              <a:t>2018, 45</a:t>
            </a:r>
            <a:r>
              <a:rPr lang="fr-FR" dirty="0"/>
              <a:t> 000 € de </a:t>
            </a:r>
            <a:r>
              <a:rPr lang="fr-FR" dirty="0" smtClean="0"/>
              <a:t>salaires.</a:t>
            </a:r>
          </a:p>
          <a:p>
            <a:pPr marL="457200" lvl="1" indent="0">
              <a:buNone/>
            </a:pPr>
            <a:r>
              <a:rPr lang="fr-FR" dirty="0" smtClean="0"/>
              <a:t>      Compte </a:t>
            </a:r>
            <a:r>
              <a:rPr lang="fr-FR" dirty="0"/>
              <a:t>tenu de la déduction pour frais professionnels de 10 %, le salaire imposable est de 40 500 €.</a:t>
            </a:r>
          </a:p>
          <a:p>
            <a:pPr lvl="1"/>
            <a:r>
              <a:rPr lang="fr-FR" b="1" dirty="0" smtClean="0"/>
              <a:t>L’ impôt</a:t>
            </a:r>
            <a:r>
              <a:rPr lang="fr-FR" dirty="0" smtClean="0"/>
              <a:t> brut résultant </a:t>
            </a:r>
            <a:r>
              <a:rPr lang="fr-FR" dirty="0"/>
              <a:t>de l'application du barème </a:t>
            </a:r>
            <a:r>
              <a:rPr lang="fr-FR" dirty="0" smtClean="0"/>
              <a:t>est de </a:t>
            </a:r>
            <a:r>
              <a:rPr lang="fr-FR" b="1" dirty="0" smtClean="0"/>
              <a:t>1</a:t>
            </a:r>
            <a:r>
              <a:rPr lang="fr-FR" b="1" dirty="0"/>
              <a:t> 485 €</a:t>
            </a:r>
            <a:r>
              <a:rPr lang="fr-FR" dirty="0" smtClean="0"/>
              <a:t>.</a:t>
            </a:r>
          </a:p>
          <a:p>
            <a:pPr lvl="1"/>
            <a:r>
              <a:rPr lang="fr-FR" dirty="0" smtClean="0"/>
              <a:t>La décote trouve à s’appliquer lorsque le montant d’IR brut (avant réductions et crédits d’impôts) 2019 sur revenus 2018 est inférieur à :</a:t>
            </a:r>
          </a:p>
          <a:p>
            <a:pPr lvl="2"/>
            <a:r>
              <a:rPr lang="fr-FR" b="1" dirty="0"/>
              <a:t>1 595 €</a:t>
            </a:r>
            <a:r>
              <a:rPr lang="fr-FR" dirty="0"/>
              <a:t> pour les célibataires, veufs ou divorcés,</a:t>
            </a:r>
          </a:p>
          <a:p>
            <a:pPr lvl="2"/>
            <a:r>
              <a:rPr lang="fr-FR" b="1" dirty="0"/>
              <a:t>2 627 €</a:t>
            </a:r>
            <a:r>
              <a:rPr lang="fr-FR" dirty="0"/>
              <a:t> pour les couples soumis à imposition commune.</a:t>
            </a:r>
          </a:p>
          <a:p>
            <a:pPr lvl="1"/>
            <a:r>
              <a:rPr lang="fr-FR" dirty="0" smtClean="0"/>
              <a:t>L'impôt brut étant dans notre cas inférieur </a:t>
            </a:r>
            <a:r>
              <a:rPr lang="fr-FR" dirty="0"/>
              <a:t>à 2 627 €, il y a lieu de calculer la </a:t>
            </a:r>
            <a:r>
              <a:rPr lang="fr-FR" b="1" dirty="0"/>
              <a:t>décote</a:t>
            </a:r>
            <a:r>
              <a:rPr lang="fr-FR" dirty="0"/>
              <a:t> </a:t>
            </a:r>
            <a:r>
              <a:rPr lang="fr-FR" dirty="0" smtClean="0"/>
              <a:t>selon la formule suivante:</a:t>
            </a:r>
          </a:p>
          <a:p>
            <a:pPr marL="457200" lvl="1" indent="0">
              <a:buNone/>
            </a:pPr>
            <a:r>
              <a:rPr lang="fr-FR" dirty="0" smtClean="0"/>
              <a:t>	</a:t>
            </a:r>
          </a:p>
          <a:p>
            <a:pPr marL="457200" lvl="1" indent="0">
              <a:buNone/>
            </a:pPr>
            <a:r>
              <a:rPr lang="fr-FR" dirty="0" smtClean="0"/>
              <a:t>			Soit </a:t>
            </a:r>
            <a:r>
              <a:rPr lang="fr-FR" b="1" dirty="0" smtClean="0"/>
              <a:t>1</a:t>
            </a:r>
            <a:r>
              <a:rPr lang="fr-FR" b="1" dirty="0"/>
              <a:t> 970 € - (1 485 € x 3/4) </a:t>
            </a:r>
            <a:r>
              <a:rPr lang="fr-FR" dirty="0"/>
              <a:t>= 856 €</a:t>
            </a:r>
          </a:p>
          <a:p>
            <a:endParaRPr lang="fr-FR" dirty="0" smtClean="0"/>
          </a:p>
          <a:p>
            <a:r>
              <a:rPr lang="fr-FR" dirty="0" smtClean="0"/>
              <a:t>L’impôt </a:t>
            </a:r>
            <a:r>
              <a:rPr lang="fr-FR" dirty="0"/>
              <a:t>après décote </a:t>
            </a:r>
            <a:r>
              <a:rPr lang="fr-FR" dirty="0" smtClean="0"/>
              <a:t>est de: </a:t>
            </a:r>
            <a:r>
              <a:rPr lang="fr-FR" dirty="0"/>
              <a:t>1 485 € - 856 € = 629 </a:t>
            </a:r>
            <a:r>
              <a:rPr lang="fr-FR" dirty="0" smtClean="0"/>
              <a:t>€</a:t>
            </a:r>
          </a:p>
          <a:p>
            <a:r>
              <a:rPr lang="fr-FR" dirty="0" smtClean="0">
                <a:effectLst/>
              </a:rPr>
              <a:t>Le revenu fiscal de référence du couple est de 40 500 €, ils sont donc éligibles au dispositif de réduction d’IR sous conditions de ressources …</a:t>
            </a:r>
            <a:endParaRPr lang="fr-FR" dirty="0">
              <a:effectLst/>
            </a:endParaRPr>
          </a:p>
        </p:txBody>
      </p:sp>
      <p:sp>
        <p:nvSpPr>
          <p:cNvPr id="3" name="Titre 2"/>
          <p:cNvSpPr>
            <a:spLocks noGrp="1"/>
          </p:cNvSpPr>
          <p:nvPr>
            <p:ph type="title"/>
          </p:nvPr>
        </p:nvSpPr>
        <p:spPr/>
        <p:txBody>
          <a:bodyPr/>
          <a:lstStyle/>
          <a:p>
            <a:r>
              <a:rPr lang="fr-FR" dirty="0" smtClean="0"/>
              <a:t>POUR ALLER PLUS LOIN…</a:t>
            </a:r>
            <a:endParaRPr lang="fr-FR" dirty="0"/>
          </a:p>
        </p:txBody>
      </p:sp>
      <p:sp>
        <p:nvSpPr>
          <p:cNvPr id="4" name="ZoneTexte 3"/>
          <p:cNvSpPr txBox="1"/>
          <p:nvPr/>
        </p:nvSpPr>
        <p:spPr>
          <a:xfrm>
            <a:off x="2519800" y="3913201"/>
            <a:ext cx="4244623" cy="369332"/>
          </a:xfrm>
          <a:prstGeom prst="rect">
            <a:avLst/>
          </a:prstGeom>
          <a:solidFill>
            <a:srgbClr val="92D050"/>
          </a:solidFill>
        </p:spPr>
        <p:txBody>
          <a:bodyPr wrap="square" rtlCol="0">
            <a:spAutoFit/>
          </a:bodyPr>
          <a:lstStyle/>
          <a:p>
            <a:r>
              <a:rPr lang="fr-FR" b="1" dirty="0"/>
              <a:t>Montant maximal de décote – (IR brut x 75</a:t>
            </a:r>
            <a:r>
              <a:rPr lang="fr-FR" b="1" dirty="0" smtClean="0"/>
              <a:t>%)</a:t>
            </a:r>
            <a:endParaRPr lang="fr-FR" b="1" dirty="0"/>
          </a:p>
        </p:txBody>
      </p:sp>
    </p:spTree>
    <p:extLst>
      <p:ext uri="{BB962C8B-B14F-4D97-AF65-F5344CB8AC3E}">
        <p14:creationId xmlns:p14="http://schemas.microsoft.com/office/powerpoint/2010/main" val="66735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1000"/>
                                        <p:tgtEl>
                                          <p:spTgt spid="2">
                                            <p:txEl>
                                              <p:pRg st="3" end="3"/>
                                            </p:txEl>
                                          </p:spTgt>
                                        </p:tgtEl>
                                      </p:cBhvr>
                                    </p:animEffect>
                                    <p:anim calcmode="lin" valueType="num">
                                      <p:cBhvr>
                                        <p:cTn id="1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5" dur="500"/>
                                        <p:tgtEl>
                                          <p:spTgt spid="2">
                                            <p:txEl>
                                              <p:pRg st="5" end="5"/>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8" dur="500"/>
                                        <p:tgtEl>
                                          <p:spTgt spid="2">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Effect transition="in" filter="fade">
                                      <p:cBhvr>
                                        <p:cTn id="33" dur="500"/>
                                        <p:tgtEl>
                                          <p:spTgt spid="2">
                                            <p:txEl>
                                              <p:pRg st="7" end="7"/>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fade">
                                      <p:cBhvr>
                                        <p:cTn id="40" dur="750"/>
                                        <p:tgtEl>
                                          <p:spTgt spid="2">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11" end="11"/>
                                            </p:txEl>
                                          </p:spTgt>
                                        </p:tgtEl>
                                        <p:attrNameLst>
                                          <p:attrName>style.visibility</p:attrName>
                                        </p:attrNameLst>
                                      </p:cBhvr>
                                      <p:to>
                                        <p:strVal val="visible"/>
                                      </p:to>
                                    </p:set>
                                    <p:animEffect transition="in" filter="fade">
                                      <p:cBhvr>
                                        <p:cTn id="45" dur="500"/>
                                        <p:tgtEl>
                                          <p:spTgt spid="2">
                                            <p:txEl>
                                              <p:pRg st="11" end="1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
                                            <p:txEl>
                                              <p:pRg st="12" end="12"/>
                                            </p:txEl>
                                          </p:spTgt>
                                        </p:tgtEl>
                                        <p:attrNameLst>
                                          <p:attrName>style.visibility</p:attrName>
                                        </p:attrNameLst>
                                      </p:cBhvr>
                                      <p:to>
                                        <p:strVal val="visible"/>
                                      </p:to>
                                    </p:set>
                                    <p:animEffect transition="in" filter="fade">
                                      <p:cBhvr>
                                        <p:cTn id="50"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22217"/>
            <a:ext cx="8542338" cy="5347856"/>
          </a:xfrm>
        </p:spPr>
        <p:txBody>
          <a:bodyPr>
            <a:normAutofit/>
          </a:bodyPr>
          <a:lstStyle/>
          <a:p>
            <a:r>
              <a:rPr lang="fr-FR" sz="2600" dirty="0" smtClean="0"/>
              <a:t> </a:t>
            </a:r>
            <a:r>
              <a:rPr lang="fr-FR" sz="2400" dirty="0" smtClean="0"/>
              <a:t>La réduction d’IR sous conditions de ressources</a:t>
            </a:r>
          </a:p>
          <a:p>
            <a:pPr lvl="1"/>
            <a:r>
              <a:rPr lang="fr-FR" sz="1800" dirty="0" smtClean="0"/>
              <a:t>L’impôt après décote est de: 1 485 € - 856 € = 629 €</a:t>
            </a:r>
          </a:p>
          <a:p>
            <a:pPr lvl="1"/>
            <a:r>
              <a:rPr lang="fr-FR" sz="1800" dirty="0" smtClean="0">
                <a:effectLst/>
              </a:rPr>
              <a:t>Le revenu fiscal de référence du couple est de 40 500 €, ils sont donc éligibles au dispositif de réduction d’IR sous conditions de ressources …</a:t>
            </a:r>
          </a:p>
          <a:p>
            <a:pPr lvl="1"/>
            <a:r>
              <a:rPr lang="fr-FR" sz="1800" dirty="0" smtClean="0"/>
              <a:t>Nous venons de voir précédemment les seuils limites pour en bénéficier</a:t>
            </a:r>
          </a:p>
          <a:p>
            <a:pPr lvl="1"/>
            <a:endParaRPr lang="fr-FR" sz="1800" dirty="0" smtClean="0">
              <a:effectLst/>
            </a:endParaRPr>
          </a:p>
          <a:p>
            <a:pPr lvl="1"/>
            <a:endParaRPr lang="fr-FR" sz="1800" dirty="0" smtClean="0"/>
          </a:p>
          <a:p>
            <a:pPr lvl="1"/>
            <a:endParaRPr lang="fr-FR" sz="1800" dirty="0" smtClean="0">
              <a:effectLst/>
            </a:endParaRPr>
          </a:p>
          <a:p>
            <a:pPr lvl="1"/>
            <a:endParaRPr lang="fr-FR" sz="1800" dirty="0" smtClean="0"/>
          </a:p>
          <a:p>
            <a:pPr lvl="1"/>
            <a:endParaRPr lang="fr-FR" sz="1800" dirty="0" smtClean="0">
              <a:effectLst/>
            </a:endParaRPr>
          </a:p>
          <a:p>
            <a:pPr lvl="1"/>
            <a:endParaRPr lang="fr-FR" sz="1800" dirty="0" smtClean="0"/>
          </a:p>
          <a:p>
            <a:pPr lvl="1"/>
            <a:endParaRPr lang="fr-FR" sz="1800" dirty="0" smtClean="0">
              <a:effectLst/>
            </a:endParaRPr>
          </a:p>
          <a:p>
            <a:pPr lvl="1"/>
            <a:r>
              <a:rPr lang="fr-FR" sz="1800" dirty="0" smtClean="0"/>
              <a:t>Les époux ont un RFR de 40 500 €. Dans leur situation (2 enfants à charge), le seuil limite de RFR à ne pas dépasser est de 37 969 + (3 797 x 2), soit 45 563 €</a:t>
            </a:r>
          </a:p>
          <a:p>
            <a:pPr lvl="1"/>
            <a:r>
              <a:rPr lang="fr-FR" sz="1800" dirty="0" smtClean="0"/>
              <a:t>Ils vont donc bénéficier de 20% de réduction d’IR, soit 629 x 20% = 126 €</a:t>
            </a:r>
          </a:p>
          <a:p>
            <a:endParaRPr lang="fr-FR" dirty="0">
              <a:effectLst/>
            </a:endParaRPr>
          </a:p>
        </p:txBody>
      </p:sp>
      <p:sp>
        <p:nvSpPr>
          <p:cNvPr id="3" name="Titre 2"/>
          <p:cNvSpPr>
            <a:spLocks noGrp="1"/>
          </p:cNvSpPr>
          <p:nvPr>
            <p:ph type="title"/>
          </p:nvPr>
        </p:nvSpPr>
        <p:spPr/>
        <p:txBody>
          <a:bodyPr/>
          <a:lstStyle/>
          <a:p>
            <a:r>
              <a:rPr lang="fr-FR" dirty="0" smtClean="0"/>
              <a:t>POUR ALLER PLUS LOIN…</a:t>
            </a:r>
            <a:endParaRPr lang="fr-FR"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8333" t="36104" r="25864" b="47545"/>
          <a:stretch/>
        </p:blipFill>
        <p:spPr bwMode="auto">
          <a:xfrm>
            <a:off x="1219200" y="3081869"/>
            <a:ext cx="6547556" cy="1682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61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500"/>
                                        <p:tgtEl>
                                          <p:spTgt spid="10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1" end="11"/>
                                            </p:txEl>
                                          </p:spTgt>
                                        </p:tgtEl>
                                        <p:attrNameLst>
                                          <p:attrName>style.visibility</p:attrName>
                                        </p:attrNameLst>
                                      </p:cBhvr>
                                      <p:to>
                                        <p:strVal val="visible"/>
                                      </p:to>
                                    </p:set>
                                    <p:animEffect transition="in" filter="fade">
                                      <p:cBhvr>
                                        <p:cTn id="15" dur="500"/>
                                        <p:tgtEl>
                                          <p:spTgt spid="2">
                                            <p:txEl>
                                              <p:pRg st="11" end="1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2" end="12"/>
                                            </p:txEl>
                                          </p:spTgt>
                                        </p:tgtEl>
                                        <p:attrNameLst>
                                          <p:attrName>style.visibility</p:attrName>
                                        </p:attrNameLst>
                                      </p:cBhvr>
                                      <p:to>
                                        <p:strVal val="visible"/>
                                      </p:to>
                                    </p:set>
                                    <p:animEffect transition="in" filter="fade">
                                      <p:cBhvr>
                                        <p:cTn id="20"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98450" y="1122217"/>
            <a:ext cx="8542338" cy="5347856"/>
          </a:xfrm>
        </p:spPr>
        <p:txBody>
          <a:bodyPr>
            <a:normAutofit/>
          </a:bodyPr>
          <a:lstStyle/>
          <a:p>
            <a:r>
              <a:rPr lang="fr-FR" sz="2400" dirty="0" smtClean="0"/>
              <a:t> La réduction d’IR sous conditions de ressources</a:t>
            </a:r>
          </a:p>
          <a:p>
            <a:pPr lvl="1"/>
            <a:r>
              <a:rPr lang="fr-FR" sz="1800" dirty="0"/>
              <a:t>L’impôt après réduction sous conditions de ressources est de 629 – 126 = 503 € </a:t>
            </a:r>
          </a:p>
          <a:p>
            <a:pPr lvl="1"/>
            <a:r>
              <a:rPr lang="fr-FR" sz="1800" dirty="0"/>
              <a:t>Cet impôt </a:t>
            </a:r>
            <a:r>
              <a:rPr lang="fr-FR" sz="1800" dirty="0" smtClean="0"/>
              <a:t>sur les revenus 2018 sera, dans leur cas (pas de revenus à caractère exceptionnel) </a:t>
            </a:r>
            <a:r>
              <a:rPr lang="fr-FR" sz="1800" dirty="0"/>
              <a:t>effacé par le </a:t>
            </a:r>
            <a:r>
              <a:rPr lang="fr-FR" sz="1800" dirty="0" smtClean="0"/>
              <a:t>CIMR (Crédit d’Impôt Modernisation du Recouvrement)</a:t>
            </a:r>
            <a:endParaRPr lang="fr-FR" sz="1800" dirty="0"/>
          </a:p>
          <a:p>
            <a:endParaRPr lang="fr-FR" dirty="0">
              <a:effectLst/>
            </a:endParaRPr>
          </a:p>
        </p:txBody>
      </p:sp>
      <p:sp>
        <p:nvSpPr>
          <p:cNvPr id="3" name="Titre 2"/>
          <p:cNvSpPr>
            <a:spLocks noGrp="1"/>
          </p:cNvSpPr>
          <p:nvPr>
            <p:ph type="title"/>
          </p:nvPr>
        </p:nvSpPr>
        <p:spPr/>
        <p:txBody>
          <a:bodyPr/>
          <a:lstStyle/>
          <a:p>
            <a:r>
              <a:rPr lang="fr-FR" dirty="0"/>
              <a:t>POUR ALLER PLUS LOIN…</a:t>
            </a:r>
          </a:p>
        </p:txBody>
      </p:sp>
    </p:spTree>
    <p:extLst>
      <p:ext uri="{BB962C8B-B14F-4D97-AF65-F5344CB8AC3E}">
        <p14:creationId xmlns:p14="http://schemas.microsoft.com/office/powerpoint/2010/main" val="211360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991518" y="2115239"/>
            <a:ext cx="7028762" cy="1446550"/>
          </a:xfrm>
          <a:prstGeom prst="rect">
            <a:avLst/>
          </a:prstGeom>
          <a:solidFill>
            <a:srgbClr val="00B0F0"/>
          </a:solidFill>
          <a:ln>
            <a:noFill/>
          </a:ln>
        </p:spPr>
        <p:txBody>
          <a:bodyPr wrap="square" rtlCol="0">
            <a:spAutoFit/>
          </a:bodyPr>
          <a:lstStyle/>
          <a:p>
            <a:pPr algn="ctr"/>
            <a:r>
              <a:rPr lang="fr-FR" sz="4400" dirty="0" smtClean="0">
                <a:solidFill>
                  <a:schemeClr val="bg1"/>
                </a:solidFill>
              </a:rPr>
              <a:t>Loi de Financement Sécurité Sociale 2019</a:t>
            </a:r>
            <a:endParaRPr lang="fr-FR" sz="4400" dirty="0">
              <a:solidFill>
                <a:schemeClr val="bg1"/>
              </a:solidFill>
            </a:endParaRPr>
          </a:p>
        </p:txBody>
      </p:sp>
    </p:spTree>
    <p:extLst>
      <p:ext uri="{BB962C8B-B14F-4D97-AF65-F5344CB8AC3E}">
        <p14:creationId xmlns:p14="http://schemas.microsoft.com/office/powerpoint/2010/main" val="30883909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84595" y="1066799"/>
            <a:ext cx="8542338" cy="5140035"/>
          </a:xfrm>
        </p:spPr>
        <p:txBody>
          <a:bodyPr>
            <a:normAutofit/>
          </a:bodyPr>
          <a:lstStyle/>
          <a:p>
            <a:r>
              <a:rPr lang="fr-FR" sz="2400" dirty="0"/>
              <a:t>Forfait social sur l’épargne salariale </a:t>
            </a:r>
          </a:p>
          <a:p>
            <a:pPr lvl="1"/>
            <a:r>
              <a:rPr lang="fr-FR" sz="2200" dirty="0" smtClean="0"/>
              <a:t>Le </a:t>
            </a:r>
            <a:r>
              <a:rPr lang="fr-FR" sz="2200" dirty="0"/>
              <a:t>forfait social est supprimé : </a:t>
            </a:r>
          </a:p>
          <a:p>
            <a:pPr lvl="2"/>
            <a:r>
              <a:rPr lang="fr-FR" sz="2000" dirty="0" smtClean="0"/>
              <a:t>sur </a:t>
            </a:r>
            <a:r>
              <a:rPr lang="fr-FR" sz="2000" dirty="0"/>
              <a:t>la participation, l’intéressement et les versements PEE, PEI et PERCO pour les entreprises de moins 50 salariés </a:t>
            </a:r>
          </a:p>
          <a:p>
            <a:pPr lvl="2"/>
            <a:r>
              <a:rPr lang="fr-FR" sz="2000" dirty="0" smtClean="0"/>
              <a:t>sur </a:t>
            </a:r>
            <a:r>
              <a:rPr lang="fr-FR" sz="2000" dirty="0"/>
              <a:t>l’intéressement pour les entreprises ayant entre 50 et 250 salariés. </a:t>
            </a:r>
          </a:p>
          <a:p>
            <a:pPr lvl="1"/>
            <a:endParaRPr lang="fr-FR" dirty="0"/>
          </a:p>
          <a:p>
            <a:pPr lvl="1"/>
            <a:endParaRPr lang="fr-FR" sz="2200" dirty="0"/>
          </a:p>
        </p:txBody>
      </p:sp>
      <p:sp>
        <p:nvSpPr>
          <p:cNvPr id="3" name="Titre 2"/>
          <p:cNvSpPr>
            <a:spLocks noGrp="1"/>
          </p:cNvSpPr>
          <p:nvPr>
            <p:ph type="title"/>
          </p:nvPr>
        </p:nvSpPr>
        <p:spPr/>
        <p:txBody>
          <a:bodyPr/>
          <a:lstStyle/>
          <a:p>
            <a:r>
              <a:rPr lang="fr-FR" dirty="0"/>
              <a:t>Les principales mesures</a:t>
            </a:r>
          </a:p>
        </p:txBody>
      </p:sp>
    </p:spTree>
    <p:extLst>
      <p:ext uri="{BB962C8B-B14F-4D97-AF65-F5344CB8AC3E}">
        <p14:creationId xmlns:p14="http://schemas.microsoft.com/office/powerpoint/2010/main" val="99689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84595" y="1066799"/>
            <a:ext cx="8542338" cy="5140035"/>
          </a:xfrm>
        </p:spPr>
        <p:txBody>
          <a:bodyPr>
            <a:normAutofit/>
          </a:bodyPr>
          <a:lstStyle/>
          <a:p>
            <a:r>
              <a:rPr lang="fr-FR" sz="2600" dirty="0" smtClean="0"/>
              <a:t>Baisse des cotisations sur les bas salaires</a:t>
            </a:r>
            <a:endParaRPr lang="fr-FR" sz="2600" dirty="0"/>
          </a:p>
          <a:p>
            <a:pPr lvl="1"/>
            <a:r>
              <a:rPr lang="fr-FR" sz="2200" dirty="0"/>
              <a:t>Le CICE </a:t>
            </a:r>
            <a:r>
              <a:rPr lang="fr-FR" sz="2200" dirty="0" smtClean="0"/>
              <a:t>(Crédit d’Impôt Compétitivité Emploi) est </a:t>
            </a:r>
            <a:r>
              <a:rPr lang="fr-FR" sz="2200" dirty="0"/>
              <a:t>remplacé par une baisse des cotisations patronales : </a:t>
            </a:r>
            <a:endParaRPr lang="fr-FR" sz="2200" dirty="0" smtClean="0"/>
          </a:p>
          <a:p>
            <a:pPr lvl="2"/>
            <a:r>
              <a:rPr lang="fr-FR" sz="2000" dirty="0" smtClean="0"/>
              <a:t>baisse </a:t>
            </a:r>
            <a:r>
              <a:rPr lang="fr-FR" sz="2000" dirty="0"/>
              <a:t>des cotisations </a:t>
            </a:r>
            <a:r>
              <a:rPr lang="fr-FR" sz="2000" dirty="0" smtClean="0"/>
              <a:t>patronales </a:t>
            </a:r>
            <a:r>
              <a:rPr lang="fr-FR" sz="2000" dirty="0"/>
              <a:t>maladie de 6 points (de 13 à 7 points) pour les rémunérations inférieures à 2,5 </a:t>
            </a:r>
            <a:r>
              <a:rPr lang="fr-FR" sz="2000" dirty="0" smtClean="0"/>
              <a:t>SMIC</a:t>
            </a:r>
          </a:p>
          <a:p>
            <a:pPr lvl="2"/>
            <a:r>
              <a:rPr lang="fr-FR" sz="2000" dirty="0" smtClean="0"/>
              <a:t>baisse </a:t>
            </a:r>
            <a:r>
              <a:rPr lang="fr-FR" sz="2000" dirty="0"/>
              <a:t>des cotisations patronales de retraite complémentaire </a:t>
            </a:r>
            <a:endParaRPr lang="fr-FR" sz="2000" dirty="0" smtClean="0"/>
          </a:p>
          <a:p>
            <a:pPr lvl="2"/>
            <a:r>
              <a:rPr lang="fr-FR" sz="2000" dirty="0" smtClean="0"/>
              <a:t>baisse </a:t>
            </a:r>
            <a:r>
              <a:rPr lang="fr-FR" sz="2000" dirty="0"/>
              <a:t>des cotisations patronales d’assurance chômage. Ainsi, pour un salaire équivalent à 1 SMIC, aucune cotisation patronale ne serait due par </a:t>
            </a:r>
            <a:r>
              <a:rPr lang="fr-FR" sz="2000" dirty="0" smtClean="0"/>
              <a:t>l’employeur </a:t>
            </a:r>
            <a:r>
              <a:rPr lang="fr-FR" sz="2000" dirty="0"/>
              <a:t>(à l’exception de quelques cotisations). 	</a:t>
            </a:r>
            <a:r>
              <a:rPr lang="fr-FR" sz="2400" dirty="0"/>
              <a:t>	</a:t>
            </a:r>
          </a:p>
        </p:txBody>
      </p:sp>
      <p:sp>
        <p:nvSpPr>
          <p:cNvPr id="3" name="Titre 2"/>
          <p:cNvSpPr>
            <a:spLocks noGrp="1"/>
          </p:cNvSpPr>
          <p:nvPr>
            <p:ph type="title"/>
          </p:nvPr>
        </p:nvSpPr>
        <p:spPr/>
        <p:txBody>
          <a:bodyPr/>
          <a:lstStyle/>
          <a:p>
            <a:r>
              <a:rPr lang="fr-FR" dirty="0"/>
              <a:t>Les principales mesures</a:t>
            </a:r>
          </a:p>
        </p:txBody>
      </p:sp>
    </p:spTree>
    <p:extLst>
      <p:ext uri="{BB962C8B-B14F-4D97-AF65-F5344CB8AC3E}">
        <p14:creationId xmlns:p14="http://schemas.microsoft.com/office/powerpoint/2010/main" val="12830383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84595" y="1066799"/>
            <a:ext cx="8542338" cy="5140035"/>
          </a:xfrm>
        </p:spPr>
        <p:txBody>
          <a:bodyPr>
            <a:normAutofit/>
          </a:bodyPr>
          <a:lstStyle/>
          <a:p>
            <a:r>
              <a:rPr lang="fr-FR" sz="2400" dirty="0" smtClean="0"/>
              <a:t>Heures supplémentaires</a:t>
            </a:r>
            <a:endParaRPr lang="fr-FR" sz="2000" dirty="0"/>
          </a:p>
          <a:p>
            <a:pPr lvl="1"/>
            <a:r>
              <a:rPr lang="fr-FR" sz="2200" dirty="0" smtClean="0"/>
              <a:t>Les </a:t>
            </a:r>
            <a:r>
              <a:rPr lang="fr-FR" sz="2200" dirty="0"/>
              <a:t>heures supplémentaires des salariés (du secteur privé ou public, </a:t>
            </a:r>
            <a:r>
              <a:rPr lang="fr-FR" sz="2200" dirty="0" smtClean="0"/>
              <a:t>titulaires </a:t>
            </a:r>
            <a:r>
              <a:rPr lang="fr-FR" sz="2200" dirty="0"/>
              <a:t>ou non, employés à temps plein ou à temps partiel) sont réduites, voire exonérées, de la part salariale des cotisations vieillesse (de base et complémentaire). </a:t>
            </a:r>
          </a:p>
          <a:p>
            <a:pPr lvl="1"/>
            <a:r>
              <a:rPr lang="fr-FR" sz="2200" dirty="0"/>
              <a:t>Seules la CSG et la CRDS restent dues. </a:t>
            </a:r>
            <a:r>
              <a:rPr lang="fr-FR" dirty="0"/>
              <a:t>	</a:t>
            </a:r>
          </a:p>
          <a:p>
            <a:r>
              <a:rPr lang="fr-FR" sz="2400" dirty="0" smtClean="0"/>
              <a:t>CSG </a:t>
            </a:r>
          </a:p>
          <a:p>
            <a:pPr lvl="1"/>
            <a:r>
              <a:rPr lang="fr-FR" sz="2200" dirty="0" smtClean="0"/>
              <a:t>Le </a:t>
            </a:r>
            <a:r>
              <a:rPr lang="fr-FR" sz="2200" dirty="0"/>
              <a:t>taux de contribution sociale généralisée (CSG) sur les revenus de remplacement est rétabli à 6,6% (taux de prélèvement en vigueur avant le 1er janvier 2018) pour les retraités dont le revenu fiscal de référence est inférieur à 22 580 euros (34 636 euros pour un couple). L’Assemblée nationale a voté pour que le remboursement de la CSG prélevée en excès à partir du 1er janvier ait lieu en mai 2019.</a:t>
            </a:r>
          </a:p>
        </p:txBody>
      </p:sp>
      <p:sp>
        <p:nvSpPr>
          <p:cNvPr id="3" name="Titre 2"/>
          <p:cNvSpPr>
            <a:spLocks noGrp="1"/>
          </p:cNvSpPr>
          <p:nvPr>
            <p:ph type="title"/>
          </p:nvPr>
        </p:nvSpPr>
        <p:spPr/>
        <p:txBody>
          <a:bodyPr/>
          <a:lstStyle/>
          <a:p>
            <a:r>
              <a:rPr lang="fr-FR" dirty="0" smtClean="0"/>
              <a:t>Mesures d’urgence </a:t>
            </a:r>
            <a:r>
              <a:rPr lang="fr-FR" dirty="0" err="1" smtClean="0"/>
              <a:t>economiques</a:t>
            </a:r>
            <a:r>
              <a:rPr lang="fr-FR" dirty="0" smtClean="0"/>
              <a:t> et sociales</a:t>
            </a:r>
            <a:endParaRPr lang="fr-FR" dirty="0"/>
          </a:p>
        </p:txBody>
      </p:sp>
    </p:spTree>
    <p:extLst>
      <p:ext uri="{BB962C8B-B14F-4D97-AF65-F5344CB8AC3E}">
        <p14:creationId xmlns:p14="http://schemas.microsoft.com/office/powerpoint/2010/main" val="16705166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304907" y="201817"/>
            <a:ext cx="8575162" cy="5554800"/>
          </a:xfrm>
        </p:spPr>
      </p:pic>
      <p:sp>
        <p:nvSpPr>
          <p:cNvPr id="141" name="Espace réservé du texte 140"/>
          <p:cNvSpPr>
            <a:spLocks noGrp="1"/>
          </p:cNvSpPr>
          <p:nvPr>
            <p:ph type="body" sz="quarter" idx="19"/>
          </p:nvPr>
        </p:nvSpPr>
        <p:spPr/>
        <p:txBody>
          <a:bodyPr/>
          <a:lstStyle/>
          <a:p>
            <a:endParaRPr lang="fr-FR" dirty="0"/>
          </a:p>
        </p:txBody>
      </p:sp>
      <p:sp>
        <p:nvSpPr>
          <p:cNvPr id="112" name="Titre 111"/>
          <p:cNvSpPr>
            <a:spLocks noGrp="1"/>
          </p:cNvSpPr>
          <p:nvPr>
            <p:ph type="ctrTitle"/>
          </p:nvPr>
        </p:nvSpPr>
        <p:spPr/>
        <p:txBody>
          <a:bodyPr/>
          <a:lstStyle/>
          <a:p>
            <a:r>
              <a:rPr lang="fr-FR" dirty="0" smtClean="0"/>
              <a:t>Merci pour votre attention</a:t>
            </a:r>
            <a:endParaRPr lang="fr-FR" dirty="0"/>
          </a:p>
        </p:txBody>
      </p:sp>
      <p:sp>
        <p:nvSpPr>
          <p:cNvPr id="113" name="Sous-titre 112"/>
          <p:cNvSpPr>
            <a:spLocks noGrp="1"/>
          </p:cNvSpPr>
          <p:nvPr>
            <p:ph type="subTitle" idx="1"/>
          </p:nvPr>
        </p:nvSpPr>
        <p:spPr/>
        <p:txBody>
          <a:bodyPr/>
          <a:lstStyle/>
          <a:p>
            <a:endParaRPr lang="fr-FR" dirty="0"/>
          </a:p>
        </p:txBody>
      </p:sp>
      <p:sp>
        <p:nvSpPr>
          <p:cNvPr id="140" name="Espace réservé du texte 139"/>
          <p:cNvSpPr>
            <a:spLocks noGrp="1"/>
          </p:cNvSpPr>
          <p:nvPr>
            <p:ph type="body" sz="quarter" idx="10"/>
          </p:nvPr>
        </p:nvSpPr>
        <p:spPr/>
        <p:txBody>
          <a:bodyPr/>
          <a:lstStyle/>
          <a:p>
            <a:r>
              <a:rPr lang="fr-FR" dirty="0" smtClean="0"/>
              <a:t>Janvier 2019</a:t>
            </a:r>
            <a:endParaRPr lang="fr-FR" dirty="0"/>
          </a:p>
        </p:txBody>
      </p:sp>
      <p:sp>
        <p:nvSpPr>
          <p:cNvPr id="142" name="Espace réservé du texte 141"/>
          <p:cNvSpPr>
            <a:spLocks noGrp="1"/>
          </p:cNvSpPr>
          <p:nvPr>
            <p:ph type="body" sz="quarter" idx="20"/>
          </p:nvPr>
        </p:nvSpPr>
        <p:spPr/>
        <p:txBody>
          <a:bodyPr/>
          <a:lstStyle/>
          <a:p>
            <a:endParaRPr lang="fr-FR"/>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865"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1549750637"/>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925DB7-CCE4-48F1-BF80-9981159D6B98}">
  <ds:schemaRefs>
    <ds:schemaRef ds:uri="http://www.w3.org/XML/1998/namespace"/>
    <ds:schemaRef ds:uri="http://schemas.openxmlformats.org/package/2006/metadata/core-properties"/>
    <ds:schemaRef ds:uri="http://purl.org/dc/terms/"/>
    <ds:schemaRef ds:uri="http://schemas.microsoft.com/office/2006/documentManagement/types"/>
    <ds:schemaRef ds:uri="http://purl.org/dc/dcmitype/"/>
    <ds:schemaRef ds:uri="http://purl.org/dc/elements/1.1/"/>
    <ds:schemaRef ds:uri="http://schemas.microsoft.com/office/2006/metadata/properties"/>
    <ds:schemaRef ds:uri="02ea4b1b-5614-43b2-acce-6a9ef10fff4e"/>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9DE2169-109F-4C19-AA36-BF31E4481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22257</TotalTime>
  <Words>1849</Words>
  <Application>Microsoft Office PowerPoint</Application>
  <PresentationFormat>Affichage à l'écran (4:3)</PresentationFormat>
  <Paragraphs>401</Paragraphs>
  <Slides>27</Slides>
  <Notes>0</Notes>
  <HiddenSlides>0</HiddenSlides>
  <MMClips>0</MMClips>
  <ScaleCrop>false</ScaleCrop>
  <HeadingPairs>
    <vt:vector size="4" baseType="variant">
      <vt:variant>
        <vt:lpstr>Thème</vt:lpstr>
      </vt:variant>
      <vt:variant>
        <vt:i4>12</vt:i4>
      </vt:variant>
      <vt:variant>
        <vt:lpstr>Titres des diapositives</vt:lpstr>
      </vt:variant>
      <vt:variant>
        <vt:i4>27</vt:i4>
      </vt:variant>
    </vt:vector>
  </HeadingPairs>
  <TitlesOfParts>
    <vt:vector size="39" baseType="lpstr">
      <vt:lpstr>1-MODELE PART</vt:lpstr>
      <vt:lpstr>2-MODELE GP</vt:lpstr>
      <vt:lpstr>3-MODELE PRO</vt:lpstr>
      <vt:lpstr>MODELE BDR</vt:lpstr>
      <vt:lpstr>BDR ENTREPRISES</vt:lpstr>
      <vt:lpstr>BDR ESI</vt:lpstr>
      <vt:lpstr>BDR PP</vt:lpstr>
      <vt:lpstr>BDR IMMO PRO</vt:lpstr>
      <vt:lpstr>BDR SECTEUR PUBLIC</vt:lpstr>
      <vt:lpstr>1_1-MODELE PART</vt:lpstr>
      <vt:lpstr>1_2-MODELE GP</vt:lpstr>
      <vt:lpstr>2_1-MODELE PART</vt:lpstr>
      <vt:lpstr>LOI DE FINANCES POUR 2019</vt:lpstr>
      <vt:lpstr>BAREME</vt:lpstr>
      <vt:lpstr>SEUILS, plafonds, abattements</vt:lpstr>
      <vt:lpstr>SEUILS, plafonds, abattements</vt:lpstr>
      <vt:lpstr>Les principales mesures</vt:lpstr>
      <vt:lpstr>Les principales mesures</vt:lpstr>
      <vt:lpstr>Les principales mesures</vt:lpstr>
      <vt:lpstr>Les principales mesures</vt:lpstr>
      <vt:lpstr>Les principales mesures</vt:lpstr>
      <vt:lpstr>Les principales mesures</vt:lpstr>
      <vt:lpstr>Les principales mesures</vt:lpstr>
      <vt:lpstr>Mesures antérieures avec effet en 2019 </vt:lpstr>
      <vt:lpstr>Mesures antérieures avec effet en 2019 </vt:lpstr>
      <vt:lpstr>Mesures antérieures avec effet en 2019 </vt:lpstr>
      <vt:lpstr>Mesures antérieures avec effet en 2019 </vt:lpstr>
      <vt:lpstr>Les principales mesures</vt:lpstr>
      <vt:lpstr>Les principales mesures</vt:lpstr>
      <vt:lpstr>Mesures antérieures avec effet en 2019 </vt:lpstr>
      <vt:lpstr>Les principales mesures</vt:lpstr>
      <vt:lpstr>POUR ALLER PLUS LOIN…</vt:lpstr>
      <vt:lpstr>POUR ALLER PLUS LOIN…</vt:lpstr>
      <vt:lpstr>POUR ALLER PLUS LOIN…</vt:lpstr>
      <vt:lpstr>Présentation PowerPoint</vt:lpstr>
      <vt:lpstr>Les principales mesures</vt:lpstr>
      <vt:lpstr>Les principales mesures</vt:lpstr>
      <vt:lpstr>Mesures d’urgence economiques et sociales</vt:lpstr>
      <vt:lpstr>Merci pour votre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olivier.brichet@celca.caisse-epargne.fr</dc:creator>
  <cp:lastModifiedBy>A5701248</cp:lastModifiedBy>
  <cp:revision>1137</cp:revision>
  <cp:lastPrinted>2017-11-09T16:25:13Z</cp:lastPrinted>
  <dcterms:created xsi:type="dcterms:W3CDTF">2016-06-03T08:10:53Z</dcterms:created>
  <dcterms:modified xsi:type="dcterms:W3CDTF">2019-01-30T06:28:23Z</dcterms:modified>
</cp:coreProperties>
</file>