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0" r:id="rId5"/>
    <p:sldMasterId id="2147483684" r:id="rId6"/>
    <p:sldMasterId id="2147483696" r:id="rId7"/>
    <p:sldMasterId id="2147483723" r:id="rId8"/>
    <p:sldMasterId id="2147483733" r:id="rId9"/>
    <p:sldMasterId id="2147484232" r:id="rId10"/>
    <p:sldMasterId id="2147484391" r:id="rId11"/>
  </p:sldMasterIdLst>
  <p:notesMasterIdLst>
    <p:notesMasterId r:id="rId31"/>
  </p:notesMasterIdLst>
  <p:handoutMasterIdLst>
    <p:handoutMasterId r:id="rId32"/>
  </p:handoutMasterIdLst>
  <p:sldIdLst>
    <p:sldId id="422" r:id="rId12"/>
    <p:sldId id="488" r:id="rId13"/>
    <p:sldId id="491" r:id="rId14"/>
    <p:sldId id="446" r:id="rId15"/>
    <p:sldId id="452" r:id="rId16"/>
    <p:sldId id="447" r:id="rId17"/>
    <p:sldId id="478" r:id="rId18"/>
    <p:sldId id="485" r:id="rId19"/>
    <p:sldId id="480" r:id="rId20"/>
    <p:sldId id="468" r:id="rId21"/>
    <p:sldId id="471" r:id="rId22"/>
    <p:sldId id="490" r:id="rId23"/>
    <p:sldId id="475" r:id="rId24"/>
    <p:sldId id="493" r:id="rId25"/>
    <p:sldId id="492" r:id="rId26"/>
    <p:sldId id="463" r:id="rId27"/>
    <p:sldId id="481" r:id="rId28"/>
    <p:sldId id="486" r:id="rId29"/>
    <p:sldId id="472" r:id="rId30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223A5A"/>
    <a:srgbClr val="C1EFFF"/>
    <a:srgbClr val="FF00FF"/>
    <a:srgbClr val="C31632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454"/>
    <p:restoredTop sz="92540" autoAdjust="0"/>
  </p:normalViewPr>
  <p:slideViewPr>
    <p:cSldViewPr snapToGrid="0">
      <p:cViewPr>
        <p:scale>
          <a:sx n="75" d="100"/>
          <a:sy n="75" d="100"/>
        </p:scale>
        <p:origin x="-2568" y="-726"/>
      </p:cViewPr>
      <p:guideLst>
        <p:guide orient="horz" pos="2115"/>
        <p:guide orient="horz"/>
        <p:guide pos="5602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-499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847578554157137E-2"/>
          <c:y val="7.0432419005999711E-2"/>
          <c:w val="0.86023553529513286"/>
          <c:h val="0.696205100658129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emprunt sur CTO</c:v>
                </c:pt>
              </c:strCache>
            </c:strRef>
          </c:tx>
          <c:spPr>
            <a:solidFill>
              <a:srgbClr val="C00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1">
                  <c:v>février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</c:v>
                </c:pt>
                <c:pt idx="9">
                  <c:v>oct</c:v>
                </c:pt>
                <c:pt idx="10">
                  <c:v>nov</c:v>
                </c:pt>
                <c:pt idx="11">
                  <c:v>déc</c:v>
                </c:pt>
              </c:strCache>
            </c:strRef>
          </c:cat>
          <c:val>
            <c:numRef>
              <c:f>Feuil1!$B$2:$B$13</c:f>
              <c:numCache>
                <c:formatCode>0</c:formatCode>
                <c:ptCount val="12"/>
                <c:pt idx="1">
                  <c:v>91</c:v>
                </c:pt>
                <c:pt idx="4">
                  <c:v>32</c:v>
                </c:pt>
                <c:pt idx="5">
                  <c:v>35</c:v>
                </c:pt>
                <c:pt idx="10">
                  <c:v>51</c:v>
                </c:pt>
                <c:pt idx="1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218964736"/>
        <c:axId val="218966272"/>
      </c:barChart>
      <c:catAx>
        <c:axId val="2189647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218966272"/>
        <c:crosses val="autoZero"/>
        <c:auto val="1"/>
        <c:lblAlgn val="ctr"/>
        <c:lblOffset val="100"/>
        <c:noMultiLvlLbl val="1"/>
      </c:catAx>
      <c:valAx>
        <c:axId val="21896627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218964736"/>
        <c:crosses val="autoZero"/>
        <c:crossBetween val="between"/>
      </c:valAx>
      <c:spPr>
        <a:gradFill>
          <a:gsLst>
            <a:gs pos="0">
              <a:schemeClr val="bg1">
                <a:lumMod val="85000"/>
              </a:schemeClr>
            </a:gs>
            <a:gs pos="20000">
              <a:schemeClr val="bg1">
                <a:lumMod val="95000"/>
              </a:schemeClr>
            </a:gs>
            <a:gs pos="41000">
              <a:schemeClr val="bg1"/>
            </a:gs>
          </a:gsLst>
          <a:lin ang="18900000" scaled="1"/>
        </a:gradFill>
        <a:ln>
          <a:solidFill>
            <a:schemeClr val="tx1">
              <a:lumMod val="65000"/>
              <a:lumOff val="35000"/>
            </a:schemeClr>
          </a:solidFill>
        </a:ln>
      </c:spPr>
    </c:plotArea>
    <c:legend>
      <c:legendPos val="l"/>
      <c:layout>
        <c:manualLayout>
          <c:xMode val="edge"/>
          <c:yMode val="edge"/>
          <c:x val="0.71405916279577197"/>
          <c:y val="5.1128935817372878E-2"/>
          <c:w val="0.23401788099194651"/>
          <c:h val="8.2266099138346344E-2"/>
        </c:manualLayout>
      </c:layout>
      <c:overlay val="1"/>
      <c:spPr>
        <a:noFill/>
      </c:spPr>
      <c:txPr>
        <a:bodyPr/>
        <a:lstStyle/>
        <a:p>
          <a:pPr>
            <a:defRPr sz="1000"/>
          </a:pPr>
          <a:endParaRPr lang="fr-F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900"/>
      </a:pPr>
      <a:endParaRPr lang="fr-F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rgbClr val="00823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823B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823B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823B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0"/>
            <c:bubble3D val="0"/>
          </c:dPt>
          <c:dPt>
            <c:idx val="7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rgbClr val="00823B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7"/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Feuil1!$A$2:$A$9</c:f>
              <c:strCache>
                <c:ptCount val="8"/>
                <c:pt idx="0">
                  <c:v>TSR</c:v>
                </c:pt>
                <c:pt idx="1">
                  <c:v>Emprunt</c:v>
                </c:pt>
                <c:pt idx="2">
                  <c:v>Emprunt / Zéro Coupon</c:v>
                </c:pt>
                <c:pt idx="3">
                  <c:v>N3D diversifié *</c:v>
                </c:pt>
                <c:pt idx="4">
                  <c:v>N3D €</c:v>
                </c:pt>
                <c:pt idx="5">
                  <c:v>Parts Sociales</c:v>
                </c:pt>
                <c:pt idx="6">
                  <c:v>Livret A</c:v>
                </c:pt>
                <c:pt idx="7">
                  <c:v>Inflation Moy.</c:v>
                </c:pt>
              </c:strCache>
            </c:strRef>
          </c:cat>
          <c:val>
            <c:numRef>
              <c:f>Feuil1!$B$2:$B$9</c:f>
              <c:numCache>
                <c:formatCode>0.0%</c:formatCode>
                <c:ptCount val="8"/>
                <c:pt idx="0">
                  <c:v>5.7500000000000002E-2</c:v>
                </c:pt>
                <c:pt idx="1">
                  <c:v>4.2299999999999997E-2</c:v>
                </c:pt>
                <c:pt idx="2">
                  <c:v>0.04</c:v>
                </c:pt>
                <c:pt idx="3">
                  <c:v>3.0800000000000001E-2</c:v>
                </c:pt>
                <c:pt idx="4">
                  <c:v>2.1899999999999999E-2</c:v>
                </c:pt>
                <c:pt idx="5">
                  <c:v>2.3699999999999999E-2</c:v>
                </c:pt>
                <c:pt idx="6">
                  <c:v>1.3299999999999999E-2</c:v>
                </c:pt>
                <c:pt idx="7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23544448"/>
        <c:axId val="223545984"/>
      </c:barChart>
      <c:catAx>
        <c:axId val="223544448"/>
        <c:scaling>
          <c:orientation val="maxMin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fr-FR"/>
          </a:p>
        </c:txPr>
        <c:crossAx val="223545984"/>
        <c:crosses val="autoZero"/>
        <c:auto val="1"/>
        <c:lblAlgn val="ctr"/>
        <c:lblOffset val="100"/>
        <c:noMultiLvlLbl val="0"/>
      </c:catAx>
      <c:valAx>
        <c:axId val="223545984"/>
        <c:scaling>
          <c:orientation val="minMax"/>
        </c:scaling>
        <c:delete val="1"/>
        <c:axPos val="r"/>
        <c:numFmt formatCode="0.0%" sourceLinked="1"/>
        <c:majorTickMark val="out"/>
        <c:minorTickMark val="none"/>
        <c:tickLblPos val="nextTo"/>
        <c:crossAx val="223544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Lbls>
            <c:dLbl>
              <c:idx val="0"/>
              <c:layout>
                <c:manualLayout>
                  <c:x val="-0.22429573797355851"/>
                  <c:y val="-0.1263876685432869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&gt; 75 </a:t>
                    </a:r>
                    <a:r>
                      <a:rPr lang="en-US" dirty="0" err="1" smtClean="0"/>
                      <a:t>ans</a:t>
                    </a:r>
                    <a:r>
                      <a:rPr lang="en-US" dirty="0" smtClean="0"/>
                      <a:t> : </a:t>
                    </a:r>
                    <a:r>
                      <a:rPr lang="en-US" dirty="0"/>
                      <a:t>68%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9625458282413066"/>
                  <c:y val="0.176544686344061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&lt; </a:t>
                    </a:r>
                    <a:r>
                      <a:rPr lang="en-US" dirty="0"/>
                      <a:t>75 </a:t>
                    </a:r>
                    <a:r>
                      <a:rPr lang="en-US" dirty="0" err="1" smtClean="0"/>
                      <a:t>ans</a:t>
                    </a:r>
                    <a:r>
                      <a:rPr lang="en-US" dirty="0" smtClean="0"/>
                      <a:t> : </a:t>
                    </a:r>
                    <a:r>
                      <a:rPr lang="en-US" dirty="0"/>
                      <a:t>32%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Feuil1!$A$2:$A$3</c:f>
              <c:strCache>
                <c:ptCount val="2"/>
                <c:pt idx="0">
                  <c:v>&gt; 75 ans</c:v>
                </c:pt>
                <c:pt idx="1">
                  <c:v>&lt; 75 ans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0.68</c:v>
                </c:pt>
                <c:pt idx="1">
                  <c:v>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66705607476635"/>
          <c:y val="3.9654277378806481E-2"/>
          <c:w val="0.8681327881619938"/>
          <c:h val="0.86163227723601066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3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chemeClr val="tx1"/>
                        </a:solidFill>
                      </a:defRPr>
                    </a:pPr>
                    <a:r>
                      <a:rPr lang="en-US" dirty="0" smtClean="0">
                        <a:solidFill>
                          <a:srgbClr val="C00000"/>
                        </a:solidFill>
                      </a:rPr>
                      <a:t>1,00%</a:t>
                    </a:r>
                    <a:endParaRPr lang="en-US" dirty="0">
                      <a:solidFill>
                        <a:srgbClr val="C00000"/>
                      </a:solidFill>
                    </a:endParaRPr>
                  </a:p>
                </c:rich>
              </c:tx>
              <c:spPr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</a:defRPr>
                  </a:pPr>
                  <a:endParaRPr lang="fr-FR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strRef>
              <c:f>Feuil1!$A$2:$A$11</c:f>
              <c:strCache>
                <c:ptCount val="10"/>
                <c:pt idx="0">
                  <c:v>1 an</c:v>
                </c:pt>
                <c:pt idx="1">
                  <c:v>2 ans</c:v>
                </c:pt>
                <c:pt idx="2">
                  <c:v>3 ans</c:v>
                </c:pt>
                <c:pt idx="3">
                  <c:v>4 ans</c:v>
                </c:pt>
                <c:pt idx="4">
                  <c:v>5 ans</c:v>
                </c:pt>
                <c:pt idx="5">
                  <c:v>6 ans</c:v>
                </c:pt>
                <c:pt idx="6">
                  <c:v>7 ans</c:v>
                </c:pt>
                <c:pt idx="7">
                  <c:v>8 ans</c:v>
                </c:pt>
                <c:pt idx="8">
                  <c:v>9 ans</c:v>
                </c:pt>
                <c:pt idx="9">
                  <c:v>10 ans</c:v>
                </c:pt>
              </c:strCache>
            </c:strRef>
          </c:xVal>
          <c:yVal>
            <c:numRef>
              <c:f>Feuil1!$B$2:$B$11</c:f>
              <c:numCache>
                <c:formatCode>General</c:formatCode>
                <c:ptCount val="10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375296"/>
        <c:axId val="304376832"/>
      </c:scatterChart>
      <c:valAx>
        <c:axId val="304375296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fr-FR"/>
          </a:p>
        </c:txPr>
        <c:crossAx val="304376832"/>
        <c:crosses val="autoZero"/>
        <c:crossBetween val="midCat"/>
        <c:majorUnit val="1"/>
      </c:valAx>
      <c:valAx>
        <c:axId val="304376832"/>
        <c:scaling>
          <c:orientation val="minMax"/>
          <c:max val="3.500000000000001E-2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 sz="900" b="0" dirty="0" smtClean="0"/>
                  <a:t>Taux de</a:t>
                </a:r>
                <a:r>
                  <a:rPr lang="fr-FR" sz="900" b="0" baseline="0" dirty="0" smtClean="0"/>
                  <a:t> rémunération</a:t>
                </a:r>
                <a:endParaRPr lang="fr-FR" sz="900" b="0" dirty="0"/>
              </a:p>
            </c:rich>
          </c:tx>
          <c:layout/>
          <c:overlay val="0"/>
        </c:title>
        <c:numFmt formatCode="0.00%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900"/>
            </a:pPr>
            <a:endParaRPr lang="fr-FR"/>
          </a:p>
        </c:txPr>
        <c:crossAx val="304375296"/>
        <c:crosses val="autoZero"/>
        <c:crossBetween val="midCat"/>
      </c:valAx>
      <c:spPr>
        <a:gradFill>
          <a:gsLst>
            <a:gs pos="0">
              <a:schemeClr val="bg1">
                <a:lumMod val="75000"/>
              </a:schemeClr>
            </a:gs>
            <a:gs pos="24000">
              <a:schemeClr val="bg1">
                <a:lumMod val="95000"/>
              </a:schemeClr>
            </a:gs>
            <a:gs pos="50000">
              <a:schemeClr val="bg1"/>
            </a:gs>
          </a:gsLst>
          <a:lin ang="18900000" scaled="1"/>
        </a:gradFill>
        <a:ln w="3175"/>
        <a:effectLst>
          <a:outerShdw blurRad="50800" dist="50800" dir="5400000" algn="ctr" rotWithShape="0">
            <a:schemeClr val="bg1">
              <a:lumMod val="95000"/>
            </a:scheme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8AED0CB-FD61-4FF7-977B-AEFEBD8E3EAC}" type="datetimeFigureOut">
              <a:rPr lang="fr-FR"/>
              <a:pPr>
                <a:defRPr/>
              </a:pPr>
              <a:t>21/02/2019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AF3F17-A719-4C16-BB4C-3D81ECD620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289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2BB8AA-E8DA-40EC-812D-D2C2A66F1C65}" type="datetimeFigureOut">
              <a:rPr lang="fr-FR"/>
              <a:pPr>
                <a:defRPr/>
              </a:pPr>
              <a:t>21/02/2019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AB9795F-4F15-41A6-83B6-357762B77F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511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7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7.jpe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jpe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jpe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e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e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jpe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jpe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e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e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2247900" y="3330575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2247900" y="5310188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378575"/>
            <a:ext cx="13319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rme en L 16"/>
          <p:cNvSpPr/>
          <p:nvPr userDrawn="1"/>
        </p:nvSpPr>
        <p:spPr>
          <a:xfrm rot="19020000" flipH="1">
            <a:off x="3271838" y="-22225"/>
            <a:ext cx="2468562" cy="2540000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Ellipse 10"/>
          <p:cNvSpPr>
            <a:spLocks noChangeAspect="1"/>
          </p:cNvSpPr>
          <p:nvPr userDrawn="1"/>
        </p:nvSpPr>
        <p:spPr>
          <a:xfrm>
            <a:off x="2751138" y="57150"/>
            <a:ext cx="1233487" cy="1235075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2" name="Espace réservé pour une image 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6237288"/>
            <a:ext cx="21875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9200" y="3897112"/>
            <a:ext cx="4626000" cy="540000"/>
          </a:xfrm>
        </p:spPr>
        <p:txBody>
          <a:bodyPr tIns="82800"/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913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2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2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014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775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4" name="Corde 13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2631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9720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080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62675"/>
            <a:ext cx="2578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7"/>
          <p:cNvSpPr>
            <a:spLocks noGrp="1"/>
          </p:cNvSpPr>
          <p:nvPr>
            <p:ph sz="quarter" idx="10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675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Forme en L 19"/>
          <p:cNvSpPr/>
          <p:nvPr userDrawn="1"/>
        </p:nvSpPr>
        <p:spPr>
          <a:xfrm rot="19020000" flipH="1">
            <a:off x="-1163638" y="2554288"/>
            <a:ext cx="2325688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060000" y="620688"/>
            <a:ext cx="3492000" cy="756000"/>
          </a:xfrm>
        </p:spPr>
        <p:txBody>
          <a:bodyPr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B3393-1C27-4AD1-A5C3-14CAE89A004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66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Forme en L 4"/>
          <p:cNvSpPr>
            <a:spLocks noChangeAspect="1"/>
          </p:cNvSpPr>
          <p:nvPr userDrawn="1"/>
        </p:nvSpPr>
        <p:spPr>
          <a:xfrm rot="19020000" flipH="1">
            <a:off x="4608513" y="1549400"/>
            <a:ext cx="3211512" cy="3779838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Ellipse 5"/>
          <p:cNvSpPr>
            <a:spLocks noChangeAspect="1"/>
          </p:cNvSpPr>
          <p:nvPr userDrawn="1"/>
        </p:nvSpPr>
        <p:spPr>
          <a:xfrm>
            <a:off x="4078288" y="2051050"/>
            <a:ext cx="1620837" cy="1619250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7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0DC51-B0F5-475F-8D97-CE07EDF0919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106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20" name="Espace réservé du numéro de diapositive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F4CF-C5FF-4A94-B04C-0603370C94C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38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6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8" name="Connecteur droit 7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C5D29-47B4-437F-BDC9-92411F6BED0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3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449263" y="5068888"/>
            <a:ext cx="220821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746000"/>
            <a:ext cx="4068000" cy="292388"/>
          </a:xfrm>
        </p:spPr>
        <p:txBody>
          <a:bodyPr wrap="square"/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pied de page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E8D92-FCBA-4C49-A476-80572A2B652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59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1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chemeClr val="accent1"/>
                </a:solidFill>
              </a:endParaRPr>
            </a:p>
          </p:txBody>
        </p:sp>
      </p:grp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necteur droit 1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1" name="Espace réservé du pied de page 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22" name="Espace réservé du numéro de diapositive 6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24C58-3C2B-4986-88C4-9D262E9DA15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4699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76398-82FF-46A9-95A5-778B2C3CD40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2933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 userDrawn="1"/>
        </p:nvCxnSpPr>
        <p:spPr>
          <a:xfrm>
            <a:off x="442913" y="5543550"/>
            <a:ext cx="47625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5400675" y="5543550"/>
            <a:ext cx="328612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8" name="Espace réservé du numéro de diapositive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C5E6-E1D5-4B41-8223-8590961D649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292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/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449263" y="1125538"/>
            <a:ext cx="412273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contenu 10"/>
          <p:cNvSpPr>
            <a:spLocks noGrp="1"/>
          </p:cNvSpPr>
          <p:nvPr>
            <p:ph sz="quarter" idx="16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/>
          <a:lstStyle>
            <a:lvl1pPr>
              <a:defRPr b="1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8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9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01BD-2DC9-4138-9BC3-41FA4DCB5D4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0156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11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34789-E55C-4E07-A219-B6125B96313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5034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2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23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BD0E1-16F8-4FC5-95A3-D7A38C82428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9006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8BF9A-C673-4423-A76D-62F1F0CC400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0338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DDEB3-9BDE-469E-8AF1-A074AC1829A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4469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495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720000" y="1080000"/>
            <a:ext cx="7020000" cy="5220000"/>
          </a:xfrm>
          <a:prstGeom prst="rect">
            <a:avLst/>
          </a:prstGeom>
        </p:spPr>
        <p:txBody>
          <a:bodyPr/>
          <a:lstStyle>
            <a:lvl1pPr marL="363538" indent="-361950">
              <a:buFont typeface="Courier New" panose="02070309020205020404" pitchFamily="49" charset="0"/>
              <a:buChar char="o"/>
              <a:defRPr/>
            </a:lvl1pPr>
            <a:lvl2pPr marL="809625" indent="-266700">
              <a:buFont typeface="Arial" panose="020B0604020202020204" pitchFamily="34" charset="0"/>
              <a:buChar char="•"/>
              <a:defRPr/>
            </a:lvl2pPr>
          </a:lstStyle>
          <a:p>
            <a:endParaRPr lang="fr-FR" dirty="0" smtClean="0"/>
          </a:p>
          <a:p>
            <a:r>
              <a:rPr lang="fr-FR" dirty="0" smtClean="0"/>
              <a:t>Objet</a:t>
            </a:r>
          </a:p>
          <a:p>
            <a:pPr lvl="1"/>
            <a:r>
              <a:rPr lang="fr-FR" dirty="0" smtClean="0"/>
              <a:t>Thème</a:t>
            </a:r>
            <a:endParaRPr lang="fr-FR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180000"/>
            <a:ext cx="6120000" cy="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fr-FR" dirty="0" smtClean="0"/>
              <a:t>CLIQUEZ POUR MODIFIER</a:t>
            </a:r>
            <a:br>
              <a:rPr lang="fr-FR" dirty="0" smtClean="0"/>
            </a:br>
            <a:r>
              <a:rPr lang="fr-FR" dirty="0" smtClean="0"/>
              <a:t>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69694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026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13" y="6357938"/>
            <a:ext cx="13239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438775"/>
            <a:ext cx="1824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lvl="0"/>
            <a:endParaRPr lang="fr-FR" noProof="0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1579016" y="6019525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 sz="1100" baseline="0"/>
            </a:lvl1pPr>
          </a:lstStyle>
          <a:p>
            <a:pPr lv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/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698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0073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507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385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158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 rtlCol="0">
            <a:normAutofit/>
          </a:bodyPr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 rtlCol="0">
            <a:normAutofit/>
          </a:bodyPr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218086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5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603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385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67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298450" y="363538"/>
            <a:ext cx="8528050" cy="70326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5" name="Rectangle 16"/>
          <p:cNvSpPr>
            <a:spLocks noChangeArrowheads="1"/>
          </p:cNvSpPr>
          <p:nvPr userDrawn="1"/>
        </p:nvSpPr>
        <p:spPr bwMode="auto">
          <a:xfrm>
            <a:off x="231775" y="357188"/>
            <a:ext cx="534988" cy="465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" name="Rectangle 17"/>
          <p:cNvSpPr>
            <a:spLocks noChangeArrowheads="1"/>
          </p:cNvSpPr>
          <p:nvPr userDrawn="1"/>
        </p:nvSpPr>
        <p:spPr bwMode="auto">
          <a:xfrm>
            <a:off x="336550" y="398463"/>
            <a:ext cx="311150" cy="317500"/>
          </a:xfrm>
          <a:prstGeom prst="rect">
            <a:avLst/>
          </a:prstGeom>
          <a:solidFill>
            <a:srgbClr val="EA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298450" y="6364288"/>
            <a:ext cx="274638" cy="2651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fr-FR" sz="700" dirty="0">
              <a:solidFill>
                <a:prstClr val="white"/>
              </a:solidFill>
              <a:latin typeface="+mn-lt"/>
              <a:cs typeface="+mn-cs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5085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4"/>
          <p:cNvSpPr>
            <a:spLocks noChangeArrowheads="1"/>
          </p:cNvSpPr>
          <p:nvPr userDrawn="1"/>
        </p:nvSpPr>
        <p:spPr bwMode="auto">
          <a:xfrm>
            <a:off x="3551238" y="4175125"/>
            <a:ext cx="2225675" cy="8826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7" name="Imag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13" y="6302375"/>
            <a:ext cx="120808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301625"/>
            <a:ext cx="26765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059200"/>
            <a:ext cx="9144000" cy="127800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240990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213" y="6302375"/>
            <a:ext cx="120808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4936">
            <a:off x="-452438" y="2112963"/>
            <a:ext cx="3833813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303213"/>
            <a:ext cx="2674938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0000" y="2167200"/>
            <a:ext cx="3772545" cy="861774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959035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7" name="Rectangle 6"/>
          <p:cNvSpPr/>
          <p:nvPr userDrawn="1"/>
        </p:nvSpPr>
        <p:spPr bwMode="auto">
          <a:xfrm>
            <a:off x="576263" y="784225"/>
            <a:ext cx="7712075" cy="5227638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1200" b="1" dirty="0">
              <a:solidFill>
                <a:prstClr val="white"/>
              </a:solidFill>
              <a:latin typeface="+mn-lt"/>
              <a:cs typeface="+mn-cs"/>
            </a:endParaRPr>
          </a:p>
        </p:txBody>
      </p:sp>
      <p:pic>
        <p:nvPicPr>
          <p:cNvPr id="8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6302375"/>
            <a:ext cx="120808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928688"/>
            <a:ext cx="2674938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0000" y="2498400"/>
            <a:ext cx="3772545" cy="861774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6302375"/>
            <a:ext cx="1208088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414338"/>
            <a:ext cx="267493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0000" y="1922400"/>
            <a:ext cx="3772545" cy="861774"/>
          </a:xfrm>
        </p:spPr>
        <p:txBody>
          <a:bodyPr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/>
          <a:lstStyle>
            <a:lvl1pPr algn="ctr">
              <a:defRPr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24876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/>
          </p:cNvSpPr>
          <p:nvPr userDrawn="1"/>
        </p:nvSpPr>
        <p:spPr bwMode="auto">
          <a:xfrm>
            <a:off x="287338" y="452438"/>
            <a:ext cx="8570912" cy="5872162"/>
          </a:xfrm>
          <a:custGeom>
            <a:avLst/>
            <a:gdLst>
              <a:gd name="T0" fmla="*/ 0 w 8571865"/>
              <a:gd name="T1" fmla="*/ 5963986 h 5781675"/>
              <a:gd name="T2" fmla="*/ 8569692 w 8571865"/>
              <a:gd name="T3" fmla="*/ 5963986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object 11"/>
          <p:cNvSpPr>
            <a:spLocks noChangeArrowheads="1"/>
          </p:cNvSpPr>
          <p:nvPr userDrawn="1"/>
        </p:nvSpPr>
        <p:spPr bwMode="auto">
          <a:xfrm>
            <a:off x="0" y="873125"/>
            <a:ext cx="3724275" cy="22701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numéro de diapositive 1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1D1E6-B528-4A86-8C21-ACC4607CD7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lang="fr-FR" sz="800" b="0" cap="all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48265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/>
          </p:cNvSpPr>
          <p:nvPr userDrawn="1"/>
        </p:nvSpPr>
        <p:spPr bwMode="auto">
          <a:xfrm>
            <a:off x="287338" y="452438"/>
            <a:ext cx="8570912" cy="5872162"/>
          </a:xfrm>
          <a:custGeom>
            <a:avLst/>
            <a:gdLst>
              <a:gd name="T0" fmla="*/ 0 w 8571865"/>
              <a:gd name="T1" fmla="*/ 5963986 h 5781675"/>
              <a:gd name="T2" fmla="*/ 8569692 w 8571865"/>
              <a:gd name="T3" fmla="*/ 5963986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object 11"/>
          <p:cNvSpPr>
            <a:spLocks noChangeArrowheads="1"/>
          </p:cNvSpPr>
          <p:nvPr userDrawn="1"/>
        </p:nvSpPr>
        <p:spPr bwMode="auto">
          <a:xfrm>
            <a:off x="0" y="790575"/>
            <a:ext cx="1028700" cy="6270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numéro de diapositive 1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83D62-2D9F-4782-9CCE-3280E531E8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lang="fr-FR" sz="800" b="0" cap="all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93929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/>
          <p:cNvSpPr>
            <a:spLocks/>
          </p:cNvSpPr>
          <p:nvPr userDrawn="1"/>
        </p:nvSpPr>
        <p:spPr bwMode="auto">
          <a:xfrm>
            <a:off x="3671888" y="452438"/>
            <a:ext cx="5194300" cy="5872162"/>
          </a:xfrm>
          <a:custGeom>
            <a:avLst/>
            <a:gdLst>
              <a:gd name="T0" fmla="*/ 0 w 8571865"/>
              <a:gd name="T1" fmla="*/ 5963986 h 5781675"/>
              <a:gd name="T2" fmla="*/ 3147496 w 8571865"/>
              <a:gd name="T3" fmla="*/ 5963986 h 5781675"/>
              <a:gd name="T4" fmla="*/ 3147496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object 13"/>
          <p:cNvSpPr>
            <a:spLocks noChangeArrowheads="1"/>
          </p:cNvSpPr>
          <p:nvPr userDrawn="1"/>
        </p:nvSpPr>
        <p:spPr bwMode="auto">
          <a:xfrm>
            <a:off x="0" y="858838"/>
            <a:ext cx="3724275" cy="22685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/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Espace réservé du numéro de diapositive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B2E12-BFCB-47F3-B478-9126D59848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lang="fr-FR" sz="800" b="0" cap="all" baseline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6486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4"/>
          <p:cNvSpPr>
            <a:spLocks noChangeArrowheads="1"/>
          </p:cNvSpPr>
          <p:nvPr userDrawn="1"/>
        </p:nvSpPr>
        <p:spPr bwMode="auto">
          <a:xfrm>
            <a:off x="382588" y="717550"/>
            <a:ext cx="3052762" cy="25082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endParaRPr lang="fr-FR" alt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9" name="object 6"/>
          <p:cNvSpPr>
            <a:spLocks/>
          </p:cNvSpPr>
          <p:nvPr userDrawn="1"/>
        </p:nvSpPr>
        <p:spPr bwMode="auto">
          <a:xfrm>
            <a:off x="3692525" y="4049713"/>
            <a:ext cx="431800" cy="71437"/>
          </a:xfrm>
          <a:custGeom>
            <a:avLst/>
            <a:gdLst>
              <a:gd name="T0" fmla="*/ 0 w 430529"/>
              <a:gd name="T1" fmla="*/ 70115 h 72389"/>
              <a:gd name="T2" fmla="*/ 432947 w 430529"/>
              <a:gd name="T3" fmla="*/ 70115 h 72389"/>
              <a:gd name="T4" fmla="*/ 432947 w 430529"/>
              <a:gd name="T5" fmla="*/ 0 h 72389"/>
              <a:gd name="T6" fmla="*/ 0 w 430529"/>
              <a:gd name="T7" fmla="*/ 0 h 72389"/>
              <a:gd name="T8" fmla="*/ 0 w 430529"/>
              <a:gd name="T9" fmla="*/ 70115 h 723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12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E9337-C60B-4B95-8B0E-56C10611B0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2830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1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98D6C-7FBE-4879-BB42-DC1A2CE187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e la date 1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ce réservé du pied de page 1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396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1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100EB-B08C-4D39-8F59-CD10D56117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1891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/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/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Espace réservé du numéro de diapositive 1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314D9-0FC9-436D-BEC4-228A4AA898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80251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8" name="Espace réservé du numéro de diapositive 1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0D237-5EA8-44CE-B912-201B3F8EEB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3" name="Espace réservé du pied de page 18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9074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AADCB-CC81-4D4D-89C1-D0C8C9D730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71248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/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B4F0-B6AF-4B52-BCF8-0B2974C148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42703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/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2AB73-2F27-48BF-95A2-B25C11E6FF5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e la date 17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ce réservé du pied de page 1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35599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50900" y="295275"/>
            <a:ext cx="15240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/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6" name="Espace réservé du numéro de diapositive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B245A-8D2A-4D78-A0B9-90F094EA9A1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7" name="Espace réservé de la date 17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ce réservé du pied de page 1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1750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/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numéro de diapositive 1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CFCEA-E989-47E8-9478-F25BC85364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051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01C97-BB4E-45B3-98DC-5888CD8B86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5" name="Espace réservé de la dat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11826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D2B63-FF5F-4D24-AB69-A94D969FBC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e la dat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5" name="Espace réservé du pied de page 1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61418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E6A9E-25F9-4C94-AA7B-8EB322037F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71719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</a:p>
        </p:txBody>
      </p:sp>
      <p:sp>
        <p:nvSpPr>
          <p:cNvPr id="7" name="Espace réservé du numéro de diapositive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025AB-039F-40BB-BC69-D383288006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37795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</a:t>
            </a:r>
            <a:endParaRPr lang="fr-FR" noProof="0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244E8-AE44-4E01-AD07-E3538BDBB7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6" name="Espace réservé de la dat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19677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/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/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/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3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A6807-009A-4583-B840-2FFE1AB10C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4" name="Espace réservé de la date 17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2481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3"/>
          <p:cNvSpPr/>
          <p:nvPr userDrawn="1"/>
        </p:nvSpPr>
        <p:spPr>
          <a:xfrm>
            <a:off x="1079500" y="632618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8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/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/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numéro de diapositive 1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4970C-7840-4B62-B7AC-57E060D0DC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1" name="Espace réservé de la dat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2" name="Espace réservé du pied de page 18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26785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/>
          </p:cNvSpPr>
          <p:nvPr userDrawn="1"/>
        </p:nvSpPr>
        <p:spPr bwMode="auto">
          <a:xfrm>
            <a:off x="287338" y="452438"/>
            <a:ext cx="8570912" cy="5872162"/>
          </a:xfrm>
          <a:custGeom>
            <a:avLst/>
            <a:gdLst>
              <a:gd name="T0" fmla="*/ 0 w 8571865"/>
              <a:gd name="T1" fmla="*/ 5963986 h 5781675"/>
              <a:gd name="T2" fmla="*/ 8569692 w 8571865"/>
              <a:gd name="T3" fmla="*/ 5963986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5963986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Espace réservé du numéro de diapositive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B9E84-3A34-4283-A72B-9DE23F84E8F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5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86365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6"/>
          <p:cNvSpPr>
            <a:spLocks/>
          </p:cNvSpPr>
          <p:nvPr userDrawn="1"/>
        </p:nvSpPr>
        <p:spPr bwMode="auto">
          <a:xfrm>
            <a:off x="287338" y="452438"/>
            <a:ext cx="8570912" cy="5942012"/>
          </a:xfrm>
          <a:custGeom>
            <a:avLst/>
            <a:gdLst>
              <a:gd name="T0" fmla="*/ 0 w 8571865"/>
              <a:gd name="T1" fmla="*/ 6106714 h 5781675"/>
              <a:gd name="T2" fmla="*/ 8569692 w 8571865"/>
              <a:gd name="T3" fmla="*/ 6106714 h 5781675"/>
              <a:gd name="T4" fmla="*/ 8569692 w 8571865"/>
              <a:gd name="T5" fmla="*/ 0 h 5781675"/>
              <a:gd name="T6" fmla="*/ 0 w 8571865"/>
              <a:gd name="T7" fmla="*/ 0 h 5781675"/>
              <a:gd name="T8" fmla="*/ 0 w 8571865"/>
              <a:gd name="T9" fmla="*/ 6106714 h 5781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5" name="ZoneTexte 14"/>
          <p:cNvSpPr txBox="1">
            <a:spLocks noChangeArrowheads="1"/>
          </p:cNvSpPr>
          <p:nvPr userDrawn="1"/>
        </p:nvSpPr>
        <p:spPr bwMode="auto">
          <a:xfrm>
            <a:off x="1066800" y="1214438"/>
            <a:ext cx="22510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r>
              <a:rPr lang="fr-FR" altLang="fr-FR" sz="3200" b="1" smtClean="0">
                <a:solidFill>
                  <a:srgbClr val="FFFFFF"/>
                </a:solidFill>
                <a:latin typeface="Arial" pitchFamily="34" charset="0"/>
              </a:rPr>
              <a:t>CONTACT</a:t>
            </a:r>
          </a:p>
        </p:txBody>
      </p:sp>
      <p:pic>
        <p:nvPicPr>
          <p:cNvPr id="6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5903913"/>
            <a:ext cx="839788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62196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438775"/>
            <a:ext cx="1824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3" y="6381750"/>
            <a:ext cx="1533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/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5917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6654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24460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7317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4111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132205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0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1237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570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8641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5438775"/>
            <a:ext cx="1824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36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3" y="6381750"/>
            <a:ext cx="1533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/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30200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9606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04284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72919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 smtClean="0"/>
              <a:t>Contenu</a:t>
            </a:r>
          </a:p>
          <a:p>
            <a:pPr lvl="1"/>
            <a:r>
              <a:rPr lang="fr-FR" dirty="0" smtClean="0"/>
              <a:t>Contenu</a:t>
            </a:r>
          </a:p>
          <a:p>
            <a:pPr lvl="2"/>
            <a:r>
              <a:rPr lang="fr-FR" dirty="0" smtClean="0"/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3393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522849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0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2755900"/>
            <a:ext cx="56848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1393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261100"/>
            <a:ext cx="7423150" cy="59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7613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028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2247900" y="3330575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2247900" y="5310188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378575"/>
            <a:ext cx="13319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rme en L 16"/>
          <p:cNvSpPr/>
          <p:nvPr userDrawn="1"/>
        </p:nvSpPr>
        <p:spPr>
          <a:xfrm rot="19020000" flipH="1">
            <a:off x="3271838" y="-22225"/>
            <a:ext cx="2468562" cy="2540000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Ellipse 10"/>
          <p:cNvSpPr>
            <a:spLocks noChangeAspect="1"/>
          </p:cNvSpPr>
          <p:nvPr userDrawn="1"/>
        </p:nvSpPr>
        <p:spPr>
          <a:xfrm>
            <a:off x="2751138" y="57150"/>
            <a:ext cx="1233487" cy="1235075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12" name="Espace réservé pour une image 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6237288"/>
            <a:ext cx="21875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9200" y="3897112"/>
            <a:ext cx="4626000" cy="540000"/>
          </a:xfrm>
        </p:spPr>
        <p:txBody>
          <a:bodyPr tIns="82800"/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0320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2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2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7597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775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4" name="Corde 13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49233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97439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068805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62675"/>
            <a:ext cx="2578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7"/>
          <p:cNvSpPr>
            <a:spLocks noGrp="1"/>
          </p:cNvSpPr>
          <p:nvPr>
            <p:ph sz="quarter" idx="10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3120920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Forme en L 19"/>
          <p:cNvSpPr/>
          <p:nvPr userDrawn="1"/>
        </p:nvSpPr>
        <p:spPr>
          <a:xfrm rot="19020000" flipH="1">
            <a:off x="-1163638" y="2554288"/>
            <a:ext cx="2325688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060000" y="620688"/>
            <a:ext cx="3492000" cy="756000"/>
          </a:xfrm>
        </p:spPr>
        <p:txBody>
          <a:bodyPr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B3393-1C27-4AD1-A5C3-14CAE89A004E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130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rme en L 4"/>
          <p:cNvSpPr>
            <a:spLocks noChangeAspect="1"/>
          </p:cNvSpPr>
          <p:nvPr userDrawn="1"/>
        </p:nvSpPr>
        <p:spPr>
          <a:xfrm rot="19020000" flipH="1">
            <a:off x="4608513" y="1549400"/>
            <a:ext cx="3211512" cy="3779838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llipse 5"/>
          <p:cNvSpPr>
            <a:spLocks noChangeAspect="1"/>
          </p:cNvSpPr>
          <p:nvPr userDrawn="1"/>
        </p:nvSpPr>
        <p:spPr>
          <a:xfrm>
            <a:off x="4078288" y="2051050"/>
            <a:ext cx="1620837" cy="1619250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7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0DC51-B0F5-475F-8D97-CE07EDF0919F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78531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0" name="Espace réservé du numéro de diapositive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F4CF-C5FF-4A94-B04C-0603370C94C6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69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6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8" name="Connecteur droit 7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C5D29-47B4-437F-BDC9-92411F6BED0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660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449263" y="5068888"/>
            <a:ext cx="220821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746000"/>
            <a:ext cx="4068000" cy="292388"/>
          </a:xfrm>
        </p:spPr>
        <p:txBody>
          <a:bodyPr wrap="square"/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pied de page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E8D92-FCBA-4C49-A476-80572A2B6524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4965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1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necteur droit 1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1" name="Espace réservé du pied de page 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2" name="Espace réservé du numéro de diapositive 6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24C58-3C2B-4986-88C4-9D262E9DA153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444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76398-82FF-46A9-95A5-778B2C3CD40D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026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 userDrawn="1"/>
        </p:nvCxnSpPr>
        <p:spPr>
          <a:xfrm>
            <a:off x="442913" y="5543550"/>
            <a:ext cx="47625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5400675" y="5543550"/>
            <a:ext cx="328612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8" name="Espace réservé du numéro de diapositive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C5E6-E1D5-4B41-8223-8590961D649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0049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>
              <a:solidFill>
                <a:prstClr val="white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449263" y="1125538"/>
            <a:ext cx="412273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contenu 10"/>
          <p:cNvSpPr>
            <a:spLocks noGrp="1"/>
          </p:cNvSpPr>
          <p:nvPr>
            <p:ph sz="quarter" idx="16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/>
          <a:lstStyle>
            <a:lvl1pPr>
              <a:defRPr b="1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8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9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01BD-2DC9-4138-9BC3-41FA4DCB5D49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073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1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34789-E55C-4E07-A219-B6125B963130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9674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>
              <a:solidFill>
                <a:prstClr val="white"/>
              </a:solidFill>
            </a:endParaRPr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1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2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23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BD0E1-16F8-4FC5-95A3-D7A38C82428E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9057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8BF9A-C673-4423-A76D-62F1F0CC400A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563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DDEB3-9BDE-469E-8AF1-A074AC1829A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0864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2247900" y="3330575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2247900" y="5310188"/>
            <a:ext cx="442753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378575"/>
            <a:ext cx="13319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rme en L 16"/>
          <p:cNvSpPr/>
          <p:nvPr userDrawn="1"/>
        </p:nvSpPr>
        <p:spPr>
          <a:xfrm rot="19020000" flipH="1">
            <a:off x="3271838" y="-22225"/>
            <a:ext cx="2468562" cy="2540000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Ellipse 10"/>
          <p:cNvSpPr>
            <a:spLocks noChangeAspect="1"/>
          </p:cNvSpPr>
          <p:nvPr userDrawn="1"/>
        </p:nvSpPr>
        <p:spPr>
          <a:xfrm>
            <a:off x="2751138" y="57150"/>
            <a:ext cx="1233487" cy="1235075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12" name="Espace réservé pour une image 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6237288"/>
            <a:ext cx="21875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9200" y="3897112"/>
            <a:ext cx="4626000" cy="540000"/>
          </a:xfrm>
        </p:spPr>
        <p:txBody>
          <a:bodyPr tIns="82800"/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734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e 12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2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027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775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4" name="Corde 13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074063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470936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6149975"/>
            <a:ext cx="2578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339850"/>
            <a:ext cx="86661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3"/>
          <p:cNvGrpSpPr>
            <a:grpSpLocks/>
          </p:cNvGrpSpPr>
          <p:nvPr userDrawn="1"/>
        </p:nvGrpSpPr>
        <p:grpSpPr bwMode="auto">
          <a:xfrm>
            <a:off x="-623888" y="1670050"/>
            <a:ext cx="1684338" cy="1790700"/>
            <a:chOff x="-623910" y="1669672"/>
            <a:chExt cx="1683663" cy="1791757"/>
          </a:xfrm>
        </p:grpSpPr>
        <p:sp>
          <p:nvSpPr>
            <p:cNvPr id="15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6" name="Corde 15"/>
            <p:cNvSpPr>
              <a:spLocks noChangeAspect="1"/>
            </p:cNvSpPr>
            <p:nvPr/>
          </p:nvSpPr>
          <p:spPr>
            <a:xfrm rot="10800000">
              <a:off x="-338275" y="2257394"/>
              <a:ext cx="647441" cy="64808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358147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3233738" y="412432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3233738" y="6149975"/>
            <a:ext cx="268128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7650"/>
            <a:ext cx="9318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6162675"/>
            <a:ext cx="2578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7"/>
          <p:cNvSpPr>
            <a:spLocks noGrp="1"/>
          </p:cNvSpPr>
          <p:nvPr>
            <p:ph sz="quarter" idx="10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70524" y="4563678"/>
            <a:ext cx="4608000" cy="540000"/>
          </a:xfrm>
        </p:spPr>
        <p:txBody>
          <a:bodyPr tIns="82800"/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548423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Forme en L 19"/>
          <p:cNvSpPr/>
          <p:nvPr userDrawn="1"/>
        </p:nvSpPr>
        <p:spPr>
          <a:xfrm rot="19020000" flipH="1">
            <a:off x="-1163638" y="2554288"/>
            <a:ext cx="2325688" cy="2492375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060000" y="620688"/>
            <a:ext cx="3492000" cy="756000"/>
          </a:xfrm>
        </p:spPr>
        <p:txBody>
          <a:bodyPr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B3393-1C27-4AD1-A5C3-14CAE89A004E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5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3699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10300"/>
            <a:ext cx="91440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Forme en L 4"/>
          <p:cNvSpPr>
            <a:spLocks noChangeAspect="1"/>
          </p:cNvSpPr>
          <p:nvPr userDrawn="1"/>
        </p:nvSpPr>
        <p:spPr>
          <a:xfrm rot="19020000" flipH="1">
            <a:off x="4608513" y="1549400"/>
            <a:ext cx="3211512" cy="3779838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Ellipse 5"/>
          <p:cNvSpPr>
            <a:spLocks noChangeAspect="1"/>
          </p:cNvSpPr>
          <p:nvPr userDrawn="1"/>
        </p:nvSpPr>
        <p:spPr>
          <a:xfrm>
            <a:off x="4078288" y="2051050"/>
            <a:ext cx="1620837" cy="1619250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7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0DC51-B0F5-475F-8D97-CE07EDF0919F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479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0" name="Espace réservé du numéro de diapositive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F4CF-C5FF-4A94-B04C-0603370C94C6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9870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6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cxnSp>
        <p:nvCxnSpPr>
          <p:cNvPr id="8" name="Connecteur droit 7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C5D29-47B4-437F-BDC9-92411F6BED0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pied de page 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 sz="11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9600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449263" y="5068888"/>
            <a:ext cx="220821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746000"/>
            <a:ext cx="4068000" cy="292388"/>
          </a:xfrm>
        </p:spPr>
        <p:txBody>
          <a:bodyPr wrap="square"/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Espace réservé du pied de page 3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E8D92-FCBA-4C49-A476-80572A2B6524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13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8"/>
          <p:cNvGrpSpPr>
            <a:grpSpLocks/>
          </p:cNvGrpSpPr>
          <p:nvPr userDrawn="1"/>
        </p:nvGrpSpPr>
        <p:grpSpPr bwMode="auto">
          <a:xfrm>
            <a:off x="8143875" y="2216150"/>
            <a:ext cx="1331913" cy="1600200"/>
            <a:chOff x="8143822" y="2216198"/>
            <a:chExt cx="1332284" cy="1600395"/>
          </a:xfrm>
        </p:grpSpPr>
        <p:sp>
          <p:nvSpPr>
            <p:cNvPr id="11" name="Rectangle 9"/>
            <p:cNvSpPr/>
            <p:nvPr/>
          </p:nvSpPr>
          <p:spPr>
            <a:xfrm rot="18780000" flipH="1">
              <a:off x="8107412" y="2709936"/>
              <a:ext cx="1428924" cy="441448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 rot="18780000" flipH="1">
              <a:off x="8589275" y="2929762"/>
              <a:ext cx="441379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C31632"/>
                </a:solidFill>
              </a:endParaRPr>
            </a:p>
          </p:txBody>
        </p:sp>
      </p:grp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necteur droit 1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lang="fr-FR" noProof="0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1" name="Espace réservé du pied de page 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2" name="Espace réservé du numéro de diapositive 6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24C58-3C2B-4986-88C4-9D262E9DA153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642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76398-82FF-46A9-95A5-778B2C3CD40D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8600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cteur droit 11"/>
          <p:cNvCxnSpPr/>
          <p:nvPr userDrawn="1"/>
        </p:nvCxnSpPr>
        <p:spPr>
          <a:xfrm>
            <a:off x="442913" y="5543550"/>
            <a:ext cx="47625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5400675" y="5543550"/>
            <a:ext cx="328612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7" name="Espace réservé du pied de page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8" name="Espace réservé du numéro de diapositive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C5E6-E1D5-4B41-8223-8590961D649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4201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>
              <a:solidFill>
                <a:prstClr val="white"/>
              </a:solidFill>
            </a:endParaRPr>
          </a:p>
        </p:txBody>
      </p:sp>
      <p:cxnSp>
        <p:nvCxnSpPr>
          <p:cNvPr id="13" name="Connecteur droit 12"/>
          <p:cNvCxnSpPr/>
          <p:nvPr userDrawn="1"/>
        </p:nvCxnSpPr>
        <p:spPr>
          <a:xfrm>
            <a:off x="449263" y="1125538"/>
            <a:ext cx="412273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contenu 10"/>
          <p:cNvSpPr>
            <a:spLocks noGrp="1"/>
          </p:cNvSpPr>
          <p:nvPr>
            <p:ph sz="quarter" idx="16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/>
          <a:lstStyle>
            <a:lvl1pPr>
              <a:defRPr b="1" baseline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5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8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9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01BD-2DC9-4138-9BC3-41FA4DCB5D49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81577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9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u pied de page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11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34789-E55C-4E07-A219-B6125B963130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2318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439738" y="3376613"/>
            <a:ext cx="1295400" cy="129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>
              <a:solidFill>
                <a:prstClr val="white"/>
              </a:solidFill>
            </a:endParaRPr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rme en L 9"/>
          <p:cNvSpPr>
            <a:spLocks noChangeAspect="1"/>
          </p:cNvSpPr>
          <p:nvPr userDrawn="1"/>
        </p:nvSpPr>
        <p:spPr>
          <a:xfrm rot="8023595" flipH="1">
            <a:off x="8236744" y="804069"/>
            <a:ext cx="1827213" cy="1755775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16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2195513" y="3376613"/>
            <a:ext cx="6480175" cy="2814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2555875" y="5661025"/>
            <a:ext cx="1979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18" name="Espace réservé du texte 5"/>
          <p:cNvSpPr>
            <a:spLocks noGrp="1" noChangeAspect="1"/>
          </p:cNvSpPr>
          <p:nvPr>
            <p:ph type="body" sz="quarter" idx="18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2" name="Espace réservé du pied de page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23" name="Espace réservé du numéro de diapositive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BD0E1-16F8-4FC5-95A3-D7A38C82428E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7278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1125538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8BF9A-C673-4423-A76D-62F1F0CC400A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122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/>
          <p:cNvCxnSpPr/>
          <p:nvPr userDrawn="1"/>
        </p:nvCxnSpPr>
        <p:spPr>
          <a:xfrm>
            <a:off x="449263" y="842963"/>
            <a:ext cx="82454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space réservé pour une image  6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6326188"/>
            <a:ext cx="17938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DDEB3-9BDE-469E-8AF1-A074AC1829A1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9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image" Target="../media/image15.jpeg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63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50" y="377825"/>
            <a:ext cx="8445500" cy="7207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50" y="1600200"/>
            <a:ext cx="84455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388" y="6308725"/>
            <a:ext cx="585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1FE1FE6A-FC1C-4EFF-8BF4-BAAAF29E7DD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913" y="6202363"/>
            <a:ext cx="824388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771775" y="6335713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  <p:sldLayoutId id="2147484097" r:id="rId15"/>
    <p:sldLayoutId id="2147484098" r:id="rId16"/>
    <p:sldLayoutId id="2147484099" r:id="rId17"/>
    <p:sldLayoutId id="2147484100" r:id="rId18"/>
    <p:sldLayoutId id="2147484101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300"/>
        </a:spcAft>
        <a:defRPr sz="13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300" b="1" kern="1200" cap="all">
          <a:solidFill>
            <a:schemeClr val="tx1"/>
          </a:solidFill>
          <a:latin typeface="+mn-lt"/>
          <a:ea typeface="+mn-ea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algn="just" rtl="0" eaLnBrk="0" fontAlgn="base" hangingPunct="0">
        <a:lnSpc>
          <a:spcPts val="2000"/>
        </a:lnSpc>
        <a:spcBef>
          <a:spcPct val="0"/>
        </a:spcBef>
        <a:spcAft>
          <a:spcPct val="0"/>
        </a:spcAft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indent="-142875" algn="just" rtl="0" eaLnBrk="0" fontAlgn="base" hangingPunct="0"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&gt;"/>
        <a:defRPr sz="1300" kern="1200" cap="all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 bwMode="auto">
          <a:xfrm rot="10800000">
            <a:off x="-284163" y="103188"/>
            <a:ext cx="7626351" cy="7953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spcBef>
                <a:spcPct val="55000"/>
              </a:spcBef>
              <a:defRPr/>
            </a:pPr>
            <a:endParaRPr lang="fr-FR" sz="320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2051" name="Rectangle 24"/>
          <p:cNvSpPr>
            <a:spLocks noChangeArrowheads="1"/>
          </p:cNvSpPr>
          <p:nvPr userDrawn="1"/>
        </p:nvSpPr>
        <p:spPr bwMode="auto">
          <a:xfrm rot="10800000">
            <a:off x="-382588" y="103188"/>
            <a:ext cx="876301" cy="795337"/>
          </a:xfrm>
          <a:prstGeom prst="rect">
            <a:avLst/>
          </a:prstGeom>
          <a:solidFill>
            <a:srgbClr val="D63D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endParaRPr lang="fr-FR" altLang="fr-FR" sz="3200" smtClean="0">
              <a:solidFill>
                <a:srgbClr val="000000"/>
              </a:solidFill>
            </a:endParaRPr>
          </a:p>
        </p:txBody>
      </p:sp>
      <p:sp>
        <p:nvSpPr>
          <p:cNvPr id="2052" name="Rectangle 26"/>
          <p:cNvSpPr>
            <a:spLocks noChangeArrowheads="1"/>
          </p:cNvSpPr>
          <p:nvPr userDrawn="1"/>
        </p:nvSpPr>
        <p:spPr bwMode="auto">
          <a:xfrm rot="4206568">
            <a:off x="-203993" y="219868"/>
            <a:ext cx="1454150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endParaRPr lang="fr-FR" altLang="fr-FR" sz="3200" smtClean="0">
              <a:solidFill>
                <a:srgbClr val="000000"/>
              </a:solidFill>
            </a:endParaRPr>
          </a:p>
        </p:txBody>
      </p:sp>
      <p:sp>
        <p:nvSpPr>
          <p:cNvPr id="2053" name="Rectangle 27"/>
          <p:cNvSpPr>
            <a:spLocks noChangeArrowheads="1"/>
          </p:cNvSpPr>
          <p:nvPr userDrawn="1"/>
        </p:nvSpPr>
        <p:spPr bwMode="auto">
          <a:xfrm rot="4206568" flipV="1">
            <a:off x="-573882" y="696119"/>
            <a:ext cx="1454151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endParaRPr lang="fr-FR" altLang="fr-FR" sz="3200" smtClean="0">
              <a:solidFill>
                <a:srgbClr val="000000"/>
              </a:solidFill>
            </a:endParaRPr>
          </a:p>
        </p:txBody>
      </p:sp>
      <p:sp>
        <p:nvSpPr>
          <p:cNvPr id="2054" name="Rectangle 46"/>
          <p:cNvSpPr>
            <a:spLocks noGrp="1" noChangeArrowheads="1"/>
          </p:cNvSpPr>
          <p:nvPr>
            <p:ph type="title"/>
          </p:nvPr>
        </p:nvSpPr>
        <p:spPr bwMode="auto">
          <a:xfrm>
            <a:off x="876300" y="184150"/>
            <a:ext cx="6429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</a:t>
            </a:r>
            <a:br>
              <a:rPr lang="fr-FR" altLang="fr-FR" smtClean="0"/>
            </a:br>
            <a:r>
              <a:rPr lang="fr-FR" altLang="fr-FR" smtClean="0"/>
              <a:t>LE STYLE DU TITRE</a:t>
            </a:r>
          </a:p>
        </p:txBody>
      </p:sp>
      <p:sp>
        <p:nvSpPr>
          <p:cNvPr id="2055" name="Rectangle 29"/>
          <p:cNvSpPr>
            <a:spLocks noChangeArrowheads="1"/>
          </p:cNvSpPr>
          <p:nvPr userDrawn="1"/>
        </p:nvSpPr>
        <p:spPr bwMode="auto">
          <a:xfrm rot="6005784">
            <a:off x="6779419" y="481807"/>
            <a:ext cx="1085850" cy="322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55000"/>
              </a:spcBef>
              <a:defRPr/>
            </a:pPr>
            <a:r>
              <a:rPr lang="fr-FR" altLang="fr-FR" sz="32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7883525" y="6119813"/>
            <a:ext cx="1260475" cy="3603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bg1">
                  <a:lumMod val="65000"/>
                </a:schemeClr>
              </a:gs>
              <a:gs pos="100000">
                <a:srgbClr val="FFFFFF"/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spcBef>
                <a:spcPct val="55000"/>
              </a:spcBef>
              <a:defRPr/>
            </a:pPr>
            <a:endParaRPr lang="fr-FR" sz="320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2057" name="Text Box 15"/>
          <p:cNvSpPr txBox="1">
            <a:spLocks noChangeArrowheads="1"/>
          </p:cNvSpPr>
          <p:nvPr userDrawn="1"/>
        </p:nvSpPr>
        <p:spPr bwMode="auto">
          <a:xfrm>
            <a:off x="8351838" y="6119813"/>
            <a:ext cx="720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>
              <a:defRPr/>
            </a:pPr>
            <a:fld id="{B008399E-11D5-4649-979D-9577DFD4ECED}" type="slidenum">
              <a:rPr lang="fr-FR" altLang="fr-FR" sz="2000" smtClean="0">
                <a:solidFill>
                  <a:srgbClr val="FFFFFF"/>
                </a:solidFill>
                <a:latin typeface="a•space"/>
                <a:ea typeface="a•space"/>
                <a:cs typeface="a•space"/>
              </a:rPr>
              <a:pPr algn="ctr">
                <a:defRPr/>
              </a:pPr>
              <a:t>‹N°›</a:t>
            </a:fld>
            <a:r>
              <a:rPr lang="fr-FR" altLang="fr-FR" sz="1200" smtClean="0">
                <a:solidFill>
                  <a:srgbClr val="B11116"/>
                </a:solidFill>
                <a:latin typeface="Gill Sans MT" pitchFamily="34" charset="0"/>
              </a:rPr>
              <a:t> </a:t>
            </a:r>
            <a:endParaRPr lang="fr-FR" altLang="fr-FR" sz="4400" smtClean="0">
              <a:solidFill>
                <a:srgbClr val="B11116"/>
              </a:solidFill>
              <a:latin typeface="Gill Sans M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63D25"/>
          </a:solidFill>
          <a:latin typeface="a•space"/>
          <a:ea typeface="a•space"/>
          <a:cs typeface="a•space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9pPr>
    </p:titleStyle>
    <p:bodyStyle>
      <a:lvl1pPr marL="363538" indent="-3619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Blip>
          <a:blip r:embed="rId5"/>
        </a:buBlip>
        <a:defRPr sz="2000" b="1">
          <a:solidFill>
            <a:srgbClr val="4C4C4C"/>
          </a:solidFill>
          <a:latin typeface="Gill Sans Std"/>
          <a:ea typeface="Gill Sans Std"/>
          <a:cs typeface="Gill Sans Std"/>
        </a:defRPr>
      </a:lvl1pPr>
      <a:lvl2pPr marL="809625" indent="-2667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Blip>
          <a:blip r:embed="rId6"/>
        </a:buBlip>
        <a:defRPr>
          <a:solidFill>
            <a:srgbClr val="4C4C4C"/>
          </a:solidFill>
          <a:latin typeface="Gill Sans Std"/>
          <a:ea typeface="Gill Sans Std"/>
          <a:cs typeface="Gill Sans Std"/>
        </a:defRPr>
      </a:lvl2pPr>
      <a:lvl3pPr marL="11699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defRPr>
          <a:solidFill>
            <a:srgbClr val="4C4C4C"/>
          </a:solidFill>
          <a:latin typeface="Gill Sans MT" pitchFamily="34" charset="0"/>
          <a:ea typeface="Gill Sans Std"/>
          <a:cs typeface="Gill Sans Std"/>
        </a:defRPr>
      </a:lvl3pPr>
      <a:lvl4pPr marL="2066925" indent="-228600" algn="l" rtl="0" eaLnBrk="0" fontAlgn="base" hangingPunct="0">
        <a:spcBef>
          <a:spcPct val="20000"/>
        </a:spcBef>
        <a:spcAft>
          <a:spcPct val="0"/>
        </a:spcAft>
        <a:buClr>
          <a:srgbClr val="4C4C4C"/>
        </a:buClr>
        <a:buSzPct val="80000"/>
        <a:buFont typeface="Arial" pitchFamily="34" charset="0"/>
        <a:buChar char="•"/>
        <a:defRPr sz="1400">
          <a:solidFill>
            <a:srgbClr val="4C4C4C"/>
          </a:solidFill>
          <a:latin typeface="Gill Sans MT" pitchFamily="34" charset="0"/>
          <a:ea typeface="Gill Sans Std"/>
          <a:cs typeface="Gill Sans Std"/>
        </a:defRPr>
      </a:lvl4pPr>
      <a:lvl5pPr marL="2600325" indent="-196850" algn="l" rtl="0" eaLnBrk="0" fontAlgn="base" hangingPunct="0">
        <a:spcBef>
          <a:spcPct val="20000"/>
        </a:spcBef>
        <a:spcAft>
          <a:spcPct val="0"/>
        </a:spcAft>
        <a:buClr>
          <a:srgbClr val="D63D25"/>
        </a:buClr>
        <a:buSzPct val="70000"/>
        <a:buFont typeface="Arial" pitchFamily="34" charset="0"/>
        <a:buChar char="•"/>
        <a:defRPr sz="1400">
          <a:solidFill>
            <a:srgbClr val="4C4C4C"/>
          </a:solidFill>
          <a:latin typeface="Gill Sans MT" pitchFamily="34" charset="0"/>
          <a:ea typeface="Gill Sans Std"/>
          <a:cs typeface="Gill Sans Std"/>
        </a:defRPr>
      </a:lvl5pPr>
      <a:lvl6pPr marL="30575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6pPr>
      <a:lvl7pPr marL="35147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7pPr>
      <a:lvl8pPr marL="39719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8pPr>
      <a:lvl9pPr marL="44291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e 11"/>
          <p:cNvGrpSpPr>
            <a:grpSpLocks/>
          </p:cNvGrpSpPr>
          <p:nvPr userDrawn="1"/>
        </p:nvGrpSpPr>
        <p:grpSpPr bwMode="auto">
          <a:xfrm>
            <a:off x="231775" y="357188"/>
            <a:ext cx="8594725" cy="709612"/>
            <a:chOff x="231382" y="357376"/>
            <a:chExt cx="8595012" cy="709424"/>
          </a:xfrm>
        </p:grpSpPr>
        <p:sp>
          <p:nvSpPr>
            <p:cNvPr id="3081" name="Rectangle 12"/>
            <p:cNvSpPr>
              <a:spLocks noChangeArrowheads="1"/>
            </p:cNvSpPr>
            <p:nvPr userDrawn="1"/>
          </p:nvSpPr>
          <p:spPr bwMode="auto">
            <a:xfrm>
              <a:off x="298059" y="363724"/>
              <a:ext cx="8528335" cy="70307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3082" name="Rectangle 13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006" cy="465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>
                <a:defRPr/>
              </a:pPr>
              <a:endParaRPr lang="fr-FR" altLang="fr-FR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83" name="Rectangle 14"/>
            <p:cNvSpPr>
              <a:spLocks noChangeArrowheads="1"/>
            </p:cNvSpPr>
            <p:nvPr userDrawn="1"/>
          </p:nvSpPr>
          <p:spPr bwMode="auto">
            <a:xfrm>
              <a:off x="336160" y="398640"/>
              <a:ext cx="311160" cy="315828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379413"/>
            <a:ext cx="8067675" cy="709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07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298450" y="1354138"/>
            <a:ext cx="8542338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450" y="6205538"/>
            <a:ext cx="8528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7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13" y="6357938"/>
            <a:ext cx="13239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2575" y="6357938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0EF5229-7E01-4FFD-A72F-77FAD9FED41B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763" y="6357938"/>
            <a:ext cx="6462712" cy="3460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dirty="0" smtClean="0">
                <a:solidFill>
                  <a:srgbClr val="000000"/>
                </a:solidFill>
                <a:cs typeface="+mn-cs"/>
              </a:rPr>
              <a:t>HDJ 15 février 2018</a:t>
            </a:r>
            <a:endParaRPr lang="fr-FR" sz="900" dirty="0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103" r:id="rId7"/>
    <p:sldLayoutId id="2147484104" r:id="rId8"/>
    <p:sldLayoutId id="2147484105" r:id="rId9"/>
    <p:sldLayoutId id="2147484106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079500" y="414338"/>
            <a:ext cx="77803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79500" y="1306513"/>
            <a:ext cx="7780338" cy="43513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563" y="565150"/>
            <a:ext cx="525462" cy="261938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9000" y="6521450"/>
            <a:ext cx="5003800" cy="1238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b="0" cap="none" baseline="0">
                <a:solidFill>
                  <a:srgbClr val="7F7F7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2018 - HDJ S37 - Action de dynamisation Auto</a:t>
            </a:r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79500" y="6521450"/>
            <a:ext cx="192088" cy="1238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b="1" cap="all" baseline="0">
                <a:solidFill>
                  <a:srgbClr val="581D74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A9B908-7BA9-4269-99C0-D25D013903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88" y="6524625"/>
            <a:ext cx="766762" cy="1238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lang="fr-FR" sz="800" b="0" cap="all" baseline="0">
                <a:solidFill>
                  <a:srgbClr val="7F7F7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pic>
        <p:nvPicPr>
          <p:cNvPr id="4104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6338888"/>
            <a:ext cx="1163638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071" r:id="rId13"/>
    <p:sldLayoutId id="2147484072" r:id="rId14"/>
    <p:sldLayoutId id="2147484119" r:id="rId15"/>
    <p:sldLayoutId id="2147484120" r:id="rId16"/>
    <p:sldLayoutId id="2147484121" r:id="rId17"/>
    <p:sldLayoutId id="2147484122" r:id="rId18"/>
    <p:sldLayoutId id="2147484123" r:id="rId19"/>
    <p:sldLayoutId id="2147484124" r:id="rId20"/>
    <p:sldLayoutId id="2147484125" r:id="rId21"/>
    <p:sldLayoutId id="2147484126" r:id="rId22"/>
    <p:sldLayoutId id="2147484127" r:id="rId23"/>
    <p:sldLayoutId id="2147484128" r:id="rId24"/>
    <p:sldLayoutId id="2147484129" r:id="rId25"/>
    <p:sldLayoutId id="2147484130" r:id="rId26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9pPr>
    </p:titleStyle>
    <p:bodyStyle>
      <a:lvl1pPr algn="l" defTabSz="685800" rtl="0" eaLnBrk="0" fontAlgn="base" hangingPunct="0">
        <a:spcBef>
          <a:spcPts val="1200"/>
        </a:spcBef>
        <a:spcAft>
          <a:spcPct val="0"/>
        </a:spcAft>
        <a:buFont typeface="Arial" pitchFamily="34" charset="0"/>
        <a:defRPr sz="1600" kern="1200">
          <a:solidFill>
            <a:srgbClr val="595959"/>
          </a:solidFill>
          <a:latin typeface="+mn-lt"/>
          <a:ea typeface="+mn-ea"/>
          <a:cs typeface="+mn-cs"/>
        </a:defRPr>
      </a:lvl1pPr>
      <a:lvl2pPr algn="l" defTabSz="685800" rtl="0" eaLnBrk="0" fontAlgn="base" hangingPunct="0">
        <a:spcBef>
          <a:spcPts val="1200"/>
        </a:spcBef>
        <a:spcAft>
          <a:spcPct val="0"/>
        </a:spcAft>
        <a:buFont typeface="Arial" pitchFamily="34" charset="0"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685800" rtl="0" eaLnBrk="0" fontAlgn="base" hangingPunct="0">
        <a:spcBef>
          <a:spcPts val="1600"/>
        </a:spcBef>
        <a:spcAft>
          <a:spcPct val="0"/>
        </a:spcAft>
        <a:buFont typeface="Arial" pitchFamily="34" charset="0"/>
        <a:defRPr sz="1400" b="1" kern="1200" cap="all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rtl="0" eaLnBrk="0" fontAlgn="base" hangingPunct="0">
        <a:spcBef>
          <a:spcPts val="900"/>
        </a:spcBef>
        <a:spcAft>
          <a:spcPct val="0"/>
        </a:spcAft>
        <a:buFont typeface="Arial" pitchFamily="34" charset="0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9263" indent="-179388" algn="l" defTabSz="685800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e 11"/>
          <p:cNvGrpSpPr>
            <a:grpSpLocks/>
          </p:cNvGrpSpPr>
          <p:nvPr/>
        </p:nvGrpSpPr>
        <p:grpSpPr bwMode="auto">
          <a:xfrm>
            <a:off x="231775" y="115888"/>
            <a:ext cx="8594725" cy="720725"/>
            <a:chOff x="231382" y="357376"/>
            <a:chExt cx="8595012" cy="709424"/>
          </a:xfrm>
        </p:grpSpPr>
        <p:sp>
          <p:nvSpPr>
            <p:cNvPr id="5128" name="Rectangle 12"/>
            <p:cNvSpPr>
              <a:spLocks noChangeArrowheads="1"/>
            </p:cNvSpPr>
            <p:nvPr userDrawn="1"/>
          </p:nvSpPr>
          <p:spPr bwMode="auto">
            <a:xfrm>
              <a:off x="298059" y="363626"/>
              <a:ext cx="8528335" cy="70317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29" name="Rectangle 13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006" cy="465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30" name="Rectangle 14"/>
            <p:cNvSpPr>
              <a:spLocks noChangeArrowheads="1"/>
            </p:cNvSpPr>
            <p:nvPr userDrawn="1"/>
          </p:nvSpPr>
          <p:spPr bwMode="auto">
            <a:xfrm>
              <a:off x="336160" y="398004"/>
              <a:ext cx="311160" cy="317209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115888"/>
            <a:ext cx="8067675" cy="709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450" y="6453188"/>
            <a:ext cx="8528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2575" y="6524625"/>
            <a:ext cx="277813" cy="2778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8331B34-2FDA-4EA3-9E23-F218297B0CD9}" type="slidenum">
              <a:rPr lang="fr-FR" sz="1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‹N°›</a:t>
            </a:fld>
            <a:endParaRPr lang="fr-FR" sz="11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ce réservé du texte 141"/>
          <p:cNvSpPr txBox="1">
            <a:spLocks/>
          </p:cNvSpPr>
          <p:nvPr/>
        </p:nvSpPr>
        <p:spPr>
          <a:xfrm>
            <a:off x="647700" y="6569075"/>
            <a:ext cx="6604000" cy="315913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None/>
              <a:defRPr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HEURE DU JEUDI 2017 S24 – Jeudi 15 juin 2017</a:t>
            </a:r>
            <a:endParaRPr lang="fr-FR" sz="1200" i="1" dirty="0">
              <a:solidFill>
                <a:srgbClr val="000000">
                  <a:lumMod val="50000"/>
                  <a:lumOff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7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25" y="6515100"/>
            <a:ext cx="13239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132" r:id="rId7"/>
    <p:sldLayoutId id="2147484133" r:id="rId8"/>
    <p:sldLayoutId id="2147484134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e 11"/>
          <p:cNvGrpSpPr>
            <a:grpSpLocks/>
          </p:cNvGrpSpPr>
          <p:nvPr/>
        </p:nvGrpSpPr>
        <p:grpSpPr bwMode="auto">
          <a:xfrm>
            <a:off x="231775" y="115888"/>
            <a:ext cx="8594725" cy="720725"/>
            <a:chOff x="231382" y="357376"/>
            <a:chExt cx="8595012" cy="709424"/>
          </a:xfrm>
        </p:grpSpPr>
        <p:sp>
          <p:nvSpPr>
            <p:cNvPr id="6152" name="Rectangle 12"/>
            <p:cNvSpPr>
              <a:spLocks noChangeArrowheads="1"/>
            </p:cNvSpPr>
            <p:nvPr userDrawn="1"/>
          </p:nvSpPr>
          <p:spPr bwMode="auto">
            <a:xfrm>
              <a:off x="298059" y="363626"/>
              <a:ext cx="8528335" cy="70317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153" name="Rectangle 13"/>
            <p:cNvSpPr>
              <a:spLocks noChangeArrowheads="1"/>
            </p:cNvSpPr>
            <p:nvPr userDrawn="1"/>
          </p:nvSpPr>
          <p:spPr bwMode="auto">
            <a:xfrm>
              <a:off x="231382" y="357376"/>
              <a:ext cx="535006" cy="465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154" name="Rectangle 14"/>
            <p:cNvSpPr>
              <a:spLocks noChangeArrowheads="1"/>
            </p:cNvSpPr>
            <p:nvPr userDrawn="1"/>
          </p:nvSpPr>
          <p:spPr bwMode="auto">
            <a:xfrm>
              <a:off x="336160" y="398004"/>
              <a:ext cx="311160" cy="317209"/>
            </a:xfrm>
            <a:prstGeom prst="rect">
              <a:avLst/>
            </a:prstGeom>
            <a:solidFill>
              <a:srgbClr val="E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endParaRPr lang="fr-FR" altLang="fr-FR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5" y="115888"/>
            <a:ext cx="8067675" cy="709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450" y="6453188"/>
            <a:ext cx="8528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2575" y="6524625"/>
            <a:ext cx="277813" cy="2778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50F2B57-640A-4AA2-8CDD-21B17106AE29}" type="slidenum">
              <a:rPr lang="fr-FR" sz="1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‹N°›</a:t>
            </a:fld>
            <a:endParaRPr lang="fr-FR" sz="11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ce réservé du texte 141"/>
          <p:cNvSpPr txBox="1">
            <a:spLocks/>
          </p:cNvSpPr>
          <p:nvPr/>
        </p:nvSpPr>
        <p:spPr>
          <a:xfrm>
            <a:off x="647700" y="6569075"/>
            <a:ext cx="6604000" cy="315913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None/>
              <a:defRPr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HEURE DU JEUDI 2017 S35 – Jeudi 31 août 2017</a:t>
            </a:r>
            <a:endParaRPr lang="fr-FR" sz="1200" i="1" dirty="0">
              <a:solidFill>
                <a:srgbClr val="000000">
                  <a:lumMod val="50000"/>
                  <a:lumOff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51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25" y="6515100"/>
            <a:ext cx="13239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136" r:id="rId7"/>
    <p:sldLayoutId id="2147484137" r:id="rId8"/>
    <p:sldLayoutId id="214748413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  <a:cs typeface="Calibri" pitchFamily="34" charset="0"/>
        </a:defRPr>
      </a:lvl9pPr>
    </p:titleStyle>
    <p:bodyStyle>
      <a:lvl1pPr marL="265113" indent="-2651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50" y="377825"/>
            <a:ext cx="8445500" cy="7207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50" y="1600200"/>
            <a:ext cx="84455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388" y="6308725"/>
            <a:ext cx="585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1FE1FE6A-FC1C-4EFF-8BF4-BAAAF29E7DDB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913" y="6202363"/>
            <a:ext cx="824388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771775" y="6335713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9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3" r:id="rId1"/>
    <p:sldLayoutId id="2147484234" r:id="rId2"/>
    <p:sldLayoutId id="2147484235" r:id="rId3"/>
    <p:sldLayoutId id="2147484236" r:id="rId4"/>
    <p:sldLayoutId id="2147484237" r:id="rId5"/>
    <p:sldLayoutId id="2147484238" r:id="rId6"/>
    <p:sldLayoutId id="2147484239" r:id="rId7"/>
    <p:sldLayoutId id="2147484240" r:id="rId8"/>
    <p:sldLayoutId id="2147484241" r:id="rId9"/>
    <p:sldLayoutId id="2147484242" r:id="rId10"/>
    <p:sldLayoutId id="2147484243" r:id="rId11"/>
    <p:sldLayoutId id="2147484244" r:id="rId12"/>
    <p:sldLayoutId id="2147484245" r:id="rId13"/>
    <p:sldLayoutId id="2147484246" r:id="rId14"/>
    <p:sldLayoutId id="2147484247" r:id="rId15"/>
    <p:sldLayoutId id="2147484248" r:id="rId16"/>
    <p:sldLayoutId id="2147484249" r:id="rId17"/>
    <p:sldLayoutId id="2147484250" r:id="rId18"/>
    <p:sldLayoutId id="2147484251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300"/>
        </a:spcAft>
        <a:defRPr sz="13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300" b="1" kern="1200" cap="all">
          <a:solidFill>
            <a:schemeClr val="tx1"/>
          </a:solidFill>
          <a:latin typeface="+mn-lt"/>
          <a:ea typeface="+mn-ea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algn="just" rtl="0" eaLnBrk="0" fontAlgn="base" hangingPunct="0">
        <a:lnSpc>
          <a:spcPts val="2000"/>
        </a:lnSpc>
        <a:spcBef>
          <a:spcPct val="0"/>
        </a:spcBef>
        <a:spcAft>
          <a:spcPct val="0"/>
        </a:spcAft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indent="-142875" algn="just" rtl="0" eaLnBrk="0" fontAlgn="base" hangingPunct="0"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&gt;"/>
        <a:defRPr sz="1300" kern="1200" cap="all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50" y="377825"/>
            <a:ext cx="8445500" cy="7207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50" y="1600200"/>
            <a:ext cx="84455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388" y="6308725"/>
            <a:ext cx="585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1FE1FE6A-FC1C-4EFF-8BF4-BAAAF29E7DDB}" type="slidenum">
              <a:rPr lang="fr-FR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913" y="6202363"/>
            <a:ext cx="824388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771775" y="6335713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/>
                </a:solidFill>
              </a:rPr>
              <a:t>2018 - HDJ S37 - Action de dynamisation Auto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77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  <p:sldLayoutId id="2147484395" r:id="rId4"/>
    <p:sldLayoutId id="2147484396" r:id="rId5"/>
    <p:sldLayoutId id="2147484397" r:id="rId6"/>
    <p:sldLayoutId id="2147484398" r:id="rId7"/>
    <p:sldLayoutId id="2147484399" r:id="rId8"/>
    <p:sldLayoutId id="2147484400" r:id="rId9"/>
    <p:sldLayoutId id="2147484401" r:id="rId10"/>
    <p:sldLayoutId id="2147484402" r:id="rId11"/>
    <p:sldLayoutId id="2147484403" r:id="rId12"/>
    <p:sldLayoutId id="2147484404" r:id="rId13"/>
    <p:sldLayoutId id="2147484405" r:id="rId14"/>
    <p:sldLayoutId id="2147484406" r:id="rId15"/>
    <p:sldLayoutId id="2147484407" r:id="rId16"/>
    <p:sldLayoutId id="2147484408" r:id="rId17"/>
    <p:sldLayoutId id="2147484409" r:id="rId18"/>
    <p:sldLayoutId id="2147484410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300"/>
        </a:spcAft>
        <a:defRPr sz="1300" b="1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300" b="1" kern="1200" cap="all">
          <a:solidFill>
            <a:schemeClr val="tx1"/>
          </a:solidFill>
          <a:latin typeface="+mn-lt"/>
          <a:ea typeface="+mn-ea"/>
          <a:cs typeface="+mn-cs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algn="just" rtl="0" eaLnBrk="0" fontAlgn="base" hangingPunct="0">
        <a:lnSpc>
          <a:spcPts val="2000"/>
        </a:lnSpc>
        <a:spcBef>
          <a:spcPct val="0"/>
        </a:spcBef>
        <a:spcAft>
          <a:spcPct val="0"/>
        </a:spcAft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indent="-142875" algn="just" rtl="0" eaLnBrk="0" fontAlgn="base" hangingPunct="0"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&gt;"/>
        <a:defRPr sz="1300" kern="1200" cap="all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google.fr/url?sa=i&amp;rct=j&amp;q=&amp;esrc=s&amp;source=images&amp;cd=&amp;cad=rja&amp;uact=8&amp;ved=2ahUKEwjq_c-pvPzeAhXxyYUKHcQvCosQjRx6BAgBEAU&amp;url=https://www.caisse-epargne-aquitaine-poitou-charentes.fr/editorial/clients-fragiles/&amp;psig=AOvVaw2KjZ60eKd3mliIdiZbYS4j&amp;ust=1543679420911754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portail-intranet-cegee.sigce.caisse-epargne.fr/Intranet/intranetcegee_prod/Orca/index.php?rap=2243" TargetMode="External"/><Relationship Id="rId2" Type="http://schemas.openxmlformats.org/officeDocument/2006/relationships/hyperlink" Target="http://service-portail-intranet-cegee.sigce.caisse-epargne.fr/Intranet/intranetcegee_prod/Orca/index.php?rap=2242" TargetMode="External"/><Relationship Id="rId1" Type="http://schemas.openxmlformats.org/officeDocument/2006/relationships/slideLayout" Target="../slideLayouts/slideLayout85.xml"/><Relationship Id="rId4" Type="http://schemas.openxmlformats.org/officeDocument/2006/relationships/hyperlink" Target="http://service-portail-intranet-cegee.sigce.caisse-epargne.fr/Intranet/intranetcegee_prod/Orca/index.php?rap=300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hyperlink" Target="http://service-cegee-sps/sites/refdoc/mydocs/Documents%20partages/NI-A-0052.pdf?Web=1" TargetMode="External"/><Relationship Id="rId1" Type="http://schemas.openxmlformats.org/officeDocument/2006/relationships/slideLayout" Target="../slideLayouts/slideLayout8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global-bdd/actions-commerciales/action-echeances-2019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://service-portail-intranet-cegee.sigce.caisse-epargne.fr/Intranet/intranetcegee_prod/Orca/index.php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cloud.news.im.natixis.com/caisse-epargne-guide-des-echeances?j=6698449&amp;sfmc_sub=77236055&amp;l=653_HTML&amp;u=189513895&amp;mid=7219139&amp;jb=1&amp;sfid=0032000001bTW4pAAG&amp;utm_medium=6698449&amp;utm_source=CE+-+Ech%c3%a9ances+FAF+-+Email+-+14122018" TargetMode="External"/><Relationship Id="rId3" Type="http://schemas.openxmlformats.org/officeDocument/2006/relationships/image" Target="../media/image37.png"/><Relationship Id="rId7" Type="http://schemas.openxmlformats.org/officeDocument/2006/relationships/hyperlink" Target="http://ngam.force.com/NetworkExternalSubscription?news=FI_CE_SELESS&amp;j=7140542&amp;sfmc_sub=77183468&amp;l=653_HTML&amp;u=199590983&amp;mid=7219139&amp;jb=1&amp;sfid=0032000001A1ZKMAA3&amp;utm_medium=7140542&amp;utm_source=CE+-+S%c3%a9lection+Essentielle+-+28022019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0.png"/><Relationship Id="rId11" Type="http://schemas.openxmlformats.org/officeDocument/2006/relationships/hyperlink" Target="https://www2.im.natixis.com/content/opportunites-placements-financiers/index.html?j=6995194&amp;sfmc_sub=166985031&amp;l=653_HTML&amp;u=196211013&amp;mid=7219139&amp;jb=4&amp;sfid=0030J000023Y0UBQA0&amp;utm_medium=6995194&amp;utm_source=CE+-+Gestion+Priv%C3%A9e+-+14012019" TargetMode="External"/><Relationship Id="rId5" Type="http://schemas.openxmlformats.org/officeDocument/2006/relationships/image" Target="../media/image39.png"/><Relationship Id="rId10" Type="http://schemas.openxmlformats.org/officeDocument/2006/relationships/image" Target="../media/image41.png"/><Relationship Id="rId4" Type="http://schemas.openxmlformats.org/officeDocument/2006/relationships/image" Target="../media/image38.jpeg"/><Relationship Id="rId9" Type="http://schemas.openxmlformats.org/officeDocument/2006/relationships/hyperlink" Target="https://espacedefi.fr/actualite/268/fich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13/lea/12123/lea-mode-demploi-au-7-fevrier-2019.pptx" TargetMode="External"/><Relationship Id="rId2" Type="http://schemas.openxmlformats.org/officeDocument/2006/relationships/hyperlink" Target="http://commerciaux.celca.caisse-epargne.fr/particuliers/epargne-2/lea/" TargetMode="Externa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://commerciaux.celca.caisse-epargne.fr/download/1413/lea/12193/operations-realisables-ou-non-sur-lea-version-du-14-fevrier-2019.pptx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5.xml"/><Relationship Id="rId5" Type="http://schemas.openxmlformats.org/officeDocument/2006/relationships/hyperlink" Target="http://commerciaux.celca.caisse-epargne.fr/global-bdd/actions-commerciales/action-echeances-2019/" TargetMode="Externa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0" y="4293096"/>
            <a:ext cx="9144000" cy="115217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Recyclage des échéances. </a:t>
            </a:r>
            <a:br>
              <a:rPr lang="fr-FR" dirty="0" smtClean="0"/>
            </a:br>
            <a:r>
              <a:rPr lang="fr-FR" sz="3000" dirty="0" smtClean="0">
                <a:solidFill>
                  <a:schemeClr val="tx1"/>
                </a:solidFill>
              </a:rPr>
              <a:t>Episode 1 : les emprunts à échéance en février</a:t>
            </a:r>
            <a:endParaRPr lang="fr-FR" sz="3000" dirty="0">
              <a:solidFill>
                <a:schemeClr val="tx1"/>
              </a:solidFill>
            </a:endParaRPr>
          </a:p>
        </p:txBody>
      </p:sp>
      <p:sp>
        <p:nvSpPr>
          <p:cNvPr id="13" name="Sous-titre 12"/>
          <p:cNvSpPr>
            <a:spLocks noGrp="1"/>
          </p:cNvSpPr>
          <p:nvPr>
            <p:ph type="subTitle" idx="1"/>
          </p:nvPr>
        </p:nvSpPr>
        <p:spPr>
          <a:xfrm>
            <a:off x="0" y="5697562"/>
            <a:ext cx="9144000" cy="539750"/>
          </a:xfrm>
        </p:spPr>
        <p:txBody>
          <a:bodyPr>
            <a:noAutofit/>
          </a:bodyPr>
          <a:lstStyle/>
          <a:p>
            <a:pPr eaLnBrk="1" fontAlgn="auto" hangingPunct="1">
              <a:spcBef>
                <a:spcPts val="0"/>
              </a:spcBef>
              <a:defRPr/>
            </a:pPr>
            <a:r>
              <a:rPr lang="fr-FR" sz="2000" dirty="0" smtClean="0"/>
              <a:t>Heures du jeudi des 14 et 21 février 2019</a:t>
            </a:r>
            <a:endParaRPr lang="fr-FR" sz="2000" dirty="0"/>
          </a:p>
        </p:txBody>
      </p:sp>
      <p:sp>
        <p:nvSpPr>
          <p:cNvPr id="64519" name="AutoShape 6" descr="Résultat de recherche d'images pour &quot;clientèle en situation de fragilité financière&quot;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09538" y="-830263"/>
            <a:ext cx="2619375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endParaRPr lang="fr-FR" altLang="fr-FR" sz="1800" b="0">
              <a:solidFill>
                <a:prstClr val="black"/>
              </a:solidFill>
            </a:endParaRPr>
          </a:p>
        </p:txBody>
      </p:sp>
      <p:sp>
        <p:nvSpPr>
          <p:cNvPr id="64520" name="AutoShape 8" descr="Résultat de recherche d'images pour &quot;clientèle en situation de fragilité financière&quot;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61938" y="-677863"/>
            <a:ext cx="2619375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endParaRPr lang="fr-FR" altLang="fr-FR" sz="1800" b="0">
              <a:solidFill>
                <a:prstClr val="black"/>
              </a:solidFill>
            </a:endParaRPr>
          </a:p>
        </p:txBody>
      </p:sp>
      <p:sp>
        <p:nvSpPr>
          <p:cNvPr id="64521" name="AutoShape 10" descr="Résultat de recherche d'images pour &quot;clientèle en situation de fragilité financière&quot;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14338" y="-525463"/>
            <a:ext cx="2619375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endParaRPr lang="fr-FR" altLang="fr-FR" sz="1800" b="0">
              <a:solidFill>
                <a:prstClr val="black"/>
              </a:solidFill>
            </a:endParaRPr>
          </a:p>
        </p:txBody>
      </p:sp>
      <p:pic>
        <p:nvPicPr>
          <p:cNvPr id="1026" name="Picture 2" descr="Résultat de recherche d'images pour &quot;épargner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32488"/>
            <a:ext cx="2471885" cy="2471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 de recherche d'images pour &quot;épargner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" b="7824"/>
          <a:stretch/>
        </p:blipFill>
        <p:spPr bwMode="auto">
          <a:xfrm>
            <a:off x="755576" y="1432488"/>
            <a:ext cx="5343725" cy="2471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</p:spTree>
    <p:extLst>
      <p:ext uri="{BB962C8B-B14F-4D97-AF65-F5344CB8AC3E}">
        <p14:creationId xmlns:p14="http://schemas.microsoft.com/office/powerpoint/2010/main" val="419601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SOMMAIRE</a:t>
            </a:r>
            <a:endParaRPr lang="fr-FR" sz="1600" dirty="0"/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467544" y="1069752"/>
            <a:ext cx="840975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sommes confrontés à </a:t>
            </a:r>
            <a:r>
              <a:rPr lang="fr-FR" sz="1600" dirty="0">
                <a:solidFill>
                  <a:srgbClr val="FF0000"/>
                </a:solidFill>
              </a:rPr>
              <a:t>de lourdes échéances en 2019, </a:t>
            </a:r>
            <a:r>
              <a:rPr lang="fr-FR" sz="1600" dirty="0" smtClean="0">
                <a:solidFill>
                  <a:srgbClr val="FF0000"/>
                </a:solidFill>
              </a:rPr>
              <a:t>380 M€, c’est </a:t>
            </a:r>
            <a:r>
              <a:rPr lang="fr-FR" sz="1600" dirty="0">
                <a:solidFill>
                  <a:srgbClr val="FF0000"/>
                </a:solidFill>
              </a:rPr>
              <a:t>un enjeu </a:t>
            </a:r>
            <a:r>
              <a:rPr lang="fr-FR" sz="1600" dirty="0" smtClean="0">
                <a:solidFill>
                  <a:srgbClr val="FF0000"/>
                </a:solidFill>
              </a:rPr>
              <a:t>fort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8" name="ZoneTexte 1"/>
          <p:cNvSpPr txBox="1">
            <a:spLocks noChangeArrowheads="1"/>
          </p:cNvSpPr>
          <p:nvPr/>
        </p:nvSpPr>
        <p:spPr bwMode="auto">
          <a:xfrm>
            <a:off x="467544" y="1425352"/>
            <a:ext cx="8409756" cy="78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2"/>
            </a:pPr>
            <a:r>
              <a:rPr lang="fr-FR" sz="1600" dirty="0" smtClean="0">
                <a:solidFill>
                  <a:srgbClr val="FF0000"/>
                </a:solidFill>
              </a:rPr>
              <a:t>Selon </a:t>
            </a:r>
            <a:r>
              <a:rPr lang="fr-FR" sz="1600" dirty="0">
                <a:solidFill>
                  <a:srgbClr val="FF0000"/>
                </a:solidFill>
              </a:rPr>
              <a:t>le support du produit, les fonds sont orientés à </a:t>
            </a:r>
            <a:r>
              <a:rPr lang="fr-FR" sz="1600" dirty="0" smtClean="0">
                <a:solidFill>
                  <a:srgbClr val="FF0000"/>
                </a:solidFill>
              </a:rPr>
              <a:t>l’échéance </a:t>
            </a:r>
            <a:r>
              <a:rPr lang="fr-FR" sz="1600" dirty="0">
                <a:solidFill>
                  <a:srgbClr val="FF0000"/>
                </a:solidFill>
              </a:rPr>
              <a:t>vers 3 directions dont une particulièrement à </a:t>
            </a:r>
            <a:r>
              <a:rPr lang="fr-FR" sz="1600" dirty="0" smtClean="0">
                <a:solidFill>
                  <a:srgbClr val="FF0000"/>
                </a:solidFill>
              </a:rPr>
              <a:t>risque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467544" y="2098452"/>
            <a:ext cx="840975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3"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échéances de février sont </a:t>
            </a:r>
            <a:r>
              <a:rPr lang="fr-FR" sz="1600" dirty="0">
                <a:solidFill>
                  <a:srgbClr val="FF0000"/>
                </a:solidFill>
              </a:rPr>
              <a:t>un moment déterminant pour la </a:t>
            </a:r>
            <a:r>
              <a:rPr lang="fr-FR" sz="1600" dirty="0" smtClean="0">
                <a:solidFill>
                  <a:srgbClr val="FF0000"/>
                </a:solidFill>
              </a:rPr>
              <a:t>collecte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ZoneTexte 1"/>
          <p:cNvSpPr txBox="1">
            <a:spLocks noChangeArrowheads="1"/>
          </p:cNvSpPr>
          <p:nvPr/>
        </p:nvSpPr>
        <p:spPr bwMode="auto">
          <a:xfrm>
            <a:off x="467544" y="2454052"/>
            <a:ext cx="840975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4"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agences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sont </a:t>
            </a:r>
            <a:r>
              <a:rPr lang="fr-FR" sz="1600" dirty="0">
                <a:solidFill>
                  <a:srgbClr val="FF0000"/>
                </a:solidFill>
              </a:rPr>
              <a:t>appuyées par le </a:t>
            </a:r>
            <a:r>
              <a:rPr lang="fr-FR" sz="1600" dirty="0" err="1">
                <a:solidFill>
                  <a:srgbClr val="FF0000"/>
                </a:solidFill>
              </a:rPr>
              <a:t>telemarketing</a:t>
            </a:r>
            <a:r>
              <a:rPr lang="fr-FR" sz="1600" dirty="0">
                <a:solidFill>
                  <a:srgbClr val="FF0000"/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(AVISO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la prise de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rendez-vous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"/>
          <p:cNvSpPr txBox="1">
            <a:spLocks noChangeArrowheads="1"/>
          </p:cNvSpPr>
          <p:nvPr/>
        </p:nvSpPr>
        <p:spPr bwMode="auto">
          <a:xfrm>
            <a:off x="467544" y="2822352"/>
            <a:ext cx="840975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5"/>
            </a:pPr>
            <a:r>
              <a:rPr lang="fr-FR" sz="1600" dirty="0" smtClean="0">
                <a:solidFill>
                  <a:srgbClr val="FF0000"/>
                </a:solidFill>
              </a:rPr>
              <a:t>Les clients concernés vont être heureux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nous rencontrer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ZoneTexte 1"/>
          <p:cNvSpPr txBox="1">
            <a:spLocks noChangeArrowheads="1"/>
          </p:cNvSpPr>
          <p:nvPr/>
        </p:nvSpPr>
        <p:spPr bwMode="auto">
          <a:xfrm>
            <a:off x="467544" y="3190652"/>
            <a:ext cx="8409756" cy="78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6"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Appuyons nous sur la performance des produits et de notre conseil pour </a:t>
            </a:r>
            <a:r>
              <a:rPr lang="fr-FR" sz="1600" dirty="0" smtClean="0">
                <a:solidFill>
                  <a:srgbClr val="FF0000"/>
                </a:solidFill>
              </a:rPr>
              <a:t>consolider                     des relations de confiance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ZoneTexte 1"/>
          <p:cNvSpPr txBox="1">
            <a:spLocks noChangeArrowheads="1"/>
          </p:cNvSpPr>
          <p:nvPr/>
        </p:nvSpPr>
        <p:spPr bwMode="auto">
          <a:xfrm>
            <a:off x="467544" y="3914552"/>
            <a:ext cx="8409756" cy="78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7"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faciliter l’action de recyclage, </a:t>
            </a:r>
            <a:r>
              <a:rPr lang="fr-FR" sz="1600" dirty="0" smtClean="0">
                <a:solidFill>
                  <a:srgbClr val="FF0000"/>
                </a:solidFill>
              </a:rPr>
              <a:t>des offres compétitives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ont été mises en marché, </a:t>
            </a:r>
            <a:r>
              <a:rPr lang="fr-FR" sz="1600" dirty="0" smtClean="0">
                <a:solidFill>
                  <a:srgbClr val="FF0000"/>
                </a:solidFill>
              </a:rPr>
              <a:t>en tenant compte de l‘âge de nos clients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"/>
          <p:cNvSpPr txBox="1">
            <a:spLocks noChangeArrowheads="1"/>
          </p:cNvSpPr>
          <p:nvPr/>
        </p:nvSpPr>
        <p:spPr bwMode="auto">
          <a:xfrm>
            <a:off x="467544" y="4638452"/>
            <a:ext cx="840975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8"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Plusieurs </a:t>
            </a:r>
            <a:r>
              <a:rPr lang="fr-FR" sz="1600" dirty="0" smtClean="0">
                <a:solidFill>
                  <a:srgbClr val="FF0000"/>
                </a:solidFill>
              </a:rPr>
              <a:t>suivis de traitement des échéances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sont à votre disposition</a:t>
            </a:r>
          </a:p>
        </p:txBody>
      </p:sp>
      <p:sp>
        <p:nvSpPr>
          <p:cNvPr id="16" name="ZoneTexte 1"/>
          <p:cNvSpPr txBox="1">
            <a:spLocks noChangeArrowheads="1"/>
          </p:cNvSpPr>
          <p:nvPr/>
        </p:nvSpPr>
        <p:spPr bwMode="auto">
          <a:xfrm>
            <a:off x="467544" y="5006752"/>
            <a:ext cx="8409756" cy="41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+mj-lt"/>
              <a:buAutoNum type="romanUcPeriod" startAt="9"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 </a:t>
            </a:r>
            <a:r>
              <a:rPr lang="fr-FR" sz="1600" dirty="0" smtClean="0">
                <a:solidFill>
                  <a:srgbClr val="FF0000"/>
                </a:solidFill>
              </a:rPr>
              <a:t>dispositif d’accompagnement dédié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 alimenté sur Espace </a:t>
            </a:r>
            <a:r>
              <a:rPr lang="fr-FR" sz="1600" dirty="0" smtClean="0">
                <a:solidFill>
                  <a:srgbClr val="FF0000"/>
                </a:solidFill>
              </a:rPr>
              <a:t>DEFI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ZoneTexte 1"/>
          <p:cNvSpPr txBox="1">
            <a:spLocks noChangeArrowheads="1"/>
          </p:cNvSpPr>
          <p:nvPr/>
        </p:nvSpPr>
        <p:spPr bwMode="auto">
          <a:xfrm>
            <a:off x="467544" y="5375052"/>
            <a:ext cx="8409756" cy="77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marL="400050" indent="-400050" eaLnBrk="1" hangingPunct="1">
              <a:lnSpc>
                <a:spcPct val="150000"/>
              </a:lnSpc>
              <a:spcBef>
                <a:spcPts val="0"/>
              </a:spcBef>
              <a:buFont typeface="+mj-lt"/>
              <a:buAutoNum type="romanUcPeriod" startAt="10"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Profitez de </a:t>
            </a:r>
            <a:r>
              <a:rPr lang="fr-FR" sz="1600" dirty="0" smtClean="0">
                <a:solidFill>
                  <a:srgbClr val="FF0000"/>
                </a:solidFill>
              </a:rPr>
              <a:t>la boite à outil des échéances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retrouver tous les outils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</a:pPr>
            <a:r>
              <a:rPr lang="fr-FR" alt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Annexes</a:t>
            </a:r>
            <a:endParaRPr lang="fr-FR" alt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30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67544" y="710262"/>
            <a:ext cx="8327206" cy="41448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sommes confrontés à </a:t>
            </a:r>
            <a:r>
              <a:rPr lang="fr-FR" sz="1600" dirty="0" smtClean="0"/>
              <a:t>de lourdes échéances en 2019, 380 M€, c’est un enjeu fort</a:t>
            </a:r>
            <a:endParaRPr lang="fr-FR" sz="1600" dirty="0"/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2054" y="1274666"/>
            <a:ext cx="8237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+mn-lt"/>
                <a:cs typeface="+mn-cs"/>
              </a:rPr>
              <a:t>Bilan de 2018, </a:t>
            </a:r>
            <a:r>
              <a:rPr lang="fr-FR" sz="2000" b="1" u="sng" dirty="0" smtClean="0">
                <a:latin typeface="+mn-lt"/>
                <a:cs typeface="+mn-cs"/>
              </a:rPr>
              <a:t>focus</a:t>
            </a:r>
            <a:endParaRPr lang="fr-FR" sz="2000" b="1" u="sng" dirty="0"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3922" y="1675408"/>
            <a:ext cx="46128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Nous avons eu </a:t>
            </a:r>
            <a:r>
              <a:rPr lang="fr-FR" sz="1600" dirty="0"/>
              <a:t>189 M</a:t>
            </a:r>
            <a:r>
              <a:rPr lang="fr-FR" sz="1600" dirty="0" smtClean="0"/>
              <a:t>€</a:t>
            </a:r>
            <a:r>
              <a:rPr lang="fr-FR" sz="1600" b="1" dirty="0" smtClean="0"/>
              <a:t> </a:t>
            </a:r>
            <a:r>
              <a:rPr lang="fr-FR" sz="1600" dirty="0"/>
              <a:t>d’</a:t>
            </a:r>
            <a:r>
              <a:rPr lang="fr-FR" sz="1600" b="1" u="sng" dirty="0"/>
              <a:t>échéances d’emprunt sur </a:t>
            </a:r>
            <a:r>
              <a:rPr lang="fr-FR" sz="1600" b="1" u="sng" dirty="0" smtClean="0"/>
              <a:t>CTO</a:t>
            </a:r>
            <a:endParaRPr lang="fr-FR" sz="1600" b="1" u="sng" dirty="0"/>
          </a:p>
        </p:txBody>
      </p:sp>
      <p:sp>
        <p:nvSpPr>
          <p:cNvPr id="13" name="ZoneTexte 12"/>
          <p:cNvSpPr txBox="1"/>
          <p:nvPr/>
        </p:nvSpPr>
        <p:spPr>
          <a:xfrm>
            <a:off x="35496" y="729571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4754" y="2573156"/>
            <a:ext cx="3960440" cy="784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>
                <a:latin typeface="+mn-lt"/>
                <a:cs typeface="+mn-cs"/>
              </a:rPr>
              <a:t>Notre taux de recyclage a été inférieur à 50 % 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+mn-lt"/>
                <a:cs typeface="+mn-cs"/>
              </a:rPr>
              <a:t>contre 67 % en moyenne pour le Groupe.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1693" y="4644380"/>
            <a:ext cx="82376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En 2019, 30 000 clients ont des échéances d’emprunts ou de </a:t>
            </a:r>
            <a:r>
              <a:rPr lang="fr-FR" sz="1600" dirty="0" smtClean="0"/>
              <a:t>FAF pour 380 M€.</a:t>
            </a:r>
          </a:p>
          <a:p>
            <a:r>
              <a:rPr lang="fr-FR" sz="1600" dirty="0" smtClean="0"/>
              <a:t>Cela </a:t>
            </a:r>
            <a:r>
              <a:rPr lang="fr-FR" sz="1600" dirty="0"/>
              <a:t>représente sur l’année en moyenne 20 clients par commercial.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3528" y="5320476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Le sujet de ce </a:t>
            </a:r>
            <a:r>
              <a:rPr lang="fr-FR" sz="1600" dirty="0" smtClean="0"/>
              <a:t>mois de février </a:t>
            </a:r>
            <a:r>
              <a:rPr lang="fr-FR" sz="1600" dirty="0" smtClean="0"/>
              <a:t>: les </a:t>
            </a:r>
            <a:r>
              <a:rPr lang="fr-FR" sz="1600" dirty="0"/>
              <a:t>emprunts </a:t>
            </a:r>
            <a:r>
              <a:rPr lang="fr-FR" sz="1600" dirty="0" smtClean="0"/>
              <a:t>avec </a:t>
            </a:r>
            <a:r>
              <a:rPr lang="fr-FR" sz="1600" dirty="0" smtClean="0"/>
              <a:t>91 </a:t>
            </a:r>
            <a:r>
              <a:rPr lang="fr-FR" sz="1600" dirty="0"/>
              <a:t>M€ qui à l’échéance sur CTO, sont versés sur les comptes courants pour </a:t>
            </a:r>
            <a:r>
              <a:rPr lang="fr-FR" sz="1600" dirty="0" smtClean="0"/>
              <a:t>7 </a:t>
            </a:r>
            <a:r>
              <a:rPr lang="fr-FR" sz="1600" dirty="0"/>
              <a:t>462 clients soit en moyenne 12 K€ par client,</a:t>
            </a:r>
          </a:p>
          <a:p>
            <a:r>
              <a:rPr lang="fr-FR" sz="1600" dirty="0"/>
              <a:t>+ 29 </a:t>
            </a:r>
            <a:r>
              <a:rPr lang="fr-FR" sz="1600" dirty="0" smtClean="0"/>
              <a:t>M€ sur </a:t>
            </a:r>
            <a:r>
              <a:rPr lang="fr-FR" sz="1600" dirty="0"/>
              <a:t>assurance-vie transférés sur le </a:t>
            </a:r>
            <a:r>
              <a:rPr lang="fr-FR" sz="1600" dirty="0" smtClean="0"/>
              <a:t>fond </a:t>
            </a:r>
            <a:r>
              <a:rPr lang="fr-FR" sz="1600" dirty="0"/>
              <a:t>en euros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4754" y="4085788"/>
            <a:ext cx="8237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+mn-lt"/>
                <a:cs typeface="+mn-cs"/>
              </a:rPr>
              <a:t>En 2019 nous avons 223 M€ d’emprunt sur CTO, c’est donc un enjeu fort</a:t>
            </a:r>
            <a:endParaRPr lang="fr-FR" sz="2000" b="1" dirty="0">
              <a:latin typeface="+mn-lt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1223" y="2018308"/>
            <a:ext cx="4149674" cy="415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qui ont </a:t>
            </a:r>
            <a:r>
              <a:rPr lang="fr-FR" sz="1600" dirty="0"/>
              <a:t>tenu une place centrale dans la </a:t>
            </a:r>
            <a:r>
              <a:rPr lang="fr-FR" sz="1600" dirty="0" smtClean="0"/>
              <a:t>décollecte.</a:t>
            </a:r>
            <a:endParaRPr lang="fr-FR" sz="1600" dirty="0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696" y="1408076"/>
            <a:ext cx="3191555" cy="241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09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55198" cy="57606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/>
              <a:t>Selon le support du produit, les </a:t>
            </a:r>
            <a:r>
              <a:rPr lang="fr-FR" sz="1600" dirty="0"/>
              <a:t>fonds sont orientés </a:t>
            </a:r>
            <a:r>
              <a:rPr lang="fr-FR" sz="1600" dirty="0" smtClean="0"/>
              <a:t>à l’échéance vers 3 directions dont une particulièrement à risque</a:t>
            </a:r>
            <a:endParaRPr lang="fr-FR" sz="1600" dirty="0"/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5536" y="1650286"/>
            <a:ext cx="87484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latin typeface="+mn-lt"/>
                <a:cs typeface="+mn-cs"/>
              </a:rPr>
              <a:t>A </a:t>
            </a:r>
            <a:r>
              <a:rPr lang="fr-FR" sz="1600" b="1" dirty="0" smtClean="0">
                <a:latin typeface="+mn-lt"/>
                <a:cs typeface="+mn-cs"/>
              </a:rPr>
              <a:t>l’échéance, ce sont surtout les </a:t>
            </a:r>
            <a:r>
              <a:rPr lang="fr-FR" sz="1600" b="1" dirty="0">
                <a:latin typeface="+mn-lt"/>
                <a:cs typeface="+mn-cs"/>
              </a:rPr>
              <a:t>emprunts </a:t>
            </a:r>
            <a:r>
              <a:rPr lang="fr-FR" sz="1600" b="1" dirty="0" smtClean="0">
                <a:latin typeface="+mn-lt"/>
                <a:cs typeface="+mn-cs"/>
              </a:rPr>
              <a:t>BPCE sur le support CTO qui présentent un risque de décollecte </a:t>
            </a:r>
            <a:endParaRPr lang="fr-FR" sz="1600" b="1" dirty="0">
              <a:latin typeface="+mn-lt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xmlns="" id="{20D58ED6-A243-48B5-8C20-D473ED3A8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321601"/>
              </p:ext>
            </p:extLst>
          </p:nvPr>
        </p:nvGraphicFramePr>
        <p:xfrm>
          <a:off x="251520" y="2204864"/>
          <a:ext cx="8525718" cy="429582"/>
        </p:xfrm>
        <a:graphic>
          <a:graphicData uri="http://schemas.openxmlformats.org/drawingml/2006/table">
            <a:tbl>
              <a:tblPr firstRow="1">
                <a:tableStyleId>{5FD0F851-EC5A-4D38-B0AD-8093EC10F338}</a:tableStyleId>
              </a:tblPr>
              <a:tblGrid>
                <a:gridCol w="1410255">
                  <a:extLst>
                    <a:ext uri="{9D8B030D-6E8A-4147-A177-3AD203B41FA5}">
                      <a16:colId xmlns:a16="http://schemas.microsoft.com/office/drawing/2014/main" xmlns="" val="2759677370"/>
                    </a:ext>
                  </a:extLst>
                </a:gridCol>
                <a:gridCol w="1986605">
                  <a:extLst>
                    <a:ext uri="{9D8B030D-6E8A-4147-A177-3AD203B41FA5}">
                      <a16:colId xmlns:a16="http://schemas.microsoft.com/office/drawing/2014/main" xmlns="" val="2160739201"/>
                    </a:ext>
                  </a:extLst>
                </a:gridCol>
                <a:gridCol w="2107934">
                  <a:extLst>
                    <a:ext uri="{9D8B030D-6E8A-4147-A177-3AD203B41FA5}">
                      <a16:colId xmlns:a16="http://schemas.microsoft.com/office/drawing/2014/main" xmlns="" val="857105644"/>
                    </a:ext>
                  </a:extLst>
                </a:gridCol>
                <a:gridCol w="3020924">
                  <a:extLst>
                    <a:ext uri="{9D8B030D-6E8A-4147-A177-3AD203B41FA5}">
                      <a16:colId xmlns:a16="http://schemas.microsoft.com/office/drawing/2014/main" xmlns="" val="1601873351"/>
                    </a:ext>
                  </a:extLst>
                </a:gridCol>
              </a:tblGrid>
              <a:tr h="42958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Roboto" panose="02000000000000000000" pitchFamily="2" charset="0"/>
                        </a:rPr>
                        <a:t>Support du Produit : </a:t>
                      </a:r>
                      <a:endParaRPr lang="fr-FR" sz="1100" b="1" i="0" u="none" strike="noStrike" dirty="0">
                        <a:solidFill>
                          <a:srgbClr val="C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CTO</a:t>
                      </a:r>
                      <a:endParaRPr lang="fr-FR" sz="1400" b="1" i="0" u="none" strike="noStrike" dirty="0">
                        <a:solidFill>
                          <a:srgbClr val="C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PEA</a:t>
                      </a:r>
                      <a:endParaRPr lang="fr-FR" sz="1400" b="1" i="0" u="none" strike="noStrike" dirty="0">
                        <a:solidFill>
                          <a:srgbClr val="C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Assurance Vie</a:t>
                      </a:r>
                      <a:endParaRPr lang="fr-FR" sz="1400" b="1" i="0" u="none" strike="noStrike" dirty="0">
                        <a:solidFill>
                          <a:srgbClr val="C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45761637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5496" y="620688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2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xmlns="" id="{20D58ED6-A243-48B5-8C20-D473ED3A8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111175"/>
              </p:ext>
            </p:extLst>
          </p:nvPr>
        </p:nvGraphicFramePr>
        <p:xfrm>
          <a:off x="234244" y="2821233"/>
          <a:ext cx="8525718" cy="1327847"/>
        </p:xfrm>
        <a:graphic>
          <a:graphicData uri="http://schemas.openxmlformats.org/drawingml/2006/table">
            <a:tbl>
              <a:tblPr firstRow="1">
                <a:tableStyleId>{5FD0F851-EC5A-4D38-B0AD-8093EC10F338}</a:tableStyleId>
              </a:tblPr>
              <a:tblGrid>
                <a:gridCol w="1410255">
                  <a:extLst>
                    <a:ext uri="{9D8B030D-6E8A-4147-A177-3AD203B41FA5}">
                      <a16:colId xmlns:a16="http://schemas.microsoft.com/office/drawing/2014/main" xmlns="" val="2759677370"/>
                    </a:ext>
                  </a:extLst>
                </a:gridCol>
                <a:gridCol w="2527966">
                  <a:extLst>
                    <a:ext uri="{9D8B030D-6E8A-4147-A177-3AD203B41FA5}">
                      <a16:colId xmlns:a16="http://schemas.microsoft.com/office/drawing/2014/main" xmlns="" val="2160739201"/>
                    </a:ext>
                  </a:extLst>
                </a:gridCol>
                <a:gridCol w="1566573"/>
                <a:gridCol w="3020924">
                  <a:extLst>
                    <a:ext uri="{9D8B030D-6E8A-4147-A177-3AD203B41FA5}">
                      <a16:colId xmlns:a16="http://schemas.microsoft.com/office/drawing/2014/main" xmlns="" val="1601873351"/>
                    </a:ext>
                  </a:extLst>
                </a:gridCol>
              </a:tblGrid>
              <a:tr h="132784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Produit</a:t>
                      </a:r>
                      <a:r>
                        <a:rPr lang="fr-FR" sz="1500" b="1" u="none" strike="noStrike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: </a:t>
                      </a:r>
                      <a:endParaRPr lang="fr-FR" sz="1500" b="1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fr-FR" sz="1500" b="1" u="none" strike="noStrike" dirty="0" smtClean="0">
                          <a:effectLst/>
                        </a:rPr>
                        <a:t>Emprunt </a:t>
                      </a:r>
                      <a:r>
                        <a:rPr lang="fr-FR" sz="1500" b="1" u="none" strike="noStrike" dirty="0">
                          <a:effectLst/>
                        </a:rPr>
                        <a:t>BPCE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14400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encours basculent sur le dépôt à vue / compte </a:t>
                      </a:r>
                      <a:r>
                        <a:rPr lang="fr-FR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courant </a:t>
                      </a:r>
                      <a:r>
                        <a:rPr lang="fr-FR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Roboto" panose="02000000000000000000" pitchFamily="2" charset="0"/>
                        </a:rPr>
                        <a:t>= décollecte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144000" algn="ctr" fontAlgn="ctr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fr-FR" sz="1600" b="1" u="none" strike="noStrike" dirty="0" smtClean="0">
                          <a:effectLst/>
                        </a:rPr>
                        <a:t>          Les </a:t>
                      </a:r>
                      <a:r>
                        <a:rPr lang="fr-FR" sz="1600" b="1" u="none" strike="noStrike" dirty="0">
                          <a:effectLst/>
                        </a:rPr>
                        <a:t>encours </a:t>
                      </a:r>
                      <a:r>
                        <a:rPr lang="fr-FR" sz="1600" b="1" u="none" strike="noStrike" dirty="0" smtClean="0">
                          <a:effectLst/>
                        </a:rPr>
                        <a:t>basculent </a:t>
                      </a:r>
                    </a:p>
                    <a:p>
                      <a:pPr marL="144000" algn="l" fontAlgn="ctr"/>
                      <a:r>
                        <a:rPr lang="fr-FR" sz="1600" b="1" u="none" strike="noStrike" dirty="0" smtClean="0">
                          <a:effectLst/>
                        </a:rPr>
                        <a:t>             sur </a:t>
                      </a:r>
                      <a:r>
                        <a:rPr lang="fr-FR" sz="1600" b="1" u="none" strike="noStrike" dirty="0">
                          <a:effectLst/>
                        </a:rPr>
                        <a:t>le fonds en </a:t>
                      </a:r>
                      <a:r>
                        <a:rPr lang="fr-FR" sz="1600" b="1" u="none" strike="noStrike" dirty="0" smtClean="0">
                          <a:effectLst/>
                        </a:rPr>
                        <a:t>euro</a:t>
                      </a:r>
                    </a:p>
                    <a:p>
                      <a:pPr marL="144000" algn="ctr" fontAlgn="ctr"/>
                      <a:r>
                        <a:rPr lang="fr-FR" sz="16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recyclage possible en UC</a:t>
                      </a:r>
                    </a:p>
                    <a:p>
                      <a:pPr marL="144000" algn="ctr" fontAlgn="ctr"/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</a:rPr>
                        <a:t>(pendant 6 mois)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xmlns="" id="{20D58ED6-A243-48B5-8C20-D473ED3A8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900808"/>
              </p:ext>
            </p:extLst>
          </p:nvPr>
        </p:nvGraphicFramePr>
        <p:xfrm>
          <a:off x="231540" y="4426044"/>
          <a:ext cx="8525718" cy="1327847"/>
        </p:xfrm>
        <a:graphic>
          <a:graphicData uri="http://schemas.openxmlformats.org/drawingml/2006/table">
            <a:tbl>
              <a:tblPr firstRow="1">
                <a:tableStyleId>{5FD0F851-EC5A-4D38-B0AD-8093EC10F338}</a:tableStyleId>
              </a:tblPr>
              <a:tblGrid>
                <a:gridCol w="1410255">
                  <a:extLst>
                    <a:ext uri="{9D8B030D-6E8A-4147-A177-3AD203B41FA5}">
                      <a16:colId xmlns:a16="http://schemas.microsoft.com/office/drawing/2014/main" xmlns="" val="2759677370"/>
                    </a:ext>
                  </a:extLst>
                </a:gridCol>
                <a:gridCol w="7115463">
                  <a:extLst>
                    <a:ext uri="{9D8B030D-6E8A-4147-A177-3AD203B41FA5}">
                      <a16:colId xmlns:a16="http://schemas.microsoft.com/office/drawing/2014/main" xmlns="" val="2160739201"/>
                    </a:ext>
                  </a:extLst>
                </a:gridCol>
              </a:tblGrid>
              <a:tr h="132784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Produit</a:t>
                      </a:r>
                      <a:r>
                        <a:rPr lang="fr-FR" sz="1500" b="1" u="none" strike="noStrike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: </a:t>
                      </a:r>
                    </a:p>
                    <a:p>
                      <a:pPr algn="ctr" fontAlgn="ctr"/>
                      <a:r>
                        <a:rPr lang="fr-FR" sz="1500" b="1" u="none" strike="noStrike" dirty="0" smtClean="0">
                          <a:effectLst/>
                        </a:rPr>
                        <a:t>Fonds à formule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80000" algn="ctr" font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fr-FR" sz="1400" u="none" strike="noStrike" dirty="0" smtClean="0">
                          <a:effectLst/>
                        </a:rPr>
                        <a:t>Le FAF est transformé en fonds « Réserve » éligible au PEA. </a:t>
                      </a:r>
                    </a:p>
                    <a:p>
                      <a:pPr marL="180000" algn="ctr" font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fr-FR" sz="1000" b="0" u="none" strike="noStrike" dirty="0" smtClean="0">
                          <a:effectLst/>
                        </a:rPr>
                        <a:t>Ensuite, trois mois plus tard, le fonds « Réserve » est absorbé par le fonds Ecureuil Relais PEA 2 </a:t>
                      </a:r>
                    </a:p>
                    <a:p>
                      <a:pPr marL="180000" algn="ctr" fontAlgn="ctr">
                        <a:lnSpc>
                          <a:spcPct val="150000"/>
                        </a:lnSpc>
                        <a:spcBef>
                          <a:spcPts val="300"/>
                        </a:spcBef>
                      </a:pPr>
                      <a:r>
                        <a:rPr lang="fr-FR" sz="1400" b="0" u="none" strike="noStrike" dirty="0" smtClean="0">
                          <a:effectLst/>
                        </a:rPr>
                        <a:t>= Fonds monétaire à très faible perspective de rendement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226076701"/>
                  </a:ext>
                </a:extLst>
              </a:tr>
            </a:tbl>
          </a:graphicData>
        </a:graphic>
      </p:graphicFrame>
      <p:sp>
        <p:nvSpPr>
          <p:cNvPr id="13" name="Rectangle à coins arrondis 12"/>
          <p:cNvSpPr/>
          <p:nvPr/>
        </p:nvSpPr>
        <p:spPr>
          <a:xfrm>
            <a:off x="1691680" y="2924944"/>
            <a:ext cx="2484276" cy="108012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riangle isocèle 2"/>
          <p:cNvSpPr/>
          <p:nvPr/>
        </p:nvSpPr>
        <p:spPr>
          <a:xfrm>
            <a:off x="1475656" y="2708920"/>
            <a:ext cx="432048" cy="432048"/>
          </a:xfrm>
          <a:prstGeom prst="triangl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44000"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!</a:t>
            </a:r>
            <a:endParaRPr lang="fr-F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9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95536" y="657563"/>
            <a:ext cx="8399214" cy="467181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échéances de février sont </a:t>
            </a:r>
            <a:r>
              <a:rPr lang="fr-FR" sz="1600" dirty="0" smtClean="0"/>
              <a:t>un moment déterminant pour la collecte</a:t>
            </a:r>
            <a:endParaRPr lang="fr-FR" sz="1600" dirty="0"/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754" y="1226344"/>
            <a:ext cx="82376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+mn-lt"/>
                <a:cs typeface="+mn-cs"/>
              </a:rPr>
              <a:t>Le recyclage des échéances sera important toute l’année mais il y a 3 moments déterminants, dont ce mois de février</a:t>
            </a:r>
            <a:endParaRPr lang="fr-FR" sz="2000" b="1" dirty="0">
              <a:latin typeface="+mn-lt"/>
              <a:cs typeface="+mn-cs"/>
            </a:endParaRPr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4016232687"/>
              </p:ext>
            </p:extLst>
          </p:nvPr>
        </p:nvGraphicFramePr>
        <p:xfrm>
          <a:off x="539552" y="2158439"/>
          <a:ext cx="7626144" cy="3580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à coins arrondis 10"/>
          <p:cNvSpPr/>
          <p:nvPr/>
        </p:nvSpPr>
        <p:spPr>
          <a:xfrm>
            <a:off x="1619672" y="2490797"/>
            <a:ext cx="648072" cy="300721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19672" y="5110767"/>
            <a:ext cx="6826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rgbClr val="FF0000"/>
                </a:solidFill>
                <a:latin typeface="Calibri"/>
                <a:cs typeface="+mn-cs"/>
              </a:rPr>
              <a:t>91 M€</a:t>
            </a:r>
            <a:endParaRPr lang="fr-FR" sz="1400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9552" y="5546697"/>
            <a:ext cx="2804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rgbClr val="FF0000"/>
                </a:solidFill>
                <a:latin typeface="Calibri"/>
                <a:cs typeface="+mn-cs"/>
              </a:rPr>
              <a:t>7 462 clients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>
                <a:latin typeface="Calibri"/>
                <a:cs typeface="+mn-cs"/>
              </a:rPr>
              <a:t>s</a:t>
            </a:r>
            <a:r>
              <a:rPr lang="fr-FR" sz="1000" dirty="0" smtClean="0">
                <a:latin typeface="Calibri"/>
                <a:cs typeface="+mn-cs"/>
              </a:rPr>
              <a:t>oit 5 en moyenne par commercial</a:t>
            </a:r>
            <a:endParaRPr lang="fr-FR" sz="1000" dirty="0">
              <a:latin typeface="Calibri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91880" y="5110767"/>
            <a:ext cx="6826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rgbClr val="FF0000"/>
                </a:solidFill>
                <a:latin typeface="Calibri"/>
                <a:cs typeface="+mn-cs"/>
              </a:rPr>
              <a:t>67 M€</a:t>
            </a:r>
            <a:endParaRPr lang="fr-FR" sz="1400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76256" y="5091200"/>
            <a:ext cx="6826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400" b="1" dirty="0" smtClean="0">
                <a:solidFill>
                  <a:srgbClr val="FF0000"/>
                </a:solidFill>
                <a:latin typeface="Calibri"/>
                <a:cs typeface="+mn-cs"/>
              </a:rPr>
              <a:t>65 M€</a:t>
            </a:r>
            <a:endParaRPr lang="fr-FR" sz="1400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5496" y="657563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507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 animBg="1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215516" y="3501008"/>
            <a:ext cx="8532948" cy="2448272"/>
          </a:xfrm>
          <a:prstGeom prst="roundRect">
            <a:avLst>
              <a:gd name="adj" fmla="val 7849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675129"/>
            <a:ext cx="8445500" cy="30559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agences sont </a:t>
            </a:r>
            <a:r>
              <a:rPr lang="fr-FR" sz="1600" dirty="0" smtClean="0"/>
              <a:t>appuyées par le </a:t>
            </a:r>
            <a:r>
              <a:rPr lang="fr-FR" sz="1600" dirty="0" err="1" smtClean="0"/>
              <a:t>telemarketing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(AVISO)  dans la prise de rendez-vous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2" name="Espace réservé du texte 229"/>
          <p:cNvSpPr txBox="1">
            <a:spLocks/>
          </p:cNvSpPr>
          <p:nvPr/>
        </p:nvSpPr>
        <p:spPr>
          <a:xfrm>
            <a:off x="210069" y="1196752"/>
            <a:ext cx="8538395" cy="113337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 </a:t>
            </a:r>
            <a:r>
              <a:rPr lang="fr-FR" sz="1800" dirty="0" smtClean="0">
                <a:solidFill>
                  <a:srgbClr val="C00000"/>
                </a:solidFill>
              </a:rPr>
              <a:t>moitié des clients </a:t>
            </a:r>
            <a:r>
              <a:rPr lang="fr-FR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à échéance va être contactée par notre </a:t>
            </a:r>
            <a:r>
              <a:rPr lang="fr-FR" sz="1800" dirty="0" smtClean="0">
                <a:solidFill>
                  <a:srgbClr val="C00000"/>
                </a:solidFill>
              </a:rPr>
              <a:t>prestataire Télémarketing Aviso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defRPr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000 clients ayant une échéance d’emprunt sur CTO,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defRPr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Appel par Aviso entre le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le 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23 février pour prise de Rdv à compter du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18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defRPr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Objectif : appuyer le réseau dans une période de début de congés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8770" y="5517232"/>
            <a:ext cx="82376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+mn-lt"/>
                <a:cs typeface="+mn-cs"/>
              </a:rPr>
              <a:t>Dans le traitement pensez également aux clients ayant des CAT à échéance </a:t>
            </a:r>
            <a:r>
              <a:rPr lang="fr-FR" sz="1400" dirty="0" smtClean="0">
                <a:latin typeface="+mn-lt"/>
                <a:cs typeface="+mn-cs"/>
              </a:rPr>
              <a:t>:</a:t>
            </a:r>
            <a:r>
              <a:rPr lang="fr-FR" sz="1400" dirty="0" smtClean="0"/>
              <a:t> </a:t>
            </a:r>
            <a:r>
              <a:rPr lang="fr-FR" sz="1400" dirty="0">
                <a:hlinkClick r:id="rId2"/>
              </a:rPr>
              <a:t>Détail client par mois  </a:t>
            </a:r>
            <a:r>
              <a:rPr lang="fr-FR" sz="1400" dirty="0"/>
              <a:t>//  </a:t>
            </a:r>
            <a:r>
              <a:rPr lang="fr-FR" sz="1400" dirty="0">
                <a:hlinkClick r:id="rId3"/>
              </a:rPr>
              <a:t>détail </a:t>
            </a:r>
            <a:r>
              <a:rPr lang="fr-FR" sz="1400" dirty="0" smtClean="0">
                <a:hlinkClick r:id="rId3"/>
              </a:rPr>
              <a:t>CAT</a:t>
            </a:r>
            <a:endParaRPr lang="fr-FR" sz="1400" dirty="0"/>
          </a:p>
        </p:txBody>
      </p:sp>
      <p:sp>
        <p:nvSpPr>
          <p:cNvPr id="22" name="Espace réservé du texte 229"/>
          <p:cNvSpPr txBox="1">
            <a:spLocks/>
          </p:cNvSpPr>
          <p:nvPr/>
        </p:nvSpPr>
        <p:spPr>
          <a:xfrm>
            <a:off x="210070" y="2348880"/>
            <a:ext cx="8322370" cy="1003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defRPr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</a:t>
            </a:r>
            <a:r>
              <a:rPr lang="fr-FR" u="sng" dirty="0" smtClean="0">
                <a:solidFill>
                  <a:srgbClr val="C00000"/>
                </a:solidFill>
              </a:rPr>
              <a:t>agences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auront en responsabilité d’appeler </a:t>
            </a:r>
            <a:r>
              <a:rPr lang="fr-FR" dirty="0" smtClean="0">
                <a:solidFill>
                  <a:srgbClr val="C00000"/>
                </a:solidFill>
              </a:rPr>
              <a:t>deux cibles</a:t>
            </a:r>
            <a:endParaRPr lang="fr-FR" sz="1200" b="0" dirty="0" smtClean="0">
              <a:solidFill>
                <a:srgbClr val="C00000"/>
              </a:solidFill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2 300 clients ayant une échéance assurance-vie sous ECHEANCE ZERO CP 16 FEVRIER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2 300 clients  ayant une échéance emprunt sur CTO sous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ECH EMPRUNT CTO FEV HORS AVISO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(clients sans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optin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608" y="4891226"/>
            <a:ext cx="76328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La liste des </a:t>
            </a:r>
            <a:r>
              <a:rPr lang="fr-FR" sz="1400" dirty="0" smtClean="0"/>
              <a:t>échéances </a:t>
            </a:r>
            <a:r>
              <a:rPr lang="fr-FR" sz="1400" dirty="0"/>
              <a:t>de l’année, qui permet de filtrer par agence et par </a:t>
            </a:r>
            <a:r>
              <a:rPr lang="fr-FR" sz="1400" dirty="0" smtClean="0"/>
              <a:t>client, </a:t>
            </a:r>
            <a:r>
              <a:rPr lang="fr-FR" sz="1400" dirty="0"/>
              <a:t>est </a:t>
            </a:r>
            <a:r>
              <a:rPr lang="fr-FR" sz="1400" dirty="0" smtClean="0"/>
              <a:t>disponible sous </a:t>
            </a:r>
            <a:r>
              <a:rPr lang="fr-FR" sz="1600" dirty="0" smtClean="0"/>
              <a:t>:</a:t>
            </a:r>
          </a:p>
          <a:p>
            <a:r>
              <a:rPr lang="fr-FR" sz="1400" u="sng" dirty="0" smtClean="0">
                <a:solidFill>
                  <a:srgbClr val="0070C0"/>
                </a:solidFill>
                <a:hlinkClick r:id="rId4"/>
              </a:rPr>
              <a:t>Echéances </a:t>
            </a:r>
            <a:r>
              <a:rPr lang="fr-FR" sz="1400" u="sng" dirty="0">
                <a:solidFill>
                  <a:srgbClr val="0070C0"/>
                </a:solidFill>
                <a:hlinkClick r:id="rId4"/>
              </a:rPr>
              <a:t>FCP ou emprunt fin 2018 et 2019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438770" y="4561383"/>
            <a:ext cx="83096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+mn-lt"/>
                <a:cs typeface="+mn-cs"/>
              </a:rPr>
              <a:t>Lors de la préparation de vos appels téléphoniques et de vos </a:t>
            </a:r>
            <a:r>
              <a:rPr lang="fr-FR" sz="1600" dirty="0" smtClean="0">
                <a:latin typeface="+mn-lt"/>
                <a:cs typeface="+mn-cs"/>
              </a:rPr>
              <a:t>RDV, </a:t>
            </a:r>
            <a:r>
              <a:rPr lang="fr-FR" sz="1600" b="1" dirty="0" smtClean="0">
                <a:latin typeface="+mn-lt"/>
                <a:cs typeface="+mn-cs"/>
              </a:rPr>
              <a:t>appuyer-vous sur les   rapports ORCA :</a:t>
            </a:r>
            <a:endParaRPr lang="fr-FR" sz="140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7189688" y="4581128"/>
            <a:ext cx="1368152" cy="33855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2283023" y="3726323"/>
            <a:ext cx="4176464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10 % des clients ont plusieurs échéances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8" name="Flèche vers le bas 27"/>
          <p:cNvSpPr/>
          <p:nvPr/>
        </p:nvSpPr>
        <p:spPr>
          <a:xfrm>
            <a:off x="4211960" y="4177535"/>
            <a:ext cx="344761" cy="434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35496" y="657563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79512" y="3296637"/>
            <a:ext cx="9845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Astuce ! </a:t>
            </a:r>
          </a:p>
        </p:txBody>
      </p:sp>
    </p:spTree>
    <p:extLst>
      <p:ext uri="{BB962C8B-B14F-4D97-AF65-F5344CB8AC3E}">
        <p14:creationId xmlns:p14="http://schemas.microsoft.com/office/powerpoint/2010/main" val="426380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4" grpId="0"/>
      <p:bldP spid="22" grpId="0"/>
      <p:bldP spid="23" grpId="0"/>
      <p:bldP spid="25" grpId="0"/>
      <p:bldP spid="5" grpId="0" animBg="1"/>
      <p:bldP spid="27" grpId="0" animBg="1"/>
      <p:bldP spid="28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657563"/>
            <a:ext cx="8445500" cy="467181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/>
              <a:t>L</a:t>
            </a:r>
            <a:r>
              <a:rPr lang="fr-FR" sz="1600" dirty="0" smtClean="0"/>
              <a:t>es clients concernés vont être heureux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 nous rencontrer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3528" y="1355576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 smtClean="0">
                <a:latin typeface="+mn-lt"/>
                <a:cs typeface="+mn-cs"/>
              </a:rPr>
              <a:t>Il y a 8, </a:t>
            </a:r>
            <a:r>
              <a:rPr lang="fr-FR" sz="1600" b="1" dirty="0">
                <a:latin typeface="+mn-lt"/>
                <a:cs typeface="+mn-cs"/>
              </a:rPr>
              <a:t>10 ou 12 ans </a:t>
            </a:r>
            <a:r>
              <a:rPr lang="fr-FR" sz="1600" b="1" dirty="0" smtClean="0">
                <a:latin typeface="+mn-lt"/>
                <a:cs typeface="+mn-cs"/>
              </a:rPr>
              <a:t>ils ont suivi notre conseil de souscrire une obligation à 4 %, 5,75 % ou 4,23 %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608" y="2131661"/>
            <a:ext cx="398286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Rendement </a:t>
            </a:r>
            <a:r>
              <a:rPr lang="fr-FR" sz="1200" b="1" dirty="0">
                <a:solidFill>
                  <a:srgbClr val="C00000"/>
                </a:solidFill>
              </a:rPr>
              <a:t>moyen calculé des principaux produits </a:t>
            </a:r>
            <a:r>
              <a:rPr lang="fr-FR" sz="1200" b="1" dirty="0" smtClean="0">
                <a:solidFill>
                  <a:srgbClr val="C00000"/>
                </a:solidFill>
              </a:rPr>
              <a:t>financiers</a:t>
            </a:r>
          </a:p>
          <a:p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Estimation sur base de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 k€ placés il y a 8 ans </a:t>
            </a:r>
          </a:p>
          <a:p>
            <a:r>
              <a:rPr lang="fr-FR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Sources : Données CE, AFT</a:t>
            </a:r>
            <a:endParaRPr lang="fr-FR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308007" y="4288442"/>
            <a:ext cx="18828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Placement de 70% en fonds euros, </a:t>
            </a:r>
          </a:p>
          <a:p>
            <a:r>
              <a:rPr lang="fr-F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15 % en fonds Ecureuil investissement </a:t>
            </a:r>
          </a:p>
          <a:p>
            <a:r>
              <a:rPr lang="fr-FR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15 % en fonds </a:t>
            </a:r>
            <a:r>
              <a:rPr lang="fr-FR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Assurimmeuble</a:t>
            </a:r>
            <a:endParaRPr lang="fr-FR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1" name="Graphique 20"/>
          <p:cNvGraphicFramePr/>
          <p:nvPr>
            <p:extLst>
              <p:ext uri="{D42A27DB-BD31-4B8C-83A1-F6EECF244321}">
                <p14:modId xmlns:p14="http://schemas.microsoft.com/office/powerpoint/2010/main" val="1119783868"/>
              </p:ext>
            </p:extLst>
          </p:nvPr>
        </p:nvGraphicFramePr>
        <p:xfrm>
          <a:off x="971600" y="1988840"/>
          <a:ext cx="6341617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/>
          <p:cNvSpPr/>
          <p:nvPr/>
        </p:nvSpPr>
        <p:spPr>
          <a:xfrm>
            <a:off x="798811" y="5059617"/>
            <a:ext cx="823768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500" dirty="0">
                <a:latin typeface="+mn-lt"/>
                <a:cs typeface="+mn-cs"/>
              </a:rPr>
              <a:t>Certains clients avaient déjà </a:t>
            </a:r>
            <a:r>
              <a:rPr lang="fr-FR" sz="1500" dirty="0" smtClean="0">
                <a:latin typeface="+mn-lt"/>
                <a:cs typeface="+mn-cs"/>
              </a:rPr>
              <a:t>diversifié </a:t>
            </a:r>
            <a:r>
              <a:rPr lang="fr-FR" sz="1500" dirty="0">
                <a:latin typeface="+mn-lt"/>
                <a:cs typeface="+mn-cs"/>
              </a:rPr>
              <a:t>leurs placements </a:t>
            </a:r>
            <a:r>
              <a:rPr lang="fr-FR" sz="1500" dirty="0" smtClean="0">
                <a:latin typeface="+mn-lt"/>
                <a:cs typeface="+mn-cs"/>
              </a:rPr>
              <a:t>long terme et </a:t>
            </a:r>
            <a:r>
              <a:rPr lang="fr-FR" sz="1500" dirty="0">
                <a:latin typeface="+mn-lt"/>
                <a:cs typeface="+mn-cs"/>
              </a:rPr>
              <a:t>sont susceptibles d’avoir plusieurs </a:t>
            </a:r>
            <a:r>
              <a:rPr lang="fr-FR" sz="1500" dirty="0" smtClean="0">
                <a:latin typeface="+mn-lt"/>
                <a:cs typeface="+mn-cs"/>
              </a:rPr>
              <a:t>échéances  </a:t>
            </a:r>
            <a:r>
              <a:rPr lang="fr-FR" sz="1500" dirty="0" smtClean="0">
                <a:latin typeface="+mn-lt"/>
                <a:cs typeface="+mn-cs"/>
                <a:sym typeface="Wingdings" panose="05000000000000000000" pitchFamily="2" charset="2"/>
              </a:rPr>
              <a:t> </a:t>
            </a:r>
            <a:r>
              <a:rPr lang="fr-FR" sz="1500" dirty="0">
                <a:sym typeface="Wingdings" panose="05000000000000000000" pitchFamily="2" charset="2"/>
              </a:rPr>
              <a:t>lorsque je rencontre mon </a:t>
            </a:r>
            <a:r>
              <a:rPr lang="fr-FR" sz="1500" dirty="0" smtClean="0">
                <a:sym typeface="Wingdings" panose="05000000000000000000" pitchFamily="2" charset="2"/>
              </a:rPr>
              <a:t>client</a:t>
            </a:r>
            <a:r>
              <a:rPr lang="fr-FR" sz="1500" dirty="0">
                <a:sym typeface="Wingdings" panose="05000000000000000000" pitchFamily="2" charset="2"/>
              </a:rPr>
              <a:t> </a:t>
            </a:r>
            <a:r>
              <a:rPr lang="fr-FR" sz="1500" dirty="0" smtClean="0">
                <a:latin typeface="+mn-lt"/>
                <a:cs typeface="+mn-cs"/>
                <a:sym typeface="Wingdings" panose="05000000000000000000" pitchFamily="2" charset="2"/>
              </a:rPr>
              <a:t>j’aborde toutes les échéances (emprunt, FAF, CAT, voire LEP ou PEL)</a:t>
            </a:r>
            <a:endParaRPr lang="fr-FR" sz="1500" dirty="0">
              <a:latin typeface="+mn-lt"/>
              <a:cs typeface="+mn-cs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496" y="657563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</a:rPr>
              <a:t>5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6" y="5052809"/>
            <a:ext cx="760538" cy="67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71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  <p:bldP spid="17" grpId="0"/>
      <p:bldGraphic spid="21" grpId="0">
        <p:bldAsOne/>
      </p:bldGraphic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657563"/>
            <a:ext cx="8445500" cy="46718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Appuyons nous sur la performance des produits et de notre conseil pour </a:t>
            </a:r>
            <a:r>
              <a:rPr lang="fr-FR" sz="1600" dirty="0" smtClean="0"/>
              <a:t>consolider des relations de confiance</a:t>
            </a:r>
            <a:endParaRPr lang="fr-FR" sz="1600" dirty="0"/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001" y="1457048"/>
            <a:ext cx="836144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3 étapes lors de votre entretien avec le client vous permettront de renforcer une relation de confiance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out d’abord, </a:t>
            </a:r>
            <a:r>
              <a:rPr lang="fr-FR" sz="1400" dirty="0" smtClean="0">
                <a:solidFill>
                  <a:srgbClr val="C00000"/>
                </a:solidFill>
                <a:latin typeface="+mn-lt"/>
                <a:cs typeface="+mn-cs"/>
              </a:rPr>
              <a:t>acter la réussite et féliciter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le client : Bravo pour ce placement. </a:t>
            </a:r>
            <a:r>
              <a:rPr lang="fr-FR" sz="1400" dirty="0" smtClean="0">
                <a:latin typeface="+mn-lt"/>
                <a:cs typeface="+mn-cs"/>
              </a:rPr>
              <a:t/>
            </a:r>
            <a:br>
              <a:rPr lang="fr-FR" sz="1400" dirty="0" smtClean="0">
                <a:latin typeface="+mn-lt"/>
                <a:cs typeface="+mn-cs"/>
              </a:rPr>
            </a:br>
            <a:r>
              <a:rPr lang="fr-FR" sz="1400" b="1" i="1" dirty="0" smtClean="0">
                <a:solidFill>
                  <a:srgbClr val="C00000"/>
                </a:solidFill>
                <a:latin typeface="+mn-lt"/>
                <a:cs typeface="+mn-cs"/>
              </a:rPr>
              <a:t>Vous nous avez fait confiance il y a 8/10/12 ans à un moment où les taux d’épargne étaient encore haut</a:t>
            </a:r>
            <a:r>
              <a:rPr lang="fr-FR" sz="1400" dirty="0" smtClean="0">
                <a:latin typeface="+mn-lt"/>
                <a:cs typeface="+mn-cs"/>
              </a:rPr>
              <a:t> 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5496" y="657563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3001" y="2460348"/>
            <a:ext cx="8361447" cy="1020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ensuite il y a lieu de </a:t>
            </a:r>
            <a:r>
              <a:rPr lang="fr-FR" sz="1400" dirty="0" smtClean="0">
                <a:solidFill>
                  <a:srgbClr val="C00000"/>
                </a:solidFill>
                <a:latin typeface="+mn-lt"/>
                <a:cs typeface="+mn-cs"/>
              </a:rPr>
              <a:t>s’intéresser aux projets du client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,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c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 qui permet de préparer le passage par Léa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i="1" dirty="0" smtClean="0">
                <a:solidFill>
                  <a:srgbClr val="C00000"/>
                </a:solidFill>
                <a:latin typeface="+mn-lt"/>
                <a:cs typeface="+mn-cs"/>
              </a:rPr>
              <a:t>qu’avez-vous comme projet d’investissement (qui peut être complété par un crédit),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i="1" dirty="0" smtClean="0">
                <a:solidFill>
                  <a:srgbClr val="C00000"/>
                </a:solidFill>
                <a:latin typeface="+mn-lt"/>
                <a:cs typeface="+mn-cs"/>
              </a:rPr>
              <a:t>en l’absence de projet, il serait dommage de laisser les fonds dormir sur le compte courant 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3001" y="3476348"/>
            <a:ext cx="8361447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puis proposer un choix en fonction de l’appétence / aversion au risque du client, en nous appuyant sur Léa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i="1" dirty="0" smtClean="0">
                <a:solidFill>
                  <a:srgbClr val="C00000"/>
                </a:solidFill>
                <a:latin typeface="+mn-lt"/>
                <a:cs typeface="+mn-cs"/>
              </a:rPr>
              <a:t>Sur la base de vos attentes, je peux vous proposer…</a:t>
            </a:r>
            <a:endParaRPr lang="fr-FR" sz="1400" b="1" i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3002" y="4309988"/>
            <a:ext cx="8676964" cy="374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Pour mémoire, l’échéance moyenne sur CTO est comprise entre 8 et 12 K€ pour emprunts 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49813"/>
              </p:ext>
            </p:extLst>
          </p:nvPr>
        </p:nvGraphicFramePr>
        <p:xfrm>
          <a:off x="1043608" y="4719358"/>
          <a:ext cx="3810000" cy="1333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000"/>
                <a:gridCol w="762000"/>
                <a:gridCol w="762000"/>
                <a:gridCol w="762000"/>
              </a:tblGrid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typologie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emprunt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TSR 5.75% 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emprunt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Rendement annuel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4,00%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5,75%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4,23%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daté d'émission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11/02/2011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13/02/2009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16/02/2007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durée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8 ans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10 ans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12 ans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date de remboursement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12/02/2019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14/02/2019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17/02/2019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nombre de clients 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3 530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3 475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1 470</a:t>
                      </a:r>
                      <a:endParaRPr lang="fr-FR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montant moyen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10,6 K€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12 K€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8,2 K€</a:t>
                      </a:r>
                      <a:endParaRPr lang="fr-FR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48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404664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faciliter l’action de recyclage, </a:t>
            </a:r>
            <a:r>
              <a:rPr lang="fr-FR" sz="1600" dirty="0"/>
              <a:t>des offres compétitives </a:t>
            </a:r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ont été mises en marché, </a:t>
            </a:r>
            <a:r>
              <a:rPr lang="fr-FR" sz="1600" dirty="0"/>
              <a:t>en tenant compte de l'âge de nos clients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7</a:t>
            </a:r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1995365185"/>
              </p:ext>
            </p:extLst>
          </p:nvPr>
        </p:nvGraphicFramePr>
        <p:xfrm>
          <a:off x="-360548" y="1984353"/>
          <a:ext cx="5509756" cy="3687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ZoneTexte 32"/>
          <p:cNvSpPr txBox="1"/>
          <p:nvPr/>
        </p:nvSpPr>
        <p:spPr>
          <a:xfrm>
            <a:off x="5148064" y="3320118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5148064" y="4005065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508104" y="3320118"/>
            <a:ext cx="2505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Panorama des offres (rappel)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5508104" y="3983578"/>
            <a:ext cx="3425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Zoom sur les conditions exceptionnelles</a:t>
            </a:r>
          </a:p>
          <a:p>
            <a:r>
              <a:rPr lang="fr-FR" sz="1600" b="1" dirty="0" smtClean="0">
                <a:solidFill>
                  <a:srgbClr val="C00000"/>
                </a:solidFill>
              </a:rPr>
              <a:t>pour les &gt; 75 ans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11166" y="1628800"/>
            <a:ext cx="363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Nos clients avec échéances sont relativement âgés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4822619" y="1628800"/>
            <a:ext cx="363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</a:rPr>
              <a:t>En fonction de l’âge, certaines offres sont spécifiques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536072" y="4653136"/>
            <a:ext cx="19816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24</a:t>
            </a:r>
            <a:r>
              <a:rPr lang="fr-FR" altLang="fr-FR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% ont plus de 80 ans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14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33" grpId="0" animBg="1"/>
      <p:bldP spid="35" grpId="0" animBg="1"/>
      <p:bldP spid="25" grpId="0"/>
      <p:bldP spid="36" grpId="0"/>
      <p:bldP spid="37" grpId="0"/>
      <p:bldP spid="3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211300" y="1556792"/>
            <a:ext cx="6210500" cy="3904350"/>
            <a:chOff x="592531" y="1269679"/>
            <a:chExt cx="7237469" cy="2534224"/>
          </a:xfrm>
        </p:grpSpPr>
        <p:graphicFrame>
          <p:nvGraphicFramePr>
            <p:cNvPr id="15" name="Graphique 14"/>
            <p:cNvGraphicFramePr/>
            <p:nvPr>
              <p:extLst>
                <p:ext uri="{D42A27DB-BD31-4B8C-83A1-F6EECF244321}">
                  <p14:modId xmlns:p14="http://schemas.microsoft.com/office/powerpoint/2010/main" val="1892875055"/>
                </p:ext>
              </p:extLst>
            </p:nvPr>
          </p:nvGraphicFramePr>
          <p:xfrm>
            <a:off x="592531" y="1269679"/>
            <a:ext cx="7237469" cy="25342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6" name="Rectangle 15"/>
            <p:cNvSpPr/>
            <p:nvPr/>
          </p:nvSpPr>
          <p:spPr>
            <a:xfrm>
              <a:off x="1388535" y="2959657"/>
              <a:ext cx="606344" cy="29992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 cap="flat" cmpd="sng" algn="ctr">
              <a:solidFill>
                <a:srgbClr val="A89C86">
                  <a:lumMod val="75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Liv A, LDD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0,75%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388531" y="3259580"/>
              <a:ext cx="606346" cy="31782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 cap="flat" cmpd="sng" algn="ctr">
              <a:solidFill>
                <a:srgbClr val="A89C86">
                  <a:lumMod val="75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kern="0" dirty="0" smtClean="0">
                  <a:solidFill>
                    <a:prstClr val="white"/>
                  </a:solidFill>
                  <a:latin typeface="Arial Narrow"/>
                </a:rPr>
                <a:t>CSLR</a:t>
              </a:r>
              <a:endParaRPr kumimoji="0" lang="fr-FR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0,25%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94878" y="2475142"/>
              <a:ext cx="5664137" cy="14996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Parts sociales 1,60%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750794" y="2671841"/>
              <a:ext cx="3937488" cy="151181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Quadreto</a:t>
              </a:r>
              <a:r>
                <a:rPr kumimoji="0" lang="fr-FR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 1,30 %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47758" y="2823022"/>
              <a:ext cx="1174814" cy="2227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Captio 6 ans 1,16%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05514" y="2593641"/>
              <a:ext cx="576532" cy="29992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 cap="flat" cmpd="sng" algn="ctr">
              <a:solidFill>
                <a:srgbClr val="A89C86">
                  <a:lumMod val="75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LEP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1,25%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564707" y="2941309"/>
              <a:ext cx="515220" cy="19792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PEL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</a:rPr>
                <a:t>1,00%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856874" y="5445224"/>
            <a:ext cx="191475" cy="2431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 cap="flat" cmpd="sng" algn="ctr">
            <a:solidFill>
              <a:srgbClr val="A89C86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48349" y="5445224"/>
            <a:ext cx="9701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Offres existantes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54218" y="5442160"/>
            <a:ext cx="191475" cy="243157"/>
          </a:xfrm>
          <a:prstGeom prst="rect">
            <a:avLst/>
          </a:prstGeom>
          <a:solidFill>
            <a:srgbClr val="C00000"/>
          </a:solidFill>
          <a:ln w="6350" cap="flat" cmpd="sng" algn="ctr">
            <a:solidFill>
              <a:srgbClr val="A89C86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545693" y="5442160"/>
            <a:ext cx="12202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Offres exceptionnelles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908924" y="620688"/>
            <a:ext cx="7983556" cy="57606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/>
              <a:t>Panorama des offres (rappel)</a:t>
            </a:r>
            <a:endParaRPr lang="fr-FR" sz="1600" dirty="0"/>
          </a:p>
        </p:txBody>
      </p:sp>
      <p:sp>
        <p:nvSpPr>
          <p:cNvPr id="5" name="ZoneTexte 4"/>
          <p:cNvSpPr txBox="1"/>
          <p:nvPr/>
        </p:nvSpPr>
        <p:spPr>
          <a:xfrm>
            <a:off x="6684824" y="1539450"/>
            <a:ext cx="2207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Offres à potentiel de performance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797659" y="2121070"/>
            <a:ext cx="837089" cy="2308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Assurance Vie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6804248" y="2408749"/>
            <a:ext cx="1273105" cy="2308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Offre frais d’entrée à 0%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6804248" y="2694112"/>
            <a:ext cx="611065" cy="2308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Nymphéa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6797659" y="1827482"/>
            <a:ext cx="378630" cy="2308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900" b="1" dirty="0" smtClean="0">
                <a:solidFill>
                  <a:schemeClr val="bg1"/>
                </a:solidFill>
              </a:rPr>
              <a:t>PEA</a:t>
            </a:r>
          </a:p>
        </p:txBody>
      </p:sp>
      <p:cxnSp>
        <p:nvCxnSpPr>
          <p:cNvPr id="26" name="Connecteur droit 25"/>
          <p:cNvCxnSpPr/>
          <p:nvPr/>
        </p:nvCxnSpPr>
        <p:spPr>
          <a:xfrm>
            <a:off x="6612816" y="1556792"/>
            <a:ext cx="0" cy="1385494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91880" y="2249539"/>
            <a:ext cx="2983427" cy="243357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 smtClean="0">
                <a:solidFill>
                  <a:schemeClr val="bg1"/>
                </a:solidFill>
              </a:rPr>
              <a:t>PEA*</a:t>
            </a:r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563888" y="5781025"/>
            <a:ext cx="538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*PEA : performance moyenne du fonds Ecureuil Investissement sur les 5 dernières années</a:t>
            </a:r>
          </a:p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**Assurance Vie : rémunération servie sur le fonds euros en 2018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207000" y="3454399"/>
            <a:ext cx="1624880" cy="467991"/>
          </a:xfrm>
          <a:prstGeom prst="rect">
            <a:avLst/>
          </a:prstGeom>
          <a:solidFill>
            <a:srgbClr val="C00000"/>
          </a:solidFill>
          <a:ln w="3175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chemeClr val="bg1"/>
                </a:solidFill>
              </a:rPr>
              <a:t>Assurance Vie** -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5496" y="657563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3" name="Espace réservé du contenu 1"/>
          <p:cNvSpPr txBox="1">
            <a:spLocks/>
          </p:cNvSpPr>
          <p:nvPr/>
        </p:nvSpPr>
        <p:spPr>
          <a:xfrm>
            <a:off x="6372200" y="4470896"/>
            <a:ext cx="2808312" cy="8190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Bef>
                <a:spcPts val="0"/>
              </a:spcBef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Pour les produits à échéance </a:t>
            </a:r>
          </a:p>
          <a:p>
            <a:pPr marL="1588" indent="0" algn="just" eaLnBrk="0" fontAlgn="base" hangingPunct="0">
              <a:spcBef>
                <a:spcPts val="0"/>
              </a:spcBef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(Emprunts-Fonds Garantis-CAT-LEP)</a:t>
            </a:r>
          </a:p>
          <a:p>
            <a:pPr marL="1588" indent="0" algn="just" eaLnBrk="0" fontAlgn="base" hangingPunct="0">
              <a:spcBef>
                <a:spcPts val="0"/>
              </a:spcBef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 à titre exceptionnel : Frais d’entrée de 0 % </a:t>
            </a:r>
          </a:p>
          <a:p>
            <a:pPr marL="1588" indent="0" algn="just" eaLnBrk="0" fontAlgn="base" hangingPunct="0">
              <a:spcBef>
                <a:spcPts val="0"/>
              </a:spcBef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200" dirty="0" smtClean="0">
                <a:latin typeface="Arial Narrow" panose="020B0606020202030204" pitchFamily="34" charset="0"/>
              </a:rPr>
              <a:t>en assurance-vie sous condition de 30 % d’UC</a:t>
            </a:r>
            <a:endParaRPr lang="fr-FR" sz="1200" dirty="0">
              <a:latin typeface="Arial Narrow" panose="020B0606020202030204" pitchFamily="34" charset="0"/>
            </a:endParaRPr>
          </a:p>
        </p:txBody>
      </p:sp>
      <p:cxnSp>
        <p:nvCxnSpPr>
          <p:cNvPr id="7" name="Connecteur droit avec flèche 6"/>
          <p:cNvCxnSpPr>
            <a:stCxn id="41" idx="3"/>
          </p:cNvCxnSpPr>
          <p:nvPr/>
        </p:nvCxnSpPr>
        <p:spPr>
          <a:xfrm>
            <a:off x="6831880" y="3688395"/>
            <a:ext cx="277900" cy="7919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467544" y="657563"/>
            <a:ext cx="288032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97112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335713"/>
            <a:ext cx="324008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S02 – Dispositif EPARGNE</a:t>
            </a: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971600" y="404664"/>
            <a:ext cx="7845706" cy="720725"/>
          </a:xfrm>
        </p:spPr>
        <p:txBody>
          <a:bodyPr>
            <a:norm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Zoom sur les conditions </a:t>
            </a:r>
            <a:r>
              <a:rPr lang="fr-FR" sz="1400" dirty="0" smtClean="0">
                <a:solidFill>
                  <a:srgbClr val="C00000"/>
                </a:solidFill>
              </a:rPr>
              <a:t>exceptionnelles pour </a:t>
            </a:r>
            <a:r>
              <a:rPr lang="fr-FR" sz="1400" dirty="0">
                <a:solidFill>
                  <a:srgbClr val="C00000"/>
                </a:solidFill>
              </a:rPr>
              <a:t>les &gt; 75 ans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496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1161549" y="1844824"/>
            <a:ext cx="6820902" cy="3960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Le client est-il prêt à verser sur un contrat d’assurance-vie </a:t>
            </a:r>
            <a:r>
              <a:rPr lang="fr-FR" sz="1200" b="1" dirty="0" smtClean="0">
                <a:latin typeface="Arial Narrow" panose="020B0606020202030204" pitchFamily="34" charset="0"/>
              </a:rPr>
              <a:t>(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déjà ouvert où à ouvrir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) </a:t>
            </a:r>
            <a:r>
              <a:rPr lang="fr-FR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?</a:t>
            </a:r>
            <a:endParaRPr lang="fr-FR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contenu 1"/>
          <p:cNvSpPr txBox="1">
            <a:spLocks/>
          </p:cNvSpPr>
          <p:nvPr/>
        </p:nvSpPr>
        <p:spPr>
          <a:xfrm>
            <a:off x="1619672" y="3392996"/>
            <a:ext cx="4248472" cy="3960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just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endParaRPr lang="fr-FR" sz="1600" dirty="0">
              <a:latin typeface="Arial Narrow" panose="020B0606020202030204" pitchFamily="34" charset="0"/>
            </a:endParaRPr>
          </a:p>
        </p:txBody>
      </p:sp>
      <p:sp>
        <p:nvSpPr>
          <p:cNvPr id="18" name="Espace réservé du contenu 1"/>
          <p:cNvSpPr txBox="1">
            <a:spLocks/>
          </p:cNvSpPr>
          <p:nvPr/>
        </p:nvSpPr>
        <p:spPr>
          <a:xfrm>
            <a:off x="359532" y="3660068"/>
            <a:ext cx="4176464" cy="648072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Possibilité de </a:t>
            </a:r>
            <a:r>
              <a:rPr lang="fr-FR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réduire les frais d’entrée jusqu’à 0 %, sans condition d’UC</a:t>
            </a:r>
            <a:endParaRPr lang="fr-FR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Espace réservé du contenu 1"/>
          <p:cNvSpPr txBox="1">
            <a:spLocks/>
          </p:cNvSpPr>
          <p:nvPr/>
        </p:nvSpPr>
        <p:spPr>
          <a:xfrm>
            <a:off x="5220072" y="3717032"/>
            <a:ext cx="3168352" cy="4117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CAT prestance 3 ans – TRAAB à 1,5 %</a:t>
            </a:r>
            <a:endParaRPr lang="fr-FR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084039" y="1700808"/>
            <a:ext cx="6975922" cy="648072"/>
          </a:xfrm>
          <a:prstGeom prst="roundRect">
            <a:avLst/>
          </a:prstGeom>
          <a:noFill/>
          <a:ln w="508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323528" y="3645024"/>
            <a:ext cx="4248472" cy="648072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5220072" y="3645024"/>
            <a:ext cx="3168352" cy="473968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à coins arrondis 19">
            <a:hlinkClick r:id="rId2"/>
          </p:cNvPr>
          <p:cNvSpPr/>
          <p:nvPr/>
        </p:nvSpPr>
        <p:spPr>
          <a:xfrm>
            <a:off x="7290022" y="5343356"/>
            <a:ext cx="1539879" cy="62140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 err="1" smtClean="0">
                <a:solidFill>
                  <a:prstClr val="white"/>
                </a:solidFill>
              </a:rPr>
              <a:t>Captio</a:t>
            </a:r>
            <a:r>
              <a:rPr lang="fr-FR" sz="1100" b="1" dirty="0" smtClean="0">
                <a:solidFill>
                  <a:prstClr val="white"/>
                </a:solidFill>
              </a:rPr>
              <a:t> Prestance 3 ans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Accéder à la note</a:t>
            </a:r>
          </a:p>
          <a:p>
            <a:pPr algn="ctr"/>
            <a:r>
              <a:rPr lang="fr-FR" sz="1100" b="1" dirty="0" smtClean="0">
                <a:solidFill>
                  <a:prstClr val="white"/>
                </a:solidFill>
              </a:rPr>
              <a:t>d’information</a:t>
            </a:r>
            <a:endParaRPr lang="fr-FR" sz="1100" b="1" dirty="0">
              <a:solidFill>
                <a:prstClr val="white"/>
              </a:solidFill>
            </a:endParaRPr>
          </a:p>
        </p:txBody>
      </p:sp>
      <p:pic>
        <p:nvPicPr>
          <p:cNvPr id="23" name="Picture 4" descr="Résultat de recherche d'images pour &quot;clic ici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861" y="5839029"/>
            <a:ext cx="251470" cy="25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à coins arrondis 23"/>
          <p:cNvSpPr/>
          <p:nvPr/>
        </p:nvSpPr>
        <p:spPr>
          <a:xfrm>
            <a:off x="5220072" y="4251176"/>
            <a:ext cx="3168352" cy="473968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Quadreto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à 1,30 % - de 4 à 10 ans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59532" y="4308140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fr-FR" sz="1200" dirty="0" smtClean="0">
                <a:sym typeface="Wingdings" panose="05000000000000000000" pitchFamily="2" charset="2"/>
              </a:rPr>
              <a:t>Pour </a:t>
            </a:r>
            <a:r>
              <a:rPr lang="fr-FR" sz="1200" dirty="0">
                <a:sym typeface="Wingdings" panose="05000000000000000000" pitchFamily="2" charset="2"/>
              </a:rPr>
              <a:t>déroger aux taux de frais mini de PUMA ou </a:t>
            </a:r>
            <a:r>
              <a:rPr lang="fr-FR" sz="1200" dirty="0" err="1">
                <a:sym typeface="Wingdings" panose="05000000000000000000" pitchFamily="2" charset="2"/>
              </a:rPr>
              <a:t>MyAssur</a:t>
            </a:r>
            <a:r>
              <a:rPr lang="fr-FR" sz="1200" dirty="0">
                <a:sym typeface="Wingdings" panose="05000000000000000000" pitchFamily="2" charset="2"/>
              </a:rPr>
              <a:t>  lorsque c’est </a:t>
            </a: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fr-FR" sz="1200" dirty="0" smtClean="0">
                <a:sym typeface="Wingdings" panose="05000000000000000000" pitchFamily="2" charset="2"/>
              </a:rPr>
              <a:t>nécessaire</a:t>
            </a:r>
            <a:r>
              <a:rPr lang="fr-FR" sz="1200" dirty="0">
                <a:sym typeface="Wingdings" panose="05000000000000000000" pitchFamily="2" charset="2"/>
              </a:rPr>
              <a:t>, il y a lieu de </a:t>
            </a:r>
            <a:r>
              <a:rPr lang="fr-FR" sz="1200" dirty="0"/>
              <a:t>saisir l’opération dans ISI ou </a:t>
            </a:r>
            <a:r>
              <a:rPr lang="fr-FR" sz="1200" dirty="0" err="1"/>
              <a:t>WebAssur</a:t>
            </a:r>
            <a:r>
              <a:rPr lang="fr-FR" sz="1200" dirty="0" smtClean="0"/>
              <a:t>.</a:t>
            </a:r>
            <a:endParaRPr lang="fr-FR" sz="1200" dirty="0"/>
          </a:p>
        </p:txBody>
      </p:sp>
      <p:sp>
        <p:nvSpPr>
          <p:cNvPr id="11" name="Rectangle 10"/>
          <p:cNvSpPr/>
          <p:nvPr/>
        </p:nvSpPr>
        <p:spPr>
          <a:xfrm>
            <a:off x="323528" y="5085184"/>
            <a:ext cx="79208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200" dirty="0" smtClean="0">
                <a:latin typeface="Helvetica" pitchFamily="34" charset="0"/>
                <a:cs typeface="Helvetica" pitchFamily="34" charset="0"/>
              </a:rPr>
              <a:t>Rappel : il </a:t>
            </a:r>
            <a:r>
              <a:rPr lang="fr-FR" altLang="fr-FR" sz="1200" dirty="0">
                <a:latin typeface="Helvetica" pitchFamily="34" charset="0"/>
                <a:cs typeface="Helvetica" pitchFamily="34" charset="0"/>
              </a:rPr>
              <a:t>n’est pas recommandé de commercialiser </a:t>
            </a:r>
            <a:r>
              <a:rPr lang="fr-FR" altLang="fr-FR" sz="1200" dirty="0" smtClean="0">
                <a:latin typeface="Helvetica" pitchFamily="34" charset="0"/>
                <a:cs typeface="Helvetica" pitchFamily="34" charset="0"/>
              </a:rPr>
              <a:t>NYMPHEA à </a:t>
            </a:r>
            <a:r>
              <a:rPr lang="fr-FR" altLang="fr-FR" sz="1200" dirty="0">
                <a:latin typeface="Helvetica" pitchFamily="34" charset="0"/>
                <a:cs typeface="Helvetica" pitchFamily="34" charset="0"/>
              </a:rPr>
              <a:t>des clients âgés de 75 ans et plus.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467544" y="404664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0" name="Organigramme : Décision 9"/>
          <p:cNvSpPr/>
          <p:nvPr/>
        </p:nvSpPr>
        <p:spPr>
          <a:xfrm>
            <a:off x="4139952" y="2662844"/>
            <a:ext cx="864096" cy="57894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en angle 15"/>
          <p:cNvCxnSpPr>
            <a:stCxn id="5" idx="2"/>
            <a:endCxn id="10" idx="0"/>
          </p:cNvCxnSpPr>
          <p:nvPr/>
        </p:nvCxnSpPr>
        <p:spPr>
          <a:xfrm rot="5400000">
            <a:off x="4415018" y="2505862"/>
            <a:ext cx="313964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32"/>
          <p:cNvCxnSpPr>
            <a:stCxn id="10" idx="1"/>
            <a:endCxn id="21" idx="0"/>
          </p:cNvCxnSpPr>
          <p:nvPr/>
        </p:nvCxnSpPr>
        <p:spPr>
          <a:xfrm rot="10800000" flipV="1">
            <a:off x="2447764" y="2952316"/>
            <a:ext cx="1692188" cy="69270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en angle 34"/>
          <p:cNvCxnSpPr>
            <a:stCxn id="22" idx="0"/>
            <a:endCxn id="10" idx="3"/>
          </p:cNvCxnSpPr>
          <p:nvPr/>
        </p:nvCxnSpPr>
        <p:spPr>
          <a:xfrm rot="16200000" flipV="1">
            <a:off x="5557794" y="2398570"/>
            <a:ext cx="692708" cy="18002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contenu 1"/>
          <p:cNvSpPr txBox="1">
            <a:spLocks/>
          </p:cNvSpPr>
          <p:nvPr/>
        </p:nvSpPr>
        <p:spPr>
          <a:xfrm>
            <a:off x="5534248" y="2754294"/>
            <a:ext cx="720080" cy="39604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800" b="1" dirty="0" smtClean="0">
                <a:solidFill>
                  <a:srgbClr val="C00000"/>
                </a:solidFill>
                <a:latin typeface="+mj-lt"/>
              </a:rPr>
              <a:t>NON</a:t>
            </a:r>
          </a:p>
          <a:p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9" name="Espace réservé du contenu 1"/>
          <p:cNvSpPr txBox="1">
            <a:spLocks/>
          </p:cNvSpPr>
          <p:nvPr/>
        </p:nvSpPr>
        <p:spPr>
          <a:xfrm>
            <a:off x="2843808" y="2722233"/>
            <a:ext cx="540060" cy="39604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" indent="0" algn="ctr" eaLnBrk="0" fontAlgn="base" hangingPunct="0">
              <a:spcAft>
                <a:spcPct val="0"/>
              </a:spcAft>
              <a:buClr>
                <a:srgbClr val="C00000"/>
              </a:buClr>
              <a:buSzPct val="80000"/>
              <a:buNone/>
              <a:defRPr/>
            </a:pPr>
            <a:r>
              <a:rPr lang="fr-FR" sz="1800" b="1" dirty="0" smtClean="0">
                <a:solidFill>
                  <a:srgbClr val="C00000"/>
                </a:solidFill>
                <a:latin typeface="+mj-lt"/>
              </a:rPr>
              <a:t>OUI</a:t>
            </a:r>
          </a:p>
        </p:txBody>
      </p:sp>
    </p:spTree>
    <p:extLst>
      <p:ext uri="{BB962C8B-B14F-4D97-AF65-F5344CB8AC3E}">
        <p14:creationId xmlns:p14="http://schemas.microsoft.com/office/powerpoint/2010/main" val="73995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 animBg="1"/>
      <p:bldP spid="22" grpId="0" animBg="1"/>
      <p:bldP spid="20" grpId="0" animBg="1"/>
      <p:bldP spid="24" grpId="0" animBg="1"/>
      <p:bldP spid="3" grpId="0"/>
      <p:bldP spid="11" grpId="0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1" r="-2054"/>
          <a:stretch/>
        </p:blipFill>
        <p:spPr bwMode="auto">
          <a:xfrm>
            <a:off x="3031046" y="3234356"/>
            <a:ext cx="3598354" cy="98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6"/>
          <a:stretch/>
        </p:blipFill>
        <p:spPr bwMode="auto">
          <a:xfrm>
            <a:off x="395141" y="3243382"/>
            <a:ext cx="248184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729571"/>
            <a:ext cx="8445500" cy="39517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Plusieurs</a:t>
            </a:r>
            <a:r>
              <a:rPr lang="fr-FR" sz="1600" dirty="0" smtClean="0"/>
              <a:t> suivis de traitement des échéances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sont à votre disposition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9512" y="2027064"/>
            <a:ext cx="586778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>
                <a:latin typeface="+mn-lt"/>
                <a:cs typeface="+mn-cs"/>
              </a:rPr>
              <a:t>Et deux suivis hebdomadaires seront mis à disposition </a:t>
            </a:r>
            <a:r>
              <a:rPr lang="fr-FR" sz="1400" dirty="0" smtClean="0">
                <a:latin typeface="+mn-lt"/>
                <a:cs typeface="+mn-cs"/>
                <a:hlinkClick r:id="rId3"/>
              </a:rPr>
              <a:t>dans la RDC  </a:t>
            </a:r>
            <a:r>
              <a:rPr lang="fr-FR" sz="1400" dirty="0" smtClean="0">
                <a:latin typeface="+mn-lt"/>
                <a:cs typeface="+mn-cs"/>
              </a:rPr>
              <a:t>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400" b="1" dirty="0" smtClean="0">
                <a:latin typeface="+mn-lt"/>
                <a:cs typeface="+mn-cs"/>
              </a:rPr>
              <a:t>pour les emprunts sur CTO </a:t>
            </a:r>
            <a:r>
              <a:rPr lang="fr-FR" sz="1400" dirty="0" smtClean="0">
                <a:latin typeface="+mn-lt"/>
                <a:cs typeface="+mn-cs"/>
              </a:rPr>
              <a:t>:</a:t>
            </a:r>
          </a:p>
          <a:p>
            <a:pPr marL="800100" lvl="1" indent="-342900">
              <a:buFont typeface="+mj-lt"/>
              <a:buAutoNum type="arabicPeriod"/>
            </a:pPr>
            <a:endParaRPr lang="fr-FR" sz="1400" dirty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 smtClean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 smtClean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 smtClean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 smtClean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 smtClean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/>
            </a:pPr>
            <a:endParaRPr lang="fr-FR" sz="1400" dirty="0" smtClean="0">
              <a:latin typeface="+mn-lt"/>
              <a:cs typeface="+mn-cs"/>
            </a:endParaRPr>
          </a:p>
          <a:p>
            <a:pPr lvl="1"/>
            <a:endParaRPr lang="fr-FR" sz="1400" dirty="0" smtClean="0">
              <a:latin typeface="+mn-lt"/>
              <a:cs typeface="+mn-cs"/>
            </a:endParaRPr>
          </a:p>
          <a:p>
            <a:pPr marL="800100" lvl="1" indent="-342900">
              <a:buFont typeface="+mj-lt"/>
              <a:buAutoNum type="arabicPeriod" startAt="2"/>
            </a:pPr>
            <a:r>
              <a:rPr lang="fr-FR" sz="1400" b="1" dirty="0" smtClean="0">
                <a:latin typeface="+mn-lt"/>
                <a:cs typeface="+mn-cs"/>
              </a:rPr>
              <a:t>pour les emprunts sur assurance-vie </a:t>
            </a:r>
            <a:r>
              <a:rPr lang="fr-FR" sz="1400" dirty="0" smtClean="0">
                <a:latin typeface="+mn-lt"/>
                <a:cs typeface="+mn-cs"/>
              </a:rPr>
              <a:t>:</a:t>
            </a:r>
            <a:endParaRPr lang="fr-FR" sz="1400" dirty="0"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9512" y="137048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n-lt"/>
                <a:cs typeface="+mn-cs"/>
              </a:rPr>
              <a:t>Vous pouvez suivre le recyclage des échéances d’emprunts sur CTO via : </a:t>
            </a:r>
            <a:r>
              <a:rPr lang="fr-FR" sz="1400" dirty="0" smtClean="0">
                <a:latin typeface="+mn-lt"/>
                <a:cs typeface="+mn-cs"/>
                <a:hlinkClick r:id="rId4"/>
              </a:rPr>
              <a:t>Recyclage des échéances FCP emprunt</a:t>
            </a:r>
            <a:r>
              <a:rPr lang="fr-FR" sz="1400" dirty="0" smtClean="0">
                <a:latin typeface="+mn-lt"/>
                <a:cs typeface="+mn-cs"/>
              </a:rPr>
              <a:t> </a:t>
            </a:r>
            <a:r>
              <a:rPr lang="fr-FR" sz="1400" dirty="0">
                <a:latin typeface="+mn-lt"/>
                <a:cs typeface="+mn-cs"/>
              </a:rPr>
              <a:t>qui est mis à jour hebdomadairement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5496" y="729571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294760" y="2979978"/>
            <a:ext cx="28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Recyclage des échéances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22832" y="4214041"/>
            <a:ext cx="172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Clients vus depuis l’échéance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914400" y="3237204"/>
            <a:ext cx="1271629" cy="92445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5537200" y="4509020"/>
            <a:ext cx="3441700" cy="73589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5856277" y="4262799"/>
            <a:ext cx="27665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/>
              <a:t>Variation de solde des principaux produits de collecte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3010086" y="3234357"/>
            <a:ext cx="3521719" cy="602129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428714" y="2784556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/>
              <a:t>Échéances en nombres de clients et montant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092" y="4586806"/>
            <a:ext cx="31908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roupe 28"/>
          <p:cNvGrpSpPr/>
          <p:nvPr/>
        </p:nvGrpSpPr>
        <p:grpSpPr>
          <a:xfrm>
            <a:off x="665510" y="3005378"/>
            <a:ext cx="1937990" cy="254378"/>
            <a:chOff x="665510" y="3183177"/>
            <a:chExt cx="1937990" cy="343280"/>
          </a:xfrm>
        </p:grpSpPr>
        <p:cxnSp>
          <p:nvCxnSpPr>
            <p:cNvPr id="34" name="Connecteur en angle 33"/>
            <p:cNvCxnSpPr/>
            <p:nvPr/>
          </p:nvCxnSpPr>
          <p:spPr>
            <a:xfrm rot="10800000" flipV="1">
              <a:off x="665510" y="3183178"/>
              <a:ext cx="938893" cy="343279"/>
            </a:xfrm>
            <a:prstGeom prst="bentConnector2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en angle 34"/>
            <p:cNvCxnSpPr/>
            <p:nvPr/>
          </p:nvCxnSpPr>
          <p:spPr>
            <a:xfrm rot="16200000" flipV="1">
              <a:off x="1932449" y="2855406"/>
              <a:ext cx="343279" cy="998822"/>
            </a:xfrm>
            <a:prstGeom prst="bentConnector2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6" b="37838"/>
          <a:stretch/>
        </p:blipFill>
        <p:spPr bwMode="auto">
          <a:xfrm>
            <a:off x="1206770" y="5430303"/>
            <a:ext cx="2481845" cy="569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404" y="2502488"/>
            <a:ext cx="2601492" cy="12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5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" grpId="0"/>
      <p:bldP spid="19" grpId="0"/>
      <p:bldP spid="8" grpId="0" animBg="1"/>
      <p:bldP spid="23" grpId="0" animBg="1"/>
      <p:bldP spid="24" grpId="0"/>
      <p:bldP spid="25" grpId="0" animBg="1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34" name="Titre 8"/>
          <p:cNvSpPr>
            <a:spLocks noGrp="1"/>
          </p:cNvSpPr>
          <p:nvPr>
            <p:ph type="title"/>
          </p:nvPr>
        </p:nvSpPr>
        <p:spPr>
          <a:xfrm>
            <a:off x="371806" y="729570"/>
            <a:ext cx="8520674" cy="39517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</a:t>
            </a:r>
            <a:r>
              <a:rPr lang="fr-FR" sz="1600" dirty="0" smtClean="0"/>
              <a:t> </a:t>
            </a:r>
            <a:r>
              <a:rPr lang="fr-FR" sz="1600" dirty="0"/>
              <a:t>Dispositif </a:t>
            </a:r>
            <a:r>
              <a:rPr lang="fr-FR" sz="1600" dirty="0" smtClean="0"/>
              <a:t>d’accompagnement dédié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 alimenté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Espace </a:t>
            </a:r>
            <a:r>
              <a:rPr lang="fr-FR" sz="1600" dirty="0"/>
              <a:t>DEFI</a:t>
            </a: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="" xmlns:a16="http://schemas.microsoft.com/office/drawing/2014/main" id="{FE111771-9DBE-4B20-A9B1-78AF3D2756AC}"/>
              </a:ext>
            </a:extLst>
          </p:cNvPr>
          <p:cNvSpPr txBox="1"/>
          <p:nvPr/>
        </p:nvSpPr>
        <p:spPr>
          <a:xfrm>
            <a:off x="2339752" y="2604486"/>
            <a:ext cx="2317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400" baseline="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lettres </a:t>
            </a:r>
            <a:r>
              <a:rPr lang="fr-FR" sz="140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 finances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="" xmlns:a16="http://schemas.microsoft.com/office/drawing/2014/main" id="{660B10CF-A4DD-42E7-8A0A-41C4831D7A3C}"/>
              </a:ext>
            </a:extLst>
          </p:cNvPr>
          <p:cNvSpPr txBox="1"/>
          <p:nvPr/>
        </p:nvSpPr>
        <p:spPr>
          <a:xfrm>
            <a:off x="179512" y="2605945"/>
            <a:ext cx="2380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guide des échéances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="" xmlns:a16="http://schemas.microsoft.com/office/drawing/2014/main" id="{D4AC57AD-7EA0-4FCF-9BF8-293026D45614}"/>
              </a:ext>
            </a:extLst>
          </p:cNvPr>
          <p:cNvSpPr txBox="1"/>
          <p:nvPr/>
        </p:nvSpPr>
        <p:spPr>
          <a:xfrm>
            <a:off x="4499992" y="2607402"/>
            <a:ext cx="211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Perspectives 2019</a:t>
            </a:r>
            <a:endParaRPr lang="fr-FR" sz="1200" b="0" baseline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Groupe 40">
            <a:extLst>
              <a:ext uri="{FF2B5EF4-FFF2-40B4-BE49-F238E27FC236}">
                <a16:creationId xmlns="" xmlns:a16="http://schemas.microsoft.com/office/drawing/2014/main" id="{2B508C7E-4D18-4E59-BD23-7B4BB934B766}"/>
              </a:ext>
            </a:extLst>
          </p:cNvPr>
          <p:cNvGrpSpPr/>
          <p:nvPr/>
        </p:nvGrpSpPr>
        <p:grpSpPr>
          <a:xfrm>
            <a:off x="2763997" y="2912262"/>
            <a:ext cx="1492820" cy="2113929"/>
            <a:chOff x="2790212" y="2011640"/>
            <a:chExt cx="2094126" cy="3183145"/>
          </a:xfrm>
        </p:grpSpPr>
        <p:pic>
          <p:nvPicPr>
            <p:cNvPr id="42" name="Image 41">
              <a:extLst>
                <a:ext uri="{FF2B5EF4-FFF2-40B4-BE49-F238E27FC236}">
                  <a16:creationId xmlns="" xmlns:a16="http://schemas.microsoft.com/office/drawing/2014/main" id="{EADBFAF7-16BB-49B6-BEC7-CF596455CD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20828"/>
            <a:stretch/>
          </p:blipFill>
          <p:spPr>
            <a:xfrm>
              <a:off x="2790212" y="2011640"/>
              <a:ext cx="2094126" cy="3183145"/>
            </a:xfrm>
            <a:prstGeom prst="rect">
              <a:avLst/>
            </a:prstGeom>
          </p:spPr>
        </p:pic>
        <p:sp>
          <p:nvSpPr>
            <p:cNvPr id="43" name="ZoneTexte 42">
              <a:extLst>
                <a:ext uri="{FF2B5EF4-FFF2-40B4-BE49-F238E27FC236}">
                  <a16:creationId xmlns="" xmlns:a16="http://schemas.microsoft.com/office/drawing/2014/main" id="{235F3870-D218-46D8-A757-67C7C063B6C0}"/>
                </a:ext>
              </a:extLst>
            </p:cNvPr>
            <p:cNvSpPr txBox="1"/>
            <p:nvPr/>
          </p:nvSpPr>
          <p:spPr>
            <a:xfrm>
              <a:off x="4432935" y="3065137"/>
              <a:ext cx="41390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sz="100" b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4" name="Image 43">
            <a:extLst>
              <a:ext uri="{FF2B5EF4-FFF2-40B4-BE49-F238E27FC236}">
                <a16:creationId xmlns="" xmlns:a16="http://schemas.microsoft.com/office/drawing/2014/main" id="{273104F3-FAC9-44D4-9AC8-25D2F6D272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81"/>
          <a:stretch/>
        </p:blipFill>
        <p:spPr>
          <a:xfrm>
            <a:off x="703111" y="2912263"/>
            <a:ext cx="1492820" cy="211392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="" xmlns:a16="http://schemas.microsoft.com/office/drawing/2014/main" id="{6F3901E3-FDFF-4070-AB36-7BE7F0A15F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4" t="11098" r="9737" b="5094"/>
          <a:stretch/>
        </p:blipFill>
        <p:spPr>
          <a:xfrm>
            <a:off x="4752369" y="2912262"/>
            <a:ext cx="1607775" cy="2161644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728" y="1537428"/>
            <a:ext cx="1960751" cy="845152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8568" y="1508025"/>
            <a:ext cx="1563365" cy="874555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="" xmlns:a16="http://schemas.microsoft.com/office/drawing/2014/main" id="{D4AC57AD-7EA0-4FCF-9BF8-293026D45614}"/>
              </a:ext>
            </a:extLst>
          </p:cNvPr>
          <p:cNvSpPr txBox="1"/>
          <p:nvPr/>
        </p:nvSpPr>
        <p:spPr>
          <a:xfrm>
            <a:off x="6298017" y="2604485"/>
            <a:ext cx="2112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aseline="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Selectiz</a:t>
            </a:r>
            <a:endParaRPr lang="fr-FR" sz="1200" b="0" baseline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ZoneTexte 48"/>
          <p:cNvSpPr txBox="1"/>
          <p:nvPr/>
        </p:nvSpPr>
        <p:spPr bwMode="gray">
          <a:xfrm>
            <a:off x="2547143" y="5419944"/>
            <a:ext cx="19026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kern="0" baseline="0" dirty="0" smtClean="0">
                <a:solidFill>
                  <a:schemeClr val="accent4"/>
                </a:solidFill>
                <a:latin typeface="+mn-lt"/>
                <a:hlinkClick r:id="rId7"/>
              </a:rPr>
              <a:t>CLIC </a:t>
            </a:r>
          </a:p>
          <a:p>
            <a:pPr algn="ctr"/>
            <a:r>
              <a:rPr lang="fr-FR" sz="1400" kern="0" baseline="0" dirty="0" smtClean="0">
                <a:solidFill>
                  <a:schemeClr val="accent4"/>
                </a:solidFill>
                <a:latin typeface="+mn-lt"/>
                <a:hlinkClick r:id="rId7"/>
              </a:rPr>
              <a:t>pour vous abonner</a:t>
            </a:r>
            <a:endParaRPr lang="fr-FR" sz="1400" kern="0" baseline="0" dirty="0" smtClean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50" name="ZoneTexte 49"/>
          <p:cNvSpPr txBox="1"/>
          <p:nvPr/>
        </p:nvSpPr>
        <p:spPr bwMode="gray">
          <a:xfrm>
            <a:off x="526754" y="5426060"/>
            <a:ext cx="17346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kern="0" baseline="0" dirty="0" smtClean="0">
                <a:solidFill>
                  <a:schemeClr val="bg2"/>
                </a:solidFill>
                <a:latin typeface="+mn-lt"/>
                <a:hlinkClick r:id="rId8"/>
              </a:rPr>
              <a:t>CLIC</a:t>
            </a:r>
          </a:p>
          <a:p>
            <a:pPr algn="ctr"/>
            <a:r>
              <a:rPr lang="fr-FR" sz="1400" kern="0" baseline="0" dirty="0" smtClean="0">
                <a:solidFill>
                  <a:schemeClr val="bg2"/>
                </a:solidFill>
                <a:latin typeface="+mn-lt"/>
                <a:hlinkClick r:id="rId8"/>
              </a:rPr>
              <a:t>Pour accéder</a:t>
            </a:r>
            <a:endParaRPr lang="fr-FR" sz="1400" kern="0" baseline="0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1" name="ZoneTexte 50"/>
          <p:cNvSpPr txBox="1"/>
          <p:nvPr/>
        </p:nvSpPr>
        <p:spPr bwMode="gray">
          <a:xfrm>
            <a:off x="6765482" y="5363624"/>
            <a:ext cx="12640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kern="0" baseline="0" dirty="0" smtClean="0">
                <a:solidFill>
                  <a:schemeClr val="bg2"/>
                </a:solidFill>
                <a:latin typeface="+mn-lt"/>
                <a:hlinkClick r:id="rId9"/>
              </a:rPr>
              <a:t>CLIC</a:t>
            </a:r>
          </a:p>
          <a:p>
            <a:pPr algn="ctr"/>
            <a:r>
              <a:rPr lang="fr-FR" sz="1400" kern="0" baseline="0" dirty="0" smtClean="0">
                <a:solidFill>
                  <a:schemeClr val="bg2"/>
                </a:solidFill>
                <a:latin typeface="+mn-lt"/>
                <a:hlinkClick r:id="rId9"/>
              </a:rPr>
              <a:t>Pour accéder</a:t>
            </a:r>
            <a:endParaRPr lang="fr-FR" sz="1400" kern="0" baseline="0" dirty="0" smtClean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522" y="2915179"/>
            <a:ext cx="15430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ZoneTexte 52"/>
          <p:cNvSpPr txBox="1"/>
          <p:nvPr/>
        </p:nvSpPr>
        <p:spPr bwMode="gray">
          <a:xfrm>
            <a:off x="4981514" y="5354660"/>
            <a:ext cx="12640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kern="0" baseline="0" dirty="0" smtClean="0">
                <a:solidFill>
                  <a:schemeClr val="bg2"/>
                </a:solidFill>
                <a:latin typeface="+mn-lt"/>
                <a:hlinkClick r:id="rId11"/>
              </a:rPr>
              <a:t>CLIC</a:t>
            </a:r>
          </a:p>
          <a:p>
            <a:pPr algn="ctr"/>
            <a:r>
              <a:rPr lang="fr-FR" sz="1400" kern="0" baseline="0" dirty="0" smtClean="0">
                <a:solidFill>
                  <a:schemeClr val="bg2"/>
                </a:solidFill>
                <a:latin typeface="+mn-lt"/>
                <a:hlinkClick r:id="rId11"/>
              </a:rPr>
              <a:t>Pour accéder</a:t>
            </a:r>
            <a:endParaRPr lang="fr-FR" sz="1400" kern="0" baseline="0" dirty="0" smtClean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5496" y="729571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solidFill>
                  <a:schemeClr val="bg1"/>
                </a:solidFill>
              </a:rPr>
              <a:t>9</a:t>
            </a:r>
            <a:endParaRPr lang="fr-FR" sz="15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54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438" y="2769806"/>
            <a:ext cx="3038883" cy="2203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55198" cy="43204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Profitez de </a:t>
            </a:r>
            <a:r>
              <a:rPr lang="fr-FR" sz="1600" dirty="0" smtClean="0"/>
              <a:t>la boite à outil des échéances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pour retrouver tous les outils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8" name="Picture 4" descr="Résultat de recherche d'images pour &quot;clic ici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167" y="4651395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04424" y="3635835"/>
            <a:ext cx="2016224" cy="101566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Retrouvez la liste et les dates de toutes les échéances. </a:t>
            </a:r>
          </a:p>
          <a:p>
            <a:pPr algn="ctr"/>
            <a:r>
              <a:rPr lang="fr-FR" sz="1200" dirty="0" smtClean="0"/>
              <a:t>Le lien vers les performances de celles-ci seront mises à jour au fur et à mesure</a:t>
            </a:r>
            <a:endParaRPr lang="fr-FR" sz="1200" dirty="0"/>
          </a:p>
        </p:txBody>
      </p:sp>
      <p:sp>
        <p:nvSpPr>
          <p:cNvPr id="10" name="Rectangle 9"/>
          <p:cNvSpPr/>
          <p:nvPr/>
        </p:nvSpPr>
        <p:spPr>
          <a:xfrm>
            <a:off x="2243871" y="5373216"/>
            <a:ext cx="2264296" cy="4616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 smtClean="0"/>
              <a:t>Le planning de l’année, des tombées d’échéances, des offres</a:t>
            </a:r>
            <a:endParaRPr lang="fr-FR" sz="1200" dirty="0"/>
          </a:p>
        </p:txBody>
      </p:sp>
      <p:sp>
        <p:nvSpPr>
          <p:cNvPr id="11" name="Rectangle 10"/>
          <p:cNvSpPr/>
          <p:nvPr/>
        </p:nvSpPr>
        <p:spPr>
          <a:xfrm>
            <a:off x="539552" y="3791074"/>
            <a:ext cx="1458866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Les offres disponibles selon le potentiel de performance</a:t>
            </a:r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683568" y="1988840"/>
            <a:ext cx="2264296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 smtClean="0"/>
              <a:t>L’ensemble des liens utiles vers ORCA, les argumentaires, les notes d’informations des produits </a:t>
            </a:r>
            <a:endParaRPr lang="fr-FR" sz="1200" dirty="0"/>
          </a:p>
        </p:txBody>
      </p:sp>
      <p:sp>
        <p:nvSpPr>
          <p:cNvPr id="13" name="Rectangle 12"/>
          <p:cNvSpPr/>
          <p:nvPr/>
        </p:nvSpPr>
        <p:spPr>
          <a:xfrm>
            <a:off x="6251944" y="1772816"/>
            <a:ext cx="2280496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dirty="0" smtClean="0"/>
              <a:t>Liens généraux : dossier échéance dans la Rubrique des Commerciaux, lien vers Espace DEFI</a:t>
            </a:r>
            <a:endParaRPr lang="fr-FR" sz="1200" dirty="0"/>
          </a:p>
        </p:txBody>
      </p:sp>
      <p:sp>
        <p:nvSpPr>
          <p:cNvPr id="15" name="Rectangle 14"/>
          <p:cNvSpPr/>
          <p:nvPr/>
        </p:nvSpPr>
        <p:spPr>
          <a:xfrm>
            <a:off x="414242" y="1270499"/>
            <a:ext cx="48778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Un document qui sera mis à jour et évoluera tout au long de l’année</a:t>
            </a:r>
          </a:p>
          <a:p>
            <a:r>
              <a:rPr lang="fr-FR" sz="1200" b="1" u="sng" dirty="0" smtClean="0"/>
              <a:t>Votre clé d’entrée pour retrouver tous vos documents et infos utiles</a:t>
            </a:r>
            <a:endParaRPr lang="fr-FR" sz="1200" b="1" u="sng" dirty="0"/>
          </a:p>
        </p:txBody>
      </p:sp>
      <p:cxnSp>
        <p:nvCxnSpPr>
          <p:cNvPr id="3" name="Connecteur droit 2"/>
          <p:cNvCxnSpPr/>
          <p:nvPr/>
        </p:nvCxnSpPr>
        <p:spPr>
          <a:xfrm>
            <a:off x="2339752" y="2635171"/>
            <a:ext cx="432048" cy="36004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>
            <a:off x="5508105" y="2419147"/>
            <a:ext cx="720079" cy="50579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8" idx="1"/>
          </p:cNvCxnSpPr>
          <p:nvPr/>
        </p:nvCxnSpPr>
        <p:spPr>
          <a:xfrm flipH="1" flipV="1">
            <a:off x="5651031" y="4114239"/>
            <a:ext cx="553393" cy="294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3203848" y="4831415"/>
            <a:ext cx="435906" cy="5418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2001618" y="3859307"/>
            <a:ext cx="580273" cy="304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35496" y="729571"/>
            <a:ext cx="360040" cy="3231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 smtClean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6665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764704"/>
            <a:ext cx="8445500" cy="36004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Annexe 1 :  Conditions tarifaires du RECYCLAGE 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ASSURANCE VIE d’emprunt échu sur CTO</a:t>
            </a: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444500" y="1204491"/>
            <a:ext cx="8384646" cy="494750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fr-FR" sz="1600" b="1" dirty="0"/>
              <a:t>Par exception au référentiel des dérogations tarifaires, </a:t>
            </a:r>
            <a:r>
              <a:rPr lang="fr-FR" sz="1600" dirty="0"/>
              <a:t>ces recyclages bénéficient de taux de frais dérogatoires à  0 % (si 30 % d’UC pour les moins de 75 ans ou quel que soit le taux d’UC pour les plus de 75 ans).</a:t>
            </a:r>
          </a:p>
          <a:p>
            <a:pPr>
              <a:spcBef>
                <a:spcPts val="300"/>
              </a:spcBef>
            </a:pPr>
            <a:r>
              <a:rPr lang="fr-FR" sz="1600" dirty="0">
                <a:solidFill>
                  <a:srgbClr val="C00000"/>
                </a:solidFill>
              </a:rPr>
              <a:t>Dans ces deux cas-là il n’est pas nécessaire d’avoir un accord dérogatoire et </a:t>
            </a:r>
            <a:r>
              <a:rPr lang="fr-FR" sz="1600" dirty="0" smtClean="0">
                <a:solidFill>
                  <a:srgbClr val="C00000"/>
                </a:solidFill>
              </a:rPr>
              <a:t>:</a:t>
            </a:r>
            <a:endParaRPr lang="fr-FR" sz="1600" dirty="0">
              <a:solidFill>
                <a:srgbClr val="C00000"/>
              </a:solidFill>
            </a:endParaRPr>
          </a:p>
          <a:p>
            <a:pPr marL="285750" lvl="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600" dirty="0" smtClean="0"/>
              <a:t> pour </a:t>
            </a:r>
            <a:r>
              <a:rPr lang="fr-FR" sz="1600" dirty="0"/>
              <a:t>les moins de 75 ans, la saisie s’effectue directement sur PUMA ou </a:t>
            </a:r>
            <a:r>
              <a:rPr lang="fr-FR" sz="1600" dirty="0" err="1"/>
              <a:t>MyAssur</a:t>
            </a:r>
            <a:r>
              <a:rPr lang="fr-FR" sz="1600" dirty="0"/>
              <a:t>,</a:t>
            </a:r>
          </a:p>
          <a:p>
            <a:pPr marL="285750" lvl="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600" dirty="0" smtClean="0"/>
              <a:t> pour </a:t>
            </a:r>
            <a:r>
              <a:rPr lang="fr-FR" sz="1600" dirty="0"/>
              <a:t>les plus de 75 ans, la saisie s’effectue via </a:t>
            </a:r>
            <a:r>
              <a:rPr lang="fr-FR" sz="1600" dirty="0" smtClean="0"/>
              <a:t>ISI ou </a:t>
            </a:r>
            <a:r>
              <a:rPr lang="fr-FR" sz="1600" dirty="0" err="1" smtClean="0"/>
              <a:t>WebAssur</a:t>
            </a:r>
            <a:r>
              <a:rPr lang="fr-FR" sz="1600" dirty="0" smtClean="0"/>
              <a:t>.</a:t>
            </a:r>
          </a:p>
          <a:p>
            <a:pPr lvl="0">
              <a:spcBef>
                <a:spcPts val="300"/>
              </a:spcBef>
            </a:pPr>
            <a:r>
              <a:rPr lang="fr-FR" sz="1600" dirty="0"/>
              <a:t> </a:t>
            </a:r>
            <a:endParaRPr lang="fr-FR" sz="1600" dirty="0" smtClean="0"/>
          </a:p>
          <a:p>
            <a:pPr>
              <a:spcBef>
                <a:spcPts val="300"/>
              </a:spcBef>
            </a:pPr>
            <a:r>
              <a:rPr lang="fr-FR" sz="1600" b="1" dirty="0" smtClean="0">
                <a:solidFill>
                  <a:srgbClr val="C00000"/>
                </a:solidFill>
              </a:rPr>
              <a:t>L’ACCORD </a:t>
            </a:r>
            <a:r>
              <a:rPr lang="fr-FR" sz="1600" b="1" dirty="0">
                <a:solidFill>
                  <a:srgbClr val="C00000"/>
                </a:solidFill>
              </a:rPr>
              <a:t>DEROGATOIRE EST NECESSAIRE</a:t>
            </a:r>
            <a:r>
              <a:rPr lang="fr-FR" sz="1600" dirty="0">
                <a:solidFill>
                  <a:srgbClr val="C00000"/>
                </a:solidFill>
              </a:rPr>
              <a:t>  dans </a:t>
            </a:r>
            <a:r>
              <a:rPr lang="fr-FR" sz="1600" dirty="0" smtClean="0">
                <a:solidFill>
                  <a:srgbClr val="C00000"/>
                </a:solidFill>
              </a:rPr>
              <a:t>les 2 cas suivants </a:t>
            </a:r>
            <a:r>
              <a:rPr lang="fr-FR" sz="1600" dirty="0"/>
              <a:t> :</a:t>
            </a:r>
          </a:p>
          <a:p>
            <a:pPr marL="342900" lvl="0" indent="-342900">
              <a:spcBef>
                <a:spcPts val="300"/>
              </a:spcBef>
              <a:buFont typeface="+mj-lt"/>
              <a:buAutoNum type="arabicPeriod"/>
            </a:pPr>
            <a:r>
              <a:rPr lang="fr-FR" sz="1600" dirty="0"/>
              <a:t>si le client a moins de 75 ans et son versement comprend moins de 30 % </a:t>
            </a:r>
            <a:r>
              <a:rPr lang="fr-FR" sz="1600" dirty="0" smtClean="0"/>
              <a:t>d’UC, </a:t>
            </a:r>
            <a:r>
              <a:rPr lang="fr-FR" sz="1600" b="1" dirty="0">
                <a:solidFill>
                  <a:srgbClr val="FF0000"/>
                </a:solidFill>
              </a:rPr>
              <a:t>vous effectuez alors une demande dérogatoire </a:t>
            </a:r>
            <a:r>
              <a:rPr lang="fr-FR" sz="1600" dirty="0"/>
              <a:t>via le canal habituel </a:t>
            </a:r>
            <a:r>
              <a:rPr lang="fr-FR" sz="1600" b="1" dirty="0"/>
              <a:t>en précisant : « versement recyclage CTO » ou « adhésion recyclage CTO »   </a:t>
            </a:r>
          </a:p>
          <a:p>
            <a:pPr marL="342900" lvl="0" indent="-342900">
              <a:spcBef>
                <a:spcPts val="300"/>
              </a:spcBef>
              <a:buFont typeface="+mj-lt"/>
              <a:buAutoNum type="arabicPeriod"/>
            </a:pPr>
            <a:r>
              <a:rPr lang="fr-FR" sz="1600" dirty="0"/>
              <a:t>si le versement respecte les conditions d’UC (30 % si &lt; 75 ans et 0 % si &gt; 75 ans) mais que le montant du versement est supérieur au montant de l’échéance :</a:t>
            </a:r>
          </a:p>
          <a:p>
            <a:pPr lvl="1">
              <a:spcBef>
                <a:spcPts val="300"/>
              </a:spcBef>
            </a:pPr>
            <a:r>
              <a:rPr lang="fr-FR" sz="1600" b="1" i="1" u="sng" dirty="0" smtClean="0"/>
              <a:t>Exemple</a:t>
            </a:r>
            <a:r>
              <a:rPr lang="fr-FR" sz="1600" b="1" i="1" u="sng" dirty="0"/>
              <a:t> : </a:t>
            </a:r>
          </a:p>
          <a:p>
            <a:pPr lvl="1">
              <a:spcBef>
                <a:spcPts val="300"/>
              </a:spcBef>
            </a:pPr>
            <a:r>
              <a:rPr lang="fr-FR" sz="1600" dirty="0"/>
              <a:t>10.5 K€ d’échéance d’emprunt sur CTO (intérêts compris</a:t>
            </a:r>
            <a:r>
              <a:rPr lang="fr-FR" sz="1600" dirty="0" smtClean="0"/>
              <a:t>), </a:t>
            </a:r>
            <a:r>
              <a:rPr lang="fr-FR" sz="1600" dirty="0"/>
              <a:t>mais le client est d’accord pour verser 15 K€ , </a:t>
            </a:r>
            <a:r>
              <a:rPr lang="fr-FR" sz="1600" b="1" dirty="0">
                <a:solidFill>
                  <a:srgbClr val="FF0000"/>
                </a:solidFill>
              </a:rPr>
              <a:t>vous devez effectuez une demande dérogatoire pour la différence, soit 4.5 K€ </a:t>
            </a:r>
          </a:p>
          <a:p>
            <a:pPr>
              <a:spcBef>
                <a:spcPts val="300"/>
              </a:spcBef>
            </a:pPr>
            <a:r>
              <a:rPr lang="fr-FR" sz="1600" dirty="0"/>
              <a:t>Dans ces 2 cas, </a:t>
            </a:r>
            <a:r>
              <a:rPr lang="fr-FR" sz="1500" b="1" dirty="0"/>
              <a:t>les accords dérogatoires sont à joindre aux documents de versement signés par le client.</a:t>
            </a:r>
          </a:p>
          <a:p>
            <a:pPr>
              <a:spcBef>
                <a:spcPts val="300"/>
              </a:spcBef>
            </a:pPr>
            <a:r>
              <a:rPr lang="fr-FR" sz="1600" i="1" dirty="0" smtClean="0">
                <a:solidFill>
                  <a:schemeClr val="tx1"/>
                </a:solidFill>
              </a:rPr>
              <a:t>Rappel</a:t>
            </a:r>
            <a:r>
              <a:rPr lang="fr-FR" sz="1600" i="1" dirty="0">
                <a:solidFill>
                  <a:schemeClr val="tx1"/>
                </a:solidFill>
              </a:rPr>
              <a:t> : dans ces deux cas, les opérations de recyclage sont à saisir sur ISI ou </a:t>
            </a:r>
            <a:r>
              <a:rPr lang="fr-FR" sz="1600" i="1" dirty="0" err="1" smtClean="0">
                <a:solidFill>
                  <a:schemeClr val="tx1"/>
                </a:solidFill>
              </a:rPr>
              <a:t>Webassur</a:t>
            </a:r>
            <a:endParaRPr lang="fr-FR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7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necteur droit 25"/>
          <p:cNvCxnSpPr/>
          <p:nvPr/>
        </p:nvCxnSpPr>
        <p:spPr>
          <a:xfrm>
            <a:off x="4262760" y="2758420"/>
            <a:ext cx="0" cy="229428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5982665" y="2758420"/>
            <a:ext cx="0" cy="321592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7562363" y="2758420"/>
            <a:ext cx="0" cy="229428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828862" y="2758420"/>
            <a:ext cx="0" cy="229428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764704"/>
            <a:ext cx="8445500" cy="36004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Annexe 2 : Le traitement des échéances d’emprunts et de FAF en assurance-vie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696269" y="2600112"/>
            <a:ext cx="7459742" cy="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720604" y="1968034"/>
            <a:ext cx="1106298" cy="33855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Échéance</a:t>
            </a:r>
          </a:p>
        </p:txBody>
      </p:sp>
      <p:cxnSp>
        <p:nvCxnSpPr>
          <p:cNvPr id="36" name="Connecteur droit avec flèche 35"/>
          <p:cNvCxnSpPr/>
          <p:nvPr/>
        </p:nvCxnSpPr>
        <p:spPr>
          <a:xfrm>
            <a:off x="828862" y="4503106"/>
            <a:ext cx="3431801" cy="0"/>
          </a:xfrm>
          <a:prstGeom prst="straightConnector1">
            <a:avLst/>
          </a:prstGeom>
          <a:ln w="4445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1355092" y="4591041"/>
            <a:ext cx="2797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B050"/>
                </a:solidFill>
              </a:rPr>
              <a:t>Recyclage anticipé de l’emprunt  possible  </a:t>
            </a:r>
          </a:p>
          <a:p>
            <a:pPr algn="ctr"/>
            <a:r>
              <a:rPr lang="fr-FR" sz="1200" b="1" dirty="0">
                <a:solidFill>
                  <a:srgbClr val="00B050"/>
                </a:solidFill>
              </a:rPr>
              <a:t>mais uniquement sur les fonds permanents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15236" y="2166029"/>
            <a:ext cx="439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M-6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7285092" y="2137311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M+6</a:t>
            </a: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4320067" y="2906404"/>
            <a:ext cx="1661895" cy="0"/>
          </a:xfrm>
          <a:prstGeom prst="straightConnector1">
            <a:avLst/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38771" y="1321023"/>
            <a:ext cx="8237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latin typeface="+mn-lt"/>
                <a:cs typeface="+mn-cs"/>
              </a:rPr>
              <a:t>Seules les échéances d’emprunt en assurance-vie peuvent être recyclées par anticipation </a:t>
            </a:r>
            <a:endParaRPr lang="fr-FR" sz="1400" b="1" dirty="0"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96670" y="3080012"/>
            <a:ext cx="298842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rgbClr val="00B050"/>
                </a:solidFill>
                <a:latin typeface="+mn-lt"/>
                <a:cs typeface="+mn-cs"/>
              </a:rPr>
              <a:t>Les échéances de </a:t>
            </a:r>
            <a:r>
              <a:rPr lang="fr-FR" sz="1400" dirty="0" smtClean="0">
                <a:solidFill>
                  <a:srgbClr val="00B050"/>
                </a:solidFill>
                <a:latin typeface="+mn-lt"/>
                <a:cs typeface="+mn-cs"/>
              </a:rPr>
              <a:t>FAF </a:t>
            </a:r>
            <a:r>
              <a:rPr lang="fr-FR" sz="1400" dirty="0" smtClean="0">
                <a:solidFill>
                  <a:srgbClr val="00B050"/>
                </a:solidFill>
                <a:latin typeface="+mn-lt"/>
                <a:cs typeface="+mn-cs"/>
              </a:rPr>
              <a:t>sur assurance-vie </a:t>
            </a:r>
          </a:p>
          <a:p>
            <a:r>
              <a:rPr lang="fr-FR" sz="1400" dirty="0" smtClean="0">
                <a:solidFill>
                  <a:srgbClr val="00B050"/>
                </a:solidFill>
                <a:latin typeface="+mn-lt"/>
                <a:cs typeface="+mn-cs"/>
              </a:rPr>
              <a:t>ne peuvent être recyclées qu’à compter de l’échéance</a:t>
            </a:r>
          </a:p>
          <a:p>
            <a:r>
              <a:rPr lang="fr-FR" sz="1400" dirty="0" smtClean="0">
                <a:solidFill>
                  <a:srgbClr val="00B050"/>
                </a:solidFill>
                <a:latin typeface="+mn-lt"/>
                <a:cs typeface="+mn-cs"/>
              </a:rPr>
              <a:t>(en fonds permanent ou temporaires)</a:t>
            </a:r>
            <a:endParaRPr lang="fr-FR" sz="1400" dirty="0">
              <a:solidFill>
                <a:srgbClr val="00B050"/>
              </a:solidFill>
              <a:latin typeface="+mn-lt"/>
              <a:cs typeface="+mn-cs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720487" y="4591041"/>
            <a:ext cx="267252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B050"/>
                </a:solidFill>
              </a:rPr>
              <a:t>Recyclage de l’emprunt  possible  </a:t>
            </a:r>
          </a:p>
          <a:p>
            <a:pPr algn="ctr"/>
            <a:r>
              <a:rPr lang="fr-FR" sz="1200" b="1" dirty="0">
                <a:solidFill>
                  <a:srgbClr val="00B050"/>
                </a:solidFill>
              </a:rPr>
              <a:t>sur les fonds permanents ou temporaires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4262760" y="2517120"/>
            <a:ext cx="0" cy="14950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828862" y="2517120"/>
            <a:ext cx="0" cy="14950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7537028" y="2517120"/>
            <a:ext cx="0" cy="14950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4320067" y="4503106"/>
            <a:ext cx="3203231" cy="0"/>
          </a:xfrm>
          <a:prstGeom prst="straightConnector1">
            <a:avLst/>
          </a:prstGeom>
          <a:ln w="4445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riangle isocèle 7"/>
          <p:cNvSpPr/>
          <p:nvPr/>
        </p:nvSpPr>
        <p:spPr>
          <a:xfrm flipV="1">
            <a:off x="4152651" y="2306588"/>
            <a:ext cx="216024" cy="16840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5744459" y="2236903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M+3</a:t>
            </a:r>
          </a:p>
        </p:txBody>
      </p:sp>
      <p:cxnSp>
        <p:nvCxnSpPr>
          <p:cNvPr id="29" name="Connecteur droit 28"/>
          <p:cNvCxnSpPr/>
          <p:nvPr/>
        </p:nvCxnSpPr>
        <p:spPr>
          <a:xfrm>
            <a:off x="5982665" y="2517120"/>
            <a:ext cx="0" cy="14950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7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404019"/>
            <a:ext cx="8445500" cy="720725"/>
          </a:xfrm>
        </p:spPr>
        <p:txBody>
          <a:bodyPr>
            <a:normAutofit/>
          </a:bodyPr>
          <a:lstStyle/>
          <a:p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Annexe 3 : la Montée en version de Léa a été activée le 11 février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771" y="1321023"/>
            <a:ext cx="82376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n-lt"/>
                <a:cs typeface="+mn-cs"/>
              </a:rPr>
              <a:t>Rappel : la montée en version prévue le 07 février a été activée le lundi 11 février</a:t>
            </a:r>
            <a:r>
              <a:rPr lang="fr-FR" sz="1400" b="1" dirty="0" smtClean="0">
                <a:latin typeface="+mn-lt"/>
                <a:cs typeface="+mn-cs"/>
              </a:rPr>
              <a:t>.</a:t>
            </a:r>
          </a:p>
          <a:p>
            <a:endParaRPr lang="fr-FR" sz="1400" b="1" dirty="0" smtClean="0">
              <a:latin typeface="+mn-lt"/>
              <a:cs typeface="+mn-cs"/>
            </a:endParaRPr>
          </a:p>
          <a:p>
            <a:endParaRPr lang="fr-FR" sz="1400" b="1" dirty="0">
              <a:latin typeface="+mn-lt"/>
              <a:cs typeface="+mn-cs"/>
            </a:endParaRPr>
          </a:p>
          <a:p>
            <a:r>
              <a:rPr lang="fr-FR" sz="1400" dirty="0" smtClean="0">
                <a:latin typeface="+mn-lt"/>
                <a:cs typeface="+mn-cs"/>
              </a:rPr>
              <a:t>Le fonctionnement </a:t>
            </a:r>
            <a:r>
              <a:rPr lang="fr-FR" sz="1400" dirty="0" smtClean="0">
                <a:latin typeface="+mn-lt"/>
                <a:cs typeface="+mn-cs"/>
              </a:rPr>
              <a:t>actuel de</a:t>
            </a:r>
            <a:r>
              <a:rPr lang="fr-FR" sz="1400" dirty="0" smtClean="0">
                <a:latin typeface="+mn-lt"/>
                <a:cs typeface="+mn-cs"/>
                <a:hlinkClick r:id="rId2"/>
              </a:rPr>
              <a:t> Léa </a:t>
            </a:r>
            <a:r>
              <a:rPr lang="fr-FR" sz="1400" dirty="0" smtClean="0">
                <a:latin typeface="+mn-lt"/>
                <a:cs typeface="+mn-cs"/>
              </a:rPr>
              <a:t>est récapitulé dans les 2 documents accessibles via la RDC :</a:t>
            </a:r>
          </a:p>
          <a:p>
            <a:endParaRPr lang="fr-FR" sz="1400" b="1" dirty="0">
              <a:latin typeface="+mn-lt"/>
              <a:cs typeface="+mn-cs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 smtClean="0">
                <a:latin typeface="+mn-lt"/>
                <a:cs typeface="+mn-cs"/>
                <a:hlinkClick r:id="rId3"/>
              </a:rPr>
              <a:t>Le Mode d’emploi au 07 février 2019,</a:t>
            </a:r>
            <a:endParaRPr lang="fr-FR" sz="1400" b="1" dirty="0" smtClean="0">
              <a:latin typeface="+mn-lt"/>
              <a:cs typeface="+mn-cs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+mn-lt"/>
              <a:cs typeface="+mn-cs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 smtClean="0">
                <a:latin typeface="+mn-lt"/>
                <a:cs typeface="+mn-cs"/>
                <a:hlinkClick r:id="rId4"/>
              </a:rPr>
              <a:t>Le Vert-Orange-Rouge des opérations réalisables ou non sur Léa </a:t>
            </a:r>
            <a:r>
              <a:rPr lang="fr-FR" sz="1400" dirty="0" smtClean="0">
                <a:latin typeface="+mn-lt"/>
                <a:cs typeface="+mn-cs"/>
              </a:rPr>
              <a:t>– version du 14 février</a:t>
            </a:r>
          </a:p>
          <a:p>
            <a:endParaRPr lang="fr-FR" sz="1400" b="1" dirty="0">
              <a:latin typeface="+mn-lt"/>
              <a:cs typeface="+mn-cs"/>
            </a:endParaRPr>
          </a:p>
          <a:p>
            <a:endParaRPr lang="fr-FR" sz="1400" b="1" dirty="0">
              <a:latin typeface="+mn-lt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3221038"/>
            <a:ext cx="25336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38771" y="4076923"/>
            <a:ext cx="823768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n-lt"/>
                <a:cs typeface="+mn-cs"/>
              </a:rPr>
              <a:t>Dans les innovations figurent notamment la possibilité d’ </a:t>
            </a:r>
          </a:p>
          <a:p>
            <a:endParaRPr lang="fr-FR" sz="1400" b="1" dirty="0" smtClean="0">
              <a:latin typeface="+mn-lt"/>
              <a:cs typeface="+mn-cs"/>
            </a:endParaRPr>
          </a:p>
          <a:p>
            <a:r>
              <a:rPr lang="fr-FR" sz="1400" dirty="0" smtClean="0">
                <a:latin typeface="+mn-lt"/>
                <a:cs typeface="+mn-cs"/>
              </a:rPr>
              <a:t>Pour la campagne de recyclage de février tous les emprunts sont échus, et il n’est pas possible d’anticiper les autres échéances FAF/emprunts de l’année avant le mois d’avril.</a:t>
            </a:r>
          </a:p>
          <a:p>
            <a:endParaRPr lang="fr-FR" sz="1400" dirty="0" smtClean="0">
              <a:latin typeface="+mn-lt"/>
              <a:cs typeface="+mn-cs"/>
            </a:endParaRPr>
          </a:p>
          <a:p>
            <a:r>
              <a:rPr lang="fr-FR" sz="1400" dirty="0" smtClean="0">
                <a:latin typeface="+mn-lt"/>
                <a:cs typeface="+mn-cs"/>
              </a:rPr>
              <a:t>Néanmoins, les écrans présentés dans le mode d’emploi ci-dessus restent valables.</a:t>
            </a:r>
            <a:endParaRPr lang="fr-FR" sz="1400" dirty="0">
              <a:latin typeface="+mn-lt"/>
              <a:cs typeface="+mn-cs"/>
            </a:endParaRPr>
          </a:p>
          <a:p>
            <a:endParaRPr lang="fr-FR" sz="1400" b="1" dirty="0" smtClean="0">
              <a:latin typeface="+mn-lt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836" y="4051523"/>
            <a:ext cx="419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63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404019"/>
            <a:ext cx="8445500" cy="720725"/>
          </a:xfrm>
        </p:spPr>
        <p:txBody>
          <a:bodyPr>
            <a:normAutofit/>
          </a:bodyPr>
          <a:lstStyle/>
          <a:p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Annexe 4 : Argumentaires lorsque le client a également une échéance de FAF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1171476"/>
            <a:ext cx="8237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n-lt"/>
                <a:cs typeface="+mn-cs"/>
              </a:rPr>
              <a:t>Les Fonds à Formule vont avoir un rendement plus limité et selon les données actuelles, non définitives :</a:t>
            </a:r>
          </a:p>
          <a:p>
            <a:r>
              <a:rPr lang="fr-FR" sz="1400" dirty="0" smtClean="0"/>
              <a:t>.</a:t>
            </a:r>
            <a:r>
              <a:rPr lang="fr-FR" sz="1400" dirty="0" smtClean="0">
                <a:latin typeface="+mn-lt"/>
                <a:cs typeface="+mn-cs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15966" y="4628376"/>
            <a:ext cx="42331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Des argumentaires spécifiques seront mis en place par NIM ,</a:t>
            </a:r>
          </a:p>
          <a:p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15 jours avant l’échéance et accessibles sur DEFI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1"/>
          <a:stretch/>
        </p:blipFill>
        <p:spPr bwMode="auto">
          <a:xfrm>
            <a:off x="927075" y="2767509"/>
            <a:ext cx="7689663" cy="62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94"/>
          <a:stretch/>
        </p:blipFill>
        <p:spPr bwMode="auto">
          <a:xfrm>
            <a:off x="927076" y="1705868"/>
            <a:ext cx="7634137" cy="73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75" y="3713212"/>
            <a:ext cx="7689663" cy="66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23528" y="1417340"/>
            <a:ext cx="8237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n-lt"/>
                <a:cs typeface="+mn-cs"/>
              </a:rPr>
              <a:t>Capital Euro 50 à échéance le 8 avril :</a:t>
            </a:r>
            <a:endParaRPr lang="fr-FR" sz="1400" dirty="0"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2467868"/>
            <a:ext cx="8237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n-lt"/>
                <a:cs typeface="+mn-cs"/>
              </a:rPr>
              <a:t>Capital Euro 50 n° 2, à échéance le 29 juillet :</a:t>
            </a:r>
            <a:endParaRPr lang="fr-FR" sz="1400" dirty="0">
              <a:latin typeface="+mn-lt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3528" y="3418135"/>
            <a:ext cx="8237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latin typeface="+mn-lt"/>
                <a:cs typeface="+mn-cs"/>
              </a:rPr>
              <a:t>Capital Euro 50 n°3,  à échéance le 16 décembre :</a:t>
            </a:r>
            <a:endParaRPr lang="fr-FR" sz="1400" dirty="0"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3528" y="4382740"/>
            <a:ext cx="823768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fr-FR" sz="1400" dirty="0" smtClean="0">
                <a:latin typeface="+mn-lt"/>
                <a:cs typeface="+mn-cs"/>
                <a:hlinkClick r:id="rId5"/>
              </a:rPr>
              <a:t>Deux argumentaires NIM  sont déjà disponibles dans la RDC </a:t>
            </a:r>
            <a:r>
              <a:rPr lang="fr-FR" sz="1400" dirty="0" smtClean="0">
                <a:latin typeface="+mn-lt"/>
                <a:cs typeface="+mn-cs"/>
              </a:rPr>
              <a:t>:</a:t>
            </a:r>
          </a:p>
          <a:p>
            <a:pPr marL="742950" lvl="1" indent="-285750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+mn-lt"/>
                <a:cs typeface="+mn-cs"/>
              </a:rPr>
              <a:t>l’essentiel du recyclage des échéances en 10 questions,</a:t>
            </a:r>
          </a:p>
          <a:p>
            <a:pPr marL="742950" lvl="1" indent="-285750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fr-FR" sz="1400" dirty="0" smtClean="0">
                <a:latin typeface="+mn-lt"/>
                <a:cs typeface="+mn-cs"/>
              </a:rPr>
              <a:t>recyclage des échéances : le traitement des objections.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783146" y="5292687"/>
            <a:ext cx="7505699" cy="857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client a souscrit à la fois des emprunts et des Fonds à Formule et ce conseil de diversification s’est avéré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opportun. </a:t>
            </a: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Avec Léa nous allons lui proposer la diversification adaptée à son profil</a:t>
            </a:r>
          </a:p>
        </p:txBody>
      </p:sp>
    </p:spTree>
    <p:extLst>
      <p:ext uri="{BB962C8B-B14F-4D97-AF65-F5344CB8AC3E}">
        <p14:creationId xmlns:p14="http://schemas.microsoft.com/office/powerpoint/2010/main" val="91859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u numéro de diapositive 22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Aft>
                <a:spcPts val="300"/>
              </a:spcAft>
              <a:defRPr sz="1300" b="1">
                <a:solidFill>
                  <a:schemeClr val="accent1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algn="just" eaLnBrk="0" hangingPunct="0">
              <a:lnSpc>
                <a:spcPts val="2000"/>
              </a:lnSpc>
              <a:defRPr sz="13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algn="just" eaLnBrk="0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5pPr>
            <a:lvl6pPr marL="25146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6pPr>
            <a:lvl7pPr marL="29718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7pPr>
            <a:lvl8pPr marL="34290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8pPr>
            <a:lvl9pPr marL="3886200" indent="-228600" algn="just" eaLnBrk="0" fontAlgn="base" hangingPunct="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itchFamily="34" charset="0"/>
              <a:buChar char="&gt;"/>
              <a:defRPr sz="1300">
                <a:solidFill>
                  <a:schemeClr val="accent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051914B-540C-454B-99F4-FEFF50D1E02E}" type="slidenum">
              <a:rPr lang="fr-FR" altLang="fr-FR" sz="110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fr-FR" altLang="fr-FR" sz="1100" smtClean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50" y="404019"/>
            <a:ext cx="8445500" cy="7207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Annexe 5 : Marketing direct, courriers &amp; mailings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Espace réservé du pied de page 5"/>
          <p:cNvSpPr txBox="1">
            <a:spLocks/>
          </p:cNvSpPr>
          <p:nvPr/>
        </p:nvSpPr>
        <p:spPr bwMode="auto">
          <a:xfrm>
            <a:off x="2843808" y="6387470"/>
            <a:ext cx="338437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sz="1200" b="0" kern="1200" cap="all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000" b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1000" b="0" i="1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 b="0" i="0" kern="1200" cap="none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pPr>
              <a:spcAft>
                <a:spcPct val="0"/>
              </a:spcAft>
              <a:defRPr/>
            </a:pPr>
            <a:r>
              <a:rPr lang="fr-FR" altLang="fr-FR" sz="1100" dirty="0" smtClean="0">
                <a:solidFill>
                  <a:prstClr val="black"/>
                </a:solidFill>
              </a:rPr>
              <a:t>2019 - HDJ S 07 Et S 08 – recyclage des échéances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754" y="1274666"/>
            <a:ext cx="8237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+mn-lt"/>
                <a:cs typeface="+mn-cs"/>
              </a:rPr>
              <a:t>Tous les clients ayant une échéance sont destinataires d’un mailing dédié :</a:t>
            </a:r>
            <a:endParaRPr lang="fr-FR" sz="2000" dirty="0">
              <a:latin typeface="+mn-lt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6" b="26906"/>
          <a:stretch/>
        </p:blipFill>
        <p:spPr bwMode="auto">
          <a:xfrm>
            <a:off x="777874" y="1793784"/>
            <a:ext cx="5450309" cy="404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" r="4693"/>
          <a:stretch/>
        </p:blipFill>
        <p:spPr bwMode="auto">
          <a:xfrm>
            <a:off x="6832600" y="1674776"/>
            <a:ext cx="1379053" cy="437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46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Axis">
  <a:themeElements>
    <a:clrScheme name="Axis 10">
      <a:dk1>
        <a:srgbClr val="000000"/>
      </a:dk1>
      <a:lt1>
        <a:srgbClr val="FFFFFF"/>
      </a:lt1>
      <a:dk2>
        <a:srgbClr val="FF0000"/>
      </a:dk2>
      <a:lt2>
        <a:srgbClr val="D3CBC5"/>
      </a:lt2>
      <a:accent1>
        <a:srgbClr val="B11116"/>
      </a:accent1>
      <a:accent2>
        <a:srgbClr val="F47920"/>
      </a:accent2>
      <a:accent3>
        <a:srgbClr val="FFFFFF"/>
      </a:accent3>
      <a:accent4>
        <a:srgbClr val="000000"/>
      </a:accent4>
      <a:accent5>
        <a:srgbClr val="D5AAAB"/>
      </a:accent5>
      <a:accent6>
        <a:srgbClr val="DD6D1C"/>
      </a:accent6>
      <a:hlink>
        <a:srgbClr val="98134E"/>
      </a:hlink>
      <a:folHlink>
        <a:srgbClr val="6B274F"/>
      </a:folHlink>
    </a:clrScheme>
    <a:fontScheme name="Axi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9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D3CBC5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10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98134E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8.xml><?xml version="1.0" encoding="utf-8"?>
<a:theme xmlns:a="http://schemas.openxmlformats.org/drawingml/2006/main" name="12_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2358053497F4F98FD4E7A40106C61" ma:contentTypeVersion="0" ma:contentTypeDescription="Crée un document." ma:contentTypeScope="" ma:versionID="0fa3c54ea23fabaa5a2df06fdcfd174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88766A-0E54-4BDE-B398-7A027BC154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580E982-9622-4106-BC5C-D63EA101ECB7}">
  <ds:schemaRefs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10806</TotalTime>
  <Words>2186</Words>
  <Application>Microsoft Office PowerPoint</Application>
  <PresentationFormat>Affichage à l'écran (4:3)</PresentationFormat>
  <Paragraphs>313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8</vt:i4>
      </vt:variant>
      <vt:variant>
        <vt:lpstr>Titres des diapositives</vt:lpstr>
      </vt:variant>
      <vt:variant>
        <vt:i4>19</vt:i4>
      </vt:variant>
    </vt:vector>
  </HeadingPairs>
  <TitlesOfParts>
    <vt:vector size="27" baseType="lpstr">
      <vt:lpstr>Thème Office</vt:lpstr>
      <vt:lpstr>Axis</vt:lpstr>
      <vt:lpstr>1-MODELE PART</vt:lpstr>
      <vt:lpstr>NATIXIS_2017_Template4-3_NATIXIS_ASSURANCES</vt:lpstr>
      <vt:lpstr>1_1-MODELE PART</vt:lpstr>
      <vt:lpstr>2_1-MODELE PART</vt:lpstr>
      <vt:lpstr>5_Thème Office</vt:lpstr>
      <vt:lpstr>12_Thème Office</vt:lpstr>
      <vt:lpstr>Recyclage des échéances.  Episode 1 : les emprunts à échéance en février</vt:lpstr>
      <vt:lpstr>SOMMAIRE</vt:lpstr>
      <vt:lpstr>Nous sommes confrontés à de lourdes échéances en 2019, 380 M€, c’est un enjeu fort</vt:lpstr>
      <vt:lpstr>Selon le support du produit, les fonds sont orientés à l’échéance vers 3 directions dont une particulièrement à risque</vt:lpstr>
      <vt:lpstr>Les échéances de février sont un moment déterminant pour la collecte</vt:lpstr>
      <vt:lpstr>Les agences sont appuyées par le telemarketing (AVISO)  dans la prise de rendez-vous</vt:lpstr>
      <vt:lpstr>Les clients concernés vont être heureux de nous rencontrer</vt:lpstr>
      <vt:lpstr>Appuyons nous sur la performance des produits et de notre conseil pour consolider des relations de confiance</vt:lpstr>
      <vt:lpstr>Pour faciliter l’action de recyclage, des offres compétitives ont été mises en marché, en tenant compte de l'âge de nos clients</vt:lpstr>
      <vt:lpstr>Panorama des offres (rappel)</vt:lpstr>
      <vt:lpstr>Zoom sur les conditions exceptionnelles pour les &gt; 75 ans</vt:lpstr>
      <vt:lpstr>Plusieurs suivis de traitement des échéances sont à votre disposition</vt:lpstr>
      <vt:lpstr>un Dispositif d’accompagnement dédié est alimenté sur Espace DEFI</vt:lpstr>
      <vt:lpstr>Profitez de la boite à outil des échéances pour retrouver tous les outils</vt:lpstr>
      <vt:lpstr>Annexe 1 :  Conditions tarifaires du RECYCLAGE  en ASSURANCE VIE d’emprunt échu sur CTO</vt:lpstr>
      <vt:lpstr>Annexe 2 : Le traitement des échéances d’emprunts et de FAF en assurance-vie</vt:lpstr>
      <vt:lpstr>Annexe 3 : la Montée en version de Léa a été activée le 11 février</vt:lpstr>
      <vt:lpstr>Annexe 4 : Argumentaires lorsque le client a également une échéance de FAF</vt:lpstr>
      <vt:lpstr>Annexe 5 : Marketing direct, courriers &amp; mailings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A5701248</cp:lastModifiedBy>
  <cp:revision>847</cp:revision>
  <cp:lastPrinted>2019-02-21T13:56:09Z</cp:lastPrinted>
  <dcterms:created xsi:type="dcterms:W3CDTF">2017-05-30T18:41:27Z</dcterms:created>
  <dcterms:modified xsi:type="dcterms:W3CDTF">2019-02-21T16:55:55Z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0x010100A272358053497F4F98FD4E7A40106C61</vt:lpwstr>
  </property>
</Properties>
</file>