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86" r:id="rId2"/>
    <p:sldId id="324" r:id="rId3"/>
    <p:sldId id="356" r:id="rId4"/>
    <p:sldId id="342" r:id="rId5"/>
    <p:sldId id="320" r:id="rId6"/>
    <p:sldId id="344" r:id="rId7"/>
    <p:sldId id="346" r:id="rId8"/>
    <p:sldId id="341" r:id="rId9"/>
    <p:sldId id="318" r:id="rId10"/>
    <p:sldId id="347" r:id="rId11"/>
    <p:sldId id="353" r:id="rId12"/>
    <p:sldId id="328" r:id="rId13"/>
    <p:sldId id="348" r:id="rId14"/>
    <p:sldId id="360" r:id="rId15"/>
    <p:sldId id="359" r:id="rId16"/>
    <p:sldId id="355" r:id="rId17"/>
    <p:sldId id="351" r:id="rId18"/>
    <p:sldId id="349" r:id="rId19"/>
    <p:sldId id="352" r:id="rId20"/>
    <p:sldId id="357" r:id="rId21"/>
    <p:sldId id="350" r:id="rId22"/>
    <p:sldId id="358" r:id="rId23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4278"/>
    <a:srgbClr val="B85089"/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49" autoAdjust="0"/>
  </p:normalViewPr>
  <p:slideViewPr>
    <p:cSldViewPr>
      <p:cViewPr>
        <p:scale>
          <a:sx n="110" d="100"/>
          <a:sy n="110" d="100"/>
        </p:scale>
        <p:origin x="-1056" y="-19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r>
              <a:rPr lang="fr-FR" sz="1400" b="1" i="0" u="none" strike="noStrike" baseline="0" dirty="0">
                <a:effectLst/>
              </a:rPr>
              <a:t>Crédit de trésorerie </a:t>
            </a:r>
            <a:r>
              <a:rPr lang="fr-FR" sz="1400" dirty="0">
                <a:solidFill>
                  <a:srgbClr val="C00000"/>
                </a:solidFill>
              </a:rPr>
              <a:t>Encours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</a:t>
            </a:r>
            <a:r>
              <a:rPr lang="fr-FR" sz="1400" dirty="0">
                <a:solidFill>
                  <a:srgbClr val="C00000"/>
                </a:solidFill>
              </a:rPr>
              <a:t>Parts de Marché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c:rich>
      </c:tx>
      <c:layout>
        <c:manualLayout>
          <c:xMode val="edge"/>
          <c:yMode val="edge"/>
          <c:x val="1.3828033715072274E-2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1.8749999999999999E-2"/>
          <c:y val="0.13682342259576602"/>
          <c:w val="0.95416666666666672"/>
          <c:h val="0.756895411650497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données!$B$1</c:f>
              <c:strCache>
                <c:ptCount val="1"/>
                <c:pt idx="0">
                  <c:v>Encours GEE Mrds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.00" sourceLinked="0"/>
            <c:spPr>
              <a:noFill/>
              <a:ln w="25396">
                <a:noFill/>
              </a:ln>
            </c:spPr>
            <c:txPr>
              <a:bodyPr/>
              <a:lstStyle/>
              <a:p>
                <a:pPr>
                  <a:defRPr sz="1050"/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données!$A$2:$A$14</c:f>
              <c:strCach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 T1</c:v>
                </c:pt>
                <c:pt idx="11">
                  <c:v>2018 T2</c:v>
                </c:pt>
                <c:pt idx="12">
                  <c:v>2018 T3</c:v>
                </c:pt>
              </c:strCache>
            </c:strRef>
          </c:cat>
          <c:val>
            <c:numRef>
              <c:f>données!$B$2:$B$14</c:f>
              <c:numCache>
                <c:formatCode>_-* #,##0\ _€_-;\-* #,##0\ _€_-;_-* "-"??\ _€_-;_-@_-</c:formatCode>
                <c:ptCount val="13"/>
                <c:pt idx="0">
                  <c:v>945.31855295000003</c:v>
                </c:pt>
                <c:pt idx="1">
                  <c:v>1041.6061042599999</c:v>
                </c:pt>
                <c:pt idx="2">
                  <c:v>1061.2465019799999</c:v>
                </c:pt>
                <c:pt idx="3">
                  <c:v>1122.81780882</c:v>
                </c:pt>
                <c:pt idx="4">
                  <c:v>1152.9472229300002</c:v>
                </c:pt>
                <c:pt idx="5">
                  <c:v>1172.8611920600001</c:v>
                </c:pt>
                <c:pt idx="6">
                  <c:v>1181.2662509199999</c:v>
                </c:pt>
                <c:pt idx="7">
                  <c:v>1205.94097025</c:v>
                </c:pt>
                <c:pt idx="8">
                  <c:v>1233.3265027</c:v>
                </c:pt>
                <c:pt idx="9">
                  <c:v>1295.93309353</c:v>
                </c:pt>
                <c:pt idx="10">
                  <c:v>1311.6903896599999</c:v>
                </c:pt>
                <c:pt idx="11">
                  <c:v>1327.1027716000001</c:v>
                </c:pt>
                <c:pt idx="12">
                  <c:v>1338.0373215099999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20326016"/>
        <c:axId val="120327552"/>
      </c:barChart>
      <c:lineChart>
        <c:grouping val="standard"/>
        <c:varyColors val="0"/>
        <c:ser>
          <c:idx val="1"/>
          <c:order val="1"/>
          <c:tx>
            <c:strRef>
              <c:f>données!$C$1</c:f>
              <c:strCache>
                <c:ptCount val="1"/>
                <c:pt idx="0">
                  <c:v>PDM GEE</c:v>
                </c:pt>
              </c:strCache>
            </c:strRef>
          </c:tx>
          <c:spPr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6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000"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données!$A$2:$A$14</c:f>
              <c:strCach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 T1</c:v>
                </c:pt>
                <c:pt idx="11">
                  <c:v>2018 T2</c:v>
                </c:pt>
                <c:pt idx="12">
                  <c:v>2018 T3</c:v>
                </c:pt>
              </c:strCache>
            </c:strRef>
          </c:cat>
          <c:val>
            <c:numRef>
              <c:f>données!$C$2:$C$14</c:f>
              <c:numCache>
                <c:formatCode>0.00%</c:formatCode>
                <c:ptCount val="13"/>
                <c:pt idx="0">
                  <c:v>6.1125374810572251E-2</c:v>
                </c:pt>
                <c:pt idx="1">
                  <c:v>6.4564615565125549E-2</c:v>
                </c:pt>
                <c:pt idx="2">
                  <c:v>6.4724758630530649E-2</c:v>
                </c:pt>
                <c:pt idx="3">
                  <c:v>6.7011131489120648E-2</c:v>
                </c:pt>
                <c:pt idx="4">
                  <c:v>6.9084829171113749E-2</c:v>
                </c:pt>
                <c:pt idx="5">
                  <c:v>7.2129358572654415E-2</c:v>
                </c:pt>
                <c:pt idx="6">
                  <c:v>7.1771664858716097E-2</c:v>
                </c:pt>
                <c:pt idx="7">
                  <c:v>7.2158474911769341E-2</c:v>
                </c:pt>
                <c:pt idx="8">
                  <c:v>7.1839909568656449E-2</c:v>
                </c:pt>
                <c:pt idx="9">
                  <c:v>7.3671932435577431E-2</c:v>
                </c:pt>
                <c:pt idx="10">
                  <c:v>7.3858464299681972E-2</c:v>
                </c:pt>
                <c:pt idx="11">
                  <c:v>7.4475071478182789E-2</c:v>
                </c:pt>
                <c:pt idx="12">
                  <c:v>7.4169972838140641E-2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données!$D$1</c:f>
              <c:strCache>
                <c:ptCount val="1"/>
                <c:pt idx="0">
                  <c:v>PDM RCE</c:v>
                </c:pt>
              </c:strCache>
            </c:strRef>
          </c:tx>
          <c:spPr>
            <a:ln>
              <a:solidFill>
                <a:srgbClr val="FFC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6"/>
            <c:spPr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9"/>
              <c:layout/>
              <c:spPr>
                <a:noFill/>
                <a:ln w="25396">
                  <a:noFill/>
                </a:ln>
              </c:spPr>
              <c:txPr>
                <a:bodyPr/>
                <a:lstStyle/>
                <a:p>
                  <a:pPr>
                    <a:defRPr sz="1000">
                      <a:solidFill>
                        <a:srgbClr val="FFC000"/>
                      </a:solidFill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spPr>
                <a:noFill/>
                <a:ln w="25396">
                  <a:noFill/>
                </a:ln>
              </c:spPr>
              <c:txPr>
                <a:bodyPr/>
                <a:lstStyle/>
                <a:p>
                  <a:pPr>
                    <a:defRPr sz="1000">
                      <a:solidFill>
                        <a:srgbClr val="FFC000"/>
                      </a:solidFill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spPr>
                <a:noFill/>
                <a:ln w="25396">
                  <a:noFill/>
                </a:ln>
              </c:spPr>
              <c:txPr>
                <a:bodyPr/>
                <a:lstStyle/>
                <a:p>
                  <a:pPr>
                    <a:defRPr sz="1000">
                      <a:solidFill>
                        <a:srgbClr val="FFC000"/>
                      </a:solidFill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spPr>
                <a:noFill/>
                <a:ln w="25396">
                  <a:noFill/>
                </a:ln>
              </c:spPr>
              <c:txPr>
                <a:bodyPr/>
                <a:lstStyle/>
                <a:p>
                  <a:pPr>
                    <a:defRPr sz="1000">
                      <a:solidFill>
                        <a:srgbClr val="FFC000"/>
                      </a:solidFill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données!$A$2:$A$14</c:f>
              <c:strCach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 T1</c:v>
                </c:pt>
                <c:pt idx="11">
                  <c:v>2018 T2</c:v>
                </c:pt>
                <c:pt idx="12">
                  <c:v>2018 T3</c:v>
                </c:pt>
              </c:strCache>
            </c:strRef>
          </c:cat>
          <c:val>
            <c:numRef>
              <c:f>données!$D$2:$D$14</c:f>
              <c:numCache>
                <c:formatCode>0.00%</c:formatCode>
                <c:ptCount val="13"/>
                <c:pt idx="0">
                  <c:v>7.1778968943060795E-2</c:v>
                </c:pt>
                <c:pt idx="1">
                  <c:v>7.3529034484415237E-2</c:v>
                </c:pt>
                <c:pt idx="2">
                  <c:v>7.610694266991426E-2</c:v>
                </c:pt>
                <c:pt idx="3">
                  <c:v>7.9950208964568226E-2</c:v>
                </c:pt>
                <c:pt idx="4">
                  <c:v>8.2729312490171208E-2</c:v>
                </c:pt>
                <c:pt idx="5">
                  <c:v>8.7289078670755083E-2</c:v>
                </c:pt>
                <c:pt idx="6">
                  <c:v>8.8462855539907861E-2</c:v>
                </c:pt>
                <c:pt idx="7">
                  <c:v>9.1281689017674889E-2</c:v>
                </c:pt>
                <c:pt idx="8">
                  <c:v>9.3302829644258886E-2</c:v>
                </c:pt>
                <c:pt idx="9">
                  <c:v>9.5025702236264373E-2</c:v>
                </c:pt>
                <c:pt idx="10">
                  <c:v>9.5371357774485258E-2</c:v>
                </c:pt>
                <c:pt idx="11">
                  <c:v>9.6348492419610784E-2</c:v>
                </c:pt>
                <c:pt idx="12">
                  <c:v>9.5959147983711551E-2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337920"/>
        <c:axId val="120339456"/>
      </c:lineChart>
      <c:catAx>
        <c:axId val="120326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120327552"/>
        <c:crosses val="autoZero"/>
        <c:auto val="1"/>
        <c:lblAlgn val="ctr"/>
        <c:lblOffset val="100"/>
        <c:noMultiLvlLbl val="0"/>
      </c:catAx>
      <c:valAx>
        <c:axId val="120327552"/>
        <c:scaling>
          <c:orientation val="minMax"/>
        </c:scaling>
        <c:delete val="0"/>
        <c:axPos val="l"/>
        <c:numFmt formatCode="_-* #,##0\ _€_-;\-* #,##0\ _€_-;_-* &quot;-&quot;??\ _€_-;_-@_-" sourceLinked="1"/>
        <c:majorTickMark val="out"/>
        <c:minorTickMark val="none"/>
        <c:tickLblPos val="none"/>
        <c:spPr>
          <a:ln>
            <a:noFill/>
          </a:ln>
        </c:spPr>
        <c:crossAx val="120326016"/>
        <c:crosses val="autoZero"/>
        <c:crossBetween val="between"/>
        <c:dispUnits>
          <c:builtInUnit val="thousands"/>
        </c:dispUnits>
      </c:valAx>
      <c:catAx>
        <c:axId val="120337920"/>
        <c:scaling>
          <c:orientation val="minMax"/>
        </c:scaling>
        <c:delete val="1"/>
        <c:axPos val="b"/>
        <c:majorTickMark val="out"/>
        <c:minorTickMark val="none"/>
        <c:tickLblPos val="nextTo"/>
        <c:crossAx val="120339456"/>
        <c:crosses val="autoZero"/>
        <c:auto val="1"/>
        <c:lblAlgn val="ctr"/>
        <c:lblOffset val="100"/>
        <c:noMultiLvlLbl val="0"/>
      </c:catAx>
      <c:valAx>
        <c:axId val="120339456"/>
        <c:scaling>
          <c:orientation val="minMax"/>
          <c:min val="0"/>
        </c:scaling>
        <c:delete val="0"/>
        <c:axPos val="r"/>
        <c:numFmt formatCode="0.00%" sourceLinked="1"/>
        <c:majorTickMark val="out"/>
        <c:minorTickMark val="none"/>
        <c:tickLblPos val="none"/>
        <c:spPr>
          <a:ln>
            <a:noFill/>
          </a:ln>
        </c:spPr>
        <c:crossAx val="120337920"/>
        <c:crosses val="max"/>
        <c:crossBetween val="between"/>
      </c:valAx>
      <c:spPr>
        <a:noFill/>
        <a:ln w="25396">
          <a:noFill/>
        </a:ln>
      </c:spPr>
    </c:plotArea>
    <c:legend>
      <c:legendPos val="t"/>
      <c:legendEntry>
        <c:idx val="1"/>
        <c:txPr>
          <a:bodyPr/>
          <a:lstStyle/>
          <a:p>
            <a:pPr>
              <a:defRPr sz="1000">
                <a:solidFill>
                  <a:srgbClr val="C00000"/>
                </a:solidFill>
              </a:defRPr>
            </a:pPr>
            <a:endParaRPr lang="fr-FR"/>
          </a:p>
        </c:txPr>
      </c:legendEntry>
      <c:legendEntry>
        <c:idx val="2"/>
        <c:txPr>
          <a:bodyPr/>
          <a:lstStyle/>
          <a:p>
            <a:pPr>
              <a:defRPr sz="1000">
                <a:solidFill>
                  <a:srgbClr val="FFC000"/>
                </a:solidFill>
              </a:defRPr>
            </a:pPr>
            <a:endParaRPr lang="fr-FR"/>
          </a:p>
        </c:txPr>
      </c:legendEntry>
      <c:layout>
        <c:manualLayout>
          <c:xMode val="edge"/>
          <c:yMode val="edge"/>
          <c:x val="0.5744834735816543"/>
          <c:y val="3.971772657705386E-3"/>
          <c:w val="0.4255165264183457"/>
          <c:h val="5.5270742872180555E-2"/>
        </c:manualLayout>
      </c:layout>
      <c:overlay val="0"/>
      <c:txPr>
        <a:bodyPr/>
        <a:lstStyle/>
        <a:p>
          <a:pPr>
            <a:defRPr sz="10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92310298102982"/>
          <c:y val="8.9795833333333339E-2"/>
          <c:w val="0.73053700878473815"/>
          <c:h val="0.766245219347581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2222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9523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9523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9523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9523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9523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9523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9523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9523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9523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7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9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7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9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697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Feuil1!$A$2:$A$53</c:f>
              <c:strCache>
                <c:ptCount val="52"/>
                <c:pt idx="0">
                  <c:v>semaine 1 </c:v>
                </c:pt>
                <c:pt idx="1">
                  <c:v>semaine 2</c:v>
                </c:pt>
                <c:pt idx="2">
                  <c:v>semaine 3</c:v>
                </c:pt>
                <c:pt idx="3">
                  <c:v>semaine 4</c:v>
                </c:pt>
                <c:pt idx="4">
                  <c:v>semaine 5</c:v>
                </c:pt>
                <c:pt idx="5">
                  <c:v>semaine 6</c:v>
                </c:pt>
                <c:pt idx="6">
                  <c:v>semaine 7</c:v>
                </c:pt>
                <c:pt idx="7">
                  <c:v>semaine 8</c:v>
                </c:pt>
                <c:pt idx="8">
                  <c:v>semaine 9</c:v>
                </c:pt>
                <c:pt idx="9">
                  <c:v>semaine 10</c:v>
                </c:pt>
                <c:pt idx="10">
                  <c:v>semaine 11</c:v>
                </c:pt>
                <c:pt idx="11">
                  <c:v>semaine 12</c:v>
                </c:pt>
                <c:pt idx="12">
                  <c:v>semaine 13</c:v>
                </c:pt>
                <c:pt idx="13">
                  <c:v>semaine 14</c:v>
                </c:pt>
                <c:pt idx="14">
                  <c:v>semaine 15</c:v>
                </c:pt>
                <c:pt idx="15">
                  <c:v>semaine 16</c:v>
                </c:pt>
                <c:pt idx="16">
                  <c:v>semaine 17</c:v>
                </c:pt>
                <c:pt idx="17">
                  <c:v>semaine 18</c:v>
                </c:pt>
                <c:pt idx="18">
                  <c:v>semaine 19</c:v>
                </c:pt>
                <c:pt idx="19">
                  <c:v>semaine 20</c:v>
                </c:pt>
                <c:pt idx="20">
                  <c:v>semaine 21</c:v>
                </c:pt>
                <c:pt idx="21">
                  <c:v>semaine 22</c:v>
                </c:pt>
                <c:pt idx="22">
                  <c:v>semaine 23</c:v>
                </c:pt>
                <c:pt idx="23">
                  <c:v>semaine 24</c:v>
                </c:pt>
                <c:pt idx="24">
                  <c:v>semaine 25</c:v>
                </c:pt>
                <c:pt idx="25">
                  <c:v>semaine 26</c:v>
                </c:pt>
                <c:pt idx="26">
                  <c:v>semaine 27</c:v>
                </c:pt>
                <c:pt idx="27">
                  <c:v>semaine 28</c:v>
                </c:pt>
                <c:pt idx="28">
                  <c:v>semaine 29</c:v>
                </c:pt>
                <c:pt idx="29">
                  <c:v>semaine 30</c:v>
                </c:pt>
                <c:pt idx="30">
                  <c:v>semaine 31</c:v>
                </c:pt>
                <c:pt idx="31">
                  <c:v>semaine 32</c:v>
                </c:pt>
                <c:pt idx="32">
                  <c:v>semaine 33</c:v>
                </c:pt>
                <c:pt idx="33">
                  <c:v>semaine 34</c:v>
                </c:pt>
                <c:pt idx="34">
                  <c:v>semaine 35</c:v>
                </c:pt>
                <c:pt idx="35">
                  <c:v>semaine 36</c:v>
                </c:pt>
                <c:pt idx="36">
                  <c:v>semaine 37</c:v>
                </c:pt>
                <c:pt idx="37">
                  <c:v>semaine 38</c:v>
                </c:pt>
                <c:pt idx="38">
                  <c:v>semaine 39</c:v>
                </c:pt>
                <c:pt idx="39">
                  <c:v>semaine 40</c:v>
                </c:pt>
                <c:pt idx="40">
                  <c:v>semaine 41</c:v>
                </c:pt>
                <c:pt idx="41">
                  <c:v>semaine 42</c:v>
                </c:pt>
                <c:pt idx="42">
                  <c:v>semaine 43</c:v>
                </c:pt>
                <c:pt idx="43">
                  <c:v>semaine 44</c:v>
                </c:pt>
                <c:pt idx="44">
                  <c:v>semaine 45</c:v>
                </c:pt>
                <c:pt idx="45">
                  <c:v>semaine 46</c:v>
                </c:pt>
                <c:pt idx="46">
                  <c:v>semaine 47</c:v>
                </c:pt>
                <c:pt idx="47">
                  <c:v>semaine 48</c:v>
                </c:pt>
                <c:pt idx="48">
                  <c:v>semaine 49</c:v>
                </c:pt>
                <c:pt idx="49">
                  <c:v>semaine 50</c:v>
                </c:pt>
                <c:pt idx="50">
                  <c:v>semaine 51</c:v>
                </c:pt>
                <c:pt idx="51">
                  <c:v>semaine 52</c:v>
                </c:pt>
              </c:strCache>
            </c:strRef>
          </c:cat>
          <c:val>
            <c:numRef>
              <c:f>Feuil1!$B$2:$B$53</c:f>
              <c:numCache>
                <c:formatCode>_-* #,##0\ _€_-;\-* #,##0\ _€_-;_-* "-"??\ _€_-;_-@_-</c:formatCode>
                <c:ptCount val="52"/>
                <c:pt idx="0">
                  <c:v>5307970</c:v>
                </c:pt>
                <c:pt idx="1">
                  <c:v>7858386</c:v>
                </c:pt>
                <c:pt idx="2">
                  <c:v>10436028</c:v>
                </c:pt>
                <c:pt idx="3">
                  <c:v>11728230</c:v>
                </c:pt>
                <c:pt idx="4">
                  <c:v>13063226</c:v>
                </c:pt>
                <c:pt idx="5">
                  <c:v>12091393</c:v>
                </c:pt>
                <c:pt idx="6">
                  <c:v>13158804</c:v>
                </c:pt>
                <c:pt idx="7">
                  <c:v>13256261</c:v>
                </c:pt>
                <c:pt idx="8">
                  <c:v>13332067</c:v>
                </c:pt>
                <c:pt idx="9">
                  <c:v>9567431</c:v>
                </c:pt>
                <c:pt idx="10">
                  <c:v>11125160</c:v>
                </c:pt>
                <c:pt idx="11">
                  <c:v>12763472</c:v>
                </c:pt>
                <c:pt idx="12">
                  <c:v>9852025</c:v>
                </c:pt>
                <c:pt idx="13">
                  <c:v>11942544</c:v>
                </c:pt>
                <c:pt idx="14">
                  <c:v>13157436</c:v>
                </c:pt>
                <c:pt idx="15">
                  <c:v>13572906</c:v>
                </c:pt>
                <c:pt idx="16">
                  <c:v>14851178</c:v>
                </c:pt>
                <c:pt idx="17">
                  <c:v>9869416</c:v>
                </c:pt>
                <c:pt idx="18">
                  <c:v>6325488</c:v>
                </c:pt>
                <c:pt idx="19">
                  <c:v>11437096</c:v>
                </c:pt>
                <c:pt idx="20">
                  <c:v>11747857</c:v>
                </c:pt>
                <c:pt idx="21">
                  <c:v>14591010</c:v>
                </c:pt>
                <c:pt idx="22">
                  <c:v>13883424</c:v>
                </c:pt>
                <c:pt idx="23">
                  <c:v>13296997</c:v>
                </c:pt>
                <c:pt idx="24">
                  <c:v>15235319</c:v>
                </c:pt>
                <c:pt idx="25">
                  <c:v>11578686</c:v>
                </c:pt>
                <c:pt idx="26">
                  <c:v>11474779</c:v>
                </c:pt>
                <c:pt idx="27">
                  <c:v>10720354</c:v>
                </c:pt>
                <c:pt idx="28">
                  <c:v>11125807</c:v>
                </c:pt>
                <c:pt idx="29">
                  <c:v>11439884</c:v>
                </c:pt>
                <c:pt idx="30">
                  <c:v>9221032</c:v>
                </c:pt>
                <c:pt idx="31">
                  <c:v>8917583</c:v>
                </c:pt>
                <c:pt idx="32">
                  <c:v>6656904</c:v>
                </c:pt>
                <c:pt idx="33">
                  <c:v>8360051</c:v>
                </c:pt>
                <c:pt idx="34">
                  <c:v>9687469</c:v>
                </c:pt>
                <c:pt idx="35">
                  <c:v>12763842</c:v>
                </c:pt>
                <c:pt idx="36">
                  <c:v>13673180</c:v>
                </c:pt>
                <c:pt idx="37">
                  <c:v>14236746</c:v>
                </c:pt>
                <c:pt idx="38">
                  <c:v>16116532</c:v>
                </c:pt>
                <c:pt idx="39">
                  <c:v>14472060</c:v>
                </c:pt>
                <c:pt idx="40">
                  <c:v>14887483</c:v>
                </c:pt>
                <c:pt idx="41">
                  <c:v>15411765</c:v>
                </c:pt>
                <c:pt idx="42">
                  <c:v>14660438</c:v>
                </c:pt>
                <c:pt idx="43">
                  <c:v>10770747</c:v>
                </c:pt>
                <c:pt idx="44">
                  <c:v>11927628</c:v>
                </c:pt>
                <c:pt idx="45">
                  <c:v>13682905</c:v>
                </c:pt>
                <c:pt idx="46">
                  <c:v>10421932</c:v>
                </c:pt>
                <c:pt idx="47">
                  <c:v>7629424</c:v>
                </c:pt>
                <c:pt idx="48">
                  <c:v>8014933</c:v>
                </c:pt>
                <c:pt idx="49">
                  <c:v>6060740</c:v>
                </c:pt>
                <c:pt idx="50">
                  <c:v>4406434</c:v>
                </c:pt>
                <c:pt idx="51">
                  <c:v>1280420</c:v>
                </c:pt>
              </c:numCache>
            </c:numRef>
          </c:val>
        </c:ser>
        <c:ser>
          <c:idx val="2"/>
          <c:order val="3"/>
          <c:tx>
            <c:strRef>
              <c:f>Feuil1!$D$1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Feuil1!$A$2:$A$53</c:f>
              <c:strCache>
                <c:ptCount val="52"/>
                <c:pt idx="0">
                  <c:v>semaine 1 </c:v>
                </c:pt>
                <c:pt idx="1">
                  <c:v>semaine 2</c:v>
                </c:pt>
                <c:pt idx="2">
                  <c:v>semaine 3</c:v>
                </c:pt>
                <c:pt idx="3">
                  <c:v>semaine 4</c:v>
                </c:pt>
                <c:pt idx="4">
                  <c:v>semaine 5</c:v>
                </c:pt>
                <c:pt idx="5">
                  <c:v>semaine 6</c:v>
                </c:pt>
                <c:pt idx="6">
                  <c:v>semaine 7</c:v>
                </c:pt>
                <c:pt idx="7">
                  <c:v>semaine 8</c:v>
                </c:pt>
                <c:pt idx="8">
                  <c:v>semaine 9</c:v>
                </c:pt>
                <c:pt idx="9">
                  <c:v>semaine 10</c:v>
                </c:pt>
                <c:pt idx="10">
                  <c:v>semaine 11</c:v>
                </c:pt>
                <c:pt idx="11">
                  <c:v>semaine 12</c:v>
                </c:pt>
                <c:pt idx="12">
                  <c:v>semaine 13</c:v>
                </c:pt>
                <c:pt idx="13">
                  <c:v>semaine 14</c:v>
                </c:pt>
                <c:pt idx="14">
                  <c:v>semaine 15</c:v>
                </c:pt>
                <c:pt idx="15">
                  <c:v>semaine 16</c:v>
                </c:pt>
                <c:pt idx="16">
                  <c:v>semaine 17</c:v>
                </c:pt>
                <c:pt idx="17">
                  <c:v>semaine 18</c:v>
                </c:pt>
                <c:pt idx="18">
                  <c:v>semaine 19</c:v>
                </c:pt>
                <c:pt idx="19">
                  <c:v>semaine 20</c:v>
                </c:pt>
                <c:pt idx="20">
                  <c:v>semaine 21</c:v>
                </c:pt>
                <c:pt idx="21">
                  <c:v>semaine 22</c:v>
                </c:pt>
                <c:pt idx="22">
                  <c:v>semaine 23</c:v>
                </c:pt>
                <c:pt idx="23">
                  <c:v>semaine 24</c:v>
                </c:pt>
                <c:pt idx="24">
                  <c:v>semaine 25</c:v>
                </c:pt>
                <c:pt idx="25">
                  <c:v>semaine 26</c:v>
                </c:pt>
                <c:pt idx="26">
                  <c:v>semaine 27</c:v>
                </c:pt>
                <c:pt idx="27">
                  <c:v>semaine 28</c:v>
                </c:pt>
                <c:pt idx="28">
                  <c:v>semaine 29</c:v>
                </c:pt>
                <c:pt idx="29">
                  <c:v>semaine 30</c:v>
                </c:pt>
                <c:pt idx="30">
                  <c:v>semaine 31</c:v>
                </c:pt>
                <c:pt idx="31">
                  <c:v>semaine 32</c:v>
                </c:pt>
                <c:pt idx="32">
                  <c:v>semaine 33</c:v>
                </c:pt>
                <c:pt idx="33">
                  <c:v>semaine 34</c:v>
                </c:pt>
                <c:pt idx="34">
                  <c:v>semaine 35</c:v>
                </c:pt>
                <c:pt idx="35">
                  <c:v>semaine 36</c:v>
                </c:pt>
                <c:pt idx="36">
                  <c:v>semaine 37</c:v>
                </c:pt>
                <c:pt idx="37">
                  <c:v>semaine 38</c:v>
                </c:pt>
                <c:pt idx="38">
                  <c:v>semaine 39</c:v>
                </c:pt>
                <c:pt idx="39">
                  <c:v>semaine 40</c:v>
                </c:pt>
                <c:pt idx="40">
                  <c:v>semaine 41</c:v>
                </c:pt>
                <c:pt idx="41">
                  <c:v>semaine 42</c:v>
                </c:pt>
                <c:pt idx="42">
                  <c:v>semaine 43</c:v>
                </c:pt>
                <c:pt idx="43">
                  <c:v>semaine 44</c:v>
                </c:pt>
                <c:pt idx="44">
                  <c:v>semaine 45</c:v>
                </c:pt>
                <c:pt idx="45">
                  <c:v>semaine 46</c:v>
                </c:pt>
                <c:pt idx="46">
                  <c:v>semaine 47</c:v>
                </c:pt>
                <c:pt idx="47">
                  <c:v>semaine 48</c:v>
                </c:pt>
                <c:pt idx="48">
                  <c:v>semaine 49</c:v>
                </c:pt>
                <c:pt idx="49">
                  <c:v>semaine 50</c:v>
                </c:pt>
                <c:pt idx="50">
                  <c:v>semaine 51</c:v>
                </c:pt>
                <c:pt idx="51">
                  <c:v>semaine 52</c:v>
                </c:pt>
              </c:strCache>
            </c:strRef>
          </c:cat>
          <c:val>
            <c:numRef>
              <c:f>Feuil1!$D$2:$D$53</c:f>
              <c:numCache>
                <c:formatCode>_-* #,##0\ _€_-;\-* #,##0\ _€_-;_-* "-"??\ _€_-;_-@_-</c:formatCode>
                <c:ptCount val="52"/>
                <c:pt idx="0">
                  <c:v>5074456</c:v>
                </c:pt>
                <c:pt idx="1">
                  <c:v>9080087</c:v>
                </c:pt>
                <c:pt idx="2">
                  <c:v>12262768</c:v>
                </c:pt>
                <c:pt idx="3">
                  <c:v>14256650</c:v>
                </c:pt>
                <c:pt idx="4">
                  <c:v>14459676</c:v>
                </c:pt>
                <c:pt idx="5">
                  <c:v>13918302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30"/>
        <c:axId val="122031104"/>
        <c:axId val="122036992"/>
      </c:barChart>
      <c:lineChart>
        <c:grouping val="standard"/>
        <c:varyColors val="0"/>
        <c:ser>
          <c:idx val="4"/>
          <c:order val="2"/>
          <c:tx>
            <c:strRef>
              <c:f>Feuil1!$F$1</c:f>
              <c:strCache>
                <c:ptCount val="1"/>
                <c:pt idx="0">
                  <c:v>code</c:v>
                </c:pt>
              </c:strCache>
            </c:strRef>
          </c:tx>
          <c:spPr>
            <a:ln>
              <a:solidFill>
                <a:srgbClr val="FF99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strRef>
              <c:f>Feuil1!$A$2:$A$53</c:f>
              <c:strCache>
                <c:ptCount val="52"/>
                <c:pt idx="0">
                  <c:v>semaine 1 </c:v>
                </c:pt>
                <c:pt idx="1">
                  <c:v>semaine 2</c:v>
                </c:pt>
                <c:pt idx="2">
                  <c:v>semaine 3</c:v>
                </c:pt>
                <c:pt idx="3">
                  <c:v>semaine 4</c:v>
                </c:pt>
                <c:pt idx="4">
                  <c:v>semaine 5</c:v>
                </c:pt>
                <c:pt idx="5">
                  <c:v>semaine 6</c:v>
                </c:pt>
                <c:pt idx="6">
                  <c:v>semaine 7</c:v>
                </c:pt>
                <c:pt idx="7">
                  <c:v>semaine 8</c:v>
                </c:pt>
                <c:pt idx="8">
                  <c:v>semaine 9</c:v>
                </c:pt>
                <c:pt idx="9">
                  <c:v>semaine 10</c:v>
                </c:pt>
                <c:pt idx="10">
                  <c:v>semaine 11</c:v>
                </c:pt>
                <c:pt idx="11">
                  <c:v>semaine 12</c:v>
                </c:pt>
                <c:pt idx="12">
                  <c:v>semaine 13</c:v>
                </c:pt>
                <c:pt idx="13">
                  <c:v>semaine 14</c:v>
                </c:pt>
                <c:pt idx="14">
                  <c:v>semaine 15</c:v>
                </c:pt>
                <c:pt idx="15">
                  <c:v>semaine 16</c:v>
                </c:pt>
                <c:pt idx="16">
                  <c:v>semaine 17</c:v>
                </c:pt>
                <c:pt idx="17">
                  <c:v>semaine 18</c:v>
                </c:pt>
                <c:pt idx="18">
                  <c:v>semaine 19</c:v>
                </c:pt>
                <c:pt idx="19">
                  <c:v>semaine 20</c:v>
                </c:pt>
                <c:pt idx="20">
                  <c:v>semaine 21</c:v>
                </c:pt>
                <c:pt idx="21">
                  <c:v>semaine 22</c:v>
                </c:pt>
                <c:pt idx="22">
                  <c:v>semaine 23</c:v>
                </c:pt>
                <c:pt idx="23">
                  <c:v>semaine 24</c:v>
                </c:pt>
                <c:pt idx="24">
                  <c:v>semaine 25</c:v>
                </c:pt>
                <c:pt idx="25">
                  <c:v>semaine 26</c:v>
                </c:pt>
                <c:pt idx="26">
                  <c:v>semaine 27</c:v>
                </c:pt>
                <c:pt idx="27">
                  <c:v>semaine 28</c:v>
                </c:pt>
                <c:pt idx="28">
                  <c:v>semaine 29</c:v>
                </c:pt>
                <c:pt idx="29">
                  <c:v>semaine 30</c:v>
                </c:pt>
                <c:pt idx="30">
                  <c:v>semaine 31</c:v>
                </c:pt>
                <c:pt idx="31">
                  <c:v>semaine 32</c:v>
                </c:pt>
                <c:pt idx="32">
                  <c:v>semaine 33</c:v>
                </c:pt>
                <c:pt idx="33">
                  <c:v>semaine 34</c:v>
                </c:pt>
                <c:pt idx="34">
                  <c:v>semaine 35</c:v>
                </c:pt>
                <c:pt idx="35">
                  <c:v>semaine 36</c:v>
                </c:pt>
                <c:pt idx="36">
                  <c:v>semaine 37</c:v>
                </c:pt>
                <c:pt idx="37">
                  <c:v>semaine 38</c:v>
                </c:pt>
                <c:pt idx="38">
                  <c:v>semaine 39</c:v>
                </c:pt>
                <c:pt idx="39">
                  <c:v>semaine 40</c:v>
                </c:pt>
                <c:pt idx="40">
                  <c:v>semaine 41</c:v>
                </c:pt>
                <c:pt idx="41">
                  <c:v>semaine 42</c:v>
                </c:pt>
                <c:pt idx="42">
                  <c:v>semaine 43</c:v>
                </c:pt>
                <c:pt idx="43">
                  <c:v>semaine 44</c:v>
                </c:pt>
                <c:pt idx="44">
                  <c:v>semaine 45</c:v>
                </c:pt>
                <c:pt idx="45">
                  <c:v>semaine 46</c:v>
                </c:pt>
                <c:pt idx="46">
                  <c:v>semaine 47</c:v>
                </c:pt>
                <c:pt idx="47">
                  <c:v>semaine 48</c:v>
                </c:pt>
                <c:pt idx="48">
                  <c:v>semaine 49</c:v>
                </c:pt>
                <c:pt idx="49">
                  <c:v>semaine 50</c:v>
                </c:pt>
                <c:pt idx="50">
                  <c:v>semaine 51</c:v>
                </c:pt>
                <c:pt idx="51">
                  <c:v>semaine 52</c:v>
                </c:pt>
              </c:strCache>
            </c:strRef>
          </c:cat>
          <c:val>
            <c:numRef>
              <c:f>Feuil1!$F$2:$F$53</c:f>
              <c:numCache>
                <c:formatCode>_-* #,##0\ _€_-;\-* #,##0\ _€_-;_-* "-"??\ _€_-;_-@_-</c:formatCode>
                <c:ptCount val="52"/>
                <c:pt idx="0">
                  <c:v>15000000</c:v>
                </c:pt>
                <c:pt idx="1">
                  <c:v>15000000</c:v>
                </c:pt>
                <c:pt idx="2">
                  <c:v>15000000</c:v>
                </c:pt>
                <c:pt idx="3">
                  <c:v>15000000</c:v>
                </c:pt>
                <c:pt idx="4">
                  <c:v>15000000</c:v>
                </c:pt>
                <c:pt idx="5">
                  <c:v>15000000</c:v>
                </c:pt>
                <c:pt idx="6">
                  <c:v>15000000</c:v>
                </c:pt>
                <c:pt idx="7">
                  <c:v>15000000</c:v>
                </c:pt>
                <c:pt idx="8">
                  <c:v>15000000</c:v>
                </c:pt>
                <c:pt idx="9">
                  <c:v>15000000</c:v>
                </c:pt>
                <c:pt idx="10">
                  <c:v>15000000</c:v>
                </c:pt>
                <c:pt idx="11">
                  <c:v>15000000</c:v>
                </c:pt>
                <c:pt idx="12">
                  <c:v>15000000</c:v>
                </c:pt>
                <c:pt idx="13">
                  <c:v>15000000</c:v>
                </c:pt>
                <c:pt idx="14">
                  <c:v>15000000</c:v>
                </c:pt>
                <c:pt idx="15">
                  <c:v>15000000</c:v>
                </c:pt>
                <c:pt idx="16">
                  <c:v>15000000</c:v>
                </c:pt>
                <c:pt idx="17">
                  <c:v>15000000</c:v>
                </c:pt>
                <c:pt idx="18">
                  <c:v>15000000</c:v>
                </c:pt>
                <c:pt idx="19">
                  <c:v>15000000</c:v>
                </c:pt>
                <c:pt idx="20">
                  <c:v>15000000</c:v>
                </c:pt>
                <c:pt idx="21">
                  <c:v>15000000</c:v>
                </c:pt>
                <c:pt idx="22">
                  <c:v>15000000</c:v>
                </c:pt>
                <c:pt idx="23">
                  <c:v>15000000</c:v>
                </c:pt>
                <c:pt idx="24">
                  <c:v>15000000</c:v>
                </c:pt>
                <c:pt idx="25">
                  <c:v>15000000</c:v>
                </c:pt>
                <c:pt idx="26">
                  <c:v>15000000</c:v>
                </c:pt>
                <c:pt idx="27">
                  <c:v>15000000</c:v>
                </c:pt>
                <c:pt idx="28">
                  <c:v>15000000</c:v>
                </c:pt>
                <c:pt idx="29">
                  <c:v>15000000</c:v>
                </c:pt>
                <c:pt idx="30">
                  <c:v>15000000</c:v>
                </c:pt>
                <c:pt idx="31">
                  <c:v>15000000</c:v>
                </c:pt>
                <c:pt idx="32">
                  <c:v>15000000</c:v>
                </c:pt>
                <c:pt idx="33">
                  <c:v>15000000</c:v>
                </c:pt>
                <c:pt idx="34">
                  <c:v>15000000</c:v>
                </c:pt>
                <c:pt idx="35">
                  <c:v>15000000</c:v>
                </c:pt>
                <c:pt idx="36">
                  <c:v>15000000</c:v>
                </c:pt>
                <c:pt idx="37">
                  <c:v>15000000</c:v>
                </c:pt>
                <c:pt idx="38">
                  <c:v>15000000</c:v>
                </c:pt>
                <c:pt idx="39">
                  <c:v>15000000</c:v>
                </c:pt>
                <c:pt idx="40">
                  <c:v>15000000</c:v>
                </c:pt>
                <c:pt idx="41">
                  <c:v>15000000</c:v>
                </c:pt>
                <c:pt idx="42">
                  <c:v>15000000</c:v>
                </c:pt>
                <c:pt idx="43">
                  <c:v>15000000</c:v>
                </c:pt>
                <c:pt idx="44">
                  <c:v>15000000</c:v>
                </c:pt>
                <c:pt idx="45">
                  <c:v>15000000</c:v>
                </c:pt>
                <c:pt idx="46">
                  <c:v>15000000</c:v>
                </c:pt>
                <c:pt idx="47">
                  <c:v>15000000</c:v>
                </c:pt>
                <c:pt idx="48">
                  <c:v>15000000</c:v>
                </c:pt>
                <c:pt idx="49">
                  <c:v>15000000</c:v>
                </c:pt>
                <c:pt idx="50">
                  <c:v>15000000</c:v>
                </c:pt>
                <c:pt idx="51">
                  <c:v>15000000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031104"/>
        <c:axId val="122036992"/>
      </c:lineChart>
      <c:lineChart>
        <c:grouping val="standar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TDA 2018</c:v>
                </c:pt>
              </c:strCache>
            </c:strRef>
          </c:tx>
          <c:spPr>
            <a:ln w="19046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strRef>
              <c:f>Feuil1!$A$2:$A$53</c:f>
              <c:strCache>
                <c:ptCount val="52"/>
                <c:pt idx="0">
                  <c:v>semaine 1 </c:v>
                </c:pt>
                <c:pt idx="1">
                  <c:v>semaine 2</c:v>
                </c:pt>
                <c:pt idx="2">
                  <c:v>semaine 3</c:v>
                </c:pt>
                <c:pt idx="3">
                  <c:v>semaine 4</c:v>
                </c:pt>
                <c:pt idx="4">
                  <c:v>semaine 5</c:v>
                </c:pt>
                <c:pt idx="5">
                  <c:v>semaine 6</c:v>
                </c:pt>
                <c:pt idx="6">
                  <c:v>semaine 7</c:v>
                </c:pt>
                <c:pt idx="7">
                  <c:v>semaine 8</c:v>
                </c:pt>
                <c:pt idx="8">
                  <c:v>semaine 9</c:v>
                </c:pt>
                <c:pt idx="9">
                  <c:v>semaine 10</c:v>
                </c:pt>
                <c:pt idx="10">
                  <c:v>semaine 11</c:v>
                </c:pt>
                <c:pt idx="11">
                  <c:v>semaine 12</c:v>
                </c:pt>
                <c:pt idx="12">
                  <c:v>semaine 13</c:v>
                </c:pt>
                <c:pt idx="13">
                  <c:v>semaine 14</c:v>
                </c:pt>
                <c:pt idx="14">
                  <c:v>semaine 15</c:v>
                </c:pt>
                <c:pt idx="15">
                  <c:v>semaine 16</c:v>
                </c:pt>
                <c:pt idx="16">
                  <c:v>semaine 17</c:v>
                </c:pt>
                <c:pt idx="17">
                  <c:v>semaine 18</c:v>
                </c:pt>
                <c:pt idx="18">
                  <c:v>semaine 19</c:v>
                </c:pt>
                <c:pt idx="19">
                  <c:v>semaine 20</c:v>
                </c:pt>
                <c:pt idx="20">
                  <c:v>semaine 21</c:v>
                </c:pt>
                <c:pt idx="21">
                  <c:v>semaine 22</c:v>
                </c:pt>
                <c:pt idx="22">
                  <c:v>semaine 23</c:v>
                </c:pt>
                <c:pt idx="23">
                  <c:v>semaine 24</c:v>
                </c:pt>
                <c:pt idx="24">
                  <c:v>semaine 25</c:v>
                </c:pt>
                <c:pt idx="25">
                  <c:v>semaine 26</c:v>
                </c:pt>
                <c:pt idx="26">
                  <c:v>semaine 27</c:v>
                </c:pt>
                <c:pt idx="27">
                  <c:v>semaine 28</c:v>
                </c:pt>
                <c:pt idx="28">
                  <c:v>semaine 29</c:v>
                </c:pt>
                <c:pt idx="29">
                  <c:v>semaine 30</c:v>
                </c:pt>
                <c:pt idx="30">
                  <c:v>semaine 31</c:v>
                </c:pt>
                <c:pt idx="31">
                  <c:v>semaine 32</c:v>
                </c:pt>
                <c:pt idx="32">
                  <c:v>semaine 33</c:v>
                </c:pt>
                <c:pt idx="33">
                  <c:v>semaine 34</c:v>
                </c:pt>
                <c:pt idx="34">
                  <c:v>semaine 35</c:v>
                </c:pt>
                <c:pt idx="35">
                  <c:v>semaine 36</c:v>
                </c:pt>
                <c:pt idx="36">
                  <c:v>semaine 37</c:v>
                </c:pt>
                <c:pt idx="37">
                  <c:v>semaine 38</c:v>
                </c:pt>
                <c:pt idx="38">
                  <c:v>semaine 39</c:v>
                </c:pt>
                <c:pt idx="39">
                  <c:v>semaine 40</c:v>
                </c:pt>
                <c:pt idx="40">
                  <c:v>semaine 41</c:v>
                </c:pt>
                <c:pt idx="41">
                  <c:v>semaine 42</c:v>
                </c:pt>
                <c:pt idx="42">
                  <c:v>semaine 43</c:v>
                </c:pt>
                <c:pt idx="43">
                  <c:v>semaine 44</c:v>
                </c:pt>
                <c:pt idx="44">
                  <c:v>semaine 45</c:v>
                </c:pt>
                <c:pt idx="45">
                  <c:v>semaine 46</c:v>
                </c:pt>
                <c:pt idx="46">
                  <c:v>semaine 47</c:v>
                </c:pt>
                <c:pt idx="47">
                  <c:v>semaine 48</c:v>
                </c:pt>
                <c:pt idx="48">
                  <c:v>semaine 49</c:v>
                </c:pt>
                <c:pt idx="49">
                  <c:v>semaine 50</c:v>
                </c:pt>
                <c:pt idx="50">
                  <c:v>semaine 51</c:v>
                </c:pt>
                <c:pt idx="51">
                  <c:v>semaine 52</c:v>
                </c:pt>
              </c:strCache>
            </c:strRef>
          </c:cat>
          <c:val>
            <c:numRef>
              <c:f>Feuil1!$C$2:$C$53</c:f>
              <c:numCache>
                <c:formatCode>0.00%</c:formatCode>
                <c:ptCount val="52"/>
                <c:pt idx="0">
                  <c:v>3.0958232862000001E-2</c:v>
                </c:pt>
                <c:pt idx="1">
                  <c:v>3.3772330874000001E-2</c:v>
                </c:pt>
                <c:pt idx="2">
                  <c:v>3.4353125116999998E-2</c:v>
                </c:pt>
                <c:pt idx="3">
                  <c:v>3.4948637349E-2</c:v>
                </c:pt>
                <c:pt idx="4">
                  <c:v>3.4573787130999997E-2</c:v>
                </c:pt>
                <c:pt idx="5">
                  <c:v>3.4423410084000003E-2</c:v>
                </c:pt>
                <c:pt idx="6">
                  <c:v>3.444957111E-2</c:v>
                </c:pt>
                <c:pt idx="7">
                  <c:v>3.4568718948000003E-2</c:v>
                </c:pt>
                <c:pt idx="8">
                  <c:v>3.3224933844E-2</c:v>
                </c:pt>
                <c:pt idx="9">
                  <c:v>3.3829254642999997E-2</c:v>
                </c:pt>
                <c:pt idx="10">
                  <c:v>3.4710974716000001E-2</c:v>
                </c:pt>
                <c:pt idx="11">
                  <c:v>3.3231092927000001E-2</c:v>
                </c:pt>
                <c:pt idx="12">
                  <c:v>3.3270319949000003E-2</c:v>
                </c:pt>
                <c:pt idx="13">
                  <c:v>3.349369378E-2</c:v>
                </c:pt>
                <c:pt idx="14">
                  <c:v>3.3536909160000003E-2</c:v>
                </c:pt>
                <c:pt idx="15">
                  <c:v>3.3011174577999999E-2</c:v>
                </c:pt>
                <c:pt idx="16">
                  <c:v>3.3385701084999997E-2</c:v>
                </c:pt>
                <c:pt idx="17">
                  <c:v>3.2671067284000002E-2</c:v>
                </c:pt>
                <c:pt idx="18">
                  <c:v>3.1825194946000002E-2</c:v>
                </c:pt>
                <c:pt idx="19">
                  <c:v>3.2417068314999999E-2</c:v>
                </c:pt>
                <c:pt idx="20">
                  <c:v>3.3203184088999999E-2</c:v>
                </c:pt>
                <c:pt idx="21">
                  <c:v>3.1810538942999997E-2</c:v>
                </c:pt>
                <c:pt idx="22">
                  <c:v>3.2597704099000001E-2</c:v>
                </c:pt>
                <c:pt idx="23">
                  <c:v>3.2228188493E-2</c:v>
                </c:pt>
                <c:pt idx="24">
                  <c:v>3.2128613285000003E-2</c:v>
                </c:pt>
                <c:pt idx="25">
                  <c:v>3.3506926159999999E-2</c:v>
                </c:pt>
                <c:pt idx="26">
                  <c:v>3.4195870678999998E-2</c:v>
                </c:pt>
                <c:pt idx="27">
                  <c:v>3.2937419726999997E-2</c:v>
                </c:pt>
                <c:pt idx="28">
                  <c:v>3.3936441020999998E-2</c:v>
                </c:pt>
                <c:pt idx="29">
                  <c:v>3.2784086402999998E-2</c:v>
                </c:pt>
                <c:pt idx="30">
                  <c:v>3.2945734018000002E-2</c:v>
                </c:pt>
                <c:pt idx="31">
                  <c:v>3.1651726205000001E-2</c:v>
                </c:pt>
                <c:pt idx="32">
                  <c:v>3.2146844603999997E-2</c:v>
                </c:pt>
                <c:pt idx="33">
                  <c:v>3.4404810332999997E-2</c:v>
                </c:pt>
                <c:pt idx="34">
                  <c:v>3.1403466817E-2</c:v>
                </c:pt>
                <c:pt idx="35">
                  <c:v>3.1069304172E-2</c:v>
                </c:pt>
                <c:pt idx="36">
                  <c:v>3.1764828319000002E-2</c:v>
                </c:pt>
                <c:pt idx="37">
                  <c:v>2.9875538101999999E-2</c:v>
                </c:pt>
                <c:pt idx="38">
                  <c:v>3.1436840361000001E-2</c:v>
                </c:pt>
                <c:pt idx="39">
                  <c:v>3.1963841919000001E-2</c:v>
                </c:pt>
                <c:pt idx="40">
                  <c:v>3.2464008351000002E-2</c:v>
                </c:pt>
                <c:pt idx="41">
                  <c:v>3.2378842284000002E-2</c:v>
                </c:pt>
                <c:pt idx="42">
                  <c:v>3.1070518174999999E-2</c:v>
                </c:pt>
                <c:pt idx="43">
                  <c:v>2.9944566353E-2</c:v>
                </c:pt>
                <c:pt idx="44">
                  <c:v>3.0130963282E-2</c:v>
                </c:pt>
                <c:pt idx="45">
                  <c:v>3.0736889422999999E-2</c:v>
                </c:pt>
                <c:pt idx="46">
                  <c:v>3.3457257593999999E-2</c:v>
                </c:pt>
                <c:pt idx="47">
                  <c:v>3.5178792923000003E-2</c:v>
                </c:pt>
                <c:pt idx="48">
                  <c:v>3.3865134769999999E-2</c:v>
                </c:pt>
                <c:pt idx="49">
                  <c:v>3.6470876870000002E-2</c:v>
                </c:pt>
                <c:pt idx="50">
                  <c:v>3.4508976885000001E-2</c:v>
                </c:pt>
                <c:pt idx="51">
                  <c:v>3.4868819262999999E-2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Feuil1!$E$1</c:f>
              <c:strCache>
                <c:ptCount val="1"/>
                <c:pt idx="0">
                  <c:v>TDA 2019</c:v>
                </c:pt>
              </c:strCache>
            </c:strRef>
          </c:tx>
          <c:spPr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strRef>
              <c:f>Feuil1!$A$2:$A$53</c:f>
              <c:strCache>
                <c:ptCount val="52"/>
                <c:pt idx="0">
                  <c:v>semaine 1 </c:v>
                </c:pt>
                <c:pt idx="1">
                  <c:v>semaine 2</c:v>
                </c:pt>
                <c:pt idx="2">
                  <c:v>semaine 3</c:v>
                </c:pt>
                <c:pt idx="3">
                  <c:v>semaine 4</c:v>
                </c:pt>
                <c:pt idx="4">
                  <c:v>semaine 5</c:v>
                </c:pt>
                <c:pt idx="5">
                  <c:v>semaine 6</c:v>
                </c:pt>
                <c:pt idx="6">
                  <c:v>semaine 7</c:v>
                </c:pt>
                <c:pt idx="7">
                  <c:v>semaine 8</c:v>
                </c:pt>
                <c:pt idx="8">
                  <c:v>semaine 9</c:v>
                </c:pt>
                <c:pt idx="9">
                  <c:v>semaine 10</c:v>
                </c:pt>
                <c:pt idx="10">
                  <c:v>semaine 11</c:v>
                </c:pt>
                <c:pt idx="11">
                  <c:v>semaine 12</c:v>
                </c:pt>
                <c:pt idx="12">
                  <c:v>semaine 13</c:v>
                </c:pt>
                <c:pt idx="13">
                  <c:v>semaine 14</c:v>
                </c:pt>
                <c:pt idx="14">
                  <c:v>semaine 15</c:v>
                </c:pt>
                <c:pt idx="15">
                  <c:v>semaine 16</c:v>
                </c:pt>
                <c:pt idx="16">
                  <c:v>semaine 17</c:v>
                </c:pt>
                <c:pt idx="17">
                  <c:v>semaine 18</c:v>
                </c:pt>
                <c:pt idx="18">
                  <c:v>semaine 19</c:v>
                </c:pt>
                <c:pt idx="19">
                  <c:v>semaine 20</c:v>
                </c:pt>
                <c:pt idx="20">
                  <c:v>semaine 21</c:v>
                </c:pt>
                <c:pt idx="21">
                  <c:v>semaine 22</c:v>
                </c:pt>
                <c:pt idx="22">
                  <c:v>semaine 23</c:v>
                </c:pt>
                <c:pt idx="23">
                  <c:v>semaine 24</c:v>
                </c:pt>
                <c:pt idx="24">
                  <c:v>semaine 25</c:v>
                </c:pt>
                <c:pt idx="25">
                  <c:v>semaine 26</c:v>
                </c:pt>
                <c:pt idx="26">
                  <c:v>semaine 27</c:v>
                </c:pt>
                <c:pt idx="27">
                  <c:v>semaine 28</c:v>
                </c:pt>
                <c:pt idx="28">
                  <c:v>semaine 29</c:v>
                </c:pt>
                <c:pt idx="29">
                  <c:v>semaine 30</c:v>
                </c:pt>
                <c:pt idx="30">
                  <c:v>semaine 31</c:v>
                </c:pt>
                <c:pt idx="31">
                  <c:v>semaine 32</c:v>
                </c:pt>
                <c:pt idx="32">
                  <c:v>semaine 33</c:v>
                </c:pt>
                <c:pt idx="33">
                  <c:v>semaine 34</c:v>
                </c:pt>
                <c:pt idx="34">
                  <c:v>semaine 35</c:v>
                </c:pt>
                <c:pt idx="35">
                  <c:v>semaine 36</c:v>
                </c:pt>
                <c:pt idx="36">
                  <c:v>semaine 37</c:v>
                </c:pt>
                <c:pt idx="37">
                  <c:v>semaine 38</c:v>
                </c:pt>
                <c:pt idx="38">
                  <c:v>semaine 39</c:v>
                </c:pt>
                <c:pt idx="39">
                  <c:v>semaine 40</c:v>
                </c:pt>
                <c:pt idx="40">
                  <c:v>semaine 41</c:v>
                </c:pt>
                <c:pt idx="41">
                  <c:v>semaine 42</c:v>
                </c:pt>
                <c:pt idx="42">
                  <c:v>semaine 43</c:v>
                </c:pt>
                <c:pt idx="43">
                  <c:v>semaine 44</c:v>
                </c:pt>
                <c:pt idx="44">
                  <c:v>semaine 45</c:v>
                </c:pt>
                <c:pt idx="45">
                  <c:v>semaine 46</c:v>
                </c:pt>
                <c:pt idx="46">
                  <c:v>semaine 47</c:v>
                </c:pt>
                <c:pt idx="47">
                  <c:v>semaine 48</c:v>
                </c:pt>
                <c:pt idx="48">
                  <c:v>semaine 49</c:v>
                </c:pt>
                <c:pt idx="49">
                  <c:v>semaine 50</c:v>
                </c:pt>
                <c:pt idx="50">
                  <c:v>semaine 51</c:v>
                </c:pt>
                <c:pt idx="51">
                  <c:v>semaine 52</c:v>
                </c:pt>
              </c:strCache>
            </c:strRef>
          </c:cat>
          <c:val>
            <c:numRef>
              <c:f>Feuil1!$E$2:$E$53</c:f>
              <c:numCache>
                <c:formatCode>0.00%</c:formatCode>
                <c:ptCount val="52"/>
                <c:pt idx="0">
                  <c:v>3.6127257199999999E-2</c:v>
                </c:pt>
                <c:pt idx="1">
                  <c:v>3.6611676172E-2</c:v>
                </c:pt>
                <c:pt idx="2">
                  <c:v>3.6449522587000002E-2</c:v>
                </c:pt>
                <c:pt idx="3">
                  <c:v>3.7300778763000003E-2</c:v>
                </c:pt>
                <c:pt idx="4">
                  <c:v>3.7136326575000003E-2</c:v>
                </c:pt>
                <c:pt idx="5">
                  <c:v>3.7121117798000001E-2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038912"/>
        <c:axId val="122057088"/>
      </c:lineChart>
      <c:catAx>
        <c:axId val="1220311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00">
                <a:solidFill>
                  <a:schemeClr val="bg1"/>
                </a:solidFill>
              </a:defRPr>
            </a:pPr>
            <a:endParaRPr lang="fr-FR"/>
          </a:p>
        </c:txPr>
        <c:crossAx val="12203699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22036992"/>
        <c:scaling>
          <c:orientation val="minMax"/>
        </c:scaling>
        <c:delete val="0"/>
        <c:axPos val="l"/>
        <c:majorGridlines/>
        <c:numFmt formatCode="#,##0&quot; M€&quot;;[Red]#,##0&quot; €&quot;" sourceLinked="0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122031104"/>
        <c:crosses val="autoZero"/>
        <c:crossBetween val="between"/>
        <c:dispUnits>
          <c:builtInUnit val="millions"/>
        </c:dispUnits>
      </c:valAx>
      <c:catAx>
        <c:axId val="122038912"/>
        <c:scaling>
          <c:orientation val="minMax"/>
        </c:scaling>
        <c:delete val="1"/>
        <c:axPos val="b"/>
        <c:majorTickMark val="out"/>
        <c:minorTickMark val="none"/>
        <c:tickLblPos val="nextTo"/>
        <c:crossAx val="122057088"/>
        <c:crosses val="autoZero"/>
        <c:auto val="1"/>
        <c:lblAlgn val="ctr"/>
        <c:lblOffset val="100"/>
        <c:noMultiLvlLbl val="0"/>
      </c:catAx>
      <c:valAx>
        <c:axId val="122057088"/>
        <c:scaling>
          <c:orientation val="minMax"/>
        </c:scaling>
        <c:delete val="1"/>
        <c:axPos val="r"/>
        <c:numFmt formatCode="0.00%" sourceLinked="1"/>
        <c:majorTickMark val="out"/>
        <c:minorTickMark val="none"/>
        <c:tickLblPos val="nextTo"/>
        <c:crossAx val="122038912"/>
        <c:crosses val="max"/>
        <c:crossBetween val="between"/>
      </c:valAx>
      <c:spPr>
        <a:gradFill flip="none" rotWithShape="1">
          <a:gsLst>
            <a:gs pos="0">
              <a:schemeClr val="bg1">
                <a:lumMod val="85000"/>
              </a:schemeClr>
            </a:gs>
            <a:gs pos="18000">
              <a:schemeClr val="bg1">
                <a:lumMod val="95000"/>
              </a:schemeClr>
            </a:gs>
            <a:gs pos="46000">
              <a:schemeClr val="bg1"/>
            </a:gs>
          </a:gsLst>
          <a:lin ang="18900000" scaled="1"/>
          <a:tileRect/>
        </a:gradFill>
      </c:spPr>
    </c:plotArea>
    <c:legend>
      <c:legendPos val="t"/>
      <c:legendEntry>
        <c:idx val="0"/>
        <c:txPr>
          <a:bodyPr/>
          <a:lstStyle/>
          <a:p>
            <a:pPr>
              <a:defRPr sz="1000">
                <a:solidFill>
                  <a:schemeClr val="bg1">
                    <a:lumMod val="75000"/>
                  </a:schemeClr>
                </a:solidFill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000">
                <a:solidFill>
                  <a:srgbClr val="C00000"/>
                </a:solidFill>
              </a:defRPr>
            </a:pPr>
            <a:endParaRPr lang="fr-FR"/>
          </a:p>
        </c:txPr>
      </c:legendEntry>
      <c:legendEntry>
        <c:idx val="2"/>
        <c:txPr>
          <a:bodyPr/>
          <a:lstStyle/>
          <a:p>
            <a:pPr>
              <a:defRPr sz="1000">
                <a:solidFill>
                  <a:srgbClr val="FF9900"/>
                </a:solidFill>
              </a:defRPr>
            </a:pPr>
            <a:endParaRPr lang="fr-FR"/>
          </a:p>
        </c:txPr>
      </c:legendEntry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87548023439218847"/>
          <c:y val="0.39167616978912118"/>
          <c:w val="0.12451976560781142"/>
          <c:h val="0.39402932392071682"/>
        </c:manualLayout>
      </c:layout>
      <c:overlay val="0"/>
      <c:txPr>
        <a:bodyPr/>
        <a:lstStyle/>
        <a:p>
          <a:pPr>
            <a:defRPr sz="10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C93495-5614-4BB0-BDFB-1C26F676A909}" type="doc">
      <dgm:prSet loTypeId="urn:microsoft.com/office/officeart/2005/8/layout/arrow2" loCatId="process" qsTypeId="urn:microsoft.com/office/officeart/2005/8/quickstyle/simple4" qsCatId="simple" csTypeId="urn:microsoft.com/office/officeart/2005/8/colors/accent3_2" csCatId="accent3" phldr="1"/>
      <dgm:spPr/>
    </dgm:pt>
    <dgm:pt modelId="{4163FCAD-8F22-4A41-BC15-83E0C2DE2235}">
      <dgm:prSet phldrT="[Texte]" custT="1"/>
      <dgm:spPr/>
      <dgm:t>
        <a:bodyPr/>
        <a:lstStyle/>
        <a:p>
          <a:pPr>
            <a:lnSpc>
              <a:spcPct val="0"/>
            </a:lnSpc>
            <a:spcAft>
              <a:spcPts val="1200"/>
            </a:spcAft>
          </a:pPr>
          <a:r>
            <a:rPr lang="fr-FR" sz="1800" b="1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TRAVAILLER LES DOSSIERS À FORT POTENTIEL</a:t>
          </a:r>
        </a:p>
        <a:p>
          <a:pPr>
            <a:lnSpc>
              <a:spcPct val="0"/>
            </a:lnSpc>
            <a:spcAft>
              <a:spcPts val="1200"/>
            </a:spcAft>
          </a:pPr>
          <a:r>
            <a:rPr lang="fr-FR" sz="14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(durées longues et montants élevés)</a:t>
          </a:r>
          <a:endParaRPr lang="fr-FR" sz="14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C697FD7-58DA-4000-A688-112CA67C8960}" type="parTrans" cxnId="{4F697730-9767-4A50-BFF1-4C904AB8724D}">
      <dgm:prSet/>
      <dgm:spPr/>
      <dgm:t>
        <a:bodyPr/>
        <a:lstStyle/>
        <a:p>
          <a:endParaRPr lang="fr-FR"/>
        </a:p>
      </dgm:t>
    </dgm:pt>
    <dgm:pt modelId="{14434D85-8199-48C0-BB57-1C3DB8F163E1}" type="sibTrans" cxnId="{4F697730-9767-4A50-BFF1-4C904AB8724D}">
      <dgm:prSet/>
      <dgm:spPr/>
      <dgm:t>
        <a:bodyPr/>
        <a:lstStyle/>
        <a:p>
          <a:endParaRPr lang="fr-FR"/>
        </a:p>
      </dgm:t>
    </dgm:pt>
    <dgm:pt modelId="{0F0DEE54-FCEB-4999-A5DF-66B33F1639BD}">
      <dgm:prSet phldrT="[Texte]" custT="1"/>
      <dgm:spPr/>
      <dgm:t>
        <a:bodyPr/>
        <a:lstStyle/>
        <a:p>
          <a:r>
            <a:rPr lang="fr-FR" sz="1800" b="1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FAVORISER NOS CLIENTS PREMIUMS</a:t>
          </a:r>
          <a:endParaRPr lang="fr-FR" sz="1800" dirty="0"/>
        </a:p>
      </dgm:t>
    </dgm:pt>
    <dgm:pt modelId="{2D29C159-CB8C-47C6-BC9E-465C1CCD36EA}" type="parTrans" cxnId="{F47AE305-6F95-47DD-8EFC-AC50DF745640}">
      <dgm:prSet/>
      <dgm:spPr/>
      <dgm:t>
        <a:bodyPr/>
        <a:lstStyle/>
        <a:p>
          <a:endParaRPr lang="fr-FR"/>
        </a:p>
      </dgm:t>
    </dgm:pt>
    <dgm:pt modelId="{B05941AA-B21D-43F0-9A08-409C6AA863BD}" type="sibTrans" cxnId="{F47AE305-6F95-47DD-8EFC-AC50DF745640}">
      <dgm:prSet/>
      <dgm:spPr/>
      <dgm:t>
        <a:bodyPr/>
        <a:lstStyle/>
        <a:p>
          <a:endParaRPr lang="fr-FR"/>
        </a:p>
      </dgm:t>
    </dgm:pt>
    <dgm:pt modelId="{B3A6ED4C-DDF3-4115-9ED6-0208DB831BB3}">
      <dgm:prSet phldrT="[Texte]" custT="1"/>
      <dgm:spPr/>
      <dgm:t>
        <a:bodyPr/>
        <a:lstStyle/>
        <a:p>
          <a:r>
            <a:rPr lang="fr-FR" sz="1800" b="1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MARGER D’AVANTAGE</a:t>
          </a:r>
          <a:endParaRPr lang="fr-FR" sz="1800" b="1" cap="none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FB470D-DDB1-4B80-B73F-30424DC3BC97}" type="parTrans" cxnId="{7FDEC48A-993E-42D6-98D0-84E8822A309C}">
      <dgm:prSet/>
      <dgm:spPr/>
      <dgm:t>
        <a:bodyPr/>
        <a:lstStyle/>
        <a:p>
          <a:endParaRPr lang="fr-FR"/>
        </a:p>
      </dgm:t>
    </dgm:pt>
    <dgm:pt modelId="{307D30D5-05B8-41F1-88CF-1953974DF864}" type="sibTrans" cxnId="{7FDEC48A-993E-42D6-98D0-84E8822A309C}">
      <dgm:prSet/>
      <dgm:spPr/>
      <dgm:t>
        <a:bodyPr/>
        <a:lstStyle/>
        <a:p>
          <a:endParaRPr lang="fr-FR"/>
        </a:p>
      </dgm:t>
    </dgm:pt>
    <dgm:pt modelId="{D3B530B7-EC73-4C1A-86D3-96A817C133BE}" type="pres">
      <dgm:prSet presAssocID="{72C93495-5614-4BB0-BDFB-1C26F676A909}" presName="arrowDiagram" presStyleCnt="0">
        <dgm:presLayoutVars>
          <dgm:chMax val="5"/>
          <dgm:dir/>
          <dgm:resizeHandles val="exact"/>
        </dgm:presLayoutVars>
      </dgm:prSet>
      <dgm:spPr/>
    </dgm:pt>
    <dgm:pt modelId="{8701BD2A-BC25-4D39-8F33-FA7F68F83D37}" type="pres">
      <dgm:prSet presAssocID="{72C93495-5614-4BB0-BDFB-1C26F676A909}" presName="arrow" presStyleLbl="bgShp" presStyleIdx="0" presStyleCnt="1"/>
      <dgm:spPr/>
    </dgm:pt>
    <dgm:pt modelId="{949B1510-BCC1-4C9F-B0B8-AA498E197D6B}" type="pres">
      <dgm:prSet presAssocID="{72C93495-5614-4BB0-BDFB-1C26F676A909}" presName="arrowDiagram3" presStyleCnt="0"/>
      <dgm:spPr/>
    </dgm:pt>
    <dgm:pt modelId="{4321EBCB-19E7-4B45-9EF4-520D3B167F96}" type="pres">
      <dgm:prSet presAssocID="{4163FCAD-8F22-4A41-BC15-83E0C2DE2235}" presName="bullet3a" presStyleLbl="node1" presStyleIdx="0" presStyleCnt="3"/>
      <dgm:spPr/>
    </dgm:pt>
    <dgm:pt modelId="{A38E10C4-A7F7-4E9E-AAF7-6FBB81BC5541}" type="pres">
      <dgm:prSet presAssocID="{4163FCAD-8F22-4A41-BC15-83E0C2DE2235}" presName="textBox3a" presStyleLbl="revTx" presStyleIdx="0" presStyleCnt="3" custScaleX="365838" custScaleY="62171" custLinFactNeighborX="94451" custLinFactNeighborY="1759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EB0D2C-EEF1-47A1-96DF-7D2E065D80E1}" type="pres">
      <dgm:prSet presAssocID="{0F0DEE54-FCEB-4999-A5DF-66B33F1639BD}" presName="bullet3b" presStyleLbl="node1" presStyleIdx="1" presStyleCnt="3" custLinFactNeighborX="-56740" custLinFactNeighborY="38217"/>
      <dgm:spPr/>
    </dgm:pt>
    <dgm:pt modelId="{1CB35049-73ED-47EC-B753-203F233EAFE0}" type="pres">
      <dgm:prSet presAssocID="{0F0DEE54-FCEB-4999-A5DF-66B33F1639BD}" presName="textBox3b" presStyleLbl="revTx" presStyleIdx="1" presStyleCnt="3" custScaleX="263988" custScaleY="32542" custLinFactNeighborX="30714" custLinFactNeighborY="-210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2EC91D2-DA57-49B7-9CEA-79B848C81FB3}" type="pres">
      <dgm:prSet presAssocID="{B3A6ED4C-DDF3-4115-9ED6-0208DB831BB3}" presName="bullet3c" presStyleLbl="node1" presStyleIdx="2" presStyleCnt="3"/>
      <dgm:spPr/>
    </dgm:pt>
    <dgm:pt modelId="{206A5A4E-D0F4-4E7E-9F0C-820B868F3801}" type="pres">
      <dgm:prSet presAssocID="{B3A6ED4C-DDF3-4115-9ED6-0208DB831BB3}" presName="textBox3c" presStyleLbl="revTx" presStyleIdx="2" presStyleCnt="3" custScaleX="175438" custScaleY="33281" custLinFactNeighborX="98" custLinFactNeighborY="-2535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F697730-9767-4A50-BFF1-4C904AB8724D}" srcId="{72C93495-5614-4BB0-BDFB-1C26F676A909}" destId="{4163FCAD-8F22-4A41-BC15-83E0C2DE2235}" srcOrd="0" destOrd="0" parTransId="{DC697FD7-58DA-4000-A688-112CA67C8960}" sibTransId="{14434D85-8199-48C0-BB57-1C3DB8F163E1}"/>
    <dgm:cxn modelId="{F47AE305-6F95-47DD-8EFC-AC50DF745640}" srcId="{72C93495-5614-4BB0-BDFB-1C26F676A909}" destId="{0F0DEE54-FCEB-4999-A5DF-66B33F1639BD}" srcOrd="1" destOrd="0" parTransId="{2D29C159-CB8C-47C6-BC9E-465C1CCD36EA}" sibTransId="{B05941AA-B21D-43F0-9A08-409C6AA863BD}"/>
    <dgm:cxn modelId="{2B345A67-05A1-45B2-B0DE-8895B9E6C8A6}" type="presOf" srcId="{B3A6ED4C-DDF3-4115-9ED6-0208DB831BB3}" destId="{206A5A4E-D0F4-4E7E-9F0C-820B868F3801}" srcOrd="0" destOrd="0" presId="urn:microsoft.com/office/officeart/2005/8/layout/arrow2"/>
    <dgm:cxn modelId="{71FADF6C-56F6-4B5F-9816-6DE2CFB00764}" type="presOf" srcId="{72C93495-5614-4BB0-BDFB-1C26F676A909}" destId="{D3B530B7-EC73-4C1A-86D3-96A817C133BE}" srcOrd="0" destOrd="0" presId="urn:microsoft.com/office/officeart/2005/8/layout/arrow2"/>
    <dgm:cxn modelId="{DB98D64E-8CF6-4138-B5DC-5C9AD895D173}" type="presOf" srcId="{4163FCAD-8F22-4A41-BC15-83E0C2DE2235}" destId="{A38E10C4-A7F7-4E9E-AAF7-6FBB81BC5541}" srcOrd="0" destOrd="0" presId="urn:microsoft.com/office/officeart/2005/8/layout/arrow2"/>
    <dgm:cxn modelId="{5BEFEDE7-CC47-46D6-8D0B-7E5BF1A5CFA1}" type="presOf" srcId="{0F0DEE54-FCEB-4999-A5DF-66B33F1639BD}" destId="{1CB35049-73ED-47EC-B753-203F233EAFE0}" srcOrd="0" destOrd="0" presId="urn:microsoft.com/office/officeart/2005/8/layout/arrow2"/>
    <dgm:cxn modelId="{7FDEC48A-993E-42D6-98D0-84E8822A309C}" srcId="{72C93495-5614-4BB0-BDFB-1C26F676A909}" destId="{B3A6ED4C-DDF3-4115-9ED6-0208DB831BB3}" srcOrd="2" destOrd="0" parTransId="{3BFB470D-DDB1-4B80-B73F-30424DC3BC97}" sibTransId="{307D30D5-05B8-41F1-88CF-1953974DF864}"/>
    <dgm:cxn modelId="{7E539213-EB8E-470C-973F-E742E367F1D2}" type="presParOf" srcId="{D3B530B7-EC73-4C1A-86D3-96A817C133BE}" destId="{8701BD2A-BC25-4D39-8F33-FA7F68F83D37}" srcOrd="0" destOrd="0" presId="urn:microsoft.com/office/officeart/2005/8/layout/arrow2"/>
    <dgm:cxn modelId="{40775F42-0381-41B6-BA43-F24F1D82029C}" type="presParOf" srcId="{D3B530B7-EC73-4C1A-86D3-96A817C133BE}" destId="{949B1510-BCC1-4C9F-B0B8-AA498E197D6B}" srcOrd="1" destOrd="0" presId="urn:microsoft.com/office/officeart/2005/8/layout/arrow2"/>
    <dgm:cxn modelId="{83BB4246-7185-4BFD-A409-3378DA08BA06}" type="presParOf" srcId="{949B1510-BCC1-4C9F-B0B8-AA498E197D6B}" destId="{4321EBCB-19E7-4B45-9EF4-520D3B167F96}" srcOrd="0" destOrd="0" presId="urn:microsoft.com/office/officeart/2005/8/layout/arrow2"/>
    <dgm:cxn modelId="{55D9E867-E5FE-4050-A955-C4739F11B011}" type="presParOf" srcId="{949B1510-BCC1-4C9F-B0B8-AA498E197D6B}" destId="{A38E10C4-A7F7-4E9E-AAF7-6FBB81BC5541}" srcOrd="1" destOrd="0" presId="urn:microsoft.com/office/officeart/2005/8/layout/arrow2"/>
    <dgm:cxn modelId="{B1E10D8B-797D-4C93-AA24-4BE056E6F533}" type="presParOf" srcId="{949B1510-BCC1-4C9F-B0B8-AA498E197D6B}" destId="{E9EB0D2C-EEF1-47A1-96DF-7D2E065D80E1}" srcOrd="2" destOrd="0" presId="urn:microsoft.com/office/officeart/2005/8/layout/arrow2"/>
    <dgm:cxn modelId="{2DBF0412-FDD4-4C70-96BF-F4B003C1433A}" type="presParOf" srcId="{949B1510-BCC1-4C9F-B0B8-AA498E197D6B}" destId="{1CB35049-73ED-47EC-B753-203F233EAFE0}" srcOrd="3" destOrd="0" presId="urn:microsoft.com/office/officeart/2005/8/layout/arrow2"/>
    <dgm:cxn modelId="{144ADFD3-3768-4642-9068-50B811921DFF}" type="presParOf" srcId="{949B1510-BCC1-4C9F-B0B8-AA498E197D6B}" destId="{62EC91D2-DA57-49B7-9CEA-79B848C81FB3}" srcOrd="4" destOrd="0" presId="urn:microsoft.com/office/officeart/2005/8/layout/arrow2"/>
    <dgm:cxn modelId="{86B4F839-06D4-4660-9F8C-1A20C086B7E0}" type="presParOf" srcId="{949B1510-BCC1-4C9F-B0B8-AA498E197D6B}" destId="{206A5A4E-D0F4-4E7E-9F0C-820B868F3801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1BD2A-BC25-4D39-8F33-FA7F68F83D37}">
      <dsp:nvSpPr>
        <dsp:cNvPr id="0" name=""/>
        <dsp:cNvSpPr/>
      </dsp:nvSpPr>
      <dsp:spPr>
        <a:xfrm>
          <a:off x="1069640" y="0"/>
          <a:ext cx="5926336" cy="370395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21EBCB-19E7-4B45-9EF4-520D3B167F96}">
      <dsp:nvSpPr>
        <dsp:cNvPr id="0" name=""/>
        <dsp:cNvSpPr/>
      </dsp:nvSpPr>
      <dsp:spPr>
        <a:xfrm>
          <a:off x="1822285" y="2556473"/>
          <a:ext cx="154084" cy="15408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8E10C4-A7F7-4E9E-AAF7-6FBB81BC5541}">
      <dsp:nvSpPr>
        <dsp:cNvPr id="0" name=""/>
        <dsp:cNvSpPr/>
      </dsp:nvSpPr>
      <dsp:spPr>
        <a:xfrm>
          <a:off x="1368147" y="3024340"/>
          <a:ext cx="5051623" cy="6655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46" tIns="0" rIns="0" bIns="0" numCol="1" spcCol="1270" anchor="t" anchorCtr="0">
          <a:noAutofit/>
        </a:bodyPr>
        <a:lstStyle/>
        <a:p>
          <a:pPr lvl="0" algn="l" defTabSz="800100">
            <a:lnSpc>
              <a:spcPct val="0"/>
            </a:lnSpc>
            <a:spcBef>
              <a:spcPct val="0"/>
            </a:spcBef>
            <a:spcAft>
              <a:spcPts val="1200"/>
            </a:spcAft>
          </a:pPr>
          <a:r>
            <a:rPr lang="fr-FR" sz="1800" b="1" kern="12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TRAVAILLER LES DOSSIERS À FORT POTENTIEL</a:t>
          </a:r>
        </a:p>
        <a:p>
          <a:pPr lvl="0" algn="l" defTabSz="800100">
            <a:lnSpc>
              <a:spcPct val="0"/>
            </a:lnSpc>
            <a:spcBef>
              <a:spcPct val="0"/>
            </a:spcBef>
            <a:spcAft>
              <a:spcPts val="1200"/>
            </a:spcAft>
          </a:pPr>
          <a:r>
            <a:rPr lang="fr-FR" sz="1400" kern="12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(durées longues et montants élevés)</a:t>
          </a:r>
          <a:endParaRPr lang="fr-FR" sz="14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1368147" y="3024340"/>
        <a:ext cx="5051623" cy="665506"/>
      </dsp:txXfrm>
    </dsp:sp>
    <dsp:sp modelId="{E9EB0D2C-EEF1-47A1-96DF-7D2E065D80E1}">
      <dsp:nvSpPr>
        <dsp:cNvPr id="0" name=""/>
        <dsp:cNvSpPr/>
      </dsp:nvSpPr>
      <dsp:spPr>
        <a:xfrm>
          <a:off x="3024336" y="1656185"/>
          <a:ext cx="278537" cy="27853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B35049-73ED-47EC-B753-203F233EAFE0}">
      <dsp:nvSpPr>
        <dsp:cNvPr id="0" name=""/>
        <dsp:cNvSpPr/>
      </dsp:nvSpPr>
      <dsp:spPr>
        <a:xfrm>
          <a:off x="2592282" y="1944219"/>
          <a:ext cx="3754755" cy="655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591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FAVORISER NOS CLIENTS PREMIUMS</a:t>
          </a:r>
          <a:endParaRPr lang="fr-FR" sz="1800" kern="1200" dirty="0"/>
        </a:p>
      </dsp:txBody>
      <dsp:txXfrm>
        <a:off x="2592282" y="1944219"/>
        <a:ext cx="3754755" cy="655706"/>
      </dsp:txXfrm>
    </dsp:sp>
    <dsp:sp modelId="{62EC91D2-DA57-49B7-9CEA-79B848C81FB3}">
      <dsp:nvSpPr>
        <dsp:cNvPr id="0" name=""/>
        <dsp:cNvSpPr/>
      </dsp:nvSpPr>
      <dsp:spPr>
        <a:xfrm>
          <a:off x="4818047" y="937101"/>
          <a:ext cx="385211" cy="38521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6A5A4E-D0F4-4E7E-9F0C-820B868F3801}">
      <dsp:nvSpPr>
        <dsp:cNvPr id="0" name=""/>
        <dsp:cNvSpPr/>
      </dsp:nvSpPr>
      <dsp:spPr>
        <a:xfrm>
          <a:off x="4475562" y="1335738"/>
          <a:ext cx="2495290" cy="856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4116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MARGER D’AVANTAGE</a:t>
          </a:r>
          <a:endParaRPr lang="fr-FR" sz="1800" b="1" kern="1200" cap="none" dirty="0">
            <a:solidFill>
              <a:schemeClr val="tx1">
                <a:lumMod val="65000"/>
                <a:lumOff val="3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475562" y="1335738"/>
        <a:ext cx="2495290" cy="8567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EF77859-DFCA-409D-8504-C26C4FF674DC}" type="datetimeFigureOut">
              <a:rPr lang="fr-FR"/>
              <a:pPr>
                <a:defRPr/>
              </a:pPr>
              <a:t>27/02/2019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F4B57E6-B6A3-49D6-B4F5-16E6EC32F93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354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E7AAB76-D13D-44DE-A902-49C046805637}" type="datetimeFigureOut">
              <a:rPr lang="fr-FR"/>
              <a:pPr>
                <a:defRPr/>
              </a:pPr>
              <a:t>27/02/2019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543CCA6-C64E-4809-9FD5-E16B4008FC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2126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7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29320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9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6434138"/>
            <a:ext cx="13430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66139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9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6434138"/>
            <a:ext cx="13430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63769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9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6434138"/>
            <a:ext cx="13430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241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8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9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6434138"/>
            <a:ext cx="13430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630942"/>
          </a:xfrm>
        </p:spPr>
        <p:txBody>
          <a:bodyPr wrap="square"/>
          <a:lstStyle>
            <a:lvl1pPr algn="ctr">
              <a:defRPr sz="350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0601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198438" y="2501900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/>
          <p:cNvCxnSpPr/>
          <p:nvPr userDrawn="1"/>
        </p:nvCxnSpPr>
        <p:spPr>
          <a:xfrm>
            <a:off x="198438" y="4535488"/>
            <a:ext cx="26638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5073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en L 5"/>
          <p:cNvSpPr/>
          <p:nvPr userDrawn="1"/>
        </p:nvSpPr>
        <p:spPr>
          <a:xfrm>
            <a:off x="0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Forme en L 6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995936" y="692696"/>
            <a:ext cx="1512000" cy="432048"/>
          </a:xfrm>
        </p:spPr>
        <p:txBody>
          <a:bodyPr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38002-3AB5-4D3A-A53E-F93E1AE5DCE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322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en L 5"/>
          <p:cNvSpPr/>
          <p:nvPr userDrawn="1"/>
        </p:nvSpPr>
        <p:spPr>
          <a:xfrm>
            <a:off x="2016125" y="2332038"/>
            <a:ext cx="1655763" cy="165735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Forme en L 6"/>
          <p:cNvSpPr/>
          <p:nvPr userDrawn="1"/>
        </p:nvSpPr>
        <p:spPr>
          <a:xfrm rot="10800000">
            <a:off x="5472113" y="1196975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39752" y="2473200"/>
            <a:ext cx="4464496" cy="540000"/>
          </a:xfrm>
        </p:spPr>
        <p:txBody>
          <a:bodyPr tIns="82800"/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5401D-D9EA-4B02-94C3-D15839AEAE3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170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1123950" y="1116013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79950" y="1700213"/>
            <a:ext cx="0" cy="158273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5" name="Espace réservé du pied de page 1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9476E-4B29-42ED-91FD-FBCCDF2CBA0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5991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1123950" y="1116013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" name="Espace réservé du pied de page 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E191C-486F-4144-A6B1-C07D7E0460B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473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1123950" y="1116013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pPr lvl="0"/>
            <a:r>
              <a:rPr lang="fr-FR" noProof="0" smtClean="0"/>
              <a:t>Cliquez sur l'icône pour ajouter un tableau</a:t>
            </a:r>
            <a:endParaRPr lang="fr-FR" noProof="0" dirty="0"/>
          </a:p>
        </p:txBody>
      </p:sp>
      <p:sp>
        <p:nvSpPr>
          <p:cNvPr id="7" name="Espace réservé du pied de page 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4F368-497A-4829-8BAC-5F1B46941FE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3277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en L 4"/>
          <p:cNvSpPr/>
          <p:nvPr userDrawn="1"/>
        </p:nvSpPr>
        <p:spPr>
          <a:xfrm>
            <a:off x="0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741363" y="711200"/>
            <a:ext cx="7667625" cy="5435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Forme en L 6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8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EC0C-E6A2-4562-9461-4456F9EDA45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4621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51575"/>
            <a:ext cx="1797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380B5-CDD3-424E-8C49-70F6975B76D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166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3D0D27E-A0D4-4578-A571-F3B0713D9933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11742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C0D29E5-BC30-43B9-B708-116B7C4F996F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15076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4D00819-935C-4AB0-AB7E-20E7DC46F2C6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6015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373E1E7-9126-4EDC-A2B2-F1FE5C1F8E82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8645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A6138CD-B495-43C5-A736-5DDC1612435A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7902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74BD91E5-F15A-4529-961D-ADD0B1D99392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40139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E720B3E-0CBC-4936-881C-4013D92EECF5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22633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C10480D-8EFA-4172-8E94-8F6BBC346FFF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7545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6F57102-E37D-417B-AED4-33D0ABD1EE33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28524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0BD365E-AB9A-4D8C-B4E6-B860820F5520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94189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36F44CD-C12F-4C74-9E81-9E7D5935894C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6555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2A32414-40CA-402E-A46B-EAA0B0287C62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838854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8BABCAA-E268-4B9A-ABD8-70B6A71A4342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688787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1A53F41-7716-4869-AC28-95A3AB0D86A6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9458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B51F384-9233-4A65-BF6F-3B6559DBF931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295803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5856078-235B-40FC-B38B-9A6AC758AF94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875089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>
                <a:solidFill>
                  <a:srgbClr val="FF0000"/>
                </a:solidFill>
                <a:latin typeface="+mn-lt"/>
                <a:cs typeface="+mn-cs"/>
              </a:endParaRPr>
            </a:p>
          </p:txBody>
        </p:sp>
        <p:sp>
          <p:nvSpPr>
            <p:cNvPr id="6" name="Rectangle 15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endParaRPr lang="fr-FR" altLang="fr-FR">
                <a:latin typeface="Arial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9" name="Rectangle 8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106363" y="6364288"/>
            <a:ext cx="660400" cy="26511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9A80F0C-F94B-4A6F-B603-7F7713F8C1A7}" type="slidenum">
              <a:rPr lang="fr-FR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6143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 userDrawn="1"/>
        </p:nvSpPr>
        <p:spPr>
          <a:xfrm>
            <a:off x="0" y="5202238"/>
            <a:ext cx="1655763" cy="1655762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5525" y="306388"/>
            <a:ext cx="3816350" cy="7683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1400" y="1600200"/>
            <a:ext cx="5691188" cy="4781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613" y="6376988"/>
            <a:ext cx="493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cap="all" baseline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3238" y="6453188"/>
            <a:ext cx="898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D3A6630D-491F-4F19-8C15-6E357CF470E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950" y="260350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950" y="1116013"/>
            <a:ext cx="35639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 userDrawn="1"/>
        </p:nvSpPr>
        <p:spPr>
          <a:xfrm rot="10800000">
            <a:off x="7488238" y="0"/>
            <a:ext cx="1655762" cy="1655763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  <p:sldLayoutId id="2147483820" r:id="rId20"/>
    <p:sldLayoutId id="2147483821" r:id="rId21"/>
    <p:sldLayoutId id="2147483822" r:id="rId22"/>
    <p:sldLayoutId id="2147483823" r:id="rId23"/>
    <p:sldLayoutId id="2147483824" r:id="rId24"/>
    <p:sldLayoutId id="2147483825" r:id="rId25"/>
    <p:sldLayoutId id="2147483826" r:id="rId26"/>
    <p:sldLayoutId id="2147483827" r:id="rId27"/>
    <p:sldLayoutId id="2147483828" r:id="rId28"/>
    <p:sldLayoutId id="2147483829" r:id="rId29"/>
    <p:sldLayoutId id="2147483830" r:id="rId3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200" b="1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ts val="300"/>
        </a:spcAft>
        <a:defRPr sz="2200" b="1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algn="l" rtl="0" fontAlgn="base">
        <a:spcBef>
          <a:spcPct val="0"/>
        </a:spcBef>
        <a:spcAft>
          <a:spcPct val="0"/>
        </a:spcAft>
        <a:defRPr b="1" kern="1200" cap="all">
          <a:solidFill>
            <a:schemeClr val="accent1"/>
          </a:solidFill>
          <a:latin typeface="+mn-lt"/>
          <a:ea typeface="+mn-ea"/>
          <a:cs typeface="+mn-cs"/>
        </a:defRPr>
      </a:lvl2pPr>
      <a:lvl3pPr algn="l" rtl="0" fontAlgn="base">
        <a:spcBef>
          <a:spcPct val="0"/>
        </a:spcBef>
        <a:spcAft>
          <a:spcPct val="0"/>
        </a:spcAft>
        <a:buClr>
          <a:schemeClr val="accent1"/>
        </a:buClr>
        <a:defRPr sz="160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42875" algn="l" rtl="0" fontAlgn="base">
        <a:lnSpc>
          <a:spcPts val="1600"/>
        </a:lnSpc>
        <a:spcBef>
          <a:spcPct val="0"/>
        </a:spcBef>
        <a:spcAft>
          <a:spcPct val="0"/>
        </a:spcAft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2875" indent="-142875" algn="l" rtl="0" fontAlgn="base">
        <a:spcBef>
          <a:spcPts val="300"/>
        </a:spcBef>
        <a:spcAft>
          <a:spcPts val="1200"/>
        </a:spcAft>
        <a:buClr>
          <a:schemeClr val="accent1"/>
        </a:buClr>
        <a:buFont typeface="Britannic Bold" pitchFamily="34" charset="0"/>
        <a:buChar char="&gt;"/>
        <a:defRPr sz="1200" b="1" kern="1200" cap="all">
          <a:solidFill>
            <a:schemeClr val="tx1"/>
          </a:solidFill>
          <a:latin typeface="+mn-lt"/>
          <a:ea typeface="+mn-ea"/>
          <a:cs typeface="Arial" charset="0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16.xml"/><Relationship Id="rId5" Type="http://schemas.openxmlformats.org/officeDocument/2006/relationships/slide" Target="slide11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Microsoft_Excel_97-2003_Worksheet1.xls"/><Relationship Id="rId7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Microsoft_Excel_97-2003_Worksheet2.xls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Microsoft_Excel_97-2003_Worksheet4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global-bdd/actions-commerciales/les-cibles-a-votre-disposition-pmc-et-gerc/les-campagnes-ponctuelles/les-campagnes-ponctuelles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commerciaux.celca.caisse-epargne.fr/download/1302/les-cibles-ponctuelles/11694/book-evts-mygerc-1er-quadrimestre-2019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Knz50jK3RPM&amp;feature=youtu.be" TargetMode="Externa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083/tout-savoir-sur-le-credit-consommation/2431/oav-pret-projet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hyperlink" Target="http://commerciaux.celca.caisse-epargne.fr/download/1079/oav-credits-conso/10295/oav-prets-patrimoniaux-cegee.pdf" TargetMode="External"/><Relationship Id="rId18" Type="http://schemas.openxmlformats.org/officeDocument/2006/relationships/hyperlink" Target="http://service-cegee-sps/sites/refdoc/mydocs/_layouts/15/WopiFrame.aspx?sourcedoc=/sites/refdoc/mydocs/Documents%20partages/NI-A-0071.doc&amp;action=default" TargetMode="External"/><Relationship Id="rId3" Type="http://schemas.openxmlformats.org/officeDocument/2006/relationships/hyperlink" Target="http://commerciaux.celca.caisse-epargne.fr/download/1083/tout-savoir-sur-le-credit-consommation/2430/oav-pret-travaux.pdf" TargetMode="External"/><Relationship Id="rId21" Type="http://schemas.openxmlformats.org/officeDocument/2006/relationships/hyperlink" Target="http://service-cegee-sps/sites/refdoc/mydocs/Documents%20partages/PR-A-0303.pdf?Web=1" TargetMode="External"/><Relationship Id="rId7" Type="http://schemas.openxmlformats.org/officeDocument/2006/relationships/hyperlink" Target="http://commerciaux.celca.caisse-epargne.fr/download/1079/oav-credits-conso/8948/oav-prets-eco-cegee.pdf" TargetMode="External"/><Relationship Id="rId12" Type="http://schemas.openxmlformats.org/officeDocument/2006/relationships/image" Target="../media/image24.png"/><Relationship Id="rId17" Type="http://schemas.openxmlformats.org/officeDocument/2006/relationships/hyperlink" Target="http://commerciaux.celca.caisse-epargne.fr/download/1080/credits-etudiant/2436/oav-le-pret-etudiant.pdf" TargetMode="External"/><Relationship Id="rId2" Type="http://schemas.openxmlformats.org/officeDocument/2006/relationships/hyperlink" Target="http://commerciaux.celca.caisse-epargne.fr/download/1079/oav-credits-conso/10209/oav-auto-2018-cegee.pdf" TargetMode="External"/><Relationship Id="rId16" Type="http://schemas.openxmlformats.org/officeDocument/2006/relationships/image" Target="../media/image27.png"/><Relationship Id="rId20" Type="http://schemas.openxmlformats.org/officeDocument/2006/relationships/hyperlink" Target="http://service-cegee-sps/sites/refdoc/mydocs/_layouts/15/WopiFrame.aspx?sourcedoc=/sites/refdoc/mydocs/Documents%20partages/NI-A-0003.pdf&amp;action=default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11" Type="http://schemas.openxmlformats.org/officeDocument/2006/relationships/hyperlink" Target="http://commerciaux.celca.caisse-epargne.fr/download/1079/oav-credits-conso/12120/oav-pret-auto-prime-a-la-conversion.pdf" TargetMode="External"/><Relationship Id="rId5" Type="http://schemas.openxmlformats.org/officeDocument/2006/relationships/image" Target="../media/image20.png"/><Relationship Id="rId15" Type="http://schemas.openxmlformats.org/officeDocument/2006/relationships/image" Target="../media/image26.png"/><Relationship Id="rId10" Type="http://schemas.openxmlformats.org/officeDocument/2006/relationships/image" Target="../media/image23.png"/><Relationship Id="rId19" Type="http://schemas.openxmlformats.org/officeDocument/2006/relationships/hyperlink" Target="http://service-cegee-sps/sites/refdoc/mydocs/_layouts/15/WopiFrame.aspx?sourcedoc=/sites/refdoc/mydocs/Documents%20partages/NI-A-0009.pdf&amp;action=default" TargetMode="External"/><Relationship Id="rId4" Type="http://schemas.openxmlformats.org/officeDocument/2006/relationships/hyperlink" Target="http://commerciaux.celca.caisse-epargne.fr/download/1083/tout-savoir-sur-le-credit-consommation/2432/oav-regroupement-de-credits.pdf" TargetMode="External"/><Relationship Id="rId9" Type="http://schemas.openxmlformats.org/officeDocument/2006/relationships/hyperlink" Target="http://commerciaux.celca.caisse-epargne.fr/download/1079/oav-credits-conso/8872/oav-prets-dequipement-cegee.pdf" TargetMode="External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79388" y="2570163"/>
            <a:ext cx="2663825" cy="190821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Crédit conso</a:t>
            </a:r>
            <a:br>
              <a:rPr lang="fr-FR" dirty="0" smtClean="0"/>
            </a:br>
            <a:r>
              <a:rPr lang="fr-FR" sz="2400" dirty="0" smtClean="0"/>
              <a:t>Nouveaux barèmes</a:t>
            </a:r>
            <a:endParaRPr lang="fr-FR" sz="14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233363" y="4597400"/>
            <a:ext cx="2592387" cy="703263"/>
          </a:xfrm>
        </p:spPr>
        <p:txBody>
          <a:bodyPr/>
          <a:lstStyle/>
          <a:p>
            <a:pPr>
              <a:defRPr/>
            </a:pPr>
            <a:endParaRPr lang="fr-FR" dirty="0" smtClean="0"/>
          </a:p>
          <a:p>
            <a:pPr>
              <a:defRPr/>
            </a:pPr>
            <a:r>
              <a:rPr lang="fr-FR" dirty="0" smtClean="0"/>
              <a:t>Direction marchés et offres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1042988" y="5300663"/>
            <a:ext cx="8575675" cy="346075"/>
          </a:xfrm>
          <a:prstGeom prst="rect">
            <a:avLst/>
          </a:prstGeom>
        </p:spPr>
        <p:txBody>
          <a:bodyPr lIns="0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Heure du Jeudi du 28 février 2019</a:t>
            </a:r>
            <a:endParaRPr lang="fr-FR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3816350" cy="5222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synthèse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635" name="Image 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8"/>
          <a:stretch>
            <a:fillRect/>
          </a:stretch>
        </p:blipFill>
        <p:spPr bwMode="auto">
          <a:xfrm>
            <a:off x="5943600" y="3635375"/>
            <a:ext cx="24003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Image 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69"/>
          <a:stretch>
            <a:fillRect/>
          </a:stretch>
        </p:blipFill>
        <p:spPr bwMode="auto">
          <a:xfrm>
            <a:off x="5826125" y="5013325"/>
            <a:ext cx="26336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55650" y="1557338"/>
            <a:ext cx="7776790" cy="467995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3" y="1700213"/>
            <a:ext cx="7362825" cy="4537075"/>
          </a:xfrm>
        </p:spPr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objectifs					           </a:t>
            </a:r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 action="ppaction://hlinksldjump"/>
              </a:rPr>
              <a:t>p.3</a:t>
            </a:r>
            <a:endParaRPr lang="fr-FR" sz="16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Notre part de marché crédit consommation stagne sur ces dernières </a:t>
            </a: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années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Avec </a:t>
            </a: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90% d’atteinte de l’objectif en 2018, l’année 2019 est </a:t>
            </a: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challengeante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critères de PNB restent en retrait des autres Caisses </a:t>
            </a: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d’Épargne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Ces </a:t>
            </a: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différents constats nous ont amenés à repenser </a:t>
            </a: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grilles tarifaires </a:t>
            </a: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 </a:t>
            </a:r>
            <a:endParaRPr lang="fr-FR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Nouveaux barèmes					        	         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4" action="ppaction://hlinksldjump"/>
              </a:rPr>
              <a:t>p.8</a:t>
            </a:r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construction de nos </a:t>
            </a: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grilles </a:t>
            </a: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fonde sur une mécanique en 4 </a:t>
            </a: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temps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mensualités intéressantes pour le client avec des montants et durées élevés</a:t>
            </a:r>
          </a:p>
          <a:p>
            <a:pPr fontAlgn="auto">
              <a:spcBef>
                <a:spcPts val="0"/>
              </a:spcBef>
              <a:defRPr/>
            </a:pP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Opportunités commerciales					        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5" action="ppaction://hlinksldjump"/>
              </a:rPr>
              <a:t>p.11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cibles Conso qui sont à votre </a:t>
            </a: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disposition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offre dédiée à chaque besoin de nos clients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L’approche </a:t>
            </a: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 de </a:t>
            </a: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trésorerie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prêt projet, gage d’une relation de confiance avec mon client</a:t>
            </a:r>
          </a:p>
          <a:p>
            <a:pPr fontAlgn="auto">
              <a:spcBef>
                <a:spcPts val="0"/>
              </a:spcBef>
              <a:defRPr/>
            </a:pP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gamme de prêts					        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p.16</a:t>
            </a:r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</a:t>
            </a:r>
            <a:endParaRPr lang="fr-FR" sz="14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Travaux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Trésorerie et regroupement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Jeunes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Patrimoniaux</a:t>
            </a:r>
          </a:p>
          <a:p>
            <a:pPr marL="285750" indent="-285750" fontAlgn="auto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fr-FR" sz="1400" cap="none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Boîte à outils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F380B5-CDD3-424E-8C49-70F6975B76D7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3816350" cy="5222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635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8"/>
          <a:stretch>
            <a:fillRect/>
          </a:stretch>
        </p:blipFill>
        <p:spPr bwMode="auto">
          <a:xfrm>
            <a:off x="5943600" y="3635375"/>
            <a:ext cx="24003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69"/>
          <a:stretch>
            <a:fillRect/>
          </a:stretch>
        </p:blipFill>
        <p:spPr bwMode="auto">
          <a:xfrm>
            <a:off x="5826125" y="5013325"/>
            <a:ext cx="26336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55650" y="1557338"/>
            <a:ext cx="7704138" cy="467995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3" y="1700213"/>
            <a:ext cx="7362825" cy="4319587"/>
          </a:xfrm>
        </p:spPr>
        <p:txBody>
          <a:bodyPr/>
          <a:lstStyle/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objectifs</a:t>
            </a: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Nouveaux barèmes</a:t>
            </a:r>
          </a:p>
          <a:p>
            <a:pPr fontAlgn="auto">
              <a:spcBef>
                <a:spcPts val="0"/>
              </a:spcBef>
              <a:defRPr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Opportunités commerciales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gamme de prêts</a:t>
            </a: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F380B5-CDD3-424E-8C49-70F6975B76D7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  <p:sp>
        <p:nvSpPr>
          <p:cNvPr id="3" name="Flèche droite rayée 2">
            <a:hlinkClick r:id="rId3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485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723188" cy="984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Contexte et </a:t>
            </a:r>
            <a:r>
              <a:rPr lang="fr-FR" dirty="0" smtClean="0"/>
              <a:t>objectifs</a:t>
            </a:r>
            <a:br>
              <a:rPr lang="fr-FR" dirty="0" smtClean="0"/>
            </a:br>
            <a:r>
              <a:rPr lang="fr-FR" sz="1800" cap="none" dirty="0" smtClean="0">
                <a:cs typeface="Calibri" panose="020F0502020204030204" pitchFamily="34" charset="0"/>
              </a:rPr>
              <a:t>Notre part de marché crédit consommation stagne sur ces dernières années</a:t>
            </a:r>
            <a:br>
              <a:rPr lang="fr-FR" sz="1800" cap="none" dirty="0" smtClean="0">
                <a:cs typeface="Calibri" panose="020F0502020204030204" pitchFamily="34" charset="0"/>
              </a:rPr>
            </a:br>
            <a:endParaRPr lang="fr-FR" sz="1800" cap="none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/>
        </p:nvGraphicFramePr>
        <p:xfrm>
          <a:off x="776288" y="1433513"/>
          <a:ext cx="7302500" cy="370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8118475" cy="70788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Contexte et </a:t>
            </a:r>
            <a:r>
              <a:rPr lang="fr-FR" dirty="0" smtClean="0"/>
              <a:t>objectifs</a:t>
            </a:r>
            <a:br>
              <a:rPr lang="fr-FR" dirty="0" smtClean="0"/>
            </a:br>
            <a:r>
              <a:rPr lang="fr-FR" sz="1800" cap="none" dirty="0" smtClean="0">
                <a:cs typeface="Calibri" panose="020F0502020204030204" pitchFamily="34" charset="0"/>
              </a:rPr>
              <a:t>Avec 90% d’atteinte de l’objectif en 2018, l’année 2019 est challengeante</a:t>
            </a:r>
            <a:endParaRPr lang="fr-FR" sz="1800" cap="none" dirty="0"/>
          </a:p>
        </p:txBody>
      </p:sp>
      <p:sp>
        <p:nvSpPr>
          <p:cNvPr id="15" name="ZoneTexte 14"/>
          <p:cNvSpPr txBox="1"/>
          <p:nvPr/>
        </p:nvSpPr>
        <p:spPr>
          <a:xfrm>
            <a:off x="539750" y="1341438"/>
            <a:ext cx="8135938" cy="52014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Notre </a:t>
            </a:r>
            <a:r>
              <a:rPr lang="fr-FR" sz="1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début d’année est encourageant comparé à </a:t>
            </a: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2018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6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Notre objectif est de développer notre PNB, accroître nos encours et gagner des parts de marché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Annuel : 710 M d’€ d’engagements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Hebdo : 15 M d’€ d’engagements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6170729"/>
              </p:ext>
            </p:extLst>
          </p:nvPr>
        </p:nvGraphicFramePr>
        <p:xfrm>
          <a:off x="395536" y="1628800"/>
          <a:ext cx="8167687" cy="340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au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85722642"/>
              </p:ext>
            </p:extLst>
          </p:nvPr>
        </p:nvGraphicFramePr>
        <p:xfrm>
          <a:off x="1331640" y="4581128"/>
          <a:ext cx="6048672" cy="323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  <a:gridCol w="504056">
                  <a:extLst>
                    <a:ext uri="{9D8B030D-6E8A-4147-A177-3AD203B41FA5}"/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janv.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févr.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mars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avr.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mai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juin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juil.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août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sept.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oct.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nov.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déc.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723188" cy="984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Contexte et objectifs</a:t>
            </a:r>
            <a:br>
              <a:rPr lang="fr-FR" dirty="0"/>
            </a:br>
            <a:r>
              <a:rPr lang="fr-FR" sz="1800" cap="none" dirty="0" smtClean="0"/>
              <a:t>Nos critères de PNB restent en retrait des autres Caisses d’Épargne</a:t>
            </a:r>
            <a:br>
              <a:rPr lang="fr-FR" sz="1800" cap="none" dirty="0" smtClean="0"/>
            </a:br>
            <a:endParaRPr lang="fr-FR" sz="1800" cap="none" dirty="0"/>
          </a:p>
        </p:txBody>
      </p:sp>
      <p:grpSp>
        <p:nvGrpSpPr>
          <p:cNvPr id="2" name="Groupe 1"/>
          <p:cNvGrpSpPr/>
          <p:nvPr/>
        </p:nvGrpSpPr>
        <p:grpSpPr>
          <a:xfrm>
            <a:off x="1115616" y="2054036"/>
            <a:ext cx="2941638" cy="1852613"/>
            <a:chOff x="406400" y="1533525"/>
            <a:chExt cx="3510171" cy="2210669"/>
          </a:xfrm>
        </p:grpSpPr>
        <p:graphicFrame>
          <p:nvGraphicFramePr>
            <p:cNvPr id="72707" name="Graphique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64889827"/>
                </p:ext>
              </p:extLst>
            </p:nvPr>
          </p:nvGraphicFramePr>
          <p:xfrm>
            <a:off x="406400" y="1533525"/>
            <a:ext cx="3510171" cy="2210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59" name="Feuille de calcul" r:id="rId3" imgW="3505245" imgH="2209680" progId="Excel.Sheet.8">
                    <p:embed/>
                  </p:oleObj>
                </mc:Choice>
                <mc:Fallback>
                  <p:oleObj name="Feuille de calcul" r:id="rId3" imgW="3505245" imgH="2209680" progId="Excel.Sheet.8">
                    <p:embed/>
                    <p:pic>
                      <p:nvPicPr>
                        <p:cNvPr id="0" name="Graphique 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400" y="1533525"/>
                          <a:ext cx="3510171" cy="2210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11" name="ZoneTexte 10"/>
            <p:cNvSpPr txBox="1">
              <a:spLocks noChangeArrowheads="1"/>
            </p:cNvSpPr>
            <p:nvPr/>
          </p:nvSpPr>
          <p:spPr bwMode="auto">
            <a:xfrm>
              <a:off x="2470150" y="2175929"/>
              <a:ext cx="700088" cy="330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1200" b="1" dirty="0">
                  <a:solidFill>
                    <a:srgbClr val="FF0000"/>
                  </a:solidFill>
                </a:rPr>
                <a:t>-927 €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5014899" y="2055624"/>
            <a:ext cx="2933700" cy="1844675"/>
            <a:chOff x="4305756" y="1535113"/>
            <a:chExt cx="3500697" cy="2201196"/>
          </a:xfrm>
        </p:grpSpPr>
        <p:graphicFrame>
          <p:nvGraphicFramePr>
            <p:cNvPr id="72708" name="Graphique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8205801"/>
                </p:ext>
              </p:extLst>
            </p:nvPr>
          </p:nvGraphicFramePr>
          <p:xfrm>
            <a:off x="4305756" y="1535113"/>
            <a:ext cx="3500697" cy="2201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60" name="Feuille de calcul" r:id="rId5" imgW="3505245" imgH="2200230" progId="Excel.Sheet.8">
                    <p:embed/>
                  </p:oleObj>
                </mc:Choice>
                <mc:Fallback>
                  <p:oleObj name="Feuille de calcul" r:id="rId5" imgW="3505245" imgH="2200230" progId="Excel.Sheet.8">
                    <p:embed/>
                    <p:pic>
                      <p:nvPicPr>
                        <p:cNvPr id="0" name="Graphique 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5756" y="1535113"/>
                          <a:ext cx="3500697" cy="2201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12" name="ZoneTexte 11"/>
            <p:cNvSpPr txBox="1">
              <a:spLocks noChangeArrowheads="1"/>
            </p:cNvSpPr>
            <p:nvPr/>
          </p:nvSpPr>
          <p:spPr bwMode="auto">
            <a:xfrm>
              <a:off x="6227762" y="2089697"/>
              <a:ext cx="781050" cy="330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1200" b="1" dirty="0">
                  <a:solidFill>
                    <a:srgbClr val="FF0000"/>
                  </a:solidFill>
                </a:rPr>
                <a:t>-5 mois</a:t>
              </a: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1115998" y="4020950"/>
            <a:ext cx="2941638" cy="1908175"/>
            <a:chOff x="406856" y="3809320"/>
            <a:chExt cx="3510171" cy="2276969"/>
          </a:xfrm>
        </p:grpSpPr>
        <p:graphicFrame>
          <p:nvGraphicFramePr>
            <p:cNvPr id="72709" name="Graphique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59832402"/>
                </p:ext>
              </p:extLst>
            </p:nvPr>
          </p:nvGraphicFramePr>
          <p:xfrm>
            <a:off x="406856" y="3809320"/>
            <a:ext cx="3510171" cy="22769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61" name="Feuille de calcul" r:id="rId7" imgW="3505245" imgH="2276370" progId="Excel.Sheet.8">
                    <p:embed/>
                  </p:oleObj>
                </mc:Choice>
                <mc:Fallback>
                  <p:oleObj name="Feuille de calcul" r:id="rId7" imgW="3505245" imgH="2276370" progId="Excel.Sheet.8">
                    <p:embed/>
                    <p:pic>
                      <p:nvPicPr>
                        <p:cNvPr id="0" name="Graphique 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856" y="3809320"/>
                          <a:ext cx="3510171" cy="227696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13" name="ZoneTexte 12"/>
            <p:cNvSpPr txBox="1">
              <a:spLocks noChangeArrowheads="1"/>
            </p:cNvSpPr>
            <p:nvPr/>
          </p:nvSpPr>
          <p:spPr bwMode="auto">
            <a:xfrm>
              <a:off x="2371725" y="4806950"/>
              <a:ext cx="698500" cy="330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1200" b="1" dirty="0">
                  <a:solidFill>
                    <a:srgbClr val="FF0000"/>
                  </a:solidFill>
                </a:rPr>
                <a:t>-11bp</a:t>
              </a:r>
            </a:p>
          </p:txBody>
        </p:sp>
      </p:grpSp>
      <p:graphicFrame>
        <p:nvGraphicFramePr>
          <p:cNvPr id="727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1699487"/>
              </p:ext>
            </p:extLst>
          </p:nvPr>
        </p:nvGraphicFramePr>
        <p:xfrm>
          <a:off x="5014516" y="4024124"/>
          <a:ext cx="2935288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2" name="Feuille de calcul" r:id="rId9" imgW="3505245" imgH="2276370" progId="Excel.Sheet.8">
                  <p:embed/>
                </p:oleObj>
              </mc:Choice>
              <mc:Fallback>
                <p:oleObj name="Feuille de calcul" r:id="rId9" imgW="3505245" imgH="2276370" progId="Excel.Sheet.8">
                  <p:embed/>
                  <p:pic>
                    <p:nvPicPr>
                      <p:cNvPr id="0" name="Graphique 9"/>
                      <p:cNvPicPr>
                        <a:picLocks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516" y="4024124"/>
                        <a:ext cx="2935288" cy="190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4" name="ZoneTexte 13"/>
          <p:cNvSpPr txBox="1">
            <a:spLocks noChangeArrowheads="1"/>
          </p:cNvSpPr>
          <p:nvPr/>
        </p:nvSpPr>
        <p:spPr bwMode="auto">
          <a:xfrm>
            <a:off x="6506914" y="3981789"/>
            <a:ext cx="5853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r>
              <a:rPr lang="fr-FR" altLang="fr-FR" sz="1200" b="1" dirty="0">
                <a:solidFill>
                  <a:srgbClr val="FF0000"/>
                </a:solidFill>
              </a:rPr>
              <a:t>-257€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074330" y="1861279"/>
            <a:ext cx="20882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Durée moyenne</a:t>
            </a:r>
            <a:endParaRPr lang="fr-FR" sz="105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85898" y="1844824"/>
            <a:ext cx="20882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Montant moyen</a:t>
            </a:r>
            <a:endParaRPr lang="fr-FR" sz="105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584182543"/>
              </p:ext>
            </p:extLst>
          </p:nvPr>
        </p:nvGraphicFramePr>
        <p:xfrm>
          <a:off x="539552" y="1772816"/>
          <a:ext cx="7059910" cy="3703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794625" cy="708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Contexte et objectifs</a:t>
            </a:r>
            <a:br>
              <a:rPr lang="fr-FR" dirty="0" smtClean="0"/>
            </a:br>
            <a:r>
              <a:rPr lang="fr-FR" sz="1800" cap="none" dirty="0">
                <a:cs typeface="Calibri" panose="020F0502020204030204" pitchFamily="34" charset="0"/>
              </a:rPr>
              <a:t>Ces différents </a:t>
            </a:r>
            <a:r>
              <a:rPr lang="fr-FR" sz="1800" cap="none" dirty="0" smtClean="0">
                <a:cs typeface="Calibri" panose="020F0502020204030204" pitchFamily="34" charset="0"/>
              </a:rPr>
              <a:t>constats </a:t>
            </a:r>
            <a:r>
              <a:rPr lang="fr-FR" sz="1800" cap="none" dirty="0">
                <a:cs typeface="Calibri" panose="020F0502020204030204" pitchFamily="34" charset="0"/>
              </a:rPr>
              <a:t>nous ont amenés à repenser </a:t>
            </a:r>
            <a:r>
              <a:rPr lang="fr-FR" sz="1800" cap="none" dirty="0" smtClean="0">
                <a:cs typeface="Calibri" panose="020F0502020204030204" pitchFamily="34" charset="0"/>
              </a:rPr>
              <a:t>nos grilles tarifaires </a:t>
            </a:r>
            <a:r>
              <a:rPr lang="fr-FR" sz="1800" cap="none" dirty="0">
                <a:cs typeface="Calibri" panose="020F0502020204030204" pitchFamily="34" charset="0"/>
              </a:rPr>
              <a:t>conso </a:t>
            </a:r>
          </a:p>
        </p:txBody>
      </p:sp>
      <p:sp>
        <p:nvSpPr>
          <p:cNvPr id="12" name="ZoneTexte 11"/>
          <p:cNvSpPr txBox="1"/>
          <p:nvPr/>
        </p:nvSpPr>
        <p:spPr>
          <a:xfrm rot="20021053">
            <a:off x="3512432" y="2677501"/>
            <a:ext cx="715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</a:t>
            </a:r>
          </a:p>
        </p:txBody>
      </p:sp>
      <p:sp>
        <p:nvSpPr>
          <p:cNvPr id="15" name="ZoneTexte 14"/>
          <p:cNvSpPr txBox="1"/>
          <p:nvPr/>
        </p:nvSpPr>
        <p:spPr>
          <a:xfrm rot="20271820">
            <a:off x="4002329" y="2457470"/>
            <a:ext cx="626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</a:t>
            </a:r>
          </a:p>
        </p:txBody>
      </p:sp>
      <p:sp>
        <p:nvSpPr>
          <p:cNvPr id="16" name="ZoneTexte 15"/>
          <p:cNvSpPr txBox="1"/>
          <p:nvPr/>
        </p:nvSpPr>
        <p:spPr>
          <a:xfrm rot="20369549">
            <a:off x="4310620" y="2343750"/>
            <a:ext cx="626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CT</a:t>
            </a:r>
          </a:p>
        </p:txBody>
      </p:sp>
      <p:sp>
        <p:nvSpPr>
          <p:cNvPr id="17" name="ZoneTexte 16"/>
          <p:cNvSpPr txBox="1"/>
          <p:nvPr/>
        </p:nvSpPr>
        <p:spPr>
          <a:xfrm rot="20417621">
            <a:off x="4700767" y="2163760"/>
            <a:ext cx="807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F380B5-CDD3-424E-8C49-70F6975B76D7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623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3816350" cy="5222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4755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8"/>
          <a:stretch>
            <a:fillRect/>
          </a:stretch>
        </p:blipFill>
        <p:spPr bwMode="auto">
          <a:xfrm>
            <a:off x="5943600" y="3635375"/>
            <a:ext cx="24003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69"/>
          <a:stretch>
            <a:fillRect/>
          </a:stretch>
        </p:blipFill>
        <p:spPr bwMode="auto">
          <a:xfrm>
            <a:off x="5826125" y="5013325"/>
            <a:ext cx="26336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55650" y="1557338"/>
            <a:ext cx="7776790" cy="467995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3" y="1700213"/>
            <a:ext cx="7362825" cy="4319587"/>
          </a:xfrm>
        </p:spPr>
        <p:txBody>
          <a:bodyPr/>
          <a:lstStyle/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objectifs</a:t>
            </a: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Nouveaux barèmes</a:t>
            </a:r>
          </a:p>
          <a:p>
            <a:pPr fontAlgn="auto">
              <a:spcBef>
                <a:spcPts val="0"/>
              </a:spcBef>
              <a:defRPr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Opportunités commerciales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gamme de prêts</a:t>
            </a: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F380B5-CDD3-424E-8C49-70F6975B76D7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  <p:sp>
        <p:nvSpPr>
          <p:cNvPr id="8" name="Flèche droite rayée 7">
            <a:hlinkClick r:id="rId3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780338" cy="10461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Nouveaux </a:t>
            </a:r>
            <a:r>
              <a:rPr lang="fr-FR" dirty="0" smtClean="0"/>
              <a:t>barèmes</a:t>
            </a:r>
            <a:br>
              <a:rPr lang="fr-FR" dirty="0" smtClean="0"/>
            </a:br>
            <a:r>
              <a:rPr lang="fr-FR" sz="1800" cap="none" dirty="0" smtClean="0"/>
              <a:t>La construction de nos </a:t>
            </a:r>
            <a:r>
              <a:rPr lang="fr-FR" sz="1800" cap="none" dirty="0" smtClean="0"/>
              <a:t>grilles </a:t>
            </a:r>
            <a:r>
              <a:rPr lang="fr-FR" sz="1800" cap="none" dirty="0" smtClean="0"/>
              <a:t>se fonde sur une mécanique en 4 temps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90525" y="1397000"/>
            <a:ext cx="4686300" cy="32008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lang="fr-FR" sz="1400" b="1" dirty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 de référence (</a:t>
            </a: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auto) </a:t>
            </a: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favorisant les </a:t>
            </a:r>
            <a:endParaRPr lang="fr-FR" sz="1400" b="1" dirty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montants élevés </a:t>
            </a:r>
            <a:endParaRPr lang="fr-FR" sz="1400" b="1" dirty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Des </a:t>
            </a:r>
            <a:r>
              <a:rPr lang="fr-FR" sz="1400" b="1" dirty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modulations en fonction de l’univers </a:t>
            </a: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de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financement </a:t>
            </a:r>
            <a:endParaRPr lang="fr-FR" sz="1400" b="1" dirty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003800" y="1412875"/>
            <a:ext cx="3744913" cy="30239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tarification privilégiant nos bons clients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fonction de la note d’octroi du client, l’outil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Izivente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propose des TDA avec bonus ou malus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 smtClean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 </a:t>
            </a: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Des délégations inchangées</a:t>
            </a:r>
            <a:endParaRPr lang="fr-FR" sz="1400" b="1" dirty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188159"/>
              </p:ext>
            </p:extLst>
          </p:nvPr>
        </p:nvGraphicFramePr>
        <p:xfrm>
          <a:off x="5068888" y="4488210"/>
          <a:ext cx="3614738" cy="138906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97186"/>
                <a:gridCol w="1512560"/>
                <a:gridCol w="615682"/>
                <a:gridCol w="589310"/>
              </a:tblGrid>
              <a:tr h="411078"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Métiers</a:t>
                      </a:r>
                      <a:endParaRPr lang="fr-FR" sz="1000" dirty="0"/>
                    </a:p>
                  </a:txBody>
                  <a:tcPr marL="91447" marR="91447" marT="45675" marB="45675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Barèmes</a:t>
                      </a:r>
                      <a:endParaRPr lang="fr-FR" sz="1000" dirty="0"/>
                    </a:p>
                  </a:txBody>
                  <a:tcPr marL="91447" marR="91447" marT="45675" marB="45675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Frais de dossier</a:t>
                      </a:r>
                      <a:endParaRPr lang="fr-FR" sz="1000" dirty="0"/>
                    </a:p>
                  </a:txBody>
                  <a:tcPr marL="91447" marR="91447" marT="45675" marB="45675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ADE</a:t>
                      </a:r>
                      <a:endParaRPr lang="fr-FR" sz="1000" dirty="0"/>
                    </a:p>
                  </a:txBody>
                  <a:tcPr marL="91447" marR="91447" marT="45675" marB="45675"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53003">
                <a:tc>
                  <a:txBody>
                    <a:bodyPr/>
                    <a:lstStyle/>
                    <a:p>
                      <a:r>
                        <a:rPr lang="fr-FR" sz="1000" b="1" dirty="0" smtClean="0"/>
                        <a:t>Niveau</a:t>
                      </a:r>
                      <a:r>
                        <a:rPr lang="fr-FR" sz="1000" b="1" baseline="0" dirty="0" smtClean="0"/>
                        <a:t> </a:t>
                      </a:r>
                      <a:r>
                        <a:rPr lang="fr-FR" sz="1000" b="1" dirty="0" smtClean="0"/>
                        <a:t>GC</a:t>
                      </a:r>
                      <a:endParaRPr lang="fr-FR" sz="1000" b="1" dirty="0"/>
                    </a:p>
                  </a:txBody>
                  <a:tcPr marL="91447" marR="91447" marT="45675" marB="45675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-0,50%</a:t>
                      </a:r>
                      <a:endParaRPr lang="fr-FR" sz="1000" dirty="0"/>
                    </a:p>
                  </a:txBody>
                  <a:tcPr marL="91447" marR="91447" marT="45675" marB="45675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50%</a:t>
                      </a:r>
                      <a:endParaRPr lang="fr-FR" sz="1000" dirty="0"/>
                    </a:p>
                  </a:txBody>
                  <a:tcPr marL="91447" marR="91447" marT="45675" marB="45675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0%</a:t>
                      </a:r>
                      <a:endParaRPr lang="fr-FR" sz="1000" dirty="0"/>
                    </a:p>
                  </a:txBody>
                  <a:tcPr marL="91447" marR="91447" marT="45675" marB="45675"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978">
                <a:tc>
                  <a:txBody>
                    <a:bodyPr/>
                    <a:lstStyle/>
                    <a:p>
                      <a:r>
                        <a:rPr lang="fr-FR" sz="1000" b="1" dirty="0" smtClean="0"/>
                        <a:t>Niveau DA / DUC / DS</a:t>
                      </a:r>
                      <a:endParaRPr lang="fr-FR" sz="1000" b="1" dirty="0"/>
                    </a:p>
                  </a:txBody>
                  <a:tcPr marL="91447" marR="91447" marT="45675" marB="45675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Taux plancher </a:t>
                      </a:r>
                    </a:p>
                  </a:txBody>
                  <a:tcPr marL="91447" marR="91447" marT="45675" marB="45675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100%</a:t>
                      </a:r>
                    </a:p>
                  </a:txBody>
                  <a:tcPr marL="91447" marR="91447" marT="45675" marB="45675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0%</a:t>
                      </a:r>
                    </a:p>
                  </a:txBody>
                  <a:tcPr marL="91447" marR="91447" marT="45675" marB="45675"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03">
                <a:tc>
                  <a:txBody>
                    <a:bodyPr/>
                    <a:lstStyle/>
                    <a:p>
                      <a:r>
                        <a:rPr lang="fr-FR" sz="1000" b="1" dirty="0" smtClean="0"/>
                        <a:t>Niveau DC</a:t>
                      </a:r>
                      <a:endParaRPr lang="fr-FR" sz="1000" b="1" dirty="0"/>
                    </a:p>
                  </a:txBody>
                  <a:tcPr marL="91447" marR="91447" marT="45675" marB="45675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Taux plancher -1%</a:t>
                      </a:r>
                    </a:p>
                  </a:txBody>
                  <a:tcPr marL="91447" marR="91447" marT="45675" marB="45675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100%</a:t>
                      </a:r>
                    </a:p>
                  </a:txBody>
                  <a:tcPr marL="91447" marR="91447" marT="45675" marB="45675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/>
                        <a:t>100%</a:t>
                      </a:r>
                    </a:p>
                  </a:txBody>
                  <a:tcPr marL="91447" marR="91447" marT="45675" marB="45675"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280091"/>
              </p:ext>
            </p:extLst>
          </p:nvPr>
        </p:nvGraphicFramePr>
        <p:xfrm>
          <a:off x="390525" y="1916832"/>
          <a:ext cx="4368800" cy="1914525"/>
        </p:xfrm>
        <a:graphic>
          <a:graphicData uri="http://schemas.openxmlformats.org/drawingml/2006/table">
            <a:tbl>
              <a:tblPr firstRow="1" firstCol="1" bandRow="1"/>
              <a:tblGrid>
                <a:gridCol w="760342"/>
                <a:gridCol w="468805"/>
                <a:gridCol w="504056"/>
                <a:gridCol w="504056"/>
                <a:gridCol w="576064"/>
                <a:gridCol w="576064"/>
                <a:gridCol w="504056"/>
                <a:gridCol w="475357"/>
              </a:tblGrid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2000-2999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3000-5999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6000-9999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10000-14999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15000-19999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20000-49999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50000-75000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4-12 mois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07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E7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C97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C37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13-24 mois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07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47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8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E7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C97D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25-36 mois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8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C8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47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37-48 mois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17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88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C8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78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49-60 mois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A6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5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F8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61-72 mois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A6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47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28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8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88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C8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73-96 mois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8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58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F8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97-120 mois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8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8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88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82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e 1"/>
          <p:cNvGrpSpPr/>
          <p:nvPr/>
        </p:nvGrpSpPr>
        <p:grpSpPr>
          <a:xfrm>
            <a:off x="320229" y="1883070"/>
            <a:ext cx="1081088" cy="385763"/>
            <a:chOff x="34925" y="1752600"/>
            <a:chExt cx="1081088" cy="385763"/>
          </a:xfrm>
        </p:grpSpPr>
        <p:cxnSp>
          <p:nvCxnSpPr>
            <p:cNvPr id="3" name="Connecteur droit 2"/>
            <p:cNvCxnSpPr/>
            <p:nvPr/>
          </p:nvCxnSpPr>
          <p:spPr>
            <a:xfrm>
              <a:off x="103188" y="1789113"/>
              <a:ext cx="727124" cy="28528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899" name="ZoneTexte 6"/>
            <p:cNvSpPr txBox="1">
              <a:spLocks noChangeArrowheads="1"/>
            </p:cNvSpPr>
            <p:nvPr/>
          </p:nvSpPr>
          <p:spPr bwMode="auto">
            <a:xfrm>
              <a:off x="34925" y="1922463"/>
              <a:ext cx="8651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800" b="1">
                  <a:solidFill>
                    <a:schemeClr val="bg1"/>
                  </a:solidFill>
                </a:rPr>
                <a:t>DURÉE</a:t>
              </a:r>
            </a:p>
          </p:txBody>
        </p:sp>
        <p:sp>
          <p:nvSpPr>
            <p:cNvPr id="75900" name="ZoneTexte 21"/>
            <p:cNvSpPr txBox="1">
              <a:spLocks noChangeArrowheads="1"/>
            </p:cNvSpPr>
            <p:nvPr/>
          </p:nvSpPr>
          <p:spPr bwMode="auto">
            <a:xfrm>
              <a:off x="323850" y="1752600"/>
              <a:ext cx="792163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800" b="1">
                  <a:solidFill>
                    <a:schemeClr val="bg1"/>
                  </a:solidFill>
                </a:rPr>
                <a:t>MONTANT</a:t>
              </a:r>
            </a:p>
          </p:txBody>
        </p:sp>
      </p:grpSp>
      <p:sp>
        <p:nvSpPr>
          <p:cNvPr id="4" name="Espace réservé du numéro de diapositive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728802"/>
              </p:ext>
            </p:extLst>
          </p:nvPr>
        </p:nvGraphicFramePr>
        <p:xfrm>
          <a:off x="5076825" y="2276872"/>
          <a:ext cx="3671892" cy="575948"/>
        </p:xfrm>
        <a:graphic>
          <a:graphicData uri="http://schemas.openxmlformats.org/drawingml/2006/table">
            <a:tbl>
              <a:tblPr/>
              <a:tblGrid>
                <a:gridCol w="407988"/>
                <a:gridCol w="407988"/>
                <a:gridCol w="407988"/>
                <a:gridCol w="407988"/>
                <a:gridCol w="407988"/>
                <a:gridCol w="407988"/>
                <a:gridCol w="407988"/>
                <a:gridCol w="407988"/>
                <a:gridCol w="407988"/>
              </a:tblGrid>
              <a:tr h="287974"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Note 1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Note 2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Note 3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Note 4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Note 5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Note 6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Note 7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Note 8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Note 9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8797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-0,80%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-0,60%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C6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-0,30%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2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0%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E8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0,30%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0,70%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4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1,50%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5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2%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7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2,50%</a:t>
                      </a:r>
                    </a:p>
                  </a:txBody>
                  <a:tcPr marL="7904" marR="7904" marT="7904" marB="0" anchor="ctr">
                    <a:lnL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477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546451"/>
              </p:ext>
            </p:extLst>
          </p:nvPr>
        </p:nvGraphicFramePr>
        <p:xfrm>
          <a:off x="467544" y="4653136"/>
          <a:ext cx="4032448" cy="1190625"/>
        </p:xfrm>
        <a:graphic>
          <a:graphicData uri="http://schemas.openxmlformats.org/drawingml/2006/table">
            <a:tbl>
              <a:tblPr/>
              <a:tblGrid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</a:tblGrid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2 000 – </a:t>
                      </a:r>
                    </a:p>
                    <a:p>
                      <a:pPr algn="ctr" rtl="0" fontAlgn="b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5999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6 000 – 9999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10 000 </a:t>
                      </a:r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–</a:t>
                      </a:r>
                    </a:p>
                    <a:p>
                      <a:pPr algn="ctr" rtl="0" fontAlgn="b"/>
                      <a:r>
                        <a:rPr lang="fr-F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14 </a:t>
                      </a:r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15 000 – 19999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20 000 – 49999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50 000 –</a:t>
                      </a:r>
                    </a:p>
                    <a:p>
                      <a:pPr algn="ctr" rtl="0" fontAlgn="b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75 000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Auto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E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Travaux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-0,30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-0,30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-0,30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Treso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7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7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Regroup.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</a:tr>
            </a:tbl>
          </a:graphicData>
        </a:graphic>
      </p:graphicFrame>
      <p:grpSp>
        <p:nvGrpSpPr>
          <p:cNvPr id="13" name="Groupe 12"/>
          <p:cNvGrpSpPr/>
          <p:nvPr/>
        </p:nvGrpSpPr>
        <p:grpSpPr>
          <a:xfrm>
            <a:off x="5076822" y="3021635"/>
            <a:ext cx="2456460" cy="623389"/>
            <a:chOff x="5076822" y="3021635"/>
            <a:chExt cx="2456460" cy="623389"/>
          </a:xfrm>
        </p:grpSpPr>
        <p:sp>
          <p:nvSpPr>
            <p:cNvPr id="19" name="Rogner un rectangle à un seul coin 18"/>
            <p:cNvSpPr/>
            <p:nvPr/>
          </p:nvSpPr>
          <p:spPr>
            <a:xfrm>
              <a:off x="5076822" y="3021635"/>
              <a:ext cx="2447505" cy="623389"/>
            </a:xfrm>
            <a:prstGeom prst="snip1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200" b="1" dirty="0" smtClean="0"/>
                <a:t>À savoir  :</a:t>
              </a:r>
            </a:p>
            <a:p>
              <a:r>
                <a:rPr lang="fr-FR" sz="1200" dirty="0" smtClean="0"/>
                <a:t>62 % de notre production est réalisée sur des clients notés de 1 à 4</a:t>
              </a:r>
              <a:endParaRPr lang="fr-FR" sz="1200" dirty="0"/>
            </a:p>
          </p:txBody>
        </p:sp>
        <p:sp>
          <p:nvSpPr>
            <p:cNvPr id="20" name="Triangle isocèle 19"/>
            <p:cNvSpPr/>
            <p:nvPr/>
          </p:nvSpPr>
          <p:spPr>
            <a:xfrm rot="13472027">
              <a:off x="7376650" y="3068852"/>
              <a:ext cx="156632" cy="53690"/>
            </a:xfrm>
            <a:prstGeom prst="triangle">
              <a:avLst>
                <a:gd name="adj" fmla="val 46354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7780338" cy="70788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Nouveaux </a:t>
            </a:r>
            <a:r>
              <a:rPr lang="fr-FR" dirty="0" smtClean="0"/>
              <a:t>barèmes</a:t>
            </a:r>
            <a:br>
              <a:rPr lang="fr-FR" dirty="0" smtClean="0"/>
            </a:br>
            <a:r>
              <a:rPr lang="fr-FR" sz="1800" cap="none" dirty="0" smtClean="0"/>
              <a:t>Des mensualités intéressantes pour le client avec des montants et </a:t>
            </a:r>
            <a:r>
              <a:rPr lang="fr-FR" sz="1800" cap="none" dirty="0"/>
              <a:t>durées élevés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90524" y="1397000"/>
            <a:ext cx="8285931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Exemples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400" b="1" dirty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>
                <a:solidFill>
                  <a:prstClr val="white">
                    <a:lumMod val="50000"/>
                  </a:prstClr>
                </a:solidFill>
              </a:rPr>
              <a:t>Client avec une note d’octroi </a:t>
            </a:r>
            <a:r>
              <a:rPr lang="fr-FR" sz="1400" b="1" dirty="0" smtClean="0">
                <a:solidFill>
                  <a:prstClr val="white">
                    <a:lumMod val="50000"/>
                  </a:prstClr>
                </a:solidFill>
              </a:rPr>
              <a:t>3 </a:t>
            </a:r>
            <a:r>
              <a:rPr lang="fr-FR" sz="1400" b="1" dirty="0">
                <a:solidFill>
                  <a:prstClr val="white">
                    <a:lumMod val="50000"/>
                  </a:prstClr>
                </a:solidFill>
              </a:rPr>
              <a:t>sur l’univers AUTO : </a:t>
            </a:r>
            <a:r>
              <a:rPr lang="fr-FR" sz="1400" b="1" dirty="0">
                <a:solidFill>
                  <a:srgbClr val="C00000"/>
                </a:solidFill>
              </a:rPr>
              <a:t>Dossier: </a:t>
            </a:r>
            <a:r>
              <a:rPr lang="fr-FR" sz="1400" b="1" dirty="0" smtClean="0">
                <a:solidFill>
                  <a:srgbClr val="C00000"/>
                </a:solidFill>
              </a:rPr>
              <a:t>13 </a:t>
            </a:r>
            <a:r>
              <a:rPr lang="fr-FR" sz="1400" b="1" dirty="0">
                <a:solidFill>
                  <a:srgbClr val="C00000"/>
                </a:solidFill>
              </a:rPr>
              <a:t>000€ sur </a:t>
            </a:r>
            <a:r>
              <a:rPr lang="fr-FR" sz="1400" b="1" dirty="0" smtClean="0">
                <a:solidFill>
                  <a:srgbClr val="C00000"/>
                </a:solidFill>
              </a:rPr>
              <a:t>60 mois</a:t>
            </a:r>
          </a:p>
          <a:p>
            <a:pPr lvl="2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sym typeface="Wingdings 3"/>
              </a:rPr>
              <a:t>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TDA proposé : 4,90 %		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sym typeface="Wingdings 3"/>
              </a:rPr>
              <a:t>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Mensualité : 244,73€</a:t>
            </a:r>
          </a:p>
          <a:p>
            <a:pPr lvl="2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C00000"/>
              </a:solidFill>
            </a:endParaRPr>
          </a:p>
          <a:p>
            <a:pPr lvl="2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smtClean="0">
                <a:solidFill>
                  <a:srgbClr val="C00000"/>
                </a:solidFill>
              </a:rPr>
              <a:t>Le même client avec 2 000€ en plus, soit 15 000€ sur 72 mois</a:t>
            </a:r>
          </a:p>
          <a:p>
            <a:pPr lvl="2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sym typeface="Wingdings 3"/>
              </a:rPr>
              <a:t>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TDA proposé :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4,80 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%		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sym typeface="Wingdings 3"/>
              </a:rPr>
              <a:t>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Mensualité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: 240,18€</a:t>
            </a:r>
            <a:endParaRPr lang="fr-FR" sz="1400" b="1" dirty="0">
              <a:solidFill>
                <a:schemeClr val="bg1">
                  <a:lumMod val="50000"/>
                </a:schemeClr>
              </a:solidFill>
            </a:endParaRPr>
          </a:p>
          <a:p>
            <a:pPr lvl="2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 smtClean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>
                <a:solidFill>
                  <a:prstClr val="white">
                    <a:lumMod val="50000"/>
                  </a:prstClr>
                </a:solidFill>
              </a:rPr>
              <a:t>Client avec une note d’octroi </a:t>
            </a:r>
            <a:r>
              <a:rPr lang="fr-FR" sz="1400" b="1" dirty="0" smtClean="0">
                <a:solidFill>
                  <a:prstClr val="white">
                    <a:lumMod val="50000"/>
                  </a:prstClr>
                </a:solidFill>
              </a:rPr>
              <a:t>1 sur </a:t>
            </a:r>
            <a:r>
              <a:rPr lang="fr-FR" sz="1400" b="1" dirty="0">
                <a:solidFill>
                  <a:prstClr val="white">
                    <a:lumMod val="50000"/>
                  </a:prstClr>
                </a:solidFill>
              </a:rPr>
              <a:t>l’univers </a:t>
            </a:r>
            <a:r>
              <a:rPr lang="fr-FR" sz="1400" b="1" dirty="0" smtClean="0">
                <a:solidFill>
                  <a:prstClr val="white">
                    <a:lumMod val="50000"/>
                  </a:prstClr>
                </a:solidFill>
              </a:rPr>
              <a:t>TRAVAUX </a:t>
            </a:r>
            <a:r>
              <a:rPr lang="fr-FR" sz="1400" b="1" dirty="0">
                <a:solidFill>
                  <a:prstClr val="white">
                    <a:lumMod val="50000"/>
                  </a:prstClr>
                </a:solidFill>
              </a:rPr>
              <a:t>: </a:t>
            </a:r>
            <a:r>
              <a:rPr lang="fr-FR" sz="1400" b="1" dirty="0">
                <a:solidFill>
                  <a:srgbClr val="C00000"/>
                </a:solidFill>
              </a:rPr>
              <a:t>Dossier: </a:t>
            </a:r>
            <a:r>
              <a:rPr lang="fr-FR" sz="1400" b="1" dirty="0" smtClean="0">
                <a:solidFill>
                  <a:srgbClr val="C00000"/>
                </a:solidFill>
              </a:rPr>
              <a:t>18 </a:t>
            </a:r>
            <a:r>
              <a:rPr lang="fr-FR" sz="1400" b="1" dirty="0">
                <a:solidFill>
                  <a:srgbClr val="C00000"/>
                </a:solidFill>
              </a:rPr>
              <a:t>000€ sur </a:t>
            </a:r>
            <a:r>
              <a:rPr lang="fr-FR" sz="1400" b="1" dirty="0" smtClean="0">
                <a:solidFill>
                  <a:srgbClr val="C00000"/>
                </a:solidFill>
              </a:rPr>
              <a:t>72 </a:t>
            </a:r>
            <a:r>
              <a:rPr lang="fr-FR" sz="1400" b="1" dirty="0">
                <a:solidFill>
                  <a:srgbClr val="C00000"/>
                </a:solidFill>
              </a:rPr>
              <a:t>mois</a:t>
            </a:r>
          </a:p>
          <a:p>
            <a:pPr lvl="2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sym typeface="Wingdings 3"/>
              </a:rPr>
              <a:t>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TDA proposé :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4,00 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%		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sym typeface="Wingdings 3"/>
              </a:rPr>
              <a:t>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Mensualité :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281,61€</a:t>
            </a:r>
            <a:endParaRPr lang="fr-FR" sz="1400" b="1" dirty="0">
              <a:solidFill>
                <a:schemeClr val="bg1">
                  <a:lumMod val="50000"/>
                </a:schemeClr>
              </a:solidFill>
            </a:endParaRPr>
          </a:p>
          <a:p>
            <a:pPr lvl="2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C00000"/>
              </a:solidFill>
            </a:endParaRPr>
          </a:p>
          <a:p>
            <a:pPr lvl="2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rgbClr val="C00000"/>
                </a:solidFill>
              </a:rPr>
              <a:t>Le même client avec </a:t>
            </a:r>
            <a:r>
              <a:rPr lang="fr-FR" sz="1400" b="1" dirty="0" smtClean="0">
                <a:solidFill>
                  <a:srgbClr val="C00000"/>
                </a:solidFill>
              </a:rPr>
              <a:t>5 </a:t>
            </a:r>
            <a:r>
              <a:rPr lang="fr-FR" sz="1400" b="1" dirty="0">
                <a:solidFill>
                  <a:srgbClr val="C00000"/>
                </a:solidFill>
              </a:rPr>
              <a:t>000€ en plus, soit </a:t>
            </a:r>
            <a:r>
              <a:rPr lang="fr-FR" sz="1400" b="1" dirty="0" smtClean="0">
                <a:solidFill>
                  <a:srgbClr val="C00000"/>
                </a:solidFill>
              </a:rPr>
              <a:t>23 </a:t>
            </a:r>
            <a:r>
              <a:rPr lang="fr-FR" sz="1400" b="1" dirty="0">
                <a:solidFill>
                  <a:srgbClr val="C00000"/>
                </a:solidFill>
              </a:rPr>
              <a:t>000€ sur </a:t>
            </a:r>
            <a:r>
              <a:rPr lang="fr-FR" sz="1400" b="1" dirty="0" smtClean="0">
                <a:solidFill>
                  <a:srgbClr val="C00000"/>
                </a:solidFill>
              </a:rPr>
              <a:t>96 </a:t>
            </a:r>
            <a:r>
              <a:rPr lang="fr-FR" sz="1400" b="1" dirty="0">
                <a:solidFill>
                  <a:srgbClr val="C00000"/>
                </a:solidFill>
              </a:rPr>
              <a:t>mois</a:t>
            </a:r>
          </a:p>
          <a:p>
            <a:pPr lvl="2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sym typeface="Wingdings 3"/>
              </a:rPr>
              <a:t>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TDA proposé :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3,90 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%		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sym typeface="Wingdings 3"/>
              </a:rPr>
              <a:t>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Mensualité : 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279,28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</a:rPr>
              <a:t>€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eur droit 2"/>
          <p:cNvCxnSpPr/>
          <p:nvPr/>
        </p:nvCxnSpPr>
        <p:spPr>
          <a:xfrm>
            <a:off x="103188" y="1789113"/>
            <a:ext cx="796925" cy="3556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899" name="ZoneTexte 6"/>
          <p:cNvSpPr txBox="1">
            <a:spLocks noChangeArrowheads="1"/>
          </p:cNvSpPr>
          <p:nvPr/>
        </p:nvSpPr>
        <p:spPr bwMode="auto">
          <a:xfrm>
            <a:off x="34925" y="1922463"/>
            <a:ext cx="8651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r>
              <a:rPr lang="fr-FR" altLang="fr-FR" sz="800" b="1">
                <a:solidFill>
                  <a:schemeClr val="bg1"/>
                </a:solidFill>
              </a:rPr>
              <a:t>DURÉE</a:t>
            </a:r>
          </a:p>
        </p:txBody>
      </p:sp>
      <p:sp>
        <p:nvSpPr>
          <p:cNvPr id="75900" name="ZoneTexte 21"/>
          <p:cNvSpPr txBox="1">
            <a:spLocks noChangeArrowheads="1"/>
          </p:cNvSpPr>
          <p:nvPr/>
        </p:nvSpPr>
        <p:spPr bwMode="auto">
          <a:xfrm>
            <a:off x="323850" y="1752600"/>
            <a:ext cx="7921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r>
              <a:rPr lang="fr-FR" altLang="fr-FR" sz="800" b="1">
                <a:solidFill>
                  <a:schemeClr val="bg1"/>
                </a:solidFill>
              </a:rPr>
              <a:t>MONTANT</a:t>
            </a:r>
          </a:p>
        </p:txBody>
      </p:sp>
      <p:pic>
        <p:nvPicPr>
          <p:cNvPr id="13" name="Image 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0" r="44969"/>
          <a:stretch/>
        </p:blipFill>
        <p:spPr bwMode="auto">
          <a:xfrm>
            <a:off x="103188" y="2276872"/>
            <a:ext cx="976417" cy="72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8" r="23449"/>
          <a:stretch/>
        </p:blipFill>
        <p:spPr bwMode="auto">
          <a:xfrm>
            <a:off x="213554" y="3644875"/>
            <a:ext cx="832331" cy="1008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48149" y="5229200"/>
            <a:ext cx="8023855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À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mensualité équivalente, proposer un couple montant/durée plus élevé est bénéfique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tant aux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clients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qu’à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caisse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qui voit son PNB par dossier augmenter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666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3816350" cy="5222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4755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8"/>
          <a:stretch>
            <a:fillRect/>
          </a:stretch>
        </p:blipFill>
        <p:spPr bwMode="auto">
          <a:xfrm>
            <a:off x="5943600" y="3635375"/>
            <a:ext cx="24003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69"/>
          <a:stretch>
            <a:fillRect/>
          </a:stretch>
        </p:blipFill>
        <p:spPr bwMode="auto">
          <a:xfrm>
            <a:off x="5826125" y="5013325"/>
            <a:ext cx="26336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55650" y="1557338"/>
            <a:ext cx="7776790" cy="467995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3" y="1700213"/>
            <a:ext cx="7362825" cy="4319587"/>
          </a:xfrm>
        </p:spPr>
        <p:txBody>
          <a:bodyPr/>
          <a:lstStyle/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objectifs</a:t>
            </a: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Nouveaux barèmes</a:t>
            </a:r>
          </a:p>
          <a:p>
            <a:pPr fontAlgn="auto">
              <a:spcBef>
                <a:spcPts val="0"/>
              </a:spcBef>
              <a:defRPr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Opportunités commerciales</a:t>
            </a:r>
            <a:endParaRPr lang="fr-F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gamme de prêts</a:t>
            </a: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F380B5-CDD3-424E-8C49-70F6975B76D7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  <p:sp>
        <p:nvSpPr>
          <p:cNvPr id="8" name="Flèche droite rayée 7">
            <a:hlinkClick r:id="rId3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97901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4"/>
          <a:stretch>
            <a:fillRect/>
          </a:stretch>
        </p:blipFill>
        <p:spPr bwMode="auto">
          <a:xfrm>
            <a:off x="5795963" y="5229225"/>
            <a:ext cx="3348037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4" y="306388"/>
            <a:ext cx="6210771" cy="70788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Opportunités </a:t>
            </a:r>
            <a:r>
              <a:rPr lang="fr-FR" dirty="0" smtClean="0"/>
              <a:t>commerciales</a:t>
            </a:r>
            <a:br>
              <a:rPr lang="fr-FR" dirty="0" smtClean="0"/>
            </a:br>
            <a:r>
              <a:rPr lang="fr-FR" sz="1800" cap="none" dirty="0"/>
              <a:t>L</a:t>
            </a:r>
            <a:r>
              <a:rPr lang="fr-FR" sz="1800" cap="none" dirty="0" smtClean="0"/>
              <a:t>es cibles Conso qui sont à votre disposition</a:t>
            </a:r>
            <a:endParaRPr lang="fr-FR" sz="1800" cap="none" dirty="0"/>
          </a:p>
        </p:txBody>
      </p:sp>
      <p:sp>
        <p:nvSpPr>
          <p:cNvPr id="15" name="ZoneTexte 14"/>
          <p:cNvSpPr txBox="1"/>
          <p:nvPr/>
        </p:nvSpPr>
        <p:spPr>
          <a:xfrm>
            <a:off x="584200" y="1341439"/>
            <a:ext cx="4140200" cy="224676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Cibles </a:t>
            </a:r>
            <a:r>
              <a:rPr lang="fr-FR" sz="1400" b="1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MyGERC</a:t>
            </a:r>
            <a:r>
              <a:rPr lang="fr-FR" sz="14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à la main des agences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MyG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 Conquête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Seniors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Traitée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4%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1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MyG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CONSO scorés </a:t>
            </a:r>
            <a:r>
              <a:rPr lang="fr-F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appétents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Traitée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5%</a:t>
            </a:r>
            <a:endParaRPr lang="fr-FR" sz="12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1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MyG CONSO immo sans </a:t>
            </a: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Traitée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9%</a:t>
            </a:r>
            <a:endParaRPr lang="it-IT" sz="12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it-IT" sz="1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582952" y="1340768"/>
            <a:ext cx="4245135" cy="220060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MyG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CONSO Réaliser des travaux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Traitée à 11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MyG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Projet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CONSO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Rebond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RDV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Traitée à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10%</a:t>
            </a:r>
            <a:endParaRPr lang="en-US" sz="12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en-US" sz="11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MyG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CONSO IARD Solution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Traitée à 4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sz="12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fr-FR" sz="11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1TF CONSO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VIP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(associée aux courriers clients envoyés S07)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Traitée à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7443" y="3625860"/>
            <a:ext cx="833102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Retrouvez le </a:t>
            </a:r>
            <a:r>
              <a:rPr lang="fr-FR" sz="1400" b="1" dirty="0" smtClean="0">
                <a:solidFill>
                  <a:srgbClr val="C00000"/>
                </a:solidFill>
              </a:rPr>
              <a:t>Book </a:t>
            </a:r>
            <a:r>
              <a:rPr lang="fr-FR" sz="1400" b="1" dirty="0" err="1" smtClean="0">
                <a:solidFill>
                  <a:srgbClr val="C00000"/>
                </a:solidFill>
              </a:rPr>
              <a:t>MyGERC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400" b="1" dirty="0" smtClean="0">
                <a:solidFill>
                  <a:srgbClr val="C00000"/>
                </a:solidFill>
              </a:rPr>
              <a:t>Q1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dans la Rubrique des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Commerciaux :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Rubrique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Action Commerciale &gt; Les cibles à votre disposition &gt;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Les campagnes ponctuelles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 en cliquant directement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ici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12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84200" y="4293096"/>
            <a:ext cx="5355952" cy="226215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Cibles récurrentes injectées directement dans votre GERC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Relance crédit projet m+3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Détenteur d’un crédit projet non activé, mis en force sur M-3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1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Relance crédit projet m+5</a:t>
            </a: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Détenteur d’un crédit projet non activé, mis en force sur M-3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1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Échéance pp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20-64 ans détenteur d’un crédit conso à échéance dans 3 mois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endParaRPr lang="it-IT" sz="1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4" y="306388"/>
            <a:ext cx="6210771" cy="70788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Opportunités </a:t>
            </a:r>
            <a:r>
              <a:rPr lang="fr-FR" dirty="0" smtClean="0"/>
              <a:t>commerciales</a:t>
            </a:r>
            <a:br>
              <a:rPr lang="fr-FR" dirty="0" smtClean="0"/>
            </a:br>
            <a:r>
              <a:rPr lang="fr-FR" sz="1800" dirty="0" smtClean="0"/>
              <a:t>U</a:t>
            </a:r>
            <a:r>
              <a:rPr lang="fr-FR" sz="1800" cap="none" dirty="0" smtClean="0"/>
              <a:t>ne offre dédiée à chaque besoin de nos clients</a:t>
            </a:r>
            <a:endParaRPr lang="fr-FR" sz="1800" cap="none" dirty="0"/>
          </a:p>
        </p:txBody>
      </p:sp>
      <p:sp>
        <p:nvSpPr>
          <p:cNvPr id="10" name="Text Box 28"/>
          <p:cNvSpPr txBox="1">
            <a:spLocks noChangeArrowheads="1"/>
          </p:cNvSpPr>
          <p:nvPr/>
        </p:nvSpPr>
        <p:spPr bwMode="auto">
          <a:xfrm rot="-5400000">
            <a:off x="371881" y="5087834"/>
            <a:ext cx="1427162" cy="194873"/>
          </a:xfrm>
          <a:prstGeom prst="rect">
            <a:avLst/>
          </a:prstGeom>
          <a:noFill/>
          <a:ln w="6350" cap="rnd" algn="ctr">
            <a:solidFill>
              <a:schemeClr val="accent2">
                <a:lumMod val="50000"/>
              </a:schemeClr>
            </a:solidFill>
            <a:prstDash val="sysDot"/>
            <a:miter lim="800000"/>
            <a:headEnd/>
            <a:tailEnd/>
          </a:ln>
          <a:effectLst/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fr-FR" altLang="fr-FR" sz="1000" b="1" dirty="0" smtClean="0">
                <a:solidFill>
                  <a:schemeClr val="accent2">
                    <a:lumMod val="50000"/>
                  </a:schemeClr>
                </a:solidFill>
                <a:ea typeface="ＭＳ Ｐゴシック" pitchFamily="34" charset="-128"/>
              </a:rPr>
              <a:t>De 400€ à 1000€</a:t>
            </a:r>
            <a:endParaRPr lang="fr-FR" altLang="fr-FR" sz="1000" b="1" dirty="0">
              <a:solidFill>
                <a:schemeClr val="accent2">
                  <a:lumMod val="50000"/>
                </a:schemeClr>
              </a:solidFill>
              <a:ea typeface="ＭＳ Ｐゴシック" pitchFamily="34" charset="-128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259633" y="1357262"/>
            <a:ext cx="7344815" cy="4540773"/>
            <a:chOff x="1259633" y="1832247"/>
            <a:chExt cx="7344815" cy="4540773"/>
          </a:xfrm>
        </p:grpSpPr>
        <p:sp>
          <p:nvSpPr>
            <p:cNvPr id="11" name="Rectangle 3"/>
            <p:cNvSpPr>
              <a:spLocks noChangeArrowheads="1"/>
            </p:cNvSpPr>
            <p:nvPr/>
          </p:nvSpPr>
          <p:spPr bwMode="auto">
            <a:xfrm>
              <a:off x="1259633" y="1832247"/>
              <a:ext cx="7344815" cy="454077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8100">
              <a:noFill/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 sz="2400">
                <a:solidFill>
                  <a:srgbClr val="571E74"/>
                </a:solidFill>
                <a:ea typeface="ＭＳ Ｐゴシック" pitchFamily="34" charset="-128"/>
              </a:endParaRPr>
            </a:p>
          </p:txBody>
        </p:sp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1259633" y="2633458"/>
              <a:ext cx="6480720" cy="3739560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 sz="2400">
                <a:solidFill>
                  <a:srgbClr val="571E74"/>
                </a:solidFill>
                <a:ea typeface="ＭＳ Ｐゴシック" pitchFamily="34" charset="-128"/>
              </a:endParaRPr>
            </a:p>
          </p:txBody>
        </p:sp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1259633" y="3903984"/>
              <a:ext cx="3096343" cy="246903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 sz="2400">
                <a:solidFill>
                  <a:srgbClr val="571E74"/>
                </a:solidFill>
                <a:ea typeface="ＭＳ Ｐゴシック" pitchFamily="34" charset="-128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1259633" y="5725319"/>
              <a:ext cx="1862929" cy="6477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fr-FR" altLang="fr-FR" sz="2400">
                <a:solidFill>
                  <a:srgbClr val="571E74"/>
                </a:solidFill>
                <a:ea typeface="ＭＳ Ｐゴシック" pitchFamily="34" charset="-128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259633" y="4933156"/>
              <a:ext cx="1862930" cy="79216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noFill/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fr-FR" sz="2400">
                <a:latin typeface="+mn-lt"/>
                <a:ea typeface="ＭＳ Ｐゴシック" pitchFamily="34" charset="-128"/>
                <a:cs typeface="+mn-cs"/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1331069" y="1340768"/>
            <a:ext cx="6624638" cy="4558084"/>
            <a:chOff x="1331069" y="1815753"/>
            <a:chExt cx="6624638" cy="4558084"/>
          </a:xfrm>
        </p:grpSpPr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1331069" y="5796756"/>
              <a:ext cx="1872779" cy="57708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1050" b="1" u="sng" dirty="0">
                  <a:ea typeface="ＭＳ Ｐゴシック" pitchFamily="34" charset="-128"/>
                </a:rPr>
                <a:t>Différé de la carte bancaire</a:t>
              </a:r>
            </a:p>
            <a:p>
              <a:r>
                <a:rPr lang="fr-FR" altLang="fr-FR" sz="1050" dirty="0">
                  <a:ea typeface="ＭＳ Ｐゴシック" pitchFamily="34" charset="-128"/>
                </a:rPr>
                <a:t>Besoin clients : crédit d’achat « gratuit »  sur très courte durée</a:t>
              </a: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1331069" y="4933156"/>
              <a:ext cx="1872779" cy="600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1100" b="1" u="sng" dirty="0">
                  <a:ea typeface="ＭＳ Ｐゴシック" pitchFamily="34" charset="-128"/>
                </a:rPr>
                <a:t>Découvert en compte</a:t>
              </a:r>
            </a:p>
            <a:p>
              <a:r>
                <a:rPr lang="fr-FR" altLang="fr-FR" sz="1100" dirty="0">
                  <a:ea typeface="ＭＳ Ｐゴシック" pitchFamily="34" charset="-128"/>
                </a:rPr>
                <a:t>Besoin clients : souplesse de trésorerie sur très courte période </a:t>
              </a: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1331069" y="3903985"/>
              <a:ext cx="2952899" cy="646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1200" b="1" u="sng" dirty="0">
                  <a:ea typeface="ＭＳ Ｐゴシック" pitchFamily="34" charset="-128"/>
                </a:rPr>
                <a:t>Crédit </a:t>
              </a:r>
              <a:r>
                <a:rPr lang="fr-FR" altLang="fr-FR" sz="1200" b="1" u="sng" dirty="0" smtClean="0">
                  <a:ea typeface="ＭＳ Ｐゴシック" pitchFamily="34" charset="-128"/>
                </a:rPr>
                <a:t>Renouvelable </a:t>
              </a:r>
            </a:p>
            <a:p>
              <a:r>
                <a:rPr lang="fr-FR" altLang="fr-FR" sz="1200" dirty="0" smtClean="0">
                  <a:ea typeface="ＭＳ Ｐゴシック" pitchFamily="34" charset="-128"/>
                </a:rPr>
                <a:t>Besoin </a:t>
              </a:r>
              <a:r>
                <a:rPr lang="fr-FR" altLang="fr-FR" sz="1200" dirty="0">
                  <a:ea typeface="ＭＳ Ｐゴシック" pitchFamily="34" charset="-128"/>
                </a:rPr>
                <a:t>clients : financement de montant moyen toujours disponible</a:t>
              </a:r>
            </a:p>
          </p:txBody>
        </p:sp>
        <p:sp>
          <p:nvSpPr>
            <p:cNvPr id="20" name="Text Box 15"/>
            <p:cNvSpPr txBox="1">
              <a:spLocks noChangeArrowheads="1"/>
            </p:cNvSpPr>
            <p:nvPr/>
          </p:nvSpPr>
          <p:spPr bwMode="auto">
            <a:xfrm>
              <a:off x="1331069" y="2722240"/>
              <a:ext cx="358298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1200" b="1" u="sng" dirty="0" smtClean="0">
                  <a:ea typeface="ＭＳ Ｐゴシック" pitchFamily="34" charset="-128"/>
                </a:rPr>
                <a:t>Prêt personnel</a:t>
              </a:r>
              <a:endParaRPr lang="fr-FR" altLang="fr-FR" dirty="0">
                <a:ea typeface="ＭＳ Ｐゴシック" pitchFamily="34" charset="-128"/>
              </a:endParaRPr>
            </a:p>
            <a:p>
              <a:r>
                <a:rPr lang="fr-FR" altLang="fr-FR" sz="1200" dirty="0">
                  <a:ea typeface="ＭＳ Ｐゴシック" pitchFamily="34" charset="-128"/>
                </a:rPr>
                <a:t>Besoin clients : financement de projets d’équipement </a:t>
              </a:r>
            </a:p>
          </p:txBody>
        </p:sp>
        <p:sp>
          <p:nvSpPr>
            <p:cNvPr id="21" name="Text Box 16"/>
            <p:cNvSpPr txBox="1">
              <a:spLocks noChangeArrowheads="1"/>
            </p:cNvSpPr>
            <p:nvPr/>
          </p:nvSpPr>
          <p:spPr bwMode="auto">
            <a:xfrm>
              <a:off x="1331069" y="1815753"/>
              <a:ext cx="662463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fr-FR" altLang="fr-FR" sz="1200" b="1" u="sng" dirty="0">
                  <a:solidFill>
                    <a:schemeClr val="bg1"/>
                  </a:solidFill>
                  <a:ea typeface="ＭＳ Ｐゴシック" pitchFamily="34" charset="-128"/>
                </a:rPr>
                <a:t>Crédit Immobilier</a:t>
              </a:r>
              <a:r>
                <a:rPr lang="fr-FR" altLang="fr-FR" sz="1200" dirty="0">
                  <a:solidFill>
                    <a:schemeClr val="bg1"/>
                  </a:solidFill>
                  <a:ea typeface="ＭＳ Ｐゴシック" pitchFamily="34" charset="-128"/>
                </a:rPr>
                <a:t> </a:t>
              </a:r>
            </a:p>
            <a:p>
              <a:r>
                <a:rPr lang="fr-FR" altLang="fr-FR" sz="1200" dirty="0">
                  <a:solidFill>
                    <a:schemeClr val="bg1"/>
                  </a:solidFill>
                  <a:ea typeface="ＭＳ Ｐゴシック" pitchFamily="34" charset="-128"/>
                </a:rPr>
                <a:t>Besoin clients : financement de projets ou investissement immobilier</a:t>
              </a: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4587876" y="2442374"/>
            <a:ext cx="2973387" cy="2786826"/>
            <a:chOff x="4587876" y="2557319"/>
            <a:chExt cx="2973387" cy="2786826"/>
          </a:xfrm>
        </p:grpSpPr>
        <p:sp>
          <p:nvSpPr>
            <p:cNvPr id="22" name="AutoShape 6"/>
            <p:cNvSpPr>
              <a:spLocks noChangeArrowheads="1"/>
            </p:cNvSpPr>
            <p:nvPr/>
          </p:nvSpPr>
          <p:spPr bwMode="auto">
            <a:xfrm>
              <a:off x="4589463" y="3975993"/>
              <a:ext cx="297180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fr-FR" sz="900" dirty="0">
                  <a:solidFill>
                    <a:srgbClr val="A89C86">
                      <a:lumMod val="50000"/>
                    </a:srgbClr>
                  </a:solidFill>
                  <a:latin typeface="Arial" charset="0"/>
                  <a:ea typeface="ＭＳ Ｐゴシック" pitchFamily="34" charset="-128"/>
                </a:rPr>
                <a:t>dont</a:t>
              </a:r>
              <a:r>
                <a:rPr lang="fr-FR" sz="1100" b="1" dirty="0" smtClean="0">
                  <a:solidFill>
                    <a:schemeClr val="accent2"/>
                  </a:solidFill>
                  <a:latin typeface="Arial" charset="0"/>
                  <a:ea typeface="ＭＳ Ｐゴシック" pitchFamily="34" charset="-128"/>
                </a:rPr>
                <a:t> </a:t>
              </a:r>
              <a:r>
                <a:rPr lang="fr-FR" sz="1200" dirty="0">
                  <a:solidFill>
                    <a:srgbClr val="A89C86">
                      <a:lumMod val="50000"/>
                    </a:srgbClr>
                  </a:solidFill>
                  <a:latin typeface="Impact" panose="020B0806030902050204" pitchFamily="34" charset="0"/>
                </a:rPr>
                <a:t>Prêt </a:t>
              </a:r>
              <a:r>
                <a:rPr lang="fr-FR" sz="1200" dirty="0" smtClean="0">
                  <a:solidFill>
                    <a:srgbClr val="A89C86">
                      <a:lumMod val="50000"/>
                    </a:srgbClr>
                  </a:solidFill>
                  <a:latin typeface="Impact" panose="020B0806030902050204" pitchFamily="34" charset="0"/>
                </a:rPr>
                <a:t>Projet </a:t>
              </a:r>
              <a:r>
                <a:rPr lang="fr-FR" sz="900" dirty="0" smtClean="0">
                  <a:solidFill>
                    <a:srgbClr val="A89C86">
                      <a:lumMod val="50000"/>
                    </a:srgbClr>
                  </a:solidFill>
                  <a:latin typeface="Arial" charset="0"/>
                  <a:ea typeface="ＭＳ Ｐゴシック" pitchFamily="34" charset="-128"/>
                </a:rPr>
                <a:t>Véhicule </a:t>
              </a:r>
              <a:r>
                <a:rPr lang="fr-FR" sz="900" dirty="0">
                  <a:solidFill>
                    <a:srgbClr val="A89C86">
                      <a:lumMod val="50000"/>
                    </a:srgbClr>
                  </a:solidFill>
                  <a:latin typeface="Arial" charset="0"/>
                  <a:ea typeface="ＭＳ Ｐゴシック" pitchFamily="34" charset="-128"/>
                </a:rPr>
                <a:t>et Travaux</a:t>
              </a:r>
            </a:p>
          </p:txBody>
        </p:sp>
        <p:sp>
          <p:nvSpPr>
            <p:cNvPr id="23" name="AutoShape 6"/>
            <p:cNvSpPr>
              <a:spLocks noChangeArrowheads="1"/>
            </p:cNvSpPr>
            <p:nvPr/>
          </p:nvSpPr>
          <p:spPr bwMode="auto">
            <a:xfrm>
              <a:off x="4590257" y="4243462"/>
              <a:ext cx="1485106" cy="110068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t"/>
            <a:lstStyle/>
            <a:p>
              <a:pPr algn="ctr">
                <a:spcAft>
                  <a:spcPts val="600"/>
                </a:spcAft>
                <a:defRPr/>
              </a:pPr>
              <a:r>
                <a:rPr lang="fr-FR" sz="12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Trésorerie</a:t>
              </a:r>
              <a:endParaRPr lang="fr-FR" sz="1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Wingdings" panose="05000000000000000000" pitchFamily="2" charset="2"/>
                <a:buChar char="§"/>
                <a:defRPr/>
              </a:pPr>
              <a:r>
                <a:rPr lang="fr-FR" sz="900" dirty="0" smtClean="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rPr>
                <a:t>Achat immédiat</a:t>
              </a:r>
              <a:endParaRPr lang="fr-FR" sz="9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endParaRPr>
            </a:p>
            <a:p>
              <a:pPr marL="171450" indent="-171450">
                <a:spcAft>
                  <a:spcPts val="600"/>
                </a:spcAft>
                <a:buFont typeface="Wingdings" panose="05000000000000000000" pitchFamily="2" charset="2"/>
                <a:buChar char="§"/>
                <a:defRPr/>
              </a:pPr>
              <a:r>
                <a:rPr lang="fr-FR" sz="900" dirty="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rPr>
                <a:t>Achat </a:t>
              </a:r>
              <a:r>
                <a:rPr lang="fr-FR" sz="900" dirty="0" smtClean="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rPr>
                <a:t>immédiat </a:t>
              </a:r>
              <a:r>
                <a:rPr lang="fr-FR" sz="900" dirty="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rPr>
                <a:t>+ rachat de créances</a:t>
              </a:r>
            </a:p>
            <a:p>
              <a:pPr marL="171450" indent="-171450">
                <a:spcAft>
                  <a:spcPts val="600"/>
                </a:spcAft>
                <a:buFont typeface="Wingdings" panose="05000000000000000000" pitchFamily="2" charset="2"/>
                <a:buChar char="§"/>
                <a:defRPr/>
              </a:pPr>
              <a:r>
                <a:rPr lang="fr-FR" sz="900" dirty="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rPr>
                <a:t>Crédits </a:t>
              </a:r>
              <a:r>
                <a:rPr lang="fr-FR" sz="900" dirty="0" smtClean="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</a:rPr>
                <a:t>Jeunes</a:t>
              </a:r>
              <a:endParaRPr lang="fr-FR" sz="9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24" name="AutoShape 4"/>
            <p:cNvSpPr>
              <a:spLocks noChangeArrowheads="1"/>
            </p:cNvSpPr>
            <p:nvPr/>
          </p:nvSpPr>
          <p:spPr bwMode="auto">
            <a:xfrm>
              <a:off x="4587876" y="2866758"/>
              <a:ext cx="1487487" cy="114622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600"/>
                </a:spcAft>
                <a:defRPr/>
              </a:pPr>
              <a:r>
                <a:rPr lang="fr-FR" sz="1200" dirty="0">
                  <a:solidFill>
                    <a:schemeClr val="accent2">
                      <a:lumMod val="50000"/>
                    </a:schemeClr>
                  </a:solidFill>
                  <a:latin typeface="Impact" panose="020B0806030902050204" pitchFamily="34" charset="0"/>
                </a:rPr>
                <a:t>Véhicule</a:t>
              </a:r>
            </a:p>
            <a:p>
              <a:pPr marL="171450" indent="-171450">
                <a:spcAft>
                  <a:spcPts val="600"/>
                </a:spcAft>
                <a:buClr>
                  <a:schemeClr val="accent2">
                    <a:lumMod val="50000"/>
                  </a:schemeClr>
                </a:buClr>
                <a:buFont typeface="Wingdings" panose="05000000000000000000" pitchFamily="2" charset="2"/>
                <a:buChar char="§"/>
                <a:defRPr/>
              </a:pPr>
              <a:r>
                <a:rPr lang="fr-FR" sz="900" dirty="0" smtClean="0">
                  <a:solidFill>
                    <a:schemeClr val="accent2">
                      <a:lumMod val="50000"/>
                    </a:schemeClr>
                  </a:solidFill>
                  <a:latin typeface="Arial" charset="0"/>
                  <a:ea typeface="ＭＳ Ｐゴシック" pitchFamily="34" charset="-128"/>
                </a:rPr>
                <a:t>Achat immédiat</a:t>
              </a:r>
            </a:p>
            <a:p>
              <a:pPr marL="171450" indent="-171450">
                <a:spcAft>
                  <a:spcPts val="600"/>
                </a:spcAft>
                <a:buClr>
                  <a:schemeClr val="accent2">
                    <a:lumMod val="50000"/>
                  </a:schemeClr>
                </a:buClr>
                <a:buFont typeface="Wingdings" panose="05000000000000000000" pitchFamily="2" charset="2"/>
                <a:buChar char="§"/>
                <a:defRPr/>
              </a:pPr>
              <a:r>
                <a:rPr lang="fr-FR" sz="900" dirty="0" smtClean="0">
                  <a:solidFill>
                    <a:schemeClr val="accent2">
                      <a:lumMod val="50000"/>
                    </a:schemeClr>
                  </a:solidFill>
                  <a:latin typeface="Arial" charset="0"/>
                  <a:ea typeface="ＭＳ Ｐゴシック" pitchFamily="34" charset="-128"/>
                </a:rPr>
                <a:t>Achat immédiat + 1 rachat de créance</a:t>
              </a:r>
            </a:p>
            <a:p>
              <a:pPr marL="173038" indent="-171450">
                <a:spcAft>
                  <a:spcPts val="600"/>
                </a:spcAft>
                <a:buClr>
                  <a:schemeClr val="accent2">
                    <a:lumMod val="50000"/>
                  </a:schemeClr>
                </a:buClr>
                <a:buFont typeface="Wingdings" panose="05000000000000000000" pitchFamily="2" charset="2"/>
                <a:buChar char="§"/>
                <a:defRPr/>
              </a:pPr>
              <a:r>
                <a:rPr lang="fr-FR" sz="900" dirty="0" smtClean="0">
                  <a:solidFill>
                    <a:schemeClr val="accent2">
                      <a:lumMod val="50000"/>
                    </a:schemeClr>
                  </a:solidFill>
                  <a:latin typeface="Arial" charset="0"/>
                  <a:ea typeface="ＭＳ Ｐゴシック" pitchFamily="34" charset="-128"/>
                </a:rPr>
                <a:t>Préférentiel</a:t>
              </a:r>
              <a:endParaRPr lang="fr-FR" sz="900" dirty="0">
                <a:solidFill>
                  <a:schemeClr val="accent2">
                    <a:lumMod val="50000"/>
                  </a:schemeClr>
                </a:solidFill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6051550" y="2866757"/>
              <a:ext cx="1509415" cy="114622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lvl="0" algn="ctr">
                <a:spcAft>
                  <a:spcPts val="600"/>
                </a:spcAft>
                <a:defRPr/>
              </a:pPr>
              <a:r>
                <a:rPr lang="fr-FR" sz="1200" dirty="0" smtClean="0">
                  <a:solidFill>
                    <a:srgbClr val="A89C86">
                      <a:lumMod val="50000"/>
                    </a:srgbClr>
                  </a:solidFill>
                  <a:latin typeface="Impact" panose="020B0806030902050204" pitchFamily="34" charset="0"/>
                </a:rPr>
                <a:t>Travaux</a:t>
              </a:r>
              <a:endParaRPr lang="fr-FR" sz="1200" dirty="0">
                <a:solidFill>
                  <a:srgbClr val="A89C86">
                    <a:lumMod val="50000"/>
                  </a:srgbClr>
                </a:solidFill>
                <a:latin typeface="Impact" panose="020B0806030902050204" pitchFamily="34" charset="0"/>
              </a:endParaRPr>
            </a:p>
            <a:p>
              <a:pPr marL="171450" lvl="0" indent="-171450">
                <a:spcAft>
                  <a:spcPts val="600"/>
                </a:spcAft>
                <a:buClr>
                  <a:srgbClr val="A89C86">
                    <a:lumMod val="50000"/>
                  </a:srgbClr>
                </a:buClr>
                <a:buFont typeface="Wingdings" panose="05000000000000000000" pitchFamily="2" charset="2"/>
                <a:buChar char="§"/>
                <a:defRPr/>
              </a:pPr>
              <a:r>
                <a:rPr lang="fr-FR" sz="900" dirty="0">
                  <a:solidFill>
                    <a:srgbClr val="A89C86">
                      <a:lumMod val="50000"/>
                    </a:srgbClr>
                  </a:solidFill>
                  <a:latin typeface="Arial" charset="0"/>
                  <a:ea typeface="ＭＳ Ｐゴシック" pitchFamily="34" charset="-128"/>
                </a:rPr>
                <a:t>Achat immédiat</a:t>
              </a:r>
            </a:p>
            <a:p>
              <a:pPr marL="171450" lvl="0" indent="-171450">
                <a:spcAft>
                  <a:spcPts val="600"/>
                </a:spcAft>
                <a:buClr>
                  <a:srgbClr val="A89C86">
                    <a:lumMod val="50000"/>
                  </a:srgbClr>
                </a:buClr>
                <a:buFont typeface="Wingdings" panose="05000000000000000000" pitchFamily="2" charset="2"/>
                <a:buChar char="§"/>
                <a:defRPr/>
              </a:pPr>
              <a:r>
                <a:rPr lang="fr-FR" sz="900" dirty="0">
                  <a:solidFill>
                    <a:srgbClr val="A89C86">
                      <a:lumMod val="50000"/>
                    </a:srgbClr>
                  </a:solidFill>
                  <a:latin typeface="Arial" charset="0"/>
                  <a:ea typeface="ＭＳ Ｐゴシック" pitchFamily="34" charset="-128"/>
                </a:rPr>
                <a:t>Achat immédiat + 1 rachat de créance</a:t>
              </a:r>
            </a:p>
            <a:p>
              <a:pPr marL="173038" lvl="0" indent="-171450">
                <a:spcAft>
                  <a:spcPts val="600"/>
                </a:spcAft>
                <a:buClr>
                  <a:srgbClr val="A89C86">
                    <a:lumMod val="50000"/>
                  </a:srgbClr>
                </a:buClr>
                <a:buFont typeface="Wingdings" panose="05000000000000000000" pitchFamily="2" charset="2"/>
                <a:buChar char="§"/>
                <a:defRPr/>
              </a:pPr>
              <a:r>
                <a:rPr lang="fr-FR" sz="900" dirty="0" smtClean="0">
                  <a:solidFill>
                    <a:srgbClr val="A89C86">
                      <a:lumMod val="50000"/>
                    </a:srgbClr>
                  </a:solidFill>
                  <a:latin typeface="Arial" charset="0"/>
                  <a:ea typeface="ＭＳ Ｐゴシック" pitchFamily="34" charset="-128"/>
                </a:rPr>
                <a:t>Préférentiel</a:t>
              </a:r>
              <a:endParaRPr lang="fr-FR" sz="900" dirty="0">
                <a:solidFill>
                  <a:srgbClr val="A89C86">
                    <a:lumMod val="50000"/>
                  </a:srgbClr>
                </a:solidFill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26" name="AutoShape 6"/>
            <p:cNvSpPr>
              <a:spLocks noChangeArrowheads="1"/>
            </p:cNvSpPr>
            <p:nvPr/>
          </p:nvSpPr>
          <p:spPr bwMode="auto">
            <a:xfrm>
              <a:off x="6048797" y="4243462"/>
              <a:ext cx="1512168" cy="1100683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600"/>
                </a:spcAft>
                <a:defRPr/>
              </a:pPr>
              <a:r>
                <a:rPr lang="fr-FR" sz="1200" dirty="0">
                  <a:solidFill>
                    <a:schemeClr val="bg1"/>
                  </a:solidFill>
                  <a:latin typeface="Impact" panose="020B0806030902050204" pitchFamily="34" charset="0"/>
                </a:rPr>
                <a:t>Regroupement</a:t>
              </a:r>
            </a:p>
            <a:p>
              <a:pPr>
                <a:spcAft>
                  <a:spcPts val="600"/>
                </a:spcAft>
                <a:tabLst>
                  <a:tab pos="180975" algn="l"/>
                </a:tabLst>
                <a:defRPr/>
              </a:pPr>
              <a:r>
                <a:rPr lang="fr-FR" sz="900" dirty="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sym typeface="Wingdings" pitchFamily="2" charset="2"/>
                </a:rPr>
                <a:t> Si rachat de 2 	crédits au </a:t>
              </a:r>
              <a:r>
                <a:rPr lang="fr-FR" sz="900" dirty="0" smtClean="0">
                  <a:solidFill>
                    <a:schemeClr val="bg1"/>
                  </a:solidFill>
                  <a:latin typeface="Arial" charset="0"/>
                  <a:ea typeface="ＭＳ Ｐゴシック" pitchFamily="34" charset="-128"/>
                  <a:sym typeface="Wingdings" pitchFamily="2" charset="2"/>
                </a:rPr>
                <a:t>minium</a:t>
              </a:r>
              <a:endParaRPr lang="fr-FR" sz="1100" b="1" dirty="0">
                <a:solidFill>
                  <a:srgbClr val="FFFFFF"/>
                </a:solidFill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587876" y="2557319"/>
              <a:ext cx="2970213" cy="33855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dirty="0" smtClean="0">
                  <a:solidFill>
                    <a:schemeClr val="accent2">
                      <a:lumMod val="50000"/>
                    </a:schemeClr>
                  </a:solidFill>
                  <a:latin typeface="Impact" panose="020B0806030902050204" pitchFamily="34" charset="0"/>
                </a:rPr>
                <a:t>4 UNIVERS DE BESOIN</a:t>
              </a:r>
              <a:endParaRPr lang="fr-FR" sz="1600" dirty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1265981" y="5980577"/>
            <a:ext cx="1856582" cy="244475"/>
          </a:xfrm>
          <a:prstGeom prst="rect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000" b="1" dirty="0">
                <a:solidFill>
                  <a:schemeClr val="accent2">
                    <a:lumMod val="50000"/>
                  </a:schemeClr>
                </a:solidFill>
                <a:ea typeface="ＭＳ Ｐゴシック" pitchFamily="34" charset="-128"/>
                <a:cs typeface="Arial" charset="0"/>
              </a:rPr>
              <a:t>30 jours </a:t>
            </a:r>
          </a:p>
        </p:txBody>
      </p:sp>
      <p:sp>
        <p:nvSpPr>
          <p:cNvPr id="33" name="Text Box 23"/>
          <p:cNvSpPr txBox="1">
            <a:spLocks noChangeArrowheads="1"/>
          </p:cNvSpPr>
          <p:nvPr/>
        </p:nvSpPr>
        <p:spPr bwMode="auto">
          <a:xfrm>
            <a:off x="3122562" y="5980576"/>
            <a:ext cx="1233414" cy="244475"/>
          </a:xfrm>
          <a:prstGeom prst="rect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ea typeface="ＭＳ Ｐゴシック" pitchFamily="34" charset="-128"/>
                <a:cs typeface="Arial" charset="0"/>
              </a:rPr>
              <a:t>Jusqu’à 12 mois</a:t>
            </a:r>
            <a:endParaRPr lang="fr-FR" sz="1000" b="1" dirty="0">
              <a:solidFill>
                <a:schemeClr val="accent2">
                  <a:lumMod val="50000"/>
                </a:schemeClr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4355975" y="5980575"/>
            <a:ext cx="3384377" cy="244475"/>
          </a:xfrm>
          <a:prstGeom prst="rect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ea typeface="ＭＳ Ｐゴシック" pitchFamily="34" charset="-128"/>
                <a:cs typeface="Arial" charset="0"/>
              </a:rPr>
              <a:t>De 4 à 120 mois</a:t>
            </a:r>
            <a:endParaRPr lang="fr-FR" sz="1000" b="1" dirty="0">
              <a:solidFill>
                <a:schemeClr val="accent2">
                  <a:lumMod val="50000"/>
                </a:schemeClr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7732904" y="5980577"/>
            <a:ext cx="871544" cy="246221"/>
          </a:xfrm>
          <a:prstGeom prst="rect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000" b="1" dirty="0" smtClean="0">
                <a:solidFill>
                  <a:schemeClr val="accent2">
                    <a:lumMod val="50000"/>
                  </a:schemeClr>
                </a:solidFill>
                <a:ea typeface="ＭＳ Ｐゴシック" pitchFamily="34" charset="-128"/>
                <a:cs typeface="Arial" charset="0"/>
              </a:rPr>
              <a:t>De 5 à 25 ans</a:t>
            </a:r>
            <a:endParaRPr lang="fr-FR" sz="1000" b="1" dirty="0">
              <a:solidFill>
                <a:schemeClr val="accent2">
                  <a:lumMod val="50000"/>
                </a:schemeClr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36" name="Text Box 28"/>
          <p:cNvSpPr txBox="1">
            <a:spLocks noChangeArrowheads="1"/>
          </p:cNvSpPr>
          <p:nvPr/>
        </p:nvSpPr>
        <p:spPr bwMode="auto">
          <a:xfrm rot="-5400000">
            <a:off x="564120" y="3852906"/>
            <a:ext cx="1042689" cy="194876"/>
          </a:xfrm>
          <a:prstGeom prst="rect">
            <a:avLst/>
          </a:prstGeom>
          <a:noFill/>
          <a:ln w="6350" cap="rnd" algn="ctr">
            <a:solidFill>
              <a:schemeClr val="accent2">
                <a:lumMod val="50000"/>
              </a:schemeClr>
            </a:solidFill>
            <a:prstDash val="sysDot"/>
            <a:miter lim="800000"/>
            <a:headEnd/>
            <a:tailEnd/>
          </a:ln>
          <a:effectLst/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fr-FR" altLang="fr-FR" sz="1000" b="1" dirty="0" smtClean="0">
                <a:solidFill>
                  <a:schemeClr val="accent2">
                    <a:lumMod val="50000"/>
                  </a:schemeClr>
                </a:solidFill>
                <a:ea typeface="ＭＳ Ｐゴシック" pitchFamily="34" charset="-128"/>
              </a:rPr>
              <a:t>De 1000€ à 3000€</a:t>
            </a:r>
            <a:endParaRPr lang="fr-FR" altLang="fr-FR" sz="1000" b="1" dirty="0">
              <a:solidFill>
                <a:schemeClr val="accent2">
                  <a:lumMod val="50000"/>
                </a:schemeClr>
              </a:solidFill>
              <a:ea typeface="ＭＳ Ｐゴシック" pitchFamily="34" charset="-128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275857" y="3967581"/>
            <a:ext cx="86409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Izicarte</a:t>
            </a:r>
            <a:endParaRPr lang="fr-FR" sz="1600" dirty="0">
              <a:solidFill>
                <a:schemeClr val="accent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8" name="Text Box 28"/>
          <p:cNvSpPr txBox="1">
            <a:spLocks noChangeArrowheads="1"/>
          </p:cNvSpPr>
          <p:nvPr/>
        </p:nvSpPr>
        <p:spPr bwMode="auto">
          <a:xfrm rot="-5400000">
            <a:off x="450201" y="2696295"/>
            <a:ext cx="1270526" cy="194881"/>
          </a:xfrm>
          <a:prstGeom prst="rect">
            <a:avLst/>
          </a:prstGeom>
          <a:noFill/>
          <a:ln w="6350" cap="rnd" algn="ctr">
            <a:solidFill>
              <a:schemeClr val="accent2">
                <a:lumMod val="50000"/>
              </a:schemeClr>
            </a:solidFill>
            <a:prstDash val="sysDot"/>
            <a:miter lim="800000"/>
            <a:headEnd/>
            <a:tailEnd/>
          </a:ln>
          <a:effectLst/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fr-FR" altLang="fr-FR" sz="1000" b="1" dirty="0" smtClean="0">
                <a:solidFill>
                  <a:schemeClr val="accent2">
                    <a:lumMod val="50000"/>
                  </a:schemeClr>
                </a:solidFill>
                <a:ea typeface="ＭＳ Ｐゴシック" pitchFamily="34" charset="-128"/>
              </a:rPr>
              <a:t>De 2000€ à 75000€</a:t>
            </a:r>
            <a:endParaRPr lang="fr-FR" altLang="fr-FR" sz="1000" b="1" dirty="0">
              <a:solidFill>
                <a:schemeClr val="accent2">
                  <a:lumMod val="50000"/>
                </a:schemeClr>
              </a:solidFill>
              <a:ea typeface="ＭＳ Ｐゴシック" pitchFamily="34" charset="-128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16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3" y="1412776"/>
            <a:ext cx="8086725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4" y="306388"/>
            <a:ext cx="6210771" cy="70788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Opportunités </a:t>
            </a:r>
            <a:r>
              <a:rPr lang="fr-FR" dirty="0" smtClean="0"/>
              <a:t>commerciales</a:t>
            </a:r>
            <a:br>
              <a:rPr lang="fr-FR" dirty="0" smtClean="0"/>
            </a:br>
            <a:r>
              <a:rPr lang="fr-FR" sz="1800" cap="none" dirty="0"/>
              <a:t>L’approche Gestion de trésorerie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14</a:t>
            </a:fld>
            <a:endParaRPr lang="fr-FR" dirty="0"/>
          </a:p>
        </p:txBody>
      </p:sp>
      <p:grpSp>
        <p:nvGrpSpPr>
          <p:cNvPr id="29" name="Groupe 28"/>
          <p:cNvGrpSpPr/>
          <p:nvPr/>
        </p:nvGrpSpPr>
        <p:grpSpPr>
          <a:xfrm>
            <a:off x="3419872" y="3655913"/>
            <a:ext cx="2304256" cy="1861319"/>
            <a:chOff x="3419872" y="3655913"/>
            <a:chExt cx="2304256" cy="1861319"/>
          </a:xfrm>
        </p:grpSpPr>
        <p:grpSp>
          <p:nvGrpSpPr>
            <p:cNvPr id="9" name="Groupe 8"/>
            <p:cNvGrpSpPr/>
            <p:nvPr/>
          </p:nvGrpSpPr>
          <p:grpSpPr>
            <a:xfrm>
              <a:off x="3419872" y="3655913"/>
              <a:ext cx="2304256" cy="1861319"/>
              <a:chOff x="3419872" y="3655913"/>
              <a:chExt cx="2304256" cy="1861319"/>
            </a:xfrm>
          </p:grpSpPr>
          <p:sp>
            <p:nvSpPr>
              <p:cNvPr id="8" name="Ellipse 7">
                <a:hlinkClick r:id="rId2"/>
              </p:cNvPr>
              <p:cNvSpPr/>
              <p:nvPr/>
            </p:nvSpPr>
            <p:spPr>
              <a:xfrm>
                <a:off x="3419872" y="3655913"/>
                <a:ext cx="2304256" cy="1861319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Triangle isocèle 6">
                <a:hlinkClick r:id="rId2"/>
              </p:cNvPr>
              <p:cNvSpPr/>
              <p:nvPr/>
            </p:nvSpPr>
            <p:spPr>
              <a:xfrm rot="5400000">
                <a:off x="4084106" y="4005064"/>
                <a:ext cx="1296144" cy="1152128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5" name="ZoneTexte 14">
              <a:hlinkClick r:id="rId2"/>
            </p:cNvPr>
            <p:cNvSpPr txBox="1"/>
            <p:nvPr/>
          </p:nvSpPr>
          <p:spPr>
            <a:xfrm>
              <a:off x="4178997" y="4355739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smtClean="0">
                  <a:solidFill>
                    <a:schemeClr val="bg1">
                      <a:lumMod val="75000"/>
                    </a:schemeClr>
                  </a:solidFill>
                </a:rPr>
                <a:t>CLIC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31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5796136" y="3789040"/>
            <a:ext cx="2907196" cy="2965381"/>
            <a:chOff x="5102295" y="2810662"/>
            <a:chExt cx="3866377" cy="394375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64" r="42514"/>
            <a:stretch/>
          </p:blipFill>
          <p:spPr>
            <a:xfrm flipH="1">
              <a:off x="5102295" y="2810662"/>
              <a:ext cx="1737891" cy="3943759"/>
            </a:xfrm>
            <a:prstGeom prst="rect">
              <a:avLst/>
            </a:prstGeom>
          </p:spPr>
        </p:pic>
        <p:pic>
          <p:nvPicPr>
            <p:cNvPr id="39" name="Image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514" b="25029"/>
            <a:stretch/>
          </p:blipFill>
          <p:spPr>
            <a:xfrm flipH="1">
              <a:off x="5114613" y="2826594"/>
              <a:ext cx="3854059" cy="2956689"/>
            </a:xfrm>
            <a:prstGeom prst="rect">
              <a:avLst/>
            </a:prstGeom>
          </p:spPr>
        </p:pic>
      </p:grp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4" y="306388"/>
            <a:ext cx="6210771" cy="70788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Opportunités </a:t>
            </a:r>
            <a:r>
              <a:rPr lang="fr-FR" dirty="0" smtClean="0"/>
              <a:t>commerciales</a:t>
            </a:r>
            <a:br>
              <a:rPr lang="fr-FR" dirty="0" smtClean="0"/>
            </a:br>
            <a:r>
              <a:rPr lang="fr-FR" sz="1800" dirty="0"/>
              <a:t>L</a:t>
            </a:r>
            <a:r>
              <a:rPr lang="fr-FR" sz="1800" cap="none" dirty="0" smtClean="0"/>
              <a:t>e prêt projet, gage d’une relation de confiance avec mon </a:t>
            </a:r>
            <a:r>
              <a:rPr lang="fr-FR" sz="1800" cap="none" dirty="0" smtClean="0"/>
              <a:t>client</a:t>
            </a:r>
            <a:endParaRPr lang="fr-FR" sz="1400" cap="non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15</a:t>
            </a:fld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390524" y="1397000"/>
            <a:ext cx="8141915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enveloppe à disposition du client à utiliser quand il veut et comme il veut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enveloppe confiance de prêt personnel sur les univers auto ou travaux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Valable 6 mois à partir de sa mise en force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Déblocage en 1 à 5 fois en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agence, par téléphone (CRC) ou sur DEI</a:t>
            </a:r>
            <a:endParaRPr lang="fr-F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Proactivité du conseiller qui anticipe les projets à venir à moyen terme de son client </a:t>
            </a:r>
            <a:endParaRPr lang="fr-F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 smtClean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 smtClean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u="sng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ATTENTION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Après </a:t>
            </a:r>
            <a:r>
              <a:rPr lang="fr-F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6 mois passés, le montant de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l’enveloppe Prêt Projet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déduit </a:t>
            </a:r>
            <a:r>
              <a:rPr lang="fr-F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 de l’agence </a:t>
            </a:r>
            <a:endParaRPr lang="fr-FR" sz="1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 smtClean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Un </a:t>
            </a: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pilotage à venir pour début </a:t>
            </a:r>
            <a:r>
              <a:rPr lang="fr-FR" sz="1400" b="1" dirty="0" smtClean="0">
                <a:solidFill>
                  <a:srgbClr val="FF0000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mars pour anticiper les échéances</a:t>
            </a:r>
            <a:endParaRPr lang="fr-FR" sz="1400" b="1" dirty="0" smtClean="0">
              <a:solidFill>
                <a:srgbClr val="FF0000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Un suivi des échéances à M+1, M+2 et M+3 par DIRCO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Un rapport ORCA avec la liste des prêts projets non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d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ébloqués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ou partiellement débloqués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1670802"/>
            <a:ext cx="1282645" cy="90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7164288" y="1424581"/>
            <a:ext cx="1282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OAV </a:t>
            </a: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P</a:t>
            </a:r>
            <a:r>
              <a:rPr lang="fr-F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rêt projet</a:t>
            </a:r>
            <a:endParaRPr lang="fr-FR" sz="1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0524" y="2897396"/>
            <a:ext cx="8331021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Astuce !</a:t>
            </a:r>
          </a:p>
          <a:p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Pensez à l’option </a:t>
            </a:r>
            <a:r>
              <a:rPr lang="fr-FR" sz="14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Report de la 1</a:t>
            </a:r>
            <a:r>
              <a:rPr lang="fr-FR" sz="1400" b="1" u="sng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ère</a:t>
            </a:r>
            <a:r>
              <a:rPr lang="fr-FR" sz="14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mensualité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(de 30 à 120 jours) des prêts immédiats pour les projets déjà</a:t>
            </a:r>
          </a:p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définis de vos clients qui souhaitent entrer en amortissement dans les 3 mois à venir.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2936"/>
            <a:ext cx="827584" cy="82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3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525" y="306388"/>
            <a:ext cx="3816350" cy="5222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4755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8"/>
          <a:stretch>
            <a:fillRect/>
          </a:stretch>
        </p:blipFill>
        <p:spPr bwMode="auto">
          <a:xfrm>
            <a:off x="5943600" y="3635375"/>
            <a:ext cx="24003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69"/>
          <a:stretch>
            <a:fillRect/>
          </a:stretch>
        </p:blipFill>
        <p:spPr bwMode="auto">
          <a:xfrm>
            <a:off x="5826125" y="5013325"/>
            <a:ext cx="26336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55650" y="1557338"/>
            <a:ext cx="7776790" cy="4679950"/>
          </a:xfrm>
          <a:prstGeom prst="rect">
            <a:avLst/>
          </a:prstGeom>
          <a:solidFill>
            <a:srgbClr val="C31632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12813" y="1700213"/>
            <a:ext cx="7362825" cy="4319587"/>
          </a:xfrm>
        </p:spPr>
        <p:txBody>
          <a:bodyPr/>
          <a:lstStyle/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objectifs</a:t>
            </a: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Nouveaux barèmes</a:t>
            </a:r>
          </a:p>
          <a:p>
            <a:pPr fontAlgn="auto">
              <a:spcBef>
                <a:spcPts val="0"/>
              </a:spcBef>
              <a:defRPr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Opportunités commerciales</a:t>
            </a:r>
            <a:endParaRPr lang="fr-FR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Notre gamme de prêts</a:t>
            </a: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F380B5-CDD3-424E-8C49-70F6975B76D7}" type="slidenum">
              <a:rPr lang="fr-FR" smtClean="0"/>
              <a:pPr>
                <a:defRPr/>
              </a:pPr>
              <a:t>16</a:t>
            </a:fld>
            <a:endParaRPr lang="fr-FR" dirty="0"/>
          </a:p>
        </p:txBody>
      </p:sp>
      <p:sp>
        <p:nvSpPr>
          <p:cNvPr id="8" name="Flèche droite rayée 7">
            <a:hlinkClick r:id="rId3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74024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rondir un rectangle à un seul coin 17"/>
          <p:cNvSpPr/>
          <p:nvPr/>
        </p:nvSpPr>
        <p:spPr>
          <a:xfrm flipH="1">
            <a:off x="239038" y="1700808"/>
            <a:ext cx="2748785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Arrondir un rectangle à un seul coin 3"/>
          <p:cNvSpPr/>
          <p:nvPr/>
        </p:nvSpPr>
        <p:spPr>
          <a:xfrm>
            <a:off x="5004048" y="1700808"/>
            <a:ext cx="3754977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4122064" cy="769441"/>
          </a:xfrm>
        </p:spPr>
        <p:txBody>
          <a:bodyPr/>
          <a:lstStyle/>
          <a:p>
            <a:r>
              <a:rPr lang="fr-FR" dirty="0" smtClean="0"/>
              <a:t>Notre gamme de prêts</a:t>
            </a:r>
            <a:br>
              <a:rPr lang="fr-FR" dirty="0" smtClean="0"/>
            </a:br>
            <a:r>
              <a:rPr lang="fr-FR" b="0" dirty="0" smtClean="0"/>
              <a:t>AUTO</a:t>
            </a:r>
            <a:endParaRPr lang="fr-FR" b="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979351"/>
              </p:ext>
            </p:extLst>
          </p:nvPr>
        </p:nvGraphicFramePr>
        <p:xfrm>
          <a:off x="179512" y="1700807"/>
          <a:ext cx="8579513" cy="2410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082"/>
                <a:gridCol w="1888054"/>
                <a:gridCol w="3859377"/>
              </a:tblGrid>
              <a:tr h="2805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Besoin client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Atout commercial</a:t>
                      </a:r>
                      <a:endParaRPr lang="fr-FR" sz="12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0276">
                <a:tc gridSpan="3">
                  <a:txBody>
                    <a:bodyPr/>
                    <a:lstStyle/>
                    <a:p>
                      <a:pPr algn="l"/>
                      <a:endParaRPr lang="fr-FR" sz="300" kern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46692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mon véhicule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Idéal pour répondre rapidement au besoin du client.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Penser au report de la 1</a:t>
                      </a:r>
                      <a:r>
                        <a:rPr lang="fr-FR" sz="1050" kern="1200" baseline="300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ère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mensualité, utile p</a:t>
                      </a:r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our le client qui a un prêt auto en cours qui est en attente de la vente de son ancien véhicule 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4813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une voiture en rachetant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 crédit existant</a:t>
                      </a:r>
                      <a:endParaRPr lang="fr-FR" sz="1050" kern="1200" dirty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 d’avoir une seule mensualité</a:t>
                      </a:r>
                      <a:endParaRPr lang="fr-FR" sz="1050" kern="1200" dirty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8448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Disposer d’une enveloppe de financement pour un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projet auto, non finalisé avec la possibilité de le payer en plusieurs fois</a:t>
                      </a:r>
                      <a:endParaRPr lang="fr-FR" sz="1050" b="0" i="0" u="none" strike="noStrike" kern="1200" baseline="0" dirty="0" smtClean="0">
                        <a:solidFill>
                          <a:schemeClr val="bg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Déblocage des fonds autonome, géré par le client qui dispose d’une enveloppe évolutive en fonction de l’avancement de ses projets</a:t>
                      </a:r>
                      <a:endParaRPr lang="fr-FR" sz="1050" kern="1200" dirty="0" smtClean="0">
                        <a:solidFill>
                          <a:schemeClr val="bg2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62284" y="1321023"/>
            <a:ext cx="839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prêts A</a:t>
            </a: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uto classiques</a:t>
            </a:r>
            <a:endParaRPr lang="fr-FR" sz="1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entagone 2"/>
          <p:cNvSpPr/>
          <p:nvPr/>
        </p:nvSpPr>
        <p:spPr>
          <a:xfrm>
            <a:off x="3160493" y="2204864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Auto immédiat</a:t>
            </a:r>
            <a:endParaRPr lang="fr-FR" sz="1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Pentagone 9"/>
          <p:cNvSpPr/>
          <p:nvPr/>
        </p:nvSpPr>
        <p:spPr>
          <a:xfrm>
            <a:off x="3160493" y="2924944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>
              <a:spcBef>
                <a:spcPts val="0"/>
              </a:spcBef>
              <a:spcAft>
                <a:spcPts val="0"/>
              </a:spcAft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</a:t>
            </a:r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 et 1 rachat</a:t>
            </a:r>
          </a:p>
        </p:txBody>
      </p:sp>
      <p:sp>
        <p:nvSpPr>
          <p:cNvPr id="11" name="Pentagone 10"/>
          <p:cNvSpPr/>
          <p:nvPr/>
        </p:nvSpPr>
        <p:spPr>
          <a:xfrm>
            <a:off x="3160493" y="3573016"/>
            <a:ext cx="1611333" cy="432048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Projet auto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1225" y="4409383"/>
            <a:ext cx="25244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prêts Auto </a:t>
            </a: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préférentiels</a:t>
            </a:r>
            <a:endParaRPr lang="fr-FR" sz="1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26500"/>
              </p:ext>
            </p:extLst>
          </p:nvPr>
        </p:nvGraphicFramePr>
        <p:xfrm>
          <a:off x="475859" y="4725144"/>
          <a:ext cx="8056581" cy="165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463"/>
                <a:gridCol w="1772975"/>
                <a:gridCol w="3624143"/>
              </a:tblGrid>
              <a:tr h="622435">
                <a:tc>
                  <a:txBody>
                    <a:bodyPr/>
                    <a:lstStyle/>
                    <a:p>
                      <a:pPr algn="l"/>
                      <a:r>
                        <a:rPr lang="fr-FR" sz="1050" b="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</a:t>
                      </a:r>
                      <a:r>
                        <a:rPr lang="fr-FR" sz="1050" b="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mon véhicule immédiatement et palier au versement tardif de la prime à la conversion par l’état </a:t>
                      </a:r>
                      <a:endParaRPr lang="fr-FR" sz="1050" b="0" kern="1200" dirty="0" smtClean="0">
                        <a:solidFill>
                          <a:schemeClr val="bg2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 prêt permet de financer la prime et</a:t>
                      </a:r>
                      <a:r>
                        <a:rPr lang="fr-FR" sz="1050" b="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b="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l’acquisition d’un véhicule</a:t>
                      </a:r>
                      <a:r>
                        <a:rPr lang="fr-FR" sz="1050" b="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b="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propre à un taux privilégié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7685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Idem Prêt Auto immédiat mais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avec le besoin d’assurer sa voiture</a:t>
                      </a:r>
                      <a:endParaRPr lang="fr-FR" sz="1050" kern="1200" dirty="0" smtClean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Taux privilégié et frais de dossier offerts avec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la souscription d’une assurance auto</a:t>
                      </a:r>
                      <a:endParaRPr lang="fr-FR" sz="1050" kern="1200" dirty="0" smtClean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Prêt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d’équipement avec vente couplée à une assurance Auto / </a:t>
                      </a: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Idem Prêt Auto immédiat 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 prêt permet de financer l’acquisition d’un véhicule propre à un taux privilégié et frais de dossier offerts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Pentagone 18"/>
          <p:cNvSpPr/>
          <p:nvPr/>
        </p:nvSpPr>
        <p:spPr>
          <a:xfrm>
            <a:off x="3176691" y="4797152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 à la conversion</a:t>
            </a:r>
            <a:endParaRPr lang="fr-FR" sz="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Pentagone 19"/>
          <p:cNvSpPr/>
          <p:nvPr/>
        </p:nvSpPr>
        <p:spPr>
          <a:xfrm>
            <a:off x="3176691" y="5337212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Auto &amp; Moi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Pentagone 20"/>
          <p:cNvSpPr/>
          <p:nvPr/>
        </p:nvSpPr>
        <p:spPr>
          <a:xfrm>
            <a:off x="3176691" y="5877272"/>
            <a:ext cx="1611333" cy="432048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Eco auto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816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rondir un rectangle à un seul coin 17"/>
          <p:cNvSpPr/>
          <p:nvPr/>
        </p:nvSpPr>
        <p:spPr>
          <a:xfrm flipH="1">
            <a:off x="239038" y="1556792"/>
            <a:ext cx="2748785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Arrondir un rectangle à un seul coin 3"/>
          <p:cNvSpPr/>
          <p:nvPr/>
        </p:nvSpPr>
        <p:spPr>
          <a:xfrm>
            <a:off x="5004048" y="1556792"/>
            <a:ext cx="3754977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4122064" cy="769441"/>
          </a:xfrm>
        </p:spPr>
        <p:txBody>
          <a:bodyPr/>
          <a:lstStyle/>
          <a:p>
            <a:r>
              <a:rPr lang="fr-FR" dirty="0" smtClean="0"/>
              <a:t>Notre gamme de prêts</a:t>
            </a:r>
            <a:br>
              <a:rPr lang="fr-FR" dirty="0" smtClean="0"/>
            </a:br>
            <a:r>
              <a:rPr lang="fr-FR" b="0" dirty="0" smtClean="0"/>
              <a:t>Travaux</a:t>
            </a:r>
            <a:endParaRPr lang="fr-FR" b="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313313"/>
              </p:ext>
            </p:extLst>
          </p:nvPr>
        </p:nvGraphicFramePr>
        <p:xfrm>
          <a:off x="239039" y="1628800"/>
          <a:ext cx="8519986" cy="3320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2432"/>
                <a:gridCol w="1874954"/>
                <a:gridCol w="3832600"/>
              </a:tblGrid>
              <a:tr h="2805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Besoin client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Atout commercial</a:t>
                      </a:r>
                      <a:endParaRPr lang="fr-FR" sz="12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0276">
                <a:tc gridSpan="3">
                  <a:txBody>
                    <a:bodyPr/>
                    <a:lstStyle/>
                    <a:p>
                      <a:pPr algn="l"/>
                      <a:endParaRPr lang="fr-FR" sz="300" kern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46692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des travaux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Idéal pour répondre rapidement au besoin du client.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Penser au report de la 1</a:t>
                      </a:r>
                      <a:r>
                        <a:rPr lang="fr-FR" sz="1050" kern="1200" baseline="300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ère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mensualité, utile p</a:t>
                      </a:r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our le client qui a un prêt travaux qui arrive à échéance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91849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Disposer des fonds tout de suite mais commencer à rembourser le prêt plus tard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Permettre au client de financer d’autres achats (au comptant) durant la période de report. Idéal, en vente couplée à un prêt immobilier, pour alléger les remboursements la 1</a:t>
                      </a:r>
                      <a:r>
                        <a:rPr lang="fr-FR" sz="1050" kern="1200" baseline="300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ère</a:t>
                      </a:r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année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84482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des travaux en débloquant les fonds au fur et à mesure de l’avancement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Prêt particulièrement adapté au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financement de travaux de montants élevés ou dans le cas d’une revente de bien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6764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des travaux en rachetant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 crédit existant</a:t>
                      </a:r>
                      <a:endParaRPr lang="fr-FR" sz="1050" kern="1200" dirty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 d’avoir une seule mensualité</a:t>
                      </a:r>
                      <a:endParaRPr lang="fr-FR" sz="1050" kern="1200" dirty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8448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Disposer d’une enveloppe de financement pour un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projet de travaux, non finalisé avec la possibilité de les payer en plusieurs fois</a:t>
                      </a:r>
                      <a:endParaRPr lang="fr-FR" sz="1050" b="0" i="0" u="none" strike="noStrike" kern="1200" baseline="0" dirty="0" smtClean="0">
                        <a:solidFill>
                          <a:schemeClr val="bg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Déblocage des fonds autonome, géré par le client qui dispose d’une enveloppe évolutive en fonction de l’avancement de ses projets</a:t>
                      </a:r>
                      <a:endParaRPr lang="fr-FR" sz="1050" kern="1200" dirty="0" smtClean="0">
                        <a:solidFill>
                          <a:schemeClr val="bg2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42542" y="1249015"/>
            <a:ext cx="839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prêts </a:t>
            </a: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travaux classiques</a:t>
            </a:r>
            <a:endParaRPr lang="fr-FR" sz="1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7544" y="5137447"/>
            <a:ext cx="839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prêts </a:t>
            </a: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travaux préférentiels</a:t>
            </a:r>
            <a:endParaRPr lang="fr-FR" sz="1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entagone 2"/>
          <p:cNvSpPr/>
          <p:nvPr/>
        </p:nvSpPr>
        <p:spPr>
          <a:xfrm>
            <a:off x="3160493" y="2060848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Travaux immédiat</a:t>
            </a:r>
          </a:p>
        </p:txBody>
      </p:sp>
      <p:sp>
        <p:nvSpPr>
          <p:cNvPr id="10" name="Pentagone 9"/>
          <p:cNvSpPr/>
          <p:nvPr/>
        </p:nvSpPr>
        <p:spPr>
          <a:xfrm>
            <a:off x="3160493" y="2672916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Travaux différé 12 mois partiel </a:t>
            </a:r>
          </a:p>
        </p:txBody>
      </p:sp>
      <p:sp>
        <p:nvSpPr>
          <p:cNvPr id="11" name="Pentagone 10"/>
          <p:cNvSpPr/>
          <p:nvPr/>
        </p:nvSpPr>
        <p:spPr>
          <a:xfrm>
            <a:off x="3160493" y="3284984"/>
            <a:ext cx="1611333" cy="432048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Travaux échelonné différé total</a:t>
            </a:r>
          </a:p>
        </p:txBody>
      </p:sp>
      <p:sp>
        <p:nvSpPr>
          <p:cNvPr id="12" name="Pentagone 11"/>
          <p:cNvSpPr/>
          <p:nvPr/>
        </p:nvSpPr>
        <p:spPr>
          <a:xfrm>
            <a:off x="3152287" y="3861048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Travaux et 1 Rachat</a:t>
            </a:r>
          </a:p>
        </p:txBody>
      </p:sp>
      <p:sp>
        <p:nvSpPr>
          <p:cNvPr id="13" name="Pentagone 12"/>
          <p:cNvSpPr/>
          <p:nvPr/>
        </p:nvSpPr>
        <p:spPr>
          <a:xfrm>
            <a:off x="3160493" y="4437112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Projet travaux</a:t>
            </a: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280978"/>
              </p:ext>
            </p:extLst>
          </p:nvPr>
        </p:nvGraphicFramePr>
        <p:xfrm>
          <a:off x="467544" y="5439940"/>
          <a:ext cx="8396740" cy="106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749"/>
                <a:gridCol w="1764755"/>
                <a:gridCol w="3860236"/>
              </a:tblGrid>
              <a:tr h="581348">
                <a:tc>
                  <a:txBody>
                    <a:bodyPr/>
                    <a:lstStyle/>
                    <a:p>
                      <a:pPr algn="l"/>
                      <a:r>
                        <a:rPr lang="fr-FR" sz="1050" b="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Idem Travaux immédiat, différé 12 mois et échelonné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 prêt permet de financer des travaux réalisés sous certaines conditions</a:t>
                      </a:r>
                      <a:r>
                        <a:rPr lang="fr-FR" sz="1050" b="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à un taux préférentiel et frais de dossier offerts</a:t>
                      </a:r>
                      <a:endParaRPr lang="fr-FR" sz="1050" b="0" kern="1200" dirty="0" smtClean="0">
                        <a:solidFill>
                          <a:schemeClr val="bg2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4012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Prêt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d’équipement avec vente couplée à un prêt </a:t>
                      </a:r>
                      <a:r>
                        <a:rPr lang="fr-FR" sz="1050" kern="1200" baseline="0" dirty="0" err="1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immo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/ </a:t>
                      </a:r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Idem Prêt projet travaux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Taux privilégié et frais de dossier offerts avec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la souscription à un prêt immobilier sous certaines conditions</a:t>
                      </a:r>
                      <a:endParaRPr lang="fr-FR" sz="1050" kern="1200" dirty="0" smtClean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Pentagone 15"/>
          <p:cNvSpPr/>
          <p:nvPr/>
        </p:nvSpPr>
        <p:spPr>
          <a:xfrm>
            <a:off x="3168376" y="5445224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Eco Travaux</a:t>
            </a:r>
          </a:p>
        </p:txBody>
      </p:sp>
      <p:sp>
        <p:nvSpPr>
          <p:cNvPr id="17" name="Pentagone 16"/>
          <p:cNvSpPr/>
          <p:nvPr/>
        </p:nvSpPr>
        <p:spPr>
          <a:xfrm>
            <a:off x="3168376" y="6021288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Projet travaux détenteur </a:t>
            </a:r>
            <a:r>
              <a:rPr lang="fr-FR" sz="105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immo</a:t>
            </a:r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770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rondir un rectangle à un seul coin 17"/>
          <p:cNvSpPr/>
          <p:nvPr/>
        </p:nvSpPr>
        <p:spPr>
          <a:xfrm flipH="1">
            <a:off x="239038" y="1700808"/>
            <a:ext cx="2748785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Arrondir un rectangle à un seul coin 3"/>
          <p:cNvSpPr/>
          <p:nvPr/>
        </p:nvSpPr>
        <p:spPr>
          <a:xfrm>
            <a:off x="5004048" y="1700808"/>
            <a:ext cx="3754977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4122064" cy="769441"/>
          </a:xfrm>
        </p:spPr>
        <p:txBody>
          <a:bodyPr/>
          <a:lstStyle/>
          <a:p>
            <a:r>
              <a:rPr lang="fr-FR" dirty="0" smtClean="0"/>
              <a:t>Notre gamme de prêts</a:t>
            </a:r>
            <a:br>
              <a:rPr lang="fr-FR" dirty="0" smtClean="0"/>
            </a:br>
            <a:r>
              <a:rPr lang="fr-FR" b="0" dirty="0" smtClean="0"/>
              <a:t>TRÉSORERIE et regroupement</a:t>
            </a:r>
            <a:endParaRPr lang="fr-FR" b="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19723"/>
              </p:ext>
            </p:extLst>
          </p:nvPr>
        </p:nvGraphicFramePr>
        <p:xfrm>
          <a:off x="179512" y="1700807"/>
          <a:ext cx="8579513" cy="2744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082"/>
                <a:gridCol w="1888054"/>
                <a:gridCol w="3859377"/>
              </a:tblGrid>
              <a:tr h="2805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Besoin client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Atout commercial</a:t>
                      </a:r>
                      <a:endParaRPr lang="fr-FR" sz="12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0276">
                <a:tc gridSpan="3">
                  <a:txBody>
                    <a:bodyPr/>
                    <a:lstStyle/>
                    <a:p>
                      <a:pPr algn="l"/>
                      <a:endParaRPr lang="fr-FR" sz="300" kern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46692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mon projet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Idéal pour répondre rapidement au besoin du client.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Report de la première mensualité possible</a:t>
                      </a:r>
                      <a:endParaRPr lang="fr-FR" sz="1050" kern="1200" dirty="0" smtClean="0">
                        <a:solidFill>
                          <a:schemeClr val="bg2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5944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un projet en rachetant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 crédit existant</a:t>
                      </a:r>
                      <a:endParaRPr lang="fr-FR" sz="1050" kern="1200" dirty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 d’avoir une seule mensualité</a:t>
                      </a:r>
                      <a:endParaRPr lang="fr-FR" sz="1050" kern="1200" dirty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Pour les clients en situation de surendettement ayant besoin de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revoir ses mensualités (avec 1 rachat de crédits existants)</a:t>
                      </a:r>
                      <a:endParaRPr lang="fr-FR" sz="1050" b="0" i="0" u="none" strike="noStrike" kern="1200" baseline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 d’avoir une seule mensualité, taux standard et frais de dossier offerts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8448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mon projet immédiatement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fr-FR" sz="1050" b="0" i="0" u="none" strike="noStrike" kern="1200" baseline="0" dirty="0" smtClean="0">
                        <a:solidFill>
                          <a:srgbClr val="A44278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Taux préférentiel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réservé aux futurs parents ou parents avec enfant âgé de mois d’1 an, idéal pour l’équipement de bébé</a:t>
                      </a:r>
                      <a:endParaRPr lang="fr-FR" sz="1050" kern="1200" dirty="0" smtClean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62284" y="1249015"/>
            <a:ext cx="839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prêts en trésorerie</a:t>
            </a:r>
            <a:endParaRPr lang="fr-FR" sz="1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entagone 2"/>
          <p:cNvSpPr/>
          <p:nvPr/>
        </p:nvSpPr>
        <p:spPr>
          <a:xfrm>
            <a:off x="3160493" y="2204864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</a:t>
            </a:r>
            <a:r>
              <a:rPr lang="fr-FR" sz="10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Tréso</a:t>
            </a:r>
            <a:r>
              <a:rPr lang="fr-FR" sz="1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immédiat</a:t>
            </a:r>
            <a:endParaRPr lang="fr-FR" sz="1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Pentagone 9"/>
          <p:cNvSpPr/>
          <p:nvPr/>
        </p:nvSpPr>
        <p:spPr>
          <a:xfrm>
            <a:off x="3160493" y="2780928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spcBef>
                <a:spcPts val="0"/>
              </a:spcBef>
              <a:spcAft>
                <a:spcPts val="0"/>
              </a:spcAft>
            </a:pPr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</a:t>
            </a:r>
            <a:r>
              <a:rPr lang="fr-FR" sz="105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Tréso</a:t>
            </a: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rachat</a:t>
            </a:r>
          </a:p>
        </p:txBody>
      </p:sp>
      <p:sp>
        <p:nvSpPr>
          <p:cNvPr id="11" name="Pentagone 10"/>
          <p:cNvSpPr/>
          <p:nvPr/>
        </p:nvSpPr>
        <p:spPr>
          <a:xfrm>
            <a:off x="3160493" y="3356992"/>
            <a:ext cx="1611333" cy="432048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Surendettement et</a:t>
            </a:r>
          </a:p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rachat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9433" y="4767154"/>
            <a:ext cx="25079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prêts en regroupement</a:t>
            </a:r>
            <a:endParaRPr lang="fr-FR" sz="1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237206"/>
              </p:ext>
            </p:extLst>
          </p:nvPr>
        </p:nvGraphicFramePr>
        <p:xfrm>
          <a:off x="475859" y="5027373"/>
          <a:ext cx="8056581" cy="1353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463"/>
                <a:gridCol w="1772975"/>
                <a:gridCol w="3624143"/>
              </a:tblGrid>
              <a:tr h="622435">
                <a:tc>
                  <a:txBody>
                    <a:bodyPr/>
                    <a:lstStyle/>
                    <a:p>
                      <a:pPr algn="l"/>
                      <a:r>
                        <a:rPr lang="fr-FR" sz="1050" b="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un projet en rachetant au moins 2 crédits existants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 d’avoir une seule mensualité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401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Pour les clients en situation de surendettement ayant besoin de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revoir ses mensualités (au moins 2 rachats de crédits existants)</a:t>
                      </a:r>
                      <a:endParaRPr lang="fr-FR" sz="1050" b="0" i="0" u="none" strike="noStrike" kern="1200" baseline="0" dirty="0" smtClean="0">
                        <a:solidFill>
                          <a:srgbClr val="A44278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 d’avoir une seule mensualité, taux standard et frais de dossier offerts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Pentagone 18"/>
          <p:cNvSpPr/>
          <p:nvPr/>
        </p:nvSpPr>
        <p:spPr>
          <a:xfrm>
            <a:off x="3176691" y="5157192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Regroupement de crédits</a:t>
            </a:r>
            <a:endParaRPr lang="fr-FR" sz="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Pentagone 19"/>
          <p:cNvSpPr/>
          <p:nvPr/>
        </p:nvSpPr>
        <p:spPr>
          <a:xfrm>
            <a:off x="3176691" y="5805264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Regroupement et surendettement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entagone 15"/>
          <p:cNvSpPr/>
          <p:nvPr/>
        </p:nvSpPr>
        <p:spPr>
          <a:xfrm>
            <a:off x="3160492" y="3933056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spcBef>
                <a:spcPts val="0"/>
              </a:spcBef>
              <a:spcAft>
                <a:spcPts val="0"/>
              </a:spcAft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Cigogne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854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rondir un rectangle à un seul coin 17"/>
          <p:cNvSpPr/>
          <p:nvPr/>
        </p:nvSpPr>
        <p:spPr>
          <a:xfrm flipH="1">
            <a:off x="239038" y="1700808"/>
            <a:ext cx="2748785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Arrondir un rectangle à un seul coin 3"/>
          <p:cNvSpPr/>
          <p:nvPr/>
        </p:nvSpPr>
        <p:spPr>
          <a:xfrm>
            <a:off x="5004048" y="1700808"/>
            <a:ext cx="3754977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4122064" cy="769441"/>
          </a:xfrm>
        </p:spPr>
        <p:txBody>
          <a:bodyPr/>
          <a:lstStyle/>
          <a:p>
            <a:r>
              <a:rPr lang="fr-FR" dirty="0" smtClean="0"/>
              <a:t>Notre gamme de prêts</a:t>
            </a:r>
            <a:br>
              <a:rPr lang="fr-FR" dirty="0" smtClean="0"/>
            </a:br>
            <a:r>
              <a:rPr lang="fr-FR" b="0" dirty="0" smtClean="0"/>
              <a:t>JEUNES</a:t>
            </a:r>
            <a:endParaRPr lang="fr-FR" b="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718408"/>
              </p:ext>
            </p:extLst>
          </p:nvPr>
        </p:nvGraphicFramePr>
        <p:xfrm>
          <a:off x="179512" y="1700807"/>
          <a:ext cx="8579513" cy="3851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082"/>
                <a:gridCol w="1888054"/>
                <a:gridCol w="3859377"/>
              </a:tblGrid>
              <a:tr h="3310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Besoin client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Atout commercial</a:t>
                      </a:r>
                      <a:endParaRPr lang="fr-FR" sz="12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5545">
                <a:tc gridSpan="3">
                  <a:txBody>
                    <a:bodyPr/>
                    <a:lstStyle/>
                    <a:p>
                      <a:pPr algn="l"/>
                      <a:endParaRPr lang="fr-FR" sz="300" kern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6465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ses études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Idéal pour répondre rapidement au besoin du client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81373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Disposer des fonds tout de suite mais commencer à rembourser le prêt plus tard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Permettre au client de financer ses études et de rembourser le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prêt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une fois ses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études terminées</a:t>
                      </a:r>
                      <a:endParaRPr lang="fr-FR" sz="1050" kern="1200" dirty="0" smtClean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47642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ses études en débloquant les fonds au fur et à mesure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 de débloquer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les fonds en fonction de l’évolution du cursus de l’étudiant</a:t>
                      </a:r>
                      <a:endParaRPr lang="fr-FR" sz="1050" kern="1200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60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les frais occasionnés par son emménagement (déménagement, frais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d'agence, caution...)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Idéal pour répondre rapidement au besoin du client qui entre dans la vie active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3801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son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voyage, son ordinateur…</a:t>
                      </a:r>
                      <a:endParaRPr lang="fr-FR" sz="1050" kern="1200" dirty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Idéal</a:t>
                      </a:r>
                      <a:r>
                        <a:rPr lang="fr-FR" sz="1050" kern="1200" baseline="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pour les petits achats et peut-être complété avec un prêt complémentaire</a:t>
                      </a:r>
                      <a:endParaRPr lang="fr-FR" sz="1050" kern="1200" dirty="0">
                        <a:solidFill>
                          <a:srgbClr val="A44278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2584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son permis</a:t>
                      </a:r>
                      <a:endParaRPr lang="fr-FR" sz="1050" b="0" i="0" u="none" strike="noStrike" kern="1200" baseline="0" dirty="0" smtClean="0">
                        <a:solidFill>
                          <a:schemeClr val="bg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50" kern="1200" dirty="0" smtClean="0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 crédit gratuit, sans frais de dossier</a:t>
                      </a:r>
                      <a:endParaRPr lang="fr-FR" sz="1050" kern="12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62284" y="1249015"/>
            <a:ext cx="839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prêts Jeunes </a:t>
            </a:r>
            <a:endParaRPr lang="fr-FR" sz="1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entagone 2"/>
          <p:cNvSpPr/>
          <p:nvPr/>
        </p:nvSpPr>
        <p:spPr>
          <a:xfrm>
            <a:off x="3160493" y="2132856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Étudiant/Apprenti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Pentagone 9"/>
          <p:cNvSpPr/>
          <p:nvPr/>
        </p:nvSpPr>
        <p:spPr>
          <a:xfrm>
            <a:off x="3160493" y="2708920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E/A Différé partiel ou total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entagone 10"/>
          <p:cNvSpPr/>
          <p:nvPr/>
        </p:nvSpPr>
        <p:spPr>
          <a:xfrm>
            <a:off x="3160493" y="3284984"/>
            <a:ext cx="1611333" cy="432048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E/A échelonné partiel ou total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entagone 11"/>
          <p:cNvSpPr/>
          <p:nvPr/>
        </p:nvSpPr>
        <p:spPr>
          <a:xfrm>
            <a:off x="3152287" y="3861048"/>
            <a:ext cx="1611333" cy="432048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pour avancer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entagone 12"/>
          <p:cNvSpPr/>
          <p:nvPr/>
        </p:nvSpPr>
        <p:spPr>
          <a:xfrm>
            <a:off x="3145251" y="4509120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1000€ à 0%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Pentagone 14"/>
          <p:cNvSpPr/>
          <p:nvPr/>
        </p:nvSpPr>
        <p:spPr>
          <a:xfrm>
            <a:off x="3145250" y="5085184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Permis 1€/jour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436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rondir un rectangle à un seul coin 17"/>
          <p:cNvSpPr/>
          <p:nvPr/>
        </p:nvSpPr>
        <p:spPr>
          <a:xfrm flipH="1">
            <a:off x="239038" y="2148792"/>
            <a:ext cx="2748785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Arrondir un rectangle à un seul coin 3"/>
          <p:cNvSpPr/>
          <p:nvPr/>
        </p:nvSpPr>
        <p:spPr>
          <a:xfrm>
            <a:off x="5004048" y="2132856"/>
            <a:ext cx="3754977" cy="360040"/>
          </a:xfrm>
          <a:prstGeom prst="round1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4122064" cy="769441"/>
          </a:xfrm>
        </p:spPr>
        <p:txBody>
          <a:bodyPr/>
          <a:lstStyle/>
          <a:p>
            <a:r>
              <a:rPr lang="fr-FR" dirty="0" smtClean="0"/>
              <a:t>Notre gamme de prêts</a:t>
            </a:r>
            <a:br>
              <a:rPr lang="fr-FR" dirty="0" smtClean="0"/>
            </a:br>
            <a:r>
              <a:rPr lang="fr-FR" b="0" dirty="0" smtClean="0"/>
              <a:t>patrimoniaux</a:t>
            </a:r>
            <a:endParaRPr lang="fr-FR" b="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2810"/>
              </p:ext>
            </p:extLst>
          </p:nvPr>
        </p:nvGraphicFramePr>
        <p:xfrm>
          <a:off x="179513" y="2166311"/>
          <a:ext cx="8564224" cy="2126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7035"/>
                <a:gridCol w="1884689"/>
                <a:gridCol w="3852500"/>
              </a:tblGrid>
              <a:tr h="3310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Besoin client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Atout commercial</a:t>
                      </a:r>
                      <a:endParaRPr lang="fr-FR" sz="12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5545">
                <a:tc gridSpan="3">
                  <a:txBody>
                    <a:bodyPr/>
                    <a:lstStyle/>
                    <a:p>
                      <a:pPr algn="l"/>
                      <a:endParaRPr lang="fr-FR" sz="300" kern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6465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ses projets</a:t>
                      </a:r>
                      <a:endParaRPr lang="fr-FR" sz="1050" kern="1200" dirty="0" smtClean="0">
                        <a:solidFill>
                          <a:schemeClr val="bg2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Idéal pour répondre rapidement au besoin du client 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81373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Financer l’achat de parts SCPI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rgbClr val="A44278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rgbClr val="A4427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Bénéficier de l’effet de levier fiscal du crédit par la déduction des intérêts d’emprunt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47642">
                <a:tc>
                  <a:txBody>
                    <a:bodyPr/>
                    <a:lstStyle/>
                    <a:p>
                      <a:pPr algn="l"/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Disposer des fonds tout de suite mais commencer à rembourser le prêt plus tard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Permettre au client de financer son</a:t>
                      </a:r>
                      <a:r>
                        <a:rPr lang="fr-FR" sz="1050" kern="1200" baseline="0" dirty="0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projet dans l’attente d’une rentrée future d’argent grâce au différé obligatoire</a:t>
                      </a:r>
                      <a:endParaRPr lang="fr-FR" sz="1050" kern="120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62284" y="1556792"/>
            <a:ext cx="839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prêts </a:t>
            </a: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patrimoniaux </a:t>
            </a:r>
            <a:endParaRPr lang="fr-FR" sz="1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entagone 2"/>
          <p:cNvSpPr/>
          <p:nvPr/>
        </p:nvSpPr>
        <p:spPr>
          <a:xfrm>
            <a:off x="3160493" y="2701108"/>
            <a:ext cx="1611333" cy="4320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Spécial Client HDG</a:t>
            </a:r>
          </a:p>
        </p:txBody>
      </p:sp>
      <p:sp>
        <p:nvSpPr>
          <p:cNvPr id="10" name="Pentagone 9"/>
          <p:cNvSpPr/>
          <p:nvPr/>
        </p:nvSpPr>
        <p:spPr>
          <a:xfrm>
            <a:off x="3160493" y="3228912"/>
            <a:ext cx="1611333" cy="432048"/>
          </a:xfrm>
          <a:prstGeom prst="homePlate">
            <a:avLst/>
          </a:prstGeom>
          <a:solidFill>
            <a:srgbClr val="95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financement SCPI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entagone 10"/>
          <p:cNvSpPr/>
          <p:nvPr/>
        </p:nvSpPr>
        <p:spPr>
          <a:xfrm>
            <a:off x="3160493" y="3789040"/>
            <a:ext cx="1611333" cy="432048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avance liberté</a:t>
            </a:r>
          </a:p>
          <a:p>
            <a:pPr algn="ctr">
              <a:defRPr/>
            </a:pPr>
            <a:r>
              <a:rPr lang="fr-FR" sz="10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(pour mi-mars 2019</a:t>
            </a: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21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622511" y="5174139"/>
            <a:ext cx="4730621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RAPPEL : les prêts patrimoniaux sont réservés à nos clients HDG c’est-à-dire avec une SF &gt; 75 000 €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6802" name="Picture 2" descr="Résultat de recherche d'images pour &quot;VIP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512" y="4725144"/>
            <a:ext cx="294322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63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rrondir un rectangle avec un coin diagonal 24"/>
          <p:cNvSpPr/>
          <p:nvPr/>
        </p:nvSpPr>
        <p:spPr>
          <a:xfrm>
            <a:off x="627359" y="4911660"/>
            <a:ext cx="8049097" cy="965612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Arrondir un rectangle avec un coin du même côté 23"/>
          <p:cNvSpPr/>
          <p:nvPr/>
        </p:nvSpPr>
        <p:spPr>
          <a:xfrm rot="16200000">
            <a:off x="344779" y="5070430"/>
            <a:ext cx="965612" cy="648072"/>
          </a:xfrm>
          <a:prstGeom prst="round2Same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accent2">
                    <a:lumMod val="50000"/>
                  </a:schemeClr>
                </a:solidFill>
              </a:rPr>
              <a:t>MYDOCS</a:t>
            </a:r>
            <a:endParaRPr lang="fr-FR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179514" y="1484784"/>
            <a:ext cx="8496942" cy="1304625"/>
            <a:chOff x="179514" y="1484784"/>
            <a:chExt cx="8496942" cy="1304625"/>
          </a:xfrm>
        </p:grpSpPr>
        <p:sp>
          <p:nvSpPr>
            <p:cNvPr id="4" name="Arrondir un rectangle avec un coin diagonal 3"/>
            <p:cNvSpPr/>
            <p:nvPr/>
          </p:nvSpPr>
          <p:spPr>
            <a:xfrm>
              <a:off x="503549" y="1484784"/>
              <a:ext cx="8172907" cy="1304624"/>
            </a:xfrm>
            <a:prstGeom prst="round2Diag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Arrondir un rectangle avec un coin du même côté 2"/>
            <p:cNvSpPr/>
            <p:nvPr/>
          </p:nvSpPr>
          <p:spPr>
            <a:xfrm rot="16200000">
              <a:off x="-148763" y="1813061"/>
              <a:ext cx="1304625" cy="648072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 smtClean="0"/>
                <a:t>PRÊTS STANDARDS</a:t>
              </a:r>
              <a:endParaRPr lang="fr-FR" sz="1200" b="1" dirty="0"/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179514" y="3088834"/>
            <a:ext cx="8496942" cy="1348278"/>
            <a:chOff x="179514" y="3088834"/>
            <a:chExt cx="8496942" cy="1348278"/>
          </a:xfrm>
        </p:grpSpPr>
        <p:sp>
          <p:nvSpPr>
            <p:cNvPr id="23" name="Arrondir un rectangle avec un coin diagonal 22"/>
            <p:cNvSpPr/>
            <p:nvPr/>
          </p:nvSpPr>
          <p:spPr>
            <a:xfrm>
              <a:off x="355127" y="3088834"/>
              <a:ext cx="8321329" cy="1348278"/>
            </a:xfrm>
            <a:prstGeom prst="round2Diag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Arrondir un rectangle avec un coin du même côté 20"/>
            <p:cNvSpPr/>
            <p:nvPr/>
          </p:nvSpPr>
          <p:spPr>
            <a:xfrm rot="16200000">
              <a:off x="-170589" y="3438937"/>
              <a:ext cx="1348278" cy="648072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 smtClean="0"/>
                <a:t>PRÊTS PRÉFÉRENTIELS</a:t>
              </a:r>
              <a:endParaRPr lang="fr-FR" sz="1200" b="1" dirty="0"/>
            </a:p>
          </p:txBody>
        </p:sp>
      </p:grp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4122064" cy="769441"/>
          </a:xfrm>
        </p:spPr>
        <p:txBody>
          <a:bodyPr/>
          <a:lstStyle/>
          <a:p>
            <a:r>
              <a:rPr lang="fr-FR" dirty="0" smtClean="0"/>
              <a:t>Notre gamme de prêts</a:t>
            </a:r>
            <a:br>
              <a:rPr lang="fr-FR" dirty="0" smtClean="0"/>
            </a:br>
            <a:r>
              <a:rPr lang="fr-FR" b="0" dirty="0" smtClean="0"/>
              <a:t>boîte à outils</a:t>
            </a:r>
            <a:endParaRPr lang="fr-FR" b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2F5E191C-486F-4144-A6B1-C07D7E0460B8}" type="slidenum">
              <a:rPr lang="fr-FR" smtClean="0"/>
              <a:pPr>
                <a:defRPr/>
              </a:pPr>
              <a:t>22</a:t>
            </a:fld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187624" y="2502604"/>
            <a:ext cx="11079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OAV Prêt Auto</a:t>
            </a:r>
            <a:endPara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958005" y="2502604"/>
            <a:ext cx="1283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OAV Prêt Travaux</a:t>
            </a:r>
            <a:endPara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572000" y="2502604"/>
            <a:ext cx="1844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OAV Regroupement de crédit</a:t>
            </a:r>
            <a:endPara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0169" y="1570639"/>
            <a:ext cx="975284" cy="906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0115" y="3210236"/>
            <a:ext cx="1225459" cy="924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130775" y="4175502"/>
            <a:ext cx="1352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7"/>
              </a:rPr>
              <a:t>OAV Prêt Éco</a:t>
            </a:r>
            <a:endPara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9876" y="3210236"/>
            <a:ext cx="1200031" cy="903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2915816" y="4175502"/>
            <a:ext cx="15121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9"/>
              </a:rPr>
              <a:t>OAV Prêt d’équipement</a:t>
            </a:r>
            <a:endPara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6893" y="3210236"/>
            <a:ext cx="1242865" cy="899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6372200" y="4175502"/>
            <a:ext cx="24672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11"/>
              </a:rPr>
              <a:t>OAV Prêt Auto Prime à la conversion</a:t>
            </a:r>
            <a:endPara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861" y="3210236"/>
            <a:ext cx="1228476" cy="921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4788024" y="4175502"/>
            <a:ext cx="15121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13"/>
              </a:rPr>
              <a:t>OAV Prêt patrimoniaux</a:t>
            </a:r>
            <a:endPara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3735" name="Picture 7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8004" y="1538735"/>
            <a:ext cx="1283774" cy="899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6" name="Picture 8"/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74180" y="1578191"/>
            <a:ext cx="1049853" cy="899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7" name="Picture 9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285" y="1545506"/>
            <a:ext cx="1319790" cy="93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6588224" y="2502604"/>
            <a:ext cx="1844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17"/>
              </a:rPr>
              <a:t>OAV Prêt étudiant</a:t>
            </a:r>
            <a:endParaRPr lang="fr-FR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354610" y="5092461"/>
            <a:ext cx="30401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b="1" dirty="0" smtClean="0">
                <a:hlinkClick r:id="rId18"/>
              </a:rPr>
              <a:t>Note d’info - Le Prêt Auto Prime à la conversion</a:t>
            </a:r>
            <a:endParaRPr lang="fr-FR" sz="1050" b="1" dirty="0" smtClean="0"/>
          </a:p>
        </p:txBody>
      </p:sp>
      <p:sp>
        <p:nvSpPr>
          <p:cNvPr id="27" name="ZoneTexte 26"/>
          <p:cNvSpPr txBox="1"/>
          <p:nvPr/>
        </p:nvSpPr>
        <p:spPr>
          <a:xfrm>
            <a:off x="1354610" y="5479340"/>
            <a:ext cx="30401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b="1" dirty="0">
                <a:hlinkClick r:id="rId19"/>
              </a:rPr>
              <a:t>Note d’info - </a:t>
            </a:r>
            <a:r>
              <a:rPr lang="fr-FR" sz="1050" b="1" dirty="0" smtClean="0">
                <a:hlinkClick r:id="rId19"/>
              </a:rPr>
              <a:t>Le Prêt Auto éco</a:t>
            </a:r>
            <a:endParaRPr lang="fr-FR" sz="1050" b="1" dirty="0" smtClean="0"/>
          </a:p>
        </p:txBody>
      </p:sp>
      <p:sp>
        <p:nvSpPr>
          <p:cNvPr id="28" name="ZoneTexte 27"/>
          <p:cNvSpPr txBox="1"/>
          <p:nvPr/>
        </p:nvSpPr>
        <p:spPr>
          <a:xfrm>
            <a:off x="4788024" y="5092461"/>
            <a:ext cx="30401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b="1" dirty="0">
                <a:hlinkClick r:id="rId20"/>
              </a:rPr>
              <a:t>Note d’info - </a:t>
            </a:r>
            <a:r>
              <a:rPr lang="fr-FR" sz="1050" b="1" dirty="0" smtClean="0">
                <a:hlinkClick r:id="rId20"/>
              </a:rPr>
              <a:t>Prêt Spécial Client HDG</a:t>
            </a:r>
            <a:endParaRPr lang="fr-FR" sz="1050" b="1" dirty="0" smtClean="0"/>
          </a:p>
        </p:txBody>
      </p:sp>
      <p:sp>
        <p:nvSpPr>
          <p:cNvPr id="29" name="ZoneTexte 28"/>
          <p:cNvSpPr txBox="1"/>
          <p:nvPr/>
        </p:nvSpPr>
        <p:spPr>
          <a:xfrm>
            <a:off x="4788024" y="5479340"/>
            <a:ext cx="30401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b="1" dirty="0" smtClean="0">
                <a:hlinkClick r:id="rId21"/>
              </a:rPr>
              <a:t>Procédure – Instruire un crédit conso </a:t>
            </a:r>
            <a:r>
              <a:rPr lang="fr-FR" sz="1050" b="1" dirty="0" err="1" smtClean="0">
                <a:hlinkClick r:id="rId21"/>
              </a:rPr>
              <a:t>Izivente</a:t>
            </a:r>
            <a:endParaRPr lang="fr-FR" sz="1050" b="1" dirty="0" smtClean="0"/>
          </a:p>
        </p:txBody>
      </p:sp>
    </p:spTree>
    <p:extLst>
      <p:ext uri="{BB962C8B-B14F-4D97-AF65-F5344CB8AC3E}">
        <p14:creationId xmlns:p14="http://schemas.microsoft.com/office/powerpoint/2010/main" val="12028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7295</TotalTime>
  <Words>2044</Words>
  <Application>Microsoft Office PowerPoint</Application>
  <PresentationFormat>Affichage à l'écran (4:3)</PresentationFormat>
  <Paragraphs>554</Paragraphs>
  <Slides>22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Thème Office</vt:lpstr>
      <vt:lpstr>Microsoft Excel 97-2003 Worksheet</vt:lpstr>
      <vt:lpstr>Crédit conso Nouveaux barèmes</vt:lpstr>
      <vt:lpstr>synthèse</vt:lpstr>
      <vt:lpstr>Sommaire</vt:lpstr>
      <vt:lpstr>Contexte et objectifs Notre part de marché crédit consommation stagne sur ces dernières années </vt:lpstr>
      <vt:lpstr>Contexte et objectifs Avec 90% d’atteinte de l’objectif en 2018, l’année 2019 est challengeante</vt:lpstr>
      <vt:lpstr>Contexte et objectifs Nos critères de PNB restent en retrait des autres Caisses d’Épargne </vt:lpstr>
      <vt:lpstr>Contexte et objectifs Ces différents constats nous ont amenés à repenser nos grilles tarifaires conso </vt:lpstr>
      <vt:lpstr>Sommaire</vt:lpstr>
      <vt:lpstr>Nouveaux barèmes La construction de nos grilles se fonde sur une mécanique en 4 temps </vt:lpstr>
      <vt:lpstr>Nouveaux barèmes Des mensualités intéressantes pour le client avec des montants et durées élevés</vt:lpstr>
      <vt:lpstr>Sommaire</vt:lpstr>
      <vt:lpstr>Opportunités commerciales Les cibles Conso qui sont à votre disposition</vt:lpstr>
      <vt:lpstr>Opportunités commerciales Une offre dédiée à chaque besoin de nos clients</vt:lpstr>
      <vt:lpstr>Opportunités commerciales L’approche Gestion de trésorerie</vt:lpstr>
      <vt:lpstr>Opportunités commerciales Le prêt projet, gage d’une relation de confiance avec mon client</vt:lpstr>
      <vt:lpstr>Sommaire</vt:lpstr>
      <vt:lpstr>Notre gamme de prêts AUTO</vt:lpstr>
      <vt:lpstr>Notre gamme de prêts Travaux</vt:lpstr>
      <vt:lpstr>Notre gamme de prêts TRÉSORERIE et regroupement</vt:lpstr>
      <vt:lpstr>Notre gamme de prêts JEUNES</vt:lpstr>
      <vt:lpstr>Notre gamme de prêts patrimoniaux</vt:lpstr>
      <vt:lpstr>Notre gamme de prêts boîte à outils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A6706467</cp:lastModifiedBy>
  <cp:revision>519</cp:revision>
  <cp:lastPrinted>2018-09-25T07:31:07Z</cp:lastPrinted>
  <dcterms:created xsi:type="dcterms:W3CDTF">2017-05-30T18:41:27Z</dcterms:created>
  <dcterms:modified xsi:type="dcterms:W3CDTF">2019-02-27T13:42:57Z</dcterms:modified>
</cp:coreProperties>
</file>