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86" r:id="rId2"/>
    <p:sldId id="337" r:id="rId3"/>
    <p:sldId id="324" r:id="rId4"/>
    <p:sldId id="320" r:id="rId5"/>
    <p:sldId id="317" r:id="rId6"/>
    <p:sldId id="321" r:id="rId7"/>
    <p:sldId id="325" r:id="rId8"/>
    <p:sldId id="318" r:id="rId9"/>
    <p:sldId id="322" r:id="rId10"/>
    <p:sldId id="326" r:id="rId11"/>
    <p:sldId id="328" r:id="rId12"/>
    <p:sldId id="329" r:id="rId13"/>
    <p:sldId id="330" r:id="rId14"/>
    <p:sldId id="327" r:id="rId15"/>
    <p:sldId id="331" r:id="rId16"/>
    <p:sldId id="332" r:id="rId17"/>
    <p:sldId id="333" r:id="rId18"/>
    <p:sldId id="334" r:id="rId19"/>
    <p:sldId id="335" r:id="rId20"/>
    <p:sldId id="338" r:id="rId21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1632"/>
    <a:srgbClr val="FFFFFF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049" autoAdjust="0"/>
  </p:normalViewPr>
  <p:slideViewPr>
    <p:cSldViewPr showGuides="1">
      <p:cViewPr>
        <p:scale>
          <a:sx n="120" d="100"/>
          <a:sy n="120" d="100"/>
        </p:scale>
        <p:origin x="-1374" y="102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79" d="100"/>
          <a:sy n="79" d="100"/>
        </p:scale>
        <p:origin x="-3936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06/03/2019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06/03/2019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741127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83060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6288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44000" cy="6858000"/>
          </a:xfrm>
          <a:solidFill>
            <a:schemeClr val="bg1">
              <a:lumMod val="95000"/>
            </a:schemeClr>
          </a:solidFill>
        </p:spPr>
        <p:txBody>
          <a:bodyPr lIns="3240000" anchor="ctr"/>
          <a:lstStyle>
            <a:lvl1pPr algn="ctr">
              <a:defRPr/>
            </a:lvl1pPr>
          </a:lstStyle>
          <a:p>
            <a:pPr lvl="0"/>
            <a:r>
              <a:rPr lang="fr-FR" dirty="0" smtClean="0"/>
              <a:t>INSÉRER IMAGE </a:t>
            </a:r>
            <a:br>
              <a:rPr lang="fr-FR" dirty="0" smtClean="0"/>
            </a:br>
            <a:r>
              <a:rPr lang="fr-FR" dirty="0" smtClean="0"/>
              <a:t>254x190,5 mm</a:t>
            </a:r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995936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Forme en L 9"/>
          <p:cNvSpPr/>
          <p:nvPr userDrawn="1"/>
        </p:nvSpPr>
        <p:spPr>
          <a:xfrm>
            <a:off x="0" y="52020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orme en L 10"/>
          <p:cNvSpPr/>
          <p:nvPr userDrawn="1"/>
        </p:nvSpPr>
        <p:spPr>
          <a:xfrm rot="10800000">
            <a:off x="7488000" y="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2051050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Forme en L 10"/>
          <p:cNvSpPr/>
          <p:nvPr userDrawn="1"/>
        </p:nvSpPr>
        <p:spPr>
          <a:xfrm>
            <a:off x="2016000" y="23328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orme en L 11"/>
          <p:cNvSpPr/>
          <p:nvPr userDrawn="1"/>
        </p:nvSpPr>
        <p:spPr>
          <a:xfrm rot="10800000">
            <a:off x="5472000" y="1196753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4680000" y="1700213"/>
            <a:ext cx="0" cy="158298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rme en L 13"/>
          <p:cNvSpPr/>
          <p:nvPr userDrawn="1"/>
        </p:nvSpPr>
        <p:spPr>
          <a:xfrm>
            <a:off x="0" y="52020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15" name="Forme en L 14"/>
          <p:cNvSpPr/>
          <p:nvPr userDrawn="1"/>
        </p:nvSpPr>
        <p:spPr>
          <a:xfrm rot="10800000">
            <a:off x="7488000" y="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6404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en L 12"/>
          <p:cNvSpPr/>
          <p:nvPr userDrawn="1"/>
        </p:nvSpPr>
        <p:spPr>
          <a:xfrm>
            <a:off x="0" y="52020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-504000" y="6453336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1123200" y="260648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rme en L 14"/>
          <p:cNvSpPr/>
          <p:nvPr userDrawn="1"/>
        </p:nvSpPr>
        <p:spPr>
          <a:xfrm rot="10800000">
            <a:off x="7488000" y="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79" r:id="rId3"/>
    <p:sldLayoutId id="2147483680" r:id="rId4"/>
    <p:sldLayoutId id="2147483683" r:id="rId5"/>
    <p:sldLayoutId id="2147483682" r:id="rId6"/>
    <p:sldLayoutId id="2147483655" r:id="rId7"/>
    <p:sldLayoutId id="2147483671" r:id="rId8"/>
    <p:sldLayoutId id="2147483672" r:id="rId9"/>
    <p:sldLayoutId id="2147483676" r:id="rId10"/>
    <p:sldLayoutId id="2147483673" r:id="rId11"/>
    <p:sldLayoutId id="2147483674" r:id="rId12"/>
    <p:sldLayoutId id="2147483659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1" r:id="rId29"/>
    <p:sldLayoutId id="2147483702" r:id="rId30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 typeface="Britannic Bold" panose="020B0903060703020204" pitchFamily="34" charset="0"/>
        <a:buChar char="&gt;"/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slide" Target="slide14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Relationship Id="rId6" Type="http://schemas.openxmlformats.org/officeDocument/2006/relationships/slide" Target="slide10.xml"/><Relationship Id="rId5" Type="http://schemas.openxmlformats.org/officeDocument/2006/relationships/slide" Target="slide7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236/oav/12186/mode-op-mobilite-reglementee-partielle-022019.pptx" TargetMode="External"/><Relationship Id="rId2" Type="http://schemas.openxmlformats.org/officeDocument/2006/relationships/hyperlink" Target="http://commerciaux.celca.caisse-epargne.fr/download/236/oav/12185/mode-op-mobilite-reglementee-022019.pptx" TargetMode="Externa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.png"/><Relationship Id="rId5" Type="http://schemas.openxmlformats.org/officeDocument/2006/relationships/hyperlink" Target="http://commerciaux.celca.caisse-epargne.fr/" TargetMode="External"/><Relationship Id="rId4" Type="http://schemas.openxmlformats.org/officeDocument/2006/relationships/hyperlink" Target="http://commerciaux.celca.caisse-epargne.fr/download/236/oav/12184/mode-op-mobilite-non-reglementee-022019.pptx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global-bdd/actions-commerciales/les-cibles-a-votre-disposition-pmc-et-gerc/les-campagnes-ponctuelles/les-campagnes-ponctuelles/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.xml"/><Relationship Id="rId4" Type="http://schemas.openxmlformats.org/officeDocument/2006/relationships/hyperlink" Target="http://commerciaux.celca.caisse-epargne.fr/download/1302/les-cibles-ponctuelles/12343/book-evts-mygerc-1er-quadrimestre-2019.pdf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Relationship Id="rId4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236/oav/12185/mode-op-mobilite-reglementee-022019.pdf" TargetMode="External"/><Relationship Id="rId13" Type="http://schemas.openxmlformats.org/officeDocument/2006/relationships/image" Target="../media/image32.png"/><Relationship Id="rId3" Type="http://schemas.openxmlformats.org/officeDocument/2006/relationships/hyperlink" Target="https://www.lesclesdelabanque.com/web/Cdb/Particuliers/Content.nsf/DocumentsByIDWeb/6WNHSV/$File/Guide-HS-mobilite.pdf" TargetMode="External"/><Relationship Id="rId7" Type="http://schemas.openxmlformats.org/officeDocument/2006/relationships/image" Target="../media/image30.png"/><Relationship Id="rId12" Type="http://schemas.openxmlformats.org/officeDocument/2006/relationships/image" Target="../media/image31.png"/><Relationship Id="rId2" Type="http://schemas.openxmlformats.org/officeDocument/2006/relationships/hyperlink" Target="https://www.caisse-epargne.fr/grand-est-europe/particuliers/au-quotidien/produit-domilis" TargetMode="External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10.xml"/><Relationship Id="rId6" Type="http://schemas.openxmlformats.org/officeDocument/2006/relationships/hyperlink" Target="http://commerciaux.celca.caisse-epargne.fr/download/1155/plv-murs-de-communication/4409/depliant-domilis-ref-123646-072018.pdf" TargetMode="External"/><Relationship Id="rId11" Type="http://schemas.openxmlformats.org/officeDocument/2006/relationships/hyperlink" Target="http://commerciaux.celca.caisse-epargne.fr/particuliers/bancarisation-2/mobilite-bancaire-domilis/mobilite-bancaire-domilis/" TargetMode="External"/><Relationship Id="rId5" Type="http://schemas.openxmlformats.org/officeDocument/2006/relationships/image" Target="../media/image29.png"/><Relationship Id="rId15" Type="http://schemas.openxmlformats.org/officeDocument/2006/relationships/image" Target="../media/image33.png"/><Relationship Id="rId10" Type="http://schemas.openxmlformats.org/officeDocument/2006/relationships/hyperlink" Target="http://commerciaux.celca.caisse-epargne.fr/download/236/oav/12184/mode-op-mobilite-non-reglementee-022019.pdf" TargetMode="External"/><Relationship Id="rId4" Type="http://schemas.openxmlformats.org/officeDocument/2006/relationships/image" Target="../media/image28.png"/><Relationship Id="rId9" Type="http://schemas.openxmlformats.org/officeDocument/2006/relationships/hyperlink" Target="http://commerciaux.celca.caisse-epargne.fr/download/236/oav/12186/mode-op-mobilite-reglementee-partielle-022019.pdf" TargetMode="External"/><Relationship Id="rId14" Type="http://schemas.openxmlformats.org/officeDocument/2006/relationships/hyperlink" Target="http://commerciaux.celca.caisse-epargne.fr/download/235/documents-clients/572/domilis-mobilite-bancaire-fiche-produit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79512" y="2570128"/>
            <a:ext cx="2664296" cy="1477328"/>
          </a:xfrm>
        </p:spPr>
        <p:txBody>
          <a:bodyPr/>
          <a:lstStyle/>
          <a:p>
            <a:r>
              <a:rPr lang="fr-FR" dirty="0" smtClean="0"/>
              <a:t>Mobilité bancaire</a:t>
            </a:r>
            <a:br>
              <a:rPr lang="fr-FR" dirty="0" smtClean="0"/>
            </a:br>
            <a:r>
              <a:rPr lang="fr-FR" sz="2000" dirty="0" smtClean="0"/>
              <a:t>Banque d’arrivée</a:t>
            </a:r>
            <a:endParaRPr lang="fr-FR" sz="200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Direction marchés et offres</a:t>
            </a:r>
          </a:p>
          <a:p>
            <a:endParaRPr lang="fr-FR" dirty="0"/>
          </a:p>
        </p:txBody>
      </p:sp>
      <p:sp>
        <p:nvSpPr>
          <p:cNvPr id="4" name="Espace réservé du texte 139"/>
          <p:cNvSpPr>
            <a:spLocks noGrp="1"/>
          </p:cNvSpPr>
          <p:nvPr/>
        </p:nvSpPr>
        <p:spPr>
          <a:xfrm>
            <a:off x="1043608" y="5301207"/>
            <a:ext cx="8575675" cy="346075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Heure du Jeudi du 7 mars 2019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816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181" t="33185"/>
          <a:stretch/>
        </p:blipFill>
        <p:spPr>
          <a:xfrm>
            <a:off x="5292080" y="3933056"/>
            <a:ext cx="3140802" cy="230425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55576" y="1556792"/>
            <a:ext cx="7677306" cy="4680520"/>
          </a:xfrm>
          <a:prstGeom prst="rect">
            <a:avLst/>
          </a:prstGeom>
          <a:solidFill>
            <a:srgbClr val="C31632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523220"/>
          </a:xfrm>
        </p:spPr>
        <p:txBody>
          <a:bodyPr/>
          <a:lstStyle/>
          <a:p>
            <a:r>
              <a:rPr lang="fr-FR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SYNTHÈSE</a:t>
            </a:r>
            <a:endParaRPr lang="fr-F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4294967295"/>
          </p:nvPr>
        </p:nvSpPr>
        <p:spPr>
          <a:xfrm>
            <a:off x="912816" y="1700808"/>
            <a:ext cx="7362825" cy="4680520"/>
          </a:xfrm>
        </p:spPr>
        <p:txBody>
          <a:bodyPr>
            <a:normAutofit lnSpcReduction="10000"/>
          </a:bodyPr>
          <a:lstStyle/>
          <a:p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Contexte et constat					      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  <a:hlinkClick r:id="rId4" action="ppaction://hlinksldjump"/>
              </a:rPr>
              <a:t>p.3</a:t>
            </a:r>
            <a:endParaRPr lang="fr-FR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cap="none" dirty="0">
                <a:solidFill>
                  <a:schemeClr val="bg1"/>
                </a:solidFill>
              </a:rPr>
              <a:t>Un cadre réglementaire imposé à tous les acteurs </a:t>
            </a:r>
            <a:r>
              <a:rPr lang="fr-FR" sz="1600" cap="none" dirty="0" smtClean="0">
                <a:solidFill>
                  <a:schemeClr val="bg1"/>
                </a:solidFill>
              </a:rPr>
              <a:t>bancaires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cap="none" dirty="0" smtClean="0">
                <a:solidFill>
                  <a:schemeClr val="bg1"/>
                </a:solidFill>
              </a:rPr>
              <a:t>Une </a:t>
            </a:r>
            <a:r>
              <a:rPr lang="fr-FR" sz="1600" cap="none" dirty="0">
                <a:solidFill>
                  <a:schemeClr val="bg1"/>
                </a:solidFill>
              </a:rPr>
              <a:t>opportunité de marché à </a:t>
            </a:r>
            <a:r>
              <a:rPr lang="fr-FR" sz="1600" cap="none" dirty="0" smtClean="0">
                <a:solidFill>
                  <a:schemeClr val="bg1"/>
                </a:solidFill>
              </a:rPr>
              <a:t>saisir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 smtClean="0">
                <a:solidFill>
                  <a:schemeClr val="bg1"/>
                </a:solidFill>
              </a:rPr>
              <a:t>Domilis, </a:t>
            </a:r>
            <a:r>
              <a:rPr lang="fr-FR" sz="1600" cap="none" dirty="0" smtClean="0">
                <a:solidFill>
                  <a:schemeClr val="bg1"/>
                </a:solidFill>
              </a:rPr>
              <a:t>un outil aux profits de tous</a:t>
            </a:r>
            <a:endParaRPr lang="fr-FR" sz="16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Rappel 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du fonctionnement				      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  <a:hlinkClick r:id="rId5" action="ppaction://hlinksldjump"/>
              </a:rPr>
              <a:t>p.7</a:t>
            </a:r>
            <a:endParaRPr lang="fr-FR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cap="none" dirty="0">
                <a:solidFill>
                  <a:schemeClr val="bg1"/>
                </a:solidFill>
              </a:rPr>
              <a:t>Une répartition des rôles par </a:t>
            </a:r>
            <a:r>
              <a:rPr lang="fr-FR" sz="1600" cap="none" dirty="0" smtClean="0">
                <a:solidFill>
                  <a:schemeClr val="bg1"/>
                </a:solidFill>
              </a:rPr>
              <a:t>étapes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cap="none" dirty="0">
                <a:solidFill>
                  <a:schemeClr val="bg1"/>
                </a:solidFill>
              </a:rPr>
              <a:t>Des modes opératoires pour chacune des mobilités </a:t>
            </a:r>
            <a:r>
              <a:rPr lang="fr-FR" sz="1600" cap="none" dirty="0" smtClean="0">
                <a:solidFill>
                  <a:schemeClr val="bg1"/>
                </a:solidFill>
              </a:rPr>
              <a:t>possibles</a:t>
            </a:r>
            <a:endParaRPr lang="fr-FR" sz="1600" cap="none" dirty="0">
              <a:solidFill>
                <a:schemeClr val="bg1"/>
              </a:solidFill>
            </a:endParaRPr>
          </a:p>
          <a:p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Opportunités 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commerciales				      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  <a:hlinkClick r:id="rId6" action="ppaction://hlinksldjump"/>
              </a:rPr>
              <a:t>p.10</a:t>
            </a: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cap="none" dirty="0">
                <a:solidFill>
                  <a:schemeClr val="bg1"/>
                </a:solidFill>
              </a:rPr>
              <a:t>Des nouvelles cibles GERC à votre </a:t>
            </a:r>
            <a:r>
              <a:rPr lang="fr-FR" sz="1600" cap="none" dirty="0" smtClean="0">
                <a:solidFill>
                  <a:schemeClr val="bg1"/>
                </a:solidFill>
              </a:rPr>
              <a:t>disposition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cap="none" dirty="0">
                <a:solidFill>
                  <a:schemeClr val="bg1"/>
                </a:solidFill>
              </a:rPr>
              <a:t>Nos accélérateurs client : l’Offre de bienvenue</a:t>
            </a:r>
            <a:endParaRPr lang="fr-FR" sz="1600" cap="none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cap="none" dirty="0">
                <a:solidFill>
                  <a:schemeClr val="bg1"/>
                </a:solidFill>
              </a:rPr>
              <a:t>Une communication client pour activer nos </a:t>
            </a:r>
            <a:r>
              <a:rPr lang="fr-FR" sz="1600" cap="none" dirty="0" smtClean="0">
                <a:solidFill>
                  <a:schemeClr val="bg1"/>
                </a:solidFill>
              </a:rPr>
              <a:t>Distanciés</a:t>
            </a:r>
          </a:p>
          <a:p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Outils à disposition					      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  <a:hlinkClick r:id="rId7" action="ppaction://hlinksldjump"/>
              </a:rPr>
              <a:t>p.14</a:t>
            </a:r>
            <a:endParaRPr lang="fr-FR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fr-FR" sz="1600" cap="none" dirty="0" smtClean="0">
                <a:solidFill>
                  <a:prstClr val="white"/>
                </a:solidFill>
              </a:rPr>
              <a:t>NOUVEAU pilotage mobilité bancaire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fr-FR" sz="1600" cap="none" dirty="0" smtClean="0">
                <a:solidFill>
                  <a:prstClr val="white"/>
                </a:solidFill>
              </a:rPr>
              <a:t>Les outils existants sur le PCM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fr-FR" sz="1600" cap="none" dirty="0" smtClean="0">
                <a:solidFill>
                  <a:prstClr val="white"/>
                </a:solidFill>
              </a:rPr>
              <a:t>Astuces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fr-FR" sz="1600" cap="none" dirty="0" smtClean="0">
                <a:solidFill>
                  <a:prstClr val="white"/>
                </a:solidFill>
              </a:rPr>
              <a:t>Boîte à outils</a:t>
            </a:r>
            <a:endParaRPr lang="fr-FR" sz="1600" cap="none" dirty="0">
              <a:solidFill>
                <a:prstClr val="white"/>
              </a:solidFill>
            </a:endParaRPr>
          </a:p>
          <a:p>
            <a:endParaRPr lang="fr-F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718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181" t="33185"/>
          <a:stretch/>
        </p:blipFill>
        <p:spPr>
          <a:xfrm>
            <a:off x="5292080" y="3933056"/>
            <a:ext cx="3140802" cy="230425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55576" y="1556792"/>
            <a:ext cx="7677306" cy="4680520"/>
          </a:xfrm>
          <a:prstGeom prst="rect">
            <a:avLst/>
          </a:prstGeom>
          <a:solidFill>
            <a:srgbClr val="C31632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523220"/>
          </a:xfrm>
        </p:spPr>
        <p:txBody>
          <a:bodyPr/>
          <a:lstStyle/>
          <a:p>
            <a:r>
              <a:rPr lang="fr-FR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Sommaire</a:t>
            </a:r>
            <a:endParaRPr lang="fr-F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4294967295"/>
          </p:nvPr>
        </p:nvSpPr>
        <p:spPr>
          <a:xfrm>
            <a:off x="912816" y="1700808"/>
            <a:ext cx="7362825" cy="4319587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Contexte et constat</a:t>
            </a: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Rappel du fonctionnement</a:t>
            </a:r>
          </a:p>
          <a:p>
            <a:endParaRPr lang="fr-F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Opportunités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commerciales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Outils à disposition</a:t>
            </a: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Flèche droite rayée 7">
            <a:hlinkClick r:id="rId4" action="ppaction://hlinksldjump"/>
          </p:cNvPr>
          <p:cNvSpPr/>
          <p:nvPr/>
        </p:nvSpPr>
        <p:spPr>
          <a:xfrm flipH="1">
            <a:off x="767812" y="5586344"/>
            <a:ext cx="1440160" cy="648048"/>
          </a:xfrm>
          <a:prstGeom prst="striped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RETOUR SYNTHÈSE</a:t>
            </a:r>
            <a:endParaRPr lang="fr-FR" sz="1200" b="1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242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5999" y="306000"/>
            <a:ext cx="7650457" cy="984885"/>
          </a:xfrm>
        </p:spPr>
        <p:txBody>
          <a:bodyPr/>
          <a:lstStyle/>
          <a:p>
            <a:r>
              <a:rPr lang="fr-FR" dirty="0"/>
              <a:t>Contexte et </a:t>
            </a:r>
            <a:r>
              <a:rPr lang="fr-FR" dirty="0" smtClean="0"/>
              <a:t>constats</a:t>
            </a:r>
            <a:br>
              <a:rPr lang="fr-FR" dirty="0" smtClean="0"/>
            </a:br>
            <a:r>
              <a:rPr lang="fr-FR" sz="1800" cap="none" dirty="0"/>
              <a:t>Un </a:t>
            </a:r>
            <a:r>
              <a:rPr lang="fr-FR" sz="1800" cap="none" dirty="0" smtClean="0"/>
              <a:t>cadre réglementaire imposé à tous les acteurs bancaires</a:t>
            </a:r>
            <a:r>
              <a:rPr lang="fr-FR" sz="1800" dirty="0"/>
              <a:t/>
            </a:r>
            <a:br>
              <a:rPr lang="fr-FR" sz="1800" dirty="0"/>
            </a:br>
            <a:endParaRPr lang="fr-FR" sz="1800" dirty="0"/>
          </a:p>
        </p:txBody>
      </p:sp>
      <p:sp>
        <p:nvSpPr>
          <p:cNvPr id="15" name="ZoneTexte 14"/>
          <p:cNvSpPr txBox="1"/>
          <p:nvPr/>
        </p:nvSpPr>
        <p:spPr>
          <a:xfrm>
            <a:off x="323528" y="1445300"/>
            <a:ext cx="5976665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Le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6 février 2017 est entré en vigueur </a:t>
            </a:r>
            <a:r>
              <a:rPr lang="fr-FR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la loi dite loi Macron concernant la Mobilité Bancaire pour l’ensemble des banques.  </a:t>
            </a:r>
          </a:p>
          <a:p>
            <a:pPr algn="just"/>
            <a:endParaRPr lang="fr-FR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Wingdings"/>
              <a:buChar char="Ü"/>
            </a:pPr>
            <a:r>
              <a:rPr lang="fr-FR" sz="16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L’objectif</a:t>
            </a:r>
          </a:p>
          <a:p>
            <a:pPr algn="just"/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Proposer un service </a:t>
            </a:r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gratuit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au client </a:t>
            </a:r>
            <a:r>
              <a:rPr lang="fr-FR" sz="1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particulier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lui permettant de </a:t>
            </a:r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changer de banque et/ ou de transférer ses flux vers un autre compte de dépôt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de manière </a:t>
            </a:r>
            <a:r>
              <a:rPr lang="fr-FR" sz="1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automatique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sécurisée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fr-FR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sz="16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 </a:t>
            </a:r>
            <a:r>
              <a:rPr lang="fr-FR" sz="16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Le périmètre</a:t>
            </a:r>
            <a:endParaRPr lang="fr-FR" sz="1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Clr>
                <a:schemeClr val="tx2">
                  <a:lumMod val="75000"/>
                </a:schemeClr>
              </a:buClr>
              <a:buFontTx/>
              <a:buChar char="-"/>
            </a:pP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s’adresse uniquement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aux </a:t>
            </a:r>
            <a:r>
              <a:rPr lang="fr-FR" sz="1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clients </a:t>
            </a:r>
            <a:r>
              <a:rPr lang="fr-FR" sz="14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particuliers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, n’agissant pas pour des besoins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professionnels</a:t>
            </a:r>
          </a:p>
          <a:p>
            <a:pPr marL="285750" indent="-285750" algn="just">
              <a:buClr>
                <a:schemeClr val="tx2">
                  <a:lumMod val="75000"/>
                </a:schemeClr>
              </a:buClr>
              <a:buFontTx/>
              <a:buChar char="-"/>
            </a:pP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seuls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les </a:t>
            </a:r>
            <a:r>
              <a:rPr lang="fr-FR" sz="14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comptes </a:t>
            </a:r>
            <a:r>
              <a:rPr lang="fr-FR" sz="1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dépôts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 sont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concernés (les crédits,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comptes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épargne ou autres produits ne sont pas concernés)</a:t>
            </a:r>
          </a:p>
          <a:p>
            <a:pPr marL="285750" indent="-285750" algn="just">
              <a:buClr>
                <a:schemeClr val="tx2">
                  <a:lumMod val="75000"/>
                </a:schemeClr>
              </a:buClr>
              <a:buFontTx/>
              <a:buChar char="-"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t il faut que les transferts de flux soient effectués :</a:t>
            </a: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 algn="just"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300" dirty="0" smtClean="0">
                <a:latin typeface="Calibri" panose="020F0502020204030204" pitchFamily="34" charset="0"/>
                <a:cs typeface="Calibri" panose="020F0502020204030204" pitchFamily="34" charset="0"/>
              </a:rPr>
              <a:t>d'un </a:t>
            </a:r>
            <a:r>
              <a:rPr lang="fr-FR" sz="1300" dirty="0">
                <a:latin typeface="Calibri" panose="020F0502020204030204" pitchFamily="34" charset="0"/>
                <a:cs typeface="Calibri" panose="020F0502020204030204" pitchFamily="34" charset="0"/>
              </a:rPr>
              <a:t>compte </a:t>
            </a:r>
            <a:r>
              <a:rPr lang="fr-FR" sz="1300" b="1" dirty="0">
                <a:latin typeface="Calibri" panose="020F0502020204030204" pitchFamily="34" charset="0"/>
                <a:cs typeface="Calibri" panose="020F0502020204030204" pitchFamily="34" charset="0"/>
              </a:rPr>
              <a:t>individuel</a:t>
            </a:r>
            <a:r>
              <a:rPr lang="fr-FR" sz="1300" dirty="0">
                <a:latin typeface="Calibri" panose="020F0502020204030204" pitchFamily="34" charset="0"/>
                <a:cs typeface="Calibri" panose="020F0502020204030204" pitchFamily="34" charset="0"/>
              </a:rPr>
              <a:t> vers un compte </a:t>
            </a:r>
            <a:r>
              <a:rPr lang="fr-FR" sz="1300" b="1" dirty="0">
                <a:latin typeface="Calibri" panose="020F0502020204030204" pitchFamily="34" charset="0"/>
                <a:cs typeface="Calibri" panose="020F0502020204030204" pitchFamily="34" charset="0"/>
              </a:rPr>
              <a:t>individuel</a:t>
            </a:r>
            <a:r>
              <a:rPr lang="fr-FR" sz="1300" dirty="0">
                <a:latin typeface="Calibri" panose="020F0502020204030204" pitchFamily="34" charset="0"/>
                <a:cs typeface="Calibri" panose="020F0502020204030204" pitchFamily="34" charset="0"/>
              </a:rPr>
              <a:t> si le titulaire est le </a:t>
            </a:r>
            <a:r>
              <a:rPr lang="fr-FR" sz="1300" dirty="0" smtClean="0">
                <a:latin typeface="Calibri" panose="020F0502020204030204" pitchFamily="34" charset="0"/>
                <a:cs typeface="Calibri" panose="020F0502020204030204" pitchFamily="34" charset="0"/>
              </a:rPr>
              <a:t>même</a:t>
            </a:r>
          </a:p>
          <a:p>
            <a:pPr marL="742950" lvl="1" indent="-285750" algn="just"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300" dirty="0" smtClean="0">
                <a:latin typeface="Calibri" panose="020F0502020204030204" pitchFamily="34" charset="0"/>
                <a:cs typeface="Calibri" panose="020F0502020204030204" pitchFamily="34" charset="0"/>
              </a:rPr>
              <a:t>d'un </a:t>
            </a:r>
            <a:r>
              <a:rPr lang="fr-FR" sz="1300" dirty="0">
                <a:latin typeface="Calibri" panose="020F0502020204030204" pitchFamily="34" charset="0"/>
                <a:cs typeface="Calibri" panose="020F0502020204030204" pitchFamily="34" charset="0"/>
              </a:rPr>
              <a:t>compte </a:t>
            </a:r>
            <a:r>
              <a:rPr lang="fr-FR" sz="1300" b="1" dirty="0">
                <a:latin typeface="Calibri" panose="020F0502020204030204" pitchFamily="34" charset="0"/>
                <a:cs typeface="Calibri" panose="020F0502020204030204" pitchFamily="34" charset="0"/>
              </a:rPr>
              <a:t>joint</a:t>
            </a:r>
            <a:r>
              <a:rPr lang="fr-FR" sz="1300" dirty="0">
                <a:latin typeface="Calibri" panose="020F0502020204030204" pitchFamily="34" charset="0"/>
                <a:cs typeface="Calibri" panose="020F0502020204030204" pitchFamily="34" charset="0"/>
              </a:rPr>
              <a:t> vers un compte </a:t>
            </a:r>
            <a:r>
              <a:rPr lang="fr-FR" sz="1300" b="1" dirty="0">
                <a:latin typeface="Calibri" panose="020F0502020204030204" pitchFamily="34" charset="0"/>
                <a:cs typeface="Calibri" panose="020F0502020204030204" pitchFamily="34" charset="0"/>
              </a:rPr>
              <a:t>joint</a:t>
            </a:r>
            <a:r>
              <a:rPr lang="fr-FR" sz="1300" dirty="0">
                <a:latin typeface="Calibri" panose="020F0502020204030204" pitchFamily="34" charset="0"/>
                <a:cs typeface="Calibri" panose="020F0502020204030204" pitchFamily="34" charset="0"/>
              </a:rPr>
              <a:t> si </a:t>
            </a:r>
            <a:r>
              <a:rPr lang="fr-FR" sz="1300" u="sng" dirty="0">
                <a:latin typeface="Calibri" panose="020F0502020204030204" pitchFamily="34" charset="0"/>
                <a:cs typeface="Calibri" panose="020F0502020204030204" pitchFamily="34" charset="0"/>
              </a:rPr>
              <a:t>tous</a:t>
            </a:r>
            <a:r>
              <a:rPr lang="fr-FR" sz="1300" dirty="0">
                <a:latin typeface="Calibri" panose="020F0502020204030204" pitchFamily="34" charset="0"/>
                <a:cs typeface="Calibri" panose="020F0502020204030204" pitchFamily="34" charset="0"/>
              </a:rPr>
              <a:t> les titulaires sont les </a:t>
            </a:r>
            <a:r>
              <a:rPr lang="fr-FR" sz="1300" dirty="0" smtClean="0">
                <a:latin typeface="Calibri" panose="020F0502020204030204" pitchFamily="34" charset="0"/>
                <a:cs typeface="Calibri" panose="020F0502020204030204" pitchFamily="34" charset="0"/>
              </a:rPr>
              <a:t>mêmes</a:t>
            </a:r>
          </a:p>
          <a:p>
            <a:pPr marL="742950" lvl="1" indent="-285750" algn="just"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300" dirty="0" smtClean="0">
                <a:latin typeface="Calibri" panose="020F0502020204030204" pitchFamily="34" charset="0"/>
                <a:cs typeface="Calibri" panose="020F0502020204030204" pitchFamily="34" charset="0"/>
              </a:rPr>
              <a:t>d'un </a:t>
            </a:r>
            <a:r>
              <a:rPr lang="fr-FR" sz="1300" dirty="0">
                <a:latin typeface="Calibri" panose="020F0502020204030204" pitchFamily="34" charset="0"/>
                <a:cs typeface="Calibri" panose="020F0502020204030204" pitchFamily="34" charset="0"/>
              </a:rPr>
              <a:t>compte en </a:t>
            </a:r>
            <a:r>
              <a:rPr lang="fr-FR" sz="1300" b="1" dirty="0">
                <a:latin typeface="Calibri" panose="020F0502020204030204" pitchFamily="34" charset="0"/>
                <a:cs typeface="Calibri" panose="020F0502020204030204" pitchFamily="34" charset="0"/>
              </a:rPr>
              <a:t>indivision</a:t>
            </a:r>
            <a:r>
              <a:rPr lang="fr-FR" sz="1300" dirty="0">
                <a:latin typeface="Calibri" panose="020F0502020204030204" pitchFamily="34" charset="0"/>
                <a:cs typeface="Calibri" panose="020F0502020204030204" pitchFamily="34" charset="0"/>
              </a:rPr>
              <a:t> vers un compte en </a:t>
            </a:r>
            <a:r>
              <a:rPr lang="fr-FR" sz="1300" b="1" dirty="0">
                <a:latin typeface="Calibri" panose="020F0502020204030204" pitchFamily="34" charset="0"/>
                <a:cs typeface="Calibri" panose="020F0502020204030204" pitchFamily="34" charset="0"/>
              </a:rPr>
              <a:t>indivision</a:t>
            </a:r>
            <a:r>
              <a:rPr lang="fr-FR" sz="1300" dirty="0">
                <a:latin typeface="Calibri" panose="020F0502020204030204" pitchFamily="34" charset="0"/>
                <a:cs typeface="Calibri" panose="020F0502020204030204" pitchFamily="34" charset="0"/>
              </a:rPr>
              <a:t> si </a:t>
            </a:r>
            <a:r>
              <a:rPr lang="fr-FR" sz="1300" u="sng" dirty="0">
                <a:latin typeface="Calibri" panose="020F0502020204030204" pitchFamily="34" charset="0"/>
                <a:cs typeface="Calibri" panose="020F0502020204030204" pitchFamily="34" charset="0"/>
              </a:rPr>
              <a:t>tous</a:t>
            </a:r>
            <a:r>
              <a:rPr lang="fr-FR" sz="1300" dirty="0">
                <a:latin typeface="Calibri" panose="020F0502020204030204" pitchFamily="34" charset="0"/>
                <a:cs typeface="Calibri" panose="020F0502020204030204" pitchFamily="34" charset="0"/>
              </a:rPr>
              <a:t> les titulaires sont les </a:t>
            </a:r>
            <a:r>
              <a:rPr lang="fr-FR" sz="1300" dirty="0" smtClean="0">
                <a:latin typeface="Calibri" panose="020F0502020204030204" pitchFamily="34" charset="0"/>
                <a:cs typeface="Calibri" panose="020F0502020204030204" pitchFamily="34" charset="0"/>
              </a:rPr>
              <a:t>mêmes</a:t>
            </a:r>
          </a:p>
          <a:p>
            <a:pPr marL="742950" lvl="1" indent="-285750" algn="just"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300" dirty="0" smtClean="0">
                <a:latin typeface="Calibri" panose="020F0502020204030204" pitchFamily="34" charset="0"/>
                <a:cs typeface="Calibri" panose="020F0502020204030204" pitchFamily="34" charset="0"/>
              </a:rPr>
              <a:t>d'un </a:t>
            </a:r>
            <a:r>
              <a:rPr lang="fr-FR" sz="1300" dirty="0">
                <a:latin typeface="Calibri" panose="020F0502020204030204" pitchFamily="34" charset="0"/>
                <a:cs typeface="Calibri" panose="020F0502020204030204" pitchFamily="34" charset="0"/>
              </a:rPr>
              <a:t>compte </a:t>
            </a:r>
            <a:r>
              <a:rPr lang="fr-FR" sz="1300" b="1" dirty="0">
                <a:latin typeface="Calibri" panose="020F0502020204030204" pitchFamily="34" charset="0"/>
                <a:cs typeface="Calibri" panose="020F0502020204030204" pitchFamily="34" charset="0"/>
              </a:rPr>
              <a:t>individuel</a:t>
            </a:r>
            <a:r>
              <a:rPr lang="fr-FR" sz="1300" dirty="0">
                <a:latin typeface="Calibri" panose="020F0502020204030204" pitchFamily="34" charset="0"/>
                <a:cs typeface="Calibri" panose="020F0502020204030204" pitchFamily="34" charset="0"/>
              </a:rPr>
              <a:t> vers un compte </a:t>
            </a:r>
            <a:r>
              <a:rPr lang="fr-FR" sz="1300" b="1" dirty="0">
                <a:latin typeface="Calibri" panose="020F0502020204030204" pitchFamily="34" charset="0"/>
                <a:cs typeface="Calibri" panose="020F0502020204030204" pitchFamily="34" charset="0"/>
              </a:rPr>
              <a:t>joint</a:t>
            </a:r>
            <a:r>
              <a:rPr lang="fr-FR" sz="1300" dirty="0">
                <a:latin typeface="Calibri" panose="020F0502020204030204" pitchFamily="34" charset="0"/>
                <a:cs typeface="Calibri" panose="020F0502020204030204" pitchFamily="34" charset="0"/>
              </a:rPr>
              <a:t> si le titulaire du compte individuel est l'un des titulaires du compte </a:t>
            </a:r>
            <a:r>
              <a:rPr lang="fr-FR" sz="1300" dirty="0" smtClean="0">
                <a:latin typeface="Calibri" panose="020F0502020204030204" pitchFamily="34" charset="0"/>
                <a:cs typeface="Calibri" panose="020F0502020204030204" pitchFamily="34" charset="0"/>
              </a:rPr>
              <a:t>joint</a:t>
            </a:r>
            <a:endParaRPr lang="fr-FR" sz="13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2"/>
          <p:cNvGrpSpPr/>
          <p:nvPr/>
        </p:nvGrpSpPr>
        <p:grpSpPr>
          <a:xfrm>
            <a:off x="6660232" y="1242918"/>
            <a:ext cx="2483768" cy="5616624"/>
            <a:chOff x="6660232" y="579329"/>
            <a:chExt cx="2483768" cy="5616624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915" b="81271"/>
            <a:stretch/>
          </p:blipFill>
          <p:spPr>
            <a:xfrm>
              <a:off x="6660232" y="579329"/>
              <a:ext cx="2483768" cy="5616624"/>
            </a:xfrm>
            <a:prstGeom prst="rect">
              <a:avLst/>
            </a:prstGeom>
          </p:spPr>
        </p:pic>
        <p:pic>
          <p:nvPicPr>
            <p:cNvPr id="2" name="Imag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457" r="75463"/>
            <a:stretch/>
          </p:blipFill>
          <p:spPr>
            <a:xfrm>
              <a:off x="6660233" y="651337"/>
              <a:ext cx="1368152" cy="2126771"/>
            </a:xfrm>
            <a:prstGeom prst="rect">
              <a:avLst/>
            </a:prstGeom>
          </p:spPr>
        </p:pic>
        <p:pic>
          <p:nvPicPr>
            <p:cNvPr id="5" name="Imag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915" b="25798"/>
            <a:stretch/>
          </p:blipFill>
          <p:spPr>
            <a:xfrm>
              <a:off x="7718302" y="3849147"/>
              <a:ext cx="1425698" cy="2346804"/>
            </a:xfrm>
            <a:prstGeom prst="rect">
              <a:avLst/>
            </a:prstGeom>
          </p:spPr>
        </p:pic>
        <p:pic>
          <p:nvPicPr>
            <p:cNvPr id="7" name="Image 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34" r="25457"/>
            <a:stretch/>
          </p:blipFill>
          <p:spPr>
            <a:xfrm>
              <a:off x="6857921" y="2318962"/>
              <a:ext cx="1966893" cy="2137357"/>
            </a:xfrm>
            <a:prstGeom prst="rect">
              <a:avLst/>
            </a:prstGeom>
          </p:spPr>
        </p:pic>
      </p:grp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760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7506440" cy="1046440"/>
          </a:xfrm>
        </p:spPr>
        <p:txBody>
          <a:bodyPr/>
          <a:lstStyle/>
          <a:p>
            <a:r>
              <a:rPr lang="fr-FR" dirty="0"/>
              <a:t>Contexte et constats</a:t>
            </a:r>
            <a:br>
              <a:rPr lang="fr-FR" dirty="0"/>
            </a:br>
            <a:r>
              <a:rPr lang="fr-FR" sz="1800" cap="none" dirty="0" smtClean="0"/>
              <a:t>Une opportunité de marché à saisir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251520" y="1268760"/>
            <a:ext cx="82809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« Près de 6 Français sur 10 sont prêts à changer de banque dans le cadre de la loi sur la mobilité bancaire » *</a:t>
            </a:r>
            <a:endParaRPr lang="fr-FR" sz="1100" i="1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algn="just"/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loi sur la mobilité bancaire doit nous permettre de </a:t>
            </a:r>
            <a:r>
              <a:rPr lang="fr-FR" sz="1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capter de nouveaux clients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, de </a:t>
            </a:r>
            <a:r>
              <a:rPr lang="fr-FR" sz="1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développer la relation avec nos clients distanciés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et ainsi d’atteindre nos objectifs de conquête. </a:t>
            </a:r>
            <a:endParaRPr lang="fr-FR" sz="1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7224469"/>
              </p:ext>
            </p:extLst>
          </p:nvPr>
        </p:nvGraphicFramePr>
        <p:xfrm>
          <a:off x="539552" y="2661501"/>
          <a:ext cx="4464495" cy="30717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09819"/>
                <a:gridCol w="759573"/>
                <a:gridCol w="911487"/>
                <a:gridCol w="683616"/>
              </a:tblGrid>
              <a:tr h="159781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05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Nombre</a:t>
                      </a:r>
                      <a:r>
                        <a:rPr lang="fr-FR" sz="105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d’arrivées </a:t>
                      </a:r>
                      <a:endParaRPr lang="fr-FR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05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Nombre</a:t>
                      </a:r>
                      <a:r>
                        <a:rPr lang="fr-FR" sz="105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départ</a:t>
                      </a:r>
                      <a:endParaRPr lang="fr-FR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05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Solde</a:t>
                      </a:r>
                      <a:endParaRPr lang="fr-FR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235459">
                <a:tc>
                  <a:txBody>
                    <a:bodyPr/>
                    <a:lstStyle/>
                    <a:p>
                      <a:pPr algn="l" fontAlgn="b"/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fr-FR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166791">
                <a:tc>
                  <a:txBody>
                    <a:bodyPr/>
                    <a:lstStyle/>
                    <a:p>
                      <a:pPr algn="l" fontAlgn="b"/>
                      <a:r>
                        <a:rPr lang="fr-FR" sz="105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 Aquitaine Poitou Charente</a:t>
                      </a:r>
                      <a:endParaRPr lang="fr-FR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2 353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2 369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-16</a:t>
                      </a:r>
                      <a:endParaRPr lang="fr-FR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66791">
                <a:tc>
                  <a:txBody>
                    <a:bodyPr/>
                    <a:lstStyle/>
                    <a:p>
                      <a:pPr algn="l" fontAlgn="b"/>
                      <a:r>
                        <a:rPr lang="fr-FR" sz="105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 Bourgogne Franche Comté</a:t>
                      </a:r>
                      <a:endParaRPr lang="fr-FR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979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1 579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-600</a:t>
                      </a:r>
                      <a:endParaRPr lang="fr-FR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66791">
                <a:tc>
                  <a:txBody>
                    <a:bodyPr/>
                    <a:lstStyle/>
                    <a:p>
                      <a:pPr algn="l" fontAlgn="b"/>
                      <a:r>
                        <a:rPr lang="fr-FR" sz="1050" b="1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 Bretagne Pays de la Loire</a:t>
                      </a:r>
                      <a:endParaRPr lang="fr-FR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2 663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2 880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-217</a:t>
                      </a:r>
                      <a:endParaRPr lang="fr-FR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66791">
                <a:tc>
                  <a:txBody>
                    <a:bodyPr/>
                    <a:lstStyle/>
                    <a:p>
                      <a:pPr algn="l" fontAlgn="b"/>
                      <a:r>
                        <a:rPr lang="fr-FR" sz="1050" b="1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 Côte d'Azur</a:t>
                      </a:r>
                      <a:endParaRPr lang="fr-FR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1 126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1 411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-285</a:t>
                      </a:r>
                      <a:endParaRPr lang="fr-FR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66791">
                <a:tc>
                  <a:txBody>
                    <a:bodyPr/>
                    <a:lstStyle/>
                    <a:p>
                      <a:pPr algn="l" fontAlgn="b"/>
                      <a:r>
                        <a:rPr lang="fr-FR" sz="1050" b="1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 Grand Est Europe</a:t>
                      </a:r>
                      <a:endParaRPr lang="fr-FR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1 105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2 779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-1 674</a:t>
                      </a:r>
                      <a:endParaRPr lang="fr-FR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66791">
                <a:tc>
                  <a:txBody>
                    <a:bodyPr/>
                    <a:lstStyle/>
                    <a:p>
                      <a:pPr algn="l" fontAlgn="b"/>
                      <a:r>
                        <a:rPr lang="fr-FR" sz="1050" b="1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 Hauts de France</a:t>
                      </a:r>
                      <a:endParaRPr lang="fr-FR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1 814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3 319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-1 505</a:t>
                      </a:r>
                      <a:endParaRPr lang="fr-FR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66791">
                <a:tc>
                  <a:txBody>
                    <a:bodyPr/>
                    <a:lstStyle/>
                    <a:p>
                      <a:pPr algn="l" fontAlgn="b"/>
                      <a:r>
                        <a:rPr lang="fr-FR" sz="1050" b="1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 Ile de France</a:t>
                      </a:r>
                      <a:endParaRPr lang="fr-FR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6 361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4 260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2 101</a:t>
                      </a:r>
                      <a:endParaRPr lang="fr-FR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66791">
                <a:tc>
                  <a:txBody>
                    <a:bodyPr/>
                    <a:lstStyle/>
                    <a:p>
                      <a:pPr algn="l" fontAlgn="b"/>
                      <a:r>
                        <a:rPr lang="fr-FR" sz="1050" b="1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 Loire Centre</a:t>
                      </a:r>
                      <a:endParaRPr lang="fr-FR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994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1 626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-632</a:t>
                      </a:r>
                      <a:endParaRPr lang="fr-FR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66791">
                <a:tc>
                  <a:txBody>
                    <a:bodyPr/>
                    <a:lstStyle/>
                    <a:p>
                      <a:pPr algn="l" fontAlgn="b"/>
                      <a:r>
                        <a:rPr lang="fr-FR" sz="1050" b="1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 Loire Drôme Ardèche</a:t>
                      </a:r>
                      <a:endParaRPr lang="fr-FR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905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1 070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-165</a:t>
                      </a:r>
                      <a:endParaRPr lang="fr-FR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66791">
                <a:tc>
                  <a:txBody>
                    <a:bodyPr/>
                    <a:lstStyle/>
                    <a:p>
                      <a:pPr algn="l" fontAlgn="b"/>
                      <a:r>
                        <a:rPr lang="fr-FR" sz="1050" b="1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 Languedoc Roussillon</a:t>
                      </a:r>
                      <a:endParaRPr lang="fr-FR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1 634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1 362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272</a:t>
                      </a:r>
                      <a:endParaRPr lang="fr-FR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66791">
                <a:tc>
                  <a:txBody>
                    <a:bodyPr/>
                    <a:lstStyle/>
                    <a:p>
                      <a:pPr algn="l" fontAlgn="b"/>
                      <a:r>
                        <a:rPr lang="fr-FR" sz="1050" b="1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 Midi Pyrénées</a:t>
                      </a:r>
                      <a:endParaRPr lang="fr-FR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1 611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1 508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103</a:t>
                      </a:r>
                      <a:endParaRPr lang="fr-FR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66791">
                <a:tc>
                  <a:txBody>
                    <a:bodyPr/>
                    <a:lstStyle/>
                    <a:p>
                      <a:pPr algn="l" fontAlgn="b"/>
                      <a:r>
                        <a:rPr lang="fr-FR" sz="1050" b="1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 Normandie</a:t>
                      </a:r>
                      <a:endParaRPr lang="fr-FR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758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1 927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-1 169</a:t>
                      </a:r>
                      <a:endParaRPr lang="fr-FR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66791">
                <a:tc>
                  <a:txBody>
                    <a:bodyPr/>
                    <a:lstStyle/>
                    <a:p>
                      <a:pPr algn="l" fontAlgn="b"/>
                      <a:r>
                        <a:rPr lang="fr-FR" sz="1050" b="1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 Provence Alpes Corse</a:t>
                      </a:r>
                      <a:endParaRPr lang="fr-FR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1 917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2 149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-232</a:t>
                      </a:r>
                      <a:endParaRPr lang="fr-FR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66791">
                <a:tc>
                  <a:txBody>
                    <a:bodyPr/>
                    <a:lstStyle/>
                    <a:p>
                      <a:pPr algn="l" fontAlgn="b"/>
                      <a:r>
                        <a:rPr lang="fr-FR" sz="1050" b="1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 Auvergne et Limousin</a:t>
                      </a:r>
                      <a:endParaRPr lang="fr-FR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1 256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1 120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136</a:t>
                      </a:r>
                      <a:endParaRPr lang="fr-FR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66791">
                <a:tc>
                  <a:txBody>
                    <a:bodyPr/>
                    <a:lstStyle/>
                    <a:p>
                      <a:pPr algn="l" fontAlgn="b"/>
                      <a:r>
                        <a:rPr lang="fr-FR" sz="1050" b="1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 Rhône Alpes</a:t>
                      </a:r>
                      <a:endParaRPr lang="fr-FR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2 726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2 829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-103</a:t>
                      </a:r>
                      <a:endParaRPr lang="fr-FR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66791">
                <a:tc>
                  <a:txBody>
                    <a:bodyPr/>
                    <a:lstStyle/>
                    <a:p>
                      <a:pPr algn="l" fontAlgn="b"/>
                      <a:r>
                        <a:rPr lang="fr-FR" sz="105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 RCE</a:t>
                      </a:r>
                      <a:endParaRPr lang="fr-FR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28 202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32 188</a:t>
                      </a:r>
                      <a:endParaRPr lang="fr-F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-3 986</a:t>
                      </a:r>
                      <a:endParaRPr lang="fr-FR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467544" y="3717032"/>
            <a:ext cx="4536504" cy="21602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0802652"/>
              </p:ext>
            </p:extLst>
          </p:nvPr>
        </p:nvGraphicFramePr>
        <p:xfrm>
          <a:off x="5724128" y="3534477"/>
          <a:ext cx="2520281" cy="1809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44216"/>
                <a:gridCol w="576065"/>
              </a:tblGrid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Crédit Mutuel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r>
                        <a:rPr lang="fr-FR" sz="1100" u="none" strike="noStrike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502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Crédit Agricole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-262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Banque Populaire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-319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Caisse </a:t>
                      </a:r>
                      <a:r>
                        <a:rPr lang="fr-FR" sz="1100" b="1" u="none" strike="noStrike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d'Epargne </a:t>
                      </a:r>
                      <a:r>
                        <a:rPr lang="fr-FR" sz="1000" b="0" u="none" strike="noStrike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(intra  réseau CE)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-159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CIC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-196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BOURSORAMA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-210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LCL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-102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Banque Postale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46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Société Générale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BNP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-33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1" name="ZoneTexte 20"/>
          <p:cNvSpPr txBox="1"/>
          <p:nvPr/>
        </p:nvSpPr>
        <p:spPr>
          <a:xfrm>
            <a:off x="5724129" y="2958413"/>
            <a:ext cx="2520280" cy="46166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ZOOM CEGEE</a:t>
            </a:r>
          </a:p>
          <a:p>
            <a:r>
              <a:rPr lang="fr-FR" sz="1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TOP 10 : Solde de nouveaux clients</a:t>
            </a:r>
          </a:p>
        </p:txBody>
      </p:sp>
      <p:sp>
        <p:nvSpPr>
          <p:cNvPr id="7" name="Rectangle 6"/>
          <p:cNvSpPr/>
          <p:nvPr/>
        </p:nvSpPr>
        <p:spPr>
          <a:xfrm>
            <a:off x="1835696" y="6534834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fr-FR" sz="800" i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 Etude </a:t>
            </a:r>
            <a:r>
              <a:rPr lang="fr-FR" sz="800" i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Deloitte</a:t>
            </a:r>
            <a:r>
              <a:rPr lang="fr-FR" sz="8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 Relations banques et clients » - 7</a:t>
            </a:r>
            <a:r>
              <a:rPr lang="fr-FR" sz="800" i="1" baseline="30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fr-FR" sz="8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édition sept. 2017</a:t>
            </a:r>
            <a:endParaRPr lang="fr-FR" sz="800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grpSp>
        <p:nvGrpSpPr>
          <p:cNvPr id="11" name="Groupe 10"/>
          <p:cNvGrpSpPr/>
          <p:nvPr/>
        </p:nvGrpSpPr>
        <p:grpSpPr>
          <a:xfrm>
            <a:off x="7797330" y="2852936"/>
            <a:ext cx="465517" cy="465517"/>
            <a:chOff x="3347864" y="2176539"/>
            <a:chExt cx="2539683" cy="2539683"/>
          </a:xfrm>
        </p:grpSpPr>
        <p:sp>
          <p:nvSpPr>
            <p:cNvPr id="9" name="Ellipse 8"/>
            <p:cNvSpPr/>
            <p:nvPr/>
          </p:nvSpPr>
          <p:spPr>
            <a:xfrm>
              <a:off x="3527884" y="2348880"/>
              <a:ext cx="1548172" cy="15841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bg1"/>
                </a:solidFill>
              </a:endParaRPr>
            </a:p>
          </p:txBody>
        </p:sp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347864" y="2176539"/>
              <a:ext cx="2539683" cy="2539683"/>
            </a:xfrm>
            <a:prstGeom prst="rect">
              <a:avLst/>
            </a:prstGeom>
          </p:spPr>
        </p:pic>
      </p:grpSp>
      <p:sp>
        <p:nvSpPr>
          <p:cNvPr id="24" name="Rectangle 23"/>
          <p:cNvSpPr/>
          <p:nvPr/>
        </p:nvSpPr>
        <p:spPr>
          <a:xfrm>
            <a:off x="5652120" y="3501008"/>
            <a:ext cx="2664296" cy="57606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8315923" y="3614760"/>
            <a:ext cx="57606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-1 083 clients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467544" y="2359913"/>
            <a:ext cx="4536504" cy="261610"/>
          </a:xfrm>
          <a:prstGeom prst="rect">
            <a:avLst/>
          </a:prstGeom>
          <a:solidFill>
            <a:schemeClr val="accent2">
              <a:lumMod val="50000"/>
            </a:schemeClr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fr-FR" sz="11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Mobilité bancaire : solde total des flux clients au 25.02.2019</a:t>
            </a:r>
            <a:endParaRPr lang="fr-FR" sz="11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24129" y="5445224"/>
            <a:ext cx="252028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fr-FR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&gt; Près </a:t>
            </a:r>
            <a:r>
              <a:rPr lang="fr-FR" sz="1200" b="1" dirty="0">
                <a:latin typeface="Calibri" panose="020F0502020204030204" pitchFamily="34" charset="0"/>
                <a:cs typeface="Calibri" panose="020F0502020204030204" pitchFamily="34" charset="0"/>
              </a:rPr>
              <a:t>des 2/3 de nos clients nous quittent pour 3 de </a:t>
            </a:r>
            <a:r>
              <a:rPr lang="fr-FR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nos principaux </a:t>
            </a:r>
            <a:r>
              <a:rPr lang="fr-FR" sz="1200" b="1" dirty="0">
                <a:latin typeface="Calibri" panose="020F0502020204030204" pitchFamily="34" charset="0"/>
                <a:cs typeface="Calibri" panose="020F0502020204030204" pitchFamily="34" charset="0"/>
              </a:rPr>
              <a:t>concurrents.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0911" y="5814556"/>
            <a:ext cx="45731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&gt; La </a:t>
            </a:r>
            <a:r>
              <a:rPr lang="fr-FR" sz="1200" b="1" dirty="0">
                <a:latin typeface="Calibri" panose="020F0502020204030204" pitchFamily="34" charset="0"/>
                <a:cs typeface="Calibri" panose="020F0502020204030204" pitchFamily="34" charset="0"/>
              </a:rPr>
              <a:t>CEGEE pèse 3,9 % sur les arrivées et 8,8 % sur les départs ce qui nous positionne à la dernière place </a:t>
            </a:r>
            <a:r>
              <a:rPr lang="fr-FR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du </a:t>
            </a:r>
            <a:r>
              <a:rPr lang="fr-FR" sz="1200" b="1" dirty="0">
                <a:latin typeface="Calibri" panose="020F0502020204030204" pitchFamily="34" charset="0"/>
                <a:cs typeface="Calibri" panose="020F0502020204030204" pitchFamily="34" charset="0"/>
              </a:rPr>
              <a:t>groupe. </a:t>
            </a:r>
          </a:p>
        </p:txBody>
      </p:sp>
    </p:spTree>
    <p:extLst>
      <p:ext uri="{BB962C8B-B14F-4D97-AF65-F5344CB8AC3E}">
        <p14:creationId xmlns:p14="http://schemas.microsoft.com/office/powerpoint/2010/main" val="303315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7650456" cy="707886"/>
          </a:xfrm>
        </p:spPr>
        <p:txBody>
          <a:bodyPr/>
          <a:lstStyle/>
          <a:p>
            <a:r>
              <a:rPr lang="fr-FR" dirty="0"/>
              <a:t>Contexte et </a:t>
            </a:r>
            <a:r>
              <a:rPr lang="fr-FR" dirty="0" smtClean="0"/>
              <a:t>constats</a:t>
            </a:r>
            <a:br>
              <a:rPr lang="fr-FR" dirty="0" smtClean="0"/>
            </a:br>
            <a:r>
              <a:rPr lang="fr-FR" sz="1800" cap="none" dirty="0" smtClean="0"/>
              <a:t>Domilis, un outil aux profits de tous</a:t>
            </a:r>
            <a:endParaRPr lang="fr-FR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0200299"/>
              </p:ext>
            </p:extLst>
          </p:nvPr>
        </p:nvGraphicFramePr>
        <p:xfrm>
          <a:off x="539552" y="2492896"/>
          <a:ext cx="7992888" cy="380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/>
                <a:gridCol w="2664296"/>
                <a:gridCol w="266429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    Intérêt</a:t>
                      </a:r>
                      <a:r>
                        <a:rPr lang="fr-FR" sz="16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client</a:t>
                      </a:r>
                      <a:endParaRPr lang="fr-FR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     Intérêt</a:t>
                      </a:r>
                      <a:r>
                        <a:rPr lang="fr-FR" sz="16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conseiller</a:t>
                      </a:r>
                      <a:endParaRPr lang="fr-FR" sz="16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Intérêt</a:t>
                      </a:r>
                      <a:r>
                        <a:rPr lang="fr-FR" sz="16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CEGEE</a:t>
                      </a:r>
                      <a:endParaRPr lang="fr-FR" sz="16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48992">
                <a:tc>
                  <a:txBody>
                    <a:bodyPr/>
                    <a:lstStyle/>
                    <a:p>
                      <a:endParaRPr lang="fr-FR" sz="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SIMPLICITÉ</a:t>
                      </a:r>
                      <a:r>
                        <a:rPr lang="fr-FR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r>
                        <a:rPr lang="fr-FR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 banque</a:t>
                      </a:r>
                      <a:r>
                        <a:rPr lang="fr-FR" sz="14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s’occupe de rapatrier tous mes prélèvements et virements sans que je n’ai rien à faire</a:t>
                      </a:r>
                    </a:p>
                  </a:txBody>
                  <a:tcPr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PART VARIABLE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u="none" kern="1200" baseline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Un outil qui m’aide à atteindre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u="none" kern="1200" baseline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</a:t>
                      </a:r>
                      <a:r>
                        <a:rPr lang="fr-FR" sz="1400" b="0" u="none" kern="1200" baseline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le</a:t>
                      </a:r>
                      <a:r>
                        <a:rPr lang="fr-FR" sz="1400" b="1" u="none" kern="1200" baseline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400" b="0" u="none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Bonus Mobilité bancaire</a:t>
                      </a:r>
                      <a:r>
                        <a:rPr lang="fr-FR" sz="1400" b="0" u="sng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4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 PNB activité nouvelle (200€/mandat)</a:t>
                      </a:r>
                      <a:endParaRPr lang="fr-FR" sz="1400" b="1" kern="1200" dirty="0" smtClean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r>
                        <a:rPr lang="fr-FR" sz="14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l’objectif « fonds de commerce &gt; BP et JBP » </a:t>
                      </a: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CONQUÊTE</a:t>
                      </a:r>
                    </a:p>
                    <a:p>
                      <a:r>
                        <a:rPr lang="fr-FR" sz="1400" b="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Profiter de cette nouvelle facilité à changer de banque pour</a:t>
                      </a:r>
                      <a:r>
                        <a:rPr lang="fr-FR" sz="1400" b="0" kern="1200" baseline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capter de nouveaux </a:t>
                      </a:r>
                      <a:r>
                        <a:rPr lang="fr-FR" sz="1400" b="0" kern="1200" baseline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clients</a:t>
                      </a:r>
                      <a:endParaRPr lang="fr-FR" sz="1400" b="0" kern="1200" baseline="0" dirty="0" smtClean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fr-FR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6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600" b="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PRATIQUE</a:t>
                      </a:r>
                    </a:p>
                    <a:p>
                      <a:r>
                        <a:rPr lang="fr-FR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Possibilité de suivre</a:t>
                      </a:r>
                      <a:r>
                        <a:rPr lang="fr-FR" sz="14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en ligne l’état d’avancement de mon dossier de mobilité bancaire</a:t>
                      </a:r>
                      <a:endParaRPr lang="fr-FR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IMAGE</a:t>
                      </a:r>
                    </a:p>
                    <a:p>
                      <a:r>
                        <a:rPr lang="fr-FR" sz="1400" b="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Être facilitateur pour mon client dans la prise en charge automatique de sa mobilité bancaire</a:t>
                      </a:r>
                      <a:endParaRPr lang="fr-FR" sz="14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kern="1200" baseline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DÉVELOPPEMENT</a:t>
                      </a:r>
                    </a:p>
                    <a:p>
                      <a:r>
                        <a:rPr lang="fr-FR" sz="1400" b="0" kern="1200" baseline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Rapatrier les flux de nos clients pour devenir leur banque principale et générer plus de PNB</a:t>
                      </a:r>
                      <a:endParaRPr lang="fr-FR" sz="1400" b="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fr-FR" sz="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5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500" b="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SATISFACTION CLIENT</a:t>
                      </a:r>
                      <a:endParaRPr lang="fr-FR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600" b="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6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539552" y="1340768"/>
            <a:ext cx="799288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L’outil </a:t>
            </a: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DOMILIS</a:t>
            </a:r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permet à la </a:t>
            </a:r>
            <a:r>
              <a:rPr lang="fr-FR" sz="14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CEGEE </a:t>
            </a:r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fr-FR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rapatrier automatiquement les flux </a:t>
            </a:r>
            <a:r>
              <a:rPr lang="fr-FR" sz="1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 client. </a:t>
            </a:r>
            <a:r>
              <a:rPr lang="fr-FR" sz="14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nous donne mandat pour exécuter </a:t>
            </a:r>
            <a:r>
              <a:rPr lang="fr-FR" sz="14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mobilité bancaire en leur nom. </a:t>
            </a:r>
            <a:r>
              <a:rPr lang="fr-FR" sz="14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</a:t>
            </a:r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 rattaché à </a:t>
            </a:r>
            <a:r>
              <a:rPr lang="fr-FR" sz="1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MyWay</a:t>
            </a:r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s’ouvre automatiquement lors de </a:t>
            </a:r>
            <a:r>
              <a:rPr lang="fr-FR" sz="14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fr-FR" sz="1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souscription</a:t>
            </a:r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à un Bouquet </a:t>
            </a:r>
            <a:r>
              <a:rPr lang="fr-FR" sz="14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Liberté, l’</a:t>
            </a:r>
            <a:r>
              <a:rPr lang="fr-FR" sz="14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avenant</a:t>
            </a:r>
            <a:r>
              <a:rPr lang="fr-FR" sz="14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à un Bouquet </a:t>
            </a:r>
            <a:r>
              <a:rPr lang="fr-FR" sz="14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Liberté et la </a:t>
            </a:r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souscription à un compte de </a:t>
            </a:r>
            <a:r>
              <a:rPr lang="fr-FR" sz="14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dépôt.</a:t>
            </a:r>
            <a:endParaRPr lang="fr-FR" sz="1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sz="1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2260218"/>
            <a:ext cx="1109930" cy="813135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7C93B3"/>
              </a:clrFrom>
              <a:clrTo>
                <a:srgbClr val="7C93B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0963"/>
          <a:stretch/>
        </p:blipFill>
        <p:spPr>
          <a:xfrm>
            <a:off x="3093978" y="2132856"/>
            <a:ext cx="1076320" cy="957152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2260218"/>
            <a:ext cx="843588" cy="843588"/>
          </a:xfrm>
          <a:prstGeom prst="rect">
            <a:avLst/>
          </a:prstGeo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57412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181" t="33185"/>
          <a:stretch/>
        </p:blipFill>
        <p:spPr>
          <a:xfrm>
            <a:off x="5292080" y="3933056"/>
            <a:ext cx="3140802" cy="230425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55576" y="1556792"/>
            <a:ext cx="7677306" cy="4680520"/>
          </a:xfrm>
          <a:prstGeom prst="rect">
            <a:avLst/>
          </a:prstGeom>
          <a:solidFill>
            <a:srgbClr val="C31632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523220"/>
          </a:xfrm>
        </p:spPr>
        <p:txBody>
          <a:bodyPr/>
          <a:lstStyle/>
          <a:p>
            <a:r>
              <a:rPr lang="fr-FR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Sommaire</a:t>
            </a:r>
            <a:endParaRPr lang="fr-F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4294967295"/>
          </p:nvPr>
        </p:nvSpPr>
        <p:spPr>
          <a:xfrm>
            <a:off x="912816" y="1700808"/>
            <a:ext cx="7362825" cy="4319587"/>
          </a:xfrm>
        </p:spPr>
        <p:txBody>
          <a:bodyPr>
            <a:normAutofit/>
          </a:bodyPr>
          <a:lstStyle/>
          <a:p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Contexte et constat</a:t>
            </a: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Rappel du fonctionnement</a:t>
            </a:r>
          </a:p>
          <a:p>
            <a:endParaRPr lang="fr-F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Opportunités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commerciales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Outils à disposition</a:t>
            </a: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Flèche droite rayée 10">
            <a:hlinkClick r:id="rId4" action="ppaction://hlinksldjump"/>
          </p:cNvPr>
          <p:cNvSpPr/>
          <p:nvPr/>
        </p:nvSpPr>
        <p:spPr>
          <a:xfrm flipH="1">
            <a:off x="767812" y="5586344"/>
            <a:ext cx="1440160" cy="648048"/>
          </a:xfrm>
          <a:prstGeom prst="striped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RETOUR SYNTHÈSE</a:t>
            </a:r>
            <a:endParaRPr lang="fr-FR" sz="1200" b="1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598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7650456" cy="707886"/>
          </a:xfrm>
        </p:spPr>
        <p:txBody>
          <a:bodyPr/>
          <a:lstStyle/>
          <a:p>
            <a:r>
              <a:rPr lang="fr-FR" dirty="0" smtClean="0"/>
              <a:t>Rappel du Fonctionnement</a:t>
            </a:r>
            <a:r>
              <a:rPr lang="fr-FR" sz="2400" cap="none" dirty="0" smtClean="0"/>
              <a:t/>
            </a:r>
            <a:br>
              <a:rPr lang="fr-FR" sz="2400" cap="none" dirty="0" smtClean="0"/>
            </a:br>
            <a:r>
              <a:rPr lang="fr-FR" sz="1800" cap="none" dirty="0" smtClean="0"/>
              <a:t>Une répartition des rôles par étapes</a:t>
            </a:r>
            <a:endParaRPr lang="fr-FR" sz="1800" dirty="0"/>
          </a:p>
        </p:txBody>
      </p:sp>
      <p:sp>
        <p:nvSpPr>
          <p:cNvPr id="16" name="Arrondir un rectangle avec un coin diagonal 15"/>
          <p:cNvSpPr/>
          <p:nvPr/>
        </p:nvSpPr>
        <p:spPr>
          <a:xfrm>
            <a:off x="539550" y="1435881"/>
            <a:ext cx="3942055" cy="453329"/>
          </a:xfrm>
          <a:prstGeom prst="round2DiagRect">
            <a:avLst/>
          </a:prstGeom>
          <a:solidFill>
            <a:schemeClr val="accent2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Banque d’arrivée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(celle que le client souhaite rejoindre)</a:t>
            </a:r>
          </a:p>
        </p:txBody>
      </p:sp>
      <p:sp>
        <p:nvSpPr>
          <p:cNvPr id="17" name="Arrondir un rectangle avec un coin diagonal 16"/>
          <p:cNvSpPr/>
          <p:nvPr/>
        </p:nvSpPr>
        <p:spPr>
          <a:xfrm>
            <a:off x="539551" y="3412081"/>
            <a:ext cx="3942054" cy="403672"/>
          </a:xfrm>
          <a:prstGeom prst="round2DiagRect">
            <a:avLst/>
          </a:prstGeom>
          <a:solidFill>
            <a:schemeClr val="accent2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Banque de départ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(celle que le client souhaite quitter)</a:t>
            </a:r>
          </a:p>
        </p:txBody>
      </p:sp>
      <p:sp>
        <p:nvSpPr>
          <p:cNvPr id="18" name="Arrondir un rectangle avec un coin diagonal 17"/>
          <p:cNvSpPr/>
          <p:nvPr/>
        </p:nvSpPr>
        <p:spPr>
          <a:xfrm>
            <a:off x="539551" y="4926943"/>
            <a:ext cx="3942053" cy="454306"/>
          </a:xfrm>
          <a:prstGeom prst="round2DiagRect">
            <a:avLst/>
          </a:prstGeom>
          <a:solidFill>
            <a:schemeClr val="accent2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Banque de l’émetteur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(a pour client des pros/organismes)</a:t>
            </a:r>
          </a:p>
        </p:txBody>
      </p:sp>
      <p:sp>
        <p:nvSpPr>
          <p:cNvPr id="19" name="Arrondir un rectangle avec un coin diagonal 18"/>
          <p:cNvSpPr/>
          <p:nvPr/>
        </p:nvSpPr>
        <p:spPr>
          <a:xfrm>
            <a:off x="533060" y="1965406"/>
            <a:ext cx="3948546" cy="1103554"/>
          </a:xfrm>
          <a:prstGeom prst="round2DiagRect">
            <a:avLst/>
          </a:prstGeom>
          <a:noFill/>
          <a:ln w="12700" cap="flat" cmpd="sng" algn="ctr">
            <a:solidFill>
              <a:schemeClr val="accent2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. Fait signer le mandat à son client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. Récupère automatiquement les opérations du client auprès de la banque de départ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. Communique avec les banques des émetteurs pour les changements de RIB</a:t>
            </a:r>
          </a:p>
        </p:txBody>
      </p:sp>
      <p:sp>
        <p:nvSpPr>
          <p:cNvPr id="20" name="Arrondir un rectangle avec un coin diagonal 19"/>
          <p:cNvSpPr/>
          <p:nvPr/>
        </p:nvSpPr>
        <p:spPr>
          <a:xfrm>
            <a:off x="539551" y="3903565"/>
            <a:ext cx="3942054" cy="677563"/>
          </a:xfrm>
          <a:prstGeom prst="round2DiagRect">
            <a:avLst/>
          </a:prstGeom>
          <a:noFill/>
          <a:ln w="12700" cap="flat" cmpd="sng" algn="ctr">
            <a:solidFill>
              <a:schemeClr val="accent2">
                <a:lumMod val="75000"/>
              </a:schemeClr>
            </a:solidFill>
            <a:prstDash val="solid"/>
          </a:ln>
          <a:effectLst/>
        </p:spPr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Transfère automatiquement à la banque d’arrivée la liste des opérations des 13 derniers mois et la liste des formules de chèques non utilisées</a:t>
            </a:r>
          </a:p>
        </p:txBody>
      </p:sp>
      <p:sp>
        <p:nvSpPr>
          <p:cNvPr id="21" name="Arrondir un rectangle avec un coin diagonal 20"/>
          <p:cNvSpPr/>
          <p:nvPr/>
        </p:nvSpPr>
        <p:spPr>
          <a:xfrm>
            <a:off x="533060" y="5445224"/>
            <a:ext cx="3942053" cy="625242"/>
          </a:xfrm>
          <a:prstGeom prst="round2DiagRect">
            <a:avLst/>
          </a:prstGeom>
          <a:noFill/>
          <a:ln w="12700" cap="flat" cmpd="sng" algn="ctr">
            <a:solidFill>
              <a:schemeClr val="accent2">
                <a:lumMod val="75000"/>
              </a:schemeClr>
            </a:solidFill>
            <a:prstDash val="solid"/>
          </a:ln>
          <a:effectLst/>
        </p:spPr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Informe ses clients (organismes émetteurs de prélèvements ou de virements) du changement de coordonnées bancaires de ses créanciers/débiteurs</a:t>
            </a:r>
          </a:p>
        </p:txBody>
      </p:sp>
      <p:grpSp>
        <p:nvGrpSpPr>
          <p:cNvPr id="10" name="Groupe 9"/>
          <p:cNvGrpSpPr/>
          <p:nvPr/>
        </p:nvGrpSpPr>
        <p:grpSpPr>
          <a:xfrm>
            <a:off x="4481606" y="1556792"/>
            <a:ext cx="4626898" cy="4392488"/>
            <a:chOff x="746807" y="1205945"/>
            <a:chExt cx="7441306" cy="4937287"/>
          </a:xfrm>
        </p:grpSpPr>
        <p:grpSp>
          <p:nvGrpSpPr>
            <p:cNvPr id="11" name="Groupe 2"/>
            <p:cNvGrpSpPr>
              <a:grpSpLocks/>
            </p:cNvGrpSpPr>
            <p:nvPr/>
          </p:nvGrpSpPr>
          <p:grpSpPr bwMode="auto">
            <a:xfrm>
              <a:off x="2839270" y="2840438"/>
              <a:ext cx="593863" cy="745431"/>
              <a:chOff x="3642651" y="1409240"/>
              <a:chExt cx="406097" cy="606790"/>
            </a:xfrm>
          </p:grpSpPr>
          <p:cxnSp>
            <p:nvCxnSpPr>
              <p:cNvPr id="59" name="Connecteur droit 58"/>
              <p:cNvCxnSpPr/>
              <p:nvPr/>
            </p:nvCxnSpPr>
            <p:spPr bwMode="auto">
              <a:xfrm>
                <a:off x="3665695" y="1695284"/>
                <a:ext cx="0" cy="252397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0" name="Connecteur droit 59"/>
              <p:cNvCxnSpPr/>
              <p:nvPr/>
            </p:nvCxnSpPr>
            <p:spPr bwMode="auto">
              <a:xfrm>
                <a:off x="3759930" y="1699290"/>
                <a:ext cx="0" cy="250394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1" name="Connecteur droit 60"/>
              <p:cNvCxnSpPr/>
              <p:nvPr/>
            </p:nvCxnSpPr>
            <p:spPr bwMode="auto">
              <a:xfrm>
                <a:off x="3850800" y="1699290"/>
                <a:ext cx="0" cy="250394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2" name="Connecteur droit 61"/>
              <p:cNvCxnSpPr/>
              <p:nvPr/>
            </p:nvCxnSpPr>
            <p:spPr bwMode="auto">
              <a:xfrm>
                <a:off x="3939987" y="1695284"/>
                <a:ext cx="0" cy="252397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3" name="Connecteur droit 62"/>
              <p:cNvCxnSpPr/>
              <p:nvPr/>
            </p:nvCxnSpPr>
            <p:spPr bwMode="auto">
              <a:xfrm>
                <a:off x="4024126" y="1695284"/>
                <a:ext cx="0" cy="252397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64" name="Triangle isocèle 63"/>
              <p:cNvSpPr/>
              <p:nvPr/>
            </p:nvSpPr>
            <p:spPr bwMode="auto">
              <a:xfrm>
                <a:off x="3642136" y="1408834"/>
                <a:ext cx="405549" cy="252397"/>
              </a:xfrm>
              <a:prstGeom prst="triangle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algn="ctr">
                  <a:defRPr/>
                </a:pPr>
                <a:endParaRPr lang="fr-FR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65" name="Connecteur droit 64"/>
              <p:cNvCxnSpPr/>
              <p:nvPr/>
            </p:nvCxnSpPr>
            <p:spPr bwMode="auto">
              <a:xfrm>
                <a:off x="3652232" y="2015788"/>
                <a:ext cx="397135" cy="0"/>
              </a:xfrm>
              <a:prstGeom prst="line">
                <a:avLst/>
              </a:prstGeom>
              <a:solidFill>
                <a:schemeClr val="accent1"/>
              </a:solidFill>
              <a:ln w="5397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2" name="Groupe 10"/>
            <p:cNvGrpSpPr>
              <a:grpSpLocks/>
            </p:cNvGrpSpPr>
            <p:nvPr/>
          </p:nvGrpSpPr>
          <p:grpSpPr bwMode="auto">
            <a:xfrm>
              <a:off x="4497858" y="4957758"/>
              <a:ext cx="593863" cy="745431"/>
              <a:chOff x="3642651" y="1409240"/>
              <a:chExt cx="406097" cy="606790"/>
            </a:xfrm>
          </p:grpSpPr>
          <p:cxnSp>
            <p:nvCxnSpPr>
              <p:cNvPr id="52" name="Connecteur droit 51"/>
              <p:cNvCxnSpPr/>
              <p:nvPr/>
            </p:nvCxnSpPr>
            <p:spPr bwMode="auto">
              <a:xfrm>
                <a:off x="3665703" y="1696471"/>
                <a:ext cx="0" cy="252397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3" name="Connecteur droit 52"/>
              <p:cNvCxnSpPr/>
              <p:nvPr/>
            </p:nvCxnSpPr>
            <p:spPr bwMode="auto">
              <a:xfrm>
                <a:off x="3759938" y="1700477"/>
                <a:ext cx="0" cy="250393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4" name="Connecteur droit 53"/>
              <p:cNvCxnSpPr/>
              <p:nvPr/>
            </p:nvCxnSpPr>
            <p:spPr bwMode="auto">
              <a:xfrm>
                <a:off x="3850808" y="1700477"/>
                <a:ext cx="0" cy="250393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5" name="Connecteur droit 54"/>
              <p:cNvCxnSpPr/>
              <p:nvPr/>
            </p:nvCxnSpPr>
            <p:spPr bwMode="auto">
              <a:xfrm>
                <a:off x="3939996" y="1696471"/>
                <a:ext cx="0" cy="252397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" name="Connecteur droit 55"/>
              <p:cNvCxnSpPr/>
              <p:nvPr/>
            </p:nvCxnSpPr>
            <p:spPr bwMode="auto">
              <a:xfrm>
                <a:off x="4024134" y="1696471"/>
                <a:ext cx="0" cy="252397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57" name="Triangle isocèle 56"/>
              <p:cNvSpPr/>
              <p:nvPr/>
            </p:nvSpPr>
            <p:spPr bwMode="auto">
              <a:xfrm>
                <a:off x="3642144" y="1410020"/>
                <a:ext cx="405549" cy="252397"/>
              </a:xfrm>
              <a:prstGeom prst="triangle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algn="ctr">
                  <a:defRPr/>
                </a:pPr>
                <a:endParaRPr lang="fr-FR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58" name="Connecteur droit 57"/>
              <p:cNvCxnSpPr/>
              <p:nvPr/>
            </p:nvCxnSpPr>
            <p:spPr bwMode="auto">
              <a:xfrm>
                <a:off x="3652241" y="2016975"/>
                <a:ext cx="397135" cy="0"/>
              </a:xfrm>
              <a:prstGeom prst="line">
                <a:avLst/>
              </a:prstGeom>
              <a:solidFill>
                <a:schemeClr val="accent1"/>
              </a:solidFill>
              <a:ln w="5397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3" name="Groupe 12"/>
            <p:cNvGrpSpPr>
              <a:grpSpLocks/>
            </p:cNvGrpSpPr>
            <p:nvPr/>
          </p:nvGrpSpPr>
          <p:grpSpPr bwMode="auto">
            <a:xfrm>
              <a:off x="1181055" y="4959868"/>
              <a:ext cx="593863" cy="745431"/>
              <a:chOff x="3642651" y="1409240"/>
              <a:chExt cx="406097" cy="606790"/>
            </a:xfrm>
          </p:grpSpPr>
          <p:cxnSp>
            <p:nvCxnSpPr>
              <p:cNvPr id="45" name="Connecteur droit 44"/>
              <p:cNvCxnSpPr/>
              <p:nvPr/>
            </p:nvCxnSpPr>
            <p:spPr bwMode="auto">
              <a:xfrm>
                <a:off x="3665430" y="1694754"/>
                <a:ext cx="0" cy="252397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6" name="Connecteur droit 45"/>
              <p:cNvCxnSpPr/>
              <p:nvPr/>
            </p:nvCxnSpPr>
            <p:spPr bwMode="auto">
              <a:xfrm>
                <a:off x="3759665" y="1698760"/>
                <a:ext cx="0" cy="250393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7" name="Connecteur droit 46"/>
              <p:cNvCxnSpPr/>
              <p:nvPr/>
            </p:nvCxnSpPr>
            <p:spPr bwMode="auto">
              <a:xfrm>
                <a:off x="3850535" y="1698760"/>
                <a:ext cx="0" cy="250393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8" name="Connecteur droit 47"/>
              <p:cNvCxnSpPr/>
              <p:nvPr/>
            </p:nvCxnSpPr>
            <p:spPr bwMode="auto">
              <a:xfrm>
                <a:off x="3939722" y="1694754"/>
                <a:ext cx="0" cy="252397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9" name="Connecteur droit 48"/>
              <p:cNvCxnSpPr/>
              <p:nvPr/>
            </p:nvCxnSpPr>
            <p:spPr bwMode="auto">
              <a:xfrm>
                <a:off x="4023861" y="1694754"/>
                <a:ext cx="0" cy="252397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50" name="Triangle isocèle 49"/>
              <p:cNvSpPr/>
              <p:nvPr/>
            </p:nvSpPr>
            <p:spPr bwMode="auto">
              <a:xfrm>
                <a:off x="3641871" y="1408302"/>
                <a:ext cx="405549" cy="252397"/>
              </a:xfrm>
              <a:prstGeom prst="triangle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algn="ctr">
                  <a:defRPr/>
                </a:pPr>
                <a:endParaRPr lang="fr-FR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51" name="Connecteur droit 50"/>
              <p:cNvCxnSpPr/>
              <p:nvPr/>
            </p:nvCxnSpPr>
            <p:spPr bwMode="auto">
              <a:xfrm>
                <a:off x="3651967" y="2015258"/>
                <a:ext cx="397135" cy="0"/>
              </a:xfrm>
              <a:prstGeom prst="line">
                <a:avLst/>
              </a:prstGeom>
              <a:solidFill>
                <a:schemeClr val="accent1"/>
              </a:solidFill>
              <a:ln w="5397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6423" y="1205945"/>
              <a:ext cx="420796" cy="841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2" name="ZoneTexte 21"/>
            <p:cNvSpPr txBox="1"/>
            <p:nvPr/>
          </p:nvSpPr>
          <p:spPr bwMode="auto">
            <a:xfrm>
              <a:off x="4086160" y="5756026"/>
              <a:ext cx="1414979" cy="3100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fr-FR" sz="700" b="1" dirty="0">
                  <a:solidFill>
                    <a:prstClr val="white">
                      <a:lumMod val="50000"/>
                    </a:prstClr>
                  </a:solidFill>
                </a:rPr>
                <a:t>Banque d’arrivée</a:t>
              </a:r>
            </a:p>
          </p:txBody>
        </p:sp>
        <p:pic>
          <p:nvPicPr>
            <p:cNvPr id="23" name="Picture 8" descr="D:\stockage\bernanose\Mission BPCE\2ter-Chantier 2014\Chantier N°2 - SEPAMAIL RUBIS\7 - Présentations commerciales\débiteur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54691" y="4885367"/>
              <a:ext cx="1133422" cy="897370"/>
            </a:xfrm>
            <a:prstGeom prst="rect">
              <a:avLst/>
            </a:prstGeom>
            <a:noFill/>
            <a:ln>
              <a:noFill/>
            </a:ln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ZoneTexte 23"/>
            <p:cNvSpPr txBox="1"/>
            <p:nvPr/>
          </p:nvSpPr>
          <p:spPr bwMode="auto">
            <a:xfrm>
              <a:off x="746807" y="5748644"/>
              <a:ext cx="1459275" cy="3100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fr-FR" sz="700" b="1" dirty="0">
                  <a:solidFill>
                    <a:prstClr val="white">
                      <a:lumMod val="50000"/>
                    </a:prstClr>
                  </a:solidFill>
                </a:rPr>
                <a:t>Banque de départ</a:t>
              </a:r>
            </a:p>
          </p:txBody>
        </p:sp>
        <p:sp>
          <p:nvSpPr>
            <p:cNvPr id="25" name="ZoneTexte 24"/>
            <p:cNvSpPr txBox="1"/>
            <p:nvPr/>
          </p:nvSpPr>
          <p:spPr bwMode="auto">
            <a:xfrm>
              <a:off x="7210642" y="5712355"/>
              <a:ext cx="962186" cy="3100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fr-FR" sz="700" b="1" dirty="0">
                  <a:solidFill>
                    <a:prstClr val="white">
                      <a:lumMod val="50000"/>
                    </a:prstClr>
                  </a:solidFill>
                </a:rPr>
                <a:t>particulier</a:t>
              </a:r>
            </a:p>
          </p:txBody>
        </p:sp>
        <p:sp>
          <p:nvSpPr>
            <p:cNvPr id="26" name="ZoneTexte 31"/>
            <p:cNvSpPr txBox="1">
              <a:spLocks noChangeArrowheads="1"/>
            </p:cNvSpPr>
            <p:nvPr/>
          </p:nvSpPr>
          <p:spPr bwMode="auto">
            <a:xfrm>
              <a:off x="5655247" y="5484343"/>
              <a:ext cx="1920590" cy="438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 pitchFamily="2" charset="2"/>
                <a:buChar char="l"/>
                <a:defRPr sz="2000" b="1">
                  <a:solidFill>
                    <a:schemeClr val="accent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47920"/>
                </a:buClr>
                <a:buFont typeface="Verdana" pitchFamily="34" charset="0"/>
                <a:buChar char="&gt;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90000"/>
                <a:buChar char="•"/>
                <a:defRPr sz="16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BDCF41"/>
                </a:buClr>
                <a:buSzPct val="80000"/>
                <a:buFont typeface="Courier New" pitchFamily="49" charset="0"/>
                <a:buChar char="o"/>
                <a:defRPr sz="12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fr-FR" sz="900" b="0" dirty="0">
                  <a:solidFill>
                    <a:prstClr val="black"/>
                  </a:solidFill>
                  <a:latin typeface="Arial" charset="0"/>
                </a:rPr>
                <a:t>Demande de mobilité bancaire</a:t>
              </a:r>
            </a:p>
          </p:txBody>
        </p:sp>
        <p:sp>
          <p:nvSpPr>
            <p:cNvPr id="27" name="ZoneTexte 32"/>
            <p:cNvSpPr txBox="1">
              <a:spLocks noChangeArrowheads="1"/>
            </p:cNvSpPr>
            <p:nvPr/>
          </p:nvSpPr>
          <p:spPr bwMode="auto">
            <a:xfrm>
              <a:off x="2321865" y="5704350"/>
              <a:ext cx="2177674" cy="438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 pitchFamily="2" charset="2"/>
                <a:buChar char="l"/>
                <a:defRPr sz="2000" b="1">
                  <a:solidFill>
                    <a:schemeClr val="accent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47920"/>
                </a:buClr>
                <a:buFont typeface="Verdana" pitchFamily="34" charset="0"/>
                <a:buChar char="&gt;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90000"/>
                <a:buChar char="•"/>
                <a:defRPr sz="16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BDCF41"/>
                </a:buClr>
                <a:buSzPct val="80000"/>
                <a:buFont typeface="Courier New" pitchFamily="49" charset="0"/>
                <a:buChar char="o"/>
                <a:defRPr sz="12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fr-FR" sz="900" b="0" dirty="0">
                  <a:solidFill>
                    <a:prstClr val="black"/>
                  </a:solidFill>
                  <a:latin typeface="Arial" charset="0"/>
                </a:rPr>
                <a:t>Demande historique des opérations</a:t>
              </a:r>
            </a:p>
          </p:txBody>
        </p:sp>
        <p:sp>
          <p:nvSpPr>
            <p:cNvPr id="28" name="ZoneTexte 33"/>
            <p:cNvSpPr txBox="1">
              <a:spLocks noChangeArrowheads="1"/>
            </p:cNvSpPr>
            <p:nvPr/>
          </p:nvSpPr>
          <p:spPr bwMode="auto">
            <a:xfrm>
              <a:off x="2336343" y="5065866"/>
              <a:ext cx="2333032" cy="438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 pitchFamily="2" charset="2"/>
                <a:buChar char="l"/>
                <a:defRPr sz="2000" b="1">
                  <a:solidFill>
                    <a:schemeClr val="accent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47920"/>
                </a:buClr>
                <a:buFont typeface="Verdana" pitchFamily="34" charset="0"/>
                <a:buChar char="&gt;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90000"/>
                <a:buChar char="•"/>
                <a:defRPr sz="16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BDCF41"/>
                </a:buClr>
                <a:buSzPct val="80000"/>
                <a:buFont typeface="Courier New" pitchFamily="49" charset="0"/>
                <a:buChar char="o"/>
                <a:defRPr sz="12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fr-FR" sz="900" b="0" dirty="0">
                  <a:solidFill>
                    <a:prstClr val="black"/>
                  </a:solidFill>
                  <a:latin typeface="Arial" charset="0"/>
                </a:rPr>
                <a:t>R</a:t>
              </a:r>
              <a:r>
                <a:rPr lang="fr-FR" altLang="fr-FR" sz="900" b="0" dirty="0" smtClean="0">
                  <a:solidFill>
                    <a:prstClr val="black"/>
                  </a:solidFill>
                  <a:latin typeface="Arial" charset="0"/>
                </a:rPr>
                <a:t>éception </a:t>
              </a:r>
              <a:r>
                <a:rPr lang="fr-FR" altLang="fr-FR" sz="900" b="0" dirty="0">
                  <a:solidFill>
                    <a:prstClr val="black"/>
                  </a:solidFill>
                  <a:latin typeface="Arial" charset="0"/>
                </a:rPr>
                <a:t>historique des opérations</a:t>
              </a:r>
            </a:p>
          </p:txBody>
        </p:sp>
        <p:sp>
          <p:nvSpPr>
            <p:cNvPr id="29" name="ZoneTexte 34"/>
            <p:cNvSpPr txBox="1">
              <a:spLocks noChangeArrowheads="1"/>
            </p:cNvSpPr>
            <p:nvPr/>
          </p:nvSpPr>
          <p:spPr bwMode="auto">
            <a:xfrm>
              <a:off x="3957018" y="3941716"/>
              <a:ext cx="3197130" cy="438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 pitchFamily="2" charset="2"/>
                <a:buChar char="l"/>
                <a:defRPr sz="2000" b="1">
                  <a:solidFill>
                    <a:schemeClr val="accent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47920"/>
                </a:buClr>
                <a:buFont typeface="Verdana" pitchFamily="34" charset="0"/>
                <a:buChar char="&gt;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90000"/>
                <a:buChar char="•"/>
                <a:defRPr sz="16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BDCF41"/>
                </a:buClr>
                <a:buSzPct val="80000"/>
                <a:buFont typeface="Courier New" pitchFamily="49" charset="0"/>
                <a:buChar char="o"/>
                <a:defRPr sz="12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fr-FR" sz="900" b="0" dirty="0">
                  <a:solidFill>
                    <a:prstClr val="black"/>
                  </a:solidFill>
                  <a:latin typeface="Arial" charset="0"/>
                </a:rPr>
                <a:t>T</a:t>
              </a:r>
              <a:r>
                <a:rPr lang="fr-FR" altLang="fr-FR" sz="900" b="0" dirty="0" smtClean="0">
                  <a:solidFill>
                    <a:prstClr val="black"/>
                  </a:solidFill>
                  <a:latin typeface="Arial" charset="0"/>
                </a:rPr>
                <a:t>ransmission des nouvelles coordonnées bancaires du client</a:t>
              </a:r>
              <a:endParaRPr lang="fr-FR" altLang="fr-FR" sz="900" b="0" dirty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30" name="ZoneTexte 35"/>
            <p:cNvSpPr txBox="1">
              <a:spLocks noChangeArrowheads="1"/>
            </p:cNvSpPr>
            <p:nvPr/>
          </p:nvSpPr>
          <p:spPr bwMode="auto">
            <a:xfrm>
              <a:off x="4027675" y="2484453"/>
              <a:ext cx="3431557" cy="438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 pitchFamily="2" charset="2"/>
                <a:buChar char="l"/>
                <a:defRPr sz="2000" b="1">
                  <a:solidFill>
                    <a:schemeClr val="accent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47920"/>
                </a:buClr>
                <a:buFont typeface="Verdana" pitchFamily="34" charset="0"/>
                <a:buChar char="&gt;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90000"/>
                <a:buChar char="•"/>
                <a:defRPr sz="16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BDCF41"/>
                </a:buClr>
                <a:buSzPct val="80000"/>
                <a:buFont typeface="Courier New" pitchFamily="49" charset="0"/>
                <a:buChar char="o"/>
                <a:defRPr sz="12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fr-FR" sz="900" b="0" dirty="0">
                  <a:solidFill>
                    <a:prstClr val="black"/>
                  </a:solidFill>
                  <a:latin typeface="Arial" charset="0"/>
                </a:rPr>
                <a:t>Mise à </a:t>
              </a:r>
              <a:r>
                <a:rPr lang="fr-FR" altLang="fr-FR" sz="900" b="0" dirty="0" smtClean="0">
                  <a:solidFill>
                    <a:prstClr val="black"/>
                  </a:solidFill>
                  <a:latin typeface="Arial" charset="0"/>
                </a:rPr>
                <a:t>disposition des nouvelles 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fr-FR" sz="900" b="0" dirty="0" smtClean="0">
                  <a:solidFill>
                    <a:prstClr val="black"/>
                  </a:solidFill>
                  <a:latin typeface="Arial" charset="0"/>
                </a:rPr>
                <a:t>coordonnées bancaires du client</a:t>
              </a:r>
              <a:endParaRPr lang="fr-FR" altLang="fr-FR" sz="900" b="0" dirty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31" name="ZoneTexte 36"/>
            <p:cNvSpPr txBox="1">
              <a:spLocks noChangeArrowheads="1"/>
            </p:cNvSpPr>
            <p:nvPr/>
          </p:nvSpPr>
          <p:spPr bwMode="auto">
            <a:xfrm>
              <a:off x="3985627" y="1205945"/>
              <a:ext cx="3595085" cy="603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 pitchFamily="2" charset="2"/>
                <a:buChar char="l"/>
                <a:defRPr sz="2000" b="1">
                  <a:solidFill>
                    <a:schemeClr val="accent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47920"/>
                </a:buClr>
                <a:buFont typeface="Verdana" pitchFamily="34" charset="0"/>
                <a:buChar char="&gt;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90000"/>
                <a:buChar char="•"/>
                <a:defRPr sz="16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BDCF41"/>
                </a:buClr>
                <a:buSzPct val="80000"/>
                <a:buFont typeface="Courier New" pitchFamily="49" charset="0"/>
                <a:buChar char="o"/>
                <a:defRPr sz="12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fr-FR" sz="900" b="0" dirty="0">
                  <a:solidFill>
                    <a:prstClr val="black"/>
                  </a:solidFill>
                  <a:latin typeface="Arial" charset="0"/>
                </a:rPr>
                <a:t>Information vers le </a:t>
              </a:r>
              <a:r>
                <a:rPr lang="fr-FR" altLang="fr-FR" sz="900" b="0" dirty="0" smtClean="0">
                  <a:solidFill>
                    <a:prstClr val="black"/>
                  </a:solidFill>
                  <a:latin typeface="Arial" charset="0"/>
                </a:rPr>
                <a:t>client de la prise en compte des nouvelles coordonnées bancaires</a:t>
              </a:r>
              <a:endParaRPr lang="fr-FR" altLang="fr-FR" sz="900" b="0" dirty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32" name="ZoneTexte 37"/>
            <p:cNvSpPr txBox="1">
              <a:spLocks noChangeArrowheads="1"/>
            </p:cNvSpPr>
            <p:nvPr/>
          </p:nvSpPr>
          <p:spPr bwMode="auto">
            <a:xfrm>
              <a:off x="2283262" y="3590086"/>
              <a:ext cx="1702607" cy="309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 pitchFamily="2" charset="2"/>
                <a:buChar char="l"/>
                <a:defRPr sz="2000" b="1">
                  <a:solidFill>
                    <a:schemeClr val="accent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47920"/>
                </a:buClr>
                <a:buFont typeface="Verdana" pitchFamily="34" charset="0"/>
                <a:buChar char="&gt;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90000"/>
                <a:buChar char="•"/>
                <a:defRPr sz="16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BDCF41"/>
                </a:buClr>
                <a:buSzPct val="80000"/>
                <a:buFont typeface="Courier New" pitchFamily="49" charset="0"/>
                <a:buChar char="o"/>
                <a:defRPr sz="12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fr-FR" sz="700">
                  <a:solidFill>
                    <a:srgbClr val="7F7F7F"/>
                  </a:solidFill>
                  <a:latin typeface="Arial" charset="0"/>
                </a:rPr>
                <a:t>Banque de l’émetteur</a:t>
              </a:r>
            </a:p>
          </p:txBody>
        </p:sp>
        <p:sp>
          <p:nvSpPr>
            <p:cNvPr id="33" name="ZoneTexte 32"/>
            <p:cNvSpPr txBox="1"/>
            <p:nvPr/>
          </p:nvSpPr>
          <p:spPr bwMode="auto">
            <a:xfrm>
              <a:off x="2695787" y="2059854"/>
              <a:ext cx="888362" cy="3100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fr-FR" sz="700" b="1" dirty="0">
                  <a:solidFill>
                    <a:prstClr val="white">
                      <a:lumMod val="50000"/>
                    </a:prstClr>
                  </a:solidFill>
                </a:rPr>
                <a:t>Emetteur</a:t>
              </a:r>
            </a:p>
          </p:txBody>
        </p:sp>
        <p:cxnSp>
          <p:nvCxnSpPr>
            <p:cNvPr id="34" name="Connecteur droit avec flèche 49"/>
            <p:cNvCxnSpPr>
              <a:cxnSpLocks noChangeShapeType="1"/>
            </p:cNvCxnSpPr>
            <p:nvPr/>
          </p:nvCxnSpPr>
          <p:spPr bwMode="auto">
            <a:xfrm flipH="1">
              <a:off x="5361151" y="5484343"/>
              <a:ext cx="1693540" cy="0"/>
            </a:xfrm>
            <a:prstGeom prst="straightConnector1">
              <a:avLst/>
            </a:prstGeom>
            <a:noFill/>
            <a:ln w="6350" algn="ctr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Connecteur droit avec flèche 58"/>
            <p:cNvCxnSpPr>
              <a:cxnSpLocks noChangeShapeType="1"/>
            </p:cNvCxnSpPr>
            <p:nvPr/>
          </p:nvCxnSpPr>
          <p:spPr bwMode="auto">
            <a:xfrm flipH="1">
              <a:off x="2090760" y="5705299"/>
              <a:ext cx="2087605" cy="0"/>
            </a:xfrm>
            <a:prstGeom prst="straightConnector1">
              <a:avLst/>
            </a:prstGeom>
            <a:noFill/>
            <a:ln w="6350" algn="ctr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Connecteur droit avec flèche 59"/>
            <p:cNvCxnSpPr>
              <a:cxnSpLocks noChangeShapeType="1"/>
            </p:cNvCxnSpPr>
            <p:nvPr/>
          </p:nvCxnSpPr>
          <p:spPr bwMode="auto">
            <a:xfrm>
              <a:off x="2117452" y="5457577"/>
              <a:ext cx="2087068" cy="0"/>
            </a:xfrm>
            <a:prstGeom prst="straightConnector1">
              <a:avLst/>
            </a:prstGeom>
            <a:noFill/>
            <a:ln w="6350" algn="ctr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Connecteur droit avec flèche 56"/>
            <p:cNvCxnSpPr>
              <a:cxnSpLocks noChangeShapeType="1"/>
              <a:endCxn id="32" idx="2"/>
            </p:cNvCxnSpPr>
            <p:nvPr/>
          </p:nvCxnSpPr>
          <p:spPr bwMode="auto">
            <a:xfrm flipH="1" flipV="1">
              <a:off x="3134566" y="3900083"/>
              <a:ext cx="1397003" cy="1131348"/>
            </a:xfrm>
            <a:prstGeom prst="straightConnector1">
              <a:avLst/>
            </a:prstGeom>
            <a:noFill/>
            <a:ln w="6350" algn="ctr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Connecteur droit avec flèche 2047"/>
            <p:cNvCxnSpPr>
              <a:cxnSpLocks noChangeShapeType="1"/>
            </p:cNvCxnSpPr>
            <p:nvPr/>
          </p:nvCxnSpPr>
          <p:spPr bwMode="auto">
            <a:xfrm flipV="1">
              <a:off x="3134563" y="2288403"/>
              <a:ext cx="0" cy="502241"/>
            </a:xfrm>
            <a:prstGeom prst="straightConnector1">
              <a:avLst/>
            </a:prstGeom>
            <a:noFill/>
            <a:ln w="6350" algn="ctr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9" name="Dodécagone 38"/>
            <p:cNvSpPr/>
            <p:nvPr/>
          </p:nvSpPr>
          <p:spPr>
            <a:xfrm>
              <a:off x="5539528" y="5637820"/>
              <a:ext cx="181156" cy="140073"/>
            </a:xfrm>
            <a:prstGeom prst="dodecagon">
              <a:avLst/>
            </a:prstGeom>
            <a:solidFill>
              <a:srgbClr val="E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050" b="1" dirty="0" smtClean="0">
                  <a:solidFill>
                    <a:prstClr val="white"/>
                  </a:solidFill>
                  <a:latin typeface="Arial Narrow" panose="020B0606020202030204" pitchFamily="34" charset="0"/>
                </a:rPr>
                <a:t>1</a:t>
              </a:r>
              <a:endParaRPr lang="fr-FR" sz="1050" b="1" dirty="0">
                <a:solidFill>
                  <a:prstClr val="white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0" name="Dodécagone 39"/>
            <p:cNvSpPr/>
            <p:nvPr/>
          </p:nvSpPr>
          <p:spPr>
            <a:xfrm>
              <a:off x="2282658" y="5817639"/>
              <a:ext cx="181156" cy="140073"/>
            </a:xfrm>
            <a:prstGeom prst="dodecagon">
              <a:avLst/>
            </a:prstGeom>
            <a:solidFill>
              <a:srgbClr val="E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050" b="1" dirty="0">
                  <a:solidFill>
                    <a:prstClr val="white"/>
                  </a:solidFill>
                  <a:latin typeface="Arial Narrow" panose="020B0606020202030204" pitchFamily="34" charset="0"/>
                </a:rPr>
                <a:t>2</a:t>
              </a:r>
            </a:p>
          </p:txBody>
        </p:sp>
        <p:sp>
          <p:nvSpPr>
            <p:cNvPr id="41" name="Dodécagone 40"/>
            <p:cNvSpPr/>
            <p:nvPr/>
          </p:nvSpPr>
          <p:spPr>
            <a:xfrm>
              <a:off x="2282660" y="5215270"/>
              <a:ext cx="181156" cy="140073"/>
            </a:xfrm>
            <a:prstGeom prst="dodecagon">
              <a:avLst/>
            </a:prstGeom>
            <a:solidFill>
              <a:srgbClr val="E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050" b="1" dirty="0">
                  <a:solidFill>
                    <a:prstClr val="white"/>
                  </a:solidFill>
                  <a:latin typeface="Arial Narrow" panose="020B0606020202030204" pitchFamily="34" charset="0"/>
                </a:rPr>
                <a:t>3</a:t>
              </a:r>
            </a:p>
          </p:txBody>
        </p:sp>
        <p:sp>
          <p:nvSpPr>
            <p:cNvPr id="42" name="Dodécagone 41"/>
            <p:cNvSpPr/>
            <p:nvPr/>
          </p:nvSpPr>
          <p:spPr>
            <a:xfrm>
              <a:off x="3905004" y="4091120"/>
              <a:ext cx="181156" cy="140073"/>
            </a:xfrm>
            <a:prstGeom prst="dodecagon">
              <a:avLst/>
            </a:prstGeom>
            <a:solidFill>
              <a:srgbClr val="E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050" b="1" dirty="0">
                  <a:solidFill>
                    <a:prstClr val="white"/>
                  </a:solidFill>
                  <a:latin typeface="Arial Narrow" panose="020B0606020202030204" pitchFamily="34" charset="0"/>
                </a:rPr>
                <a:t>4</a:t>
              </a:r>
            </a:p>
          </p:txBody>
        </p:sp>
        <p:sp>
          <p:nvSpPr>
            <p:cNvPr id="43" name="Dodécagone 42"/>
            <p:cNvSpPr/>
            <p:nvPr/>
          </p:nvSpPr>
          <p:spPr>
            <a:xfrm>
              <a:off x="3905004" y="2633857"/>
              <a:ext cx="181156" cy="140073"/>
            </a:xfrm>
            <a:prstGeom prst="dodecagon">
              <a:avLst/>
            </a:prstGeom>
            <a:solidFill>
              <a:srgbClr val="E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050" b="1" dirty="0" smtClean="0">
                  <a:solidFill>
                    <a:prstClr val="white"/>
                  </a:solidFill>
                  <a:latin typeface="Arial Narrow" panose="020B0606020202030204" pitchFamily="34" charset="0"/>
                </a:rPr>
                <a:t>5</a:t>
              </a:r>
              <a:endParaRPr lang="fr-FR" sz="1050" b="1" dirty="0">
                <a:solidFill>
                  <a:prstClr val="white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4" name="Dodécagone 43"/>
            <p:cNvSpPr/>
            <p:nvPr/>
          </p:nvSpPr>
          <p:spPr>
            <a:xfrm>
              <a:off x="3905004" y="1439520"/>
              <a:ext cx="181156" cy="140073"/>
            </a:xfrm>
            <a:prstGeom prst="dodecagon">
              <a:avLst/>
            </a:prstGeom>
            <a:solidFill>
              <a:srgbClr val="E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050" b="1" dirty="0">
                  <a:solidFill>
                    <a:prstClr val="white"/>
                  </a:solidFill>
                  <a:latin typeface="Arial Narrow" panose="020B0606020202030204" pitchFamily="34" charset="0"/>
                </a:rPr>
                <a:t>6</a:t>
              </a:r>
            </a:p>
          </p:txBody>
        </p:sp>
      </p:grp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099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7722464" cy="707886"/>
          </a:xfrm>
        </p:spPr>
        <p:txBody>
          <a:bodyPr/>
          <a:lstStyle/>
          <a:p>
            <a:r>
              <a:rPr lang="fr-FR" dirty="0"/>
              <a:t>Rappel du </a:t>
            </a:r>
            <a:r>
              <a:rPr lang="fr-FR" dirty="0" smtClean="0"/>
              <a:t>Fonctionnement</a:t>
            </a:r>
            <a:br>
              <a:rPr lang="fr-FR" dirty="0" smtClean="0"/>
            </a:br>
            <a:r>
              <a:rPr lang="fr-FR" sz="1800" cap="none" dirty="0" smtClean="0"/>
              <a:t>Des modes opératoires pour chacune des mobilités possibles</a:t>
            </a:r>
            <a:endParaRPr lang="fr-FR" sz="1800" cap="none" dirty="0"/>
          </a:p>
        </p:txBody>
      </p:sp>
      <p:sp>
        <p:nvSpPr>
          <p:cNvPr id="11" name="ZoneTexte 10"/>
          <p:cNvSpPr txBox="1"/>
          <p:nvPr/>
        </p:nvSpPr>
        <p:spPr>
          <a:xfrm>
            <a:off x="406771" y="2148164"/>
            <a:ext cx="3589165" cy="3081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31115" algn="just">
              <a:lnSpc>
                <a:spcPct val="116700"/>
              </a:lnSpc>
              <a:buClr>
                <a:srgbClr val="77787B"/>
              </a:buClr>
              <a:tabLst>
                <a:tab pos="120650" algn="l"/>
              </a:tabLst>
            </a:pPr>
            <a:r>
              <a:rPr lang="fr-FR" sz="1400" b="1" spc="5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Mobilité Réglementée : </a:t>
            </a:r>
            <a:r>
              <a:rPr lang="fr-FR" sz="1400" spc="5" dirty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client éligible à la Loi </a:t>
            </a:r>
            <a:r>
              <a:rPr lang="fr-FR" sz="1400" spc="5" dirty="0" err="1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Macron</a:t>
            </a:r>
            <a:r>
              <a:rPr lang="fr-FR" sz="1400" spc="5" dirty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qui souhaite basculer TOUS ses virements et prélèvements vers la CEGEE</a:t>
            </a:r>
          </a:p>
          <a:p>
            <a:pPr marL="12700" marR="31115" algn="just">
              <a:lnSpc>
                <a:spcPct val="116700"/>
              </a:lnSpc>
              <a:buClr>
                <a:srgbClr val="77787B"/>
              </a:buClr>
              <a:tabLst>
                <a:tab pos="120650" algn="l"/>
              </a:tabLst>
            </a:pPr>
            <a:endParaRPr lang="fr-FR" sz="2000" spc="5" dirty="0" smtClean="0">
              <a:solidFill>
                <a:srgbClr val="000000">
                  <a:lumMod val="75000"/>
                  <a:lumOff val="2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31115" algn="just">
              <a:lnSpc>
                <a:spcPct val="116700"/>
              </a:lnSpc>
              <a:buClr>
                <a:srgbClr val="77787B"/>
              </a:buClr>
              <a:tabLst>
                <a:tab pos="120650" algn="l"/>
              </a:tabLst>
            </a:pPr>
            <a:r>
              <a:rPr lang="fr-FR" sz="1400" b="1" spc="5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Mobilité Partielle : </a:t>
            </a:r>
            <a:r>
              <a:rPr lang="fr-FR" sz="1400" spc="5" dirty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client éligible à la Loi </a:t>
            </a:r>
            <a:r>
              <a:rPr lang="fr-FR" sz="1400" spc="5" dirty="0" err="1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Macron</a:t>
            </a:r>
            <a:r>
              <a:rPr lang="fr-FR" sz="1400" spc="5" dirty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mais qui ne souhaite basculer qu’une partie de ses virements et prélèvements vers la CEGEE</a:t>
            </a:r>
          </a:p>
          <a:p>
            <a:pPr marL="12700" marR="31115" algn="just">
              <a:lnSpc>
                <a:spcPct val="116700"/>
              </a:lnSpc>
              <a:buClr>
                <a:srgbClr val="77787B"/>
              </a:buClr>
              <a:tabLst>
                <a:tab pos="120650" algn="l"/>
              </a:tabLst>
            </a:pPr>
            <a:endParaRPr lang="fr-FR" sz="2000" spc="5" dirty="0" smtClean="0">
              <a:solidFill>
                <a:srgbClr val="000000">
                  <a:lumMod val="75000"/>
                  <a:lumOff val="2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31115" algn="just">
              <a:lnSpc>
                <a:spcPct val="116700"/>
              </a:lnSpc>
              <a:buClr>
                <a:srgbClr val="77787B"/>
              </a:buClr>
              <a:tabLst>
                <a:tab pos="120650" algn="l"/>
              </a:tabLst>
            </a:pPr>
            <a:r>
              <a:rPr lang="fr-FR" sz="1400" b="1" spc="5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Mobilité Non-réglementée </a:t>
            </a:r>
            <a:r>
              <a:rPr lang="fr-FR" sz="1400" spc="5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fr-FR" sz="1400" spc="5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spc="5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client non-éligible à la loi </a:t>
            </a:r>
            <a:r>
              <a:rPr lang="fr-FR" sz="1400" spc="5" dirty="0" err="1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Macron</a:t>
            </a:r>
            <a:endParaRPr lang="fr-FR" sz="1400" spc="5" dirty="0" smtClean="0">
              <a:solidFill>
                <a:srgbClr val="000000">
                  <a:lumMod val="75000"/>
                  <a:lumOff val="2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Pentagone 11"/>
          <p:cNvSpPr/>
          <p:nvPr/>
        </p:nvSpPr>
        <p:spPr>
          <a:xfrm>
            <a:off x="4210443" y="2452536"/>
            <a:ext cx="324805" cy="360040"/>
          </a:xfrm>
          <a:prstGeom prst="homePlate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5" name="Pentagone 14"/>
          <p:cNvSpPr/>
          <p:nvPr/>
        </p:nvSpPr>
        <p:spPr>
          <a:xfrm>
            <a:off x="4199138" y="3630229"/>
            <a:ext cx="336110" cy="360040"/>
          </a:xfrm>
          <a:prstGeom prst="homePlate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2" name="Pentagone 21"/>
          <p:cNvSpPr/>
          <p:nvPr/>
        </p:nvSpPr>
        <p:spPr>
          <a:xfrm>
            <a:off x="4212135" y="4866405"/>
            <a:ext cx="323114" cy="360040"/>
          </a:xfrm>
          <a:prstGeom prst="homePlate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4741242" y="2329589"/>
            <a:ext cx="3046784" cy="5808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12700" marR="31115" algn="ctr">
              <a:lnSpc>
                <a:spcPct val="116700"/>
              </a:lnSpc>
              <a:buClr>
                <a:srgbClr val="77787B"/>
              </a:buClr>
              <a:tabLst>
                <a:tab pos="120650" algn="l"/>
              </a:tabLst>
            </a:pPr>
            <a:r>
              <a:rPr lang="fr-FR" sz="1400" b="1" spc="5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 opératoire du parcours de « Mobilité Réglementée »</a:t>
            </a:r>
            <a:endParaRPr lang="fr-FR" sz="1400" spc="5" dirty="0" smtClean="0">
              <a:solidFill>
                <a:srgbClr val="000000">
                  <a:lumMod val="75000"/>
                  <a:lumOff val="2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4741242" y="3408556"/>
            <a:ext cx="3046785" cy="74052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12700" marR="31115" algn="ctr">
              <a:lnSpc>
                <a:spcPct val="116700"/>
              </a:lnSpc>
              <a:buClr>
                <a:srgbClr val="77787B"/>
              </a:buClr>
              <a:tabLst>
                <a:tab pos="120650" algn="l"/>
              </a:tabLst>
            </a:pPr>
            <a:r>
              <a:rPr lang="fr-FR" sz="1400" b="1" spc="5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Relève d’un parcours mixte :</a:t>
            </a:r>
          </a:p>
          <a:p>
            <a:pPr marL="12700" marR="31115" algn="just">
              <a:lnSpc>
                <a:spcPct val="116700"/>
              </a:lnSpc>
              <a:buClr>
                <a:srgbClr val="77787B"/>
              </a:buClr>
              <a:tabLst>
                <a:tab pos="120650" algn="l"/>
              </a:tabLst>
            </a:pPr>
            <a:r>
              <a:rPr lang="fr-FR" sz="1100" b="1" spc="5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Début du </a:t>
            </a:r>
            <a:r>
              <a:rPr lang="fr-FR" sz="1100" b="1" spc="5" dirty="0" err="1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process</a:t>
            </a:r>
            <a:r>
              <a:rPr lang="fr-FR" sz="1100" b="1" spc="5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Mobilité Réglementée</a:t>
            </a:r>
          </a:p>
          <a:p>
            <a:pPr marL="12700" marR="31115" algn="just">
              <a:lnSpc>
                <a:spcPct val="116700"/>
              </a:lnSpc>
              <a:buClr>
                <a:srgbClr val="77787B"/>
              </a:buClr>
              <a:tabLst>
                <a:tab pos="120650" algn="l"/>
              </a:tabLst>
            </a:pPr>
            <a:r>
              <a:rPr lang="fr-FR" sz="1100" b="1" spc="5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 du </a:t>
            </a:r>
            <a:r>
              <a:rPr lang="fr-FR" sz="1100" b="1" spc="5" dirty="0" err="1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process</a:t>
            </a:r>
            <a:r>
              <a:rPr lang="fr-FR" sz="1100" b="1" spc="5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DOMILIS avant Loi </a:t>
            </a:r>
            <a:r>
              <a:rPr lang="fr-FR" sz="1100" b="1" spc="5" dirty="0" err="1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Macron</a:t>
            </a:r>
            <a:endParaRPr lang="fr-FR" sz="1400" spc="5" dirty="0">
              <a:solidFill>
                <a:srgbClr val="000000">
                  <a:lumMod val="75000"/>
                  <a:lumOff val="2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4691683" y="4716433"/>
            <a:ext cx="3096344" cy="5808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lIns="36000" rIns="36000" rtlCol="0">
            <a:spAutoFit/>
          </a:bodyPr>
          <a:lstStyle/>
          <a:p>
            <a:pPr marL="12700" marR="31115" algn="ctr">
              <a:lnSpc>
                <a:spcPct val="116700"/>
              </a:lnSpc>
              <a:buClr>
                <a:srgbClr val="77787B"/>
              </a:buClr>
              <a:tabLst>
                <a:tab pos="120650" algn="l"/>
              </a:tabLst>
            </a:pPr>
            <a:r>
              <a:rPr lang="fr-FR" sz="1400" b="1" spc="5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Relève du dispositif DOMILIS tel que connu </a:t>
            </a:r>
            <a:r>
              <a:rPr lang="fr-FR" sz="1400" b="1" spc="5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avant</a:t>
            </a:r>
            <a:r>
              <a:rPr lang="fr-FR" sz="1400" b="1" spc="5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Loi </a:t>
            </a:r>
            <a:r>
              <a:rPr lang="fr-FR" sz="1400" b="1" spc="5" dirty="0" err="1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Macron</a:t>
            </a:r>
            <a:endParaRPr lang="fr-FR" sz="1050" spc="5" dirty="0" smtClean="0">
              <a:solidFill>
                <a:srgbClr val="000000">
                  <a:lumMod val="75000"/>
                  <a:lumOff val="2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7802086" y="2340169"/>
            <a:ext cx="10737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Lien mode op’ </a:t>
            </a:r>
            <a:r>
              <a:rPr lang="fr-FR" sz="16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ici</a:t>
            </a:r>
            <a:endParaRPr lang="fr-FR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7802088" y="3543861"/>
            <a:ext cx="10737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Lien mode op’ </a:t>
            </a:r>
            <a:r>
              <a:rPr lang="fr-FR" sz="16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ici</a:t>
            </a:r>
            <a:endParaRPr lang="fr-FR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7788027" y="4716433"/>
            <a:ext cx="10737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Lien mode op’ </a:t>
            </a:r>
            <a:r>
              <a:rPr lang="fr-FR" sz="16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ici</a:t>
            </a:r>
            <a:endParaRPr lang="fr-FR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611560" y="5804393"/>
            <a:ext cx="8136904" cy="354925"/>
          </a:xfrm>
          <a:prstGeom prst="round2Same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ces 3 modes opératoires sont disponibles sur la </a:t>
            </a:r>
            <a:r>
              <a:rPr lang="fr-FR" sz="16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Rubrique des Commerciaux</a:t>
            </a:r>
            <a:endParaRPr lang="fr-FR" sz="16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" name="Image 29"/>
          <p:cNvPicPr>
            <a:picLocks noChangeAspect="1"/>
          </p:cNvPicPr>
          <p:nvPr/>
        </p:nvPicPr>
        <p:blipFill>
          <a:blip r:embed="rId6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09" y="5589240"/>
            <a:ext cx="677007" cy="677007"/>
          </a:xfrm>
          <a:prstGeom prst="rect">
            <a:avLst/>
          </a:prstGeom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395536" y="1465039"/>
            <a:ext cx="80648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fonction du profil du client, la CEGEE peut proposer 3 types de mobilités bancaires au client : </a:t>
            </a:r>
            <a:endParaRPr lang="fr-FR" sz="14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09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181" t="33185"/>
          <a:stretch/>
        </p:blipFill>
        <p:spPr>
          <a:xfrm>
            <a:off x="5292080" y="3933056"/>
            <a:ext cx="3140802" cy="230425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55576" y="1556792"/>
            <a:ext cx="7677306" cy="4680520"/>
          </a:xfrm>
          <a:prstGeom prst="rect">
            <a:avLst/>
          </a:prstGeom>
          <a:solidFill>
            <a:srgbClr val="C31632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523220"/>
          </a:xfrm>
        </p:spPr>
        <p:txBody>
          <a:bodyPr/>
          <a:lstStyle/>
          <a:p>
            <a:r>
              <a:rPr lang="fr-FR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Sommaire</a:t>
            </a:r>
            <a:endParaRPr lang="fr-F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4294967295"/>
          </p:nvPr>
        </p:nvSpPr>
        <p:spPr>
          <a:xfrm>
            <a:off x="912816" y="1700808"/>
            <a:ext cx="7362825" cy="4319587"/>
          </a:xfrm>
        </p:spPr>
        <p:txBody>
          <a:bodyPr>
            <a:normAutofit/>
          </a:bodyPr>
          <a:lstStyle/>
          <a:p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Contexte et constat</a:t>
            </a: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Rappel du fonctionnement</a:t>
            </a: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Opportunités </a:t>
            </a:r>
            <a:r>
              <a:rPr lang="fr-FR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commerciales</a:t>
            </a:r>
            <a:endParaRPr lang="fr-FR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Outils à disposition</a:t>
            </a: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Flèche droite rayée 10">
            <a:hlinkClick r:id="rId4" action="ppaction://hlinksldjump"/>
          </p:cNvPr>
          <p:cNvSpPr/>
          <p:nvPr/>
        </p:nvSpPr>
        <p:spPr>
          <a:xfrm flipH="1">
            <a:off x="767812" y="5586344"/>
            <a:ext cx="1440160" cy="648048"/>
          </a:xfrm>
          <a:prstGeom prst="striped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RETOUR SYNTHÈSE</a:t>
            </a:r>
            <a:endParaRPr lang="fr-FR" sz="1200" b="1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852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24"/>
          <a:stretch/>
        </p:blipFill>
        <p:spPr>
          <a:xfrm>
            <a:off x="5795661" y="5229347"/>
            <a:ext cx="3348339" cy="1628653"/>
          </a:xfrm>
          <a:prstGeom prst="rect">
            <a:avLst/>
          </a:prstGeom>
        </p:spPr>
      </p:pic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5999" y="306000"/>
            <a:ext cx="7650457" cy="707886"/>
          </a:xfrm>
        </p:spPr>
        <p:txBody>
          <a:bodyPr/>
          <a:lstStyle/>
          <a:p>
            <a:r>
              <a:rPr lang="fr-FR" dirty="0"/>
              <a:t>Opportunités </a:t>
            </a:r>
            <a:r>
              <a:rPr lang="fr-FR" dirty="0" smtClean="0"/>
              <a:t>commerciales</a:t>
            </a:r>
            <a:br>
              <a:rPr lang="fr-FR" dirty="0" smtClean="0"/>
            </a:br>
            <a:r>
              <a:rPr lang="fr-FR" sz="1800" cap="none" dirty="0" smtClean="0"/>
              <a:t>Des nouvelles cibles GERC à </a:t>
            </a:r>
            <a:r>
              <a:rPr lang="fr-FR" sz="1800" cap="none" dirty="0"/>
              <a:t>votre disposition</a:t>
            </a:r>
            <a:endParaRPr lang="fr-FR" sz="1800" dirty="0"/>
          </a:p>
        </p:txBody>
      </p:sp>
      <p:sp>
        <p:nvSpPr>
          <p:cNvPr id="15" name="ZoneTexte 14"/>
          <p:cNvSpPr txBox="1"/>
          <p:nvPr/>
        </p:nvSpPr>
        <p:spPr>
          <a:xfrm>
            <a:off x="539552" y="1556792"/>
            <a:ext cx="806489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3 nouvelles cibles seront à votre disposition à compter du 11 mars prochain</a:t>
            </a:r>
          </a:p>
          <a:p>
            <a:pPr algn="just"/>
            <a:endParaRPr lang="fr-FR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sz="1400" b="1" spc="5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1TF </a:t>
            </a:r>
            <a:r>
              <a:rPr lang="fr-FR" sz="1400" b="1" spc="5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Banca</a:t>
            </a:r>
            <a:r>
              <a:rPr lang="fr-FR" sz="1400" b="1" spc="5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b="1" spc="5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rattrapage BL </a:t>
            </a:r>
          </a:p>
          <a:p>
            <a:pPr algn="just"/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Clients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entrés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en relation entre 2016 et 2018 non détenteur d’un BL</a:t>
            </a:r>
          </a:p>
          <a:p>
            <a:pPr algn="just"/>
            <a:endParaRPr lang="fr-FR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sz="1400" b="1" spc="5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1TF </a:t>
            </a:r>
            <a:r>
              <a:rPr lang="fr-FR" sz="1400" b="1" spc="5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Banca</a:t>
            </a:r>
            <a:r>
              <a:rPr lang="fr-FR" sz="1400" b="1" spc="5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rattrapage </a:t>
            </a:r>
            <a:r>
              <a:rPr lang="fr-FR" sz="1400" b="1" spc="5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Domilis  </a:t>
            </a:r>
          </a:p>
          <a:p>
            <a:pPr algn="just"/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Clients distanciés ou Jeunes Distanciés, détenteur d’un BL et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d’une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carte bancaire</a:t>
            </a:r>
          </a:p>
          <a:p>
            <a:pPr algn="just"/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sz="1400" b="1" spc="5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1TF </a:t>
            </a:r>
            <a:r>
              <a:rPr lang="fr-FR" sz="1400" b="1" spc="5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Banca</a:t>
            </a:r>
            <a:r>
              <a:rPr lang="fr-FR" sz="1400" b="1" spc="5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b="1" spc="5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clients à Potentiel </a:t>
            </a:r>
          </a:p>
          <a:p>
            <a:pPr algn="just"/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Clients Distanciés presque BP avec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flux créditeurs et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opérations débitrices intéressants. </a:t>
            </a:r>
          </a:p>
          <a:p>
            <a:pPr algn="just"/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2635" y="4275240"/>
            <a:ext cx="8001813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Retrouvez le </a:t>
            </a:r>
            <a:r>
              <a:rPr lang="fr-FR" sz="1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Book </a:t>
            </a:r>
            <a:r>
              <a:rPr lang="fr-FR" sz="1400" b="1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MyGERC</a:t>
            </a:r>
            <a:r>
              <a:rPr lang="fr-FR" sz="1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Q1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dans la Rubrique des Commerciaux :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Rubrique Action Commerciale &gt; Les cibles à votre disposition &gt;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Les campagnes ponctuelles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cliquant directement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ici</a:t>
            </a:r>
            <a:endParaRPr lang="fr-FR" sz="14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22105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7794472" cy="707886"/>
          </a:xfrm>
        </p:spPr>
        <p:txBody>
          <a:bodyPr/>
          <a:lstStyle/>
          <a:p>
            <a:r>
              <a:rPr lang="fr-FR" dirty="0" smtClean="0"/>
              <a:t>Opportunités commerciales</a:t>
            </a:r>
            <a:br>
              <a:rPr lang="fr-FR" dirty="0" smtClean="0"/>
            </a:br>
            <a:r>
              <a:rPr lang="fr-FR" sz="1800" cap="none" dirty="0" smtClean="0">
                <a:cs typeface="Calibri" panose="020F0502020204030204" pitchFamily="34" charset="0"/>
              </a:rPr>
              <a:t>Nos accélérateurs client : l’Offre de bienvenue</a:t>
            </a:r>
            <a:endParaRPr lang="fr-FR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9" b="21396"/>
          <a:stretch/>
        </p:blipFill>
        <p:spPr bwMode="auto">
          <a:xfrm>
            <a:off x="-1179" y="1621177"/>
            <a:ext cx="9144000" cy="2346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1007008" y="3645024"/>
            <a:ext cx="6881834" cy="2154436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50 € en bon d’achat </a:t>
            </a:r>
          </a:p>
          <a:p>
            <a:pPr algn="ctr"/>
            <a:r>
              <a:rPr lang="fr-F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pour toute ouverture d’un </a:t>
            </a:r>
            <a:r>
              <a:rPr lang="fr-FR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CDD ou </a:t>
            </a:r>
            <a:r>
              <a:rPr lang="fr-F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d’une souscription à un </a:t>
            </a:r>
            <a:r>
              <a:rPr lang="fr-FR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BL</a:t>
            </a:r>
          </a:p>
          <a:p>
            <a:pPr algn="ctr"/>
            <a:r>
              <a:rPr lang="fr-FR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acceptant l’utilisation </a:t>
            </a:r>
            <a:r>
              <a:rPr lang="fr-F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 service DOMILIS comportant </a:t>
            </a:r>
            <a:r>
              <a:rPr lang="fr-FR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</a:t>
            </a:r>
          </a:p>
          <a:p>
            <a:pPr algn="ctr"/>
            <a:r>
              <a:rPr lang="fr-FR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changement </a:t>
            </a:r>
            <a:r>
              <a:rPr lang="fr-F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domiciliation d’au moins 3 </a:t>
            </a:r>
            <a:r>
              <a:rPr lang="fr-FR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organismes</a:t>
            </a:r>
          </a:p>
          <a:p>
            <a:pPr algn="ctr"/>
            <a:r>
              <a:rPr lang="fr-FR" sz="2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</a:p>
          <a:p>
            <a:pPr algn="ctr"/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50% de </a:t>
            </a:r>
            <a:r>
              <a:rPr lang="fr-FR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réduction pendant 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an </a:t>
            </a:r>
            <a:r>
              <a:rPr lang="fr-FR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pour toute première</a:t>
            </a:r>
          </a:p>
          <a:p>
            <a:pPr algn="ctr"/>
            <a:r>
              <a:rPr lang="fr-FR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souscription à un 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Bouquet Liberté</a:t>
            </a:r>
          </a:p>
          <a:p>
            <a:pPr algn="ctr"/>
            <a:r>
              <a:rPr lang="fr-FR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(avec une VISA Premier Izicarte, VISA </a:t>
            </a:r>
            <a:r>
              <a:rPr lang="fr-FR" sz="1400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Platinum</a:t>
            </a:r>
            <a:r>
              <a:rPr lang="fr-FR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Izicarte ou VISA </a:t>
            </a:r>
            <a:r>
              <a:rPr lang="fr-FR" sz="1400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Infinite</a:t>
            </a:r>
            <a:r>
              <a:rPr lang="fr-FR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fr-FR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8876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5999" y="306000"/>
            <a:ext cx="7650457" cy="707886"/>
          </a:xfrm>
        </p:spPr>
        <p:txBody>
          <a:bodyPr/>
          <a:lstStyle/>
          <a:p>
            <a:r>
              <a:rPr lang="fr-FR" dirty="0"/>
              <a:t>Opportunités </a:t>
            </a:r>
            <a:r>
              <a:rPr lang="fr-FR" dirty="0" smtClean="0"/>
              <a:t>commerciales</a:t>
            </a:r>
            <a:br>
              <a:rPr lang="fr-FR" dirty="0" smtClean="0"/>
            </a:br>
            <a:r>
              <a:rPr lang="fr-FR" sz="1800" cap="none" dirty="0" smtClean="0"/>
              <a:t>Une communication client pour activer nos Distanciés</a:t>
            </a:r>
            <a:endParaRPr lang="fr-FR" sz="1800" dirty="0"/>
          </a:p>
        </p:txBody>
      </p:sp>
      <p:sp>
        <p:nvSpPr>
          <p:cNvPr id="15" name="ZoneTexte 14"/>
          <p:cNvSpPr txBox="1"/>
          <p:nvPr/>
        </p:nvSpPr>
        <p:spPr>
          <a:xfrm>
            <a:off x="179512" y="1340768"/>
            <a:ext cx="540060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endParaRPr lang="fr-FR" sz="1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 algn="just">
              <a:buFont typeface="Wingdings"/>
              <a:buChar char="Ü"/>
            </a:pPr>
            <a:r>
              <a:rPr lang="fr-FR" sz="1600" b="1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Emailing</a:t>
            </a:r>
            <a:r>
              <a:rPr lang="fr-FR" sz="16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client</a:t>
            </a:r>
          </a:p>
          <a:p>
            <a:pPr lvl="1" algn="just"/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Un email sera envoyé à tous nos clients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distanciés avec </a:t>
            </a:r>
            <a:r>
              <a:rPr lang="fr-FR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opt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-in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sans Bouquet Liberté courant S11 mettant en avant </a:t>
            </a:r>
          </a:p>
          <a:p>
            <a:pPr marL="742950" lvl="1" indent="-285750" algn="just">
              <a:buFontTx/>
              <a:buChar char="-"/>
            </a:pP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notre offre Domilis </a:t>
            </a:r>
          </a:p>
          <a:p>
            <a:pPr marL="742950" lvl="1" indent="-285750" algn="just">
              <a:buFontTx/>
              <a:buChar char="-"/>
            </a:pP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et notre offre Bancarisation</a:t>
            </a:r>
          </a:p>
          <a:p>
            <a:pPr lvl="1" algn="just"/>
            <a:endParaRPr lang="fr-FR" sz="1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 algn="just">
              <a:buFont typeface="Wingdings"/>
              <a:buChar char="Ü"/>
            </a:pPr>
            <a:r>
              <a:rPr lang="fr-FR" sz="16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Email conseiller </a:t>
            </a:r>
          </a:p>
          <a:p>
            <a:pPr lvl="1" algn="just"/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Retrouvez une déclinaison de l’</a:t>
            </a:r>
            <a:r>
              <a:rPr lang="fr-FR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emailing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client dans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vos modèles de courrier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sous Outlook. </a:t>
            </a:r>
          </a:p>
          <a:p>
            <a:pPr lvl="1" algn="just"/>
            <a:endParaRPr lang="fr-FR" sz="1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286" y="1556792"/>
            <a:ext cx="2914171" cy="41597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" t="2835" r="89286" b="64048"/>
          <a:stretch/>
        </p:blipFill>
        <p:spPr bwMode="auto">
          <a:xfrm>
            <a:off x="698363" y="3717032"/>
            <a:ext cx="1594169" cy="1788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020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181" t="33185"/>
          <a:stretch/>
        </p:blipFill>
        <p:spPr>
          <a:xfrm>
            <a:off x="5292080" y="3933056"/>
            <a:ext cx="3140802" cy="230425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55576" y="1556792"/>
            <a:ext cx="7677306" cy="4680520"/>
          </a:xfrm>
          <a:prstGeom prst="rect">
            <a:avLst/>
          </a:prstGeom>
          <a:solidFill>
            <a:srgbClr val="C31632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523220"/>
          </a:xfrm>
        </p:spPr>
        <p:txBody>
          <a:bodyPr/>
          <a:lstStyle/>
          <a:p>
            <a:r>
              <a:rPr lang="fr-FR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Sommaire</a:t>
            </a:r>
            <a:endParaRPr lang="fr-F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4294967295"/>
          </p:nvPr>
        </p:nvSpPr>
        <p:spPr>
          <a:xfrm>
            <a:off x="912816" y="1700808"/>
            <a:ext cx="7362825" cy="4319587"/>
          </a:xfrm>
        </p:spPr>
        <p:txBody>
          <a:bodyPr>
            <a:normAutofit/>
          </a:bodyPr>
          <a:lstStyle/>
          <a:p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Contexte et constat</a:t>
            </a: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Rappel du fonctionnement</a:t>
            </a:r>
          </a:p>
          <a:p>
            <a:endParaRPr lang="fr-F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Opportunités commerciales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 à disposition</a:t>
            </a: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Flèche droite rayée 10">
            <a:hlinkClick r:id="rId4" action="ppaction://hlinksldjump"/>
          </p:cNvPr>
          <p:cNvSpPr/>
          <p:nvPr/>
        </p:nvSpPr>
        <p:spPr>
          <a:xfrm flipH="1">
            <a:off x="767812" y="5586344"/>
            <a:ext cx="1440160" cy="648048"/>
          </a:xfrm>
          <a:prstGeom prst="striped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RETOUR SYNTHÈSE</a:t>
            </a:r>
            <a:endParaRPr lang="fr-FR" sz="1200" b="1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1813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6282304" cy="1046440"/>
          </a:xfrm>
        </p:spPr>
        <p:txBody>
          <a:bodyPr/>
          <a:lstStyle/>
          <a:p>
            <a:r>
              <a:rPr lang="fr-FR" dirty="0"/>
              <a:t>Outils à </a:t>
            </a:r>
            <a:r>
              <a:rPr lang="fr-FR" dirty="0" smtClean="0"/>
              <a:t>disposition</a:t>
            </a:r>
            <a:br>
              <a:rPr lang="fr-FR" dirty="0" smtClean="0"/>
            </a:br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NOUVEAU </a:t>
            </a:r>
            <a:r>
              <a:rPr lang="fr-FR" sz="18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>pilotage mobilité bancaire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251520" y="1340768"/>
            <a:ext cx="82809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 nouveaux outils seront mis à votre disposition courant S11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dans la Rubrique des Commerciaux </a:t>
            </a:r>
            <a:endParaRPr lang="fr-FR" sz="1600" b="1" u="sng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95536" y="1844824"/>
            <a:ext cx="8208912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/>
              <a:buChar char="Ü"/>
            </a:pPr>
            <a:r>
              <a:rPr lang="fr-FR" sz="1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Suivi hebdo Mobilité Bancaire</a:t>
            </a:r>
          </a:p>
          <a:p>
            <a:pPr algn="just"/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Ce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suivi vous propose une lecture directe de la « balance » entre </a:t>
            </a: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mobilités </a:t>
            </a:r>
            <a:r>
              <a:rPr lang="fr-FR" sz="1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entrantes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(arrivées) </a:t>
            </a: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</a:t>
            </a:r>
            <a:r>
              <a:rPr lang="fr-FR" sz="1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sortantes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(départs)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sur votre point de vente.</a:t>
            </a:r>
          </a:p>
          <a:p>
            <a:pPr algn="just"/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Il va jusqu’à détailler </a:t>
            </a: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les flux par rapport à nos principaux concurrents sur vos zones de chalandise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 respectives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fr-FR" sz="1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Vous pourrez ainsi naviguer sur 3 onglets :</a:t>
            </a:r>
          </a:p>
          <a:p>
            <a:pPr marL="285750" indent="-285750" algn="just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400" u="sng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Onglet 1 :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Synthèse globale du solde de nouveaux clients par DIRCO</a:t>
            </a:r>
          </a:p>
          <a:p>
            <a:pPr marL="285750" indent="-285750" algn="just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400" u="sng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Onglet 2 :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Synthèse globale des flux arrivées/départs avec les établissements concurrents pour la CEGEE</a:t>
            </a:r>
          </a:p>
          <a:p>
            <a:pPr marL="285750" indent="-285750" algn="just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400" u="sng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Onglet 3 :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Une vue détaillée par agence </a:t>
            </a:r>
          </a:p>
          <a:p>
            <a:pPr marL="742950" lvl="1" indent="-285750" algn="just">
              <a:buFontTx/>
              <a:buChar char="-"/>
            </a:pP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du solde de nouveaux clients </a:t>
            </a:r>
          </a:p>
          <a:p>
            <a:pPr marL="742950" lvl="1" indent="-285750" algn="just">
              <a:buFontTx/>
              <a:buChar char="-"/>
            </a:pP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et des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flux arrivées/départs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avec les concurrents</a:t>
            </a:r>
            <a:endParaRPr lang="fr-FR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67544" y="4820959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 </a:t>
            </a:r>
            <a:r>
              <a:rPr lang="fr-FR" sz="16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Rapport ORCA</a:t>
            </a:r>
            <a:endParaRPr lang="fr-FR" sz="1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/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Vous pourrez y suivre </a:t>
            </a:r>
            <a:r>
              <a:rPr lang="fr-FR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l’état d’avancement des dossiers de vos nouveaux clients </a:t>
            </a:r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souhaitant rapatrier leurs flux chez </a:t>
            </a:r>
            <a:r>
              <a:rPr lang="fr-FR" sz="14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nous.</a:t>
            </a:r>
            <a:endParaRPr lang="fr-FR" sz="1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/>
            <a:r>
              <a:rPr lang="fr-FR" sz="14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mobilités réglementées et non réglementées y sont représentées. Idéal </a:t>
            </a:r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pour </a:t>
            </a:r>
            <a:r>
              <a:rPr lang="fr-FR" sz="1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une vue d’ensemble sur votre portefeuille</a:t>
            </a:r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avec notamment un </a:t>
            </a:r>
            <a:r>
              <a:rPr lang="fr-FR" sz="14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filtre </a:t>
            </a:r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possible sur l’état d’avancement de chaque </a:t>
            </a:r>
            <a:r>
              <a:rPr lang="fr-FR" sz="14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transfert.</a:t>
            </a:r>
            <a:endParaRPr lang="fr-FR" sz="1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330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5999" y="306000"/>
            <a:ext cx="7650457" cy="707886"/>
          </a:xfrm>
        </p:spPr>
        <p:txBody>
          <a:bodyPr/>
          <a:lstStyle/>
          <a:p>
            <a:r>
              <a:rPr lang="fr-FR" dirty="0"/>
              <a:t>Outils à </a:t>
            </a:r>
            <a:r>
              <a:rPr lang="fr-FR" dirty="0" smtClean="0"/>
              <a:t>disposition</a:t>
            </a:r>
            <a:br>
              <a:rPr lang="fr-FR" dirty="0" smtClean="0"/>
            </a:br>
            <a:r>
              <a:rPr lang="fr-FR" sz="18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>Les suivis existants sur le PCM 	</a:t>
            </a:r>
            <a:r>
              <a:rPr lang="fr-FR" sz="1800" cap="none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fr-FR" sz="18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>		          1/2</a:t>
            </a:r>
            <a:endParaRPr lang="fr-FR" sz="1800" cap="none" dirty="0"/>
          </a:p>
        </p:txBody>
      </p:sp>
      <p:sp>
        <p:nvSpPr>
          <p:cNvPr id="15" name="ZoneTexte 14"/>
          <p:cNvSpPr txBox="1"/>
          <p:nvPr/>
        </p:nvSpPr>
        <p:spPr>
          <a:xfrm>
            <a:off x="395536" y="1340768"/>
            <a:ext cx="82809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Et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toujours à votre disposition </a:t>
            </a: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code transaction 1307 </a:t>
            </a: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DOMILIS – Consultation / Modification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pour suivre l’état du dossier de mobilité d’un client, en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détail,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en sélectionnant le compte support à partir de la synthèse client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l="13944" t="12743"/>
          <a:stretch/>
        </p:blipFill>
        <p:spPr>
          <a:xfrm>
            <a:off x="395536" y="2398312"/>
            <a:ext cx="7080361" cy="4055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Zone de texte 2"/>
          <p:cNvSpPr txBox="1">
            <a:spLocks noChangeArrowheads="1"/>
          </p:cNvSpPr>
          <p:nvPr/>
        </p:nvSpPr>
        <p:spPr bwMode="auto">
          <a:xfrm>
            <a:off x="552034" y="5589240"/>
            <a:ext cx="6108197" cy="5092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1200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Chaque onglet restitue les </a:t>
            </a:r>
            <a:r>
              <a:rPr lang="fr-FR" sz="12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informations sur les virements récurrents reçus, les prélèvements reçus, les virements émis et la liste des chèques non </a:t>
            </a:r>
            <a:r>
              <a:rPr lang="fr-FR" sz="1200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débités fournis par la Banque de Départ</a:t>
            </a:r>
            <a:endParaRPr lang="fr-FR" sz="1200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sp>
        <p:nvSpPr>
          <p:cNvPr id="7" name="Zone de texte 2"/>
          <p:cNvSpPr txBox="1">
            <a:spLocks noChangeArrowheads="1"/>
          </p:cNvSpPr>
          <p:nvPr/>
        </p:nvSpPr>
        <p:spPr bwMode="auto">
          <a:xfrm>
            <a:off x="6948265" y="2492897"/>
            <a:ext cx="2113564" cy="28083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1200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Permet d’éditer un bordereau de traçabilité des opérations sur le dossier et consulter l’éventuel motif de refus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643" y="3535572"/>
            <a:ext cx="1888808" cy="162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Connecteur droit avec flèche 8"/>
          <p:cNvCxnSpPr>
            <a:stCxn id="7" idx="1"/>
          </p:cNvCxnSpPr>
          <p:nvPr/>
        </p:nvCxnSpPr>
        <p:spPr>
          <a:xfrm flipH="1">
            <a:off x="4793469" y="3897053"/>
            <a:ext cx="2154796" cy="900099"/>
          </a:xfrm>
          <a:prstGeom prst="straightConnector1">
            <a:avLst/>
          </a:prstGeom>
          <a:ln w="31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 flipV="1">
            <a:off x="1475656" y="5445224"/>
            <a:ext cx="3888432" cy="216024"/>
          </a:xfrm>
          <a:prstGeom prst="straightConnector1">
            <a:avLst/>
          </a:prstGeom>
          <a:ln w="31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 flipV="1">
            <a:off x="1475656" y="5373216"/>
            <a:ext cx="2304256" cy="288032"/>
          </a:xfrm>
          <a:prstGeom prst="straightConnector1">
            <a:avLst/>
          </a:prstGeom>
          <a:ln w="31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 flipV="1">
            <a:off x="1475656" y="5373216"/>
            <a:ext cx="720080" cy="288032"/>
          </a:xfrm>
          <a:prstGeom prst="straightConnector1">
            <a:avLst/>
          </a:prstGeom>
          <a:ln w="31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/>
          <p:nvPr/>
        </p:nvCxnSpPr>
        <p:spPr>
          <a:xfrm flipH="1" flipV="1">
            <a:off x="611560" y="5373216"/>
            <a:ext cx="864096" cy="288032"/>
          </a:xfrm>
          <a:prstGeom prst="straightConnector1">
            <a:avLst/>
          </a:prstGeom>
          <a:ln w="31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440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7722464" cy="707886"/>
          </a:xfrm>
        </p:spPr>
        <p:txBody>
          <a:bodyPr/>
          <a:lstStyle/>
          <a:p>
            <a:r>
              <a:rPr lang="fr-FR" dirty="0"/>
              <a:t>Outils à </a:t>
            </a:r>
            <a:r>
              <a:rPr lang="fr-FR" dirty="0" smtClean="0"/>
              <a:t>disposition</a:t>
            </a:r>
            <a:br>
              <a:rPr lang="fr-FR" dirty="0" smtClean="0"/>
            </a:br>
            <a:r>
              <a:rPr lang="fr-FR" sz="1800" cap="none" dirty="0">
                <a:solidFill>
                  <a:srgbClr val="C3163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suivis existants </a:t>
            </a:r>
            <a:r>
              <a:rPr lang="fr-FR" sz="1800" cap="none" dirty="0" smtClean="0">
                <a:solidFill>
                  <a:srgbClr val="C3163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sur </a:t>
            </a:r>
            <a:r>
              <a:rPr lang="fr-FR" sz="1800" cap="none" dirty="0">
                <a:solidFill>
                  <a:srgbClr val="C3163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PCM 				          </a:t>
            </a:r>
            <a:r>
              <a:rPr lang="fr-FR" sz="1800" cap="none" dirty="0" smtClean="0">
                <a:solidFill>
                  <a:srgbClr val="C3163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2/2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395536" y="1340768"/>
            <a:ext cx="82809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Le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client a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accès </a:t>
            </a: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aux mêmes informations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que le conseiller </a:t>
            </a:r>
            <a:r>
              <a:rPr lang="fr-FR" sz="1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via son espace DEI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 rubrique « demande en cours ». En cas de mobilité partielle, il pourra choisir lui-même les prélèvements qu’il souhaite rapatrier à la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CEGEE. </a:t>
            </a: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t="13729" r="19353" b="10119"/>
          <a:stretch/>
        </p:blipFill>
        <p:spPr bwMode="auto">
          <a:xfrm>
            <a:off x="5747992" y="3068960"/>
            <a:ext cx="3229148" cy="22263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70"/>
          <a:stretch/>
        </p:blipFill>
        <p:spPr bwMode="auto">
          <a:xfrm>
            <a:off x="401248" y="2354769"/>
            <a:ext cx="4949825" cy="32344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3807070" y="3933056"/>
            <a:ext cx="1536700" cy="864973"/>
          </a:xfrm>
          <a:prstGeom prst="rect">
            <a:avLst/>
          </a:prstGeom>
          <a:noFill/>
          <a:ln w="38100">
            <a:solidFill>
              <a:srgbClr val="EA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lèche droite 18"/>
          <p:cNvSpPr/>
          <p:nvPr/>
        </p:nvSpPr>
        <p:spPr>
          <a:xfrm>
            <a:off x="5343770" y="4149080"/>
            <a:ext cx="452366" cy="288032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269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5999" y="306000"/>
            <a:ext cx="7650457" cy="707886"/>
          </a:xfrm>
        </p:spPr>
        <p:txBody>
          <a:bodyPr/>
          <a:lstStyle/>
          <a:p>
            <a:r>
              <a:rPr lang="fr-FR" dirty="0"/>
              <a:t>Outils à </a:t>
            </a:r>
            <a:r>
              <a:rPr lang="fr-FR" dirty="0" smtClean="0"/>
              <a:t>disposition</a:t>
            </a:r>
            <a:br>
              <a:rPr lang="fr-FR" dirty="0" smtClean="0"/>
            </a:br>
            <a:r>
              <a:rPr lang="fr-FR" sz="1800" cap="none" dirty="0" smtClean="0"/>
              <a:t>Astuces							              1/2</a:t>
            </a:r>
            <a:endParaRPr lang="fr-FR" sz="1800" cap="none" dirty="0"/>
          </a:p>
        </p:txBody>
      </p:sp>
      <p:sp>
        <p:nvSpPr>
          <p:cNvPr id="15" name="ZoneTexte 14"/>
          <p:cNvSpPr txBox="1"/>
          <p:nvPr/>
        </p:nvSpPr>
        <p:spPr>
          <a:xfrm>
            <a:off x="395536" y="1222301"/>
            <a:ext cx="828092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Les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demandes de mobilité réglementée sont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faites de manière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automatique.</a:t>
            </a:r>
          </a:p>
          <a:p>
            <a:pPr algn="just"/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ATTENTION, en cas d’informations client erronées,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la demande est rejetée automatiquement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algn="just"/>
            <a:endParaRPr lang="fr-FR" sz="1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just">
              <a:buFont typeface="Wingdings"/>
              <a:buChar char="Ü"/>
            </a:pPr>
            <a:r>
              <a:rPr lang="fr-FR" sz="1400" b="1" dirty="0">
                <a:solidFill>
                  <a:srgbClr val="C3163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 faire  en cas de rejet de la demande de mobilité par la banque de </a:t>
            </a:r>
            <a:r>
              <a:rPr lang="fr-FR" sz="1400" b="1" dirty="0" smtClean="0">
                <a:solidFill>
                  <a:srgbClr val="C3163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départ</a:t>
            </a:r>
            <a:endParaRPr lang="fr-FR" sz="1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Vérifier </a:t>
            </a: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le motif de refus via la transaction 1307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&gt; Bordereau de traçabilité</a:t>
            </a:r>
          </a:p>
          <a:p>
            <a:pPr algn="just"/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Refaire </a:t>
            </a: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une demande de mobilité réglementée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en faisant un avenant du BL et en ne remettant plus les données erronées</a:t>
            </a:r>
          </a:p>
          <a:p>
            <a:pPr algn="just"/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65" t="19738" r="20312" b="21175"/>
          <a:stretch/>
        </p:blipFill>
        <p:spPr bwMode="auto">
          <a:xfrm>
            <a:off x="323530" y="2924944"/>
            <a:ext cx="6118845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Connecteur droit avec flèche 8"/>
          <p:cNvCxnSpPr>
            <a:stCxn id="10" idx="1"/>
          </p:cNvCxnSpPr>
          <p:nvPr/>
        </p:nvCxnSpPr>
        <p:spPr>
          <a:xfrm flipH="1">
            <a:off x="4442987" y="4348208"/>
            <a:ext cx="2265425" cy="1238361"/>
          </a:xfrm>
          <a:prstGeom prst="straightConnector1">
            <a:avLst/>
          </a:prstGeom>
          <a:ln w="25400">
            <a:solidFill>
              <a:srgbClr val="EA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02" t="8233" r="32392" b="22667"/>
          <a:stretch/>
        </p:blipFill>
        <p:spPr bwMode="auto">
          <a:xfrm>
            <a:off x="6708412" y="3109846"/>
            <a:ext cx="2260886" cy="2476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3059832" y="5313208"/>
            <a:ext cx="1383155" cy="2760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02" t="61843" r="32392" b="25919"/>
          <a:stretch/>
        </p:blipFill>
        <p:spPr bwMode="auto">
          <a:xfrm>
            <a:off x="4932040" y="5591021"/>
            <a:ext cx="4255179" cy="825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5004048" y="6200530"/>
            <a:ext cx="4248472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454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5999" y="306000"/>
            <a:ext cx="7650457" cy="707886"/>
          </a:xfrm>
        </p:spPr>
        <p:txBody>
          <a:bodyPr/>
          <a:lstStyle/>
          <a:p>
            <a:r>
              <a:rPr lang="fr-FR" dirty="0"/>
              <a:t>Outils à </a:t>
            </a:r>
            <a:r>
              <a:rPr lang="fr-FR" dirty="0" smtClean="0"/>
              <a:t>disposition</a:t>
            </a:r>
            <a:br>
              <a:rPr lang="fr-FR" dirty="0" smtClean="0"/>
            </a:br>
            <a:r>
              <a:rPr lang="fr-FR" sz="1800" cap="none" dirty="0"/>
              <a:t>Astuces </a:t>
            </a:r>
            <a:r>
              <a:rPr lang="fr-FR" sz="1800" cap="none" dirty="0">
                <a:solidFill>
                  <a:srgbClr val="C31632"/>
                </a:solidFill>
              </a:rPr>
              <a:t>							              </a:t>
            </a:r>
            <a:r>
              <a:rPr lang="fr-FR" sz="1800" cap="none" dirty="0" smtClean="0">
                <a:solidFill>
                  <a:srgbClr val="C31632"/>
                </a:solidFill>
              </a:rPr>
              <a:t>2/2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496331" y="1340768"/>
            <a:ext cx="5587837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/>
              <a:buChar char="Ü"/>
            </a:pPr>
            <a:r>
              <a:rPr lang="fr-FR" sz="16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ATTENTION</a:t>
            </a:r>
          </a:p>
          <a:p>
            <a:pPr algn="just"/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L’application DOMILIS déduit automatiquement les 8 premiers caractères du BIC correspondant. </a:t>
            </a:r>
            <a:endParaRPr lang="fr-FR" sz="1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Le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Conseiller doit vérifier ce BIC et en compléter les 3 derniers caractères à partir du RIB du compte du Client dans sa banque de départ . </a:t>
            </a:r>
            <a:endParaRPr lang="fr-FR" sz="1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Si </a:t>
            </a: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le RIB présente seulement les 8 premiers caractères du BIC, alors </a:t>
            </a:r>
            <a:r>
              <a:rPr lang="fr-FR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Conseiller complète </a:t>
            </a:r>
            <a:r>
              <a:rPr lang="fr-FR" sz="1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celui-ci avec XXX</a:t>
            </a:r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Une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saisie erronée du BIC génère un rejet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sz="1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60232" y="1340768"/>
            <a:ext cx="1858483" cy="1935921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496332" y="3420705"/>
            <a:ext cx="828092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Solution </a:t>
            </a: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: </a:t>
            </a:r>
          </a:p>
          <a:p>
            <a:pPr algn="just"/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Le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Conseiller constate une erreur de frappe dans les données Clients ou le BIC de l’ancienne banque ; il révoque le premier mandat et en recrée un nouveau en corrigeant les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erreurs (possibilité de faire un avenant au BL)</a:t>
            </a: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sz="1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Solution 2 :</a:t>
            </a:r>
          </a:p>
          <a:p>
            <a:pPr algn="just"/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Le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Conseiller ne constate pas d’erreur, il peut néanmoins poursuivre avec le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même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mandat sur le parcours non réglementé en ajoutant manuellement les émetteurs de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virement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et de prélèvement avec son Client pour renseigner les champs nécessaire ;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le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Client peut le faire lui-même à partir de son DEI</a:t>
            </a:r>
          </a:p>
          <a:p>
            <a:pPr algn="just"/>
            <a:endParaRPr lang="fr-FR" sz="1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6170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5999" y="306000"/>
            <a:ext cx="7650457" cy="707886"/>
          </a:xfrm>
        </p:spPr>
        <p:txBody>
          <a:bodyPr/>
          <a:lstStyle/>
          <a:p>
            <a:r>
              <a:rPr lang="fr-FR" dirty="0"/>
              <a:t>Outils à </a:t>
            </a:r>
            <a:r>
              <a:rPr lang="fr-FR" dirty="0" smtClean="0"/>
              <a:t>disposition</a:t>
            </a:r>
            <a:br>
              <a:rPr lang="fr-FR" dirty="0" smtClean="0"/>
            </a:br>
            <a:r>
              <a:rPr lang="fr-FR" sz="1800" dirty="0" smtClean="0"/>
              <a:t>Boite à outils</a:t>
            </a:r>
            <a:endParaRPr lang="fr-FR" sz="1800" dirty="0"/>
          </a:p>
        </p:txBody>
      </p:sp>
      <p:sp>
        <p:nvSpPr>
          <p:cNvPr id="14" name="Rectangle 13"/>
          <p:cNvSpPr/>
          <p:nvPr/>
        </p:nvSpPr>
        <p:spPr>
          <a:xfrm>
            <a:off x="493652" y="5780081"/>
            <a:ext cx="3369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 smtClean="0"/>
              <a:t>Pages internet dédiée Domilis</a:t>
            </a:r>
          </a:p>
          <a:p>
            <a:r>
              <a:rPr lang="fr-FR" sz="1200" dirty="0">
                <a:hlinkClick r:id="rId2"/>
              </a:rPr>
              <a:t>https://</a:t>
            </a:r>
            <a:r>
              <a:rPr lang="fr-FR" sz="1200" dirty="0" smtClean="0">
                <a:hlinkClick r:id="rId2"/>
              </a:rPr>
              <a:t>www.caisse-epargne.fr/grand-est-europe/particuliers/au-quotidien/produit-domilis</a:t>
            </a:r>
            <a:endParaRPr lang="fr-FR" sz="1200" dirty="0" smtClean="0"/>
          </a:p>
        </p:txBody>
      </p:sp>
      <p:sp>
        <p:nvSpPr>
          <p:cNvPr id="16" name="Rectangle 15"/>
          <p:cNvSpPr/>
          <p:nvPr/>
        </p:nvSpPr>
        <p:spPr>
          <a:xfrm>
            <a:off x="5939841" y="3327375"/>
            <a:ext cx="25461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buClr>
                <a:srgbClr val="FF0000"/>
              </a:buClr>
            </a:pPr>
            <a:r>
              <a:rPr lang="fr-FR" sz="1200" dirty="0" smtClean="0">
                <a:hlinkClick r:id="rId3"/>
              </a:rPr>
              <a:t>Le mini-guide de la FBF</a:t>
            </a:r>
            <a:endParaRPr lang="fr-FR" sz="1200" dirty="0" smtClean="0"/>
          </a:p>
          <a:p>
            <a:pPr marL="0" lvl="1" algn="ctr">
              <a:buClr>
                <a:srgbClr val="FF0000"/>
              </a:buClr>
            </a:pPr>
            <a:r>
              <a:rPr lang="fr-FR" sz="1200" dirty="0" smtClean="0"/>
              <a:t> (en ligne sur le site Caisse d’Epargne)</a:t>
            </a:r>
          </a:p>
        </p:txBody>
      </p:sp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652" y="1518071"/>
            <a:ext cx="2053364" cy="532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Groupe 20"/>
          <p:cNvGrpSpPr/>
          <p:nvPr/>
        </p:nvGrpSpPr>
        <p:grpSpPr>
          <a:xfrm>
            <a:off x="5986879" y="4365104"/>
            <a:ext cx="2329537" cy="1532655"/>
            <a:chOff x="6709144" y="1684195"/>
            <a:chExt cx="2329537" cy="1613465"/>
          </a:xfrm>
        </p:grpSpPr>
        <p:sp>
          <p:nvSpPr>
            <p:cNvPr id="22" name="Rectangle 4"/>
            <p:cNvSpPr>
              <a:spLocks noChangeArrowheads="1"/>
            </p:cNvSpPr>
            <p:nvPr/>
          </p:nvSpPr>
          <p:spPr bwMode="auto">
            <a:xfrm>
              <a:off x="6709144" y="1684195"/>
              <a:ext cx="2329537" cy="161346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</a:pPr>
              <a:endParaRPr lang="fr-FR" altLang="fr-FR" sz="1200" dirty="0" smtClean="0">
                <a:solidFill>
                  <a:srgbClr val="000000"/>
                </a:solidFill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</a:pPr>
              <a:endParaRPr lang="fr-FR" altLang="fr-FR" sz="1200" dirty="0">
                <a:solidFill>
                  <a:srgbClr val="000000"/>
                </a:solidFill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</a:pPr>
              <a:endParaRPr lang="fr-FR" altLang="fr-FR" sz="1200" dirty="0" smtClean="0">
                <a:solidFill>
                  <a:srgbClr val="000000"/>
                </a:solidFill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</a:pPr>
              <a:endParaRPr lang="fr-FR" altLang="fr-FR" sz="1200" dirty="0">
                <a:solidFill>
                  <a:srgbClr val="000000"/>
                </a:solidFill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</a:pPr>
              <a:endParaRPr lang="fr-FR" altLang="fr-FR" sz="1200" dirty="0" smtClean="0">
                <a:solidFill>
                  <a:srgbClr val="000000"/>
                </a:solidFill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</a:pPr>
              <a:endParaRPr lang="fr-FR" altLang="fr-FR" sz="1200" dirty="0">
                <a:solidFill>
                  <a:srgbClr val="000000"/>
                </a:solidFill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</a:pPr>
              <a:endParaRPr lang="fr-FR" altLang="fr-FR" sz="1200" dirty="0" smtClean="0">
                <a:solidFill>
                  <a:srgbClr val="000000"/>
                </a:solidFill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</a:pPr>
              <a:endParaRPr lang="fr-FR" altLang="fr-FR" sz="1200" dirty="0">
                <a:solidFill>
                  <a:srgbClr val="000000"/>
                </a:solidFill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</a:pPr>
              <a:endParaRPr lang="fr-FR" altLang="fr-FR" sz="1200" dirty="0" smtClean="0">
                <a:solidFill>
                  <a:srgbClr val="000000"/>
                </a:solidFill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</a:pPr>
              <a:r>
                <a:rPr lang="fr-FR" altLang="fr-FR" sz="1400" dirty="0" smtClean="0">
                  <a:solidFill>
                    <a:srgbClr val="000000"/>
                  </a:solidFill>
                  <a:cs typeface="Arial" pitchFamily="34" charset="0"/>
                </a:rPr>
                <a:t>Service d’assistance Domilis </a:t>
              </a:r>
            </a:p>
            <a:p>
              <a:pPr algn="ctr" fontAlgn="base">
                <a:spcBef>
                  <a:spcPct val="0"/>
                </a:spcBef>
              </a:pPr>
              <a:r>
                <a:rPr lang="fr-FR" altLang="fr-FR" sz="1400" dirty="0" smtClean="0">
                  <a:solidFill>
                    <a:srgbClr val="000000"/>
                  </a:solidFill>
                  <a:cs typeface="Arial" pitchFamily="34" charset="0"/>
                </a:rPr>
                <a:t>dédié aux conseillers : </a:t>
              </a:r>
            </a:p>
            <a:p>
              <a:pPr algn="ctr" fontAlgn="base">
                <a:spcBef>
                  <a:spcPct val="0"/>
                </a:spcBef>
              </a:pPr>
              <a:r>
                <a:rPr lang="fr-FR" altLang="fr-FR" sz="1050" dirty="0" smtClean="0">
                  <a:solidFill>
                    <a:srgbClr val="000000"/>
                  </a:solidFill>
                  <a:cs typeface="Arial" pitchFamily="34" charset="0"/>
                  <a:sym typeface="Wingdings" pitchFamily="2" charset="2"/>
                </a:rPr>
                <a:t></a:t>
              </a:r>
              <a:r>
                <a:rPr lang="fr-FR" altLang="fr-FR" sz="1400" dirty="0" smtClean="0">
                  <a:solidFill>
                    <a:srgbClr val="000000"/>
                  </a:solidFill>
                  <a:cs typeface="Arial" pitchFamily="34" charset="0"/>
                </a:rPr>
                <a:t> 01 70 39 25 43</a:t>
              </a:r>
            </a:p>
            <a:p>
              <a:pPr algn="ctr" fontAlgn="base">
                <a:spcBef>
                  <a:spcPct val="0"/>
                </a:spcBef>
              </a:pPr>
              <a:r>
                <a:rPr lang="fr-FR" altLang="fr-FR" sz="1400" dirty="0" smtClean="0">
                  <a:solidFill>
                    <a:srgbClr val="000000"/>
                  </a:solidFill>
                  <a:cs typeface="Arial" pitchFamily="34" charset="0"/>
                </a:rPr>
                <a:t>domilis@domiciliationbancaire.fr</a:t>
              </a:r>
            </a:p>
          </p:txBody>
        </p:sp>
        <p:pic>
          <p:nvPicPr>
            <p:cNvPr id="23" name="Picture 6" descr="Résultat d’images pour icone hotline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2107" y="1827769"/>
              <a:ext cx="423610" cy="4236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6" name="Rectangle 25"/>
          <p:cNvSpPr/>
          <p:nvPr/>
        </p:nvSpPr>
        <p:spPr>
          <a:xfrm>
            <a:off x="3752623" y="6032321"/>
            <a:ext cx="154733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buClr>
                <a:srgbClr val="FF0000"/>
              </a:buClr>
            </a:pPr>
            <a:r>
              <a:rPr lang="fr-FR" sz="1200" dirty="0" smtClean="0">
                <a:hlinkClick r:id="rId6"/>
              </a:rPr>
              <a:t>Flyer Mobilité Bancaire</a:t>
            </a:r>
            <a:endParaRPr lang="fr-FR" sz="1200" dirty="0" smtClean="0"/>
          </a:p>
        </p:txBody>
      </p:sp>
      <p:pic>
        <p:nvPicPr>
          <p:cNvPr id="2050" name="Picture 2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743" y="3900388"/>
            <a:ext cx="1026602" cy="20488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ZoneTexte 23"/>
          <p:cNvSpPr txBox="1"/>
          <p:nvPr/>
        </p:nvSpPr>
        <p:spPr>
          <a:xfrm>
            <a:off x="490379" y="2559977"/>
            <a:ext cx="3046784" cy="7405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98450" marR="31115" indent="-285750">
              <a:lnSpc>
                <a:spcPct val="116700"/>
              </a:lnSpc>
              <a:buClr>
                <a:srgbClr val="77787B"/>
              </a:buClr>
              <a:buFont typeface="Wingdings"/>
              <a:buChar char="Ø"/>
              <a:tabLst>
                <a:tab pos="120650" algn="l"/>
              </a:tabLst>
            </a:pPr>
            <a:r>
              <a:rPr lang="fr-FR" sz="1200" dirty="0">
                <a:hlinkClick r:id="rId8"/>
              </a:rPr>
              <a:t>Mode op’ Mobilité Réglementée</a:t>
            </a:r>
            <a:endParaRPr lang="fr-FR" sz="1200" dirty="0"/>
          </a:p>
          <a:p>
            <a:pPr marL="298450" marR="31115" indent="-285750">
              <a:lnSpc>
                <a:spcPct val="116700"/>
              </a:lnSpc>
              <a:buClr>
                <a:srgbClr val="77787B"/>
              </a:buClr>
              <a:buFont typeface="Wingdings"/>
              <a:buChar char="Ø"/>
              <a:tabLst>
                <a:tab pos="120650" algn="l"/>
              </a:tabLst>
            </a:pPr>
            <a:r>
              <a:rPr lang="fr-FR" sz="1200" dirty="0">
                <a:hlinkClick r:id="rId9"/>
              </a:rPr>
              <a:t>Mode op’ Mobilité Réglementée Partielle</a:t>
            </a:r>
            <a:endParaRPr lang="fr-FR" sz="1200" dirty="0"/>
          </a:p>
          <a:p>
            <a:pPr marL="298450" marR="31115" indent="-285750">
              <a:lnSpc>
                <a:spcPct val="116700"/>
              </a:lnSpc>
              <a:buClr>
                <a:srgbClr val="77787B"/>
              </a:buClr>
              <a:buFont typeface="Wingdings"/>
              <a:buChar char="Ø"/>
              <a:tabLst>
                <a:tab pos="120650" algn="l"/>
              </a:tabLst>
            </a:pPr>
            <a:r>
              <a:rPr lang="fr-FR" sz="1200" dirty="0">
                <a:hlinkClick r:id="rId10"/>
              </a:rPr>
              <a:t>Mode op’ Mobilité Non Réglementée </a:t>
            </a:r>
            <a:endParaRPr lang="fr-FR" sz="1200" dirty="0"/>
          </a:p>
        </p:txBody>
      </p:sp>
      <p:pic>
        <p:nvPicPr>
          <p:cNvPr id="1026" name="Picture 2">
            <a:hlinkClick r:id="rId11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52" y="2103036"/>
            <a:ext cx="1981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2"/>
          <a:stretch/>
        </p:blipFill>
        <p:spPr bwMode="auto">
          <a:xfrm>
            <a:off x="3863148" y="1381898"/>
            <a:ext cx="1279793" cy="18426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Rectangle 32"/>
          <p:cNvSpPr/>
          <p:nvPr/>
        </p:nvSpPr>
        <p:spPr>
          <a:xfrm>
            <a:off x="3729377" y="3356992"/>
            <a:ext cx="154733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buClr>
                <a:srgbClr val="FF0000"/>
              </a:buClr>
            </a:pPr>
            <a:r>
              <a:rPr lang="fr-FR" sz="1200" dirty="0" smtClean="0">
                <a:hlinkClick r:id="rId14"/>
              </a:rPr>
              <a:t>Fiche produit client</a:t>
            </a:r>
            <a:endParaRPr lang="fr-FR" sz="1200" dirty="0" smtClean="0"/>
          </a:p>
        </p:txBody>
      </p:sp>
      <p:pic>
        <p:nvPicPr>
          <p:cNvPr id="34" name="Picture 4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2860" y="1388456"/>
            <a:ext cx="1180127" cy="18443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52" y="3900388"/>
            <a:ext cx="2445736" cy="1877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108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6831</TotalTime>
  <Words>1709</Words>
  <Application>Microsoft Office PowerPoint</Application>
  <PresentationFormat>Affichage à l'écran (4:3)</PresentationFormat>
  <Paragraphs>350</Paragraphs>
  <Slides>20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1" baseType="lpstr">
      <vt:lpstr>Thème Office</vt:lpstr>
      <vt:lpstr>Mobilité bancaire Banque d’arrivée</vt:lpstr>
      <vt:lpstr>SYNTHÈSE</vt:lpstr>
      <vt:lpstr>Sommaire</vt:lpstr>
      <vt:lpstr>Contexte et constats Un cadre réglementaire imposé à tous les acteurs bancaires </vt:lpstr>
      <vt:lpstr>Contexte et constats Une opportunité de marché à saisir </vt:lpstr>
      <vt:lpstr>Contexte et constats Domilis, un outil aux profits de tous</vt:lpstr>
      <vt:lpstr>Sommaire</vt:lpstr>
      <vt:lpstr>Rappel du Fonctionnement Une répartition des rôles par étapes</vt:lpstr>
      <vt:lpstr>Rappel du Fonctionnement Des modes opératoires pour chacune des mobilités possibles</vt:lpstr>
      <vt:lpstr>Sommaire</vt:lpstr>
      <vt:lpstr>Opportunités commerciales Des nouvelles cibles GERC à votre disposition</vt:lpstr>
      <vt:lpstr>Opportunités commerciales Nos accélérateurs client : l’Offre de bienvenue</vt:lpstr>
      <vt:lpstr>Opportunités commerciales Une communication client pour activer nos Distanciés</vt:lpstr>
      <vt:lpstr>Sommaire</vt:lpstr>
      <vt:lpstr>Outils à disposition NOUVEAU pilotage mobilité bancaire </vt:lpstr>
      <vt:lpstr>Outils à disposition Les suivis existants sur le PCM               1/2</vt:lpstr>
      <vt:lpstr>Outils à disposition Les suivis existants sur le PCM               2/2</vt:lpstr>
      <vt:lpstr>Outils à disposition Astuces                     1/2</vt:lpstr>
      <vt:lpstr>Outils à disposition Astuces                      2/2</vt:lpstr>
      <vt:lpstr>Outils à disposition Boite à outils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A6706467</cp:lastModifiedBy>
  <cp:revision>502</cp:revision>
  <cp:lastPrinted>2018-09-25T07:31:07Z</cp:lastPrinted>
  <dcterms:created xsi:type="dcterms:W3CDTF">2017-05-30T18:41:27Z</dcterms:created>
  <dcterms:modified xsi:type="dcterms:W3CDTF">2019-03-06T09:49:28Z</dcterms:modified>
</cp:coreProperties>
</file>