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8" r:id="rId5"/>
    <p:sldId id="298" r:id="rId6"/>
    <p:sldId id="290" r:id="rId7"/>
    <p:sldId id="314" r:id="rId8"/>
    <p:sldId id="292" r:id="rId9"/>
    <p:sldId id="301" r:id="rId10"/>
    <p:sldId id="307" r:id="rId11"/>
    <p:sldId id="300" r:id="rId12"/>
    <p:sldId id="302" r:id="rId13"/>
    <p:sldId id="297" r:id="rId14"/>
    <p:sldId id="303" r:id="rId15"/>
    <p:sldId id="304" r:id="rId16"/>
    <p:sldId id="305" r:id="rId17"/>
    <p:sldId id="306" r:id="rId18"/>
    <p:sldId id="308" r:id="rId19"/>
    <p:sldId id="309" r:id="rId20"/>
    <p:sldId id="310" r:id="rId21"/>
    <p:sldId id="311" r:id="rId22"/>
    <p:sldId id="312" r:id="rId23"/>
    <p:sldId id="313" r:id="rId24"/>
    <p:sldId id="315" r:id="rId25"/>
    <p:sldId id="316" r:id="rId26"/>
    <p:sldId id="317" r:id="rId27"/>
    <p:sldId id="318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092" autoAdjust="0"/>
  </p:normalViewPr>
  <p:slideViewPr>
    <p:cSldViewPr showGuides="1">
      <p:cViewPr>
        <p:scale>
          <a:sx n="110" d="100"/>
          <a:sy n="110" d="100"/>
        </p:scale>
        <p:origin x="-1560" y="-72"/>
      </p:cViewPr>
      <p:guideLst>
        <p:guide orient="horz" pos="3203"/>
        <p:guide orient="horz"/>
        <p:guide pos="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2988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serie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23D-4644-B28F-5E6B626CCBBF}"/>
              </c:ext>
            </c:extLst>
          </c:dPt>
          <c:dPt>
            <c:idx val="1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23D-4644-B28F-5E6B626CCBBF}"/>
              </c:ext>
            </c:extLst>
          </c:dPt>
          <c:dPt>
            <c:idx val="2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23D-4644-B28F-5E6B626CCBBF}"/>
              </c:ext>
            </c:extLst>
          </c:dPt>
          <c:dPt>
            <c:idx val="3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CF8-448A-BF3E-A68C3B80143A}"/>
              </c:ext>
            </c:extLst>
          </c:dPt>
          <c:dPt>
            <c:idx val="4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F8-448A-BF3E-A68C3B80143A}"/>
              </c:ext>
            </c:extLst>
          </c:dPt>
          <c:dPt>
            <c:idx val="5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0CF8-448A-BF3E-A68C3B80143A}"/>
              </c:ext>
            </c:extLst>
          </c:dPt>
          <c:dPt>
            <c:idx val="6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CF8-448A-BF3E-A68C3B80143A}"/>
              </c:ext>
            </c:extLst>
          </c:dPt>
          <c:dPt>
            <c:idx val="7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F8-448A-BF3E-A68C3B80143A}"/>
              </c:ext>
            </c:extLst>
          </c:dPt>
          <c:dPt>
            <c:idx val="8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CF8-448A-BF3E-A68C3B80143A}"/>
              </c:ext>
            </c:extLst>
          </c:dPt>
          <c:dPt>
            <c:idx val="9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F8-448A-BF3E-A68C3B80143A}"/>
              </c:ext>
            </c:extLst>
          </c:dPt>
          <c:dPt>
            <c:idx val="10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CF8-448A-BF3E-A68C3B80143A}"/>
              </c:ext>
            </c:extLst>
          </c:dPt>
          <c:dPt>
            <c:idx val="11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F8-448A-BF3E-A68C3B80143A}"/>
              </c:ext>
            </c:extLst>
          </c:dPt>
          <c:dPt>
            <c:idx val="12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CF8-448A-BF3E-A68C3B80143A}"/>
              </c:ext>
            </c:extLst>
          </c:dPt>
          <c:dPt>
            <c:idx val="13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F8-448A-BF3E-A68C3B80143A}"/>
              </c:ext>
            </c:extLst>
          </c:dPt>
          <c:dPt>
            <c:idx val="1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CF8-448A-BF3E-A68C3B80143A}"/>
              </c:ext>
            </c:extLst>
          </c:dPt>
          <c:dPt>
            <c:idx val="15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0CF8-448A-BF3E-A68C3B80143A}"/>
              </c:ext>
            </c:extLst>
          </c:dPt>
          <c:dPt>
            <c:idx val="16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F8-448A-BF3E-A68C3B80143A}"/>
              </c:ext>
            </c:extLst>
          </c:dPt>
          <c:dPt>
            <c:idx val="17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0CF8-448A-BF3E-A68C3B80143A}"/>
              </c:ext>
            </c:extLst>
          </c:dPt>
          <c:dPt>
            <c:idx val="18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F8-448A-BF3E-A68C3B80143A}"/>
              </c:ext>
            </c:extLst>
          </c:dPt>
          <c:dPt>
            <c:idx val="19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0CF8-448A-BF3E-A68C3B80143A}"/>
              </c:ext>
            </c:extLst>
          </c:dPt>
          <c:dLbls>
            <c:delete val="1"/>
          </c:dLbls>
          <c:cat>
            <c:numRef>
              <c:f>Feuil1!$A$2:$A$21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Feuil1!$B$2:$B$21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23D-4644-B28F-5E6B626CCB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serie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8A-4264-823B-9B24C5B16201}"/>
              </c:ext>
            </c:extLst>
          </c:dPt>
          <c:dPt>
            <c:idx val="1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8A-4264-823B-9B24C5B16201}"/>
              </c:ext>
            </c:extLst>
          </c:dPt>
          <c:dPt>
            <c:idx val="2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8A-4264-823B-9B24C5B16201}"/>
              </c:ext>
            </c:extLst>
          </c:dPt>
          <c:dPt>
            <c:idx val="3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FA7-42E5-88B3-1645B52C5AD5}"/>
              </c:ext>
            </c:extLst>
          </c:dPt>
          <c:dPt>
            <c:idx val="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A7-42E5-88B3-1645B52C5AD5}"/>
              </c:ext>
            </c:extLst>
          </c:dPt>
          <c:dPt>
            <c:idx val="5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FA7-42E5-88B3-1645B52C5AD5}"/>
              </c:ext>
            </c:extLst>
          </c:dPt>
          <c:dPt>
            <c:idx val="6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FA7-42E5-88B3-1645B52C5AD5}"/>
              </c:ext>
            </c:extLst>
          </c:dPt>
          <c:dPt>
            <c:idx val="7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FA7-42E5-88B3-1645B52C5AD5}"/>
              </c:ext>
            </c:extLst>
          </c:dPt>
          <c:dPt>
            <c:idx val="8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FA7-42E5-88B3-1645B52C5AD5}"/>
              </c:ext>
            </c:extLst>
          </c:dPt>
          <c:dPt>
            <c:idx val="9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FA7-42E5-88B3-1645B52C5AD5}"/>
              </c:ext>
            </c:extLst>
          </c:dPt>
          <c:dPt>
            <c:idx val="10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FA7-42E5-88B3-1645B52C5AD5}"/>
              </c:ext>
            </c:extLst>
          </c:dPt>
          <c:dPt>
            <c:idx val="11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FA7-42E5-88B3-1645B52C5AD5}"/>
              </c:ext>
            </c:extLst>
          </c:dPt>
          <c:dPt>
            <c:idx val="12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FA7-42E5-88B3-1645B52C5AD5}"/>
              </c:ext>
            </c:extLst>
          </c:dPt>
          <c:dPt>
            <c:idx val="13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FA7-42E5-88B3-1645B52C5AD5}"/>
              </c:ext>
            </c:extLst>
          </c:dPt>
          <c:dPt>
            <c:idx val="14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FA7-42E5-88B3-1645B52C5AD5}"/>
              </c:ext>
            </c:extLst>
          </c:dPt>
          <c:dPt>
            <c:idx val="15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FA7-42E5-88B3-1645B52C5AD5}"/>
              </c:ext>
            </c:extLst>
          </c:dPt>
          <c:dPt>
            <c:idx val="16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FA7-42E5-88B3-1645B52C5AD5}"/>
              </c:ext>
            </c:extLst>
          </c:dPt>
          <c:dPt>
            <c:idx val="17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9FA7-42E5-88B3-1645B52C5AD5}"/>
              </c:ext>
            </c:extLst>
          </c:dPt>
          <c:dPt>
            <c:idx val="18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FA7-42E5-88B3-1645B52C5AD5}"/>
              </c:ext>
            </c:extLst>
          </c:dPt>
          <c:dPt>
            <c:idx val="19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9FA7-42E5-88B3-1645B52C5AD5}"/>
              </c:ext>
            </c:extLst>
          </c:dPt>
          <c:dLbls>
            <c:delete val="1"/>
          </c:dLbls>
          <c:cat>
            <c:numRef>
              <c:f>Feuil1!$A$2:$A$21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Feuil1!$B$2:$B$21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38A-4264-823B-9B24C5B162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xx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4C1-4B77-9BDD-295E12637FE3}"/>
              </c:ext>
            </c:extLst>
          </c:dPt>
          <c:dPt>
            <c:idx val="1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4C1-4B77-9BDD-295E12637FE3}"/>
              </c:ext>
            </c:extLst>
          </c:dPt>
          <c:dPt>
            <c:idx val="2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4C1-4B77-9BDD-295E12637FE3}"/>
              </c:ext>
            </c:extLst>
          </c:dPt>
          <c:dPt>
            <c:idx val="3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4C1-4B77-9BDD-295E12637FE3}"/>
              </c:ext>
            </c:extLst>
          </c:dPt>
          <c:dPt>
            <c:idx val="4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4C1-4B77-9BDD-295E12637FE3}"/>
              </c:ext>
            </c:extLst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4C1-4B77-9BDD-295E12637FE3}"/>
              </c:ext>
            </c:extLst>
          </c:dPt>
          <c:dPt>
            <c:idx val="6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4C1-4B77-9BDD-295E12637FE3}"/>
              </c:ext>
            </c:extLst>
          </c:dPt>
          <c:dPt>
            <c:idx val="7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4C1-4B77-9BDD-295E12637FE3}"/>
              </c:ext>
            </c:extLst>
          </c:dPt>
          <c:dPt>
            <c:idx val="8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4C1-4B77-9BDD-295E12637FE3}"/>
              </c:ext>
            </c:extLst>
          </c:dPt>
          <c:dPt>
            <c:idx val="9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4C1-4B77-9BDD-295E12637FE3}"/>
              </c:ext>
            </c:extLst>
          </c:dPt>
          <c:dPt>
            <c:idx val="10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4C1-4B77-9BDD-295E12637FE3}"/>
              </c:ext>
            </c:extLst>
          </c:dPt>
          <c:dPt>
            <c:idx val="11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F4C1-4B77-9BDD-295E12637FE3}"/>
              </c:ext>
            </c:extLst>
          </c:dPt>
          <c:dPt>
            <c:idx val="12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F4C1-4B77-9BDD-295E12637FE3}"/>
              </c:ext>
            </c:extLst>
          </c:dPt>
          <c:dPt>
            <c:idx val="13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F4C1-4B77-9BDD-295E12637FE3}"/>
              </c:ext>
            </c:extLst>
          </c:dPt>
          <c:dPt>
            <c:idx val="14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F4C1-4B77-9BDD-295E12637FE3}"/>
              </c:ext>
            </c:extLst>
          </c:dPt>
          <c:dPt>
            <c:idx val="15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F4C1-4B77-9BDD-295E12637FE3}"/>
              </c:ext>
            </c:extLst>
          </c:dPt>
          <c:dPt>
            <c:idx val="16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F4C1-4B77-9BDD-295E12637FE3}"/>
              </c:ext>
            </c:extLst>
          </c:dPt>
          <c:dPt>
            <c:idx val="17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F4C1-4B77-9BDD-295E12637FE3}"/>
              </c:ext>
            </c:extLst>
          </c:dPt>
          <c:dPt>
            <c:idx val="18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F4C1-4B77-9BDD-295E12637FE3}"/>
              </c:ext>
            </c:extLst>
          </c:dPt>
          <c:dPt>
            <c:idx val="19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F4C1-4B77-9BDD-295E12637FE3}"/>
              </c:ext>
            </c:extLst>
          </c:dPt>
          <c:cat>
            <c:strRef>
              <c:f>Feuil1!$A$2:$A$21</c:f>
              <c:strCache>
                <c:ptCount val="20"/>
                <c:pt idx="0">
                  <c:v>val1</c:v>
                </c:pt>
                <c:pt idx="1">
                  <c:v>val2</c:v>
                </c:pt>
                <c:pt idx="2">
                  <c:v>val3</c:v>
                </c:pt>
                <c:pt idx="3">
                  <c:v>val4</c:v>
                </c:pt>
                <c:pt idx="4">
                  <c:v>val5</c:v>
                </c:pt>
                <c:pt idx="5">
                  <c:v>val6</c:v>
                </c:pt>
                <c:pt idx="6">
                  <c:v>val7</c:v>
                </c:pt>
                <c:pt idx="7">
                  <c:v>val8</c:v>
                </c:pt>
                <c:pt idx="8">
                  <c:v>val9</c:v>
                </c:pt>
                <c:pt idx="9">
                  <c:v>val10</c:v>
                </c:pt>
                <c:pt idx="10">
                  <c:v>val11</c:v>
                </c:pt>
                <c:pt idx="11">
                  <c:v>val12</c:v>
                </c:pt>
                <c:pt idx="12">
                  <c:v>val13</c:v>
                </c:pt>
                <c:pt idx="13">
                  <c:v>val14</c:v>
                </c:pt>
                <c:pt idx="14">
                  <c:v>val15</c:v>
                </c:pt>
                <c:pt idx="15">
                  <c:v>val16</c:v>
                </c:pt>
                <c:pt idx="16">
                  <c:v>val17</c:v>
                </c:pt>
                <c:pt idx="17">
                  <c:v>val18</c:v>
                </c:pt>
                <c:pt idx="18">
                  <c:v>val19</c:v>
                </c:pt>
                <c:pt idx="19">
                  <c:v>val20</c:v>
                </c:pt>
              </c:strCache>
            </c:strRef>
          </c:cat>
          <c:val>
            <c:numRef>
              <c:f>Feuil1!$B$2:$B$21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8-F4C1-4B77-9BDD-295E12637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serie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74-483F-AFCA-19A1CDD591C4}"/>
              </c:ext>
            </c:extLst>
          </c:dPt>
          <c:dPt>
            <c:idx val="1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74-483F-AFCA-19A1CDD591C4}"/>
              </c:ext>
            </c:extLst>
          </c:dPt>
          <c:dPt>
            <c:idx val="2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74-483F-AFCA-19A1CDD591C4}"/>
              </c:ext>
            </c:extLst>
          </c:dPt>
          <c:dPt>
            <c:idx val="3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FEE-4469-8E6A-1D03722B999D}"/>
              </c:ext>
            </c:extLst>
          </c:dPt>
          <c:dPt>
            <c:idx val="4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EE-4469-8E6A-1D03722B999D}"/>
              </c:ext>
            </c:extLst>
          </c:dPt>
          <c:dPt>
            <c:idx val="5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FEE-4469-8E6A-1D03722B999D}"/>
              </c:ext>
            </c:extLst>
          </c:dPt>
          <c:dPt>
            <c:idx val="6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FEE-4469-8E6A-1D03722B999D}"/>
              </c:ext>
            </c:extLst>
          </c:dPt>
          <c:dPt>
            <c:idx val="7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FEE-4469-8E6A-1D03722B999D}"/>
              </c:ext>
            </c:extLst>
          </c:dPt>
          <c:dPt>
            <c:idx val="8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FEE-4469-8E6A-1D03722B999D}"/>
              </c:ext>
            </c:extLst>
          </c:dPt>
          <c:dPt>
            <c:idx val="9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FEE-4469-8E6A-1D03722B999D}"/>
              </c:ext>
            </c:extLst>
          </c:dPt>
          <c:dPt>
            <c:idx val="10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FEE-4469-8E6A-1D03722B999D}"/>
              </c:ext>
            </c:extLst>
          </c:dPt>
          <c:dPt>
            <c:idx val="11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FEE-4469-8E6A-1D03722B999D}"/>
              </c:ext>
            </c:extLst>
          </c:dPt>
          <c:dPt>
            <c:idx val="12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FEE-4469-8E6A-1D03722B999D}"/>
              </c:ext>
            </c:extLst>
          </c:dPt>
          <c:dPt>
            <c:idx val="13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FEE-4469-8E6A-1D03722B999D}"/>
              </c:ext>
            </c:extLst>
          </c:dPt>
          <c:dPt>
            <c:idx val="1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FEE-4469-8E6A-1D03722B999D}"/>
              </c:ext>
            </c:extLst>
          </c:dPt>
          <c:dPt>
            <c:idx val="15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FFEE-4469-8E6A-1D03722B999D}"/>
              </c:ext>
            </c:extLst>
          </c:dPt>
          <c:dPt>
            <c:idx val="16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FEE-4469-8E6A-1D03722B999D}"/>
              </c:ext>
            </c:extLst>
          </c:dPt>
          <c:dPt>
            <c:idx val="17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FFEE-4469-8E6A-1D03722B999D}"/>
              </c:ext>
            </c:extLst>
          </c:dPt>
          <c:dPt>
            <c:idx val="18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FEE-4469-8E6A-1D03722B999D}"/>
              </c:ext>
            </c:extLst>
          </c:dPt>
          <c:dPt>
            <c:idx val="19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FFEE-4469-8E6A-1D03722B999D}"/>
              </c:ext>
            </c:extLst>
          </c:dPt>
          <c:dLbls>
            <c:delete val="1"/>
          </c:dLbls>
          <c:cat>
            <c:numRef>
              <c:f>Feuil1!$A$2:$A$21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Feuil1!$B$2:$B$21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674-483F-AFCA-19A1CDD591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serie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2B-4153-A631-A0289C6DE29C}"/>
              </c:ext>
            </c:extLst>
          </c:dPt>
          <c:dPt>
            <c:idx val="1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2B-4153-A631-A0289C6DE29C}"/>
              </c:ext>
            </c:extLst>
          </c:dPt>
          <c:dPt>
            <c:idx val="2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2B-4153-A631-A0289C6DE29C}"/>
              </c:ext>
            </c:extLst>
          </c:dPt>
          <c:dPt>
            <c:idx val="3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686-422D-A540-2E83773887E7}"/>
              </c:ext>
            </c:extLst>
          </c:dPt>
          <c:dPt>
            <c:idx val="4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86-422D-A540-2E83773887E7}"/>
              </c:ext>
            </c:extLst>
          </c:dPt>
          <c:dPt>
            <c:idx val="5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686-422D-A540-2E83773887E7}"/>
              </c:ext>
            </c:extLst>
          </c:dPt>
          <c:dPt>
            <c:idx val="6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686-422D-A540-2E83773887E7}"/>
              </c:ext>
            </c:extLst>
          </c:dPt>
          <c:dPt>
            <c:idx val="7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686-422D-A540-2E83773887E7}"/>
              </c:ext>
            </c:extLst>
          </c:dPt>
          <c:dPt>
            <c:idx val="8"/>
            <c:bubble3D val="0"/>
            <c:spPr>
              <a:solidFill>
                <a:srgbClr val="489A1E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686-422D-A540-2E83773887E7}"/>
              </c:ext>
            </c:extLst>
          </c:dPt>
          <c:dPt>
            <c:idx val="9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686-422D-A540-2E83773887E7}"/>
              </c:ext>
            </c:extLst>
          </c:dPt>
          <c:dPt>
            <c:idx val="10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686-422D-A540-2E83773887E7}"/>
              </c:ext>
            </c:extLst>
          </c:dPt>
          <c:dPt>
            <c:idx val="11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686-422D-A540-2E83773887E7}"/>
              </c:ext>
            </c:extLst>
          </c:dPt>
          <c:dPt>
            <c:idx val="12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686-422D-A540-2E83773887E7}"/>
              </c:ext>
            </c:extLst>
          </c:dPt>
          <c:dPt>
            <c:idx val="13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686-422D-A540-2E83773887E7}"/>
              </c:ext>
            </c:extLst>
          </c:dPt>
          <c:dPt>
            <c:idx val="14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686-422D-A540-2E83773887E7}"/>
              </c:ext>
            </c:extLst>
          </c:dPt>
          <c:dPt>
            <c:idx val="15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F686-422D-A540-2E83773887E7}"/>
              </c:ext>
            </c:extLst>
          </c:dPt>
          <c:dPt>
            <c:idx val="16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686-422D-A540-2E83773887E7}"/>
              </c:ext>
            </c:extLst>
          </c:dPt>
          <c:dPt>
            <c:idx val="17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F686-422D-A540-2E83773887E7}"/>
              </c:ext>
            </c:extLst>
          </c:dPt>
          <c:dPt>
            <c:idx val="18"/>
            <c:bubble3D val="0"/>
            <c:spPr>
              <a:solidFill>
                <a:srgbClr val="D9D9D9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686-422D-A540-2E83773887E7}"/>
              </c:ext>
            </c:extLst>
          </c:dPt>
          <c:dPt>
            <c:idx val="19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F686-422D-A540-2E83773887E7}"/>
              </c:ext>
            </c:extLst>
          </c:dPt>
          <c:dLbls>
            <c:delete val="1"/>
          </c:dLbls>
          <c:cat>
            <c:numRef>
              <c:f>Feuil1!$A$2:$A$21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Feuil1!$B$2:$B$21</c:f>
              <c:numCache>
                <c:formatCode>General</c:formatCode>
                <c:ptCount val="2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32B-4153-A631-A0289C6DE29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89A1E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41-483A-94EB-465301EEB4CE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41-483A-94EB-465301EEB4CE}"/>
              </c:ext>
            </c:extLst>
          </c:dPt>
          <c:dLbls>
            <c:dLbl>
              <c:idx val="0"/>
              <c:numFmt formatCode="0%;0%;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489A1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;0%;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C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;0%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7A228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Feuil1!$A$2:$A$3</c:f>
              <c:strCache>
                <c:ptCount val="2"/>
                <c:pt idx="0">
                  <c:v>Catégorie 1</c:v>
                </c:pt>
                <c:pt idx="1">
                  <c:v>Catégorie 2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0.24</c:v>
                </c:pt>
                <c:pt idx="1">
                  <c:v>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41-483A-94EB-465301EEB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41239040"/>
        <c:axId val="441240576"/>
      </c:barChart>
      <c:catAx>
        <c:axId val="44123904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441240576"/>
        <c:crosses val="autoZero"/>
        <c:auto val="1"/>
        <c:lblAlgn val="ctr"/>
        <c:lblOffset val="100"/>
        <c:noMultiLvlLbl val="0"/>
      </c:catAx>
      <c:valAx>
        <c:axId val="441240576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4123904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3D72DA-1E7B-4E7C-8E30-E4A5BDE45299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4874359-4A02-431E-88A5-16E67636F5C1}">
      <dgm:prSet phldrT="[Texte]"/>
      <dgm:spPr/>
      <dgm:t>
        <a:bodyPr/>
        <a:lstStyle/>
        <a:p>
          <a:r>
            <a:rPr lang="fr-FR" dirty="0" smtClean="0"/>
            <a:t>SATISFACTION</a:t>
          </a:r>
          <a:endParaRPr lang="fr-FR" dirty="0"/>
        </a:p>
      </dgm:t>
    </dgm:pt>
    <dgm:pt modelId="{375C3EE4-8F3A-4A3F-A13B-4307CDA7873F}" type="parTrans" cxnId="{25BE8086-425B-4FA5-BB89-289583557B4D}">
      <dgm:prSet/>
      <dgm:spPr/>
      <dgm:t>
        <a:bodyPr/>
        <a:lstStyle/>
        <a:p>
          <a:endParaRPr lang="fr-FR"/>
        </a:p>
      </dgm:t>
    </dgm:pt>
    <dgm:pt modelId="{0281000F-A500-4C17-AF2A-10FDD198D183}" type="sibTrans" cxnId="{25BE8086-425B-4FA5-BB89-289583557B4D}">
      <dgm:prSet/>
      <dgm:spPr/>
      <dgm:t>
        <a:bodyPr/>
        <a:lstStyle/>
        <a:p>
          <a:endParaRPr lang="fr-FR"/>
        </a:p>
      </dgm:t>
    </dgm:pt>
    <dgm:pt modelId="{EF581745-6D95-4AD3-BC2E-2BD983883779}">
      <dgm:prSet phldrT="[Texte]"/>
      <dgm:spPr/>
      <dgm:t>
        <a:bodyPr/>
        <a:lstStyle/>
        <a:p>
          <a:r>
            <a:rPr lang="fr-FR" dirty="0" smtClean="0"/>
            <a:t>FIDÉLISATION</a:t>
          </a:r>
          <a:endParaRPr lang="fr-FR" dirty="0"/>
        </a:p>
      </dgm:t>
    </dgm:pt>
    <dgm:pt modelId="{373AC492-345D-4966-A586-466BB1300C33}" type="parTrans" cxnId="{E2F108E2-303E-46EF-8169-10091DE27AEA}">
      <dgm:prSet/>
      <dgm:spPr/>
      <dgm:t>
        <a:bodyPr/>
        <a:lstStyle/>
        <a:p>
          <a:endParaRPr lang="fr-FR"/>
        </a:p>
      </dgm:t>
    </dgm:pt>
    <dgm:pt modelId="{B5BD9B4E-21BE-4D0D-9075-50BA09F4CE45}" type="sibTrans" cxnId="{E2F108E2-303E-46EF-8169-10091DE27AEA}">
      <dgm:prSet/>
      <dgm:spPr/>
      <dgm:t>
        <a:bodyPr/>
        <a:lstStyle/>
        <a:p>
          <a:endParaRPr lang="fr-FR"/>
        </a:p>
      </dgm:t>
    </dgm:pt>
    <dgm:pt modelId="{2D0E251C-9A84-4D6F-9AB9-B3E5C2BA0F1D}">
      <dgm:prSet phldrT="[Texte]"/>
      <dgm:spPr/>
      <dgm:t>
        <a:bodyPr/>
        <a:lstStyle/>
        <a:p>
          <a:r>
            <a:rPr lang="fr-FR" dirty="0" smtClean="0"/>
            <a:t>RECOMMANDATION</a:t>
          </a:r>
          <a:endParaRPr lang="fr-FR" dirty="0"/>
        </a:p>
      </dgm:t>
    </dgm:pt>
    <dgm:pt modelId="{AD8DD16E-02E8-47A5-96CF-193C85583C8F}" type="parTrans" cxnId="{F13840BD-F95B-4D3B-84DE-842C25269BD3}">
      <dgm:prSet/>
      <dgm:spPr/>
      <dgm:t>
        <a:bodyPr/>
        <a:lstStyle/>
        <a:p>
          <a:endParaRPr lang="fr-FR"/>
        </a:p>
      </dgm:t>
    </dgm:pt>
    <dgm:pt modelId="{B3C2F06A-7DF4-4747-BB24-C2A635C33529}" type="sibTrans" cxnId="{F13840BD-F95B-4D3B-84DE-842C25269BD3}">
      <dgm:prSet/>
      <dgm:spPr/>
      <dgm:t>
        <a:bodyPr/>
        <a:lstStyle/>
        <a:p>
          <a:endParaRPr lang="fr-FR"/>
        </a:p>
      </dgm:t>
    </dgm:pt>
    <dgm:pt modelId="{EBC879EB-6461-4C57-A093-92EFDCF42573}">
      <dgm:prSet phldrT="[Texte]"/>
      <dgm:spPr/>
      <dgm:t>
        <a:bodyPr/>
        <a:lstStyle/>
        <a:p>
          <a:r>
            <a:rPr lang="fr-FR" dirty="0" smtClean="0"/>
            <a:t>PRO-ACTIVITÉ / RÉACTIVITÉ</a:t>
          </a:r>
          <a:endParaRPr lang="fr-FR" dirty="0"/>
        </a:p>
      </dgm:t>
    </dgm:pt>
    <dgm:pt modelId="{090184B0-86C2-4F56-8725-691F8F4B36EB}" type="parTrans" cxnId="{E556B409-01FE-46D3-AA88-D1F06B87AC9B}">
      <dgm:prSet/>
      <dgm:spPr/>
      <dgm:t>
        <a:bodyPr/>
        <a:lstStyle/>
        <a:p>
          <a:endParaRPr lang="fr-FR"/>
        </a:p>
      </dgm:t>
    </dgm:pt>
    <dgm:pt modelId="{B093D42E-39D8-4D72-A450-C5B6CE87014C}" type="sibTrans" cxnId="{E556B409-01FE-46D3-AA88-D1F06B87AC9B}">
      <dgm:prSet/>
      <dgm:spPr/>
      <dgm:t>
        <a:bodyPr/>
        <a:lstStyle/>
        <a:p>
          <a:endParaRPr lang="fr-FR"/>
        </a:p>
      </dgm:t>
    </dgm:pt>
    <dgm:pt modelId="{543A23A1-C70A-404A-B0D4-45498EE16F92}" type="pres">
      <dgm:prSet presAssocID="{6B3D72DA-1E7B-4E7C-8E30-E4A5BDE4529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791FF21-122E-47F4-AD84-527A71E5EE57}" type="pres">
      <dgm:prSet presAssocID="{14874359-4A02-431E-88A5-16E67636F5C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988908-9221-48ED-9F1D-30D18C09BAB9}" type="pres">
      <dgm:prSet presAssocID="{14874359-4A02-431E-88A5-16E67636F5C1}" presName="spNode" presStyleCnt="0"/>
      <dgm:spPr/>
    </dgm:pt>
    <dgm:pt modelId="{C93C0B64-3B08-4003-8E0A-9D994CEEC99C}" type="pres">
      <dgm:prSet presAssocID="{0281000F-A500-4C17-AF2A-10FDD198D183}" presName="sibTrans" presStyleLbl="sibTrans1D1" presStyleIdx="0" presStyleCnt="4"/>
      <dgm:spPr/>
      <dgm:t>
        <a:bodyPr/>
        <a:lstStyle/>
        <a:p>
          <a:endParaRPr lang="fr-FR"/>
        </a:p>
      </dgm:t>
    </dgm:pt>
    <dgm:pt modelId="{20C59D15-09E3-4CDC-850E-E33C01E41ED2}" type="pres">
      <dgm:prSet presAssocID="{EF581745-6D95-4AD3-BC2E-2BD98388377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C928E1-E1F6-4088-A433-DAA0870000CA}" type="pres">
      <dgm:prSet presAssocID="{EF581745-6D95-4AD3-BC2E-2BD983883779}" presName="spNode" presStyleCnt="0"/>
      <dgm:spPr/>
    </dgm:pt>
    <dgm:pt modelId="{3DFA18E4-3961-4FDB-BE8F-50F79761FA26}" type="pres">
      <dgm:prSet presAssocID="{B5BD9B4E-21BE-4D0D-9075-50BA09F4CE45}" presName="sibTrans" presStyleLbl="sibTrans1D1" presStyleIdx="1" presStyleCnt="4"/>
      <dgm:spPr/>
      <dgm:t>
        <a:bodyPr/>
        <a:lstStyle/>
        <a:p>
          <a:endParaRPr lang="fr-FR"/>
        </a:p>
      </dgm:t>
    </dgm:pt>
    <dgm:pt modelId="{C2F71822-61F2-4841-8305-502E803F67F0}" type="pres">
      <dgm:prSet presAssocID="{2D0E251C-9A84-4D6F-9AB9-B3E5C2BA0F1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3173767-6278-4A58-968D-DEC882445F3C}" type="pres">
      <dgm:prSet presAssocID="{2D0E251C-9A84-4D6F-9AB9-B3E5C2BA0F1D}" presName="spNode" presStyleCnt="0"/>
      <dgm:spPr/>
    </dgm:pt>
    <dgm:pt modelId="{D509BDE2-DC32-4585-A49F-F3371E75C320}" type="pres">
      <dgm:prSet presAssocID="{B3C2F06A-7DF4-4747-BB24-C2A635C33529}" presName="sibTrans" presStyleLbl="sibTrans1D1" presStyleIdx="2" presStyleCnt="4"/>
      <dgm:spPr/>
      <dgm:t>
        <a:bodyPr/>
        <a:lstStyle/>
        <a:p>
          <a:endParaRPr lang="fr-FR"/>
        </a:p>
      </dgm:t>
    </dgm:pt>
    <dgm:pt modelId="{DB20338D-95FF-4A72-8BCF-BFFFEBE4F0A8}" type="pres">
      <dgm:prSet presAssocID="{EBC879EB-6461-4C57-A093-92EFDCF4257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A0C7E6-844A-460D-B5A1-2B88C60E43DC}" type="pres">
      <dgm:prSet presAssocID="{EBC879EB-6461-4C57-A093-92EFDCF42573}" presName="spNode" presStyleCnt="0"/>
      <dgm:spPr/>
    </dgm:pt>
    <dgm:pt modelId="{9F25F3A8-DB6C-4ED5-B576-5B350EA1E708}" type="pres">
      <dgm:prSet presAssocID="{B093D42E-39D8-4D72-A450-C5B6CE87014C}" presName="sibTrans" presStyleLbl="sibTrans1D1" presStyleIdx="3" presStyleCnt="4"/>
      <dgm:spPr/>
      <dgm:t>
        <a:bodyPr/>
        <a:lstStyle/>
        <a:p>
          <a:endParaRPr lang="fr-FR"/>
        </a:p>
      </dgm:t>
    </dgm:pt>
  </dgm:ptLst>
  <dgm:cxnLst>
    <dgm:cxn modelId="{34589784-0381-4738-878B-E9C69307F081}" type="presOf" srcId="{6B3D72DA-1E7B-4E7C-8E30-E4A5BDE45299}" destId="{543A23A1-C70A-404A-B0D4-45498EE16F92}" srcOrd="0" destOrd="0" presId="urn:microsoft.com/office/officeart/2005/8/layout/cycle6"/>
    <dgm:cxn modelId="{5A15E45B-1EC4-4275-943F-74FD37D3144D}" type="presOf" srcId="{2D0E251C-9A84-4D6F-9AB9-B3E5C2BA0F1D}" destId="{C2F71822-61F2-4841-8305-502E803F67F0}" srcOrd="0" destOrd="0" presId="urn:microsoft.com/office/officeart/2005/8/layout/cycle6"/>
    <dgm:cxn modelId="{35A4CACB-2229-4504-A1FE-77EA07F67761}" type="presOf" srcId="{B093D42E-39D8-4D72-A450-C5B6CE87014C}" destId="{9F25F3A8-DB6C-4ED5-B576-5B350EA1E708}" srcOrd="0" destOrd="0" presId="urn:microsoft.com/office/officeart/2005/8/layout/cycle6"/>
    <dgm:cxn modelId="{E556B409-01FE-46D3-AA88-D1F06B87AC9B}" srcId="{6B3D72DA-1E7B-4E7C-8E30-E4A5BDE45299}" destId="{EBC879EB-6461-4C57-A093-92EFDCF42573}" srcOrd="3" destOrd="0" parTransId="{090184B0-86C2-4F56-8725-691F8F4B36EB}" sibTransId="{B093D42E-39D8-4D72-A450-C5B6CE87014C}"/>
    <dgm:cxn modelId="{25BE8086-425B-4FA5-BB89-289583557B4D}" srcId="{6B3D72DA-1E7B-4E7C-8E30-E4A5BDE45299}" destId="{14874359-4A02-431E-88A5-16E67636F5C1}" srcOrd="0" destOrd="0" parTransId="{375C3EE4-8F3A-4A3F-A13B-4307CDA7873F}" sibTransId="{0281000F-A500-4C17-AF2A-10FDD198D183}"/>
    <dgm:cxn modelId="{855BFBE0-87A2-41FC-8660-F112A47CB12D}" type="presOf" srcId="{EBC879EB-6461-4C57-A093-92EFDCF42573}" destId="{DB20338D-95FF-4A72-8BCF-BFFFEBE4F0A8}" srcOrd="0" destOrd="0" presId="urn:microsoft.com/office/officeart/2005/8/layout/cycle6"/>
    <dgm:cxn modelId="{91255346-05E6-4E1E-B4CA-0B13D2D65D53}" type="presOf" srcId="{EF581745-6D95-4AD3-BC2E-2BD983883779}" destId="{20C59D15-09E3-4CDC-850E-E33C01E41ED2}" srcOrd="0" destOrd="0" presId="urn:microsoft.com/office/officeart/2005/8/layout/cycle6"/>
    <dgm:cxn modelId="{F13840BD-F95B-4D3B-84DE-842C25269BD3}" srcId="{6B3D72DA-1E7B-4E7C-8E30-E4A5BDE45299}" destId="{2D0E251C-9A84-4D6F-9AB9-B3E5C2BA0F1D}" srcOrd="2" destOrd="0" parTransId="{AD8DD16E-02E8-47A5-96CF-193C85583C8F}" sibTransId="{B3C2F06A-7DF4-4747-BB24-C2A635C33529}"/>
    <dgm:cxn modelId="{5AF22EE5-2744-4608-B142-651A0F140CDF}" type="presOf" srcId="{14874359-4A02-431E-88A5-16E67636F5C1}" destId="{0791FF21-122E-47F4-AD84-527A71E5EE57}" srcOrd="0" destOrd="0" presId="urn:microsoft.com/office/officeart/2005/8/layout/cycle6"/>
    <dgm:cxn modelId="{877AAD79-50DD-433F-AFA7-D2CA7E4D743C}" type="presOf" srcId="{B3C2F06A-7DF4-4747-BB24-C2A635C33529}" destId="{D509BDE2-DC32-4585-A49F-F3371E75C320}" srcOrd="0" destOrd="0" presId="urn:microsoft.com/office/officeart/2005/8/layout/cycle6"/>
    <dgm:cxn modelId="{E2F108E2-303E-46EF-8169-10091DE27AEA}" srcId="{6B3D72DA-1E7B-4E7C-8E30-E4A5BDE45299}" destId="{EF581745-6D95-4AD3-BC2E-2BD983883779}" srcOrd="1" destOrd="0" parTransId="{373AC492-345D-4966-A586-466BB1300C33}" sibTransId="{B5BD9B4E-21BE-4D0D-9075-50BA09F4CE45}"/>
    <dgm:cxn modelId="{485F80F1-98FF-4CEC-AD79-186C338B6B45}" type="presOf" srcId="{0281000F-A500-4C17-AF2A-10FDD198D183}" destId="{C93C0B64-3B08-4003-8E0A-9D994CEEC99C}" srcOrd="0" destOrd="0" presId="urn:microsoft.com/office/officeart/2005/8/layout/cycle6"/>
    <dgm:cxn modelId="{FDE0163F-B7B9-4263-B4E8-066C3C1A4373}" type="presOf" srcId="{B5BD9B4E-21BE-4D0D-9075-50BA09F4CE45}" destId="{3DFA18E4-3961-4FDB-BE8F-50F79761FA26}" srcOrd="0" destOrd="0" presId="urn:microsoft.com/office/officeart/2005/8/layout/cycle6"/>
    <dgm:cxn modelId="{55F006F3-1276-4A20-911D-832CF77B3F69}" type="presParOf" srcId="{543A23A1-C70A-404A-B0D4-45498EE16F92}" destId="{0791FF21-122E-47F4-AD84-527A71E5EE57}" srcOrd="0" destOrd="0" presId="urn:microsoft.com/office/officeart/2005/8/layout/cycle6"/>
    <dgm:cxn modelId="{9E48E85C-00FB-4CDF-9F4B-0B4B63415D35}" type="presParOf" srcId="{543A23A1-C70A-404A-B0D4-45498EE16F92}" destId="{C9988908-9221-48ED-9F1D-30D18C09BAB9}" srcOrd="1" destOrd="0" presId="urn:microsoft.com/office/officeart/2005/8/layout/cycle6"/>
    <dgm:cxn modelId="{848B46B2-FEE3-44CC-8A33-073710C00822}" type="presParOf" srcId="{543A23A1-C70A-404A-B0D4-45498EE16F92}" destId="{C93C0B64-3B08-4003-8E0A-9D994CEEC99C}" srcOrd="2" destOrd="0" presId="urn:microsoft.com/office/officeart/2005/8/layout/cycle6"/>
    <dgm:cxn modelId="{7636A8F3-0FF6-4EB8-9E91-9096A7A56669}" type="presParOf" srcId="{543A23A1-C70A-404A-B0D4-45498EE16F92}" destId="{20C59D15-09E3-4CDC-850E-E33C01E41ED2}" srcOrd="3" destOrd="0" presId="urn:microsoft.com/office/officeart/2005/8/layout/cycle6"/>
    <dgm:cxn modelId="{2FEB025E-0769-4E15-A68E-D200A2CFF0D0}" type="presParOf" srcId="{543A23A1-C70A-404A-B0D4-45498EE16F92}" destId="{18C928E1-E1F6-4088-A433-DAA0870000CA}" srcOrd="4" destOrd="0" presId="urn:microsoft.com/office/officeart/2005/8/layout/cycle6"/>
    <dgm:cxn modelId="{D713D7F9-A803-4FA3-A8AD-062A29E977A2}" type="presParOf" srcId="{543A23A1-C70A-404A-B0D4-45498EE16F92}" destId="{3DFA18E4-3961-4FDB-BE8F-50F79761FA26}" srcOrd="5" destOrd="0" presId="urn:microsoft.com/office/officeart/2005/8/layout/cycle6"/>
    <dgm:cxn modelId="{CE4B3C26-18BB-402B-9E1B-C550070B6AE1}" type="presParOf" srcId="{543A23A1-C70A-404A-B0D4-45498EE16F92}" destId="{C2F71822-61F2-4841-8305-502E803F67F0}" srcOrd="6" destOrd="0" presId="urn:microsoft.com/office/officeart/2005/8/layout/cycle6"/>
    <dgm:cxn modelId="{96F9233D-1CE5-4AC4-B2CC-BB5275838A79}" type="presParOf" srcId="{543A23A1-C70A-404A-B0D4-45498EE16F92}" destId="{E3173767-6278-4A58-968D-DEC882445F3C}" srcOrd="7" destOrd="0" presId="urn:microsoft.com/office/officeart/2005/8/layout/cycle6"/>
    <dgm:cxn modelId="{09E04C11-FD14-49E4-B8FA-1D1B738990F8}" type="presParOf" srcId="{543A23A1-C70A-404A-B0D4-45498EE16F92}" destId="{D509BDE2-DC32-4585-A49F-F3371E75C320}" srcOrd="8" destOrd="0" presId="urn:microsoft.com/office/officeart/2005/8/layout/cycle6"/>
    <dgm:cxn modelId="{40C54279-1D7A-46D5-9AB2-6CC19B1E28BC}" type="presParOf" srcId="{543A23A1-C70A-404A-B0D4-45498EE16F92}" destId="{DB20338D-95FF-4A72-8BCF-BFFFEBE4F0A8}" srcOrd="9" destOrd="0" presId="urn:microsoft.com/office/officeart/2005/8/layout/cycle6"/>
    <dgm:cxn modelId="{B15E1CC4-2D4D-43C4-BF58-60980547FF67}" type="presParOf" srcId="{543A23A1-C70A-404A-B0D4-45498EE16F92}" destId="{1AA0C7E6-844A-460D-B5A1-2B88C60E43DC}" srcOrd="10" destOrd="0" presId="urn:microsoft.com/office/officeart/2005/8/layout/cycle6"/>
    <dgm:cxn modelId="{58C5C447-0F84-45E2-81F1-587046141047}" type="presParOf" srcId="{543A23A1-C70A-404A-B0D4-45498EE16F92}" destId="{9F25F3A8-DB6C-4ED5-B576-5B350EA1E708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1FF21-122E-47F4-AD84-527A71E5EE57}">
      <dsp:nvSpPr>
        <dsp:cNvPr id="0" name=""/>
        <dsp:cNvSpPr/>
      </dsp:nvSpPr>
      <dsp:spPr>
        <a:xfrm>
          <a:off x="3119233" y="1493"/>
          <a:ext cx="1682413" cy="1093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SATISFACTION</a:t>
          </a:r>
          <a:endParaRPr lang="fr-FR" sz="1400" kern="1200" dirty="0"/>
        </a:p>
      </dsp:txBody>
      <dsp:txXfrm>
        <a:off x="3172617" y="54877"/>
        <a:ext cx="1575645" cy="986800"/>
      </dsp:txXfrm>
    </dsp:sp>
    <dsp:sp modelId="{C93C0B64-3B08-4003-8E0A-9D994CEEC99C}">
      <dsp:nvSpPr>
        <dsp:cNvPr id="0" name=""/>
        <dsp:cNvSpPr/>
      </dsp:nvSpPr>
      <dsp:spPr>
        <a:xfrm>
          <a:off x="2152585" y="548278"/>
          <a:ext cx="3615708" cy="3615708"/>
        </a:xfrm>
        <a:custGeom>
          <a:avLst/>
          <a:gdLst/>
          <a:ahLst/>
          <a:cxnLst/>
          <a:rect l="0" t="0" r="0" b="0"/>
          <a:pathLst>
            <a:path>
              <a:moveTo>
                <a:pt x="2661197" y="214071"/>
              </a:moveTo>
              <a:arcTo wR="1807854" hR="1807854" stAng="17889930" swAng="26276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C59D15-09E3-4CDC-850E-E33C01E41ED2}">
      <dsp:nvSpPr>
        <dsp:cNvPr id="0" name=""/>
        <dsp:cNvSpPr/>
      </dsp:nvSpPr>
      <dsp:spPr>
        <a:xfrm>
          <a:off x="4927087" y="1809348"/>
          <a:ext cx="1682413" cy="1093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FIDÉLISATION</a:t>
          </a:r>
          <a:endParaRPr lang="fr-FR" sz="1400" kern="1200" dirty="0"/>
        </a:p>
      </dsp:txBody>
      <dsp:txXfrm>
        <a:off x="4980471" y="1862732"/>
        <a:ext cx="1575645" cy="986800"/>
      </dsp:txXfrm>
    </dsp:sp>
    <dsp:sp modelId="{3DFA18E4-3961-4FDB-BE8F-50F79761FA26}">
      <dsp:nvSpPr>
        <dsp:cNvPr id="0" name=""/>
        <dsp:cNvSpPr/>
      </dsp:nvSpPr>
      <dsp:spPr>
        <a:xfrm>
          <a:off x="2152585" y="548278"/>
          <a:ext cx="3615708" cy="3615708"/>
        </a:xfrm>
        <a:custGeom>
          <a:avLst/>
          <a:gdLst/>
          <a:ahLst/>
          <a:cxnLst/>
          <a:rect l="0" t="0" r="0" b="0"/>
          <a:pathLst>
            <a:path>
              <a:moveTo>
                <a:pt x="3526833" y="2367718"/>
              </a:moveTo>
              <a:arcTo wR="1807854" hR="1807854" stAng="1082412" swAng="26276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71822-61F2-4841-8305-502E803F67F0}">
      <dsp:nvSpPr>
        <dsp:cNvPr id="0" name=""/>
        <dsp:cNvSpPr/>
      </dsp:nvSpPr>
      <dsp:spPr>
        <a:xfrm>
          <a:off x="3119233" y="3617202"/>
          <a:ext cx="1682413" cy="1093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RECOMMANDATION</a:t>
          </a:r>
          <a:endParaRPr lang="fr-FR" sz="1400" kern="1200" dirty="0"/>
        </a:p>
      </dsp:txBody>
      <dsp:txXfrm>
        <a:off x="3172617" y="3670586"/>
        <a:ext cx="1575645" cy="986800"/>
      </dsp:txXfrm>
    </dsp:sp>
    <dsp:sp modelId="{D509BDE2-DC32-4585-A49F-F3371E75C320}">
      <dsp:nvSpPr>
        <dsp:cNvPr id="0" name=""/>
        <dsp:cNvSpPr/>
      </dsp:nvSpPr>
      <dsp:spPr>
        <a:xfrm>
          <a:off x="2152585" y="548278"/>
          <a:ext cx="3615708" cy="3615708"/>
        </a:xfrm>
        <a:custGeom>
          <a:avLst/>
          <a:gdLst/>
          <a:ahLst/>
          <a:cxnLst/>
          <a:rect l="0" t="0" r="0" b="0"/>
          <a:pathLst>
            <a:path>
              <a:moveTo>
                <a:pt x="954510" y="3401636"/>
              </a:moveTo>
              <a:arcTo wR="1807854" hR="1807854" stAng="7089930" swAng="26276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0338D-95FF-4A72-8BCF-BFFFEBE4F0A8}">
      <dsp:nvSpPr>
        <dsp:cNvPr id="0" name=""/>
        <dsp:cNvSpPr/>
      </dsp:nvSpPr>
      <dsp:spPr>
        <a:xfrm>
          <a:off x="1311378" y="1809348"/>
          <a:ext cx="1682413" cy="1093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PRO-ACTIVITÉ / RÉACTIVITÉ</a:t>
          </a:r>
          <a:endParaRPr lang="fr-FR" sz="1400" kern="1200" dirty="0"/>
        </a:p>
      </dsp:txBody>
      <dsp:txXfrm>
        <a:off x="1364762" y="1862732"/>
        <a:ext cx="1575645" cy="986800"/>
      </dsp:txXfrm>
    </dsp:sp>
    <dsp:sp modelId="{9F25F3A8-DB6C-4ED5-B576-5B350EA1E708}">
      <dsp:nvSpPr>
        <dsp:cNvPr id="0" name=""/>
        <dsp:cNvSpPr/>
      </dsp:nvSpPr>
      <dsp:spPr>
        <a:xfrm>
          <a:off x="2152585" y="548278"/>
          <a:ext cx="3615708" cy="3615708"/>
        </a:xfrm>
        <a:custGeom>
          <a:avLst/>
          <a:gdLst/>
          <a:ahLst/>
          <a:cxnLst/>
          <a:rect l="0" t="0" r="0" b="0"/>
          <a:pathLst>
            <a:path>
              <a:moveTo>
                <a:pt x="88875" y="1247990"/>
              </a:moveTo>
              <a:arcTo wR="1807854" hR="1807854" stAng="11882412" swAng="26276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19/03/2019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19/03/2019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627900" y="908432"/>
            <a:ext cx="2480604" cy="36004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Le Fil Rouge 2019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21.xml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slide" Target="slide13.xml"/><Relationship Id="rId17" Type="http://schemas.openxmlformats.org/officeDocument/2006/relationships/image" Target="../media/image17.png"/><Relationship Id="rId2" Type="http://schemas.openxmlformats.org/officeDocument/2006/relationships/image" Target="../media/image13.png"/><Relationship Id="rId1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image" Target="../media/image15.png"/><Relationship Id="rId15" Type="http://schemas.openxmlformats.org/officeDocument/2006/relationships/slide" Target="slide19.xml"/><Relationship Id="rId10" Type="http://schemas.openxmlformats.org/officeDocument/2006/relationships/slide" Target="slide9.xml"/><Relationship Id="rId4" Type="http://schemas.openxmlformats.org/officeDocument/2006/relationships/image" Target="../media/image14.png"/><Relationship Id="rId9" Type="http://schemas.openxmlformats.org/officeDocument/2006/relationships/image" Target="../media/image16.png"/><Relationship Id="rId1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1.bin"/><Relationship Id="rId7" Type="http://schemas.openxmlformats.org/officeDocument/2006/relationships/slide" Target="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2.xml"/><Relationship Id="rId7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commerciaux.celca.caisse-epargne.fr/download/1599/boite-a-outils/12508/reglement-fil-rouge-satisfaction-client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2.xml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88/segmentation-relationnelle/9383/seg_relationnelle_sous-main.pdf" TargetMode="External"/><Relationship Id="rId3" Type="http://schemas.openxmlformats.org/officeDocument/2006/relationships/image" Target="../media/image24.png"/><Relationship Id="rId7" Type="http://schemas.openxmlformats.org/officeDocument/2006/relationships/slide" Target="slide2.xml"/><Relationship Id="rId12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11" Type="http://schemas.openxmlformats.org/officeDocument/2006/relationships/image" Target="../media/image20.png"/><Relationship Id="rId5" Type="http://schemas.openxmlformats.org/officeDocument/2006/relationships/image" Target="../media/image26.png"/><Relationship Id="rId10" Type="http://schemas.openxmlformats.org/officeDocument/2006/relationships/hyperlink" Target="http://commerciaux.celca.caisse-epargne.fr/download/1302/les-cibles-ponctuelles/12343/book-evts-mygerc-1er-quadrimestre-2019.pdf" TargetMode="External"/><Relationship Id="rId4" Type="http://schemas.openxmlformats.org/officeDocument/2006/relationships/image" Target="../media/image25.png"/><Relationship Id="rId9" Type="http://schemas.openxmlformats.org/officeDocument/2006/relationships/hyperlink" Target="http://commerciaux.celca.caisse-epargne.fr/download/1488/segmentation-relationnelle/12520/2019_03_12-segmentation-relationnelle.ppt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://commerciaux.celca.caisse-epargne.fr/download/1562/mymevo/11082/guide-mymevo-reseau-commercial-bdd-2.pptx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12" Type="http://schemas.openxmlformats.org/officeDocument/2006/relationships/hyperlink" Target="http://service-cegee-sps/sites/qualite/Obj_Quali/BDD/QHD/QHD%20Online/Codes%20QHD%20Online%20Agences%20Janvier%202019.xlsx?Web=1" TargetMode="External"/><Relationship Id="rId17" Type="http://schemas.openxmlformats.org/officeDocument/2006/relationships/image" Target="../media/image20.png"/><Relationship Id="rId2" Type="http://schemas.openxmlformats.org/officeDocument/2006/relationships/image" Target="../media/image27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11" Type="http://schemas.openxmlformats.org/officeDocument/2006/relationships/hyperlink" Target="http://service-cegee-sps/sites/qualite/Obj_Quali/BDD/QHD/Comment%20&#231;a%20marche/Pr&#233;sentation%20QHD.pptx?Web=1" TargetMode="External"/><Relationship Id="rId5" Type="http://schemas.openxmlformats.org/officeDocument/2006/relationships/slide" Target="slide2.xml"/><Relationship Id="rId15" Type="http://schemas.openxmlformats.org/officeDocument/2006/relationships/image" Target="../media/image24.png"/><Relationship Id="rId10" Type="http://schemas.openxmlformats.org/officeDocument/2006/relationships/hyperlink" Target="http://service-cegee-sps/sites/qualite/Obj_Quali/BDD/Forms/AllItems.aspx?RootFolder=/sites/qualite/Obj_Quali/BDD/QHD/R%C3%A9sultats/2019&amp;FolderCTID=0x012000549A1825CC86B445AB8DB45A0172167C&amp;View=%7bF1302EDA-87F1-47B7-A844-F2B53BEA6DA0%7d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s://online.qhd.fr/" TargetMode="External"/><Relationship Id="rId14" Type="http://schemas.openxmlformats.org/officeDocument/2006/relationships/hyperlink" Target="http://service-cegee-sps/sites/refdoc/mydocs/_layouts/15/WopiFrame.aspx?sourcedoc=/sites/refdoc/mydocs/Documents%20partages/PR-A-0190.pdf&amp;action=default&amp;DefaultItemOpen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11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604/les-bonnes-pratiques/12506/mode-operatoire-rapide-cisco-cegee-2.pptx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562/mymevo/11082/guide-mymevo-reseau-commercial-bdd-2.pptx" TargetMode="External"/><Relationship Id="rId9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://commerciaux.celca.caisse-epargne.fr/download/1603/les-bonnes-pratiques/12505/oge-outil-de-gestion-des-emails-cegee.docx" TargetMode="External"/><Relationship Id="rId7" Type="http://schemas.openxmlformats.org/officeDocument/2006/relationships/image" Target="../media/image23.png"/><Relationship Id="rId12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11" Type="http://schemas.openxmlformats.org/officeDocument/2006/relationships/image" Target="../media/image19.png"/><Relationship Id="rId5" Type="http://schemas.openxmlformats.org/officeDocument/2006/relationships/image" Target="../media/image24.png"/><Relationship Id="rId10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603/les-bonnes-pratiques/12523/bibliotheque-de-mails.pptx" TargetMode="External"/><Relationship Id="rId9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cegee-sps/sites/qualite/Obj_Quali/BDD/Forms/AllItems.aspx?RootFolder=/sites/qualite/Obj_Quali/BDD/QHD/R%C3%A9sultats/2019&amp;FolderCTID=0x012000549A1825CC86B445AB8DB45A0172167C&amp;View=%7bF1302EDA-87F1-47B7-A844-F2B53BEA6DA0%7d" TargetMode="External"/><Relationship Id="rId13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hyperlink" Target="https://online.qhd.fr/" TargetMode="External"/><Relationship Id="rId12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slide" Target="slide2.xml"/><Relationship Id="rId15" Type="http://schemas.openxmlformats.org/officeDocument/2006/relationships/image" Target="../media/image20.png"/><Relationship Id="rId10" Type="http://schemas.openxmlformats.org/officeDocument/2006/relationships/hyperlink" Target="http://service-cegee-sps/sites/qualite/Obj_Quali/BDD/QHD/QHD%20Online/Codes%20QHD%20Online%20Agences%20Janvier%202019.xlsx?Web=1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://service-cegee-sps/sites/qualite/Obj_Quali/BDD/QHD/Comment%20&#231;a%20marche/Pr&#233;sentation%20QHD.pptx?Web=1" TargetMode="External"/><Relationship Id="rId1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particuliers/au-quotidien/nos-produits-pour-gerer-son-quotidien/banque-a-distance" TargetMode="External"/><Relationship Id="rId13" Type="http://schemas.openxmlformats.org/officeDocument/2006/relationships/image" Target="../media/image19.png"/><Relationship Id="rId3" Type="http://schemas.openxmlformats.org/officeDocument/2006/relationships/image" Target="../media/image23.png"/><Relationship Id="rId7" Type="http://schemas.openxmlformats.org/officeDocument/2006/relationships/hyperlink" Target="https://youtu.be/djSTQ-eiIuY" TargetMode="External"/><Relationship Id="rId12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merciaux.celca.caisse-epargne.fr/global-bdd/multicanal/internet/messagerie-securisee/messagerie-securisee-internet/" TargetMode="External"/><Relationship Id="rId11" Type="http://schemas.openxmlformats.org/officeDocument/2006/relationships/image" Target="../media/image26.png"/><Relationship Id="rId5" Type="http://schemas.openxmlformats.org/officeDocument/2006/relationships/hyperlink" Target="http://commerciaux.celca.caisse-epargne.fr/global-bdd/multicanal/internet/banque-a-distance-2/" TargetMode="External"/><Relationship Id="rId10" Type="http://schemas.openxmlformats.org/officeDocument/2006/relationships/image" Target="../media/image25.png"/><Relationship Id="rId4" Type="http://schemas.openxmlformats.org/officeDocument/2006/relationships/hyperlink" Target="http://commerciaux.celca.caisse-epargne.fr/global-bdd/multicanal/internet/direct-ecureuil-internet/direct-ecureuil-internet-particuliers/" TargetMode="External"/><Relationship Id="rId9" Type="http://schemas.openxmlformats.org/officeDocument/2006/relationships/image" Target="../media/image24.png"/><Relationship Id="rId1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chart" Target="../charts/chart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cegee-sps/sites/qualite/Obj_Quali/BDD/Forms/AllItems.aspx?RootFolder=/sites/qualite/Obj_Quali/BDD/SAE/R%C3%A9sultats/2019&amp;FolderCTID=0x012000549A1825CC86B445AB8DB45A0172167C&amp;View=%7bF1302EDA-87F1-47B7-A844-F2B53BEA6DA0%7d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://service-cegee-sps/sites/qualite/Obj_Quali/BDD/Forms/AllItems.aspx?RootFolder=/sites/qualite/Obj_Quali/BDD/SAE/R%C3%A9sultats/2018/Rapports%20Agences%202018&amp;FolderCTID=0x012000549A1825CC86B445AB8DB45A0172167C&amp;View=%7bF1302EDA-87F1-47B7-A844-F2B53BEA6DA0%7d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service-cegee-sps/sites/qualite/Obj_Quali/BDD/SAE/Comment%20&#231;a%20marche/Pr&#233;sentation%20SAE.pptx?Web=1" TargetMode="External"/><Relationship Id="rId11" Type="http://schemas.openxmlformats.org/officeDocument/2006/relationships/image" Target="../media/image20.png"/><Relationship Id="rId5" Type="http://schemas.openxmlformats.org/officeDocument/2006/relationships/slide" Target="slide2.xml"/><Relationship Id="rId10" Type="http://schemas.openxmlformats.org/officeDocument/2006/relationships/image" Target="../media/image19.png"/><Relationship Id="rId4" Type="http://schemas.openxmlformats.org/officeDocument/2006/relationships/image" Target="../media/image26.png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bi4-pro-moa.sigce.caisse-epargne.fr/BOE/OpenDocument/opendoc/openDocument.jsp?iDocID=32824959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2873" r="1506" b="2239"/>
          <a:stretch/>
        </p:blipFill>
        <p:spPr bwMode="auto">
          <a:xfrm>
            <a:off x="323528" y="1431803"/>
            <a:ext cx="8496943" cy="468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11760" y="3759423"/>
            <a:ext cx="4176464" cy="36004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Le Fil Rouge </a:t>
            </a:r>
          </a:p>
          <a:p>
            <a:pPr algn="ctr"/>
            <a:r>
              <a:rPr lang="fr-FR" sz="36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2019</a:t>
            </a:r>
            <a:endParaRPr lang="fr-FR" sz="36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67744" y="4479503"/>
            <a:ext cx="4626000" cy="461665"/>
          </a:xfrm>
        </p:spPr>
        <p:txBody>
          <a:bodyPr/>
          <a:lstStyle/>
          <a:p>
            <a:r>
              <a:rPr lang="fr-FR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satisfaction client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370" y="4797152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49738" y="3756213"/>
            <a:ext cx="1681972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340768"/>
            <a:ext cx="6134152" cy="5192456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La Satisfaction Client,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un enjeu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fort dans une perspective de fidélisation, de recommandation et de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conquête.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i="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Le Fil Rouge Satisfaction </a:t>
            </a:r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Client,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les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grands principes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et les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indicateurs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clés.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Les 6 critères et le critère « BONUS </a:t>
            </a:r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»:</a:t>
            </a: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endParaRPr lang="fr-FR" sz="20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marL="285750" lvl="3" indent="-285750"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Zoom sur notre agence :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résultats, réflexions, actions.</a:t>
            </a:r>
          </a:p>
          <a:p>
            <a:pPr marL="645750" lvl="5" indent="-285750">
              <a:buClr>
                <a:srgbClr val="C00000"/>
              </a:buClr>
              <a:buFont typeface="Arial" panose="020B0604020202020204" pitchFamily="34" charset="0"/>
              <a:buChar char="−"/>
            </a:pPr>
            <a:endParaRPr lang="fr-FR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lvl="3">
              <a:buClr>
                <a:srgbClr val="C00000"/>
              </a:buClr>
            </a:pPr>
            <a:endParaRPr lang="fr-FR" sz="1400" i="1" dirty="0"/>
          </a:p>
          <a:p>
            <a:pPr algn="just"/>
            <a:endParaRPr lang="fr-FR" sz="14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Sommaire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0" name="Forme libre 9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522216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Fil Rouge </a:t>
            </a:r>
            <a:r>
              <a:rPr lang="fr-FR" cap="none" dirty="0" smtClean="0"/>
              <a:t>Satisfaction Client : </a:t>
            </a:r>
            <a:br>
              <a:rPr lang="fr-FR" cap="none" dirty="0" smtClean="0"/>
            </a:br>
            <a:r>
              <a:rPr lang="fr-FR" cap="none" dirty="0" smtClean="0"/>
              <a:t>Sommaire</a:t>
            </a:r>
            <a:endParaRPr lang="fr-FR" cap="none" dirty="0"/>
          </a:p>
        </p:txBody>
      </p: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" name="Groupe 45"/>
          <p:cNvGrpSpPr/>
          <p:nvPr/>
        </p:nvGrpSpPr>
        <p:grpSpPr>
          <a:xfrm>
            <a:off x="6921425" y="1340768"/>
            <a:ext cx="504000" cy="468000"/>
            <a:chOff x="5768392" y="4416397"/>
            <a:chExt cx="459980" cy="415965"/>
          </a:xfrm>
        </p:grpSpPr>
        <p:sp>
          <p:nvSpPr>
            <p:cNvPr id="47" name="Rectangle 46"/>
            <p:cNvSpPr/>
            <p:nvPr/>
          </p:nvSpPr>
          <p:spPr>
            <a:xfrm>
              <a:off x="5768392" y="4480086"/>
              <a:ext cx="45724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48" name="Picture 103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0" name="Groupe 49"/>
          <p:cNvGrpSpPr/>
          <p:nvPr/>
        </p:nvGrpSpPr>
        <p:grpSpPr>
          <a:xfrm>
            <a:off x="6921425" y="2762906"/>
            <a:ext cx="504000" cy="468000"/>
            <a:chOff x="5768392" y="4416397"/>
            <a:chExt cx="459980" cy="415965"/>
          </a:xfrm>
        </p:grpSpPr>
        <p:sp>
          <p:nvSpPr>
            <p:cNvPr id="51" name="Rectangle 50"/>
            <p:cNvSpPr/>
            <p:nvPr/>
          </p:nvSpPr>
          <p:spPr>
            <a:xfrm>
              <a:off x="5768392" y="4480086"/>
              <a:ext cx="45724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52" name="Picture 103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4" name="Groupe 53"/>
          <p:cNvGrpSpPr/>
          <p:nvPr/>
        </p:nvGrpSpPr>
        <p:grpSpPr>
          <a:xfrm>
            <a:off x="6921425" y="2024896"/>
            <a:ext cx="504000" cy="468000"/>
            <a:chOff x="5768392" y="4416397"/>
            <a:chExt cx="459980" cy="415965"/>
          </a:xfrm>
        </p:grpSpPr>
        <p:sp>
          <p:nvSpPr>
            <p:cNvPr id="55" name="Rectangle 54"/>
            <p:cNvSpPr/>
            <p:nvPr/>
          </p:nvSpPr>
          <p:spPr>
            <a:xfrm>
              <a:off x="5768392" y="4480086"/>
              <a:ext cx="45724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56" name="Picture 103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59" name="Tableau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69973"/>
              </p:ext>
            </p:extLst>
          </p:nvPr>
        </p:nvGraphicFramePr>
        <p:xfrm>
          <a:off x="1043608" y="3284984"/>
          <a:ext cx="5584292" cy="21305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2543"/>
                <a:gridCol w="4921749"/>
              </a:tblGrid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rgbClr val="C00000"/>
                        </a:buClr>
                        <a:buFont typeface="Wingdings 2" panose="05020102010507070707" pitchFamily="18" charset="2"/>
                        <a:buChar char=""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clients rencontrés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Facilité à joindre </a:t>
                      </a:r>
                      <a:endParaRPr lang="fr-FR" sz="11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d’appels aboutis</a:t>
                      </a:r>
                      <a:endParaRPr lang="fr-FR" sz="120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mails répondus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TS-I</a:t>
                      </a:r>
                      <a:endParaRPr lang="fr-FR" sz="120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clients actifs sur la Banque A Distance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4358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 Promoter Score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Rectangle 57"/>
          <p:cNvSpPr/>
          <p:nvPr/>
        </p:nvSpPr>
        <p:spPr>
          <a:xfrm>
            <a:off x="1542937" y="3310760"/>
            <a:ext cx="288032" cy="25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01</a:t>
            </a:r>
            <a:endParaRPr lang="fr-FR" sz="700" b="1" dirty="0"/>
          </a:p>
        </p:txBody>
      </p:sp>
      <p:pic>
        <p:nvPicPr>
          <p:cNvPr id="3074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329749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1542969" y="3608209"/>
            <a:ext cx="288000" cy="25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02</a:t>
            </a:r>
            <a:endParaRPr lang="fr-FR" sz="700" b="1" dirty="0"/>
          </a:p>
        </p:txBody>
      </p:sp>
      <p:sp>
        <p:nvSpPr>
          <p:cNvPr id="70" name="Rectangle 69"/>
          <p:cNvSpPr/>
          <p:nvPr/>
        </p:nvSpPr>
        <p:spPr>
          <a:xfrm>
            <a:off x="1542969" y="3912561"/>
            <a:ext cx="288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03</a:t>
            </a:r>
            <a:endParaRPr lang="fr-FR" sz="700" b="1" dirty="0"/>
          </a:p>
        </p:txBody>
      </p:sp>
      <p:sp>
        <p:nvSpPr>
          <p:cNvPr id="71" name="Rectangle 70"/>
          <p:cNvSpPr/>
          <p:nvPr/>
        </p:nvSpPr>
        <p:spPr>
          <a:xfrm>
            <a:off x="1542969" y="4231803"/>
            <a:ext cx="288000" cy="25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04</a:t>
            </a:r>
            <a:endParaRPr lang="fr-FR" sz="700" b="1" dirty="0"/>
          </a:p>
        </p:txBody>
      </p:sp>
      <p:sp>
        <p:nvSpPr>
          <p:cNvPr id="72" name="Rectangle 71"/>
          <p:cNvSpPr/>
          <p:nvPr/>
        </p:nvSpPr>
        <p:spPr>
          <a:xfrm>
            <a:off x="1542969" y="4537189"/>
            <a:ext cx="288000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05</a:t>
            </a:r>
            <a:endParaRPr lang="fr-FR" sz="700" b="1" dirty="0"/>
          </a:p>
        </p:txBody>
      </p:sp>
      <p:sp>
        <p:nvSpPr>
          <p:cNvPr id="73" name="Rectangle 72"/>
          <p:cNvSpPr/>
          <p:nvPr/>
        </p:nvSpPr>
        <p:spPr>
          <a:xfrm>
            <a:off x="1542969" y="4835338"/>
            <a:ext cx="288000" cy="25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06</a:t>
            </a:r>
            <a:endParaRPr lang="fr-FR" sz="700" b="1" dirty="0"/>
          </a:p>
        </p:txBody>
      </p:sp>
      <p:sp>
        <p:nvSpPr>
          <p:cNvPr id="74" name="Rectangle 73"/>
          <p:cNvSpPr/>
          <p:nvPr/>
        </p:nvSpPr>
        <p:spPr>
          <a:xfrm>
            <a:off x="1326913" y="5142654"/>
            <a:ext cx="504056" cy="25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/>
              <a:t>BONUS</a:t>
            </a:r>
            <a:endParaRPr lang="fr-FR" sz="700" b="1" dirty="0"/>
          </a:p>
        </p:txBody>
      </p:sp>
      <p:pic>
        <p:nvPicPr>
          <p:cNvPr id="75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361126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391607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422088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452569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4821535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3" y="5135310"/>
            <a:ext cx="282943" cy="26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ZoneTexte 86"/>
          <p:cNvSpPr txBox="1"/>
          <p:nvPr/>
        </p:nvSpPr>
        <p:spPr>
          <a:xfrm>
            <a:off x="7475525" y="3797037"/>
            <a:ext cx="165618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i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Cliquez sur cet icône :</a:t>
            </a:r>
          </a:p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accéder à la fiche détaillée</a:t>
            </a:r>
          </a:p>
          <a:p>
            <a:pPr lvl="1"/>
            <a:endParaRPr lang="fr-FR" sz="105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</a:t>
            </a:r>
            <a:r>
              <a:rPr lang="fr-FR" sz="10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revenir au sommaire</a:t>
            </a:r>
          </a:p>
        </p:txBody>
      </p:sp>
      <p:pic>
        <p:nvPicPr>
          <p:cNvPr id="9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05" y="4095834"/>
            <a:ext cx="38938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Bouton d'action : Accueil 92">
            <a:hlinkClick r:id="" action="ppaction://noaction" highlightClick="1"/>
          </p:cNvPr>
          <p:cNvSpPr/>
          <p:nvPr/>
        </p:nvSpPr>
        <p:spPr>
          <a:xfrm>
            <a:off x="7575421" y="4565295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94" name="Picture 13" descr="Résultat de recherche d'images pour &quot;clic&quot;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065" y="38190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grpSp>
        <p:nvGrpSpPr>
          <p:cNvPr id="42" name="Groupe 41"/>
          <p:cNvGrpSpPr/>
          <p:nvPr/>
        </p:nvGrpSpPr>
        <p:grpSpPr>
          <a:xfrm>
            <a:off x="6971525" y="5517232"/>
            <a:ext cx="504000" cy="468000"/>
            <a:chOff x="5768392" y="4416397"/>
            <a:chExt cx="459980" cy="415965"/>
          </a:xfrm>
        </p:grpSpPr>
        <p:sp>
          <p:nvSpPr>
            <p:cNvPr id="43" name="Rectangle 42"/>
            <p:cNvSpPr/>
            <p:nvPr/>
          </p:nvSpPr>
          <p:spPr>
            <a:xfrm>
              <a:off x="5768392" y="4480086"/>
              <a:ext cx="45724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44" name="Picture 103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172">
              <a:hlinkClick r:id="rId1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836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21056" y="296508"/>
            <a:ext cx="6420817" cy="720000"/>
          </a:xfrm>
        </p:spPr>
        <p:txBody>
          <a:bodyPr>
            <a:normAutofit/>
          </a:bodyPr>
          <a:lstStyle/>
          <a:p>
            <a:r>
              <a:rPr lang="fr-FR" cap="none" dirty="0"/>
              <a:t>U</a:t>
            </a:r>
            <a:r>
              <a:rPr lang="fr-FR" cap="none" dirty="0" smtClean="0"/>
              <a:t>n enjeu fort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d’améliorer</a:t>
            </a:r>
            <a:r>
              <a:rPr lang="fr-FR" b="0" cap="none" dirty="0" smtClean="0"/>
              <a:t> </a:t>
            </a:r>
            <a:r>
              <a:rPr lang="fr-FR" cap="none" dirty="0"/>
              <a:t>la satisfaction de nos clients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dans une perspective de fidélisation, de recommandation et de conquête</a:t>
            </a:r>
            <a:endParaRPr lang="fr-FR" b="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556792"/>
            <a:ext cx="7632848" cy="2016224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 smtClean="0">
                <a:solidFill>
                  <a:srgbClr val="C00000"/>
                </a:solidFill>
                <a:cs typeface="Arial" pitchFamily="34" charset="0"/>
              </a:rPr>
              <a:t>25%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des clients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interrogés envisagent de </a:t>
            </a: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quitter la Caisse d’Epargne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pour une autre banque. </a:t>
            </a:r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lvl="3">
              <a:buClr>
                <a:srgbClr val="C00000"/>
              </a:buClr>
            </a:pPr>
            <a:r>
              <a:rPr lang="fr-FR" sz="1400" b="1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	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(source : KANTAR TNS, enquête SAE CEGEE, 2018)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200" i="1" dirty="0" smtClean="0"/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cs typeface="Arial" pitchFamily="34" charset="0"/>
              </a:rPr>
              <a:t>Un niveau élevé de satisfaction client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est un levier de fidélisation et de développement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clients promoteurs souscrivent 40% en plus (et sont 30% plus équipés) que les clients détracteurs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clients promoteurs prescrivent davantage leur banque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lvl="3">
              <a:buClr>
                <a:srgbClr val="C00000"/>
              </a:buClr>
            </a:pPr>
            <a:endParaRPr lang="fr-FR" sz="1400" i="1" dirty="0"/>
          </a:p>
          <a:p>
            <a:endParaRPr lang="fr-FR" sz="14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Les constats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21" name="Espace réservé du contenu 1"/>
          <p:cNvSpPr txBox="1">
            <a:spLocks/>
          </p:cNvSpPr>
          <p:nvPr/>
        </p:nvSpPr>
        <p:spPr>
          <a:xfrm>
            <a:off x="638455" y="3501008"/>
            <a:ext cx="3070067" cy="251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600" b="1" kern="1200" baseline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lang="fr-FR" sz="1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Les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fr-FR" sz="1400" dirty="0" smtClean="0">
                <a:latin typeface="+mn-lt"/>
              </a:rPr>
              <a:t>irritants pour nos clients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sont clairement identifiés :</a:t>
            </a:r>
          </a:p>
          <a:p>
            <a:pPr lvl="1"/>
            <a:r>
              <a:rPr lang="fr-FR" dirty="0" smtClean="0">
                <a:latin typeface="+mn-lt"/>
                <a:cs typeface="+mn-cs"/>
              </a:rPr>
              <a:t>L’Accessibilité </a:t>
            </a:r>
            <a:r>
              <a:rPr lang="fr-FR" dirty="0">
                <a:latin typeface="+mn-lt"/>
                <a:cs typeface="+mn-cs"/>
              </a:rPr>
              <a:t>notamment téléphonique</a:t>
            </a:r>
          </a:p>
          <a:p>
            <a:pPr lvl="1"/>
            <a:r>
              <a:rPr lang="fr-FR" dirty="0">
                <a:latin typeface="+mn-lt"/>
                <a:cs typeface="+mn-cs"/>
              </a:rPr>
              <a:t>Le traitement des Demandes</a:t>
            </a:r>
          </a:p>
          <a:p>
            <a:pPr lvl="1"/>
            <a:r>
              <a:rPr lang="fr-FR" dirty="0">
                <a:latin typeface="+mn-lt"/>
                <a:cs typeface="+mn-cs"/>
              </a:rPr>
              <a:t>Les parcours clients Agence et Conseiller</a:t>
            </a:r>
          </a:p>
        </p:txBody>
      </p:sp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698354"/>
              </p:ext>
            </p:extLst>
          </p:nvPr>
        </p:nvGraphicFramePr>
        <p:xfrm>
          <a:off x="3720390" y="3501009"/>
          <a:ext cx="5142270" cy="277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" name="Feuille de calcul" r:id="rId4" imgW="4629216" imgH="2495536" progId="Excel.Sheet.12">
                  <p:embed/>
                </p:oleObj>
              </mc:Choice>
              <mc:Fallback>
                <p:oleObj name="Feuille de calcul" r:id="rId4" imgW="4629216" imgH="24955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0390" y="3501009"/>
                        <a:ext cx="5142270" cy="2772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3635896" y="5877852"/>
            <a:ext cx="2209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 : KANTAR TNS, enquête SAE, juin-juillet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Bouton d'action : Accueil 17">
            <a:hlinkClick r:id="rId7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9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orme libre 21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2692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521056" y="296508"/>
            <a:ext cx="6420817" cy="720000"/>
          </a:xfrm>
        </p:spPr>
        <p:txBody>
          <a:bodyPr>
            <a:normAutofit/>
          </a:bodyPr>
          <a:lstStyle/>
          <a:p>
            <a:r>
              <a:rPr lang="fr-FR" cap="none" dirty="0"/>
              <a:t>U</a:t>
            </a:r>
            <a:r>
              <a:rPr lang="fr-FR" cap="none" dirty="0" smtClean="0"/>
              <a:t>n enjeu fort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d’améliorer</a:t>
            </a:r>
            <a:r>
              <a:rPr lang="fr-FR" b="0" cap="none" dirty="0" smtClean="0"/>
              <a:t> </a:t>
            </a:r>
            <a:r>
              <a:rPr lang="fr-FR" cap="none" dirty="0"/>
              <a:t>la satisfaction de nos clients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dans une perspective de fidélisation, de recommandation et de conquête</a:t>
            </a:r>
            <a:endParaRPr lang="fr-FR" b="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Les constats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orme libre 21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461866737"/>
              </p:ext>
            </p:extLst>
          </p:nvPr>
        </p:nvGraphicFramePr>
        <p:xfrm>
          <a:off x="755576" y="1268760"/>
          <a:ext cx="7920880" cy="4712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435047" y="1412776"/>
            <a:ext cx="3528392" cy="792088"/>
          </a:xfrm>
        </p:spPr>
        <p:txBody>
          <a:bodyPr>
            <a:noAutofit/>
          </a:bodyPr>
          <a:lstStyle/>
          <a:p>
            <a:pPr lvl="3" algn="ctr">
              <a:spcAft>
                <a:spcPts val="600"/>
              </a:spcAft>
              <a:buClr>
                <a:srgbClr val="C00000"/>
              </a:buClr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rPr>
              <a:t>Le client </a:t>
            </a:r>
            <a:r>
              <a:rPr lang="fr-FR" sz="2000" b="1" dirty="0">
                <a:solidFill>
                  <a:schemeClr val="accent1"/>
                </a:solidFill>
                <a:ea typeface="+mj-ea"/>
                <a:cs typeface="+mj-cs"/>
              </a:rPr>
              <a:t>au cœur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rPr>
              <a:t>de notre </a:t>
            </a:r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rPr>
              <a:t>stratégie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ea typeface="+mj-ea"/>
              <a:cs typeface="+mj-cs"/>
            </a:endParaRPr>
          </a:p>
          <a:p>
            <a:pPr lvl="3" algn="ctr">
              <a:spcAft>
                <a:spcPts val="600"/>
              </a:spcAft>
              <a:buClr>
                <a:srgbClr val="C00000"/>
              </a:buClr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rPr>
              <a:t>Le conseiller </a:t>
            </a:r>
            <a:r>
              <a:rPr lang="fr-FR" sz="2000" b="1" dirty="0">
                <a:solidFill>
                  <a:schemeClr val="accent1"/>
                </a:solidFill>
                <a:ea typeface="+mj-ea"/>
                <a:cs typeface="+mj-cs"/>
              </a:rPr>
              <a:t>pivot de la </a:t>
            </a:r>
            <a:r>
              <a:rPr lang="fr-FR" sz="2000" b="1" dirty="0" smtClean="0">
                <a:solidFill>
                  <a:schemeClr val="accent1"/>
                </a:solidFill>
                <a:ea typeface="+mj-ea"/>
                <a:cs typeface="+mj-cs"/>
              </a:rPr>
              <a:t>relation</a:t>
            </a:r>
            <a:endParaRPr lang="fr-FR" sz="1200" i="1" dirty="0" smtClean="0"/>
          </a:p>
          <a:p>
            <a:pPr marL="285750" lvl="3" indent="-285750" algn="ctr">
              <a:spcAft>
                <a:spcPts val="600"/>
              </a:spcAft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lvl="3" algn="ctr">
              <a:spcAft>
                <a:spcPts val="600"/>
              </a:spcAft>
              <a:buClr>
                <a:srgbClr val="C00000"/>
              </a:buClr>
            </a:pPr>
            <a:endParaRPr lang="fr-FR" sz="1400" i="1" dirty="0"/>
          </a:p>
        </p:txBody>
      </p:sp>
      <p:sp>
        <p:nvSpPr>
          <p:cNvPr id="27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3059832" y="3140968"/>
            <a:ext cx="3528392" cy="792088"/>
          </a:xfrm>
        </p:spPr>
        <p:txBody>
          <a:bodyPr>
            <a:noAutofit/>
          </a:bodyPr>
          <a:lstStyle/>
          <a:p>
            <a:pPr lvl="3" algn="ctr">
              <a:spcAft>
                <a:spcPts val="600"/>
              </a:spcAft>
              <a:buClr>
                <a:srgbClr val="C00000"/>
              </a:buClr>
            </a:pP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INTER@CTION</a:t>
            </a:r>
          </a:p>
          <a:p>
            <a:pPr lvl="3" algn="ctr">
              <a:spcAft>
                <a:spcPts val="600"/>
              </a:spcAft>
              <a:buClr>
                <a:srgbClr val="C00000"/>
              </a:buClr>
            </a:pP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CLIENT </a:t>
            </a:r>
          </a:p>
          <a:p>
            <a:pPr lvl="3" algn="ctr">
              <a:spcAft>
                <a:spcPts val="600"/>
              </a:spcAft>
              <a:buClr>
                <a:srgbClr val="C00000"/>
              </a:buClr>
            </a:pPr>
            <a:r>
              <a:rPr lang="fr-F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ET CONSEILLER</a:t>
            </a:r>
            <a:endParaRPr lang="fr-FR" sz="2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285750" lvl="3" indent="-285750" algn="ctr">
              <a:spcAft>
                <a:spcPts val="600"/>
              </a:spcAft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200" i="1" dirty="0" smtClean="0"/>
          </a:p>
          <a:p>
            <a:pPr marL="285750" lvl="3" indent="-285750" algn="ctr">
              <a:spcAft>
                <a:spcPts val="600"/>
              </a:spcAft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</a:endParaRPr>
          </a:p>
          <a:p>
            <a:pPr lvl="3" algn="ctr">
              <a:spcAft>
                <a:spcPts val="600"/>
              </a:spcAft>
              <a:buClr>
                <a:srgbClr val="C00000"/>
              </a:buClr>
            </a:pPr>
            <a:endParaRPr lang="fr-FR" sz="1400" i="1" dirty="0"/>
          </a:p>
        </p:txBody>
      </p:sp>
      <p:sp>
        <p:nvSpPr>
          <p:cNvPr id="4" name="Chevron 3"/>
          <p:cNvSpPr/>
          <p:nvPr/>
        </p:nvSpPr>
        <p:spPr>
          <a:xfrm rot="18973077">
            <a:off x="3155290" y="2341598"/>
            <a:ext cx="305661" cy="2950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8" name="Chevron 27"/>
          <p:cNvSpPr/>
          <p:nvPr/>
        </p:nvSpPr>
        <p:spPr>
          <a:xfrm rot="2739895">
            <a:off x="5931425" y="2341442"/>
            <a:ext cx="305661" cy="2950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 rot="7641418">
            <a:off x="6000391" y="4583422"/>
            <a:ext cx="305661" cy="2950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 rot="14246425">
            <a:off x="3095390" y="4524814"/>
            <a:ext cx="305661" cy="29508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" name="Bouton d'action : Accueil 24">
            <a:hlinkClick r:id="rId8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2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18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76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pied de page 21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60" y="1268760"/>
            <a:ext cx="7911042" cy="4824538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Les enjeux ? 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Aller vers nos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clients,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Etre accessible pour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tous,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Satisfaire tous les clients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rencontrés,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Accompagner nos clients vers le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selfcare,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Satisfaire tous nos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clients.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Quand ? 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Du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1</a:t>
            </a:r>
            <a:r>
              <a:rPr lang="fr-FR" sz="1400" i="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er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janvier </a:t>
            </a: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au 31 octobre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2019,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Remise des prix début décembre 2019.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2000" dirty="0">
                <a:solidFill>
                  <a:srgbClr val="C00000"/>
                </a:solidFill>
                <a:latin typeface="Harlow Solid Italic" panose="04030604020F02020D02" pitchFamily="82" charset="0"/>
              </a:rPr>
              <a:t>Quels prix ? </a:t>
            </a:r>
          </a:p>
          <a:p>
            <a:pPr marL="645750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rgbClr val="C00000"/>
                </a:solidFill>
                <a:cs typeface="Arial" pitchFamily="34" charset="0"/>
              </a:rPr>
              <a:t>Pour les collaborateurs en agence : </a:t>
            </a:r>
          </a:p>
          <a:p>
            <a:pPr marL="1163638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250 à 350€ en fonction de l’atteinte des 6 critères </a:t>
            </a: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  <a:sym typeface="Wingdings" panose="05000000000000000000" pitchFamily="2" charset="2"/>
              </a:rPr>
              <a:t>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6 critères / 6 = 350€, 5 critères / 6 = 250€)</a:t>
            </a:r>
          </a:p>
          <a:p>
            <a:pPr marL="1163638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150€ de BONUS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  <a:sym typeface="Wingdings" panose="05000000000000000000" pitchFamily="2" charset="2"/>
              </a:rPr>
              <a:t></a:t>
            </a:r>
            <a:r>
              <a:rPr lang="fr-FR" sz="1400" i="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 minima 5 critères sur 6 ET atteinte du critère « Bonus »</a:t>
            </a:r>
          </a:p>
          <a:p>
            <a:pPr marL="627063" lvl="5" indent="-268288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rgbClr val="C00000"/>
                </a:solidFill>
                <a:cs typeface="Arial" pitchFamily="34" charset="0"/>
              </a:rPr>
              <a:t>Pour les collaborateurs affectés aux Directions Commerciales : </a:t>
            </a:r>
          </a:p>
          <a:p>
            <a:pPr marL="1163638" lvl="5" indent="-285750">
              <a:buClr>
                <a:srgbClr val="C00000"/>
              </a:buClr>
              <a:buFont typeface="Arial Narrow" panose="020B0606020202030204" pitchFamily="34" charset="0"/>
              <a:buChar char="−"/>
            </a:pP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500€ pour l’atteinte du NPS sur leur Direction Commerciale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  <a:sym typeface="Wingdings" panose="05000000000000000000" pitchFamily="2" charset="2"/>
              </a:rPr>
              <a:t> </a:t>
            </a:r>
            <a:r>
              <a:rPr lang="fr-FR" sz="1400" i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atteinte du critère « Bonus »</a:t>
            </a:r>
            <a:endParaRPr lang="fr-FR" sz="1400" i="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Les grands principes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547663" y="260648"/>
            <a:ext cx="6470967" cy="720000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Fil Rouge </a:t>
            </a:r>
            <a:r>
              <a:rPr lang="fr-FR" cap="none" dirty="0" smtClean="0"/>
              <a:t>Satisfaction Client : </a:t>
            </a:r>
            <a:br>
              <a:rPr lang="fr-FR" cap="none" dirty="0" smtClean="0"/>
            </a:br>
            <a:r>
              <a:rPr lang="fr-FR" cap="none" dirty="0" smtClean="0"/>
              <a:t>Les indicateurs clés et les grands principes</a:t>
            </a:r>
            <a:endParaRPr lang="fr-FR" cap="none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orme libre 16"/>
          <p:cNvSpPr/>
          <p:nvPr/>
        </p:nvSpPr>
        <p:spPr>
          <a:xfrm rot="11978480">
            <a:off x="8586318" y="821033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Bouton d'action : Accueil 17">
            <a:hlinkClick r:id="rId3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26" name="Rectangle 25"/>
          <p:cNvSpPr/>
          <p:nvPr/>
        </p:nvSpPr>
        <p:spPr>
          <a:xfrm>
            <a:off x="6876256" y="1484784"/>
            <a:ext cx="2022231" cy="779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6902043" y="1525608"/>
            <a:ext cx="1979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50" b="1" i="1" dirty="0" smtClean="0">
              <a:solidFill>
                <a:srgbClr val="EA0000"/>
              </a:solidFill>
              <a:latin typeface="Arial Narrow" panose="020B0606020202030204" pitchFamily="34" charset="0"/>
            </a:endParaRPr>
          </a:p>
          <a:p>
            <a:pPr lvl="1"/>
            <a:r>
              <a:rPr lang="fr-FR" sz="10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pour accéder au règlement complet</a:t>
            </a:r>
          </a:p>
          <a:p>
            <a:pPr lvl="1"/>
            <a:endParaRPr lang="fr-FR" sz="105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049" y="1717882"/>
            <a:ext cx="389388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Résultat de recherche d'images pour &quot;clic&quot;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437" y="2077882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57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619671" y="260648"/>
            <a:ext cx="6398959" cy="720000"/>
          </a:xfrm>
        </p:spPr>
        <p:txBody>
          <a:bodyPr>
            <a:normAutofit/>
          </a:bodyPr>
          <a:lstStyle/>
          <a:p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Fil Rouge </a:t>
            </a:r>
            <a:r>
              <a:rPr lang="fr-FR" cap="none" dirty="0" smtClean="0"/>
              <a:t>Satisfaction Client : </a:t>
            </a:r>
            <a:br>
              <a:rPr lang="fr-FR" cap="none" dirty="0" smtClean="0"/>
            </a:br>
            <a:r>
              <a:rPr lang="fr-FR" cap="none" dirty="0" smtClean="0"/>
              <a:t>Les 6 </a:t>
            </a:r>
            <a:r>
              <a:rPr lang="fr-FR" cap="none" dirty="0"/>
              <a:t>critères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cap="none" dirty="0" smtClean="0"/>
              <a:t>le </a:t>
            </a:r>
            <a:r>
              <a:rPr lang="fr-FR" cap="none" dirty="0"/>
              <a:t>critère </a:t>
            </a:r>
            <a:r>
              <a:rPr lang="fr-FR" cap="none" dirty="0" smtClean="0"/>
              <a:t>« BONUS »</a:t>
            </a:r>
            <a:endParaRPr lang="fr-FR" cap="none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Les 6 critères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 et le critère « BONUS »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139865"/>
              </p:ext>
            </p:extLst>
          </p:nvPr>
        </p:nvGraphicFramePr>
        <p:xfrm>
          <a:off x="611560" y="1484783"/>
          <a:ext cx="8352928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6184"/>
                <a:gridCol w="504056"/>
                <a:gridCol w="5184576"/>
                <a:gridCol w="1008112"/>
              </a:tblGrid>
              <a:tr h="749071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ALLER </a:t>
                      </a:r>
                    </a:p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VERS NOS CLIENTS</a:t>
                      </a:r>
                      <a:endParaRPr lang="fr-F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rgbClr val="C00000"/>
                        </a:buClr>
                        <a:buFont typeface="Wingdings 2" panose="05020102010507070707" pitchFamily="18" charset="2"/>
                        <a:buChar char=""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clients rencontrés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7550" marR="0" lvl="1" indent="-260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70000"/>
                        <a:buFont typeface="Wingdings 2" pitchFamily="18" charset="2"/>
                        <a:buChar char=""/>
                        <a:tabLst/>
                      </a:pPr>
                      <a:endParaRPr lang="fr-F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2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ÊTRE ACCESSIBLE POUR TOUS </a:t>
                      </a: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050" b="1" kern="1200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Facilité à joindre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400" b="1" kern="1200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1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171450" indent="-171450">
                        <a:buClr>
                          <a:srgbClr val="C00000"/>
                        </a:buClr>
                        <a:buFont typeface="Wingdings 2" panose="05020102010507070707" pitchFamily="18" charset="2"/>
                        <a:buChar char=""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d’appels aboutis</a:t>
                      </a:r>
                    </a:p>
                    <a:p>
                      <a:pPr marL="457200" lvl="1" indent="0">
                        <a:buClr>
                          <a:srgbClr val="C00000"/>
                        </a:buClr>
                        <a:buSzPct val="70000"/>
                        <a:buFont typeface="Wingdings 2" panose="05020102010507070707" pitchFamily="18" charset="2"/>
                        <a:buNone/>
                      </a:pPr>
                      <a:endParaRPr lang="fr-FR" sz="120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628650" lvl="1" indent="-171450">
                        <a:buClr>
                          <a:srgbClr val="C00000"/>
                        </a:buClr>
                        <a:buSzPct val="70000"/>
                        <a:buFont typeface="Wingdings 2" panose="05020102010507070707" pitchFamily="18" charset="2"/>
                        <a:buChar char=""/>
                      </a:pPr>
                      <a:endParaRPr lang="fr-FR" sz="120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171450" indent="-171450">
                        <a:buClr>
                          <a:srgbClr val="C00000"/>
                        </a:buClr>
                        <a:buFont typeface="Wingdings 2" panose="05020102010507070707" pitchFamily="18" charset="2"/>
                        <a:buChar char=""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mails répondus</a:t>
                      </a:r>
                    </a:p>
                    <a:p>
                      <a:pPr marL="457200" lvl="1" indent="0">
                        <a:buClr>
                          <a:srgbClr val="C00000"/>
                        </a:buClr>
                        <a:buSzPct val="70000"/>
                        <a:buFont typeface="Wingdings 2" panose="05020102010507070707" pitchFamily="18" charset="2"/>
                        <a:buNone/>
                      </a:pPr>
                      <a:endParaRPr lang="fr-FR" sz="120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100" baseline="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07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SATISFAIRE TOUS LES CLIENTS RENCONTRÉS</a:t>
                      </a: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Satisfaction globale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100" baseline="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071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ACCOMPAGNER NOS CLIENTS VERS LE SELFCARE</a:t>
                      </a: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Taux de clients actifs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sur la Banque A Distance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100" baseline="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071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SATISFAIRE TOUS LES CLIENTS</a:t>
                      </a: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36000" marR="36000" marT="0" marB="0" anchor="ctr">
                    <a:lnL>
                      <a:noFill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 Promoter Score</a:t>
                      </a: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 2" panose="05020102010507070707" pitchFamily="18" charset="2"/>
                        <a:buChar char=""/>
                        <a:tabLst/>
                        <a:defRPr/>
                      </a:pPr>
                      <a:endParaRPr lang="fr-FR" sz="1100" baseline="0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2555776" y="1700808"/>
            <a:ext cx="360040" cy="324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01</a:t>
            </a:r>
            <a:endParaRPr lang="fr-FR" sz="1200" b="1" dirty="0"/>
          </a:p>
        </p:txBody>
      </p:sp>
      <p:sp>
        <p:nvSpPr>
          <p:cNvPr id="46" name="Rectangle 45"/>
          <p:cNvSpPr/>
          <p:nvPr/>
        </p:nvSpPr>
        <p:spPr>
          <a:xfrm>
            <a:off x="2555776" y="2420888"/>
            <a:ext cx="360040" cy="32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02</a:t>
            </a:r>
            <a:endParaRPr lang="fr-FR" sz="1200" b="1" dirty="0"/>
          </a:p>
        </p:txBody>
      </p:sp>
      <p:sp>
        <p:nvSpPr>
          <p:cNvPr id="47" name="Rectangle 46"/>
          <p:cNvSpPr/>
          <p:nvPr/>
        </p:nvSpPr>
        <p:spPr>
          <a:xfrm>
            <a:off x="2555776" y="3032992"/>
            <a:ext cx="360040" cy="32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03</a:t>
            </a:r>
            <a:endParaRPr lang="fr-FR" sz="1200" b="1" dirty="0"/>
          </a:p>
        </p:txBody>
      </p:sp>
      <p:sp>
        <p:nvSpPr>
          <p:cNvPr id="48" name="Rectangle 47"/>
          <p:cNvSpPr/>
          <p:nvPr/>
        </p:nvSpPr>
        <p:spPr>
          <a:xfrm>
            <a:off x="2555776" y="3573015"/>
            <a:ext cx="360040" cy="32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04</a:t>
            </a:r>
            <a:endParaRPr lang="fr-FR" sz="1200" b="1" dirty="0"/>
          </a:p>
        </p:txBody>
      </p:sp>
      <p:sp>
        <p:nvSpPr>
          <p:cNvPr id="49" name="Rectangle 48"/>
          <p:cNvSpPr/>
          <p:nvPr/>
        </p:nvSpPr>
        <p:spPr>
          <a:xfrm>
            <a:off x="2555776" y="4292807"/>
            <a:ext cx="360040" cy="324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05</a:t>
            </a:r>
            <a:endParaRPr lang="fr-FR" sz="1200" b="1" dirty="0"/>
          </a:p>
        </p:txBody>
      </p:sp>
      <p:sp>
        <p:nvSpPr>
          <p:cNvPr id="50" name="Rectangle 49"/>
          <p:cNvSpPr/>
          <p:nvPr/>
        </p:nvSpPr>
        <p:spPr>
          <a:xfrm>
            <a:off x="2555776" y="5013176"/>
            <a:ext cx="360040" cy="32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06</a:t>
            </a:r>
            <a:endParaRPr lang="fr-FR" sz="1200" b="1" dirty="0"/>
          </a:p>
        </p:txBody>
      </p:sp>
      <p:sp>
        <p:nvSpPr>
          <p:cNvPr id="51" name="Rectangle 50"/>
          <p:cNvSpPr/>
          <p:nvPr/>
        </p:nvSpPr>
        <p:spPr>
          <a:xfrm>
            <a:off x="2303791" y="5760150"/>
            <a:ext cx="638919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BONUS</a:t>
            </a:r>
            <a:endParaRPr lang="fr-FR" sz="1200" b="1" dirty="0"/>
          </a:p>
        </p:txBody>
      </p:sp>
      <p:grpSp>
        <p:nvGrpSpPr>
          <p:cNvPr id="21" name="Groupe 20"/>
          <p:cNvGrpSpPr/>
          <p:nvPr/>
        </p:nvGrpSpPr>
        <p:grpSpPr>
          <a:xfrm>
            <a:off x="8207473" y="1619833"/>
            <a:ext cx="459976" cy="415965"/>
            <a:chOff x="5768396" y="4416397"/>
            <a:chExt cx="459976" cy="415965"/>
          </a:xfrm>
        </p:grpSpPr>
        <p:sp>
          <p:nvSpPr>
            <p:cNvPr id="24" name="Rectangle 23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25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9" name="Groupe 38"/>
          <p:cNvGrpSpPr/>
          <p:nvPr/>
        </p:nvGrpSpPr>
        <p:grpSpPr>
          <a:xfrm>
            <a:off x="8207515" y="2325431"/>
            <a:ext cx="459976" cy="415965"/>
            <a:chOff x="5768396" y="4416397"/>
            <a:chExt cx="459976" cy="415965"/>
          </a:xfrm>
        </p:grpSpPr>
        <p:sp>
          <p:nvSpPr>
            <p:cNvPr id="52" name="Rectangle 51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53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5" name="Groupe 54"/>
          <p:cNvGrpSpPr/>
          <p:nvPr/>
        </p:nvGrpSpPr>
        <p:grpSpPr>
          <a:xfrm>
            <a:off x="8207515" y="2915681"/>
            <a:ext cx="459976" cy="415965"/>
            <a:chOff x="5768396" y="4416397"/>
            <a:chExt cx="459976" cy="415965"/>
          </a:xfrm>
        </p:grpSpPr>
        <p:sp>
          <p:nvSpPr>
            <p:cNvPr id="57" name="Rectangle 56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58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0" name="Groupe 59"/>
          <p:cNvGrpSpPr/>
          <p:nvPr/>
        </p:nvGrpSpPr>
        <p:grpSpPr>
          <a:xfrm>
            <a:off x="8207510" y="3543226"/>
            <a:ext cx="459976" cy="415965"/>
            <a:chOff x="5768396" y="4416397"/>
            <a:chExt cx="459976" cy="415965"/>
          </a:xfrm>
        </p:grpSpPr>
        <p:sp>
          <p:nvSpPr>
            <p:cNvPr id="62" name="Rectangle 61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63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5" name="Groupe 64"/>
          <p:cNvGrpSpPr/>
          <p:nvPr/>
        </p:nvGrpSpPr>
        <p:grpSpPr>
          <a:xfrm>
            <a:off x="8216480" y="4269647"/>
            <a:ext cx="459976" cy="415965"/>
            <a:chOff x="5768396" y="4416397"/>
            <a:chExt cx="459976" cy="415965"/>
          </a:xfrm>
        </p:grpSpPr>
        <p:sp>
          <p:nvSpPr>
            <p:cNvPr id="67" name="Rectangle 66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68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9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0" name="Groupe 69"/>
          <p:cNvGrpSpPr/>
          <p:nvPr/>
        </p:nvGrpSpPr>
        <p:grpSpPr>
          <a:xfrm>
            <a:off x="8216480" y="4977315"/>
            <a:ext cx="459976" cy="415965"/>
            <a:chOff x="5768396" y="4416397"/>
            <a:chExt cx="459976" cy="415965"/>
          </a:xfrm>
        </p:grpSpPr>
        <p:sp>
          <p:nvSpPr>
            <p:cNvPr id="72" name="Rectangle 71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73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4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5" name="Groupe 74"/>
          <p:cNvGrpSpPr/>
          <p:nvPr/>
        </p:nvGrpSpPr>
        <p:grpSpPr>
          <a:xfrm>
            <a:off x="8216475" y="5712440"/>
            <a:ext cx="459976" cy="415965"/>
            <a:chOff x="5768396" y="4416397"/>
            <a:chExt cx="459976" cy="415965"/>
          </a:xfrm>
        </p:grpSpPr>
        <p:sp>
          <p:nvSpPr>
            <p:cNvPr id="77" name="Rectangle 76"/>
            <p:cNvSpPr/>
            <p:nvPr/>
          </p:nvSpPr>
          <p:spPr>
            <a:xfrm>
              <a:off x="5768396" y="4480086"/>
              <a:ext cx="45719" cy="352276"/>
            </a:xfrm>
            <a:prstGeom prst="rect">
              <a:avLst/>
            </a:prstGeom>
            <a:solidFill>
              <a:srgbClr val="4F504F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78" name="Picture 1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49124" y="4512928"/>
              <a:ext cx="279248" cy="31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9" name="Picture 17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925" y="4416397"/>
              <a:ext cx="255688" cy="31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80" y="1695363"/>
            <a:ext cx="380157" cy="35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80111" y="1628799"/>
            <a:ext cx="2627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clients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rencontrés, avec coordonnées de contact et DRC complets,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sur les segments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prioritaires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999080" y="1690362"/>
            <a:ext cx="576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65 %</a:t>
            </a:r>
            <a:endParaRPr lang="fr-FR" sz="1600" b="1" dirty="0"/>
          </a:p>
        </p:txBody>
      </p:sp>
      <p:sp>
        <p:nvSpPr>
          <p:cNvPr id="81" name="Rectangle 80"/>
          <p:cNvSpPr/>
          <p:nvPr/>
        </p:nvSpPr>
        <p:spPr>
          <a:xfrm>
            <a:off x="4884771" y="1578025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580112" y="2377018"/>
            <a:ext cx="2505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TS-I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Facilité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à joindre sur la base de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l’enquête QHD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884771" y="2299349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999080" y="2420928"/>
            <a:ext cx="576064" cy="36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80%</a:t>
            </a:r>
            <a:endParaRPr lang="fr-FR" sz="1600" b="1" dirty="0"/>
          </a:p>
        </p:txBody>
      </p:sp>
      <p:sp>
        <p:nvSpPr>
          <p:cNvPr id="92" name="Rectangle 91"/>
          <p:cNvSpPr/>
          <p:nvPr/>
        </p:nvSpPr>
        <p:spPr>
          <a:xfrm>
            <a:off x="5580112" y="2953082"/>
            <a:ext cx="2505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d’appels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aboutis sur les lignes Accueil et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Conseillers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4884771" y="2875413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999080" y="2996992"/>
            <a:ext cx="576064" cy="36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80%</a:t>
            </a:r>
            <a:endParaRPr lang="fr-FR" sz="1600" b="1" dirty="0"/>
          </a:p>
        </p:txBody>
      </p:sp>
      <p:sp>
        <p:nvSpPr>
          <p:cNvPr id="95" name="Rectangle 94"/>
          <p:cNvSpPr/>
          <p:nvPr/>
        </p:nvSpPr>
        <p:spPr>
          <a:xfrm>
            <a:off x="5580112" y="3584049"/>
            <a:ext cx="25057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mails répondus dans les 48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heures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884771" y="3451477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999080" y="3573056"/>
            <a:ext cx="576064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80%</a:t>
            </a:r>
            <a:endParaRPr lang="fr-FR" sz="1600" b="1" dirty="0"/>
          </a:p>
        </p:txBody>
      </p:sp>
      <p:pic>
        <p:nvPicPr>
          <p:cNvPr id="9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80" y="4261996"/>
            <a:ext cx="380157" cy="35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Rectangle 98"/>
          <p:cNvSpPr/>
          <p:nvPr/>
        </p:nvSpPr>
        <p:spPr>
          <a:xfrm>
            <a:off x="5580112" y="4195432"/>
            <a:ext cx="2627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TS-I Satisfaction globale sur la base de l’enquête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QHD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999080" y="4256995"/>
            <a:ext cx="576000" cy="360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80 %</a:t>
            </a:r>
            <a:endParaRPr lang="fr-FR" sz="1600" b="1" dirty="0"/>
          </a:p>
        </p:txBody>
      </p:sp>
      <p:sp>
        <p:nvSpPr>
          <p:cNvPr id="101" name="Rectangle 100"/>
          <p:cNvSpPr/>
          <p:nvPr/>
        </p:nvSpPr>
        <p:spPr>
          <a:xfrm>
            <a:off x="4886321" y="4144658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10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80" y="5052873"/>
            <a:ext cx="380157" cy="35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Rectangle 102"/>
          <p:cNvSpPr/>
          <p:nvPr/>
        </p:nvSpPr>
        <p:spPr>
          <a:xfrm>
            <a:off x="5580112" y="4986309"/>
            <a:ext cx="2505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clients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majeurs actifs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sur la Banque A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Distance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999080" y="5047872"/>
            <a:ext cx="576000" cy="36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3</a:t>
            </a:r>
            <a:r>
              <a:rPr lang="fr-FR" sz="1600" b="1" dirty="0" smtClean="0"/>
              <a:t>5 %</a:t>
            </a:r>
            <a:endParaRPr lang="fr-FR" sz="1600" b="1" dirty="0"/>
          </a:p>
        </p:txBody>
      </p:sp>
      <p:sp>
        <p:nvSpPr>
          <p:cNvPr id="105" name="Rectangle 104"/>
          <p:cNvSpPr/>
          <p:nvPr/>
        </p:nvSpPr>
        <p:spPr>
          <a:xfrm>
            <a:off x="4884771" y="4935535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10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80" y="5779004"/>
            <a:ext cx="380157" cy="35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Rectangle 106"/>
          <p:cNvSpPr/>
          <p:nvPr/>
        </p:nvSpPr>
        <p:spPr>
          <a:xfrm>
            <a:off x="5580112" y="5733256"/>
            <a:ext cx="2505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en Net Promoter Score (NPS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) sur la base de l’enquête SAE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999080" y="5774003"/>
            <a:ext cx="576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≥ 0</a:t>
            </a:r>
            <a:endParaRPr lang="fr-FR" sz="1600" b="1" dirty="0"/>
          </a:p>
        </p:txBody>
      </p:sp>
      <p:sp>
        <p:nvSpPr>
          <p:cNvPr id="109" name="Rectangle 108"/>
          <p:cNvSpPr/>
          <p:nvPr/>
        </p:nvSpPr>
        <p:spPr>
          <a:xfrm>
            <a:off x="4870241" y="5661666"/>
            <a:ext cx="45719" cy="553586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555777" y="1353287"/>
            <a:ext cx="1872208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1" name="Rectangle 110"/>
          <p:cNvSpPr/>
          <p:nvPr/>
        </p:nvSpPr>
        <p:spPr>
          <a:xfrm>
            <a:off x="2915816" y="1252906"/>
            <a:ext cx="1368153" cy="374702"/>
          </a:xfrm>
          <a:prstGeom prst="rect">
            <a:avLst/>
          </a:prstGeom>
          <a:solidFill>
            <a:schemeClr val="bg1">
              <a:lumMod val="85000"/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Critère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5783361" y="1327589"/>
            <a:ext cx="1872208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Rectangle 112"/>
          <p:cNvSpPr/>
          <p:nvPr/>
        </p:nvSpPr>
        <p:spPr>
          <a:xfrm>
            <a:off x="5802452" y="1254103"/>
            <a:ext cx="1709102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76" name="Bouton d'action : Accueil 75">
            <a:hlinkClick r:id="rId6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11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8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4788024" y="1484784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>
              <a:buClr>
                <a:srgbClr val="EA0000"/>
              </a:buClr>
              <a:buSzPct val="70000"/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d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e clients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rencontrés sur les segments 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prioritaires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53611" y="465617"/>
            <a:ext cx="6291919" cy="515111"/>
          </a:xfrm>
        </p:spPr>
        <p:txBody>
          <a:bodyPr>
            <a:normAutofit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N°1 - </a:t>
            </a:r>
            <a:r>
              <a:rPr lang="fr-FR" cap="none" dirty="0" smtClean="0"/>
              <a:t>TAUX DE CLIENTS RENCONTRÉS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ALLER VERS NOS CLIENTS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560824" y="404664"/>
            <a:ext cx="720081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01</a:t>
            </a:r>
            <a:endParaRPr lang="fr-FR" b="1" dirty="0"/>
          </a:p>
        </p:txBody>
      </p:sp>
      <p:sp>
        <p:nvSpPr>
          <p:cNvPr id="115" name="Espace réservé du numéro de diapositive 22"/>
          <p:cNvSpPr txBox="1">
            <a:spLocks/>
          </p:cNvSpPr>
          <p:nvPr/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561095" y="1484784"/>
            <a:ext cx="3866889" cy="46085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Nombre de clients segmentés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Premium ou Potentiel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Premium (Pr/Pot)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Avec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CRE Face à Face et/ou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Tél avec rdv et/ou avec vente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entre le 01/01 et le 31/10/2019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DRC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complet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au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31/10/2019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coordonnées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TEL PORTABLE/MAIL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renseignées au 31/10/2019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Rapporté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nombre total de clients segmentés Pr/Pot au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31/10/2019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Les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clients rencontrés sont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plutôt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satisfaits de leur conseiller 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mais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seulement 40%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nos clients prioritaires ont été rencontrés en 2018 ! 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Soyons plus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proactifs vers nos clients à enjeu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afin de les fidéliser et qu’ils nous recommandent à leur entourage.</a:t>
            </a:r>
          </a:p>
          <a:p>
            <a:pPr algn="just">
              <a:buClr>
                <a:srgbClr val="EA0000"/>
              </a:buClr>
              <a:buSzPct val="70000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Rectangle 49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Rectangle 60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004048" y="1723141"/>
            <a:ext cx="720080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65 %</a:t>
            </a:r>
            <a:endParaRPr lang="fr-FR" b="1" dirty="0"/>
          </a:p>
        </p:txBody>
      </p:sp>
      <p:sp>
        <p:nvSpPr>
          <p:cNvPr id="2" name="Rectangle 1"/>
          <p:cNvSpPr/>
          <p:nvPr/>
        </p:nvSpPr>
        <p:spPr>
          <a:xfrm>
            <a:off x="647976" y="3528298"/>
            <a:ext cx="3708000" cy="24929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Une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agence compte 1 000 clients Pr/Pot au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31/10/2019,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700 clients ont été rencontrés au 31/10 dont seulement 500 ont un DRC complet ainsi que des coordonnées Tél/Mail renseignées au 31/10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taux de clients rencontrés sera de 500 /1 000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 =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50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%.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Pour aller plus loin :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Client Pr/Pot rencontré le 10/01 mais dont le DRC n’est pas complet au 31/01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il ne sera pas comptabilisé dans le suivi de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janvier.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DRC de ce client est complété le 14/02 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il sera comptabilisé comme ayant été rencontré le 10/01 dans le suivi de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février.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1560" y="3486346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Exemple :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1" name="Bouton d'action : Accueil 30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5" name="ZoneTexte 11"/>
          <p:cNvSpPr txBox="1"/>
          <p:nvPr/>
        </p:nvSpPr>
        <p:spPr>
          <a:xfrm>
            <a:off x="4797470" y="5877272"/>
            <a:ext cx="230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Source : KANTAR TNS, enquête SAE,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3" name="GRAPH_4"/>
          <p:cNvGraphicFramePr/>
          <p:nvPr>
            <p:extLst>
              <p:ext uri="{D42A27DB-BD31-4B8C-83A1-F6EECF244321}">
                <p14:modId xmlns:p14="http://schemas.microsoft.com/office/powerpoint/2010/main" val="857710226"/>
              </p:ext>
            </p:extLst>
          </p:nvPr>
        </p:nvGraphicFramePr>
        <p:xfrm>
          <a:off x="4932040" y="4588472"/>
          <a:ext cx="1929600" cy="128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5292080" y="4325034"/>
            <a:ext cx="1670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Conseiller</a:t>
            </a:r>
          </a:p>
        </p:txBody>
      </p:sp>
      <p:sp>
        <p:nvSpPr>
          <p:cNvPr id="37" name="Freeform 24"/>
          <p:cNvSpPr>
            <a:spLocks noChangeAspect="1" noEditPoints="1"/>
          </p:cNvSpPr>
          <p:nvPr/>
        </p:nvSpPr>
        <p:spPr bwMode="auto">
          <a:xfrm>
            <a:off x="4932040" y="4283445"/>
            <a:ext cx="289870" cy="360000"/>
          </a:xfrm>
          <a:custGeom>
            <a:avLst/>
            <a:gdLst>
              <a:gd name="T0" fmla="*/ 170 w 186"/>
              <a:gd name="T1" fmla="*/ 149 h 231"/>
              <a:gd name="T2" fmla="*/ 128 w 186"/>
              <a:gd name="T3" fmla="*/ 127 h 231"/>
              <a:gd name="T4" fmla="*/ 106 w 186"/>
              <a:gd name="T5" fmla="*/ 195 h 231"/>
              <a:gd name="T6" fmla="*/ 99 w 186"/>
              <a:gd name="T7" fmla="*/ 151 h 231"/>
              <a:gd name="T8" fmla="*/ 102 w 186"/>
              <a:gd name="T9" fmla="*/ 140 h 231"/>
              <a:gd name="T10" fmla="*/ 93 w 186"/>
              <a:gd name="T11" fmla="*/ 134 h 231"/>
              <a:gd name="T12" fmla="*/ 84 w 186"/>
              <a:gd name="T13" fmla="*/ 140 h 231"/>
              <a:gd name="T14" fmla="*/ 87 w 186"/>
              <a:gd name="T15" fmla="*/ 151 h 231"/>
              <a:gd name="T16" fmla="*/ 80 w 186"/>
              <a:gd name="T17" fmla="*/ 195 h 231"/>
              <a:gd name="T18" fmla="*/ 58 w 186"/>
              <a:gd name="T19" fmla="*/ 127 h 231"/>
              <a:gd name="T20" fmla="*/ 16 w 186"/>
              <a:gd name="T21" fmla="*/ 149 h 231"/>
              <a:gd name="T22" fmla="*/ 0 w 186"/>
              <a:gd name="T23" fmla="*/ 223 h 231"/>
              <a:gd name="T24" fmla="*/ 2 w 186"/>
              <a:gd name="T25" fmla="*/ 229 h 231"/>
              <a:gd name="T26" fmla="*/ 8 w 186"/>
              <a:gd name="T27" fmla="*/ 231 h 231"/>
              <a:gd name="T28" fmla="*/ 178 w 186"/>
              <a:gd name="T29" fmla="*/ 231 h 231"/>
              <a:gd name="T30" fmla="*/ 183 w 186"/>
              <a:gd name="T31" fmla="*/ 229 h 231"/>
              <a:gd name="T32" fmla="*/ 186 w 186"/>
              <a:gd name="T33" fmla="*/ 223 h 231"/>
              <a:gd name="T34" fmla="*/ 170 w 186"/>
              <a:gd name="T35" fmla="*/ 149 h 231"/>
              <a:gd name="T36" fmla="*/ 53 w 186"/>
              <a:gd name="T37" fmla="*/ 80 h 231"/>
              <a:gd name="T38" fmla="*/ 57 w 186"/>
              <a:gd name="T39" fmla="*/ 82 h 231"/>
              <a:gd name="T40" fmla="*/ 93 w 186"/>
              <a:gd name="T41" fmla="*/ 117 h 231"/>
              <a:gd name="T42" fmla="*/ 129 w 186"/>
              <a:gd name="T43" fmla="*/ 82 h 231"/>
              <a:gd name="T44" fmla="*/ 133 w 186"/>
              <a:gd name="T45" fmla="*/ 80 h 231"/>
              <a:gd name="T46" fmla="*/ 140 w 186"/>
              <a:gd name="T47" fmla="*/ 73 h 231"/>
              <a:gd name="T48" fmla="*/ 140 w 186"/>
              <a:gd name="T49" fmla="*/ 64 h 231"/>
              <a:gd name="T50" fmla="*/ 135 w 186"/>
              <a:gd name="T51" fmla="*/ 62 h 231"/>
              <a:gd name="T52" fmla="*/ 135 w 186"/>
              <a:gd name="T53" fmla="*/ 62 h 231"/>
              <a:gd name="T54" fmla="*/ 137 w 186"/>
              <a:gd name="T55" fmla="*/ 35 h 231"/>
              <a:gd name="T56" fmla="*/ 121 w 186"/>
              <a:gd name="T57" fmla="*/ 15 h 231"/>
              <a:gd name="T58" fmla="*/ 65 w 186"/>
              <a:gd name="T59" fmla="*/ 15 h 231"/>
              <a:gd name="T60" fmla="*/ 49 w 186"/>
              <a:gd name="T61" fmla="*/ 35 h 231"/>
              <a:gd name="T62" fmla="*/ 51 w 186"/>
              <a:gd name="T63" fmla="*/ 62 h 231"/>
              <a:gd name="T64" fmla="*/ 46 w 186"/>
              <a:gd name="T65" fmla="*/ 64 h 231"/>
              <a:gd name="T66" fmla="*/ 46 w 186"/>
              <a:gd name="T67" fmla="*/ 73 h 231"/>
              <a:gd name="T68" fmla="*/ 53 w 186"/>
              <a:gd name="T69" fmla="*/ 8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6" h="231">
                <a:moveTo>
                  <a:pt x="170" y="149"/>
                </a:moveTo>
                <a:cubicBezTo>
                  <a:pt x="163" y="134"/>
                  <a:pt x="143" y="132"/>
                  <a:pt x="128" y="127"/>
                </a:cubicBezTo>
                <a:cubicBezTo>
                  <a:pt x="123" y="146"/>
                  <a:pt x="115" y="177"/>
                  <a:pt x="106" y="195"/>
                </a:cubicBezTo>
                <a:cubicBezTo>
                  <a:pt x="99" y="151"/>
                  <a:pt x="99" y="151"/>
                  <a:pt x="99" y="151"/>
                </a:cubicBezTo>
                <a:cubicBezTo>
                  <a:pt x="102" y="140"/>
                  <a:pt x="102" y="140"/>
                  <a:pt x="102" y="140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7" y="151"/>
                  <a:pt x="87" y="151"/>
                  <a:pt x="87" y="151"/>
                </a:cubicBezTo>
                <a:cubicBezTo>
                  <a:pt x="80" y="195"/>
                  <a:pt x="80" y="195"/>
                  <a:pt x="80" y="195"/>
                </a:cubicBezTo>
                <a:cubicBezTo>
                  <a:pt x="71" y="177"/>
                  <a:pt x="62" y="146"/>
                  <a:pt x="58" y="127"/>
                </a:cubicBezTo>
                <a:cubicBezTo>
                  <a:pt x="43" y="132"/>
                  <a:pt x="23" y="134"/>
                  <a:pt x="16" y="149"/>
                </a:cubicBezTo>
                <a:cubicBezTo>
                  <a:pt x="8" y="164"/>
                  <a:pt x="2" y="197"/>
                  <a:pt x="0" y="223"/>
                </a:cubicBezTo>
                <a:cubicBezTo>
                  <a:pt x="0" y="225"/>
                  <a:pt x="1" y="227"/>
                  <a:pt x="2" y="229"/>
                </a:cubicBezTo>
                <a:cubicBezTo>
                  <a:pt x="4" y="230"/>
                  <a:pt x="6" y="231"/>
                  <a:pt x="8" y="231"/>
                </a:cubicBezTo>
                <a:cubicBezTo>
                  <a:pt x="178" y="231"/>
                  <a:pt x="178" y="231"/>
                  <a:pt x="178" y="231"/>
                </a:cubicBezTo>
                <a:cubicBezTo>
                  <a:pt x="180" y="231"/>
                  <a:pt x="182" y="230"/>
                  <a:pt x="183" y="229"/>
                </a:cubicBezTo>
                <a:cubicBezTo>
                  <a:pt x="185" y="227"/>
                  <a:pt x="186" y="225"/>
                  <a:pt x="186" y="223"/>
                </a:cubicBezTo>
                <a:cubicBezTo>
                  <a:pt x="185" y="197"/>
                  <a:pt x="178" y="164"/>
                  <a:pt x="170" y="149"/>
                </a:cubicBezTo>
                <a:close/>
                <a:moveTo>
                  <a:pt x="53" y="80"/>
                </a:moveTo>
                <a:cubicBezTo>
                  <a:pt x="54" y="81"/>
                  <a:pt x="56" y="82"/>
                  <a:pt x="57" y="82"/>
                </a:cubicBezTo>
                <a:cubicBezTo>
                  <a:pt x="64" y="100"/>
                  <a:pt x="77" y="117"/>
                  <a:pt x="93" y="117"/>
                </a:cubicBezTo>
                <a:cubicBezTo>
                  <a:pt x="109" y="117"/>
                  <a:pt x="122" y="100"/>
                  <a:pt x="129" y="82"/>
                </a:cubicBezTo>
                <a:cubicBezTo>
                  <a:pt x="130" y="82"/>
                  <a:pt x="132" y="81"/>
                  <a:pt x="133" y="80"/>
                </a:cubicBezTo>
                <a:cubicBezTo>
                  <a:pt x="135" y="78"/>
                  <a:pt x="139" y="76"/>
                  <a:pt x="140" y="73"/>
                </a:cubicBezTo>
                <a:cubicBezTo>
                  <a:pt x="141" y="70"/>
                  <a:pt x="141" y="67"/>
                  <a:pt x="140" y="64"/>
                </a:cubicBezTo>
                <a:cubicBezTo>
                  <a:pt x="139" y="61"/>
                  <a:pt x="137" y="61"/>
                  <a:pt x="135" y="62"/>
                </a:cubicBezTo>
                <a:cubicBezTo>
                  <a:pt x="135" y="62"/>
                  <a:pt x="135" y="62"/>
                  <a:pt x="135" y="62"/>
                </a:cubicBezTo>
                <a:cubicBezTo>
                  <a:pt x="137" y="53"/>
                  <a:pt x="138" y="43"/>
                  <a:pt x="137" y="35"/>
                </a:cubicBezTo>
                <a:cubicBezTo>
                  <a:pt x="134" y="24"/>
                  <a:pt x="128" y="21"/>
                  <a:pt x="121" y="15"/>
                </a:cubicBezTo>
                <a:cubicBezTo>
                  <a:pt x="105" y="1"/>
                  <a:pt x="82" y="0"/>
                  <a:pt x="65" y="15"/>
                </a:cubicBezTo>
                <a:cubicBezTo>
                  <a:pt x="58" y="21"/>
                  <a:pt x="52" y="24"/>
                  <a:pt x="49" y="35"/>
                </a:cubicBezTo>
                <a:cubicBezTo>
                  <a:pt x="48" y="43"/>
                  <a:pt x="49" y="53"/>
                  <a:pt x="51" y="62"/>
                </a:cubicBezTo>
                <a:cubicBezTo>
                  <a:pt x="49" y="61"/>
                  <a:pt x="47" y="61"/>
                  <a:pt x="46" y="64"/>
                </a:cubicBezTo>
                <a:cubicBezTo>
                  <a:pt x="45" y="67"/>
                  <a:pt x="45" y="70"/>
                  <a:pt x="46" y="73"/>
                </a:cubicBezTo>
                <a:cubicBezTo>
                  <a:pt x="47" y="76"/>
                  <a:pt x="51" y="78"/>
                  <a:pt x="53" y="80"/>
                </a:cubicBez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NAT_IMG"/>
          <p:cNvSpPr>
            <a:spLocks noEditPoints="1"/>
          </p:cNvSpPr>
          <p:nvPr/>
        </p:nvSpPr>
        <p:spPr bwMode="auto">
          <a:xfrm>
            <a:off x="7277304" y="5080650"/>
            <a:ext cx="307031" cy="304344"/>
          </a:xfrm>
          <a:custGeom>
            <a:avLst/>
            <a:gdLst>
              <a:gd name="T0" fmla="*/ 457 w 457"/>
              <a:gd name="T1" fmla="*/ 340 h 453"/>
              <a:gd name="T2" fmla="*/ 427 w 457"/>
              <a:gd name="T3" fmla="*/ 322 h 453"/>
              <a:gd name="T4" fmla="*/ 411 w 457"/>
              <a:gd name="T5" fmla="*/ 296 h 453"/>
              <a:gd name="T6" fmla="*/ 423 w 457"/>
              <a:gd name="T7" fmla="*/ 268 h 453"/>
              <a:gd name="T8" fmla="*/ 411 w 457"/>
              <a:gd name="T9" fmla="*/ 228 h 453"/>
              <a:gd name="T10" fmla="*/ 383 w 457"/>
              <a:gd name="T11" fmla="*/ 242 h 453"/>
              <a:gd name="T12" fmla="*/ 395 w 457"/>
              <a:gd name="T13" fmla="*/ 204 h 453"/>
              <a:gd name="T14" fmla="*/ 411 w 457"/>
              <a:gd name="T15" fmla="*/ 172 h 453"/>
              <a:gd name="T16" fmla="*/ 431 w 457"/>
              <a:gd name="T17" fmla="*/ 146 h 453"/>
              <a:gd name="T18" fmla="*/ 421 w 457"/>
              <a:gd name="T19" fmla="*/ 84 h 453"/>
              <a:gd name="T20" fmla="*/ 375 w 457"/>
              <a:gd name="T21" fmla="*/ 68 h 453"/>
              <a:gd name="T22" fmla="*/ 336 w 457"/>
              <a:gd name="T23" fmla="*/ 62 h 453"/>
              <a:gd name="T24" fmla="*/ 324 w 457"/>
              <a:gd name="T25" fmla="*/ 40 h 453"/>
              <a:gd name="T26" fmla="*/ 302 w 457"/>
              <a:gd name="T27" fmla="*/ 36 h 453"/>
              <a:gd name="T28" fmla="*/ 276 w 457"/>
              <a:gd name="T29" fmla="*/ 26 h 453"/>
              <a:gd name="T30" fmla="*/ 248 w 457"/>
              <a:gd name="T31" fmla="*/ 2 h 453"/>
              <a:gd name="T32" fmla="*/ 216 w 457"/>
              <a:gd name="T33" fmla="*/ 38 h 453"/>
              <a:gd name="T34" fmla="*/ 180 w 457"/>
              <a:gd name="T35" fmla="*/ 68 h 453"/>
              <a:gd name="T36" fmla="*/ 158 w 457"/>
              <a:gd name="T37" fmla="*/ 96 h 453"/>
              <a:gd name="T38" fmla="*/ 122 w 457"/>
              <a:gd name="T39" fmla="*/ 78 h 453"/>
              <a:gd name="T40" fmla="*/ 104 w 457"/>
              <a:gd name="T41" fmla="*/ 92 h 453"/>
              <a:gd name="T42" fmla="*/ 116 w 457"/>
              <a:gd name="T43" fmla="*/ 130 h 453"/>
              <a:gd name="T44" fmla="*/ 96 w 457"/>
              <a:gd name="T45" fmla="*/ 134 h 453"/>
              <a:gd name="T46" fmla="*/ 86 w 457"/>
              <a:gd name="T47" fmla="*/ 128 h 453"/>
              <a:gd name="T48" fmla="*/ 66 w 457"/>
              <a:gd name="T49" fmla="*/ 126 h 453"/>
              <a:gd name="T50" fmla="*/ 54 w 457"/>
              <a:gd name="T51" fmla="*/ 118 h 453"/>
              <a:gd name="T52" fmla="*/ 34 w 457"/>
              <a:gd name="T53" fmla="*/ 130 h 453"/>
              <a:gd name="T54" fmla="*/ 16 w 457"/>
              <a:gd name="T55" fmla="*/ 126 h 453"/>
              <a:gd name="T56" fmla="*/ 0 w 457"/>
              <a:gd name="T57" fmla="*/ 142 h 453"/>
              <a:gd name="T58" fmla="*/ 22 w 457"/>
              <a:gd name="T59" fmla="*/ 146 h 453"/>
              <a:gd name="T60" fmla="*/ 10 w 457"/>
              <a:gd name="T61" fmla="*/ 152 h 453"/>
              <a:gd name="T62" fmla="*/ 8 w 457"/>
              <a:gd name="T63" fmla="*/ 162 h 453"/>
              <a:gd name="T64" fmla="*/ 22 w 457"/>
              <a:gd name="T65" fmla="*/ 168 h 453"/>
              <a:gd name="T66" fmla="*/ 32 w 457"/>
              <a:gd name="T67" fmla="*/ 172 h 453"/>
              <a:gd name="T68" fmla="*/ 50 w 457"/>
              <a:gd name="T69" fmla="*/ 178 h 453"/>
              <a:gd name="T70" fmla="*/ 58 w 457"/>
              <a:gd name="T71" fmla="*/ 186 h 453"/>
              <a:gd name="T72" fmla="*/ 72 w 457"/>
              <a:gd name="T73" fmla="*/ 184 h 453"/>
              <a:gd name="T74" fmla="*/ 82 w 457"/>
              <a:gd name="T75" fmla="*/ 190 h 453"/>
              <a:gd name="T76" fmla="*/ 84 w 457"/>
              <a:gd name="T77" fmla="*/ 200 h 453"/>
              <a:gd name="T78" fmla="*/ 88 w 457"/>
              <a:gd name="T79" fmla="*/ 208 h 453"/>
              <a:gd name="T80" fmla="*/ 112 w 457"/>
              <a:gd name="T81" fmla="*/ 246 h 453"/>
              <a:gd name="T82" fmla="*/ 126 w 457"/>
              <a:gd name="T83" fmla="*/ 260 h 453"/>
              <a:gd name="T84" fmla="*/ 138 w 457"/>
              <a:gd name="T85" fmla="*/ 292 h 453"/>
              <a:gd name="T86" fmla="*/ 130 w 457"/>
              <a:gd name="T87" fmla="*/ 290 h 453"/>
              <a:gd name="T88" fmla="*/ 132 w 457"/>
              <a:gd name="T89" fmla="*/ 336 h 453"/>
              <a:gd name="T90" fmla="*/ 108 w 457"/>
              <a:gd name="T91" fmla="*/ 403 h 453"/>
              <a:gd name="T92" fmla="*/ 116 w 457"/>
              <a:gd name="T93" fmla="*/ 421 h 453"/>
              <a:gd name="T94" fmla="*/ 150 w 457"/>
              <a:gd name="T95" fmla="*/ 435 h 453"/>
              <a:gd name="T96" fmla="*/ 182 w 457"/>
              <a:gd name="T97" fmla="*/ 437 h 453"/>
              <a:gd name="T98" fmla="*/ 216 w 457"/>
              <a:gd name="T99" fmla="*/ 433 h 453"/>
              <a:gd name="T100" fmla="*/ 250 w 457"/>
              <a:gd name="T101" fmla="*/ 453 h 453"/>
              <a:gd name="T102" fmla="*/ 294 w 457"/>
              <a:gd name="T103" fmla="*/ 447 h 453"/>
              <a:gd name="T104" fmla="*/ 290 w 457"/>
              <a:gd name="T105" fmla="*/ 411 h 453"/>
              <a:gd name="T106" fmla="*/ 344 w 457"/>
              <a:gd name="T107" fmla="*/ 393 h 453"/>
              <a:gd name="T108" fmla="*/ 360 w 457"/>
              <a:gd name="T109" fmla="*/ 387 h 453"/>
              <a:gd name="T110" fmla="*/ 375 w 457"/>
              <a:gd name="T111" fmla="*/ 399 h 453"/>
              <a:gd name="T112" fmla="*/ 397 w 457"/>
              <a:gd name="T113" fmla="*/ 405 h 453"/>
              <a:gd name="T114" fmla="*/ 405 w 457"/>
              <a:gd name="T115" fmla="*/ 403 h 453"/>
              <a:gd name="T116" fmla="*/ 425 w 457"/>
              <a:gd name="T117" fmla="*/ 393 h 453"/>
              <a:gd name="T118" fmla="*/ 439 w 457"/>
              <a:gd name="T119" fmla="*/ 375 h 453"/>
              <a:gd name="T120" fmla="*/ 457 w 457"/>
              <a:gd name="T121" fmla="*/ 3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7" h="453">
                <a:moveTo>
                  <a:pt x="92" y="218"/>
                </a:moveTo>
                <a:lnTo>
                  <a:pt x="90" y="216"/>
                </a:lnTo>
                <a:lnTo>
                  <a:pt x="88" y="214"/>
                </a:lnTo>
                <a:lnTo>
                  <a:pt x="86" y="214"/>
                </a:lnTo>
                <a:lnTo>
                  <a:pt x="86" y="214"/>
                </a:lnTo>
                <a:lnTo>
                  <a:pt x="88" y="218"/>
                </a:lnTo>
                <a:lnTo>
                  <a:pt x="90" y="220"/>
                </a:lnTo>
                <a:lnTo>
                  <a:pt x="92" y="218"/>
                </a:lnTo>
                <a:close/>
                <a:moveTo>
                  <a:pt x="457" y="348"/>
                </a:moveTo>
                <a:lnTo>
                  <a:pt x="457" y="342"/>
                </a:lnTo>
                <a:lnTo>
                  <a:pt x="457" y="340"/>
                </a:lnTo>
                <a:lnTo>
                  <a:pt x="455" y="340"/>
                </a:lnTo>
                <a:lnTo>
                  <a:pt x="453" y="342"/>
                </a:lnTo>
                <a:lnTo>
                  <a:pt x="447" y="342"/>
                </a:lnTo>
                <a:lnTo>
                  <a:pt x="443" y="344"/>
                </a:lnTo>
                <a:lnTo>
                  <a:pt x="439" y="340"/>
                </a:lnTo>
                <a:lnTo>
                  <a:pt x="431" y="338"/>
                </a:lnTo>
                <a:lnTo>
                  <a:pt x="427" y="334"/>
                </a:lnTo>
                <a:lnTo>
                  <a:pt x="427" y="334"/>
                </a:lnTo>
                <a:lnTo>
                  <a:pt x="427" y="332"/>
                </a:lnTo>
                <a:lnTo>
                  <a:pt x="425" y="326"/>
                </a:lnTo>
                <a:lnTo>
                  <a:pt x="427" y="322"/>
                </a:lnTo>
                <a:lnTo>
                  <a:pt x="427" y="318"/>
                </a:lnTo>
                <a:lnTo>
                  <a:pt x="427" y="316"/>
                </a:lnTo>
                <a:lnTo>
                  <a:pt x="431" y="314"/>
                </a:lnTo>
                <a:lnTo>
                  <a:pt x="431" y="312"/>
                </a:lnTo>
                <a:lnTo>
                  <a:pt x="425" y="308"/>
                </a:lnTo>
                <a:lnTo>
                  <a:pt x="421" y="308"/>
                </a:lnTo>
                <a:lnTo>
                  <a:pt x="419" y="306"/>
                </a:lnTo>
                <a:lnTo>
                  <a:pt x="419" y="302"/>
                </a:lnTo>
                <a:lnTo>
                  <a:pt x="417" y="300"/>
                </a:lnTo>
                <a:lnTo>
                  <a:pt x="413" y="298"/>
                </a:lnTo>
                <a:lnTo>
                  <a:pt x="411" y="296"/>
                </a:lnTo>
                <a:lnTo>
                  <a:pt x="415" y="294"/>
                </a:lnTo>
                <a:lnTo>
                  <a:pt x="421" y="294"/>
                </a:lnTo>
                <a:lnTo>
                  <a:pt x="423" y="294"/>
                </a:lnTo>
                <a:lnTo>
                  <a:pt x="425" y="290"/>
                </a:lnTo>
                <a:lnTo>
                  <a:pt x="429" y="288"/>
                </a:lnTo>
                <a:lnTo>
                  <a:pt x="431" y="284"/>
                </a:lnTo>
                <a:lnTo>
                  <a:pt x="429" y="282"/>
                </a:lnTo>
                <a:lnTo>
                  <a:pt x="431" y="280"/>
                </a:lnTo>
                <a:lnTo>
                  <a:pt x="429" y="276"/>
                </a:lnTo>
                <a:lnTo>
                  <a:pt x="423" y="272"/>
                </a:lnTo>
                <a:lnTo>
                  <a:pt x="423" y="268"/>
                </a:lnTo>
                <a:lnTo>
                  <a:pt x="419" y="264"/>
                </a:lnTo>
                <a:lnTo>
                  <a:pt x="417" y="264"/>
                </a:lnTo>
                <a:lnTo>
                  <a:pt x="415" y="262"/>
                </a:lnTo>
                <a:lnTo>
                  <a:pt x="415" y="262"/>
                </a:lnTo>
                <a:lnTo>
                  <a:pt x="423" y="252"/>
                </a:lnTo>
                <a:lnTo>
                  <a:pt x="421" y="246"/>
                </a:lnTo>
                <a:lnTo>
                  <a:pt x="415" y="244"/>
                </a:lnTo>
                <a:lnTo>
                  <a:pt x="413" y="240"/>
                </a:lnTo>
                <a:lnTo>
                  <a:pt x="415" y="234"/>
                </a:lnTo>
                <a:lnTo>
                  <a:pt x="411" y="232"/>
                </a:lnTo>
                <a:lnTo>
                  <a:pt x="411" y="228"/>
                </a:lnTo>
                <a:lnTo>
                  <a:pt x="407" y="226"/>
                </a:lnTo>
                <a:lnTo>
                  <a:pt x="395" y="230"/>
                </a:lnTo>
                <a:lnTo>
                  <a:pt x="393" y="232"/>
                </a:lnTo>
                <a:lnTo>
                  <a:pt x="391" y="234"/>
                </a:lnTo>
                <a:lnTo>
                  <a:pt x="393" y="238"/>
                </a:lnTo>
                <a:lnTo>
                  <a:pt x="395" y="238"/>
                </a:lnTo>
                <a:lnTo>
                  <a:pt x="395" y="240"/>
                </a:lnTo>
                <a:lnTo>
                  <a:pt x="389" y="244"/>
                </a:lnTo>
                <a:lnTo>
                  <a:pt x="383" y="246"/>
                </a:lnTo>
                <a:lnTo>
                  <a:pt x="383" y="244"/>
                </a:lnTo>
                <a:lnTo>
                  <a:pt x="383" y="242"/>
                </a:lnTo>
                <a:lnTo>
                  <a:pt x="387" y="240"/>
                </a:lnTo>
                <a:lnTo>
                  <a:pt x="387" y="234"/>
                </a:lnTo>
                <a:lnTo>
                  <a:pt x="385" y="230"/>
                </a:lnTo>
                <a:lnTo>
                  <a:pt x="385" y="228"/>
                </a:lnTo>
                <a:lnTo>
                  <a:pt x="385" y="226"/>
                </a:lnTo>
                <a:lnTo>
                  <a:pt x="387" y="224"/>
                </a:lnTo>
                <a:lnTo>
                  <a:pt x="387" y="222"/>
                </a:lnTo>
                <a:lnTo>
                  <a:pt x="391" y="216"/>
                </a:lnTo>
                <a:lnTo>
                  <a:pt x="395" y="212"/>
                </a:lnTo>
                <a:lnTo>
                  <a:pt x="397" y="210"/>
                </a:lnTo>
                <a:lnTo>
                  <a:pt x="395" y="204"/>
                </a:lnTo>
                <a:lnTo>
                  <a:pt x="397" y="202"/>
                </a:lnTo>
                <a:lnTo>
                  <a:pt x="405" y="196"/>
                </a:lnTo>
                <a:lnTo>
                  <a:pt x="405" y="192"/>
                </a:lnTo>
                <a:lnTo>
                  <a:pt x="411" y="188"/>
                </a:lnTo>
                <a:lnTo>
                  <a:pt x="411" y="186"/>
                </a:lnTo>
                <a:lnTo>
                  <a:pt x="415" y="180"/>
                </a:lnTo>
                <a:lnTo>
                  <a:pt x="415" y="178"/>
                </a:lnTo>
                <a:lnTo>
                  <a:pt x="413" y="176"/>
                </a:lnTo>
                <a:lnTo>
                  <a:pt x="411" y="178"/>
                </a:lnTo>
                <a:lnTo>
                  <a:pt x="409" y="176"/>
                </a:lnTo>
                <a:lnTo>
                  <a:pt x="411" y="172"/>
                </a:lnTo>
                <a:lnTo>
                  <a:pt x="415" y="170"/>
                </a:lnTo>
                <a:lnTo>
                  <a:pt x="417" y="170"/>
                </a:lnTo>
                <a:lnTo>
                  <a:pt x="419" y="172"/>
                </a:lnTo>
                <a:lnTo>
                  <a:pt x="421" y="172"/>
                </a:lnTo>
                <a:lnTo>
                  <a:pt x="425" y="172"/>
                </a:lnTo>
                <a:lnTo>
                  <a:pt x="429" y="170"/>
                </a:lnTo>
                <a:lnTo>
                  <a:pt x="429" y="168"/>
                </a:lnTo>
                <a:lnTo>
                  <a:pt x="433" y="162"/>
                </a:lnTo>
                <a:lnTo>
                  <a:pt x="429" y="160"/>
                </a:lnTo>
                <a:lnTo>
                  <a:pt x="429" y="156"/>
                </a:lnTo>
                <a:lnTo>
                  <a:pt x="431" y="146"/>
                </a:lnTo>
                <a:lnTo>
                  <a:pt x="431" y="136"/>
                </a:lnTo>
                <a:lnTo>
                  <a:pt x="429" y="134"/>
                </a:lnTo>
                <a:lnTo>
                  <a:pt x="433" y="126"/>
                </a:lnTo>
                <a:lnTo>
                  <a:pt x="433" y="116"/>
                </a:lnTo>
                <a:lnTo>
                  <a:pt x="435" y="110"/>
                </a:lnTo>
                <a:lnTo>
                  <a:pt x="441" y="102"/>
                </a:lnTo>
                <a:lnTo>
                  <a:pt x="445" y="90"/>
                </a:lnTo>
                <a:lnTo>
                  <a:pt x="443" y="88"/>
                </a:lnTo>
                <a:lnTo>
                  <a:pt x="437" y="88"/>
                </a:lnTo>
                <a:lnTo>
                  <a:pt x="427" y="88"/>
                </a:lnTo>
                <a:lnTo>
                  <a:pt x="421" y="84"/>
                </a:lnTo>
                <a:lnTo>
                  <a:pt x="417" y="84"/>
                </a:lnTo>
                <a:lnTo>
                  <a:pt x="413" y="86"/>
                </a:lnTo>
                <a:lnTo>
                  <a:pt x="411" y="86"/>
                </a:lnTo>
                <a:lnTo>
                  <a:pt x="405" y="86"/>
                </a:lnTo>
                <a:lnTo>
                  <a:pt x="403" y="84"/>
                </a:lnTo>
                <a:lnTo>
                  <a:pt x="397" y="82"/>
                </a:lnTo>
                <a:lnTo>
                  <a:pt x="395" y="86"/>
                </a:lnTo>
                <a:lnTo>
                  <a:pt x="391" y="84"/>
                </a:lnTo>
                <a:lnTo>
                  <a:pt x="383" y="72"/>
                </a:lnTo>
                <a:lnTo>
                  <a:pt x="381" y="72"/>
                </a:lnTo>
                <a:lnTo>
                  <a:pt x="375" y="68"/>
                </a:lnTo>
                <a:lnTo>
                  <a:pt x="371" y="72"/>
                </a:lnTo>
                <a:lnTo>
                  <a:pt x="369" y="72"/>
                </a:lnTo>
                <a:lnTo>
                  <a:pt x="360" y="70"/>
                </a:lnTo>
                <a:lnTo>
                  <a:pt x="354" y="70"/>
                </a:lnTo>
                <a:lnTo>
                  <a:pt x="354" y="72"/>
                </a:lnTo>
                <a:lnTo>
                  <a:pt x="350" y="72"/>
                </a:lnTo>
                <a:lnTo>
                  <a:pt x="346" y="68"/>
                </a:lnTo>
                <a:lnTo>
                  <a:pt x="342" y="66"/>
                </a:lnTo>
                <a:lnTo>
                  <a:pt x="342" y="66"/>
                </a:lnTo>
                <a:lnTo>
                  <a:pt x="340" y="64"/>
                </a:lnTo>
                <a:lnTo>
                  <a:pt x="336" y="62"/>
                </a:lnTo>
                <a:lnTo>
                  <a:pt x="332" y="58"/>
                </a:lnTo>
                <a:lnTo>
                  <a:pt x="328" y="58"/>
                </a:lnTo>
                <a:lnTo>
                  <a:pt x="326" y="56"/>
                </a:lnTo>
                <a:lnTo>
                  <a:pt x="326" y="54"/>
                </a:lnTo>
                <a:lnTo>
                  <a:pt x="324" y="52"/>
                </a:lnTo>
                <a:lnTo>
                  <a:pt x="324" y="50"/>
                </a:lnTo>
                <a:lnTo>
                  <a:pt x="326" y="46"/>
                </a:lnTo>
                <a:lnTo>
                  <a:pt x="324" y="44"/>
                </a:lnTo>
                <a:lnTo>
                  <a:pt x="326" y="42"/>
                </a:lnTo>
                <a:lnTo>
                  <a:pt x="326" y="40"/>
                </a:lnTo>
                <a:lnTo>
                  <a:pt x="324" y="40"/>
                </a:lnTo>
                <a:lnTo>
                  <a:pt x="322" y="42"/>
                </a:lnTo>
                <a:lnTo>
                  <a:pt x="318" y="48"/>
                </a:lnTo>
                <a:lnTo>
                  <a:pt x="316" y="50"/>
                </a:lnTo>
                <a:lnTo>
                  <a:pt x="312" y="52"/>
                </a:lnTo>
                <a:lnTo>
                  <a:pt x="306" y="52"/>
                </a:lnTo>
                <a:lnTo>
                  <a:pt x="302" y="52"/>
                </a:lnTo>
                <a:lnTo>
                  <a:pt x="302" y="50"/>
                </a:lnTo>
                <a:lnTo>
                  <a:pt x="304" y="46"/>
                </a:lnTo>
                <a:lnTo>
                  <a:pt x="304" y="46"/>
                </a:lnTo>
                <a:lnTo>
                  <a:pt x="302" y="44"/>
                </a:lnTo>
                <a:lnTo>
                  <a:pt x="302" y="36"/>
                </a:lnTo>
                <a:lnTo>
                  <a:pt x="302" y="36"/>
                </a:lnTo>
                <a:lnTo>
                  <a:pt x="302" y="36"/>
                </a:lnTo>
                <a:lnTo>
                  <a:pt x="298" y="36"/>
                </a:lnTo>
                <a:lnTo>
                  <a:pt x="296" y="32"/>
                </a:lnTo>
                <a:lnTo>
                  <a:pt x="296" y="32"/>
                </a:lnTo>
                <a:lnTo>
                  <a:pt x="294" y="32"/>
                </a:lnTo>
                <a:lnTo>
                  <a:pt x="286" y="34"/>
                </a:lnTo>
                <a:lnTo>
                  <a:pt x="284" y="32"/>
                </a:lnTo>
                <a:lnTo>
                  <a:pt x="286" y="30"/>
                </a:lnTo>
                <a:lnTo>
                  <a:pt x="278" y="26"/>
                </a:lnTo>
                <a:lnTo>
                  <a:pt x="276" y="26"/>
                </a:lnTo>
                <a:lnTo>
                  <a:pt x="272" y="24"/>
                </a:lnTo>
                <a:lnTo>
                  <a:pt x="270" y="18"/>
                </a:lnTo>
                <a:lnTo>
                  <a:pt x="266" y="12"/>
                </a:lnTo>
                <a:lnTo>
                  <a:pt x="264" y="12"/>
                </a:lnTo>
                <a:lnTo>
                  <a:pt x="258" y="16"/>
                </a:lnTo>
                <a:lnTo>
                  <a:pt x="258" y="16"/>
                </a:lnTo>
                <a:lnTo>
                  <a:pt x="254" y="16"/>
                </a:lnTo>
                <a:lnTo>
                  <a:pt x="254" y="14"/>
                </a:lnTo>
                <a:lnTo>
                  <a:pt x="250" y="10"/>
                </a:lnTo>
                <a:lnTo>
                  <a:pt x="248" y="6"/>
                </a:lnTo>
                <a:lnTo>
                  <a:pt x="248" y="2"/>
                </a:lnTo>
                <a:lnTo>
                  <a:pt x="246" y="0"/>
                </a:lnTo>
                <a:lnTo>
                  <a:pt x="242" y="0"/>
                </a:lnTo>
                <a:lnTo>
                  <a:pt x="232" y="4"/>
                </a:lnTo>
                <a:lnTo>
                  <a:pt x="222" y="6"/>
                </a:lnTo>
                <a:lnTo>
                  <a:pt x="214" y="12"/>
                </a:lnTo>
                <a:lnTo>
                  <a:pt x="216" y="16"/>
                </a:lnTo>
                <a:lnTo>
                  <a:pt x="216" y="26"/>
                </a:lnTo>
                <a:lnTo>
                  <a:pt x="216" y="28"/>
                </a:lnTo>
                <a:lnTo>
                  <a:pt x="216" y="34"/>
                </a:lnTo>
                <a:lnTo>
                  <a:pt x="218" y="38"/>
                </a:lnTo>
                <a:lnTo>
                  <a:pt x="216" y="38"/>
                </a:lnTo>
                <a:lnTo>
                  <a:pt x="216" y="40"/>
                </a:lnTo>
                <a:lnTo>
                  <a:pt x="220" y="46"/>
                </a:lnTo>
                <a:lnTo>
                  <a:pt x="220" y="46"/>
                </a:lnTo>
                <a:lnTo>
                  <a:pt x="220" y="48"/>
                </a:lnTo>
                <a:lnTo>
                  <a:pt x="216" y="46"/>
                </a:lnTo>
                <a:lnTo>
                  <a:pt x="212" y="50"/>
                </a:lnTo>
                <a:lnTo>
                  <a:pt x="210" y="52"/>
                </a:lnTo>
                <a:lnTo>
                  <a:pt x="204" y="58"/>
                </a:lnTo>
                <a:lnTo>
                  <a:pt x="194" y="62"/>
                </a:lnTo>
                <a:lnTo>
                  <a:pt x="188" y="64"/>
                </a:lnTo>
                <a:lnTo>
                  <a:pt x="180" y="68"/>
                </a:lnTo>
                <a:lnTo>
                  <a:pt x="174" y="72"/>
                </a:lnTo>
                <a:lnTo>
                  <a:pt x="172" y="74"/>
                </a:lnTo>
                <a:lnTo>
                  <a:pt x="168" y="82"/>
                </a:lnTo>
                <a:lnTo>
                  <a:pt x="168" y="84"/>
                </a:lnTo>
                <a:lnTo>
                  <a:pt x="174" y="84"/>
                </a:lnTo>
                <a:lnTo>
                  <a:pt x="176" y="86"/>
                </a:lnTo>
                <a:lnTo>
                  <a:pt x="176" y="86"/>
                </a:lnTo>
                <a:lnTo>
                  <a:pt x="172" y="88"/>
                </a:lnTo>
                <a:lnTo>
                  <a:pt x="162" y="94"/>
                </a:lnTo>
                <a:lnTo>
                  <a:pt x="160" y="94"/>
                </a:lnTo>
                <a:lnTo>
                  <a:pt x="158" y="96"/>
                </a:lnTo>
                <a:lnTo>
                  <a:pt x="150" y="92"/>
                </a:lnTo>
                <a:lnTo>
                  <a:pt x="142" y="92"/>
                </a:lnTo>
                <a:lnTo>
                  <a:pt x="130" y="90"/>
                </a:lnTo>
                <a:lnTo>
                  <a:pt x="128" y="90"/>
                </a:lnTo>
                <a:lnTo>
                  <a:pt x="126" y="94"/>
                </a:lnTo>
                <a:lnTo>
                  <a:pt x="124" y="94"/>
                </a:lnTo>
                <a:lnTo>
                  <a:pt x="124" y="90"/>
                </a:lnTo>
                <a:lnTo>
                  <a:pt x="124" y="88"/>
                </a:lnTo>
                <a:lnTo>
                  <a:pt x="122" y="82"/>
                </a:lnTo>
                <a:lnTo>
                  <a:pt x="122" y="80"/>
                </a:lnTo>
                <a:lnTo>
                  <a:pt x="122" y="78"/>
                </a:lnTo>
                <a:lnTo>
                  <a:pt x="122" y="76"/>
                </a:lnTo>
                <a:lnTo>
                  <a:pt x="114" y="74"/>
                </a:lnTo>
                <a:lnTo>
                  <a:pt x="114" y="76"/>
                </a:lnTo>
                <a:lnTo>
                  <a:pt x="110" y="78"/>
                </a:lnTo>
                <a:lnTo>
                  <a:pt x="108" y="76"/>
                </a:lnTo>
                <a:lnTo>
                  <a:pt x="104" y="76"/>
                </a:lnTo>
                <a:lnTo>
                  <a:pt x="100" y="74"/>
                </a:lnTo>
                <a:lnTo>
                  <a:pt x="98" y="74"/>
                </a:lnTo>
                <a:lnTo>
                  <a:pt x="102" y="80"/>
                </a:lnTo>
                <a:lnTo>
                  <a:pt x="102" y="84"/>
                </a:lnTo>
                <a:lnTo>
                  <a:pt x="104" y="92"/>
                </a:lnTo>
                <a:lnTo>
                  <a:pt x="110" y="100"/>
                </a:lnTo>
                <a:lnTo>
                  <a:pt x="110" y="108"/>
                </a:lnTo>
                <a:lnTo>
                  <a:pt x="112" y="110"/>
                </a:lnTo>
                <a:lnTo>
                  <a:pt x="112" y="114"/>
                </a:lnTo>
                <a:lnTo>
                  <a:pt x="112" y="116"/>
                </a:lnTo>
                <a:lnTo>
                  <a:pt x="110" y="118"/>
                </a:lnTo>
                <a:lnTo>
                  <a:pt x="112" y="122"/>
                </a:lnTo>
                <a:lnTo>
                  <a:pt x="116" y="128"/>
                </a:lnTo>
                <a:lnTo>
                  <a:pt x="118" y="128"/>
                </a:lnTo>
                <a:lnTo>
                  <a:pt x="118" y="130"/>
                </a:lnTo>
                <a:lnTo>
                  <a:pt x="116" y="130"/>
                </a:lnTo>
                <a:lnTo>
                  <a:pt x="116" y="130"/>
                </a:lnTo>
                <a:lnTo>
                  <a:pt x="114" y="132"/>
                </a:lnTo>
                <a:lnTo>
                  <a:pt x="110" y="132"/>
                </a:lnTo>
                <a:lnTo>
                  <a:pt x="104" y="130"/>
                </a:lnTo>
                <a:lnTo>
                  <a:pt x="102" y="130"/>
                </a:lnTo>
                <a:lnTo>
                  <a:pt x="102" y="128"/>
                </a:lnTo>
                <a:lnTo>
                  <a:pt x="102" y="126"/>
                </a:lnTo>
                <a:lnTo>
                  <a:pt x="98" y="128"/>
                </a:lnTo>
                <a:lnTo>
                  <a:pt x="96" y="130"/>
                </a:lnTo>
                <a:lnTo>
                  <a:pt x="98" y="134"/>
                </a:lnTo>
                <a:lnTo>
                  <a:pt x="96" y="134"/>
                </a:lnTo>
                <a:lnTo>
                  <a:pt x="94" y="130"/>
                </a:lnTo>
                <a:lnTo>
                  <a:pt x="92" y="130"/>
                </a:lnTo>
                <a:lnTo>
                  <a:pt x="92" y="132"/>
                </a:lnTo>
                <a:lnTo>
                  <a:pt x="90" y="132"/>
                </a:lnTo>
                <a:lnTo>
                  <a:pt x="90" y="132"/>
                </a:lnTo>
                <a:lnTo>
                  <a:pt x="88" y="130"/>
                </a:lnTo>
                <a:lnTo>
                  <a:pt x="86" y="130"/>
                </a:lnTo>
                <a:lnTo>
                  <a:pt x="86" y="130"/>
                </a:lnTo>
                <a:lnTo>
                  <a:pt x="88" y="130"/>
                </a:lnTo>
                <a:lnTo>
                  <a:pt x="88" y="128"/>
                </a:lnTo>
                <a:lnTo>
                  <a:pt x="86" y="128"/>
                </a:lnTo>
                <a:lnTo>
                  <a:pt x="82" y="130"/>
                </a:lnTo>
                <a:lnTo>
                  <a:pt x="80" y="128"/>
                </a:lnTo>
                <a:lnTo>
                  <a:pt x="80" y="128"/>
                </a:lnTo>
                <a:lnTo>
                  <a:pt x="80" y="130"/>
                </a:lnTo>
                <a:lnTo>
                  <a:pt x="74" y="134"/>
                </a:lnTo>
                <a:lnTo>
                  <a:pt x="74" y="136"/>
                </a:lnTo>
                <a:lnTo>
                  <a:pt x="72" y="136"/>
                </a:lnTo>
                <a:lnTo>
                  <a:pt x="72" y="134"/>
                </a:lnTo>
                <a:lnTo>
                  <a:pt x="68" y="132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2" y="122"/>
                </a:lnTo>
                <a:lnTo>
                  <a:pt x="62" y="120"/>
                </a:lnTo>
                <a:lnTo>
                  <a:pt x="62" y="120"/>
                </a:lnTo>
                <a:lnTo>
                  <a:pt x="60" y="120"/>
                </a:lnTo>
                <a:lnTo>
                  <a:pt x="60" y="118"/>
                </a:lnTo>
                <a:lnTo>
                  <a:pt x="58" y="118"/>
                </a:lnTo>
                <a:lnTo>
                  <a:pt x="56" y="120"/>
                </a:lnTo>
                <a:lnTo>
                  <a:pt x="54" y="120"/>
                </a:lnTo>
                <a:lnTo>
                  <a:pt x="54" y="118"/>
                </a:lnTo>
                <a:lnTo>
                  <a:pt x="54" y="118"/>
                </a:lnTo>
                <a:lnTo>
                  <a:pt x="52" y="118"/>
                </a:lnTo>
                <a:lnTo>
                  <a:pt x="48" y="120"/>
                </a:lnTo>
                <a:lnTo>
                  <a:pt x="48" y="118"/>
                </a:lnTo>
                <a:lnTo>
                  <a:pt x="46" y="118"/>
                </a:lnTo>
                <a:lnTo>
                  <a:pt x="42" y="12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40" y="126"/>
                </a:lnTo>
                <a:lnTo>
                  <a:pt x="34" y="130"/>
                </a:lnTo>
                <a:lnTo>
                  <a:pt x="32" y="128"/>
                </a:lnTo>
                <a:lnTo>
                  <a:pt x="30" y="128"/>
                </a:lnTo>
                <a:lnTo>
                  <a:pt x="30" y="124"/>
                </a:lnTo>
                <a:lnTo>
                  <a:pt x="28" y="124"/>
                </a:lnTo>
                <a:lnTo>
                  <a:pt x="26" y="126"/>
                </a:lnTo>
                <a:lnTo>
                  <a:pt x="22" y="126"/>
                </a:lnTo>
                <a:lnTo>
                  <a:pt x="20" y="128"/>
                </a:lnTo>
                <a:lnTo>
                  <a:pt x="20" y="128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4" y="128"/>
                </a:lnTo>
                <a:lnTo>
                  <a:pt x="10" y="128"/>
                </a:lnTo>
                <a:lnTo>
                  <a:pt x="10" y="130"/>
                </a:lnTo>
                <a:lnTo>
                  <a:pt x="10" y="130"/>
                </a:lnTo>
                <a:lnTo>
                  <a:pt x="10" y="132"/>
                </a:lnTo>
                <a:lnTo>
                  <a:pt x="8" y="130"/>
                </a:lnTo>
                <a:lnTo>
                  <a:pt x="6" y="132"/>
                </a:lnTo>
                <a:lnTo>
                  <a:pt x="4" y="132"/>
                </a:lnTo>
                <a:lnTo>
                  <a:pt x="2" y="134"/>
                </a:lnTo>
                <a:lnTo>
                  <a:pt x="2" y="140"/>
                </a:lnTo>
                <a:lnTo>
                  <a:pt x="0" y="142"/>
                </a:lnTo>
                <a:lnTo>
                  <a:pt x="2" y="144"/>
                </a:lnTo>
                <a:lnTo>
                  <a:pt x="2" y="144"/>
                </a:lnTo>
                <a:lnTo>
                  <a:pt x="8" y="142"/>
                </a:lnTo>
                <a:lnTo>
                  <a:pt x="18" y="140"/>
                </a:lnTo>
                <a:lnTo>
                  <a:pt x="20" y="140"/>
                </a:lnTo>
                <a:lnTo>
                  <a:pt x="16" y="142"/>
                </a:lnTo>
                <a:lnTo>
                  <a:pt x="12" y="144"/>
                </a:lnTo>
                <a:lnTo>
                  <a:pt x="12" y="144"/>
                </a:lnTo>
                <a:lnTo>
                  <a:pt x="18" y="144"/>
                </a:lnTo>
                <a:lnTo>
                  <a:pt x="18" y="144"/>
                </a:lnTo>
                <a:lnTo>
                  <a:pt x="22" y="146"/>
                </a:lnTo>
                <a:lnTo>
                  <a:pt x="20" y="146"/>
                </a:lnTo>
                <a:lnTo>
                  <a:pt x="14" y="148"/>
                </a:lnTo>
                <a:lnTo>
                  <a:pt x="14" y="146"/>
                </a:lnTo>
                <a:lnTo>
                  <a:pt x="10" y="146"/>
                </a:lnTo>
                <a:lnTo>
                  <a:pt x="8" y="144"/>
                </a:lnTo>
                <a:lnTo>
                  <a:pt x="6" y="146"/>
                </a:lnTo>
                <a:lnTo>
                  <a:pt x="6" y="148"/>
                </a:lnTo>
                <a:lnTo>
                  <a:pt x="6" y="148"/>
                </a:lnTo>
                <a:lnTo>
                  <a:pt x="8" y="148"/>
                </a:lnTo>
                <a:lnTo>
                  <a:pt x="8" y="152"/>
                </a:lnTo>
                <a:lnTo>
                  <a:pt x="10" y="152"/>
                </a:lnTo>
                <a:lnTo>
                  <a:pt x="10" y="150"/>
                </a:lnTo>
                <a:lnTo>
                  <a:pt x="14" y="150"/>
                </a:lnTo>
                <a:lnTo>
                  <a:pt x="18" y="150"/>
                </a:lnTo>
                <a:lnTo>
                  <a:pt x="18" y="154"/>
                </a:lnTo>
                <a:lnTo>
                  <a:pt x="18" y="158"/>
                </a:lnTo>
                <a:lnTo>
                  <a:pt x="16" y="158"/>
                </a:lnTo>
                <a:lnTo>
                  <a:pt x="14" y="156"/>
                </a:lnTo>
                <a:lnTo>
                  <a:pt x="2" y="158"/>
                </a:lnTo>
                <a:lnTo>
                  <a:pt x="0" y="160"/>
                </a:lnTo>
                <a:lnTo>
                  <a:pt x="2" y="160"/>
                </a:lnTo>
                <a:lnTo>
                  <a:pt x="8" y="162"/>
                </a:lnTo>
                <a:lnTo>
                  <a:pt x="14" y="166"/>
                </a:lnTo>
                <a:lnTo>
                  <a:pt x="14" y="168"/>
                </a:lnTo>
                <a:lnTo>
                  <a:pt x="14" y="172"/>
                </a:lnTo>
                <a:lnTo>
                  <a:pt x="14" y="172"/>
                </a:lnTo>
                <a:lnTo>
                  <a:pt x="18" y="172"/>
                </a:lnTo>
                <a:lnTo>
                  <a:pt x="20" y="172"/>
                </a:lnTo>
                <a:lnTo>
                  <a:pt x="20" y="170"/>
                </a:lnTo>
                <a:lnTo>
                  <a:pt x="20" y="170"/>
                </a:lnTo>
                <a:lnTo>
                  <a:pt x="22" y="170"/>
                </a:lnTo>
                <a:lnTo>
                  <a:pt x="22" y="170"/>
                </a:lnTo>
                <a:lnTo>
                  <a:pt x="22" y="168"/>
                </a:lnTo>
                <a:lnTo>
                  <a:pt x="24" y="166"/>
                </a:lnTo>
                <a:lnTo>
                  <a:pt x="24" y="166"/>
                </a:lnTo>
                <a:lnTo>
                  <a:pt x="24" y="166"/>
                </a:lnTo>
                <a:lnTo>
                  <a:pt x="24" y="168"/>
                </a:lnTo>
                <a:lnTo>
                  <a:pt x="26" y="170"/>
                </a:lnTo>
                <a:lnTo>
                  <a:pt x="28" y="170"/>
                </a:lnTo>
                <a:lnTo>
                  <a:pt x="26" y="168"/>
                </a:lnTo>
                <a:lnTo>
                  <a:pt x="28" y="168"/>
                </a:lnTo>
                <a:lnTo>
                  <a:pt x="30" y="168"/>
                </a:lnTo>
                <a:lnTo>
                  <a:pt x="30" y="168"/>
                </a:lnTo>
                <a:lnTo>
                  <a:pt x="32" y="172"/>
                </a:lnTo>
                <a:lnTo>
                  <a:pt x="36" y="174"/>
                </a:lnTo>
                <a:lnTo>
                  <a:pt x="36" y="170"/>
                </a:lnTo>
                <a:lnTo>
                  <a:pt x="38" y="172"/>
                </a:lnTo>
                <a:lnTo>
                  <a:pt x="36" y="174"/>
                </a:lnTo>
                <a:lnTo>
                  <a:pt x="42" y="174"/>
                </a:lnTo>
                <a:lnTo>
                  <a:pt x="46" y="178"/>
                </a:lnTo>
                <a:lnTo>
                  <a:pt x="48" y="178"/>
                </a:lnTo>
                <a:lnTo>
                  <a:pt x="48" y="178"/>
                </a:lnTo>
                <a:lnTo>
                  <a:pt x="50" y="176"/>
                </a:lnTo>
                <a:lnTo>
                  <a:pt x="50" y="176"/>
                </a:lnTo>
                <a:lnTo>
                  <a:pt x="50" y="178"/>
                </a:lnTo>
                <a:lnTo>
                  <a:pt x="50" y="180"/>
                </a:lnTo>
                <a:lnTo>
                  <a:pt x="52" y="180"/>
                </a:lnTo>
                <a:lnTo>
                  <a:pt x="54" y="178"/>
                </a:lnTo>
                <a:lnTo>
                  <a:pt x="56" y="178"/>
                </a:lnTo>
                <a:lnTo>
                  <a:pt x="56" y="180"/>
                </a:lnTo>
                <a:lnTo>
                  <a:pt x="56" y="180"/>
                </a:lnTo>
                <a:lnTo>
                  <a:pt x="54" y="182"/>
                </a:lnTo>
                <a:lnTo>
                  <a:pt x="56" y="184"/>
                </a:lnTo>
                <a:lnTo>
                  <a:pt x="56" y="190"/>
                </a:lnTo>
                <a:lnTo>
                  <a:pt x="58" y="190"/>
                </a:lnTo>
                <a:lnTo>
                  <a:pt x="58" y="186"/>
                </a:lnTo>
                <a:lnTo>
                  <a:pt x="58" y="184"/>
                </a:lnTo>
                <a:lnTo>
                  <a:pt x="58" y="184"/>
                </a:lnTo>
                <a:lnTo>
                  <a:pt x="64" y="186"/>
                </a:lnTo>
                <a:lnTo>
                  <a:pt x="62" y="182"/>
                </a:lnTo>
                <a:lnTo>
                  <a:pt x="64" y="182"/>
                </a:lnTo>
                <a:lnTo>
                  <a:pt x="64" y="182"/>
                </a:lnTo>
                <a:lnTo>
                  <a:pt x="66" y="182"/>
                </a:lnTo>
                <a:lnTo>
                  <a:pt x="68" y="182"/>
                </a:lnTo>
                <a:lnTo>
                  <a:pt x="70" y="182"/>
                </a:lnTo>
                <a:lnTo>
                  <a:pt x="72" y="182"/>
                </a:lnTo>
                <a:lnTo>
                  <a:pt x="72" y="184"/>
                </a:lnTo>
                <a:lnTo>
                  <a:pt x="72" y="186"/>
                </a:lnTo>
                <a:lnTo>
                  <a:pt x="66" y="186"/>
                </a:lnTo>
                <a:lnTo>
                  <a:pt x="66" y="186"/>
                </a:lnTo>
                <a:lnTo>
                  <a:pt x="68" y="190"/>
                </a:lnTo>
                <a:lnTo>
                  <a:pt x="70" y="190"/>
                </a:lnTo>
                <a:lnTo>
                  <a:pt x="74" y="190"/>
                </a:lnTo>
                <a:lnTo>
                  <a:pt x="76" y="186"/>
                </a:lnTo>
                <a:lnTo>
                  <a:pt x="78" y="188"/>
                </a:lnTo>
                <a:lnTo>
                  <a:pt x="82" y="188"/>
                </a:lnTo>
                <a:lnTo>
                  <a:pt x="82" y="188"/>
                </a:lnTo>
                <a:lnTo>
                  <a:pt x="82" y="190"/>
                </a:lnTo>
                <a:lnTo>
                  <a:pt x="78" y="190"/>
                </a:lnTo>
                <a:lnTo>
                  <a:pt x="80" y="192"/>
                </a:lnTo>
                <a:lnTo>
                  <a:pt x="80" y="194"/>
                </a:lnTo>
                <a:lnTo>
                  <a:pt x="78" y="194"/>
                </a:lnTo>
                <a:lnTo>
                  <a:pt x="76" y="196"/>
                </a:lnTo>
                <a:lnTo>
                  <a:pt x="78" y="198"/>
                </a:lnTo>
                <a:lnTo>
                  <a:pt x="78" y="198"/>
                </a:lnTo>
                <a:lnTo>
                  <a:pt x="78" y="200"/>
                </a:lnTo>
                <a:lnTo>
                  <a:pt x="78" y="200"/>
                </a:lnTo>
                <a:lnTo>
                  <a:pt x="80" y="202"/>
                </a:lnTo>
                <a:lnTo>
                  <a:pt x="84" y="200"/>
                </a:lnTo>
                <a:lnTo>
                  <a:pt x="86" y="202"/>
                </a:lnTo>
                <a:lnTo>
                  <a:pt x="90" y="200"/>
                </a:lnTo>
                <a:lnTo>
                  <a:pt x="94" y="198"/>
                </a:lnTo>
                <a:lnTo>
                  <a:pt x="108" y="204"/>
                </a:lnTo>
                <a:lnTo>
                  <a:pt x="106" y="206"/>
                </a:lnTo>
                <a:lnTo>
                  <a:pt x="98" y="202"/>
                </a:lnTo>
                <a:lnTo>
                  <a:pt x="92" y="200"/>
                </a:lnTo>
                <a:lnTo>
                  <a:pt x="90" y="202"/>
                </a:lnTo>
                <a:lnTo>
                  <a:pt x="90" y="206"/>
                </a:lnTo>
                <a:lnTo>
                  <a:pt x="88" y="208"/>
                </a:lnTo>
                <a:lnTo>
                  <a:pt x="88" y="208"/>
                </a:lnTo>
                <a:lnTo>
                  <a:pt x="92" y="208"/>
                </a:lnTo>
                <a:lnTo>
                  <a:pt x="96" y="210"/>
                </a:lnTo>
                <a:lnTo>
                  <a:pt x="98" y="214"/>
                </a:lnTo>
                <a:lnTo>
                  <a:pt x="96" y="214"/>
                </a:lnTo>
                <a:lnTo>
                  <a:pt x="94" y="218"/>
                </a:lnTo>
                <a:lnTo>
                  <a:pt x="92" y="222"/>
                </a:lnTo>
                <a:lnTo>
                  <a:pt x="90" y="224"/>
                </a:lnTo>
                <a:lnTo>
                  <a:pt x="102" y="236"/>
                </a:lnTo>
                <a:lnTo>
                  <a:pt x="104" y="242"/>
                </a:lnTo>
                <a:lnTo>
                  <a:pt x="108" y="246"/>
                </a:lnTo>
                <a:lnTo>
                  <a:pt x="112" y="246"/>
                </a:lnTo>
                <a:lnTo>
                  <a:pt x="120" y="250"/>
                </a:lnTo>
                <a:lnTo>
                  <a:pt x="120" y="250"/>
                </a:lnTo>
                <a:lnTo>
                  <a:pt x="122" y="252"/>
                </a:lnTo>
                <a:lnTo>
                  <a:pt x="124" y="252"/>
                </a:lnTo>
                <a:lnTo>
                  <a:pt x="124" y="250"/>
                </a:lnTo>
                <a:lnTo>
                  <a:pt x="126" y="250"/>
                </a:lnTo>
                <a:lnTo>
                  <a:pt x="128" y="254"/>
                </a:lnTo>
                <a:lnTo>
                  <a:pt x="126" y="254"/>
                </a:lnTo>
                <a:lnTo>
                  <a:pt x="124" y="256"/>
                </a:lnTo>
                <a:lnTo>
                  <a:pt x="124" y="260"/>
                </a:lnTo>
                <a:lnTo>
                  <a:pt x="126" y="260"/>
                </a:lnTo>
                <a:lnTo>
                  <a:pt x="128" y="262"/>
                </a:lnTo>
                <a:lnTo>
                  <a:pt x="128" y="272"/>
                </a:lnTo>
                <a:lnTo>
                  <a:pt x="128" y="274"/>
                </a:lnTo>
                <a:lnTo>
                  <a:pt x="126" y="274"/>
                </a:lnTo>
                <a:lnTo>
                  <a:pt x="126" y="274"/>
                </a:lnTo>
                <a:lnTo>
                  <a:pt x="126" y="276"/>
                </a:lnTo>
                <a:lnTo>
                  <a:pt x="124" y="278"/>
                </a:lnTo>
                <a:lnTo>
                  <a:pt x="124" y="280"/>
                </a:lnTo>
                <a:lnTo>
                  <a:pt x="124" y="284"/>
                </a:lnTo>
                <a:lnTo>
                  <a:pt x="126" y="284"/>
                </a:lnTo>
                <a:lnTo>
                  <a:pt x="138" y="292"/>
                </a:lnTo>
                <a:lnTo>
                  <a:pt x="142" y="298"/>
                </a:lnTo>
                <a:lnTo>
                  <a:pt x="142" y="302"/>
                </a:lnTo>
                <a:lnTo>
                  <a:pt x="146" y="312"/>
                </a:lnTo>
                <a:lnTo>
                  <a:pt x="148" y="318"/>
                </a:lnTo>
                <a:lnTo>
                  <a:pt x="146" y="318"/>
                </a:lnTo>
                <a:lnTo>
                  <a:pt x="144" y="314"/>
                </a:lnTo>
                <a:lnTo>
                  <a:pt x="142" y="306"/>
                </a:lnTo>
                <a:lnTo>
                  <a:pt x="140" y="302"/>
                </a:lnTo>
                <a:lnTo>
                  <a:pt x="136" y="296"/>
                </a:lnTo>
                <a:lnTo>
                  <a:pt x="130" y="292"/>
                </a:lnTo>
                <a:lnTo>
                  <a:pt x="130" y="290"/>
                </a:lnTo>
                <a:lnTo>
                  <a:pt x="130" y="288"/>
                </a:lnTo>
                <a:lnTo>
                  <a:pt x="128" y="290"/>
                </a:lnTo>
                <a:lnTo>
                  <a:pt x="128" y="292"/>
                </a:lnTo>
                <a:lnTo>
                  <a:pt x="126" y="304"/>
                </a:lnTo>
                <a:lnTo>
                  <a:pt x="122" y="336"/>
                </a:lnTo>
                <a:lnTo>
                  <a:pt x="124" y="338"/>
                </a:lnTo>
                <a:lnTo>
                  <a:pt x="124" y="338"/>
                </a:lnTo>
                <a:lnTo>
                  <a:pt x="124" y="338"/>
                </a:lnTo>
                <a:lnTo>
                  <a:pt x="126" y="330"/>
                </a:lnTo>
                <a:lnTo>
                  <a:pt x="128" y="332"/>
                </a:lnTo>
                <a:lnTo>
                  <a:pt x="132" y="336"/>
                </a:lnTo>
                <a:lnTo>
                  <a:pt x="130" y="338"/>
                </a:lnTo>
                <a:lnTo>
                  <a:pt x="128" y="338"/>
                </a:lnTo>
                <a:lnTo>
                  <a:pt x="126" y="338"/>
                </a:lnTo>
                <a:lnTo>
                  <a:pt x="124" y="344"/>
                </a:lnTo>
                <a:lnTo>
                  <a:pt x="124" y="346"/>
                </a:lnTo>
                <a:lnTo>
                  <a:pt x="120" y="375"/>
                </a:lnTo>
                <a:lnTo>
                  <a:pt x="116" y="387"/>
                </a:lnTo>
                <a:lnTo>
                  <a:pt x="116" y="389"/>
                </a:lnTo>
                <a:lnTo>
                  <a:pt x="114" y="395"/>
                </a:lnTo>
                <a:lnTo>
                  <a:pt x="114" y="397"/>
                </a:lnTo>
                <a:lnTo>
                  <a:pt x="108" y="403"/>
                </a:lnTo>
                <a:lnTo>
                  <a:pt x="106" y="403"/>
                </a:lnTo>
                <a:lnTo>
                  <a:pt x="106" y="403"/>
                </a:lnTo>
                <a:lnTo>
                  <a:pt x="104" y="405"/>
                </a:lnTo>
                <a:lnTo>
                  <a:pt x="106" y="409"/>
                </a:lnTo>
                <a:lnTo>
                  <a:pt x="110" y="411"/>
                </a:lnTo>
                <a:lnTo>
                  <a:pt x="114" y="409"/>
                </a:lnTo>
                <a:lnTo>
                  <a:pt x="116" y="409"/>
                </a:lnTo>
                <a:lnTo>
                  <a:pt x="118" y="411"/>
                </a:lnTo>
                <a:lnTo>
                  <a:pt x="118" y="417"/>
                </a:lnTo>
                <a:lnTo>
                  <a:pt x="118" y="419"/>
                </a:lnTo>
                <a:lnTo>
                  <a:pt x="116" y="421"/>
                </a:lnTo>
                <a:lnTo>
                  <a:pt x="116" y="421"/>
                </a:lnTo>
                <a:lnTo>
                  <a:pt x="118" y="423"/>
                </a:lnTo>
                <a:lnTo>
                  <a:pt x="120" y="421"/>
                </a:lnTo>
                <a:lnTo>
                  <a:pt x="124" y="421"/>
                </a:lnTo>
                <a:lnTo>
                  <a:pt x="128" y="421"/>
                </a:lnTo>
                <a:lnTo>
                  <a:pt x="136" y="425"/>
                </a:lnTo>
                <a:lnTo>
                  <a:pt x="142" y="425"/>
                </a:lnTo>
                <a:lnTo>
                  <a:pt x="142" y="425"/>
                </a:lnTo>
                <a:lnTo>
                  <a:pt x="144" y="429"/>
                </a:lnTo>
                <a:lnTo>
                  <a:pt x="146" y="429"/>
                </a:lnTo>
                <a:lnTo>
                  <a:pt x="150" y="435"/>
                </a:lnTo>
                <a:lnTo>
                  <a:pt x="152" y="433"/>
                </a:lnTo>
                <a:lnTo>
                  <a:pt x="154" y="433"/>
                </a:lnTo>
                <a:lnTo>
                  <a:pt x="160" y="431"/>
                </a:lnTo>
                <a:lnTo>
                  <a:pt x="162" y="433"/>
                </a:lnTo>
                <a:lnTo>
                  <a:pt x="166" y="433"/>
                </a:lnTo>
                <a:lnTo>
                  <a:pt x="166" y="435"/>
                </a:lnTo>
                <a:lnTo>
                  <a:pt x="170" y="439"/>
                </a:lnTo>
                <a:lnTo>
                  <a:pt x="172" y="439"/>
                </a:lnTo>
                <a:lnTo>
                  <a:pt x="178" y="437"/>
                </a:lnTo>
                <a:lnTo>
                  <a:pt x="180" y="437"/>
                </a:lnTo>
                <a:lnTo>
                  <a:pt x="182" y="437"/>
                </a:lnTo>
                <a:lnTo>
                  <a:pt x="184" y="439"/>
                </a:lnTo>
                <a:lnTo>
                  <a:pt x="186" y="437"/>
                </a:lnTo>
                <a:lnTo>
                  <a:pt x="188" y="439"/>
                </a:lnTo>
                <a:lnTo>
                  <a:pt x="192" y="439"/>
                </a:lnTo>
                <a:lnTo>
                  <a:pt x="194" y="439"/>
                </a:lnTo>
                <a:lnTo>
                  <a:pt x="196" y="435"/>
                </a:lnTo>
                <a:lnTo>
                  <a:pt x="198" y="431"/>
                </a:lnTo>
                <a:lnTo>
                  <a:pt x="200" y="431"/>
                </a:lnTo>
                <a:lnTo>
                  <a:pt x="202" y="431"/>
                </a:lnTo>
                <a:lnTo>
                  <a:pt x="204" y="431"/>
                </a:lnTo>
                <a:lnTo>
                  <a:pt x="216" y="433"/>
                </a:lnTo>
                <a:lnTo>
                  <a:pt x="218" y="437"/>
                </a:lnTo>
                <a:lnTo>
                  <a:pt x="220" y="435"/>
                </a:lnTo>
                <a:lnTo>
                  <a:pt x="224" y="437"/>
                </a:lnTo>
                <a:lnTo>
                  <a:pt x="228" y="441"/>
                </a:lnTo>
                <a:lnTo>
                  <a:pt x="230" y="439"/>
                </a:lnTo>
                <a:lnTo>
                  <a:pt x="238" y="441"/>
                </a:lnTo>
                <a:lnTo>
                  <a:pt x="240" y="443"/>
                </a:lnTo>
                <a:lnTo>
                  <a:pt x="240" y="445"/>
                </a:lnTo>
                <a:lnTo>
                  <a:pt x="242" y="447"/>
                </a:lnTo>
                <a:lnTo>
                  <a:pt x="246" y="449"/>
                </a:lnTo>
                <a:lnTo>
                  <a:pt x="250" y="453"/>
                </a:lnTo>
                <a:lnTo>
                  <a:pt x="252" y="453"/>
                </a:lnTo>
                <a:lnTo>
                  <a:pt x="256" y="451"/>
                </a:lnTo>
                <a:lnTo>
                  <a:pt x="262" y="451"/>
                </a:lnTo>
                <a:lnTo>
                  <a:pt x="270" y="453"/>
                </a:lnTo>
                <a:lnTo>
                  <a:pt x="274" y="451"/>
                </a:lnTo>
                <a:lnTo>
                  <a:pt x="282" y="447"/>
                </a:lnTo>
                <a:lnTo>
                  <a:pt x="288" y="445"/>
                </a:lnTo>
                <a:lnTo>
                  <a:pt x="292" y="447"/>
                </a:lnTo>
                <a:lnTo>
                  <a:pt x="294" y="449"/>
                </a:lnTo>
                <a:lnTo>
                  <a:pt x="294" y="447"/>
                </a:lnTo>
                <a:lnTo>
                  <a:pt x="294" y="447"/>
                </a:lnTo>
                <a:lnTo>
                  <a:pt x="292" y="443"/>
                </a:lnTo>
                <a:lnTo>
                  <a:pt x="290" y="441"/>
                </a:lnTo>
                <a:lnTo>
                  <a:pt x="288" y="439"/>
                </a:lnTo>
                <a:lnTo>
                  <a:pt x="288" y="431"/>
                </a:lnTo>
                <a:lnTo>
                  <a:pt x="288" y="425"/>
                </a:lnTo>
                <a:lnTo>
                  <a:pt x="288" y="413"/>
                </a:lnTo>
                <a:lnTo>
                  <a:pt x="288" y="413"/>
                </a:lnTo>
                <a:lnTo>
                  <a:pt x="286" y="413"/>
                </a:lnTo>
                <a:lnTo>
                  <a:pt x="286" y="413"/>
                </a:lnTo>
                <a:lnTo>
                  <a:pt x="288" y="411"/>
                </a:lnTo>
                <a:lnTo>
                  <a:pt x="290" y="411"/>
                </a:lnTo>
                <a:lnTo>
                  <a:pt x="294" y="405"/>
                </a:lnTo>
                <a:lnTo>
                  <a:pt x="296" y="405"/>
                </a:lnTo>
                <a:lnTo>
                  <a:pt x="304" y="401"/>
                </a:lnTo>
                <a:lnTo>
                  <a:pt x="308" y="395"/>
                </a:lnTo>
                <a:lnTo>
                  <a:pt x="320" y="387"/>
                </a:lnTo>
                <a:lnTo>
                  <a:pt x="326" y="387"/>
                </a:lnTo>
                <a:lnTo>
                  <a:pt x="328" y="387"/>
                </a:lnTo>
                <a:lnTo>
                  <a:pt x="330" y="389"/>
                </a:lnTo>
                <a:lnTo>
                  <a:pt x="336" y="393"/>
                </a:lnTo>
                <a:lnTo>
                  <a:pt x="342" y="391"/>
                </a:lnTo>
                <a:lnTo>
                  <a:pt x="344" y="393"/>
                </a:lnTo>
                <a:lnTo>
                  <a:pt x="344" y="395"/>
                </a:lnTo>
                <a:lnTo>
                  <a:pt x="344" y="397"/>
                </a:lnTo>
                <a:lnTo>
                  <a:pt x="346" y="395"/>
                </a:lnTo>
                <a:lnTo>
                  <a:pt x="352" y="395"/>
                </a:lnTo>
                <a:lnTo>
                  <a:pt x="354" y="395"/>
                </a:lnTo>
                <a:lnTo>
                  <a:pt x="352" y="393"/>
                </a:lnTo>
                <a:lnTo>
                  <a:pt x="354" y="391"/>
                </a:lnTo>
                <a:lnTo>
                  <a:pt x="358" y="389"/>
                </a:lnTo>
                <a:lnTo>
                  <a:pt x="360" y="391"/>
                </a:lnTo>
                <a:lnTo>
                  <a:pt x="360" y="391"/>
                </a:lnTo>
                <a:lnTo>
                  <a:pt x="360" y="387"/>
                </a:lnTo>
                <a:lnTo>
                  <a:pt x="362" y="385"/>
                </a:lnTo>
                <a:lnTo>
                  <a:pt x="362" y="387"/>
                </a:lnTo>
                <a:lnTo>
                  <a:pt x="364" y="389"/>
                </a:lnTo>
                <a:lnTo>
                  <a:pt x="364" y="391"/>
                </a:lnTo>
                <a:lnTo>
                  <a:pt x="360" y="393"/>
                </a:lnTo>
                <a:lnTo>
                  <a:pt x="360" y="395"/>
                </a:lnTo>
                <a:lnTo>
                  <a:pt x="364" y="395"/>
                </a:lnTo>
                <a:lnTo>
                  <a:pt x="371" y="393"/>
                </a:lnTo>
                <a:lnTo>
                  <a:pt x="373" y="393"/>
                </a:lnTo>
                <a:lnTo>
                  <a:pt x="373" y="395"/>
                </a:lnTo>
                <a:lnTo>
                  <a:pt x="375" y="399"/>
                </a:lnTo>
                <a:lnTo>
                  <a:pt x="375" y="401"/>
                </a:lnTo>
                <a:lnTo>
                  <a:pt x="387" y="399"/>
                </a:lnTo>
                <a:lnTo>
                  <a:pt x="387" y="403"/>
                </a:lnTo>
                <a:lnTo>
                  <a:pt x="391" y="403"/>
                </a:lnTo>
                <a:lnTo>
                  <a:pt x="391" y="405"/>
                </a:lnTo>
                <a:lnTo>
                  <a:pt x="393" y="405"/>
                </a:lnTo>
                <a:lnTo>
                  <a:pt x="393" y="407"/>
                </a:lnTo>
                <a:lnTo>
                  <a:pt x="393" y="407"/>
                </a:lnTo>
                <a:lnTo>
                  <a:pt x="395" y="407"/>
                </a:lnTo>
                <a:lnTo>
                  <a:pt x="397" y="407"/>
                </a:lnTo>
                <a:lnTo>
                  <a:pt x="397" y="405"/>
                </a:lnTo>
                <a:lnTo>
                  <a:pt x="397" y="405"/>
                </a:lnTo>
                <a:lnTo>
                  <a:pt x="395" y="403"/>
                </a:lnTo>
                <a:lnTo>
                  <a:pt x="395" y="403"/>
                </a:lnTo>
                <a:lnTo>
                  <a:pt x="397" y="403"/>
                </a:lnTo>
                <a:lnTo>
                  <a:pt x="401" y="405"/>
                </a:lnTo>
                <a:lnTo>
                  <a:pt x="403" y="405"/>
                </a:lnTo>
                <a:lnTo>
                  <a:pt x="403" y="405"/>
                </a:lnTo>
                <a:lnTo>
                  <a:pt x="403" y="407"/>
                </a:lnTo>
                <a:lnTo>
                  <a:pt x="403" y="407"/>
                </a:lnTo>
                <a:lnTo>
                  <a:pt x="405" y="407"/>
                </a:lnTo>
                <a:lnTo>
                  <a:pt x="405" y="403"/>
                </a:lnTo>
                <a:lnTo>
                  <a:pt x="409" y="403"/>
                </a:lnTo>
                <a:lnTo>
                  <a:pt x="413" y="403"/>
                </a:lnTo>
                <a:lnTo>
                  <a:pt x="415" y="401"/>
                </a:lnTo>
                <a:lnTo>
                  <a:pt x="415" y="401"/>
                </a:lnTo>
                <a:lnTo>
                  <a:pt x="417" y="399"/>
                </a:lnTo>
                <a:lnTo>
                  <a:pt x="419" y="399"/>
                </a:lnTo>
                <a:lnTo>
                  <a:pt x="421" y="397"/>
                </a:lnTo>
                <a:lnTo>
                  <a:pt x="423" y="399"/>
                </a:lnTo>
                <a:lnTo>
                  <a:pt x="423" y="397"/>
                </a:lnTo>
                <a:lnTo>
                  <a:pt x="425" y="395"/>
                </a:lnTo>
                <a:lnTo>
                  <a:pt x="425" y="393"/>
                </a:lnTo>
                <a:lnTo>
                  <a:pt x="423" y="393"/>
                </a:lnTo>
                <a:lnTo>
                  <a:pt x="421" y="393"/>
                </a:lnTo>
                <a:lnTo>
                  <a:pt x="427" y="385"/>
                </a:lnTo>
                <a:lnTo>
                  <a:pt x="431" y="383"/>
                </a:lnTo>
                <a:lnTo>
                  <a:pt x="433" y="381"/>
                </a:lnTo>
                <a:lnTo>
                  <a:pt x="433" y="381"/>
                </a:lnTo>
                <a:lnTo>
                  <a:pt x="431" y="379"/>
                </a:lnTo>
                <a:lnTo>
                  <a:pt x="433" y="377"/>
                </a:lnTo>
                <a:lnTo>
                  <a:pt x="437" y="377"/>
                </a:lnTo>
                <a:lnTo>
                  <a:pt x="437" y="375"/>
                </a:lnTo>
                <a:lnTo>
                  <a:pt x="439" y="375"/>
                </a:lnTo>
                <a:lnTo>
                  <a:pt x="441" y="371"/>
                </a:lnTo>
                <a:lnTo>
                  <a:pt x="443" y="366"/>
                </a:lnTo>
                <a:lnTo>
                  <a:pt x="449" y="364"/>
                </a:lnTo>
                <a:lnTo>
                  <a:pt x="449" y="362"/>
                </a:lnTo>
                <a:lnTo>
                  <a:pt x="449" y="362"/>
                </a:lnTo>
                <a:lnTo>
                  <a:pt x="451" y="362"/>
                </a:lnTo>
                <a:lnTo>
                  <a:pt x="453" y="362"/>
                </a:lnTo>
                <a:lnTo>
                  <a:pt x="453" y="362"/>
                </a:lnTo>
                <a:lnTo>
                  <a:pt x="453" y="360"/>
                </a:lnTo>
                <a:lnTo>
                  <a:pt x="453" y="356"/>
                </a:lnTo>
                <a:lnTo>
                  <a:pt x="457" y="3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" name="REG_TXT_4"/>
          <p:cNvSpPr txBox="1"/>
          <p:nvPr/>
        </p:nvSpPr>
        <p:spPr>
          <a:xfrm>
            <a:off x="5374368" y="4966928"/>
            <a:ext cx="104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endParaRPr lang="fr-FR" sz="2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BASE_4"/>
          <p:cNvSpPr txBox="1"/>
          <p:nvPr/>
        </p:nvSpPr>
        <p:spPr>
          <a:xfrm>
            <a:off x="6444208" y="5517232"/>
            <a:ext cx="217817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1028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0" i="1" dirty="0">
                <a:latin typeface="Arial" panose="020B0604020202020204" pitchFamily="34" charset="0"/>
                <a:cs typeface="Arial" panose="020B0604020202020204" pitchFamily="34" charset="0"/>
              </a:rPr>
              <a:t>Ont été en contact avec leur conseiller au cours des 12 derniers mois (16000)</a:t>
            </a:r>
            <a:endParaRPr lang="fr-FR" sz="900" b="0" i="1" dirty="0">
              <a:solidFill>
                <a:srgbClr val="71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SIGNIF_PLUS.png">
            <a:extLst>
              <a:ext uri="{FF2B5EF4-FFF2-40B4-BE49-F238E27FC236}">
                <a16:creationId xmlns="" xmlns:a16="http://schemas.microsoft.com/office/drawing/2014/main" id="{6FD5C60F-50A4-45A3-8E9F-D3C7311FB36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388" y="5124872"/>
            <a:ext cx="216000" cy="216000"/>
          </a:xfrm>
          <a:prstGeom prst="rect">
            <a:avLst/>
          </a:prstGeom>
        </p:spPr>
      </p:pic>
      <p:sp>
        <p:nvSpPr>
          <p:cNvPr id="54" name="NAT_TXT_4"/>
          <p:cNvSpPr txBox="1"/>
          <p:nvPr/>
        </p:nvSpPr>
        <p:spPr>
          <a:xfrm>
            <a:off x="7595233" y="5059236"/>
            <a:ext cx="1081223" cy="33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55" name="BASE_5"/>
          <p:cNvSpPr txBox="1"/>
          <p:nvPr/>
        </p:nvSpPr>
        <p:spPr>
          <a:xfrm>
            <a:off x="6710640" y="4955823"/>
            <a:ext cx="578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endParaRPr lang="fr-FR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0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350874"/>
            <a:ext cx="6291919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N°1 - </a:t>
            </a:r>
            <a:r>
              <a:rPr lang="fr-FR" cap="none" dirty="0" smtClean="0"/>
              <a:t>TAUX DE CLIENTS RENCONTRÉS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65%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clients rencontrés sur les segments prioritaires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ALLER VERS NOS CLIENTS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560824" y="350874"/>
            <a:ext cx="720081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01</a:t>
            </a:r>
            <a:endParaRPr lang="fr-FR" b="1" dirty="0"/>
          </a:p>
        </p:txBody>
      </p:sp>
      <p:sp>
        <p:nvSpPr>
          <p:cNvPr id="115" name="Espace réservé du numéro de diapositive 22"/>
          <p:cNvSpPr txBox="1">
            <a:spLocks/>
          </p:cNvSpPr>
          <p:nvPr/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3347864" y="1481719"/>
            <a:ext cx="2772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En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amont du RDV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préparer l’entretien et les justificatifs nécessaires pour mise à jour du DRC et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coordonnées de contact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PDO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: optimiser le traitement par segments prioritaires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ORCA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 traiter le listing des clients « à rattraper » car coordonnées manquantes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Capitaliser sur l’entretien pour une approche relation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complète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Part variable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 recueillir également les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OPT-IN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afin de faire tourner le compteur du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BONUS Digital du PNB Activité Nouvelle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!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QHD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: la saisie d’un CRE (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FàF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/Tél avec RDV/Vente) déclenche l’envoi du questionnaire QHD. Informer le client de la démarche et l’inviter à y répondre.</a:t>
            </a: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92860" y="1481719"/>
            <a:ext cx="2772000" cy="39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de la transaction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« 0925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Gestion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des Portefeuilles 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» :</a:t>
            </a: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Liste des clients Pr/Pot par gestionnaire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Filtre sur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la date de dernier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entretien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Au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quotidien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du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rapport ORCA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permettant d’identifier les clients non pris en compte car le DRC est incomplet et/ou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les coordonnées sont manquantes.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Chaque semaine,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du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suivi du taux de rencontre des clients par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segment.</a:t>
            </a: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70" y="266787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70" y="318271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6192488" y="1481719"/>
            <a:ext cx="2772000" cy="39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59" name="Tableau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76838"/>
              </p:ext>
            </p:extLst>
          </p:nvPr>
        </p:nvGraphicFramePr>
        <p:xfrm>
          <a:off x="6383921" y="2847970"/>
          <a:ext cx="2376264" cy="9157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668" y="1817679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503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6" y="1817679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901" y="4293096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901" y="494116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Bouton d'action : Accueil 27">
            <a:hlinkClick r:id="rId7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1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03520"/>
              </p:ext>
            </p:extLst>
          </p:nvPr>
        </p:nvGraphicFramePr>
        <p:xfrm>
          <a:off x="6407788" y="2847970"/>
          <a:ext cx="2376264" cy="1174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Sous-main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 </a:t>
                      </a:r>
                      <a:r>
                        <a:rPr lang="fr-FR" sz="11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Seg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 Relationnelle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9"/>
                        </a:rPr>
                        <a:t>Présentation </a:t>
                      </a:r>
                      <a:r>
                        <a:rPr lang="fr-FR" sz="1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9"/>
                        </a:rPr>
                        <a:t>Seg</a:t>
                      </a: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9"/>
                        </a:rPr>
                        <a:t> Relationnelle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0"/>
                        </a:rPr>
                        <a:t>Book des campagnes GERC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20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20" y="3429000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151" y="29783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8492" y="513200"/>
            <a:ext cx="6291919" cy="399972"/>
          </a:xfrm>
        </p:spPr>
        <p:txBody>
          <a:bodyPr>
            <a:normAutofit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N°2 - </a:t>
            </a:r>
            <a:r>
              <a:rPr lang="fr-FR" cap="none" dirty="0" smtClean="0"/>
              <a:t>FACILITÉ À JOINDRE 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02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4788024" y="1484784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de TS-I </a:t>
            </a:r>
            <a:r>
              <a:rPr lang="fr-FR" sz="16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Facilité </a:t>
            </a:r>
            <a:r>
              <a:rPr lang="fr-FR" sz="1600" b="1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à joindre sur la base de l’enquête </a:t>
            </a:r>
            <a:r>
              <a:rPr lang="fr-FR" sz="16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QHD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1095" y="1484784"/>
            <a:ext cx="3866889" cy="46085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Moyenne arithmétique du TS-I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relatif à la question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« Comment avez-vous apprécié la facilité à joindre votre conseiller (votre agence) pour effectuer cette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démarche ?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 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»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TS-I :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% de clients répondants </a:t>
            </a:r>
            <a:r>
              <a:rPr lang="fr-FR" sz="1200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Très satisfaits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% de clients répondants</a:t>
            </a:r>
            <a:r>
              <a:rPr lang="fr-FR" sz="1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Insatisfaits (Peu satisfaits + Pas du tout satisfaits)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Source : enquête QHD, consolidation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mensuelle des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résultats de janvier à octobre 2019 au niveau de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l’agence. Un rapport est produit pour une entité à partir de 30 répondants minimum.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Des clients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 plus en plus attentifs à la qualité d’expérience qui leur est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proposée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…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la facilité à joindre son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agence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par téléphone est le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premier levier de la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satisfaction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globale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(TS-I) et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 la recommandation (NPS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).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accent3">
                    <a:lumMod val="75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accent3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80 %</a:t>
            </a:r>
            <a:endParaRPr lang="fr-FR" b="1" dirty="0"/>
          </a:p>
        </p:txBody>
      </p:sp>
      <p:sp>
        <p:nvSpPr>
          <p:cNvPr id="22" name="Rectangle 21"/>
          <p:cNvSpPr/>
          <p:nvPr/>
        </p:nvSpPr>
        <p:spPr>
          <a:xfrm>
            <a:off x="647976" y="3717032"/>
            <a:ext cx="370800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Dans le cas ci-dessous, nous avons 72% de clients répondants qui se déclarent Très Satisfaits tandis que 6% sont Insatisfaits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TS-I relatif à cette question sera donc de 72-6 = 66%.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1032" y="3645024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Harlow Solid Italic" panose="04030604020F02020D02" pitchFamily="82" charset="0"/>
              </a:rPr>
              <a:t>Exemple :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2" name="Bouton d'action : Accueil 31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4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35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290473"/>
              </p:ext>
            </p:extLst>
          </p:nvPr>
        </p:nvGraphicFramePr>
        <p:xfrm>
          <a:off x="827585" y="4797152"/>
          <a:ext cx="3384376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741"/>
                <a:gridCol w="945635"/>
              </a:tblGrid>
              <a:tr h="375893">
                <a:tc gridSpan="2">
                  <a:txBody>
                    <a:bodyPr/>
                    <a:lstStyle/>
                    <a:p>
                      <a:pPr marL="0" marR="0" indent="0" algn="l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C00000"/>
                          </a:solidFill>
                          <a:latin typeface="+mj-lt"/>
                          <a:cs typeface="Sakkal Majalla" pitchFamily="2" charset="-78"/>
                        </a:rPr>
                        <a:t>Q3 - Comment avez-vous apprécié la facilité à joindre votre conseiller (votre agence) pour effectuer cette démarche ?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0882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Nb répondants</a:t>
                      </a:r>
                      <a:endParaRPr dirty="0"/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r>
                        <a:rPr lang="fr-FR" sz="1000" b="0" i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5962</a:t>
                      </a:r>
                      <a:endParaRPr sz="1000" b="0" i="1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7948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Très satisfait</a:t>
                      </a:r>
                      <a:endParaRPr lang="fr-FR" sz="1000" b="0" dirty="0">
                        <a:solidFill>
                          <a:srgbClr val="00B050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72%</a:t>
                      </a:r>
                      <a:endParaRPr sz="1000" b="0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6A6"/>
                    </a:solidFill>
                  </a:tcPr>
                </a:tc>
              </a:tr>
              <a:tr h="187948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Insatisfait</a:t>
                      </a:r>
                      <a:endParaRPr lang="fr-FR" sz="1000" b="0" dirty="0">
                        <a:solidFill>
                          <a:srgbClr val="FF0000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6%</a:t>
                      </a:r>
                      <a:endParaRPr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6A6"/>
                    </a:solidFill>
                  </a:tcPr>
                </a:tc>
              </a:tr>
              <a:tr h="229457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TS-I</a:t>
                      </a:r>
                      <a:endParaRPr lang="fr-FR" sz="1000" b="1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66%</a:t>
                      </a:r>
                      <a:endParaRPr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9" name="ZoneTexte 11"/>
          <p:cNvSpPr txBox="1"/>
          <p:nvPr/>
        </p:nvSpPr>
        <p:spPr>
          <a:xfrm>
            <a:off x="4797470" y="5877272"/>
            <a:ext cx="230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Source : KANTAR TNS, enquête SAE,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44" name="GRAPH_2"/>
          <p:cNvGraphicFramePr/>
          <p:nvPr>
            <p:extLst>
              <p:ext uri="{D42A27DB-BD31-4B8C-83A1-F6EECF244321}">
                <p14:modId xmlns:p14="http://schemas.microsoft.com/office/powerpoint/2010/main" val="3330660541"/>
              </p:ext>
            </p:extLst>
          </p:nvPr>
        </p:nvGraphicFramePr>
        <p:xfrm>
          <a:off x="5014405" y="4725144"/>
          <a:ext cx="1929600" cy="128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5304399" y="4253607"/>
            <a:ext cx="23459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</a:p>
          <a:p>
            <a:r>
              <a:rPr lang="fr-FR" sz="1400" b="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Facilité à joindre l’agence</a:t>
            </a:r>
            <a:endParaRPr lang="fr-FR" sz="1200" b="0" dirty="0">
              <a:solidFill>
                <a:srgbClr val="7A22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NAT_IMG"/>
          <p:cNvSpPr>
            <a:spLocks noEditPoints="1"/>
          </p:cNvSpPr>
          <p:nvPr/>
        </p:nvSpPr>
        <p:spPr bwMode="auto">
          <a:xfrm>
            <a:off x="7426207" y="5222366"/>
            <a:ext cx="307031" cy="304344"/>
          </a:xfrm>
          <a:custGeom>
            <a:avLst/>
            <a:gdLst>
              <a:gd name="T0" fmla="*/ 457 w 457"/>
              <a:gd name="T1" fmla="*/ 340 h 453"/>
              <a:gd name="T2" fmla="*/ 427 w 457"/>
              <a:gd name="T3" fmla="*/ 322 h 453"/>
              <a:gd name="T4" fmla="*/ 411 w 457"/>
              <a:gd name="T5" fmla="*/ 296 h 453"/>
              <a:gd name="T6" fmla="*/ 423 w 457"/>
              <a:gd name="T7" fmla="*/ 268 h 453"/>
              <a:gd name="T8" fmla="*/ 411 w 457"/>
              <a:gd name="T9" fmla="*/ 228 h 453"/>
              <a:gd name="T10" fmla="*/ 383 w 457"/>
              <a:gd name="T11" fmla="*/ 242 h 453"/>
              <a:gd name="T12" fmla="*/ 395 w 457"/>
              <a:gd name="T13" fmla="*/ 204 h 453"/>
              <a:gd name="T14" fmla="*/ 411 w 457"/>
              <a:gd name="T15" fmla="*/ 172 h 453"/>
              <a:gd name="T16" fmla="*/ 431 w 457"/>
              <a:gd name="T17" fmla="*/ 146 h 453"/>
              <a:gd name="T18" fmla="*/ 421 w 457"/>
              <a:gd name="T19" fmla="*/ 84 h 453"/>
              <a:gd name="T20" fmla="*/ 375 w 457"/>
              <a:gd name="T21" fmla="*/ 68 h 453"/>
              <a:gd name="T22" fmla="*/ 336 w 457"/>
              <a:gd name="T23" fmla="*/ 62 h 453"/>
              <a:gd name="T24" fmla="*/ 324 w 457"/>
              <a:gd name="T25" fmla="*/ 40 h 453"/>
              <a:gd name="T26" fmla="*/ 302 w 457"/>
              <a:gd name="T27" fmla="*/ 36 h 453"/>
              <a:gd name="T28" fmla="*/ 276 w 457"/>
              <a:gd name="T29" fmla="*/ 26 h 453"/>
              <a:gd name="T30" fmla="*/ 248 w 457"/>
              <a:gd name="T31" fmla="*/ 2 h 453"/>
              <a:gd name="T32" fmla="*/ 216 w 457"/>
              <a:gd name="T33" fmla="*/ 38 h 453"/>
              <a:gd name="T34" fmla="*/ 180 w 457"/>
              <a:gd name="T35" fmla="*/ 68 h 453"/>
              <a:gd name="T36" fmla="*/ 158 w 457"/>
              <a:gd name="T37" fmla="*/ 96 h 453"/>
              <a:gd name="T38" fmla="*/ 122 w 457"/>
              <a:gd name="T39" fmla="*/ 78 h 453"/>
              <a:gd name="T40" fmla="*/ 104 w 457"/>
              <a:gd name="T41" fmla="*/ 92 h 453"/>
              <a:gd name="T42" fmla="*/ 116 w 457"/>
              <a:gd name="T43" fmla="*/ 130 h 453"/>
              <a:gd name="T44" fmla="*/ 96 w 457"/>
              <a:gd name="T45" fmla="*/ 134 h 453"/>
              <a:gd name="T46" fmla="*/ 86 w 457"/>
              <a:gd name="T47" fmla="*/ 128 h 453"/>
              <a:gd name="T48" fmla="*/ 66 w 457"/>
              <a:gd name="T49" fmla="*/ 126 h 453"/>
              <a:gd name="T50" fmla="*/ 54 w 457"/>
              <a:gd name="T51" fmla="*/ 118 h 453"/>
              <a:gd name="T52" fmla="*/ 34 w 457"/>
              <a:gd name="T53" fmla="*/ 130 h 453"/>
              <a:gd name="T54" fmla="*/ 16 w 457"/>
              <a:gd name="T55" fmla="*/ 126 h 453"/>
              <a:gd name="T56" fmla="*/ 0 w 457"/>
              <a:gd name="T57" fmla="*/ 142 h 453"/>
              <a:gd name="T58" fmla="*/ 22 w 457"/>
              <a:gd name="T59" fmla="*/ 146 h 453"/>
              <a:gd name="T60" fmla="*/ 10 w 457"/>
              <a:gd name="T61" fmla="*/ 152 h 453"/>
              <a:gd name="T62" fmla="*/ 8 w 457"/>
              <a:gd name="T63" fmla="*/ 162 h 453"/>
              <a:gd name="T64" fmla="*/ 22 w 457"/>
              <a:gd name="T65" fmla="*/ 168 h 453"/>
              <a:gd name="T66" fmla="*/ 32 w 457"/>
              <a:gd name="T67" fmla="*/ 172 h 453"/>
              <a:gd name="T68" fmla="*/ 50 w 457"/>
              <a:gd name="T69" fmla="*/ 178 h 453"/>
              <a:gd name="T70" fmla="*/ 58 w 457"/>
              <a:gd name="T71" fmla="*/ 186 h 453"/>
              <a:gd name="T72" fmla="*/ 72 w 457"/>
              <a:gd name="T73" fmla="*/ 184 h 453"/>
              <a:gd name="T74" fmla="*/ 82 w 457"/>
              <a:gd name="T75" fmla="*/ 190 h 453"/>
              <a:gd name="T76" fmla="*/ 84 w 457"/>
              <a:gd name="T77" fmla="*/ 200 h 453"/>
              <a:gd name="T78" fmla="*/ 88 w 457"/>
              <a:gd name="T79" fmla="*/ 208 h 453"/>
              <a:gd name="T80" fmla="*/ 112 w 457"/>
              <a:gd name="T81" fmla="*/ 246 h 453"/>
              <a:gd name="T82" fmla="*/ 126 w 457"/>
              <a:gd name="T83" fmla="*/ 260 h 453"/>
              <a:gd name="T84" fmla="*/ 138 w 457"/>
              <a:gd name="T85" fmla="*/ 292 h 453"/>
              <a:gd name="T86" fmla="*/ 130 w 457"/>
              <a:gd name="T87" fmla="*/ 290 h 453"/>
              <a:gd name="T88" fmla="*/ 132 w 457"/>
              <a:gd name="T89" fmla="*/ 336 h 453"/>
              <a:gd name="T90" fmla="*/ 108 w 457"/>
              <a:gd name="T91" fmla="*/ 403 h 453"/>
              <a:gd name="T92" fmla="*/ 116 w 457"/>
              <a:gd name="T93" fmla="*/ 421 h 453"/>
              <a:gd name="T94" fmla="*/ 150 w 457"/>
              <a:gd name="T95" fmla="*/ 435 h 453"/>
              <a:gd name="T96" fmla="*/ 182 w 457"/>
              <a:gd name="T97" fmla="*/ 437 h 453"/>
              <a:gd name="T98" fmla="*/ 216 w 457"/>
              <a:gd name="T99" fmla="*/ 433 h 453"/>
              <a:gd name="T100" fmla="*/ 250 w 457"/>
              <a:gd name="T101" fmla="*/ 453 h 453"/>
              <a:gd name="T102" fmla="*/ 294 w 457"/>
              <a:gd name="T103" fmla="*/ 447 h 453"/>
              <a:gd name="T104" fmla="*/ 290 w 457"/>
              <a:gd name="T105" fmla="*/ 411 h 453"/>
              <a:gd name="T106" fmla="*/ 344 w 457"/>
              <a:gd name="T107" fmla="*/ 393 h 453"/>
              <a:gd name="T108" fmla="*/ 360 w 457"/>
              <a:gd name="T109" fmla="*/ 387 h 453"/>
              <a:gd name="T110" fmla="*/ 375 w 457"/>
              <a:gd name="T111" fmla="*/ 399 h 453"/>
              <a:gd name="T112" fmla="*/ 397 w 457"/>
              <a:gd name="T113" fmla="*/ 405 h 453"/>
              <a:gd name="T114" fmla="*/ 405 w 457"/>
              <a:gd name="T115" fmla="*/ 403 h 453"/>
              <a:gd name="T116" fmla="*/ 425 w 457"/>
              <a:gd name="T117" fmla="*/ 393 h 453"/>
              <a:gd name="T118" fmla="*/ 439 w 457"/>
              <a:gd name="T119" fmla="*/ 375 h 453"/>
              <a:gd name="T120" fmla="*/ 457 w 457"/>
              <a:gd name="T121" fmla="*/ 3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7" h="453">
                <a:moveTo>
                  <a:pt x="92" y="218"/>
                </a:moveTo>
                <a:lnTo>
                  <a:pt x="90" y="216"/>
                </a:lnTo>
                <a:lnTo>
                  <a:pt x="88" y="214"/>
                </a:lnTo>
                <a:lnTo>
                  <a:pt x="86" y="214"/>
                </a:lnTo>
                <a:lnTo>
                  <a:pt x="86" y="214"/>
                </a:lnTo>
                <a:lnTo>
                  <a:pt x="88" y="218"/>
                </a:lnTo>
                <a:lnTo>
                  <a:pt x="90" y="220"/>
                </a:lnTo>
                <a:lnTo>
                  <a:pt x="92" y="218"/>
                </a:lnTo>
                <a:close/>
                <a:moveTo>
                  <a:pt x="457" y="348"/>
                </a:moveTo>
                <a:lnTo>
                  <a:pt x="457" y="342"/>
                </a:lnTo>
                <a:lnTo>
                  <a:pt x="457" y="340"/>
                </a:lnTo>
                <a:lnTo>
                  <a:pt x="455" y="340"/>
                </a:lnTo>
                <a:lnTo>
                  <a:pt x="453" y="342"/>
                </a:lnTo>
                <a:lnTo>
                  <a:pt x="447" y="342"/>
                </a:lnTo>
                <a:lnTo>
                  <a:pt x="443" y="344"/>
                </a:lnTo>
                <a:lnTo>
                  <a:pt x="439" y="340"/>
                </a:lnTo>
                <a:lnTo>
                  <a:pt x="431" y="338"/>
                </a:lnTo>
                <a:lnTo>
                  <a:pt x="427" y="334"/>
                </a:lnTo>
                <a:lnTo>
                  <a:pt x="427" y="334"/>
                </a:lnTo>
                <a:lnTo>
                  <a:pt x="427" y="332"/>
                </a:lnTo>
                <a:lnTo>
                  <a:pt x="425" y="326"/>
                </a:lnTo>
                <a:lnTo>
                  <a:pt x="427" y="322"/>
                </a:lnTo>
                <a:lnTo>
                  <a:pt x="427" y="318"/>
                </a:lnTo>
                <a:lnTo>
                  <a:pt x="427" y="316"/>
                </a:lnTo>
                <a:lnTo>
                  <a:pt x="431" y="314"/>
                </a:lnTo>
                <a:lnTo>
                  <a:pt x="431" y="312"/>
                </a:lnTo>
                <a:lnTo>
                  <a:pt x="425" y="308"/>
                </a:lnTo>
                <a:lnTo>
                  <a:pt x="421" y="308"/>
                </a:lnTo>
                <a:lnTo>
                  <a:pt x="419" y="306"/>
                </a:lnTo>
                <a:lnTo>
                  <a:pt x="419" y="302"/>
                </a:lnTo>
                <a:lnTo>
                  <a:pt x="417" y="300"/>
                </a:lnTo>
                <a:lnTo>
                  <a:pt x="413" y="298"/>
                </a:lnTo>
                <a:lnTo>
                  <a:pt x="411" y="296"/>
                </a:lnTo>
                <a:lnTo>
                  <a:pt x="415" y="294"/>
                </a:lnTo>
                <a:lnTo>
                  <a:pt x="421" y="294"/>
                </a:lnTo>
                <a:lnTo>
                  <a:pt x="423" y="294"/>
                </a:lnTo>
                <a:lnTo>
                  <a:pt x="425" y="290"/>
                </a:lnTo>
                <a:lnTo>
                  <a:pt x="429" y="288"/>
                </a:lnTo>
                <a:lnTo>
                  <a:pt x="431" y="284"/>
                </a:lnTo>
                <a:lnTo>
                  <a:pt x="429" y="282"/>
                </a:lnTo>
                <a:lnTo>
                  <a:pt x="431" y="280"/>
                </a:lnTo>
                <a:lnTo>
                  <a:pt x="429" y="276"/>
                </a:lnTo>
                <a:lnTo>
                  <a:pt x="423" y="272"/>
                </a:lnTo>
                <a:lnTo>
                  <a:pt x="423" y="268"/>
                </a:lnTo>
                <a:lnTo>
                  <a:pt x="419" y="264"/>
                </a:lnTo>
                <a:lnTo>
                  <a:pt x="417" y="264"/>
                </a:lnTo>
                <a:lnTo>
                  <a:pt x="415" y="262"/>
                </a:lnTo>
                <a:lnTo>
                  <a:pt x="415" y="262"/>
                </a:lnTo>
                <a:lnTo>
                  <a:pt x="423" y="252"/>
                </a:lnTo>
                <a:lnTo>
                  <a:pt x="421" y="246"/>
                </a:lnTo>
                <a:lnTo>
                  <a:pt x="415" y="244"/>
                </a:lnTo>
                <a:lnTo>
                  <a:pt x="413" y="240"/>
                </a:lnTo>
                <a:lnTo>
                  <a:pt x="415" y="234"/>
                </a:lnTo>
                <a:lnTo>
                  <a:pt x="411" y="232"/>
                </a:lnTo>
                <a:lnTo>
                  <a:pt x="411" y="228"/>
                </a:lnTo>
                <a:lnTo>
                  <a:pt x="407" y="226"/>
                </a:lnTo>
                <a:lnTo>
                  <a:pt x="395" y="230"/>
                </a:lnTo>
                <a:lnTo>
                  <a:pt x="393" y="232"/>
                </a:lnTo>
                <a:lnTo>
                  <a:pt x="391" y="234"/>
                </a:lnTo>
                <a:lnTo>
                  <a:pt x="393" y="238"/>
                </a:lnTo>
                <a:lnTo>
                  <a:pt x="395" y="238"/>
                </a:lnTo>
                <a:lnTo>
                  <a:pt x="395" y="240"/>
                </a:lnTo>
                <a:lnTo>
                  <a:pt x="389" y="244"/>
                </a:lnTo>
                <a:lnTo>
                  <a:pt x="383" y="246"/>
                </a:lnTo>
                <a:lnTo>
                  <a:pt x="383" y="244"/>
                </a:lnTo>
                <a:lnTo>
                  <a:pt x="383" y="242"/>
                </a:lnTo>
                <a:lnTo>
                  <a:pt x="387" y="240"/>
                </a:lnTo>
                <a:lnTo>
                  <a:pt x="387" y="234"/>
                </a:lnTo>
                <a:lnTo>
                  <a:pt x="385" y="230"/>
                </a:lnTo>
                <a:lnTo>
                  <a:pt x="385" y="228"/>
                </a:lnTo>
                <a:lnTo>
                  <a:pt x="385" y="226"/>
                </a:lnTo>
                <a:lnTo>
                  <a:pt x="387" y="224"/>
                </a:lnTo>
                <a:lnTo>
                  <a:pt x="387" y="222"/>
                </a:lnTo>
                <a:lnTo>
                  <a:pt x="391" y="216"/>
                </a:lnTo>
                <a:lnTo>
                  <a:pt x="395" y="212"/>
                </a:lnTo>
                <a:lnTo>
                  <a:pt x="397" y="210"/>
                </a:lnTo>
                <a:lnTo>
                  <a:pt x="395" y="204"/>
                </a:lnTo>
                <a:lnTo>
                  <a:pt x="397" y="202"/>
                </a:lnTo>
                <a:lnTo>
                  <a:pt x="405" y="196"/>
                </a:lnTo>
                <a:lnTo>
                  <a:pt x="405" y="192"/>
                </a:lnTo>
                <a:lnTo>
                  <a:pt x="411" y="188"/>
                </a:lnTo>
                <a:lnTo>
                  <a:pt x="411" y="186"/>
                </a:lnTo>
                <a:lnTo>
                  <a:pt x="415" y="180"/>
                </a:lnTo>
                <a:lnTo>
                  <a:pt x="415" y="178"/>
                </a:lnTo>
                <a:lnTo>
                  <a:pt x="413" y="176"/>
                </a:lnTo>
                <a:lnTo>
                  <a:pt x="411" y="178"/>
                </a:lnTo>
                <a:lnTo>
                  <a:pt x="409" y="176"/>
                </a:lnTo>
                <a:lnTo>
                  <a:pt x="411" y="172"/>
                </a:lnTo>
                <a:lnTo>
                  <a:pt x="415" y="170"/>
                </a:lnTo>
                <a:lnTo>
                  <a:pt x="417" y="170"/>
                </a:lnTo>
                <a:lnTo>
                  <a:pt x="419" y="172"/>
                </a:lnTo>
                <a:lnTo>
                  <a:pt x="421" y="172"/>
                </a:lnTo>
                <a:lnTo>
                  <a:pt x="425" y="172"/>
                </a:lnTo>
                <a:lnTo>
                  <a:pt x="429" y="170"/>
                </a:lnTo>
                <a:lnTo>
                  <a:pt x="429" y="168"/>
                </a:lnTo>
                <a:lnTo>
                  <a:pt x="433" y="162"/>
                </a:lnTo>
                <a:lnTo>
                  <a:pt x="429" y="160"/>
                </a:lnTo>
                <a:lnTo>
                  <a:pt x="429" y="156"/>
                </a:lnTo>
                <a:lnTo>
                  <a:pt x="431" y="146"/>
                </a:lnTo>
                <a:lnTo>
                  <a:pt x="431" y="136"/>
                </a:lnTo>
                <a:lnTo>
                  <a:pt x="429" y="134"/>
                </a:lnTo>
                <a:lnTo>
                  <a:pt x="433" y="126"/>
                </a:lnTo>
                <a:lnTo>
                  <a:pt x="433" y="116"/>
                </a:lnTo>
                <a:lnTo>
                  <a:pt x="435" y="110"/>
                </a:lnTo>
                <a:lnTo>
                  <a:pt x="441" y="102"/>
                </a:lnTo>
                <a:lnTo>
                  <a:pt x="445" y="90"/>
                </a:lnTo>
                <a:lnTo>
                  <a:pt x="443" y="88"/>
                </a:lnTo>
                <a:lnTo>
                  <a:pt x="437" y="88"/>
                </a:lnTo>
                <a:lnTo>
                  <a:pt x="427" y="88"/>
                </a:lnTo>
                <a:lnTo>
                  <a:pt x="421" y="84"/>
                </a:lnTo>
                <a:lnTo>
                  <a:pt x="417" y="84"/>
                </a:lnTo>
                <a:lnTo>
                  <a:pt x="413" y="86"/>
                </a:lnTo>
                <a:lnTo>
                  <a:pt x="411" y="86"/>
                </a:lnTo>
                <a:lnTo>
                  <a:pt x="405" y="86"/>
                </a:lnTo>
                <a:lnTo>
                  <a:pt x="403" y="84"/>
                </a:lnTo>
                <a:lnTo>
                  <a:pt x="397" y="82"/>
                </a:lnTo>
                <a:lnTo>
                  <a:pt x="395" y="86"/>
                </a:lnTo>
                <a:lnTo>
                  <a:pt x="391" y="84"/>
                </a:lnTo>
                <a:lnTo>
                  <a:pt x="383" y="72"/>
                </a:lnTo>
                <a:lnTo>
                  <a:pt x="381" y="72"/>
                </a:lnTo>
                <a:lnTo>
                  <a:pt x="375" y="68"/>
                </a:lnTo>
                <a:lnTo>
                  <a:pt x="371" y="72"/>
                </a:lnTo>
                <a:lnTo>
                  <a:pt x="369" y="72"/>
                </a:lnTo>
                <a:lnTo>
                  <a:pt x="360" y="70"/>
                </a:lnTo>
                <a:lnTo>
                  <a:pt x="354" y="70"/>
                </a:lnTo>
                <a:lnTo>
                  <a:pt x="354" y="72"/>
                </a:lnTo>
                <a:lnTo>
                  <a:pt x="350" y="72"/>
                </a:lnTo>
                <a:lnTo>
                  <a:pt x="346" y="68"/>
                </a:lnTo>
                <a:lnTo>
                  <a:pt x="342" y="66"/>
                </a:lnTo>
                <a:lnTo>
                  <a:pt x="342" y="66"/>
                </a:lnTo>
                <a:lnTo>
                  <a:pt x="340" y="64"/>
                </a:lnTo>
                <a:lnTo>
                  <a:pt x="336" y="62"/>
                </a:lnTo>
                <a:lnTo>
                  <a:pt x="332" y="58"/>
                </a:lnTo>
                <a:lnTo>
                  <a:pt x="328" y="58"/>
                </a:lnTo>
                <a:lnTo>
                  <a:pt x="326" y="56"/>
                </a:lnTo>
                <a:lnTo>
                  <a:pt x="326" y="54"/>
                </a:lnTo>
                <a:lnTo>
                  <a:pt x="324" y="52"/>
                </a:lnTo>
                <a:lnTo>
                  <a:pt x="324" y="50"/>
                </a:lnTo>
                <a:lnTo>
                  <a:pt x="326" y="46"/>
                </a:lnTo>
                <a:lnTo>
                  <a:pt x="324" y="44"/>
                </a:lnTo>
                <a:lnTo>
                  <a:pt x="326" y="42"/>
                </a:lnTo>
                <a:lnTo>
                  <a:pt x="326" y="40"/>
                </a:lnTo>
                <a:lnTo>
                  <a:pt x="324" y="40"/>
                </a:lnTo>
                <a:lnTo>
                  <a:pt x="322" y="42"/>
                </a:lnTo>
                <a:lnTo>
                  <a:pt x="318" y="48"/>
                </a:lnTo>
                <a:lnTo>
                  <a:pt x="316" y="50"/>
                </a:lnTo>
                <a:lnTo>
                  <a:pt x="312" y="52"/>
                </a:lnTo>
                <a:lnTo>
                  <a:pt x="306" y="52"/>
                </a:lnTo>
                <a:lnTo>
                  <a:pt x="302" y="52"/>
                </a:lnTo>
                <a:lnTo>
                  <a:pt x="302" y="50"/>
                </a:lnTo>
                <a:lnTo>
                  <a:pt x="304" y="46"/>
                </a:lnTo>
                <a:lnTo>
                  <a:pt x="304" y="46"/>
                </a:lnTo>
                <a:lnTo>
                  <a:pt x="302" y="44"/>
                </a:lnTo>
                <a:lnTo>
                  <a:pt x="302" y="36"/>
                </a:lnTo>
                <a:lnTo>
                  <a:pt x="302" y="36"/>
                </a:lnTo>
                <a:lnTo>
                  <a:pt x="302" y="36"/>
                </a:lnTo>
                <a:lnTo>
                  <a:pt x="298" y="36"/>
                </a:lnTo>
                <a:lnTo>
                  <a:pt x="296" y="32"/>
                </a:lnTo>
                <a:lnTo>
                  <a:pt x="296" y="32"/>
                </a:lnTo>
                <a:lnTo>
                  <a:pt x="294" y="32"/>
                </a:lnTo>
                <a:lnTo>
                  <a:pt x="286" y="34"/>
                </a:lnTo>
                <a:lnTo>
                  <a:pt x="284" y="32"/>
                </a:lnTo>
                <a:lnTo>
                  <a:pt x="286" y="30"/>
                </a:lnTo>
                <a:lnTo>
                  <a:pt x="278" y="26"/>
                </a:lnTo>
                <a:lnTo>
                  <a:pt x="276" y="26"/>
                </a:lnTo>
                <a:lnTo>
                  <a:pt x="272" y="24"/>
                </a:lnTo>
                <a:lnTo>
                  <a:pt x="270" y="18"/>
                </a:lnTo>
                <a:lnTo>
                  <a:pt x="266" y="12"/>
                </a:lnTo>
                <a:lnTo>
                  <a:pt x="264" y="12"/>
                </a:lnTo>
                <a:lnTo>
                  <a:pt x="258" y="16"/>
                </a:lnTo>
                <a:lnTo>
                  <a:pt x="258" y="16"/>
                </a:lnTo>
                <a:lnTo>
                  <a:pt x="254" y="16"/>
                </a:lnTo>
                <a:lnTo>
                  <a:pt x="254" y="14"/>
                </a:lnTo>
                <a:lnTo>
                  <a:pt x="250" y="10"/>
                </a:lnTo>
                <a:lnTo>
                  <a:pt x="248" y="6"/>
                </a:lnTo>
                <a:lnTo>
                  <a:pt x="248" y="2"/>
                </a:lnTo>
                <a:lnTo>
                  <a:pt x="246" y="0"/>
                </a:lnTo>
                <a:lnTo>
                  <a:pt x="242" y="0"/>
                </a:lnTo>
                <a:lnTo>
                  <a:pt x="232" y="4"/>
                </a:lnTo>
                <a:lnTo>
                  <a:pt x="222" y="6"/>
                </a:lnTo>
                <a:lnTo>
                  <a:pt x="214" y="12"/>
                </a:lnTo>
                <a:lnTo>
                  <a:pt x="216" y="16"/>
                </a:lnTo>
                <a:lnTo>
                  <a:pt x="216" y="26"/>
                </a:lnTo>
                <a:lnTo>
                  <a:pt x="216" y="28"/>
                </a:lnTo>
                <a:lnTo>
                  <a:pt x="216" y="34"/>
                </a:lnTo>
                <a:lnTo>
                  <a:pt x="218" y="38"/>
                </a:lnTo>
                <a:lnTo>
                  <a:pt x="216" y="38"/>
                </a:lnTo>
                <a:lnTo>
                  <a:pt x="216" y="40"/>
                </a:lnTo>
                <a:lnTo>
                  <a:pt x="220" y="46"/>
                </a:lnTo>
                <a:lnTo>
                  <a:pt x="220" y="46"/>
                </a:lnTo>
                <a:lnTo>
                  <a:pt x="220" y="48"/>
                </a:lnTo>
                <a:lnTo>
                  <a:pt x="216" y="46"/>
                </a:lnTo>
                <a:lnTo>
                  <a:pt x="212" y="50"/>
                </a:lnTo>
                <a:lnTo>
                  <a:pt x="210" y="52"/>
                </a:lnTo>
                <a:lnTo>
                  <a:pt x="204" y="58"/>
                </a:lnTo>
                <a:lnTo>
                  <a:pt x="194" y="62"/>
                </a:lnTo>
                <a:lnTo>
                  <a:pt x="188" y="64"/>
                </a:lnTo>
                <a:lnTo>
                  <a:pt x="180" y="68"/>
                </a:lnTo>
                <a:lnTo>
                  <a:pt x="174" y="72"/>
                </a:lnTo>
                <a:lnTo>
                  <a:pt x="172" y="74"/>
                </a:lnTo>
                <a:lnTo>
                  <a:pt x="168" y="82"/>
                </a:lnTo>
                <a:lnTo>
                  <a:pt x="168" y="84"/>
                </a:lnTo>
                <a:lnTo>
                  <a:pt x="174" y="84"/>
                </a:lnTo>
                <a:lnTo>
                  <a:pt x="176" y="86"/>
                </a:lnTo>
                <a:lnTo>
                  <a:pt x="176" y="86"/>
                </a:lnTo>
                <a:lnTo>
                  <a:pt x="172" y="88"/>
                </a:lnTo>
                <a:lnTo>
                  <a:pt x="162" y="94"/>
                </a:lnTo>
                <a:lnTo>
                  <a:pt x="160" y="94"/>
                </a:lnTo>
                <a:lnTo>
                  <a:pt x="158" y="96"/>
                </a:lnTo>
                <a:lnTo>
                  <a:pt x="150" y="92"/>
                </a:lnTo>
                <a:lnTo>
                  <a:pt x="142" y="92"/>
                </a:lnTo>
                <a:lnTo>
                  <a:pt x="130" y="90"/>
                </a:lnTo>
                <a:lnTo>
                  <a:pt x="128" y="90"/>
                </a:lnTo>
                <a:lnTo>
                  <a:pt x="126" y="94"/>
                </a:lnTo>
                <a:lnTo>
                  <a:pt x="124" y="94"/>
                </a:lnTo>
                <a:lnTo>
                  <a:pt x="124" y="90"/>
                </a:lnTo>
                <a:lnTo>
                  <a:pt x="124" y="88"/>
                </a:lnTo>
                <a:lnTo>
                  <a:pt x="122" y="82"/>
                </a:lnTo>
                <a:lnTo>
                  <a:pt x="122" y="80"/>
                </a:lnTo>
                <a:lnTo>
                  <a:pt x="122" y="78"/>
                </a:lnTo>
                <a:lnTo>
                  <a:pt x="122" y="76"/>
                </a:lnTo>
                <a:lnTo>
                  <a:pt x="114" y="74"/>
                </a:lnTo>
                <a:lnTo>
                  <a:pt x="114" y="76"/>
                </a:lnTo>
                <a:lnTo>
                  <a:pt x="110" y="78"/>
                </a:lnTo>
                <a:lnTo>
                  <a:pt x="108" y="76"/>
                </a:lnTo>
                <a:lnTo>
                  <a:pt x="104" y="76"/>
                </a:lnTo>
                <a:lnTo>
                  <a:pt x="100" y="74"/>
                </a:lnTo>
                <a:lnTo>
                  <a:pt x="98" y="74"/>
                </a:lnTo>
                <a:lnTo>
                  <a:pt x="102" y="80"/>
                </a:lnTo>
                <a:lnTo>
                  <a:pt x="102" y="84"/>
                </a:lnTo>
                <a:lnTo>
                  <a:pt x="104" y="92"/>
                </a:lnTo>
                <a:lnTo>
                  <a:pt x="110" y="100"/>
                </a:lnTo>
                <a:lnTo>
                  <a:pt x="110" y="108"/>
                </a:lnTo>
                <a:lnTo>
                  <a:pt x="112" y="110"/>
                </a:lnTo>
                <a:lnTo>
                  <a:pt x="112" y="114"/>
                </a:lnTo>
                <a:lnTo>
                  <a:pt x="112" y="116"/>
                </a:lnTo>
                <a:lnTo>
                  <a:pt x="110" y="118"/>
                </a:lnTo>
                <a:lnTo>
                  <a:pt x="112" y="122"/>
                </a:lnTo>
                <a:lnTo>
                  <a:pt x="116" y="128"/>
                </a:lnTo>
                <a:lnTo>
                  <a:pt x="118" y="128"/>
                </a:lnTo>
                <a:lnTo>
                  <a:pt x="118" y="130"/>
                </a:lnTo>
                <a:lnTo>
                  <a:pt x="116" y="130"/>
                </a:lnTo>
                <a:lnTo>
                  <a:pt x="116" y="130"/>
                </a:lnTo>
                <a:lnTo>
                  <a:pt x="114" y="132"/>
                </a:lnTo>
                <a:lnTo>
                  <a:pt x="110" y="132"/>
                </a:lnTo>
                <a:lnTo>
                  <a:pt x="104" y="130"/>
                </a:lnTo>
                <a:lnTo>
                  <a:pt x="102" y="130"/>
                </a:lnTo>
                <a:lnTo>
                  <a:pt x="102" y="128"/>
                </a:lnTo>
                <a:lnTo>
                  <a:pt x="102" y="126"/>
                </a:lnTo>
                <a:lnTo>
                  <a:pt x="98" y="128"/>
                </a:lnTo>
                <a:lnTo>
                  <a:pt x="96" y="130"/>
                </a:lnTo>
                <a:lnTo>
                  <a:pt x="98" y="134"/>
                </a:lnTo>
                <a:lnTo>
                  <a:pt x="96" y="134"/>
                </a:lnTo>
                <a:lnTo>
                  <a:pt x="94" y="130"/>
                </a:lnTo>
                <a:lnTo>
                  <a:pt x="92" y="130"/>
                </a:lnTo>
                <a:lnTo>
                  <a:pt x="92" y="132"/>
                </a:lnTo>
                <a:lnTo>
                  <a:pt x="90" y="132"/>
                </a:lnTo>
                <a:lnTo>
                  <a:pt x="90" y="132"/>
                </a:lnTo>
                <a:lnTo>
                  <a:pt x="88" y="130"/>
                </a:lnTo>
                <a:lnTo>
                  <a:pt x="86" y="130"/>
                </a:lnTo>
                <a:lnTo>
                  <a:pt x="86" y="130"/>
                </a:lnTo>
                <a:lnTo>
                  <a:pt x="88" y="130"/>
                </a:lnTo>
                <a:lnTo>
                  <a:pt x="88" y="128"/>
                </a:lnTo>
                <a:lnTo>
                  <a:pt x="86" y="128"/>
                </a:lnTo>
                <a:lnTo>
                  <a:pt x="82" y="130"/>
                </a:lnTo>
                <a:lnTo>
                  <a:pt x="80" y="128"/>
                </a:lnTo>
                <a:lnTo>
                  <a:pt x="80" y="128"/>
                </a:lnTo>
                <a:lnTo>
                  <a:pt x="80" y="130"/>
                </a:lnTo>
                <a:lnTo>
                  <a:pt x="74" y="134"/>
                </a:lnTo>
                <a:lnTo>
                  <a:pt x="74" y="136"/>
                </a:lnTo>
                <a:lnTo>
                  <a:pt x="72" y="136"/>
                </a:lnTo>
                <a:lnTo>
                  <a:pt x="72" y="134"/>
                </a:lnTo>
                <a:lnTo>
                  <a:pt x="68" y="132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2" y="122"/>
                </a:lnTo>
                <a:lnTo>
                  <a:pt x="62" y="120"/>
                </a:lnTo>
                <a:lnTo>
                  <a:pt x="62" y="120"/>
                </a:lnTo>
                <a:lnTo>
                  <a:pt x="60" y="120"/>
                </a:lnTo>
                <a:lnTo>
                  <a:pt x="60" y="118"/>
                </a:lnTo>
                <a:lnTo>
                  <a:pt x="58" y="118"/>
                </a:lnTo>
                <a:lnTo>
                  <a:pt x="56" y="120"/>
                </a:lnTo>
                <a:lnTo>
                  <a:pt x="54" y="120"/>
                </a:lnTo>
                <a:lnTo>
                  <a:pt x="54" y="118"/>
                </a:lnTo>
                <a:lnTo>
                  <a:pt x="54" y="118"/>
                </a:lnTo>
                <a:lnTo>
                  <a:pt x="52" y="118"/>
                </a:lnTo>
                <a:lnTo>
                  <a:pt x="48" y="120"/>
                </a:lnTo>
                <a:lnTo>
                  <a:pt x="48" y="118"/>
                </a:lnTo>
                <a:lnTo>
                  <a:pt x="46" y="118"/>
                </a:lnTo>
                <a:lnTo>
                  <a:pt x="42" y="12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40" y="126"/>
                </a:lnTo>
                <a:lnTo>
                  <a:pt x="34" y="130"/>
                </a:lnTo>
                <a:lnTo>
                  <a:pt x="32" y="128"/>
                </a:lnTo>
                <a:lnTo>
                  <a:pt x="30" y="128"/>
                </a:lnTo>
                <a:lnTo>
                  <a:pt x="30" y="124"/>
                </a:lnTo>
                <a:lnTo>
                  <a:pt x="28" y="124"/>
                </a:lnTo>
                <a:lnTo>
                  <a:pt x="26" y="126"/>
                </a:lnTo>
                <a:lnTo>
                  <a:pt x="22" y="126"/>
                </a:lnTo>
                <a:lnTo>
                  <a:pt x="20" y="128"/>
                </a:lnTo>
                <a:lnTo>
                  <a:pt x="20" y="128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4" y="128"/>
                </a:lnTo>
                <a:lnTo>
                  <a:pt x="10" y="128"/>
                </a:lnTo>
                <a:lnTo>
                  <a:pt x="10" y="130"/>
                </a:lnTo>
                <a:lnTo>
                  <a:pt x="10" y="130"/>
                </a:lnTo>
                <a:lnTo>
                  <a:pt x="10" y="132"/>
                </a:lnTo>
                <a:lnTo>
                  <a:pt x="8" y="130"/>
                </a:lnTo>
                <a:lnTo>
                  <a:pt x="6" y="132"/>
                </a:lnTo>
                <a:lnTo>
                  <a:pt x="4" y="132"/>
                </a:lnTo>
                <a:lnTo>
                  <a:pt x="2" y="134"/>
                </a:lnTo>
                <a:lnTo>
                  <a:pt x="2" y="140"/>
                </a:lnTo>
                <a:lnTo>
                  <a:pt x="0" y="142"/>
                </a:lnTo>
                <a:lnTo>
                  <a:pt x="2" y="144"/>
                </a:lnTo>
                <a:lnTo>
                  <a:pt x="2" y="144"/>
                </a:lnTo>
                <a:lnTo>
                  <a:pt x="8" y="142"/>
                </a:lnTo>
                <a:lnTo>
                  <a:pt x="18" y="140"/>
                </a:lnTo>
                <a:lnTo>
                  <a:pt x="20" y="140"/>
                </a:lnTo>
                <a:lnTo>
                  <a:pt x="16" y="142"/>
                </a:lnTo>
                <a:lnTo>
                  <a:pt x="12" y="144"/>
                </a:lnTo>
                <a:lnTo>
                  <a:pt x="12" y="144"/>
                </a:lnTo>
                <a:lnTo>
                  <a:pt x="18" y="144"/>
                </a:lnTo>
                <a:lnTo>
                  <a:pt x="18" y="144"/>
                </a:lnTo>
                <a:lnTo>
                  <a:pt x="22" y="146"/>
                </a:lnTo>
                <a:lnTo>
                  <a:pt x="20" y="146"/>
                </a:lnTo>
                <a:lnTo>
                  <a:pt x="14" y="148"/>
                </a:lnTo>
                <a:lnTo>
                  <a:pt x="14" y="146"/>
                </a:lnTo>
                <a:lnTo>
                  <a:pt x="10" y="146"/>
                </a:lnTo>
                <a:lnTo>
                  <a:pt x="8" y="144"/>
                </a:lnTo>
                <a:lnTo>
                  <a:pt x="6" y="146"/>
                </a:lnTo>
                <a:lnTo>
                  <a:pt x="6" y="148"/>
                </a:lnTo>
                <a:lnTo>
                  <a:pt x="6" y="148"/>
                </a:lnTo>
                <a:lnTo>
                  <a:pt x="8" y="148"/>
                </a:lnTo>
                <a:lnTo>
                  <a:pt x="8" y="152"/>
                </a:lnTo>
                <a:lnTo>
                  <a:pt x="10" y="152"/>
                </a:lnTo>
                <a:lnTo>
                  <a:pt x="10" y="150"/>
                </a:lnTo>
                <a:lnTo>
                  <a:pt x="14" y="150"/>
                </a:lnTo>
                <a:lnTo>
                  <a:pt x="18" y="150"/>
                </a:lnTo>
                <a:lnTo>
                  <a:pt x="18" y="154"/>
                </a:lnTo>
                <a:lnTo>
                  <a:pt x="18" y="158"/>
                </a:lnTo>
                <a:lnTo>
                  <a:pt x="16" y="158"/>
                </a:lnTo>
                <a:lnTo>
                  <a:pt x="14" y="156"/>
                </a:lnTo>
                <a:lnTo>
                  <a:pt x="2" y="158"/>
                </a:lnTo>
                <a:lnTo>
                  <a:pt x="0" y="160"/>
                </a:lnTo>
                <a:lnTo>
                  <a:pt x="2" y="160"/>
                </a:lnTo>
                <a:lnTo>
                  <a:pt x="8" y="162"/>
                </a:lnTo>
                <a:lnTo>
                  <a:pt x="14" y="166"/>
                </a:lnTo>
                <a:lnTo>
                  <a:pt x="14" y="168"/>
                </a:lnTo>
                <a:lnTo>
                  <a:pt x="14" y="172"/>
                </a:lnTo>
                <a:lnTo>
                  <a:pt x="14" y="172"/>
                </a:lnTo>
                <a:lnTo>
                  <a:pt x="18" y="172"/>
                </a:lnTo>
                <a:lnTo>
                  <a:pt x="20" y="172"/>
                </a:lnTo>
                <a:lnTo>
                  <a:pt x="20" y="170"/>
                </a:lnTo>
                <a:lnTo>
                  <a:pt x="20" y="170"/>
                </a:lnTo>
                <a:lnTo>
                  <a:pt x="22" y="170"/>
                </a:lnTo>
                <a:lnTo>
                  <a:pt x="22" y="170"/>
                </a:lnTo>
                <a:lnTo>
                  <a:pt x="22" y="168"/>
                </a:lnTo>
                <a:lnTo>
                  <a:pt x="24" y="166"/>
                </a:lnTo>
                <a:lnTo>
                  <a:pt x="24" y="166"/>
                </a:lnTo>
                <a:lnTo>
                  <a:pt x="24" y="166"/>
                </a:lnTo>
                <a:lnTo>
                  <a:pt x="24" y="168"/>
                </a:lnTo>
                <a:lnTo>
                  <a:pt x="26" y="170"/>
                </a:lnTo>
                <a:lnTo>
                  <a:pt x="28" y="170"/>
                </a:lnTo>
                <a:lnTo>
                  <a:pt x="26" y="168"/>
                </a:lnTo>
                <a:lnTo>
                  <a:pt x="28" y="168"/>
                </a:lnTo>
                <a:lnTo>
                  <a:pt x="30" y="168"/>
                </a:lnTo>
                <a:lnTo>
                  <a:pt x="30" y="168"/>
                </a:lnTo>
                <a:lnTo>
                  <a:pt x="32" y="172"/>
                </a:lnTo>
                <a:lnTo>
                  <a:pt x="36" y="174"/>
                </a:lnTo>
                <a:lnTo>
                  <a:pt x="36" y="170"/>
                </a:lnTo>
                <a:lnTo>
                  <a:pt x="38" y="172"/>
                </a:lnTo>
                <a:lnTo>
                  <a:pt x="36" y="174"/>
                </a:lnTo>
                <a:lnTo>
                  <a:pt x="42" y="174"/>
                </a:lnTo>
                <a:lnTo>
                  <a:pt x="46" y="178"/>
                </a:lnTo>
                <a:lnTo>
                  <a:pt x="48" y="178"/>
                </a:lnTo>
                <a:lnTo>
                  <a:pt x="48" y="178"/>
                </a:lnTo>
                <a:lnTo>
                  <a:pt x="50" y="176"/>
                </a:lnTo>
                <a:lnTo>
                  <a:pt x="50" y="176"/>
                </a:lnTo>
                <a:lnTo>
                  <a:pt x="50" y="178"/>
                </a:lnTo>
                <a:lnTo>
                  <a:pt x="50" y="180"/>
                </a:lnTo>
                <a:lnTo>
                  <a:pt x="52" y="180"/>
                </a:lnTo>
                <a:lnTo>
                  <a:pt x="54" y="178"/>
                </a:lnTo>
                <a:lnTo>
                  <a:pt x="56" y="178"/>
                </a:lnTo>
                <a:lnTo>
                  <a:pt x="56" y="180"/>
                </a:lnTo>
                <a:lnTo>
                  <a:pt x="56" y="180"/>
                </a:lnTo>
                <a:lnTo>
                  <a:pt x="54" y="182"/>
                </a:lnTo>
                <a:lnTo>
                  <a:pt x="56" y="184"/>
                </a:lnTo>
                <a:lnTo>
                  <a:pt x="56" y="190"/>
                </a:lnTo>
                <a:lnTo>
                  <a:pt x="58" y="190"/>
                </a:lnTo>
                <a:lnTo>
                  <a:pt x="58" y="186"/>
                </a:lnTo>
                <a:lnTo>
                  <a:pt x="58" y="184"/>
                </a:lnTo>
                <a:lnTo>
                  <a:pt x="58" y="184"/>
                </a:lnTo>
                <a:lnTo>
                  <a:pt x="64" y="186"/>
                </a:lnTo>
                <a:lnTo>
                  <a:pt x="62" y="182"/>
                </a:lnTo>
                <a:lnTo>
                  <a:pt x="64" y="182"/>
                </a:lnTo>
                <a:lnTo>
                  <a:pt x="64" y="182"/>
                </a:lnTo>
                <a:lnTo>
                  <a:pt x="66" y="182"/>
                </a:lnTo>
                <a:lnTo>
                  <a:pt x="68" y="182"/>
                </a:lnTo>
                <a:lnTo>
                  <a:pt x="70" y="182"/>
                </a:lnTo>
                <a:lnTo>
                  <a:pt x="72" y="182"/>
                </a:lnTo>
                <a:lnTo>
                  <a:pt x="72" y="184"/>
                </a:lnTo>
                <a:lnTo>
                  <a:pt x="72" y="186"/>
                </a:lnTo>
                <a:lnTo>
                  <a:pt x="66" y="186"/>
                </a:lnTo>
                <a:lnTo>
                  <a:pt x="66" y="186"/>
                </a:lnTo>
                <a:lnTo>
                  <a:pt x="68" y="190"/>
                </a:lnTo>
                <a:lnTo>
                  <a:pt x="70" y="190"/>
                </a:lnTo>
                <a:lnTo>
                  <a:pt x="74" y="190"/>
                </a:lnTo>
                <a:lnTo>
                  <a:pt x="76" y="186"/>
                </a:lnTo>
                <a:lnTo>
                  <a:pt x="78" y="188"/>
                </a:lnTo>
                <a:lnTo>
                  <a:pt x="82" y="188"/>
                </a:lnTo>
                <a:lnTo>
                  <a:pt x="82" y="188"/>
                </a:lnTo>
                <a:lnTo>
                  <a:pt x="82" y="190"/>
                </a:lnTo>
                <a:lnTo>
                  <a:pt x="78" y="190"/>
                </a:lnTo>
                <a:lnTo>
                  <a:pt x="80" y="192"/>
                </a:lnTo>
                <a:lnTo>
                  <a:pt x="80" y="194"/>
                </a:lnTo>
                <a:lnTo>
                  <a:pt x="78" y="194"/>
                </a:lnTo>
                <a:lnTo>
                  <a:pt x="76" y="196"/>
                </a:lnTo>
                <a:lnTo>
                  <a:pt x="78" y="198"/>
                </a:lnTo>
                <a:lnTo>
                  <a:pt x="78" y="198"/>
                </a:lnTo>
                <a:lnTo>
                  <a:pt x="78" y="200"/>
                </a:lnTo>
                <a:lnTo>
                  <a:pt x="78" y="200"/>
                </a:lnTo>
                <a:lnTo>
                  <a:pt x="80" y="202"/>
                </a:lnTo>
                <a:lnTo>
                  <a:pt x="84" y="200"/>
                </a:lnTo>
                <a:lnTo>
                  <a:pt x="86" y="202"/>
                </a:lnTo>
                <a:lnTo>
                  <a:pt x="90" y="200"/>
                </a:lnTo>
                <a:lnTo>
                  <a:pt x="94" y="198"/>
                </a:lnTo>
                <a:lnTo>
                  <a:pt x="108" y="204"/>
                </a:lnTo>
                <a:lnTo>
                  <a:pt x="106" y="206"/>
                </a:lnTo>
                <a:lnTo>
                  <a:pt x="98" y="202"/>
                </a:lnTo>
                <a:lnTo>
                  <a:pt x="92" y="200"/>
                </a:lnTo>
                <a:lnTo>
                  <a:pt x="90" y="202"/>
                </a:lnTo>
                <a:lnTo>
                  <a:pt x="90" y="206"/>
                </a:lnTo>
                <a:lnTo>
                  <a:pt x="88" y="208"/>
                </a:lnTo>
                <a:lnTo>
                  <a:pt x="88" y="208"/>
                </a:lnTo>
                <a:lnTo>
                  <a:pt x="92" y="208"/>
                </a:lnTo>
                <a:lnTo>
                  <a:pt x="96" y="210"/>
                </a:lnTo>
                <a:lnTo>
                  <a:pt x="98" y="214"/>
                </a:lnTo>
                <a:lnTo>
                  <a:pt x="96" y="214"/>
                </a:lnTo>
                <a:lnTo>
                  <a:pt x="94" y="218"/>
                </a:lnTo>
                <a:lnTo>
                  <a:pt x="92" y="222"/>
                </a:lnTo>
                <a:lnTo>
                  <a:pt x="90" y="224"/>
                </a:lnTo>
                <a:lnTo>
                  <a:pt x="102" y="236"/>
                </a:lnTo>
                <a:lnTo>
                  <a:pt x="104" y="242"/>
                </a:lnTo>
                <a:lnTo>
                  <a:pt x="108" y="246"/>
                </a:lnTo>
                <a:lnTo>
                  <a:pt x="112" y="246"/>
                </a:lnTo>
                <a:lnTo>
                  <a:pt x="120" y="250"/>
                </a:lnTo>
                <a:lnTo>
                  <a:pt x="120" y="250"/>
                </a:lnTo>
                <a:lnTo>
                  <a:pt x="122" y="252"/>
                </a:lnTo>
                <a:lnTo>
                  <a:pt x="124" y="252"/>
                </a:lnTo>
                <a:lnTo>
                  <a:pt x="124" y="250"/>
                </a:lnTo>
                <a:lnTo>
                  <a:pt x="126" y="250"/>
                </a:lnTo>
                <a:lnTo>
                  <a:pt x="128" y="254"/>
                </a:lnTo>
                <a:lnTo>
                  <a:pt x="126" y="254"/>
                </a:lnTo>
                <a:lnTo>
                  <a:pt x="124" y="256"/>
                </a:lnTo>
                <a:lnTo>
                  <a:pt x="124" y="260"/>
                </a:lnTo>
                <a:lnTo>
                  <a:pt x="126" y="260"/>
                </a:lnTo>
                <a:lnTo>
                  <a:pt x="128" y="262"/>
                </a:lnTo>
                <a:lnTo>
                  <a:pt x="128" y="272"/>
                </a:lnTo>
                <a:lnTo>
                  <a:pt x="128" y="274"/>
                </a:lnTo>
                <a:lnTo>
                  <a:pt x="126" y="274"/>
                </a:lnTo>
                <a:lnTo>
                  <a:pt x="126" y="274"/>
                </a:lnTo>
                <a:lnTo>
                  <a:pt x="126" y="276"/>
                </a:lnTo>
                <a:lnTo>
                  <a:pt x="124" y="278"/>
                </a:lnTo>
                <a:lnTo>
                  <a:pt x="124" y="280"/>
                </a:lnTo>
                <a:lnTo>
                  <a:pt x="124" y="284"/>
                </a:lnTo>
                <a:lnTo>
                  <a:pt x="126" y="284"/>
                </a:lnTo>
                <a:lnTo>
                  <a:pt x="138" y="292"/>
                </a:lnTo>
                <a:lnTo>
                  <a:pt x="142" y="298"/>
                </a:lnTo>
                <a:lnTo>
                  <a:pt x="142" y="302"/>
                </a:lnTo>
                <a:lnTo>
                  <a:pt x="146" y="312"/>
                </a:lnTo>
                <a:lnTo>
                  <a:pt x="148" y="318"/>
                </a:lnTo>
                <a:lnTo>
                  <a:pt x="146" y="318"/>
                </a:lnTo>
                <a:lnTo>
                  <a:pt x="144" y="314"/>
                </a:lnTo>
                <a:lnTo>
                  <a:pt x="142" y="306"/>
                </a:lnTo>
                <a:lnTo>
                  <a:pt x="140" y="302"/>
                </a:lnTo>
                <a:lnTo>
                  <a:pt x="136" y="296"/>
                </a:lnTo>
                <a:lnTo>
                  <a:pt x="130" y="292"/>
                </a:lnTo>
                <a:lnTo>
                  <a:pt x="130" y="290"/>
                </a:lnTo>
                <a:lnTo>
                  <a:pt x="130" y="288"/>
                </a:lnTo>
                <a:lnTo>
                  <a:pt x="128" y="290"/>
                </a:lnTo>
                <a:lnTo>
                  <a:pt x="128" y="292"/>
                </a:lnTo>
                <a:lnTo>
                  <a:pt x="126" y="304"/>
                </a:lnTo>
                <a:lnTo>
                  <a:pt x="122" y="336"/>
                </a:lnTo>
                <a:lnTo>
                  <a:pt x="124" y="338"/>
                </a:lnTo>
                <a:lnTo>
                  <a:pt x="124" y="338"/>
                </a:lnTo>
                <a:lnTo>
                  <a:pt x="124" y="338"/>
                </a:lnTo>
                <a:lnTo>
                  <a:pt x="126" y="330"/>
                </a:lnTo>
                <a:lnTo>
                  <a:pt x="128" y="332"/>
                </a:lnTo>
                <a:lnTo>
                  <a:pt x="132" y="336"/>
                </a:lnTo>
                <a:lnTo>
                  <a:pt x="130" y="338"/>
                </a:lnTo>
                <a:lnTo>
                  <a:pt x="128" y="338"/>
                </a:lnTo>
                <a:lnTo>
                  <a:pt x="126" y="338"/>
                </a:lnTo>
                <a:lnTo>
                  <a:pt x="124" y="344"/>
                </a:lnTo>
                <a:lnTo>
                  <a:pt x="124" y="346"/>
                </a:lnTo>
                <a:lnTo>
                  <a:pt x="120" y="375"/>
                </a:lnTo>
                <a:lnTo>
                  <a:pt x="116" y="387"/>
                </a:lnTo>
                <a:lnTo>
                  <a:pt x="116" y="389"/>
                </a:lnTo>
                <a:lnTo>
                  <a:pt x="114" y="395"/>
                </a:lnTo>
                <a:lnTo>
                  <a:pt x="114" y="397"/>
                </a:lnTo>
                <a:lnTo>
                  <a:pt x="108" y="403"/>
                </a:lnTo>
                <a:lnTo>
                  <a:pt x="106" y="403"/>
                </a:lnTo>
                <a:lnTo>
                  <a:pt x="106" y="403"/>
                </a:lnTo>
                <a:lnTo>
                  <a:pt x="104" y="405"/>
                </a:lnTo>
                <a:lnTo>
                  <a:pt x="106" y="409"/>
                </a:lnTo>
                <a:lnTo>
                  <a:pt x="110" y="411"/>
                </a:lnTo>
                <a:lnTo>
                  <a:pt x="114" y="409"/>
                </a:lnTo>
                <a:lnTo>
                  <a:pt x="116" y="409"/>
                </a:lnTo>
                <a:lnTo>
                  <a:pt x="118" y="411"/>
                </a:lnTo>
                <a:lnTo>
                  <a:pt x="118" y="417"/>
                </a:lnTo>
                <a:lnTo>
                  <a:pt x="118" y="419"/>
                </a:lnTo>
                <a:lnTo>
                  <a:pt x="116" y="421"/>
                </a:lnTo>
                <a:lnTo>
                  <a:pt x="116" y="421"/>
                </a:lnTo>
                <a:lnTo>
                  <a:pt x="118" y="423"/>
                </a:lnTo>
                <a:lnTo>
                  <a:pt x="120" y="421"/>
                </a:lnTo>
                <a:lnTo>
                  <a:pt x="124" y="421"/>
                </a:lnTo>
                <a:lnTo>
                  <a:pt x="128" y="421"/>
                </a:lnTo>
                <a:lnTo>
                  <a:pt x="136" y="425"/>
                </a:lnTo>
                <a:lnTo>
                  <a:pt x="142" y="425"/>
                </a:lnTo>
                <a:lnTo>
                  <a:pt x="142" y="425"/>
                </a:lnTo>
                <a:lnTo>
                  <a:pt x="144" y="429"/>
                </a:lnTo>
                <a:lnTo>
                  <a:pt x="146" y="429"/>
                </a:lnTo>
                <a:lnTo>
                  <a:pt x="150" y="435"/>
                </a:lnTo>
                <a:lnTo>
                  <a:pt x="152" y="433"/>
                </a:lnTo>
                <a:lnTo>
                  <a:pt x="154" y="433"/>
                </a:lnTo>
                <a:lnTo>
                  <a:pt x="160" y="431"/>
                </a:lnTo>
                <a:lnTo>
                  <a:pt x="162" y="433"/>
                </a:lnTo>
                <a:lnTo>
                  <a:pt x="166" y="433"/>
                </a:lnTo>
                <a:lnTo>
                  <a:pt x="166" y="435"/>
                </a:lnTo>
                <a:lnTo>
                  <a:pt x="170" y="439"/>
                </a:lnTo>
                <a:lnTo>
                  <a:pt x="172" y="439"/>
                </a:lnTo>
                <a:lnTo>
                  <a:pt x="178" y="437"/>
                </a:lnTo>
                <a:lnTo>
                  <a:pt x="180" y="437"/>
                </a:lnTo>
                <a:lnTo>
                  <a:pt x="182" y="437"/>
                </a:lnTo>
                <a:lnTo>
                  <a:pt x="184" y="439"/>
                </a:lnTo>
                <a:lnTo>
                  <a:pt x="186" y="437"/>
                </a:lnTo>
                <a:lnTo>
                  <a:pt x="188" y="439"/>
                </a:lnTo>
                <a:lnTo>
                  <a:pt x="192" y="439"/>
                </a:lnTo>
                <a:lnTo>
                  <a:pt x="194" y="439"/>
                </a:lnTo>
                <a:lnTo>
                  <a:pt x="196" y="435"/>
                </a:lnTo>
                <a:lnTo>
                  <a:pt x="198" y="431"/>
                </a:lnTo>
                <a:lnTo>
                  <a:pt x="200" y="431"/>
                </a:lnTo>
                <a:lnTo>
                  <a:pt x="202" y="431"/>
                </a:lnTo>
                <a:lnTo>
                  <a:pt x="204" y="431"/>
                </a:lnTo>
                <a:lnTo>
                  <a:pt x="216" y="433"/>
                </a:lnTo>
                <a:lnTo>
                  <a:pt x="218" y="437"/>
                </a:lnTo>
                <a:lnTo>
                  <a:pt x="220" y="435"/>
                </a:lnTo>
                <a:lnTo>
                  <a:pt x="224" y="437"/>
                </a:lnTo>
                <a:lnTo>
                  <a:pt x="228" y="441"/>
                </a:lnTo>
                <a:lnTo>
                  <a:pt x="230" y="439"/>
                </a:lnTo>
                <a:lnTo>
                  <a:pt x="238" y="441"/>
                </a:lnTo>
                <a:lnTo>
                  <a:pt x="240" y="443"/>
                </a:lnTo>
                <a:lnTo>
                  <a:pt x="240" y="445"/>
                </a:lnTo>
                <a:lnTo>
                  <a:pt x="242" y="447"/>
                </a:lnTo>
                <a:lnTo>
                  <a:pt x="246" y="449"/>
                </a:lnTo>
                <a:lnTo>
                  <a:pt x="250" y="453"/>
                </a:lnTo>
                <a:lnTo>
                  <a:pt x="252" y="453"/>
                </a:lnTo>
                <a:lnTo>
                  <a:pt x="256" y="451"/>
                </a:lnTo>
                <a:lnTo>
                  <a:pt x="262" y="451"/>
                </a:lnTo>
                <a:lnTo>
                  <a:pt x="270" y="453"/>
                </a:lnTo>
                <a:lnTo>
                  <a:pt x="274" y="451"/>
                </a:lnTo>
                <a:lnTo>
                  <a:pt x="282" y="447"/>
                </a:lnTo>
                <a:lnTo>
                  <a:pt x="288" y="445"/>
                </a:lnTo>
                <a:lnTo>
                  <a:pt x="292" y="447"/>
                </a:lnTo>
                <a:lnTo>
                  <a:pt x="294" y="449"/>
                </a:lnTo>
                <a:lnTo>
                  <a:pt x="294" y="447"/>
                </a:lnTo>
                <a:lnTo>
                  <a:pt x="294" y="447"/>
                </a:lnTo>
                <a:lnTo>
                  <a:pt x="292" y="443"/>
                </a:lnTo>
                <a:lnTo>
                  <a:pt x="290" y="441"/>
                </a:lnTo>
                <a:lnTo>
                  <a:pt x="288" y="439"/>
                </a:lnTo>
                <a:lnTo>
                  <a:pt x="288" y="431"/>
                </a:lnTo>
                <a:lnTo>
                  <a:pt x="288" y="425"/>
                </a:lnTo>
                <a:lnTo>
                  <a:pt x="288" y="413"/>
                </a:lnTo>
                <a:lnTo>
                  <a:pt x="288" y="413"/>
                </a:lnTo>
                <a:lnTo>
                  <a:pt x="286" y="413"/>
                </a:lnTo>
                <a:lnTo>
                  <a:pt x="286" y="413"/>
                </a:lnTo>
                <a:lnTo>
                  <a:pt x="288" y="411"/>
                </a:lnTo>
                <a:lnTo>
                  <a:pt x="290" y="411"/>
                </a:lnTo>
                <a:lnTo>
                  <a:pt x="294" y="405"/>
                </a:lnTo>
                <a:lnTo>
                  <a:pt x="296" y="405"/>
                </a:lnTo>
                <a:lnTo>
                  <a:pt x="304" y="401"/>
                </a:lnTo>
                <a:lnTo>
                  <a:pt x="308" y="395"/>
                </a:lnTo>
                <a:lnTo>
                  <a:pt x="320" y="387"/>
                </a:lnTo>
                <a:lnTo>
                  <a:pt x="326" y="387"/>
                </a:lnTo>
                <a:lnTo>
                  <a:pt x="328" y="387"/>
                </a:lnTo>
                <a:lnTo>
                  <a:pt x="330" y="389"/>
                </a:lnTo>
                <a:lnTo>
                  <a:pt x="336" y="393"/>
                </a:lnTo>
                <a:lnTo>
                  <a:pt x="342" y="391"/>
                </a:lnTo>
                <a:lnTo>
                  <a:pt x="344" y="393"/>
                </a:lnTo>
                <a:lnTo>
                  <a:pt x="344" y="395"/>
                </a:lnTo>
                <a:lnTo>
                  <a:pt x="344" y="397"/>
                </a:lnTo>
                <a:lnTo>
                  <a:pt x="346" y="395"/>
                </a:lnTo>
                <a:lnTo>
                  <a:pt x="352" y="395"/>
                </a:lnTo>
                <a:lnTo>
                  <a:pt x="354" y="395"/>
                </a:lnTo>
                <a:lnTo>
                  <a:pt x="352" y="393"/>
                </a:lnTo>
                <a:lnTo>
                  <a:pt x="354" y="391"/>
                </a:lnTo>
                <a:lnTo>
                  <a:pt x="358" y="389"/>
                </a:lnTo>
                <a:lnTo>
                  <a:pt x="360" y="391"/>
                </a:lnTo>
                <a:lnTo>
                  <a:pt x="360" y="391"/>
                </a:lnTo>
                <a:lnTo>
                  <a:pt x="360" y="387"/>
                </a:lnTo>
                <a:lnTo>
                  <a:pt x="362" y="385"/>
                </a:lnTo>
                <a:lnTo>
                  <a:pt x="362" y="387"/>
                </a:lnTo>
                <a:lnTo>
                  <a:pt x="364" y="389"/>
                </a:lnTo>
                <a:lnTo>
                  <a:pt x="364" y="391"/>
                </a:lnTo>
                <a:lnTo>
                  <a:pt x="360" y="393"/>
                </a:lnTo>
                <a:lnTo>
                  <a:pt x="360" y="395"/>
                </a:lnTo>
                <a:lnTo>
                  <a:pt x="364" y="395"/>
                </a:lnTo>
                <a:lnTo>
                  <a:pt x="371" y="393"/>
                </a:lnTo>
                <a:lnTo>
                  <a:pt x="373" y="393"/>
                </a:lnTo>
                <a:lnTo>
                  <a:pt x="373" y="395"/>
                </a:lnTo>
                <a:lnTo>
                  <a:pt x="375" y="399"/>
                </a:lnTo>
                <a:lnTo>
                  <a:pt x="375" y="401"/>
                </a:lnTo>
                <a:lnTo>
                  <a:pt x="387" y="399"/>
                </a:lnTo>
                <a:lnTo>
                  <a:pt x="387" y="403"/>
                </a:lnTo>
                <a:lnTo>
                  <a:pt x="391" y="403"/>
                </a:lnTo>
                <a:lnTo>
                  <a:pt x="391" y="405"/>
                </a:lnTo>
                <a:lnTo>
                  <a:pt x="393" y="405"/>
                </a:lnTo>
                <a:lnTo>
                  <a:pt x="393" y="407"/>
                </a:lnTo>
                <a:lnTo>
                  <a:pt x="393" y="407"/>
                </a:lnTo>
                <a:lnTo>
                  <a:pt x="395" y="407"/>
                </a:lnTo>
                <a:lnTo>
                  <a:pt x="397" y="407"/>
                </a:lnTo>
                <a:lnTo>
                  <a:pt x="397" y="405"/>
                </a:lnTo>
                <a:lnTo>
                  <a:pt x="397" y="405"/>
                </a:lnTo>
                <a:lnTo>
                  <a:pt x="395" y="403"/>
                </a:lnTo>
                <a:lnTo>
                  <a:pt x="395" y="403"/>
                </a:lnTo>
                <a:lnTo>
                  <a:pt x="397" y="403"/>
                </a:lnTo>
                <a:lnTo>
                  <a:pt x="401" y="405"/>
                </a:lnTo>
                <a:lnTo>
                  <a:pt x="403" y="405"/>
                </a:lnTo>
                <a:lnTo>
                  <a:pt x="403" y="405"/>
                </a:lnTo>
                <a:lnTo>
                  <a:pt x="403" y="407"/>
                </a:lnTo>
                <a:lnTo>
                  <a:pt x="403" y="407"/>
                </a:lnTo>
                <a:lnTo>
                  <a:pt x="405" y="407"/>
                </a:lnTo>
                <a:lnTo>
                  <a:pt x="405" y="403"/>
                </a:lnTo>
                <a:lnTo>
                  <a:pt x="409" y="403"/>
                </a:lnTo>
                <a:lnTo>
                  <a:pt x="413" y="403"/>
                </a:lnTo>
                <a:lnTo>
                  <a:pt x="415" y="401"/>
                </a:lnTo>
                <a:lnTo>
                  <a:pt x="415" y="401"/>
                </a:lnTo>
                <a:lnTo>
                  <a:pt x="417" y="399"/>
                </a:lnTo>
                <a:lnTo>
                  <a:pt x="419" y="399"/>
                </a:lnTo>
                <a:lnTo>
                  <a:pt x="421" y="397"/>
                </a:lnTo>
                <a:lnTo>
                  <a:pt x="423" y="399"/>
                </a:lnTo>
                <a:lnTo>
                  <a:pt x="423" y="397"/>
                </a:lnTo>
                <a:lnTo>
                  <a:pt x="425" y="395"/>
                </a:lnTo>
                <a:lnTo>
                  <a:pt x="425" y="393"/>
                </a:lnTo>
                <a:lnTo>
                  <a:pt x="423" y="393"/>
                </a:lnTo>
                <a:lnTo>
                  <a:pt x="421" y="393"/>
                </a:lnTo>
                <a:lnTo>
                  <a:pt x="427" y="385"/>
                </a:lnTo>
                <a:lnTo>
                  <a:pt x="431" y="383"/>
                </a:lnTo>
                <a:lnTo>
                  <a:pt x="433" y="381"/>
                </a:lnTo>
                <a:lnTo>
                  <a:pt x="433" y="381"/>
                </a:lnTo>
                <a:lnTo>
                  <a:pt x="431" y="379"/>
                </a:lnTo>
                <a:lnTo>
                  <a:pt x="433" y="377"/>
                </a:lnTo>
                <a:lnTo>
                  <a:pt x="437" y="377"/>
                </a:lnTo>
                <a:lnTo>
                  <a:pt x="437" y="375"/>
                </a:lnTo>
                <a:lnTo>
                  <a:pt x="439" y="375"/>
                </a:lnTo>
                <a:lnTo>
                  <a:pt x="441" y="371"/>
                </a:lnTo>
                <a:lnTo>
                  <a:pt x="443" y="366"/>
                </a:lnTo>
                <a:lnTo>
                  <a:pt x="449" y="364"/>
                </a:lnTo>
                <a:lnTo>
                  <a:pt x="449" y="362"/>
                </a:lnTo>
                <a:lnTo>
                  <a:pt x="449" y="362"/>
                </a:lnTo>
                <a:lnTo>
                  <a:pt x="451" y="362"/>
                </a:lnTo>
                <a:lnTo>
                  <a:pt x="453" y="362"/>
                </a:lnTo>
                <a:lnTo>
                  <a:pt x="453" y="362"/>
                </a:lnTo>
                <a:lnTo>
                  <a:pt x="453" y="360"/>
                </a:lnTo>
                <a:lnTo>
                  <a:pt x="453" y="356"/>
                </a:lnTo>
                <a:lnTo>
                  <a:pt x="457" y="3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" name="NAT_TXT_2"/>
          <p:cNvSpPr txBox="1"/>
          <p:nvPr/>
        </p:nvSpPr>
        <p:spPr>
          <a:xfrm>
            <a:off x="7717815" y="5205261"/>
            <a:ext cx="1030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-9</a:t>
            </a:r>
          </a:p>
        </p:txBody>
      </p:sp>
      <p:sp>
        <p:nvSpPr>
          <p:cNvPr id="48" name="REG_TXT_2"/>
          <p:cNvSpPr txBox="1"/>
          <p:nvPr/>
        </p:nvSpPr>
        <p:spPr>
          <a:xfrm>
            <a:off x="5465186" y="5108644"/>
            <a:ext cx="104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rgbClr val="C500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-14</a:t>
            </a:r>
            <a:endParaRPr lang="fr-FR" sz="2800" b="1" dirty="0">
              <a:solidFill>
                <a:srgbClr val="C500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reeform 28"/>
          <p:cNvSpPr>
            <a:spLocks noChangeAspect="1" noEditPoints="1"/>
          </p:cNvSpPr>
          <p:nvPr/>
        </p:nvSpPr>
        <p:spPr bwMode="auto">
          <a:xfrm>
            <a:off x="4932040" y="4243462"/>
            <a:ext cx="234383" cy="324000"/>
          </a:xfrm>
          <a:custGeom>
            <a:avLst/>
            <a:gdLst>
              <a:gd name="T0" fmla="*/ 91 w 170"/>
              <a:gd name="T1" fmla="*/ 64 h 235"/>
              <a:gd name="T2" fmla="*/ 95 w 170"/>
              <a:gd name="T3" fmla="*/ 52 h 235"/>
              <a:gd name="T4" fmla="*/ 73 w 170"/>
              <a:gd name="T5" fmla="*/ 7 h 235"/>
              <a:gd name="T6" fmla="*/ 61 w 170"/>
              <a:gd name="T7" fmla="*/ 2 h 235"/>
              <a:gd name="T8" fmla="*/ 51 w 170"/>
              <a:gd name="T9" fmla="*/ 8 h 235"/>
              <a:gd name="T10" fmla="*/ 80 w 170"/>
              <a:gd name="T11" fmla="*/ 69 h 235"/>
              <a:gd name="T12" fmla="*/ 91 w 170"/>
              <a:gd name="T13" fmla="*/ 64 h 235"/>
              <a:gd name="T14" fmla="*/ 168 w 170"/>
              <a:gd name="T15" fmla="*/ 205 h 235"/>
              <a:gd name="T16" fmla="*/ 146 w 170"/>
              <a:gd name="T17" fmla="*/ 159 h 235"/>
              <a:gd name="T18" fmla="*/ 135 w 170"/>
              <a:gd name="T19" fmla="*/ 155 h 235"/>
              <a:gd name="T20" fmla="*/ 124 w 170"/>
              <a:gd name="T21" fmla="*/ 160 h 235"/>
              <a:gd name="T22" fmla="*/ 154 w 170"/>
              <a:gd name="T23" fmla="*/ 221 h 235"/>
              <a:gd name="T24" fmla="*/ 164 w 170"/>
              <a:gd name="T25" fmla="*/ 216 h 235"/>
              <a:gd name="T26" fmla="*/ 168 w 170"/>
              <a:gd name="T27" fmla="*/ 205 h 235"/>
              <a:gd name="T28" fmla="*/ 113 w 170"/>
              <a:gd name="T29" fmla="*/ 165 h 235"/>
              <a:gd name="T30" fmla="*/ 79 w 170"/>
              <a:gd name="T31" fmla="*/ 126 h 235"/>
              <a:gd name="T32" fmla="*/ 69 w 170"/>
              <a:gd name="T33" fmla="*/ 74 h 235"/>
              <a:gd name="T34" fmla="*/ 71 w 170"/>
              <a:gd name="T35" fmla="*/ 74 h 235"/>
              <a:gd name="T36" fmla="*/ 41 w 170"/>
              <a:gd name="T37" fmla="*/ 12 h 235"/>
              <a:gd name="T38" fmla="*/ 40 w 170"/>
              <a:gd name="T39" fmla="*/ 13 h 235"/>
              <a:gd name="T40" fmla="*/ 44 w 170"/>
              <a:gd name="T41" fmla="*/ 142 h 235"/>
              <a:gd name="T42" fmla="*/ 142 w 170"/>
              <a:gd name="T43" fmla="*/ 227 h 235"/>
              <a:gd name="T44" fmla="*/ 144 w 170"/>
              <a:gd name="T45" fmla="*/ 226 h 235"/>
              <a:gd name="T46" fmla="*/ 114 w 170"/>
              <a:gd name="T47" fmla="*/ 165 h 235"/>
              <a:gd name="T48" fmla="*/ 113 w 170"/>
              <a:gd name="T49" fmla="*/ 16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0" h="235">
                <a:moveTo>
                  <a:pt x="91" y="64"/>
                </a:moveTo>
                <a:cubicBezTo>
                  <a:pt x="95" y="62"/>
                  <a:pt x="97" y="57"/>
                  <a:pt x="95" y="52"/>
                </a:cubicBezTo>
                <a:cubicBezTo>
                  <a:pt x="73" y="7"/>
                  <a:pt x="73" y="7"/>
                  <a:pt x="73" y="7"/>
                </a:cubicBezTo>
                <a:cubicBezTo>
                  <a:pt x="71" y="2"/>
                  <a:pt x="66" y="0"/>
                  <a:pt x="61" y="2"/>
                </a:cubicBezTo>
                <a:cubicBezTo>
                  <a:pt x="51" y="8"/>
                  <a:pt x="51" y="8"/>
                  <a:pt x="51" y="8"/>
                </a:cubicBezTo>
                <a:cubicBezTo>
                  <a:pt x="80" y="69"/>
                  <a:pt x="80" y="69"/>
                  <a:pt x="80" y="69"/>
                </a:cubicBezTo>
                <a:lnTo>
                  <a:pt x="91" y="64"/>
                </a:lnTo>
                <a:close/>
                <a:moveTo>
                  <a:pt x="168" y="205"/>
                </a:moveTo>
                <a:cubicBezTo>
                  <a:pt x="146" y="159"/>
                  <a:pt x="146" y="159"/>
                  <a:pt x="146" y="159"/>
                </a:cubicBezTo>
                <a:cubicBezTo>
                  <a:pt x="144" y="155"/>
                  <a:pt x="139" y="153"/>
                  <a:pt x="135" y="155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54" y="221"/>
                  <a:pt x="154" y="221"/>
                  <a:pt x="154" y="221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68" y="214"/>
                  <a:pt x="170" y="209"/>
                  <a:pt x="168" y="205"/>
                </a:cubicBezTo>
                <a:close/>
                <a:moveTo>
                  <a:pt x="113" y="165"/>
                </a:moveTo>
                <a:cubicBezTo>
                  <a:pt x="109" y="167"/>
                  <a:pt x="99" y="167"/>
                  <a:pt x="79" y="126"/>
                </a:cubicBezTo>
                <a:cubicBezTo>
                  <a:pt x="59" y="84"/>
                  <a:pt x="65" y="76"/>
                  <a:pt x="69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41" y="12"/>
                  <a:pt x="41" y="12"/>
                  <a:pt x="41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32" y="17"/>
                  <a:pt x="0" y="50"/>
                  <a:pt x="44" y="142"/>
                </a:cubicBezTo>
                <a:cubicBezTo>
                  <a:pt x="88" y="235"/>
                  <a:pt x="134" y="231"/>
                  <a:pt x="142" y="227"/>
                </a:cubicBezTo>
                <a:cubicBezTo>
                  <a:pt x="144" y="226"/>
                  <a:pt x="144" y="226"/>
                  <a:pt x="144" y="226"/>
                </a:cubicBezTo>
                <a:cubicBezTo>
                  <a:pt x="114" y="165"/>
                  <a:pt x="114" y="165"/>
                  <a:pt x="114" y="165"/>
                </a:cubicBezTo>
                <a:lnTo>
                  <a:pt x="113" y="165"/>
                </a:ln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581D74"/>
              </a:solidFill>
            </a:endParaRPr>
          </a:p>
        </p:txBody>
      </p:sp>
      <p:sp>
        <p:nvSpPr>
          <p:cNvPr id="50" name="BASE_2"/>
          <p:cNvSpPr txBox="1"/>
          <p:nvPr/>
        </p:nvSpPr>
        <p:spPr>
          <a:xfrm>
            <a:off x="6530880" y="5589240"/>
            <a:ext cx="23616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1028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0" i="1" dirty="0">
                <a:latin typeface="Arial" panose="020B0604020202020204" pitchFamily="34" charset="0"/>
                <a:cs typeface="Arial" panose="020B0604020202020204" pitchFamily="34" charset="0"/>
              </a:rPr>
              <a:t>Ensemble des répondants (16614)</a:t>
            </a:r>
          </a:p>
        </p:txBody>
      </p:sp>
      <p:pic>
        <p:nvPicPr>
          <p:cNvPr id="51" name="SIGNIF_MOINS.png">
            <a:extLst>
              <a:ext uri="{FF2B5EF4-FFF2-40B4-BE49-F238E27FC236}">
                <a16:creationId xmlns:a16="http://schemas.microsoft.com/office/drawing/2014/main" xmlns="" id="{2BEE7107-812C-431E-B442-8F6904C1341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144" y="5266538"/>
            <a:ext cx="216000" cy="216000"/>
          </a:xfrm>
          <a:prstGeom prst="rect">
            <a:avLst/>
          </a:prstGeom>
        </p:spPr>
      </p:pic>
      <p:sp>
        <p:nvSpPr>
          <p:cNvPr id="54" name="BASE_5"/>
          <p:cNvSpPr txBox="1"/>
          <p:nvPr/>
        </p:nvSpPr>
        <p:spPr>
          <a:xfrm>
            <a:off x="6873872" y="5085184"/>
            <a:ext cx="578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</a:p>
        </p:txBody>
      </p:sp>
      <p:pic>
        <p:nvPicPr>
          <p:cNvPr id="3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22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404664"/>
            <a:ext cx="6291919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N°2 - </a:t>
            </a:r>
            <a:r>
              <a:rPr lang="fr-FR" cap="none" dirty="0" smtClean="0"/>
              <a:t>FACILITÉ À JOINDRE 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TS-I Facilité à joindre sur la base de l’enquête QHD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02</a:t>
            </a:r>
            <a:endParaRPr lang="fr-FR" b="1" dirty="0"/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384176" y="1482718"/>
            <a:ext cx="2772000" cy="43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Soyons tous mobilisés sur l’accessibilité : </a:t>
            </a: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« Je me rends accessible par téléphone : je suis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présent, mon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annonce </a:t>
            </a:r>
            <a:r>
              <a:rPr lang="fr-F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Mymévo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non réponse est activée », </a:t>
            </a: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 En cas de fermeture exceptionnelle, je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suis la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procédure pour que les flux d’appels continuent d’être pris en charge » </a:t>
            </a: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J’invite mon client à me laisser un message en cas d’indisponibilité, et je respecte mon engagement de le rappeler dans les 24 heures 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».</a:t>
            </a: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Prenons les bonnes habitudes : </a:t>
            </a: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Je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n’éteins pas la sonnerie de mon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téléphone »,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44500" lvl="1" indent="-174625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Je ne mets pas le client en attente sans m’être présenté et lui avoir expliqué le motif de l’attente 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9552" y="1492514"/>
            <a:ext cx="2772000" cy="43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de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l’applicatif QHD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Online :</a:t>
            </a: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Restitue la « tendance » des 20 derniers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répondants.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Rappelle le dernier rapport mensuel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disponible.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Chaque mois,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du rapport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détaillé QHD par entité avec résultat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annuel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378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1" y="1817679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Bouton d'action : Accueil 18">
            <a:hlinkClick r:id="rId5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2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grpSp>
        <p:nvGrpSpPr>
          <p:cNvPr id="31" name="Groupe 30"/>
          <p:cNvGrpSpPr/>
          <p:nvPr/>
        </p:nvGrpSpPr>
        <p:grpSpPr>
          <a:xfrm>
            <a:off x="910901" y="3620442"/>
            <a:ext cx="2165159" cy="1392734"/>
            <a:chOff x="6005185" y="2372250"/>
            <a:chExt cx="3121558" cy="1861939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86714" y="2372250"/>
              <a:ext cx="1740029" cy="186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05185" y="2372250"/>
              <a:ext cx="1411233" cy="186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266787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318271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6216355" y="1481718"/>
            <a:ext cx="2772000" cy="432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47" name="Tableau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660776"/>
              </p:ext>
            </p:extLst>
          </p:nvPr>
        </p:nvGraphicFramePr>
        <p:xfrm>
          <a:off x="6407788" y="2847970"/>
          <a:ext cx="2376264" cy="13565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9"/>
                        </a:rPr>
                        <a:t>QHD Online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0"/>
                        </a:rPr>
                        <a:t>Résultats QHD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1"/>
                        </a:rPr>
                        <a:t>Présentation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1"/>
                        </a:rPr>
                        <a:t> QHD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2"/>
                        </a:rPr>
                        <a:t>Code accès QHD Online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3"/>
                        </a:rPr>
                        <a:t>Guide </a:t>
                      </a:r>
                      <a:r>
                        <a:rPr lang="fr-FR" sz="1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3"/>
                        </a:rPr>
                        <a:t>Mymévo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4"/>
                        </a:rPr>
                        <a:t>Fermeture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4"/>
                        </a:rPr>
                        <a:t> exceptionnelle agence 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17679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44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44" y="3330000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44" y="3789040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88" y="292588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88" y="3250676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88" y="3789040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1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8492" y="513200"/>
            <a:ext cx="6291919" cy="399972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N°3 - </a:t>
            </a:r>
            <a:r>
              <a:rPr lang="fr-FR" cap="none" dirty="0" smtClean="0"/>
              <a:t>TAUX D’APPELS ABOUTIS</a:t>
            </a:r>
            <a:r>
              <a:rPr lang="fr-FR" cap="none" dirty="0"/>
              <a:t/>
            </a:r>
            <a:br>
              <a:rPr lang="fr-FR" cap="none" dirty="0"/>
            </a:b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03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4804196" y="1496132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</a:t>
            </a:r>
            <a:r>
              <a:rPr lang="fr-FR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’appels aboutis sur les lignes Accueil et Conseiller</a:t>
            </a:r>
            <a:endParaRPr lang="fr-FR" sz="1600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1095" y="1484784"/>
            <a:ext cx="3866889" cy="46085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Taux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d’efficacité sur la ligne accueil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l’entité :</a:t>
            </a: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Nombre d’appels entrants externes décrochés à l’accueil ou en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interception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Rapporté au nombre d’appels entrants externes reçus sur la ligne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accueil</a:t>
            </a: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Taux d’appels aboutis sur les lignes conseillers de l’entité :</a:t>
            </a: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Nombre d’appels entrants externes décrochés ou rappelés sous 24h (retraitement week-end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Rapporté au nombre d’appels entrants externes reçus sur les lignes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conseillers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Taux d’appels aboutis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au total :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Moyenne entre le taux d’efficacité sur la ligne accueil et le taux d’appels aboutis sur les lignes conseillers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La facilité à joindre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son conseiller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est un irritant fort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pour nos clients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et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la CEGEE est en décalage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par rapport au RCE ou à la concurrence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accent1">
                  <a:lumMod val="60000"/>
                  <a:lumOff val="4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80 %</a:t>
            </a:r>
            <a:endParaRPr lang="fr-FR" b="1" dirty="0"/>
          </a:p>
        </p:txBody>
      </p:sp>
      <p:sp>
        <p:nvSpPr>
          <p:cNvPr id="29" name="Rectangle 28"/>
          <p:cNvSpPr/>
          <p:nvPr/>
        </p:nvSpPr>
        <p:spPr>
          <a:xfrm>
            <a:off x="633342" y="4509119"/>
            <a:ext cx="3740844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30 appels ont été décrochés par les conseillers, 20 ont abouti sur la messagerie dont 10 ont été rappelés sous 24h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taux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d’appels aboutis sur les lignes conseillers sera de (30 + 10 ) / (30 + 20) = 80%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Pour aller plus loin :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Les appels sur les téléphones portables pro des collaborateurs ne sont pas pris en compte.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1560" y="4437112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Harlow Solid Italic" panose="04030604020F02020D02" pitchFamily="82" charset="0"/>
              </a:rPr>
              <a:t>Exemple :</a:t>
            </a:r>
          </a:p>
        </p:txBody>
      </p:sp>
      <p:sp>
        <p:nvSpPr>
          <p:cNvPr id="31" name="Bouton d'action : Accueil 30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0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1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42" name="ZoneTexte 11"/>
          <p:cNvSpPr txBox="1"/>
          <p:nvPr/>
        </p:nvSpPr>
        <p:spPr>
          <a:xfrm>
            <a:off x="4797470" y="5877272"/>
            <a:ext cx="230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Source : KANTAR TNS, enquête SAE,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5304399" y="4090439"/>
            <a:ext cx="33720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</a:p>
          <a:p>
            <a:r>
              <a:rPr lang="fr-FR" sz="1400" b="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Facilité à joindre </a:t>
            </a:r>
            <a:r>
              <a:rPr lang="fr-FR" sz="1400" b="0" dirty="0" smtClean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conseiller</a:t>
            </a:r>
            <a:endParaRPr lang="fr-FR" sz="1200" b="0" dirty="0">
              <a:solidFill>
                <a:srgbClr val="7A22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NAT_IMG"/>
          <p:cNvSpPr>
            <a:spLocks noEditPoints="1"/>
          </p:cNvSpPr>
          <p:nvPr/>
        </p:nvSpPr>
        <p:spPr bwMode="auto">
          <a:xfrm>
            <a:off x="7476987" y="5059198"/>
            <a:ext cx="307031" cy="304344"/>
          </a:xfrm>
          <a:custGeom>
            <a:avLst/>
            <a:gdLst>
              <a:gd name="T0" fmla="*/ 457 w 457"/>
              <a:gd name="T1" fmla="*/ 340 h 453"/>
              <a:gd name="T2" fmla="*/ 427 w 457"/>
              <a:gd name="T3" fmla="*/ 322 h 453"/>
              <a:gd name="T4" fmla="*/ 411 w 457"/>
              <a:gd name="T5" fmla="*/ 296 h 453"/>
              <a:gd name="T6" fmla="*/ 423 w 457"/>
              <a:gd name="T7" fmla="*/ 268 h 453"/>
              <a:gd name="T8" fmla="*/ 411 w 457"/>
              <a:gd name="T9" fmla="*/ 228 h 453"/>
              <a:gd name="T10" fmla="*/ 383 w 457"/>
              <a:gd name="T11" fmla="*/ 242 h 453"/>
              <a:gd name="T12" fmla="*/ 395 w 457"/>
              <a:gd name="T13" fmla="*/ 204 h 453"/>
              <a:gd name="T14" fmla="*/ 411 w 457"/>
              <a:gd name="T15" fmla="*/ 172 h 453"/>
              <a:gd name="T16" fmla="*/ 431 w 457"/>
              <a:gd name="T17" fmla="*/ 146 h 453"/>
              <a:gd name="T18" fmla="*/ 421 w 457"/>
              <a:gd name="T19" fmla="*/ 84 h 453"/>
              <a:gd name="T20" fmla="*/ 375 w 457"/>
              <a:gd name="T21" fmla="*/ 68 h 453"/>
              <a:gd name="T22" fmla="*/ 336 w 457"/>
              <a:gd name="T23" fmla="*/ 62 h 453"/>
              <a:gd name="T24" fmla="*/ 324 w 457"/>
              <a:gd name="T25" fmla="*/ 40 h 453"/>
              <a:gd name="T26" fmla="*/ 302 w 457"/>
              <a:gd name="T27" fmla="*/ 36 h 453"/>
              <a:gd name="T28" fmla="*/ 276 w 457"/>
              <a:gd name="T29" fmla="*/ 26 h 453"/>
              <a:gd name="T30" fmla="*/ 248 w 457"/>
              <a:gd name="T31" fmla="*/ 2 h 453"/>
              <a:gd name="T32" fmla="*/ 216 w 457"/>
              <a:gd name="T33" fmla="*/ 38 h 453"/>
              <a:gd name="T34" fmla="*/ 180 w 457"/>
              <a:gd name="T35" fmla="*/ 68 h 453"/>
              <a:gd name="T36" fmla="*/ 158 w 457"/>
              <a:gd name="T37" fmla="*/ 96 h 453"/>
              <a:gd name="T38" fmla="*/ 122 w 457"/>
              <a:gd name="T39" fmla="*/ 78 h 453"/>
              <a:gd name="T40" fmla="*/ 104 w 457"/>
              <a:gd name="T41" fmla="*/ 92 h 453"/>
              <a:gd name="T42" fmla="*/ 116 w 457"/>
              <a:gd name="T43" fmla="*/ 130 h 453"/>
              <a:gd name="T44" fmla="*/ 96 w 457"/>
              <a:gd name="T45" fmla="*/ 134 h 453"/>
              <a:gd name="T46" fmla="*/ 86 w 457"/>
              <a:gd name="T47" fmla="*/ 128 h 453"/>
              <a:gd name="T48" fmla="*/ 66 w 457"/>
              <a:gd name="T49" fmla="*/ 126 h 453"/>
              <a:gd name="T50" fmla="*/ 54 w 457"/>
              <a:gd name="T51" fmla="*/ 118 h 453"/>
              <a:gd name="T52" fmla="*/ 34 w 457"/>
              <a:gd name="T53" fmla="*/ 130 h 453"/>
              <a:gd name="T54" fmla="*/ 16 w 457"/>
              <a:gd name="T55" fmla="*/ 126 h 453"/>
              <a:gd name="T56" fmla="*/ 0 w 457"/>
              <a:gd name="T57" fmla="*/ 142 h 453"/>
              <a:gd name="T58" fmla="*/ 22 w 457"/>
              <a:gd name="T59" fmla="*/ 146 h 453"/>
              <a:gd name="T60" fmla="*/ 10 w 457"/>
              <a:gd name="T61" fmla="*/ 152 h 453"/>
              <a:gd name="T62" fmla="*/ 8 w 457"/>
              <a:gd name="T63" fmla="*/ 162 h 453"/>
              <a:gd name="T64" fmla="*/ 22 w 457"/>
              <a:gd name="T65" fmla="*/ 168 h 453"/>
              <a:gd name="T66" fmla="*/ 32 w 457"/>
              <a:gd name="T67" fmla="*/ 172 h 453"/>
              <a:gd name="T68" fmla="*/ 50 w 457"/>
              <a:gd name="T69" fmla="*/ 178 h 453"/>
              <a:gd name="T70" fmla="*/ 58 w 457"/>
              <a:gd name="T71" fmla="*/ 186 h 453"/>
              <a:gd name="T72" fmla="*/ 72 w 457"/>
              <a:gd name="T73" fmla="*/ 184 h 453"/>
              <a:gd name="T74" fmla="*/ 82 w 457"/>
              <a:gd name="T75" fmla="*/ 190 h 453"/>
              <a:gd name="T76" fmla="*/ 84 w 457"/>
              <a:gd name="T77" fmla="*/ 200 h 453"/>
              <a:gd name="T78" fmla="*/ 88 w 457"/>
              <a:gd name="T79" fmla="*/ 208 h 453"/>
              <a:gd name="T80" fmla="*/ 112 w 457"/>
              <a:gd name="T81" fmla="*/ 246 h 453"/>
              <a:gd name="T82" fmla="*/ 126 w 457"/>
              <a:gd name="T83" fmla="*/ 260 h 453"/>
              <a:gd name="T84" fmla="*/ 138 w 457"/>
              <a:gd name="T85" fmla="*/ 292 h 453"/>
              <a:gd name="T86" fmla="*/ 130 w 457"/>
              <a:gd name="T87" fmla="*/ 290 h 453"/>
              <a:gd name="T88" fmla="*/ 132 w 457"/>
              <a:gd name="T89" fmla="*/ 336 h 453"/>
              <a:gd name="T90" fmla="*/ 108 w 457"/>
              <a:gd name="T91" fmla="*/ 403 h 453"/>
              <a:gd name="T92" fmla="*/ 116 w 457"/>
              <a:gd name="T93" fmla="*/ 421 h 453"/>
              <a:gd name="T94" fmla="*/ 150 w 457"/>
              <a:gd name="T95" fmla="*/ 435 h 453"/>
              <a:gd name="T96" fmla="*/ 182 w 457"/>
              <a:gd name="T97" fmla="*/ 437 h 453"/>
              <a:gd name="T98" fmla="*/ 216 w 457"/>
              <a:gd name="T99" fmla="*/ 433 h 453"/>
              <a:gd name="T100" fmla="*/ 250 w 457"/>
              <a:gd name="T101" fmla="*/ 453 h 453"/>
              <a:gd name="T102" fmla="*/ 294 w 457"/>
              <a:gd name="T103" fmla="*/ 447 h 453"/>
              <a:gd name="T104" fmla="*/ 290 w 457"/>
              <a:gd name="T105" fmla="*/ 411 h 453"/>
              <a:gd name="T106" fmla="*/ 344 w 457"/>
              <a:gd name="T107" fmla="*/ 393 h 453"/>
              <a:gd name="T108" fmla="*/ 360 w 457"/>
              <a:gd name="T109" fmla="*/ 387 h 453"/>
              <a:gd name="T110" fmla="*/ 375 w 457"/>
              <a:gd name="T111" fmla="*/ 399 h 453"/>
              <a:gd name="T112" fmla="*/ 397 w 457"/>
              <a:gd name="T113" fmla="*/ 405 h 453"/>
              <a:gd name="T114" fmla="*/ 405 w 457"/>
              <a:gd name="T115" fmla="*/ 403 h 453"/>
              <a:gd name="T116" fmla="*/ 425 w 457"/>
              <a:gd name="T117" fmla="*/ 393 h 453"/>
              <a:gd name="T118" fmla="*/ 439 w 457"/>
              <a:gd name="T119" fmla="*/ 375 h 453"/>
              <a:gd name="T120" fmla="*/ 457 w 457"/>
              <a:gd name="T121" fmla="*/ 3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7" h="453">
                <a:moveTo>
                  <a:pt x="92" y="218"/>
                </a:moveTo>
                <a:lnTo>
                  <a:pt x="90" y="216"/>
                </a:lnTo>
                <a:lnTo>
                  <a:pt x="88" y="214"/>
                </a:lnTo>
                <a:lnTo>
                  <a:pt x="86" y="214"/>
                </a:lnTo>
                <a:lnTo>
                  <a:pt x="86" y="214"/>
                </a:lnTo>
                <a:lnTo>
                  <a:pt x="88" y="218"/>
                </a:lnTo>
                <a:lnTo>
                  <a:pt x="90" y="220"/>
                </a:lnTo>
                <a:lnTo>
                  <a:pt x="92" y="218"/>
                </a:lnTo>
                <a:close/>
                <a:moveTo>
                  <a:pt x="457" y="348"/>
                </a:moveTo>
                <a:lnTo>
                  <a:pt x="457" y="342"/>
                </a:lnTo>
                <a:lnTo>
                  <a:pt x="457" y="340"/>
                </a:lnTo>
                <a:lnTo>
                  <a:pt x="455" y="340"/>
                </a:lnTo>
                <a:lnTo>
                  <a:pt x="453" y="342"/>
                </a:lnTo>
                <a:lnTo>
                  <a:pt x="447" y="342"/>
                </a:lnTo>
                <a:lnTo>
                  <a:pt x="443" y="344"/>
                </a:lnTo>
                <a:lnTo>
                  <a:pt x="439" y="340"/>
                </a:lnTo>
                <a:lnTo>
                  <a:pt x="431" y="338"/>
                </a:lnTo>
                <a:lnTo>
                  <a:pt x="427" y="334"/>
                </a:lnTo>
                <a:lnTo>
                  <a:pt x="427" y="334"/>
                </a:lnTo>
                <a:lnTo>
                  <a:pt x="427" y="332"/>
                </a:lnTo>
                <a:lnTo>
                  <a:pt x="425" y="326"/>
                </a:lnTo>
                <a:lnTo>
                  <a:pt x="427" y="322"/>
                </a:lnTo>
                <a:lnTo>
                  <a:pt x="427" y="318"/>
                </a:lnTo>
                <a:lnTo>
                  <a:pt x="427" y="316"/>
                </a:lnTo>
                <a:lnTo>
                  <a:pt x="431" y="314"/>
                </a:lnTo>
                <a:lnTo>
                  <a:pt x="431" y="312"/>
                </a:lnTo>
                <a:lnTo>
                  <a:pt x="425" y="308"/>
                </a:lnTo>
                <a:lnTo>
                  <a:pt x="421" y="308"/>
                </a:lnTo>
                <a:lnTo>
                  <a:pt x="419" y="306"/>
                </a:lnTo>
                <a:lnTo>
                  <a:pt x="419" y="302"/>
                </a:lnTo>
                <a:lnTo>
                  <a:pt x="417" y="300"/>
                </a:lnTo>
                <a:lnTo>
                  <a:pt x="413" y="298"/>
                </a:lnTo>
                <a:lnTo>
                  <a:pt x="411" y="296"/>
                </a:lnTo>
                <a:lnTo>
                  <a:pt x="415" y="294"/>
                </a:lnTo>
                <a:lnTo>
                  <a:pt x="421" y="294"/>
                </a:lnTo>
                <a:lnTo>
                  <a:pt x="423" y="294"/>
                </a:lnTo>
                <a:lnTo>
                  <a:pt x="425" y="290"/>
                </a:lnTo>
                <a:lnTo>
                  <a:pt x="429" y="288"/>
                </a:lnTo>
                <a:lnTo>
                  <a:pt x="431" y="284"/>
                </a:lnTo>
                <a:lnTo>
                  <a:pt x="429" y="282"/>
                </a:lnTo>
                <a:lnTo>
                  <a:pt x="431" y="280"/>
                </a:lnTo>
                <a:lnTo>
                  <a:pt x="429" y="276"/>
                </a:lnTo>
                <a:lnTo>
                  <a:pt x="423" y="272"/>
                </a:lnTo>
                <a:lnTo>
                  <a:pt x="423" y="268"/>
                </a:lnTo>
                <a:lnTo>
                  <a:pt x="419" y="264"/>
                </a:lnTo>
                <a:lnTo>
                  <a:pt x="417" y="264"/>
                </a:lnTo>
                <a:lnTo>
                  <a:pt x="415" y="262"/>
                </a:lnTo>
                <a:lnTo>
                  <a:pt x="415" y="262"/>
                </a:lnTo>
                <a:lnTo>
                  <a:pt x="423" y="252"/>
                </a:lnTo>
                <a:lnTo>
                  <a:pt x="421" y="246"/>
                </a:lnTo>
                <a:lnTo>
                  <a:pt x="415" y="244"/>
                </a:lnTo>
                <a:lnTo>
                  <a:pt x="413" y="240"/>
                </a:lnTo>
                <a:lnTo>
                  <a:pt x="415" y="234"/>
                </a:lnTo>
                <a:lnTo>
                  <a:pt x="411" y="232"/>
                </a:lnTo>
                <a:lnTo>
                  <a:pt x="411" y="228"/>
                </a:lnTo>
                <a:lnTo>
                  <a:pt x="407" y="226"/>
                </a:lnTo>
                <a:lnTo>
                  <a:pt x="395" y="230"/>
                </a:lnTo>
                <a:lnTo>
                  <a:pt x="393" y="232"/>
                </a:lnTo>
                <a:lnTo>
                  <a:pt x="391" y="234"/>
                </a:lnTo>
                <a:lnTo>
                  <a:pt x="393" y="238"/>
                </a:lnTo>
                <a:lnTo>
                  <a:pt x="395" y="238"/>
                </a:lnTo>
                <a:lnTo>
                  <a:pt x="395" y="240"/>
                </a:lnTo>
                <a:lnTo>
                  <a:pt x="389" y="244"/>
                </a:lnTo>
                <a:lnTo>
                  <a:pt x="383" y="246"/>
                </a:lnTo>
                <a:lnTo>
                  <a:pt x="383" y="244"/>
                </a:lnTo>
                <a:lnTo>
                  <a:pt x="383" y="242"/>
                </a:lnTo>
                <a:lnTo>
                  <a:pt x="387" y="240"/>
                </a:lnTo>
                <a:lnTo>
                  <a:pt x="387" y="234"/>
                </a:lnTo>
                <a:lnTo>
                  <a:pt x="385" y="230"/>
                </a:lnTo>
                <a:lnTo>
                  <a:pt x="385" y="228"/>
                </a:lnTo>
                <a:lnTo>
                  <a:pt x="385" y="226"/>
                </a:lnTo>
                <a:lnTo>
                  <a:pt x="387" y="224"/>
                </a:lnTo>
                <a:lnTo>
                  <a:pt x="387" y="222"/>
                </a:lnTo>
                <a:lnTo>
                  <a:pt x="391" y="216"/>
                </a:lnTo>
                <a:lnTo>
                  <a:pt x="395" y="212"/>
                </a:lnTo>
                <a:lnTo>
                  <a:pt x="397" y="210"/>
                </a:lnTo>
                <a:lnTo>
                  <a:pt x="395" y="204"/>
                </a:lnTo>
                <a:lnTo>
                  <a:pt x="397" y="202"/>
                </a:lnTo>
                <a:lnTo>
                  <a:pt x="405" y="196"/>
                </a:lnTo>
                <a:lnTo>
                  <a:pt x="405" y="192"/>
                </a:lnTo>
                <a:lnTo>
                  <a:pt x="411" y="188"/>
                </a:lnTo>
                <a:lnTo>
                  <a:pt x="411" y="186"/>
                </a:lnTo>
                <a:lnTo>
                  <a:pt x="415" y="180"/>
                </a:lnTo>
                <a:lnTo>
                  <a:pt x="415" y="178"/>
                </a:lnTo>
                <a:lnTo>
                  <a:pt x="413" y="176"/>
                </a:lnTo>
                <a:lnTo>
                  <a:pt x="411" y="178"/>
                </a:lnTo>
                <a:lnTo>
                  <a:pt x="409" y="176"/>
                </a:lnTo>
                <a:lnTo>
                  <a:pt x="411" y="172"/>
                </a:lnTo>
                <a:lnTo>
                  <a:pt x="415" y="170"/>
                </a:lnTo>
                <a:lnTo>
                  <a:pt x="417" y="170"/>
                </a:lnTo>
                <a:lnTo>
                  <a:pt x="419" y="172"/>
                </a:lnTo>
                <a:lnTo>
                  <a:pt x="421" y="172"/>
                </a:lnTo>
                <a:lnTo>
                  <a:pt x="425" y="172"/>
                </a:lnTo>
                <a:lnTo>
                  <a:pt x="429" y="170"/>
                </a:lnTo>
                <a:lnTo>
                  <a:pt x="429" y="168"/>
                </a:lnTo>
                <a:lnTo>
                  <a:pt x="433" y="162"/>
                </a:lnTo>
                <a:lnTo>
                  <a:pt x="429" y="160"/>
                </a:lnTo>
                <a:lnTo>
                  <a:pt x="429" y="156"/>
                </a:lnTo>
                <a:lnTo>
                  <a:pt x="431" y="146"/>
                </a:lnTo>
                <a:lnTo>
                  <a:pt x="431" y="136"/>
                </a:lnTo>
                <a:lnTo>
                  <a:pt x="429" y="134"/>
                </a:lnTo>
                <a:lnTo>
                  <a:pt x="433" y="126"/>
                </a:lnTo>
                <a:lnTo>
                  <a:pt x="433" y="116"/>
                </a:lnTo>
                <a:lnTo>
                  <a:pt x="435" y="110"/>
                </a:lnTo>
                <a:lnTo>
                  <a:pt x="441" y="102"/>
                </a:lnTo>
                <a:lnTo>
                  <a:pt x="445" y="90"/>
                </a:lnTo>
                <a:lnTo>
                  <a:pt x="443" y="88"/>
                </a:lnTo>
                <a:lnTo>
                  <a:pt x="437" y="88"/>
                </a:lnTo>
                <a:lnTo>
                  <a:pt x="427" y="88"/>
                </a:lnTo>
                <a:lnTo>
                  <a:pt x="421" y="84"/>
                </a:lnTo>
                <a:lnTo>
                  <a:pt x="417" y="84"/>
                </a:lnTo>
                <a:lnTo>
                  <a:pt x="413" y="86"/>
                </a:lnTo>
                <a:lnTo>
                  <a:pt x="411" y="86"/>
                </a:lnTo>
                <a:lnTo>
                  <a:pt x="405" y="86"/>
                </a:lnTo>
                <a:lnTo>
                  <a:pt x="403" y="84"/>
                </a:lnTo>
                <a:lnTo>
                  <a:pt x="397" y="82"/>
                </a:lnTo>
                <a:lnTo>
                  <a:pt x="395" y="86"/>
                </a:lnTo>
                <a:lnTo>
                  <a:pt x="391" y="84"/>
                </a:lnTo>
                <a:lnTo>
                  <a:pt x="383" y="72"/>
                </a:lnTo>
                <a:lnTo>
                  <a:pt x="381" y="72"/>
                </a:lnTo>
                <a:lnTo>
                  <a:pt x="375" y="68"/>
                </a:lnTo>
                <a:lnTo>
                  <a:pt x="371" y="72"/>
                </a:lnTo>
                <a:lnTo>
                  <a:pt x="369" y="72"/>
                </a:lnTo>
                <a:lnTo>
                  <a:pt x="360" y="70"/>
                </a:lnTo>
                <a:lnTo>
                  <a:pt x="354" y="70"/>
                </a:lnTo>
                <a:lnTo>
                  <a:pt x="354" y="72"/>
                </a:lnTo>
                <a:lnTo>
                  <a:pt x="350" y="72"/>
                </a:lnTo>
                <a:lnTo>
                  <a:pt x="346" y="68"/>
                </a:lnTo>
                <a:lnTo>
                  <a:pt x="342" y="66"/>
                </a:lnTo>
                <a:lnTo>
                  <a:pt x="342" y="66"/>
                </a:lnTo>
                <a:lnTo>
                  <a:pt x="340" y="64"/>
                </a:lnTo>
                <a:lnTo>
                  <a:pt x="336" y="62"/>
                </a:lnTo>
                <a:lnTo>
                  <a:pt x="332" y="58"/>
                </a:lnTo>
                <a:lnTo>
                  <a:pt x="328" y="58"/>
                </a:lnTo>
                <a:lnTo>
                  <a:pt x="326" y="56"/>
                </a:lnTo>
                <a:lnTo>
                  <a:pt x="326" y="54"/>
                </a:lnTo>
                <a:lnTo>
                  <a:pt x="324" y="52"/>
                </a:lnTo>
                <a:lnTo>
                  <a:pt x="324" y="50"/>
                </a:lnTo>
                <a:lnTo>
                  <a:pt x="326" y="46"/>
                </a:lnTo>
                <a:lnTo>
                  <a:pt x="324" y="44"/>
                </a:lnTo>
                <a:lnTo>
                  <a:pt x="326" y="42"/>
                </a:lnTo>
                <a:lnTo>
                  <a:pt x="326" y="40"/>
                </a:lnTo>
                <a:lnTo>
                  <a:pt x="324" y="40"/>
                </a:lnTo>
                <a:lnTo>
                  <a:pt x="322" y="42"/>
                </a:lnTo>
                <a:lnTo>
                  <a:pt x="318" y="48"/>
                </a:lnTo>
                <a:lnTo>
                  <a:pt x="316" y="50"/>
                </a:lnTo>
                <a:lnTo>
                  <a:pt x="312" y="52"/>
                </a:lnTo>
                <a:lnTo>
                  <a:pt x="306" y="52"/>
                </a:lnTo>
                <a:lnTo>
                  <a:pt x="302" y="52"/>
                </a:lnTo>
                <a:lnTo>
                  <a:pt x="302" y="50"/>
                </a:lnTo>
                <a:lnTo>
                  <a:pt x="304" y="46"/>
                </a:lnTo>
                <a:lnTo>
                  <a:pt x="304" y="46"/>
                </a:lnTo>
                <a:lnTo>
                  <a:pt x="302" y="44"/>
                </a:lnTo>
                <a:lnTo>
                  <a:pt x="302" y="36"/>
                </a:lnTo>
                <a:lnTo>
                  <a:pt x="302" y="36"/>
                </a:lnTo>
                <a:lnTo>
                  <a:pt x="302" y="36"/>
                </a:lnTo>
                <a:lnTo>
                  <a:pt x="298" y="36"/>
                </a:lnTo>
                <a:lnTo>
                  <a:pt x="296" y="32"/>
                </a:lnTo>
                <a:lnTo>
                  <a:pt x="296" y="32"/>
                </a:lnTo>
                <a:lnTo>
                  <a:pt x="294" y="32"/>
                </a:lnTo>
                <a:lnTo>
                  <a:pt x="286" y="34"/>
                </a:lnTo>
                <a:lnTo>
                  <a:pt x="284" y="32"/>
                </a:lnTo>
                <a:lnTo>
                  <a:pt x="286" y="30"/>
                </a:lnTo>
                <a:lnTo>
                  <a:pt x="278" y="26"/>
                </a:lnTo>
                <a:lnTo>
                  <a:pt x="276" y="26"/>
                </a:lnTo>
                <a:lnTo>
                  <a:pt x="272" y="24"/>
                </a:lnTo>
                <a:lnTo>
                  <a:pt x="270" y="18"/>
                </a:lnTo>
                <a:lnTo>
                  <a:pt x="266" y="12"/>
                </a:lnTo>
                <a:lnTo>
                  <a:pt x="264" y="12"/>
                </a:lnTo>
                <a:lnTo>
                  <a:pt x="258" y="16"/>
                </a:lnTo>
                <a:lnTo>
                  <a:pt x="258" y="16"/>
                </a:lnTo>
                <a:lnTo>
                  <a:pt x="254" y="16"/>
                </a:lnTo>
                <a:lnTo>
                  <a:pt x="254" y="14"/>
                </a:lnTo>
                <a:lnTo>
                  <a:pt x="250" y="10"/>
                </a:lnTo>
                <a:lnTo>
                  <a:pt x="248" y="6"/>
                </a:lnTo>
                <a:lnTo>
                  <a:pt x="248" y="2"/>
                </a:lnTo>
                <a:lnTo>
                  <a:pt x="246" y="0"/>
                </a:lnTo>
                <a:lnTo>
                  <a:pt x="242" y="0"/>
                </a:lnTo>
                <a:lnTo>
                  <a:pt x="232" y="4"/>
                </a:lnTo>
                <a:lnTo>
                  <a:pt x="222" y="6"/>
                </a:lnTo>
                <a:lnTo>
                  <a:pt x="214" y="12"/>
                </a:lnTo>
                <a:lnTo>
                  <a:pt x="216" y="16"/>
                </a:lnTo>
                <a:lnTo>
                  <a:pt x="216" y="26"/>
                </a:lnTo>
                <a:lnTo>
                  <a:pt x="216" y="28"/>
                </a:lnTo>
                <a:lnTo>
                  <a:pt x="216" y="34"/>
                </a:lnTo>
                <a:lnTo>
                  <a:pt x="218" y="38"/>
                </a:lnTo>
                <a:lnTo>
                  <a:pt x="216" y="38"/>
                </a:lnTo>
                <a:lnTo>
                  <a:pt x="216" y="40"/>
                </a:lnTo>
                <a:lnTo>
                  <a:pt x="220" y="46"/>
                </a:lnTo>
                <a:lnTo>
                  <a:pt x="220" y="46"/>
                </a:lnTo>
                <a:lnTo>
                  <a:pt x="220" y="48"/>
                </a:lnTo>
                <a:lnTo>
                  <a:pt x="216" y="46"/>
                </a:lnTo>
                <a:lnTo>
                  <a:pt x="212" y="50"/>
                </a:lnTo>
                <a:lnTo>
                  <a:pt x="210" y="52"/>
                </a:lnTo>
                <a:lnTo>
                  <a:pt x="204" y="58"/>
                </a:lnTo>
                <a:lnTo>
                  <a:pt x="194" y="62"/>
                </a:lnTo>
                <a:lnTo>
                  <a:pt x="188" y="64"/>
                </a:lnTo>
                <a:lnTo>
                  <a:pt x="180" y="68"/>
                </a:lnTo>
                <a:lnTo>
                  <a:pt x="174" y="72"/>
                </a:lnTo>
                <a:lnTo>
                  <a:pt x="172" y="74"/>
                </a:lnTo>
                <a:lnTo>
                  <a:pt x="168" y="82"/>
                </a:lnTo>
                <a:lnTo>
                  <a:pt x="168" y="84"/>
                </a:lnTo>
                <a:lnTo>
                  <a:pt x="174" y="84"/>
                </a:lnTo>
                <a:lnTo>
                  <a:pt x="176" y="86"/>
                </a:lnTo>
                <a:lnTo>
                  <a:pt x="176" y="86"/>
                </a:lnTo>
                <a:lnTo>
                  <a:pt x="172" y="88"/>
                </a:lnTo>
                <a:lnTo>
                  <a:pt x="162" y="94"/>
                </a:lnTo>
                <a:lnTo>
                  <a:pt x="160" y="94"/>
                </a:lnTo>
                <a:lnTo>
                  <a:pt x="158" y="96"/>
                </a:lnTo>
                <a:lnTo>
                  <a:pt x="150" y="92"/>
                </a:lnTo>
                <a:lnTo>
                  <a:pt x="142" y="92"/>
                </a:lnTo>
                <a:lnTo>
                  <a:pt x="130" y="90"/>
                </a:lnTo>
                <a:lnTo>
                  <a:pt x="128" y="90"/>
                </a:lnTo>
                <a:lnTo>
                  <a:pt x="126" y="94"/>
                </a:lnTo>
                <a:lnTo>
                  <a:pt x="124" y="94"/>
                </a:lnTo>
                <a:lnTo>
                  <a:pt x="124" y="90"/>
                </a:lnTo>
                <a:lnTo>
                  <a:pt x="124" y="88"/>
                </a:lnTo>
                <a:lnTo>
                  <a:pt x="122" y="82"/>
                </a:lnTo>
                <a:lnTo>
                  <a:pt x="122" y="80"/>
                </a:lnTo>
                <a:lnTo>
                  <a:pt x="122" y="78"/>
                </a:lnTo>
                <a:lnTo>
                  <a:pt x="122" y="76"/>
                </a:lnTo>
                <a:lnTo>
                  <a:pt x="114" y="74"/>
                </a:lnTo>
                <a:lnTo>
                  <a:pt x="114" y="76"/>
                </a:lnTo>
                <a:lnTo>
                  <a:pt x="110" y="78"/>
                </a:lnTo>
                <a:lnTo>
                  <a:pt x="108" y="76"/>
                </a:lnTo>
                <a:lnTo>
                  <a:pt x="104" y="76"/>
                </a:lnTo>
                <a:lnTo>
                  <a:pt x="100" y="74"/>
                </a:lnTo>
                <a:lnTo>
                  <a:pt x="98" y="74"/>
                </a:lnTo>
                <a:lnTo>
                  <a:pt x="102" y="80"/>
                </a:lnTo>
                <a:lnTo>
                  <a:pt x="102" y="84"/>
                </a:lnTo>
                <a:lnTo>
                  <a:pt x="104" y="92"/>
                </a:lnTo>
                <a:lnTo>
                  <a:pt x="110" y="100"/>
                </a:lnTo>
                <a:lnTo>
                  <a:pt x="110" y="108"/>
                </a:lnTo>
                <a:lnTo>
                  <a:pt x="112" y="110"/>
                </a:lnTo>
                <a:lnTo>
                  <a:pt x="112" y="114"/>
                </a:lnTo>
                <a:lnTo>
                  <a:pt x="112" y="116"/>
                </a:lnTo>
                <a:lnTo>
                  <a:pt x="110" y="118"/>
                </a:lnTo>
                <a:lnTo>
                  <a:pt x="112" y="122"/>
                </a:lnTo>
                <a:lnTo>
                  <a:pt x="116" y="128"/>
                </a:lnTo>
                <a:lnTo>
                  <a:pt x="118" y="128"/>
                </a:lnTo>
                <a:lnTo>
                  <a:pt x="118" y="130"/>
                </a:lnTo>
                <a:lnTo>
                  <a:pt x="116" y="130"/>
                </a:lnTo>
                <a:lnTo>
                  <a:pt x="116" y="130"/>
                </a:lnTo>
                <a:lnTo>
                  <a:pt x="114" y="132"/>
                </a:lnTo>
                <a:lnTo>
                  <a:pt x="110" y="132"/>
                </a:lnTo>
                <a:lnTo>
                  <a:pt x="104" y="130"/>
                </a:lnTo>
                <a:lnTo>
                  <a:pt x="102" y="130"/>
                </a:lnTo>
                <a:lnTo>
                  <a:pt x="102" y="128"/>
                </a:lnTo>
                <a:lnTo>
                  <a:pt x="102" y="126"/>
                </a:lnTo>
                <a:lnTo>
                  <a:pt x="98" y="128"/>
                </a:lnTo>
                <a:lnTo>
                  <a:pt x="96" y="130"/>
                </a:lnTo>
                <a:lnTo>
                  <a:pt x="98" y="134"/>
                </a:lnTo>
                <a:lnTo>
                  <a:pt x="96" y="134"/>
                </a:lnTo>
                <a:lnTo>
                  <a:pt x="94" y="130"/>
                </a:lnTo>
                <a:lnTo>
                  <a:pt x="92" y="130"/>
                </a:lnTo>
                <a:lnTo>
                  <a:pt x="92" y="132"/>
                </a:lnTo>
                <a:lnTo>
                  <a:pt x="90" y="132"/>
                </a:lnTo>
                <a:lnTo>
                  <a:pt x="90" y="132"/>
                </a:lnTo>
                <a:lnTo>
                  <a:pt x="88" y="130"/>
                </a:lnTo>
                <a:lnTo>
                  <a:pt x="86" y="130"/>
                </a:lnTo>
                <a:lnTo>
                  <a:pt x="86" y="130"/>
                </a:lnTo>
                <a:lnTo>
                  <a:pt x="88" y="130"/>
                </a:lnTo>
                <a:lnTo>
                  <a:pt x="88" y="128"/>
                </a:lnTo>
                <a:lnTo>
                  <a:pt x="86" y="128"/>
                </a:lnTo>
                <a:lnTo>
                  <a:pt x="82" y="130"/>
                </a:lnTo>
                <a:lnTo>
                  <a:pt x="80" y="128"/>
                </a:lnTo>
                <a:lnTo>
                  <a:pt x="80" y="128"/>
                </a:lnTo>
                <a:lnTo>
                  <a:pt x="80" y="130"/>
                </a:lnTo>
                <a:lnTo>
                  <a:pt x="74" y="134"/>
                </a:lnTo>
                <a:lnTo>
                  <a:pt x="74" y="136"/>
                </a:lnTo>
                <a:lnTo>
                  <a:pt x="72" y="136"/>
                </a:lnTo>
                <a:lnTo>
                  <a:pt x="72" y="134"/>
                </a:lnTo>
                <a:lnTo>
                  <a:pt x="68" y="132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2" y="122"/>
                </a:lnTo>
                <a:lnTo>
                  <a:pt x="62" y="120"/>
                </a:lnTo>
                <a:lnTo>
                  <a:pt x="62" y="120"/>
                </a:lnTo>
                <a:lnTo>
                  <a:pt x="60" y="120"/>
                </a:lnTo>
                <a:lnTo>
                  <a:pt x="60" y="118"/>
                </a:lnTo>
                <a:lnTo>
                  <a:pt x="58" y="118"/>
                </a:lnTo>
                <a:lnTo>
                  <a:pt x="56" y="120"/>
                </a:lnTo>
                <a:lnTo>
                  <a:pt x="54" y="120"/>
                </a:lnTo>
                <a:lnTo>
                  <a:pt x="54" y="118"/>
                </a:lnTo>
                <a:lnTo>
                  <a:pt x="54" y="118"/>
                </a:lnTo>
                <a:lnTo>
                  <a:pt x="52" y="118"/>
                </a:lnTo>
                <a:lnTo>
                  <a:pt x="48" y="120"/>
                </a:lnTo>
                <a:lnTo>
                  <a:pt x="48" y="118"/>
                </a:lnTo>
                <a:lnTo>
                  <a:pt x="46" y="118"/>
                </a:lnTo>
                <a:lnTo>
                  <a:pt x="42" y="12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40" y="126"/>
                </a:lnTo>
                <a:lnTo>
                  <a:pt x="34" y="130"/>
                </a:lnTo>
                <a:lnTo>
                  <a:pt x="32" y="128"/>
                </a:lnTo>
                <a:lnTo>
                  <a:pt x="30" y="128"/>
                </a:lnTo>
                <a:lnTo>
                  <a:pt x="30" y="124"/>
                </a:lnTo>
                <a:lnTo>
                  <a:pt x="28" y="124"/>
                </a:lnTo>
                <a:lnTo>
                  <a:pt x="26" y="126"/>
                </a:lnTo>
                <a:lnTo>
                  <a:pt x="22" y="126"/>
                </a:lnTo>
                <a:lnTo>
                  <a:pt x="20" y="128"/>
                </a:lnTo>
                <a:lnTo>
                  <a:pt x="20" y="128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4" y="128"/>
                </a:lnTo>
                <a:lnTo>
                  <a:pt x="10" y="128"/>
                </a:lnTo>
                <a:lnTo>
                  <a:pt x="10" y="130"/>
                </a:lnTo>
                <a:lnTo>
                  <a:pt x="10" y="130"/>
                </a:lnTo>
                <a:lnTo>
                  <a:pt x="10" y="132"/>
                </a:lnTo>
                <a:lnTo>
                  <a:pt x="8" y="130"/>
                </a:lnTo>
                <a:lnTo>
                  <a:pt x="6" y="132"/>
                </a:lnTo>
                <a:lnTo>
                  <a:pt x="4" y="132"/>
                </a:lnTo>
                <a:lnTo>
                  <a:pt x="2" y="134"/>
                </a:lnTo>
                <a:lnTo>
                  <a:pt x="2" y="140"/>
                </a:lnTo>
                <a:lnTo>
                  <a:pt x="0" y="142"/>
                </a:lnTo>
                <a:lnTo>
                  <a:pt x="2" y="144"/>
                </a:lnTo>
                <a:lnTo>
                  <a:pt x="2" y="144"/>
                </a:lnTo>
                <a:lnTo>
                  <a:pt x="8" y="142"/>
                </a:lnTo>
                <a:lnTo>
                  <a:pt x="18" y="140"/>
                </a:lnTo>
                <a:lnTo>
                  <a:pt x="20" y="140"/>
                </a:lnTo>
                <a:lnTo>
                  <a:pt x="16" y="142"/>
                </a:lnTo>
                <a:lnTo>
                  <a:pt x="12" y="144"/>
                </a:lnTo>
                <a:lnTo>
                  <a:pt x="12" y="144"/>
                </a:lnTo>
                <a:lnTo>
                  <a:pt x="18" y="144"/>
                </a:lnTo>
                <a:lnTo>
                  <a:pt x="18" y="144"/>
                </a:lnTo>
                <a:lnTo>
                  <a:pt x="22" y="146"/>
                </a:lnTo>
                <a:lnTo>
                  <a:pt x="20" y="146"/>
                </a:lnTo>
                <a:lnTo>
                  <a:pt x="14" y="148"/>
                </a:lnTo>
                <a:lnTo>
                  <a:pt x="14" y="146"/>
                </a:lnTo>
                <a:lnTo>
                  <a:pt x="10" y="146"/>
                </a:lnTo>
                <a:lnTo>
                  <a:pt x="8" y="144"/>
                </a:lnTo>
                <a:lnTo>
                  <a:pt x="6" y="146"/>
                </a:lnTo>
                <a:lnTo>
                  <a:pt x="6" y="148"/>
                </a:lnTo>
                <a:lnTo>
                  <a:pt x="6" y="148"/>
                </a:lnTo>
                <a:lnTo>
                  <a:pt x="8" y="148"/>
                </a:lnTo>
                <a:lnTo>
                  <a:pt x="8" y="152"/>
                </a:lnTo>
                <a:lnTo>
                  <a:pt x="10" y="152"/>
                </a:lnTo>
                <a:lnTo>
                  <a:pt x="10" y="150"/>
                </a:lnTo>
                <a:lnTo>
                  <a:pt x="14" y="150"/>
                </a:lnTo>
                <a:lnTo>
                  <a:pt x="18" y="150"/>
                </a:lnTo>
                <a:lnTo>
                  <a:pt x="18" y="154"/>
                </a:lnTo>
                <a:lnTo>
                  <a:pt x="18" y="158"/>
                </a:lnTo>
                <a:lnTo>
                  <a:pt x="16" y="158"/>
                </a:lnTo>
                <a:lnTo>
                  <a:pt x="14" y="156"/>
                </a:lnTo>
                <a:lnTo>
                  <a:pt x="2" y="158"/>
                </a:lnTo>
                <a:lnTo>
                  <a:pt x="0" y="160"/>
                </a:lnTo>
                <a:lnTo>
                  <a:pt x="2" y="160"/>
                </a:lnTo>
                <a:lnTo>
                  <a:pt x="8" y="162"/>
                </a:lnTo>
                <a:lnTo>
                  <a:pt x="14" y="166"/>
                </a:lnTo>
                <a:lnTo>
                  <a:pt x="14" y="168"/>
                </a:lnTo>
                <a:lnTo>
                  <a:pt x="14" y="172"/>
                </a:lnTo>
                <a:lnTo>
                  <a:pt x="14" y="172"/>
                </a:lnTo>
                <a:lnTo>
                  <a:pt x="18" y="172"/>
                </a:lnTo>
                <a:lnTo>
                  <a:pt x="20" y="172"/>
                </a:lnTo>
                <a:lnTo>
                  <a:pt x="20" y="170"/>
                </a:lnTo>
                <a:lnTo>
                  <a:pt x="20" y="170"/>
                </a:lnTo>
                <a:lnTo>
                  <a:pt x="22" y="170"/>
                </a:lnTo>
                <a:lnTo>
                  <a:pt x="22" y="170"/>
                </a:lnTo>
                <a:lnTo>
                  <a:pt x="22" y="168"/>
                </a:lnTo>
                <a:lnTo>
                  <a:pt x="24" y="166"/>
                </a:lnTo>
                <a:lnTo>
                  <a:pt x="24" y="166"/>
                </a:lnTo>
                <a:lnTo>
                  <a:pt x="24" y="166"/>
                </a:lnTo>
                <a:lnTo>
                  <a:pt x="24" y="168"/>
                </a:lnTo>
                <a:lnTo>
                  <a:pt x="26" y="170"/>
                </a:lnTo>
                <a:lnTo>
                  <a:pt x="28" y="170"/>
                </a:lnTo>
                <a:lnTo>
                  <a:pt x="26" y="168"/>
                </a:lnTo>
                <a:lnTo>
                  <a:pt x="28" y="168"/>
                </a:lnTo>
                <a:lnTo>
                  <a:pt x="30" y="168"/>
                </a:lnTo>
                <a:lnTo>
                  <a:pt x="30" y="168"/>
                </a:lnTo>
                <a:lnTo>
                  <a:pt x="32" y="172"/>
                </a:lnTo>
                <a:lnTo>
                  <a:pt x="36" y="174"/>
                </a:lnTo>
                <a:lnTo>
                  <a:pt x="36" y="170"/>
                </a:lnTo>
                <a:lnTo>
                  <a:pt x="38" y="172"/>
                </a:lnTo>
                <a:lnTo>
                  <a:pt x="36" y="174"/>
                </a:lnTo>
                <a:lnTo>
                  <a:pt x="42" y="174"/>
                </a:lnTo>
                <a:lnTo>
                  <a:pt x="46" y="178"/>
                </a:lnTo>
                <a:lnTo>
                  <a:pt x="48" y="178"/>
                </a:lnTo>
                <a:lnTo>
                  <a:pt x="48" y="178"/>
                </a:lnTo>
                <a:lnTo>
                  <a:pt x="50" y="176"/>
                </a:lnTo>
                <a:lnTo>
                  <a:pt x="50" y="176"/>
                </a:lnTo>
                <a:lnTo>
                  <a:pt x="50" y="178"/>
                </a:lnTo>
                <a:lnTo>
                  <a:pt x="50" y="180"/>
                </a:lnTo>
                <a:lnTo>
                  <a:pt x="52" y="180"/>
                </a:lnTo>
                <a:lnTo>
                  <a:pt x="54" y="178"/>
                </a:lnTo>
                <a:lnTo>
                  <a:pt x="56" y="178"/>
                </a:lnTo>
                <a:lnTo>
                  <a:pt x="56" y="180"/>
                </a:lnTo>
                <a:lnTo>
                  <a:pt x="56" y="180"/>
                </a:lnTo>
                <a:lnTo>
                  <a:pt x="54" y="182"/>
                </a:lnTo>
                <a:lnTo>
                  <a:pt x="56" y="184"/>
                </a:lnTo>
                <a:lnTo>
                  <a:pt x="56" y="190"/>
                </a:lnTo>
                <a:lnTo>
                  <a:pt x="58" y="190"/>
                </a:lnTo>
                <a:lnTo>
                  <a:pt x="58" y="186"/>
                </a:lnTo>
                <a:lnTo>
                  <a:pt x="58" y="184"/>
                </a:lnTo>
                <a:lnTo>
                  <a:pt x="58" y="184"/>
                </a:lnTo>
                <a:lnTo>
                  <a:pt x="64" y="186"/>
                </a:lnTo>
                <a:lnTo>
                  <a:pt x="62" y="182"/>
                </a:lnTo>
                <a:lnTo>
                  <a:pt x="64" y="182"/>
                </a:lnTo>
                <a:lnTo>
                  <a:pt x="64" y="182"/>
                </a:lnTo>
                <a:lnTo>
                  <a:pt x="66" y="182"/>
                </a:lnTo>
                <a:lnTo>
                  <a:pt x="68" y="182"/>
                </a:lnTo>
                <a:lnTo>
                  <a:pt x="70" y="182"/>
                </a:lnTo>
                <a:lnTo>
                  <a:pt x="72" y="182"/>
                </a:lnTo>
                <a:lnTo>
                  <a:pt x="72" y="184"/>
                </a:lnTo>
                <a:lnTo>
                  <a:pt x="72" y="186"/>
                </a:lnTo>
                <a:lnTo>
                  <a:pt x="66" y="186"/>
                </a:lnTo>
                <a:lnTo>
                  <a:pt x="66" y="186"/>
                </a:lnTo>
                <a:lnTo>
                  <a:pt x="68" y="190"/>
                </a:lnTo>
                <a:lnTo>
                  <a:pt x="70" y="190"/>
                </a:lnTo>
                <a:lnTo>
                  <a:pt x="74" y="190"/>
                </a:lnTo>
                <a:lnTo>
                  <a:pt x="76" y="186"/>
                </a:lnTo>
                <a:lnTo>
                  <a:pt x="78" y="188"/>
                </a:lnTo>
                <a:lnTo>
                  <a:pt x="82" y="188"/>
                </a:lnTo>
                <a:lnTo>
                  <a:pt x="82" y="188"/>
                </a:lnTo>
                <a:lnTo>
                  <a:pt x="82" y="190"/>
                </a:lnTo>
                <a:lnTo>
                  <a:pt x="78" y="190"/>
                </a:lnTo>
                <a:lnTo>
                  <a:pt x="80" y="192"/>
                </a:lnTo>
                <a:lnTo>
                  <a:pt x="80" y="194"/>
                </a:lnTo>
                <a:lnTo>
                  <a:pt x="78" y="194"/>
                </a:lnTo>
                <a:lnTo>
                  <a:pt x="76" y="196"/>
                </a:lnTo>
                <a:lnTo>
                  <a:pt x="78" y="198"/>
                </a:lnTo>
                <a:lnTo>
                  <a:pt x="78" y="198"/>
                </a:lnTo>
                <a:lnTo>
                  <a:pt x="78" y="200"/>
                </a:lnTo>
                <a:lnTo>
                  <a:pt x="78" y="200"/>
                </a:lnTo>
                <a:lnTo>
                  <a:pt x="80" y="202"/>
                </a:lnTo>
                <a:lnTo>
                  <a:pt x="84" y="200"/>
                </a:lnTo>
                <a:lnTo>
                  <a:pt x="86" y="202"/>
                </a:lnTo>
                <a:lnTo>
                  <a:pt x="90" y="200"/>
                </a:lnTo>
                <a:lnTo>
                  <a:pt x="94" y="198"/>
                </a:lnTo>
                <a:lnTo>
                  <a:pt x="108" y="204"/>
                </a:lnTo>
                <a:lnTo>
                  <a:pt x="106" y="206"/>
                </a:lnTo>
                <a:lnTo>
                  <a:pt x="98" y="202"/>
                </a:lnTo>
                <a:lnTo>
                  <a:pt x="92" y="200"/>
                </a:lnTo>
                <a:lnTo>
                  <a:pt x="90" y="202"/>
                </a:lnTo>
                <a:lnTo>
                  <a:pt x="90" y="206"/>
                </a:lnTo>
                <a:lnTo>
                  <a:pt x="88" y="208"/>
                </a:lnTo>
                <a:lnTo>
                  <a:pt x="88" y="208"/>
                </a:lnTo>
                <a:lnTo>
                  <a:pt x="92" y="208"/>
                </a:lnTo>
                <a:lnTo>
                  <a:pt x="96" y="210"/>
                </a:lnTo>
                <a:lnTo>
                  <a:pt x="98" y="214"/>
                </a:lnTo>
                <a:lnTo>
                  <a:pt x="96" y="214"/>
                </a:lnTo>
                <a:lnTo>
                  <a:pt x="94" y="218"/>
                </a:lnTo>
                <a:lnTo>
                  <a:pt x="92" y="222"/>
                </a:lnTo>
                <a:lnTo>
                  <a:pt x="90" y="224"/>
                </a:lnTo>
                <a:lnTo>
                  <a:pt x="102" y="236"/>
                </a:lnTo>
                <a:lnTo>
                  <a:pt x="104" y="242"/>
                </a:lnTo>
                <a:lnTo>
                  <a:pt x="108" y="246"/>
                </a:lnTo>
                <a:lnTo>
                  <a:pt x="112" y="246"/>
                </a:lnTo>
                <a:lnTo>
                  <a:pt x="120" y="250"/>
                </a:lnTo>
                <a:lnTo>
                  <a:pt x="120" y="250"/>
                </a:lnTo>
                <a:lnTo>
                  <a:pt x="122" y="252"/>
                </a:lnTo>
                <a:lnTo>
                  <a:pt x="124" y="252"/>
                </a:lnTo>
                <a:lnTo>
                  <a:pt x="124" y="250"/>
                </a:lnTo>
                <a:lnTo>
                  <a:pt x="126" y="250"/>
                </a:lnTo>
                <a:lnTo>
                  <a:pt x="128" y="254"/>
                </a:lnTo>
                <a:lnTo>
                  <a:pt x="126" y="254"/>
                </a:lnTo>
                <a:lnTo>
                  <a:pt x="124" y="256"/>
                </a:lnTo>
                <a:lnTo>
                  <a:pt x="124" y="260"/>
                </a:lnTo>
                <a:lnTo>
                  <a:pt x="126" y="260"/>
                </a:lnTo>
                <a:lnTo>
                  <a:pt x="128" y="262"/>
                </a:lnTo>
                <a:lnTo>
                  <a:pt x="128" y="272"/>
                </a:lnTo>
                <a:lnTo>
                  <a:pt x="128" y="274"/>
                </a:lnTo>
                <a:lnTo>
                  <a:pt x="126" y="274"/>
                </a:lnTo>
                <a:lnTo>
                  <a:pt x="126" y="274"/>
                </a:lnTo>
                <a:lnTo>
                  <a:pt x="126" y="276"/>
                </a:lnTo>
                <a:lnTo>
                  <a:pt x="124" y="278"/>
                </a:lnTo>
                <a:lnTo>
                  <a:pt x="124" y="280"/>
                </a:lnTo>
                <a:lnTo>
                  <a:pt x="124" y="284"/>
                </a:lnTo>
                <a:lnTo>
                  <a:pt x="126" y="284"/>
                </a:lnTo>
                <a:lnTo>
                  <a:pt x="138" y="292"/>
                </a:lnTo>
                <a:lnTo>
                  <a:pt x="142" y="298"/>
                </a:lnTo>
                <a:lnTo>
                  <a:pt x="142" y="302"/>
                </a:lnTo>
                <a:lnTo>
                  <a:pt x="146" y="312"/>
                </a:lnTo>
                <a:lnTo>
                  <a:pt x="148" y="318"/>
                </a:lnTo>
                <a:lnTo>
                  <a:pt x="146" y="318"/>
                </a:lnTo>
                <a:lnTo>
                  <a:pt x="144" y="314"/>
                </a:lnTo>
                <a:lnTo>
                  <a:pt x="142" y="306"/>
                </a:lnTo>
                <a:lnTo>
                  <a:pt x="140" y="302"/>
                </a:lnTo>
                <a:lnTo>
                  <a:pt x="136" y="296"/>
                </a:lnTo>
                <a:lnTo>
                  <a:pt x="130" y="292"/>
                </a:lnTo>
                <a:lnTo>
                  <a:pt x="130" y="290"/>
                </a:lnTo>
                <a:lnTo>
                  <a:pt x="130" y="288"/>
                </a:lnTo>
                <a:lnTo>
                  <a:pt x="128" y="290"/>
                </a:lnTo>
                <a:lnTo>
                  <a:pt x="128" y="292"/>
                </a:lnTo>
                <a:lnTo>
                  <a:pt x="126" y="304"/>
                </a:lnTo>
                <a:lnTo>
                  <a:pt x="122" y="336"/>
                </a:lnTo>
                <a:lnTo>
                  <a:pt x="124" y="338"/>
                </a:lnTo>
                <a:lnTo>
                  <a:pt x="124" y="338"/>
                </a:lnTo>
                <a:lnTo>
                  <a:pt x="124" y="338"/>
                </a:lnTo>
                <a:lnTo>
                  <a:pt x="126" y="330"/>
                </a:lnTo>
                <a:lnTo>
                  <a:pt x="128" y="332"/>
                </a:lnTo>
                <a:lnTo>
                  <a:pt x="132" y="336"/>
                </a:lnTo>
                <a:lnTo>
                  <a:pt x="130" y="338"/>
                </a:lnTo>
                <a:lnTo>
                  <a:pt x="128" y="338"/>
                </a:lnTo>
                <a:lnTo>
                  <a:pt x="126" y="338"/>
                </a:lnTo>
                <a:lnTo>
                  <a:pt x="124" y="344"/>
                </a:lnTo>
                <a:lnTo>
                  <a:pt x="124" y="346"/>
                </a:lnTo>
                <a:lnTo>
                  <a:pt x="120" y="375"/>
                </a:lnTo>
                <a:lnTo>
                  <a:pt x="116" y="387"/>
                </a:lnTo>
                <a:lnTo>
                  <a:pt x="116" y="389"/>
                </a:lnTo>
                <a:lnTo>
                  <a:pt x="114" y="395"/>
                </a:lnTo>
                <a:lnTo>
                  <a:pt x="114" y="397"/>
                </a:lnTo>
                <a:lnTo>
                  <a:pt x="108" y="403"/>
                </a:lnTo>
                <a:lnTo>
                  <a:pt x="106" y="403"/>
                </a:lnTo>
                <a:lnTo>
                  <a:pt x="106" y="403"/>
                </a:lnTo>
                <a:lnTo>
                  <a:pt x="104" y="405"/>
                </a:lnTo>
                <a:lnTo>
                  <a:pt x="106" y="409"/>
                </a:lnTo>
                <a:lnTo>
                  <a:pt x="110" y="411"/>
                </a:lnTo>
                <a:lnTo>
                  <a:pt x="114" y="409"/>
                </a:lnTo>
                <a:lnTo>
                  <a:pt x="116" y="409"/>
                </a:lnTo>
                <a:lnTo>
                  <a:pt x="118" y="411"/>
                </a:lnTo>
                <a:lnTo>
                  <a:pt x="118" y="417"/>
                </a:lnTo>
                <a:lnTo>
                  <a:pt x="118" y="419"/>
                </a:lnTo>
                <a:lnTo>
                  <a:pt x="116" y="421"/>
                </a:lnTo>
                <a:lnTo>
                  <a:pt x="116" y="421"/>
                </a:lnTo>
                <a:lnTo>
                  <a:pt x="118" y="423"/>
                </a:lnTo>
                <a:lnTo>
                  <a:pt x="120" y="421"/>
                </a:lnTo>
                <a:lnTo>
                  <a:pt x="124" y="421"/>
                </a:lnTo>
                <a:lnTo>
                  <a:pt x="128" y="421"/>
                </a:lnTo>
                <a:lnTo>
                  <a:pt x="136" y="425"/>
                </a:lnTo>
                <a:lnTo>
                  <a:pt x="142" y="425"/>
                </a:lnTo>
                <a:lnTo>
                  <a:pt x="142" y="425"/>
                </a:lnTo>
                <a:lnTo>
                  <a:pt x="144" y="429"/>
                </a:lnTo>
                <a:lnTo>
                  <a:pt x="146" y="429"/>
                </a:lnTo>
                <a:lnTo>
                  <a:pt x="150" y="435"/>
                </a:lnTo>
                <a:lnTo>
                  <a:pt x="152" y="433"/>
                </a:lnTo>
                <a:lnTo>
                  <a:pt x="154" y="433"/>
                </a:lnTo>
                <a:lnTo>
                  <a:pt x="160" y="431"/>
                </a:lnTo>
                <a:lnTo>
                  <a:pt x="162" y="433"/>
                </a:lnTo>
                <a:lnTo>
                  <a:pt x="166" y="433"/>
                </a:lnTo>
                <a:lnTo>
                  <a:pt x="166" y="435"/>
                </a:lnTo>
                <a:lnTo>
                  <a:pt x="170" y="439"/>
                </a:lnTo>
                <a:lnTo>
                  <a:pt x="172" y="439"/>
                </a:lnTo>
                <a:lnTo>
                  <a:pt x="178" y="437"/>
                </a:lnTo>
                <a:lnTo>
                  <a:pt x="180" y="437"/>
                </a:lnTo>
                <a:lnTo>
                  <a:pt x="182" y="437"/>
                </a:lnTo>
                <a:lnTo>
                  <a:pt x="184" y="439"/>
                </a:lnTo>
                <a:lnTo>
                  <a:pt x="186" y="437"/>
                </a:lnTo>
                <a:lnTo>
                  <a:pt x="188" y="439"/>
                </a:lnTo>
                <a:lnTo>
                  <a:pt x="192" y="439"/>
                </a:lnTo>
                <a:lnTo>
                  <a:pt x="194" y="439"/>
                </a:lnTo>
                <a:lnTo>
                  <a:pt x="196" y="435"/>
                </a:lnTo>
                <a:lnTo>
                  <a:pt x="198" y="431"/>
                </a:lnTo>
                <a:lnTo>
                  <a:pt x="200" y="431"/>
                </a:lnTo>
                <a:lnTo>
                  <a:pt x="202" y="431"/>
                </a:lnTo>
                <a:lnTo>
                  <a:pt x="204" y="431"/>
                </a:lnTo>
                <a:lnTo>
                  <a:pt x="216" y="433"/>
                </a:lnTo>
                <a:lnTo>
                  <a:pt x="218" y="437"/>
                </a:lnTo>
                <a:lnTo>
                  <a:pt x="220" y="435"/>
                </a:lnTo>
                <a:lnTo>
                  <a:pt x="224" y="437"/>
                </a:lnTo>
                <a:lnTo>
                  <a:pt x="228" y="441"/>
                </a:lnTo>
                <a:lnTo>
                  <a:pt x="230" y="439"/>
                </a:lnTo>
                <a:lnTo>
                  <a:pt x="238" y="441"/>
                </a:lnTo>
                <a:lnTo>
                  <a:pt x="240" y="443"/>
                </a:lnTo>
                <a:lnTo>
                  <a:pt x="240" y="445"/>
                </a:lnTo>
                <a:lnTo>
                  <a:pt x="242" y="447"/>
                </a:lnTo>
                <a:lnTo>
                  <a:pt x="246" y="449"/>
                </a:lnTo>
                <a:lnTo>
                  <a:pt x="250" y="453"/>
                </a:lnTo>
                <a:lnTo>
                  <a:pt x="252" y="453"/>
                </a:lnTo>
                <a:lnTo>
                  <a:pt x="256" y="451"/>
                </a:lnTo>
                <a:lnTo>
                  <a:pt x="262" y="451"/>
                </a:lnTo>
                <a:lnTo>
                  <a:pt x="270" y="453"/>
                </a:lnTo>
                <a:lnTo>
                  <a:pt x="274" y="451"/>
                </a:lnTo>
                <a:lnTo>
                  <a:pt x="282" y="447"/>
                </a:lnTo>
                <a:lnTo>
                  <a:pt x="288" y="445"/>
                </a:lnTo>
                <a:lnTo>
                  <a:pt x="292" y="447"/>
                </a:lnTo>
                <a:lnTo>
                  <a:pt x="294" y="449"/>
                </a:lnTo>
                <a:lnTo>
                  <a:pt x="294" y="447"/>
                </a:lnTo>
                <a:lnTo>
                  <a:pt x="294" y="447"/>
                </a:lnTo>
                <a:lnTo>
                  <a:pt x="292" y="443"/>
                </a:lnTo>
                <a:lnTo>
                  <a:pt x="290" y="441"/>
                </a:lnTo>
                <a:lnTo>
                  <a:pt x="288" y="439"/>
                </a:lnTo>
                <a:lnTo>
                  <a:pt x="288" y="431"/>
                </a:lnTo>
                <a:lnTo>
                  <a:pt x="288" y="425"/>
                </a:lnTo>
                <a:lnTo>
                  <a:pt x="288" y="413"/>
                </a:lnTo>
                <a:lnTo>
                  <a:pt x="288" y="413"/>
                </a:lnTo>
                <a:lnTo>
                  <a:pt x="286" y="413"/>
                </a:lnTo>
                <a:lnTo>
                  <a:pt x="286" y="413"/>
                </a:lnTo>
                <a:lnTo>
                  <a:pt x="288" y="411"/>
                </a:lnTo>
                <a:lnTo>
                  <a:pt x="290" y="411"/>
                </a:lnTo>
                <a:lnTo>
                  <a:pt x="294" y="405"/>
                </a:lnTo>
                <a:lnTo>
                  <a:pt x="296" y="405"/>
                </a:lnTo>
                <a:lnTo>
                  <a:pt x="304" y="401"/>
                </a:lnTo>
                <a:lnTo>
                  <a:pt x="308" y="395"/>
                </a:lnTo>
                <a:lnTo>
                  <a:pt x="320" y="387"/>
                </a:lnTo>
                <a:lnTo>
                  <a:pt x="326" y="387"/>
                </a:lnTo>
                <a:lnTo>
                  <a:pt x="328" y="387"/>
                </a:lnTo>
                <a:lnTo>
                  <a:pt x="330" y="389"/>
                </a:lnTo>
                <a:lnTo>
                  <a:pt x="336" y="393"/>
                </a:lnTo>
                <a:lnTo>
                  <a:pt x="342" y="391"/>
                </a:lnTo>
                <a:lnTo>
                  <a:pt x="344" y="393"/>
                </a:lnTo>
                <a:lnTo>
                  <a:pt x="344" y="395"/>
                </a:lnTo>
                <a:lnTo>
                  <a:pt x="344" y="397"/>
                </a:lnTo>
                <a:lnTo>
                  <a:pt x="346" y="395"/>
                </a:lnTo>
                <a:lnTo>
                  <a:pt x="352" y="395"/>
                </a:lnTo>
                <a:lnTo>
                  <a:pt x="354" y="395"/>
                </a:lnTo>
                <a:lnTo>
                  <a:pt x="352" y="393"/>
                </a:lnTo>
                <a:lnTo>
                  <a:pt x="354" y="391"/>
                </a:lnTo>
                <a:lnTo>
                  <a:pt x="358" y="389"/>
                </a:lnTo>
                <a:lnTo>
                  <a:pt x="360" y="391"/>
                </a:lnTo>
                <a:lnTo>
                  <a:pt x="360" y="391"/>
                </a:lnTo>
                <a:lnTo>
                  <a:pt x="360" y="387"/>
                </a:lnTo>
                <a:lnTo>
                  <a:pt x="362" y="385"/>
                </a:lnTo>
                <a:lnTo>
                  <a:pt x="362" y="387"/>
                </a:lnTo>
                <a:lnTo>
                  <a:pt x="364" y="389"/>
                </a:lnTo>
                <a:lnTo>
                  <a:pt x="364" y="391"/>
                </a:lnTo>
                <a:lnTo>
                  <a:pt x="360" y="393"/>
                </a:lnTo>
                <a:lnTo>
                  <a:pt x="360" y="395"/>
                </a:lnTo>
                <a:lnTo>
                  <a:pt x="364" y="395"/>
                </a:lnTo>
                <a:lnTo>
                  <a:pt x="371" y="393"/>
                </a:lnTo>
                <a:lnTo>
                  <a:pt x="373" y="393"/>
                </a:lnTo>
                <a:lnTo>
                  <a:pt x="373" y="395"/>
                </a:lnTo>
                <a:lnTo>
                  <a:pt x="375" y="399"/>
                </a:lnTo>
                <a:lnTo>
                  <a:pt x="375" y="401"/>
                </a:lnTo>
                <a:lnTo>
                  <a:pt x="387" y="399"/>
                </a:lnTo>
                <a:lnTo>
                  <a:pt x="387" y="403"/>
                </a:lnTo>
                <a:lnTo>
                  <a:pt x="391" y="403"/>
                </a:lnTo>
                <a:lnTo>
                  <a:pt x="391" y="405"/>
                </a:lnTo>
                <a:lnTo>
                  <a:pt x="393" y="405"/>
                </a:lnTo>
                <a:lnTo>
                  <a:pt x="393" y="407"/>
                </a:lnTo>
                <a:lnTo>
                  <a:pt x="393" y="407"/>
                </a:lnTo>
                <a:lnTo>
                  <a:pt x="395" y="407"/>
                </a:lnTo>
                <a:lnTo>
                  <a:pt x="397" y="407"/>
                </a:lnTo>
                <a:lnTo>
                  <a:pt x="397" y="405"/>
                </a:lnTo>
                <a:lnTo>
                  <a:pt x="397" y="405"/>
                </a:lnTo>
                <a:lnTo>
                  <a:pt x="395" y="403"/>
                </a:lnTo>
                <a:lnTo>
                  <a:pt x="395" y="403"/>
                </a:lnTo>
                <a:lnTo>
                  <a:pt x="397" y="403"/>
                </a:lnTo>
                <a:lnTo>
                  <a:pt x="401" y="405"/>
                </a:lnTo>
                <a:lnTo>
                  <a:pt x="403" y="405"/>
                </a:lnTo>
                <a:lnTo>
                  <a:pt x="403" y="405"/>
                </a:lnTo>
                <a:lnTo>
                  <a:pt x="403" y="407"/>
                </a:lnTo>
                <a:lnTo>
                  <a:pt x="403" y="407"/>
                </a:lnTo>
                <a:lnTo>
                  <a:pt x="405" y="407"/>
                </a:lnTo>
                <a:lnTo>
                  <a:pt x="405" y="403"/>
                </a:lnTo>
                <a:lnTo>
                  <a:pt x="409" y="403"/>
                </a:lnTo>
                <a:lnTo>
                  <a:pt x="413" y="403"/>
                </a:lnTo>
                <a:lnTo>
                  <a:pt x="415" y="401"/>
                </a:lnTo>
                <a:lnTo>
                  <a:pt x="415" y="401"/>
                </a:lnTo>
                <a:lnTo>
                  <a:pt x="417" y="399"/>
                </a:lnTo>
                <a:lnTo>
                  <a:pt x="419" y="399"/>
                </a:lnTo>
                <a:lnTo>
                  <a:pt x="421" y="397"/>
                </a:lnTo>
                <a:lnTo>
                  <a:pt x="423" y="399"/>
                </a:lnTo>
                <a:lnTo>
                  <a:pt x="423" y="397"/>
                </a:lnTo>
                <a:lnTo>
                  <a:pt x="425" y="395"/>
                </a:lnTo>
                <a:lnTo>
                  <a:pt x="425" y="393"/>
                </a:lnTo>
                <a:lnTo>
                  <a:pt x="423" y="393"/>
                </a:lnTo>
                <a:lnTo>
                  <a:pt x="421" y="393"/>
                </a:lnTo>
                <a:lnTo>
                  <a:pt x="427" y="385"/>
                </a:lnTo>
                <a:lnTo>
                  <a:pt x="431" y="383"/>
                </a:lnTo>
                <a:lnTo>
                  <a:pt x="433" y="381"/>
                </a:lnTo>
                <a:lnTo>
                  <a:pt x="433" y="381"/>
                </a:lnTo>
                <a:lnTo>
                  <a:pt x="431" y="379"/>
                </a:lnTo>
                <a:lnTo>
                  <a:pt x="433" y="377"/>
                </a:lnTo>
                <a:lnTo>
                  <a:pt x="437" y="377"/>
                </a:lnTo>
                <a:lnTo>
                  <a:pt x="437" y="375"/>
                </a:lnTo>
                <a:lnTo>
                  <a:pt x="439" y="375"/>
                </a:lnTo>
                <a:lnTo>
                  <a:pt x="441" y="371"/>
                </a:lnTo>
                <a:lnTo>
                  <a:pt x="443" y="366"/>
                </a:lnTo>
                <a:lnTo>
                  <a:pt x="449" y="364"/>
                </a:lnTo>
                <a:lnTo>
                  <a:pt x="449" y="362"/>
                </a:lnTo>
                <a:lnTo>
                  <a:pt x="449" y="362"/>
                </a:lnTo>
                <a:lnTo>
                  <a:pt x="451" y="362"/>
                </a:lnTo>
                <a:lnTo>
                  <a:pt x="453" y="362"/>
                </a:lnTo>
                <a:lnTo>
                  <a:pt x="453" y="362"/>
                </a:lnTo>
                <a:lnTo>
                  <a:pt x="453" y="360"/>
                </a:lnTo>
                <a:lnTo>
                  <a:pt x="453" y="356"/>
                </a:lnTo>
                <a:lnTo>
                  <a:pt x="457" y="3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" name="NAT_TXT_2"/>
          <p:cNvSpPr txBox="1"/>
          <p:nvPr/>
        </p:nvSpPr>
        <p:spPr>
          <a:xfrm>
            <a:off x="7768595" y="5042093"/>
            <a:ext cx="1030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G_TXT_2"/>
          <p:cNvSpPr txBox="1"/>
          <p:nvPr/>
        </p:nvSpPr>
        <p:spPr>
          <a:xfrm>
            <a:off x="5292080" y="4988338"/>
            <a:ext cx="104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500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  <a:endParaRPr lang="fr-FR" sz="2800" b="1" dirty="0">
              <a:solidFill>
                <a:srgbClr val="C500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 28"/>
          <p:cNvSpPr>
            <a:spLocks noChangeAspect="1" noEditPoints="1"/>
          </p:cNvSpPr>
          <p:nvPr/>
        </p:nvSpPr>
        <p:spPr bwMode="auto">
          <a:xfrm>
            <a:off x="4932040" y="4080294"/>
            <a:ext cx="234383" cy="324000"/>
          </a:xfrm>
          <a:custGeom>
            <a:avLst/>
            <a:gdLst>
              <a:gd name="T0" fmla="*/ 91 w 170"/>
              <a:gd name="T1" fmla="*/ 64 h 235"/>
              <a:gd name="T2" fmla="*/ 95 w 170"/>
              <a:gd name="T3" fmla="*/ 52 h 235"/>
              <a:gd name="T4" fmla="*/ 73 w 170"/>
              <a:gd name="T5" fmla="*/ 7 h 235"/>
              <a:gd name="T6" fmla="*/ 61 w 170"/>
              <a:gd name="T7" fmla="*/ 2 h 235"/>
              <a:gd name="T8" fmla="*/ 51 w 170"/>
              <a:gd name="T9" fmla="*/ 8 h 235"/>
              <a:gd name="T10" fmla="*/ 80 w 170"/>
              <a:gd name="T11" fmla="*/ 69 h 235"/>
              <a:gd name="T12" fmla="*/ 91 w 170"/>
              <a:gd name="T13" fmla="*/ 64 h 235"/>
              <a:gd name="T14" fmla="*/ 168 w 170"/>
              <a:gd name="T15" fmla="*/ 205 h 235"/>
              <a:gd name="T16" fmla="*/ 146 w 170"/>
              <a:gd name="T17" fmla="*/ 159 h 235"/>
              <a:gd name="T18" fmla="*/ 135 w 170"/>
              <a:gd name="T19" fmla="*/ 155 h 235"/>
              <a:gd name="T20" fmla="*/ 124 w 170"/>
              <a:gd name="T21" fmla="*/ 160 h 235"/>
              <a:gd name="T22" fmla="*/ 154 w 170"/>
              <a:gd name="T23" fmla="*/ 221 h 235"/>
              <a:gd name="T24" fmla="*/ 164 w 170"/>
              <a:gd name="T25" fmla="*/ 216 h 235"/>
              <a:gd name="T26" fmla="*/ 168 w 170"/>
              <a:gd name="T27" fmla="*/ 205 h 235"/>
              <a:gd name="T28" fmla="*/ 113 w 170"/>
              <a:gd name="T29" fmla="*/ 165 h 235"/>
              <a:gd name="T30" fmla="*/ 79 w 170"/>
              <a:gd name="T31" fmla="*/ 126 h 235"/>
              <a:gd name="T32" fmla="*/ 69 w 170"/>
              <a:gd name="T33" fmla="*/ 74 h 235"/>
              <a:gd name="T34" fmla="*/ 71 w 170"/>
              <a:gd name="T35" fmla="*/ 74 h 235"/>
              <a:gd name="T36" fmla="*/ 41 w 170"/>
              <a:gd name="T37" fmla="*/ 12 h 235"/>
              <a:gd name="T38" fmla="*/ 40 w 170"/>
              <a:gd name="T39" fmla="*/ 13 h 235"/>
              <a:gd name="T40" fmla="*/ 44 w 170"/>
              <a:gd name="T41" fmla="*/ 142 h 235"/>
              <a:gd name="T42" fmla="*/ 142 w 170"/>
              <a:gd name="T43" fmla="*/ 227 h 235"/>
              <a:gd name="T44" fmla="*/ 144 w 170"/>
              <a:gd name="T45" fmla="*/ 226 h 235"/>
              <a:gd name="T46" fmla="*/ 114 w 170"/>
              <a:gd name="T47" fmla="*/ 165 h 235"/>
              <a:gd name="T48" fmla="*/ 113 w 170"/>
              <a:gd name="T49" fmla="*/ 16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0" h="235">
                <a:moveTo>
                  <a:pt x="91" y="64"/>
                </a:moveTo>
                <a:cubicBezTo>
                  <a:pt x="95" y="62"/>
                  <a:pt x="97" y="57"/>
                  <a:pt x="95" y="52"/>
                </a:cubicBezTo>
                <a:cubicBezTo>
                  <a:pt x="73" y="7"/>
                  <a:pt x="73" y="7"/>
                  <a:pt x="73" y="7"/>
                </a:cubicBezTo>
                <a:cubicBezTo>
                  <a:pt x="71" y="2"/>
                  <a:pt x="66" y="0"/>
                  <a:pt x="61" y="2"/>
                </a:cubicBezTo>
                <a:cubicBezTo>
                  <a:pt x="51" y="8"/>
                  <a:pt x="51" y="8"/>
                  <a:pt x="51" y="8"/>
                </a:cubicBezTo>
                <a:cubicBezTo>
                  <a:pt x="80" y="69"/>
                  <a:pt x="80" y="69"/>
                  <a:pt x="80" y="69"/>
                </a:cubicBezTo>
                <a:lnTo>
                  <a:pt x="91" y="64"/>
                </a:lnTo>
                <a:close/>
                <a:moveTo>
                  <a:pt x="168" y="205"/>
                </a:moveTo>
                <a:cubicBezTo>
                  <a:pt x="146" y="159"/>
                  <a:pt x="146" y="159"/>
                  <a:pt x="146" y="159"/>
                </a:cubicBezTo>
                <a:cubicBezTo>
                  <a:pt x="144" y="155"/>
                  <a:pt x="139" y="153"/>
                  <a:pt x="135" y="155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54" y="221"/>
                  <a:pt x="154" y="221"/>
                  <a:pt x="154" y="221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68" y="214"/>
                  <a:pt x="170" y="209"/>
                  <a:pt x="168" y="205"/>
                </a:cubicBezTo>
                <a:close/>
                <a:moveTo>
                  <a:pt x="113" y="165"/>
                </a:moveTo>
                <a:cubicBezTo>
                  <a:pt x="109" y="167"/>
                  <a:pt x="99" y="167"/>
                  <a:pt x="79" y="126"/>
                </a:cubicBezTo>
                <a:cubicBezTo>
                  <a:pt x="59" y="84"/>
                  <a:pt x="65" y="76"/>
                  <a:pt x="69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41" y="12"/>
                  <a:pt x="41" y="12"/>
                  <a:pt x="41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32" y="17"/>
                  <a:pt x="0" y="50"/>
                  <a:pt x="44" y="142"/>
                </a:cubicBezTo>
                <a:cubicBezTo>
                  <a:pt x="88" y="235"/>
                  <a:pt x="134" y="231"/>
                  <a:pt x="142" y="227"/>
                </a:cubicBezTo>
                <a:cubicBezTo>
                  <a:pt x="144" y="226"/>
                  <a:pt x="144" y="226"/>
                  <a:pt x="144" y="226"/>
                </a:cubicBezTo>
                <a:cubicBezTo>
                  <a:pt x="114" y="165"/>
                  <a:pt x="114" y="165"/>
                  <a:pt x="114" y="165"/>
                </a:cubicBezTo>
                <a:lnTo>
                  <a:pt x="113" y="165"/>
                </a:ln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581D74"/>
              </a:solidFill>
            </a:endParaRPr>
          </a:p>
        </p:txBody>
      </p:sp>
      <p:sp>
        <p:nvSpPr>
          <p:cNvPr id="49" name="BASE_2"/>
          <p:cNvSpPr txBox="1"/>
          <p:nvPr/>
        </p:nvSpPr>
        <p:spPr>
          <a:xfrm>
            <a:off x="6587795" y="5409436"/>
            <a:ext cx="208866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1028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Ont eu au moins un contact avec un conseiller au cours des 12 derniers mois (16000)</a:t>
            </a:r>
            <a:endParaRPr lang="fr-FR" sz="9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SIGNIF_MOINS.png">
            <a:extLst>
              <a:ext uri="{FF2B5EF4-FFF2-40B4-BE49-F238E27FC236}">
                <a16:creationId xmlns="" xmlns:a16="http://schemas.microsoft.com/office/drawing/2014/main" id="{2BEE7107-812C-431E-B442-8F6904C134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795" y="5103370"/>
            <a:ext cx="216000" cy="216000"/>
          </a:xfrm>
          <a:prstGeom prst="rect">
            <a:avLst/>
          </a:prstGeom>
        </p:spPr>
      </p:pic>
      <p:sp>
        <p:nvSpPr>
          <p:cNvPr id="53" name="BASE_5"/>
          <p:cNvSpPr txBox="1"/>
          <p:nvPr/>
        </p:nvSpPr>
        <p:spPr>
          <a:xfrm>
            <a:off x="6873872" y="4905380"/>
            <a:ext cx="578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&lt;</a:t>
            </a:r>
          </a:p>
        </p:txBody>
      </p:sp>
      <p:graphicFrame>
        <p:nvGraphicFramePr>
          <p:cNvPr id="55" name="GRAPH_1"/>
          <p:cNvGraphicFramePr/>
          <p:nvPr>
            <p:extLst>
              <p:ext uri="{D42A27DB-BD31-4B8C-83A1-F6EECF244321}">
                <p14:modId xmlns:p14="http://schemas.microsoft.com/office/powerpoint/2010/main" val="651649380"/>
              </p:ext>
            </p:extLst>
          </p:nvPr>
        </p:nvGraphicFramePr>
        <p:xfrm>
          <a:off x="5049231" y="4594718"/>
          <a:ext cx="1674908" cy="135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" name="Freeform 24"/>
          <p:cNvSpPr>
            <a:spLocks noChangeAspect="1" noEditPoints="1"/>
          </p:cNvSpPr>
          <p:nvPr/>
        </p:nvSpPr>
        <p:spPr bwMode="auto">
          <a:xfrm>
            <a:off x="7895799" y="4365726"/>
            <a:ext cx="216000" cy="268258"/>
          </a:xfrm>
          <a:custGeom>
            <a:avLst/>
            <a:gdLst>
              <a:gd name="T0" fmla="*/ 170 w 186"/>
              <a:gd name="T1" fmla="*/ 149 h 231"/>
              <a:gd name="T2" fmla="*/ 128 w 186"/>
              <a:gd name="T3" fmla="*/ 127 h 231"/>
              <a:gd name="T4" fmla="*/ 106 w 186"/>
              <a:gd name="T5" fmla="*/ 195 h 231"/>
              <a:gd name="T6" fmla="*/ 99 w 186"/>
              <a:gd name="T7" fmla="*/ 151 h 231"/>
              <a:gd name="T8" fmla="*/ 102 w 186"/>
              <a:gd name="T9" fmla="*/ 140 h 231"/>
              <a:gd name="T10" fmla="*/ 93 w 186"/>
              <a:gd name="T11" fmla="*/ 134 h 231"/>
              <a:gd name="T12" fmla="*/ 84 w 186"/>
              <a:gd name="T13" fmla="*/ 140 h 231"/>
              <a:gd name="T14" fmla="*/ 87 w 186"/>
              <a:gd name="T15" fmla="*/ 151 h 231"/>
              <a:gd name="T16" fmla="*/ 80 w 186"/>
              <a:gd name="T17" fmla="*/ 195 h 231"/>
              <a:gd name="T18" fmla="*/ 58 w 186"/>
              <a:gd name="T19" fmla="*/ 127 h 231"/>
              <a:gd name="T20" fmla="*/ 16 w 186"/>
              <a:gd name="T21" fmla="*/ 149 h 231"/>
              <a:gd name="T22" fmla="*/ 0 w 186"/>
              <a:gd name="T23" fmla="*/ 223 h 231"/>
              <a:gd name="T24" fmla="*/ 2 w 186"/>
              <a:gd name="T25" fmla="*/ 229 h 231"/>
              <a:gd name="T26" fmla="*/ 8 w 186"/>
              <a:gd name="T27" fmla="*/ 231 h 231"/>
              <a:gd name="T28" fmla="*/ 178 w 186"/>
              <a:gd name="T29" fmla="*/ 231 h 231"/>
              <a:gd name="T30" fmla="*/ 183 w 186"/>
              <a:gd name="T31" fmla="*/ 229 h 231"/>
              <a:gd name="T32" fmla="*/ 186 w 186"/>
              <a:gd name="T33" fmla="*/ 223 h 231"/>
              <a:gd name="T34" fmla="*/ 170 w 186"/>
              <a:gd name="T35" fmla="*/ 149 h 231"/>
              <a:gd name="T36" fmla="*/ 53 w 186"/>
              <a:gd name="T37" fmla="*/ 80 h 231"/>
              <a:gd name="T38" fmla="*/ 57 w 186"/>
              <a:gd name="T39" fmla="*/ 82 h 231"/>
              <a:gd name="T40" fmla="*/ 93 w 186"/>
              <a:gd name="T41" fmla="*/ 117 h 231"/>
              <a:gd name="T42" fmla="*/ 129 w 186"/>
              <a:gd name="T43" fmla="*/ 82 h 231"/>
              <a:gd name="T44" fmla="*/ 133 w 186"/>
              <a:gd name="T45" fmla="*/ 80 h 231"/>
              <a:gd name="T46" fmla="*/ 140 w 186"/>
              <a:gd name="T47" fmla="*/ 73 h 231"/>
              <a:gd name="T48" fmla="*/ 140 w 186"/>
              <a:gd name="T49" fmla="*/ 64 h 231"/>
              <a:gd name="T50" fmla="*/ 135 w 186"/>
              <a:gd name="T51" fmla="*/ 62 h 231"/>
              <a:gd name="T52" fmla="*/ 135 w 186"/>
              <a:gd name="T53" fmla="*/ 62 h 231"/>
              <a:gd name="T54" fmla="*/ 137 w 186"/>
              <a:gd name="T55" fmla="*/ 35 h 231"/>
              <a:gd name="T56" fmla="*/ 121 w 186"/>
              <a:gd name="T57" fmla="*/ 15 h 231"/>
              <a:gd name="T58" fmla="*/ 65 w 186"/>
              <a:gd name="T59" fmla="*/ 15 h 231"/>
              <a:gd name="T60" fmla="*/ 49 w 186"/>
              <a:gd name="T61" fmla="*/ 35 h 231"/>
              <a:gd name="T62" fmla="*/ 51 w 186"/>
              <a:gd name="T63" fmla="*/ 62 h 231"/>
              <a:gd name="T64" fmla="*/ 46 w 186"/>
              <a:gd name="T65" fmla="*/ 64 h 231"/>
              <a:gd name="T66" fmla="*/ 46 w 186"/>
              <a:gd name="T67" fmla="*/ 73 h 231"/>
              <a:gd name="T68" fmla="*/ 53 w 186"/>
              <a:gd name="T69" fmla="*/ 8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6" h="231">
                <a:moveTo>
                  <a:pt x="170" y="149"/>
                </a:moveTo>
                <a:cubicBezTo>
                  <a:pt x="163" y="134"/>
                  <a:pt x="143" y="132"/>
                  <a:pt x="128" y="127"/>
                </a:cubicBezTo>
                <a:cubicBezTo>
                  <a:pt x="123" y="146"/>
                  <a:pt x="115" y="177"/>
                  <a:pt x="106" y="195"/>
                </a:cubicBezTo>
                <a:cubicBezTo>
                  <a:pt x="99" y="151"/>
                  <a:pt x="99" y="151"/>
                  <a:pt x="99" y="151"/>
                </a:cubicBezTo>
                <a:cubicBezTo>
                  <a:pt x="102" y="140"/>
                  <a:pt x="102" y="140"/>
                  <a:pt x="102" y="140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7" y="151"/>
                  <a:pt x="87" y="151"/>
                  <a:pt x="87" y="151"/>
                </a:cubicBezTo>
                <a:cubicBezTo>
                  <a:pt x="80" y="195"/>
                  <a:pt x="80" y="195"/>
                  <a:pt x="80" y="195"/>
                </a:cubicBezTo>
                <a:cubicBezTo>
                  <a:pt x="71" y="177"/>
                  <a:pt x="62" y="146"/>
                  <a:pt x="58" y="127"/>
                </a:cubicBezTo>
                <a:cubicBezTo>
                  <a:pt x="43" y="132"/>
                  <a:pt x="23" y="134"/>
                  <a:pt x="16" y="149"/>
                </a:cubicBezTo>
                <a:cubicBezTo>
                  <a:pt x="8" y="164"/>
                  <a:pt x="2" y="197"/>
                  <a:pt x="0" y="223"/>
                </a:cubicBezTo>
                <a:cubicBezTo>
                  <a:pt x="0" y="225"/>
                  <a:pt x="1" y="227"/>
                  <a:pt x="2" y="229"/>
                </a:cubicBezTo>
                <a:cubicBezTo>
                  <a:pt x="4" y="230"/>
                  <a:pt x="6" y="231"/>
                  <a:pt x="8" y="231"/>
                </a:cubicBezTo>
                <a:cubicBezTo>
                  <a:pt x="178" y="231"/>
                  <a:pt x="178" y="231"/>
                  <a:pt x="178" y="231"/>
                </a:cubicBezTo>
                <a:cubicBezTo>
                  <a:pt x="180" y="231"/>
                  <a:pt x="182" y="230"/>
                  <a:pt x="183" y="229"/>
                </a:cubicBezTo>
                <a:cubicBezTo>
                  <a:pt x="185" y="227"/>
                  <a:pt x="186" y="225"/>
                  <a:pt x="186" y="223"/>
                </a:cubicBezTo>
                <a:cubicBezTo>
                  <a:pt x="185" y="197"/>
                  <a:pt x="178" y="164"/>
                  <a:pt x="170" y="149"/>
                </a:cubicBezTo>
                <a:close/>
                <a:moveTo>
                  <a:pt x="53" y="80"/>
                </a:moveTo>
                <a:cubicBezTo>
                  <a:pt x="54" y="81"/>
                  <a:pt x="56" y="82"/>
                  <a:pt x="57" y="82"/>
                </a:cubicBezTo>
                <a:cubicBezTo>
                  <a:pt x="64" y="100"/>
                  <a:pt x="77" y="117"/>
                  <a:pt x="93" y="117"/>
                </a:cubicBezTo>
                <a:cubicBezTo>
                  <a:pt x="109" y="117"/>
                  <a:pt x="122" y="100"/>
                  <a:pt x="129" y="82"/>
                </a:cubicBezTo>
                <a:cubicBezTo>
                  <a:pt x="130" y="82"/>
                  <a:pt x="132" y="81"/>
                  <a:pt x="133" y="80"/>
                </a:cubicBezTo>
                <a:cubicBezTo>
                  <a:pt x="135" y="78"/>
                  <a:pt x="139" y="76"/>
                  <a:pt x="140" y="73"/>
                </a:cubicBezTo>
                <a:cubicBezTo>
                  <a:pt x="141" y="70"/>
                  <a:pt x="141" y="67"/>
                  <a:pt x="140" y="64"/>
                </a:cubicBezTo>
                <a:cubicBezTo>
                  <a:pt x="139" y="61"/>
                  <a:pt x="137" y="61"/>
                  <a:pt x="135" y="62"/>
                </a:cubicBezTo>
                <a:cubicBezTo>
                  <a:pt x="135" y="62"/>
                  <a:pt x="135" y="62"/>
                  <a:pt x="135" y="62"/>
                </a:cubicBezTo>
                <a:cubicBezTo>
                  <a:pt x="137" y="53"/>
                  <a:pt x="138" y="43"/>
                  <a:pt x="137" y="35"/>
                </a:cubicBezTo>
                <a:cubicBezTo>
                  <a:pt x="134" y="24"/>
                  <a:pt x="128" y="21"/>
                  <a:pt x="121" y="15"/>
                </a:cubicBezTo>
                <a:cubicBezTo>
                  <a:pt x="105" y="1"/>
                  <a:pt x="82" y="0"/>
                  <a:pt x="65" y="15"/>
                </a:cubicBezTo>
                <a:cubicBezTo>
                  <a:pt x="58" y="21"/>
                  <a:pt x="52" y="24"/>
                  <a:pt x="49" y="35"/>
                </a:cubicBezTo>
                <a:cubicBezTo>
                  <a:pt x="48" y="43"/>
                  <a:pt x="49" y="53"/>
                  <a:pt x="51" y="62"/>
                </a:cubicBezTo>
                <a:cubicBezTo>
                  <a:pt x="49" y="61"/>
                  <a:pt x="47" y="61"/>
                  <a:pt x="46" y="64"/>
                </a:cubicBezTo>
                <a:cubicBezTo>
                  <a:pt x="45" y="67"/>
                  <a:pt x="45" y="70"/>
                  <a:pt x="46" y="73"/>
                </a:cubicBezTo>
                <a:cubicBezTo>
                  <a:pt x="47" y="76"/>
                  <a:pt x="51" y="78"/>
                  <a:pt x="53" y="80"/>
                </a:cubicBez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04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404664"/>
            <a:ext cx="6291919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N°3 - </a:t>
            </a:r>
            <a:r>
              <a:rPr lang="fr-FR" cap="none" dirty="0"/>
              <a:t>TAUX D’APPELS ABOUTIS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d’appels aboutis sur les lignes Accueil et Conseiller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384176" y="1481719"/>
            <a:ext cx="2772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Prenons les bonnes habitudes : </a:t>
            </a:r>
          </a:p>
          <a:p>
            <a:pPr marL="444500" lvl="1" indent="-174625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Si le conseiller à l’accueil ne peut pas répondre, je prends l’appel depuis mon bureau »</a:t>
            </a:r>
          </a:p>
          <a:p>
            <a:pPr marL="444500" lvl="1" indent="-174625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A l’accueil , je prends en charge les appels du conseiller absent  (l’annonce absence ou non prévue a été activée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)»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444500" lvl="1" indent="-174625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Lorsque mon client appelle l’agence, je l’incite à qualifier sa demande pour une meilleure prise en charge » (Langage naturel)</a:t>
            </a:r>
          </a:p>
          <a:p>
            <a:pPr marL="444500" lvl="1" indent="-174625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Lorsque je suis à mon poste, je prends en charge les appels de mes clients »</a:t>
            </a:r>
          </a:p>
          <a:p>
            <a:pPr marL="444500" lvl="1" indent="-174625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 En cas de double appel, j’invite le client à patienter ou à me rappeler »</a:t>
            </a: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9552" y="1481719"/>
            <a:ext cx="2772000" cy="39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partir d’un suivi dédié « Accessibilité Téléphonique et Mails »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d’un rapport ORCA permettant de retracer l’historique des appels et clients appelant sur la ligne accueil de l’agence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266787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318271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6216355" y="1481719"/>
            <a:ext cx="2772000" cy="39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626412"/>
              </p:ext>
            </p:extLst>
          </p:nvPr>
        </p:nvGraphicFramePr>
        <p:xfrm>
          <a:off x="6407788" y="2847970"/>
          <a:ext cx="2376264" cy="9157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Guide </a:t>
                      </a:r>
                      <a:r>
                        <a:rPr lang="fr-FR" sz="1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Mymévo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5"/>
                        </a:rPr>
                        <a:t>Guide CISCO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39834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690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9" y="1839834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097" y="3933056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03</a:t>
            </a:r>
            <a:endParaRPr lang="fr-FR" b="1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097" y="3068960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Bouton d'action : Accueil 20">
            <a:hlinkClick r:id="rId9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4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26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12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27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8492" y="513200"/>
            <a:ext cx="6291919" cy="399972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N°4 - </a:t>
            </a:r>
            <a:r>
              <a:rPr lang="fr-FR" cap="none" dirty="0" smtClean="0"/>
              <a:t>TAUX DE MAILS RÉPONDUS</a:t>
            </a:r>
            <a:r>
              <a:rPr lang="fr-FR" cap="none" dirty="0"/>
              <a:t/>
            </a:r>
            <a:br>
              <a:rPr lang="fr-FR" cap="none" dirty="0"/>
            </a:b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04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4804196" y="1496132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de </a:t>
            </a:r>
            <a:r>
              <a:rPr lang="fr-FR" sz="1600" b="1" dirty="0">
                <a:solidFill>
                  <a:srgbClr val="0070C0"/>
                </a:solidFill>
                <a:latin typeface="Arial Narrow" panose="020B0606020202030204" pitchFamily="34" charset="0"/>
              </a:rPr>
              <a:t>mails </a:t>
            </a:r>
            <a:r>
              <a:rPr lang="fr-FR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clients répondus </a:t>
            </a:r>
            <a:r>
              <a:rPr lang="fr-FR" sz="1600" b="1" dirty="0">
                <a:solidFill>
                  <a:srgbClr val="0070C0"/>
                </a:solidFill>
                <a:latin typeface="Arial Narrow" panose="020B0606020202030204" pitchFamily="34" charset="0"/>
              </a:rPr>
              <a:t>dans les 48 </a:t>
            </a:r>
            <a:r>
              <a:rPr lang="fr-FR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heures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1095" y="1484784"/>
            <a:ext cx="3866889" cy="46085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Nombre de mails sortants de l’entité :</a:t>
            </a: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Faisant suite à un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mail entrant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externe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Répondus dans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les 48h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(retraitement week-end), à l’exclusion des mails automatiques (absence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628650" lvl="1" indent="-171450">
              <a:buSzPct val="70000"/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Rapporté au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nombre total de mails entrants de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l’entité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Maintenir voire améliorer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la satisfaction perçue par nos clients…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… tout en les incitant à privilégier ce canal de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communication.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0070C0"/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rgbClr val="0070C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80 %</a:t>
            </a:r>
            <a:endParaRPr lang="fr-FR" b="1" dirty="0"/>
          </a:p>
        </p:txBody>
      </p:sp>
      <p:sp>
        <p:nvSpPr>
          <p:cNvPr id="45" name="Rectangle 44"/>
          <p:cNvSpPr/>
          <p:nvPr/>
        </p:nvSpPr>
        <p:spPr>
          <a:xfrm>
            <a:off x="633342" y="2996952"/>
            <a:ext cx="3740844" cy="3046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100 emails reçus dans les boîtes mails des conseillers, 80 répondus dans les 2 jours ouvrés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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 Le taux de mails répondus sera de 80 / 100 = 80%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Pour aller plus loin :</a:t>
            </a: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Les emails internes sont exclus du périmètre, y compris mails automatiques d’outils, de workflow…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Je suis en congés, mon message d’absence automatique n’est pas considéré comme une réponse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 le mail ne sera pas identifié comme répondu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Si suite à la lecture de mon message d’absence, mon client envoie un email à mon collègue et que ce dernier répond sous 48h par rapport au mail initial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 les 2 mails seront considérés comme répondus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1560" y="2924944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>
                <a:solidFill>
                  <a:srgbClr val="0070C0"/>
                </a:solidFill>
                <a:latin typeface="Harlow Solid Italic" panose="04030604020F02020D02" pitchFamily="82" charset="0"/>
              </a:rPr>
              <a:t>Exemple :</a:t>
            </a:r>
          </a:p>
        </p:txBody>
      </p:sp>
      <p:sp>
        <p:nvSpPr>
          <p:cNvPr id="32" name="Bouton d'action : Accueil 31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4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5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6" name="ZoneTexte 11"/>
          <p:cNvSpPr txBox="1"/>
          <p:nvPr/>
        </p:nvSpPr>
        <p:spPr>
          <a:xfrm>
            <a:off x="4797470" y="5877272"/>
            <a:ext cx="230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Source : KANTAR TNS, enquête SAE,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7" name="GRAPH_5"/>
          <p:cNvGraphicFramePr/>
          <p:nvPr>
            <p:extLst>
              <p:ext uri="{D42A27DB-BD31-4B8C-83A1-F6EECF244321}">
                <p14:modId xmlns:p14="http://schemas.microsoft.com/office/powerpoint/2010/main" val="703857347"/>
              </p:ext>
            </p:extLst>
          </p:nvPr>
        </p:nvGraphicFramePr>
        <p:xfrm>
          <a:off x="5005039" y="4588472"/>
          <a:ext cx="1929600" cy="128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ZoneTexte 37"/>
          <p:cNvSpPr txBox="1"/>
          <p:nvPr/>
        </p:nvSpPr>
        <p:spPr>
          <a:xfrm>
            <a:off x="5401645" y="4077072"/>
            <a:ext cx="28427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</a:p>
          <a:p>
            <a:r>
              <a:rPr lang="fr-FR" sz="1400" b="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Rapidité de réponse du conseiller</a:t>
            </a:r>
          </a:p>
        </p:txBody>
      </p:sp>
      <p:sp>
        <p:nvSpPr>
          <p:cNvPr id="48" name="Freeform 40"/>
          <p:cNvSpPr>
            <a:spLocks noChangeAspect="1" noEditPoints="1"/>
          </p:cNvSpPr>
          <p:nvPr/>
        </p:nvSpPr>
        <p:spPr bwMode="auto">
          <a:xfrm>
            <a:off x="5004048" y="4077072"/>
            <a:ext cx="306911" cy="324000"/>
          </a:xfrm>
          <a:custGeom>
            <a:avLst/>
            <a:gdLst>
              <a:gd name="T0" fmla="*/ 107 w 215"/>
              <a:gd name="T1" fmla="*/ 132 h 227"/>
              <a:gd name="T2" fmla="*/ 97 w 215"/>
              <a:gd name="T3" fmla="*/ 137 h 227"/>
              <a:gd name="T4" fmla="*/ 93 w 215"/>
              <a:gd name="T5" fmla="*/ 151 h 227"/>
              <a:gd name="T6" fmla="*/ 96 w 215"/>
              <a:gd name="T7" fmla="*/ 163 h 227"/>
              <a:gd name="T8" fmla="*/ 104 w 215"/>
              <a:gd name="T9" fmla="*/ 168 h 227"/>
              <a:gd name="T10" fmla="*/ 116 w 215"/>
              <a:gd name="T11" fmla="*/ 162 h 227"/>
              <a:gd name="T12" fmla="*/ 121 w 215"/>
              <a:gd name="T13" fmla="*/ 146 h 227"/>
              <a:gd name="T14" fmla="*/ 117 w 215"/>
              <a:gd name="T15" fmla="*/ 136 h 227"/>
              <a:gd name="T16" fmla="*/ 107 w 215"/>
              <a:gd name="T17" fmla="*/ 132 h 227"/>
              <a:gd name="T18" fmla="*/ 208 w 215"/>
              <a:gd name="T19" fmla="*/ 73 h 227"/>
              <a:gd name="T20" fmla="*/ 208 w 215"/>
              <a:gd name="T21" fmla="*/ 73 h 227"/>
              <a:gd name="T22" fmla="*/ 207 w 215"/>
              <a:gd name="T23" fmla="*/ 72 h 227"/>
              <a:gd name="T24" fmla="*/ 205 w 215"/>
              <a:gd name="T25" fmla="*/ 71 h 227"/>
              <a:gd name="T26" fmla="*/ 107 w 215"/>
              <a:gd name="T27" fmla="*/ 0 h 227"/>
              <a:gd name="T28" fmla="*/ 10 w 215"/>
              <a:gd name="T29" fmla="*/ 71 h 227"/>
              <a:gd name="T30" fmla="*/ 8 w 215"/>
              <a:gd name="T31" fmla="*/ 72 h 227"/>
              <a:gd name="T32" fmla="*/ 7 w 215"/>
              <a:gd name="T33" fmla="*/ 73 h 227"/>
              <a:gd name="T34" fmla="*/ 7 w 215"/>
              <a:gd name="T35" fmla="*/ 73 h 227"/>
              <a:gd name="T36" fmla="*/ 0 w 215"/>
              <a:gd name="T37" fmla="*/ 89 h 227"/>
              <a:gd name="T38" fmla="*/ 0 w 215"/>
              <a:gd name="T39" fmla="*/ 206 h 227"/>
              <a:gd name="T40" fmla="*/ 21 w 215"/>
              <a:gd name="T41" fmla="*/ 227 h 227"/>
              <a:gd name="T42" fmla="*/ 194 w 215"/>
              <a:gd name="T43" fmla="*/ 227 h 227"/>
              <a:gd name="T44" fmla="*/ 215 w 215"/>
              <a:gd name="T45" fmla="*/ 206 h 227"/>
              <a:gd name="T46" fmla="*/ 215 w 215"/>
              <a:gd name="T47" fmla="*/ 89 h 227"/>
              <a:gd name="T48" fmla="*/ 208 w 215"/>
              <a:gd name="T49" fmla="*/ 73 h 227"/>
              <a:gd name="T50" fmla="*/ 154 w 215"/>
              <a:gd name="T51" fmla="*/ 168 h 227"/>
              <a:gd name="T52" fmla="*/ 133 w 215"/>
              <a:gd name="T53" fmla="*/ 180 h 227"/>
              <a:gd name="T54" fmla="*/ 120 w 215"/>
              <a:gd name="T55" fmla="*/ 172 h 227"/>
              <a:gd name="T56" fmla="*/ 103 w 215"/>
              <a:gd name="T57" fmla="*/ 180 h 227"/>
              <a:gd name="T58" fmla="*/ 86 w 215"/>
              <a:gd name="T59" fmla="*/ 172 h 227"/>
              <a:gd name="T60" fmla="*/ 79 w 215"/>
              <a:gd name="T61" fmla="*/ 150 h 227"/>
              <a:gd name="T62" fmla="*/ 87 w 215"/>
              <a:gd name="T63" fmla="*/ 128 h 227"/>
              <a:gd name="T64" fmla="*/ 106 w 215"/>
              <a:gd name="T65" fmla="*/ 119 h 227"/>
              <a:gd name="T66" fmla="*/ 121 w 215"/>
              <a:gd name="T67" fmla="*/ 126 h 227"/>
              <a:gd name="T68" fmla="*/ 122 w 215"/>
              <a:gd name="T69" fmla="*/ 120 h 227"/>
              <a:gd name="T70" fmla="*/ 136 w 215"/>
              <a:gd name="T71" fmla="*/ 120 h 227"/>
              <a:gd name="T72" fmla="*/ 131 w 215"/>
              <a:gd name="T73" fmla="*/ 157 h 227"/>
              <a:gd name="T74" fmla="*/ 131 w 215"/>
              <a:gd name="T75" fmla="*/ 164 h 227"/>
              <a:gd name="T76" fmla="*/ 135 w 215"/>
              <a:gd name="T77" fmla="*/ 169 h 227"/>
              <a:gd name="T78" fmla="*/ 146 w 215"/>
              <a:gd name="T79" fmla="*/ 161 h 227"/>
              <a:gd name="T80" fmla="*/ 152 w 215"/>
              <a:gd name="T81" fmla="*/ 141 h 227"/>
              <a:gd name="T82" fmla="*/ 139 w 215"/>
              <a:gd name="T83" fmla="*/ 113 h 227"/>
              <a:gd name="T84" fmla="*/ 110 w 215"/>
              <a:gd name="T85" fmla="*/ 103 h 227"/>
              <a:gd name="T86" fmla="*/ 77 w 215"/>
              <a:gd name="T87" fmla="*/ 116 h 227"/>
              <a:gd name="T88" fmla="*/ 64 w 215"/>
              <a:gd name="T89" fmla="*/ 148 h 227"/>
              <a:gd name="T90" fmla="*/ 77 w 215"/>
              <a:gd name="T91" fmla="*/ 180 h 227"/>
              <a:gd name="T92" fmla="*/ 111 w 215"/>
              <a:gd name="T93" fmla="*/ 193 h 227"/>
              <a:gd name="T94" fmla="*/ 146 w 215"/>
              <a:gd name="T95" fmla="*/ 184 h 227"/>
              <a:gd name="T96" fmla="*/ 151 w 215"/>
              <a:gd name="T97" fmla="*/ 194 h 227"/>
              <a:gd name="T98" fmla="*/ 111 w 215"/>
              <a:gd name="T99" fmla="*/ 204 h 227"/>
              <a:gd name="T100" fmla="*/ 68 w 215"/>
              <a:gd name="T101" fmla="*/ 188 h 227"/>
              <a:gd name="T102" fmla="*/ 52 w 215"/>
              <a:gd name="T103" fmla="*/ 148 h 227"/>
              <a:gd name="T104" fmla="*/ 69 w 215"/>
              <a:gd name="T105" fmla="*/ 108 h 227"/>
              <a:gd name="T106" fmla="*/ 109 w 215"/>
              <a:gd name="T107" fmla="*/ 92 h 227"/>
              <a:gd name="T108" fmla="*/ 147 w 215"/>
              <a:gd name="T109" fmla="*/ 106 h 227"/>
              <a:gd name="T110" fmla="*/ 163 w 215"/>
              <a:gd name="T111" fmla="*/ 141 h 227"/>
              <a:gd name="T112" fmla="*/ 154 w 215"/>
              <a:gd name="T113" fmla="*/ 168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5" h="227">
                <a:moveTo>
                  <a:pt x="107" y="132"/>
                </a:moveTo>
                <a:cubicBezTo>
                  <a:pt x="103" y="132"/>
                  <a:pt x="100" y="133"/>
                  <a:pt x="97" y="137"/>
                </a:cubicBezTo>
                <a:cubicBezTo>
                  <a:pt x="94" y="141"/>
                  <a:pt x="93" y="145"/>
                  <a:pt x="93" y="151"/>
                </a:cubicBezTo>
                <a:cubicBezTo>
                  <a:pt x="93" y="156"/>
                  <a:pt x="94" y="160"/>
                  <a:pt x="96" y="163"/>
                </a:cubicBezTo>
                <a:cubicBezTo>
                  <a:pt x="98" y="166"/>
                  <a:pt x="101" y="168"/>
                  <a:pt x="104" y="168"/>
                </a:cubicBezTo>
                <a:cubicBezTo>
                  <a:pt x="108" y="168"/>
                  <a:pt x="112" y="166"/>
                  <a:pt x="116" y="162"/>
                </a:cubicBezTo>
                <a:cubicBezTo>
                  <a:pt x="119" y="157"/>
                  <a:pt x="121" y="152"/>
                  <a:pt x="121" y="146"/>
                </a:cubicBezTo>
                <a:cubicBezTo>
                  <a:pt x="121" y="142"/>
                  <a:pt x="119" y="139"/>
                  <a:pt x="117" y="136"/>
                </a:cubicBezTo>
                <a:cubicBezTo>
                  <a:pt x="114" y="133"/>
                  <a:pt x="111" y="132"/>
                  <a:pt x="107" y="132"/>
                </a:cubicBezTo>
                <a:close/>
                <a:moveTo>
                  <a:pt x="208" y="73"/>
                </a:moveTo>
                <a:cubicBezTo>
                  <a:pt x="208" y="73"/>
                  <a:pt x="208" y="73"/>
                  <a:pt x="208" y="73"/>
                </a:cubicBezTo>
                <a:cubicBezTo>
                  <a:pt x="207" y="72"/>
                  <a:pt x="207" y="72"/>
                  <a:pt x="207" y="72"/>
                </a:cubicBezTo>
                <a:cubicBezTo>
                  <a:pt x="207" y="72"/>
                  <a:pt x="206" y="71"/>
                  <a:pt x="205" y="7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" y="71"/>
                  <a:pt x="10" y="71"/>
                  <a:pt x="10" y="71"/>
                </a:cubicBezTo>
                <a:cubicBezTo>
                  <a:pt x="9" y="71"/>
                  <a:pt x="8" y="72"/>
                  <a:pt x="8" y="72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3"/>
                  <a:pt x="7" y="73"/>
                  <a:pt x="7" y="73"/>
                </a:cubicBezTo>
                <a:cubicBezTo>
                  <a:pt x="3" y="76"/>
                  <a:pt x="0" y="82"/>
                  <a:pt x="0" y="89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18"/>
                  <a:pt x="9" y="227"/>
                  <a:pt x="21" y="227"/>
                </a:cubicBezTo>
                <a:cubicBezTo>
                  <a:pt x="194" y="227"/>
                  <a:pt x="194" y="227"/>
                  <a:pt x="194" y="227"/>
                </a:cubicBezTo>
                <a:cubicBezTo>
                  <a:pt x="206" y="227"/>
                  <a:pt x="215" y="218"/>
                  <a:pt x="215" y="206"/>
                </a:cubicBezTo>
                <a:cubicBezTo>
                  <a:pt x="215" y="89"/>
                  <a:pt x="215" y="89"/>
                  <a:pt x="215" y="89"/>
                </a:cubicBezTo>
                <a:cubicBezTo>
                  <a:pt x="215" y="82"/>
                  <a:pt x="212" y="76"/>
                  <a:pt x="208" y="73"/>
                </a:cubicBezTo>
                <a:close/>
                <a:moveTo>
                  <a:pt x="154" y="168"/>
                </a:moveTo>
                <a:cubicBezTo>
                  <a:pt x="148" y="176"/>
                  <a:pt x="141" y="180"/>
                  <a:pt x="133" y="180"/>
                </a:cubicBezTo>
                <a:cubicBezTo>
                  <a:pt x="127" y="180"/>
                  <a:pt x="122" y="177"/>
                  <a:pt x="120" y="172"/>
                </a:cubicBezTo>
                <a:cubicBezTo>
                  <a:pt x="115" y="178"/>
                  <a:pt x="110" y="180"/>
                  <a:pt x="103" y="180"/>
                </a:cubicBezTo>
                <a:cubicBezTo>
                  <a:pt x="97" y="180"/>
                  <a:pt x="91" y="178"/>
                  <a:pt x="86" y="172"/>
                </a:cubicBezTo>
                <a:cubicBezTo>
                  <a:pt x="82" y="167"/>
                  <a:pt x="79" y="159"/>
                  <a:pt x="79" y="150"/>
                </a:cubicBezTo>
                <a:cubicBezTo>
                  <a:pt x="79" y="141"/>
                  <a:pt x="82" y="133"/>
                  <a:pt x="87" y="128"/>
                </a:cubicBezTo>
                <a:cubicBezTo>
                  <a:pt x="92" y="122"/>
                  <a:pt x="99" y="119"/>
                  <a:pt x="106" y="119"/>
                </a:cubicBezTo>
                <a:cubicBezTo>
                  <a:pt x="113" y="119"/>
                  <a:pt x="118" y="121"/>
                  <a:pt x="121" y="126"/>
                </a:cubicBezTo>
                <a:cubicBezTo>
                  <a:pt x="122" y="120"/>
                  <a:pt x="122" y="120"/>
                  <a:pt x="122" y="120"/>
                </a:cubicBezTo>
                <a:cubicBezTo>
                  <a:pt x="136" y="120"/>
                  <a:pt x="136" y="120"/>
                  <a:pt x="136" y="120"/>
                </a:cubicBezTo>
                <a:cubicBezTo>
                  <a:pt x="131" y="157"/>
                  <a:pt x="131" y="157"/>
                  <a:pt x="131" y="157"/>
                </a:cubicBezTo>
                <a:cubicBezTo>
                  <a:pt x="131" y="159"/>
                  <a:pt x="131" y="162"/>
                  <a:pt x="131" y="164"/>
                </a:cubicBezTo>
                <a:cubicBezTo>
                  <a:pt x="131" y="167"/>
                  <a:pt x="132" y="169"/>
                  <a:pt x="135" y="169"/>
                </a:cubicBezTo>
                <a:cubicBezTo>
                  <a:pt x="139" y="169"/>
                  <a:pt x="142" y="166"/>
                  <a:pt x="146" y="161"/>
                </a:cubicBezTo>
                <a:cubicBezTo>
                  <a:pt x="150" y="155"/>
                  <a:pt x="152" y="149"/>
                  <a:pt x="152" y="141"/>
                </a:cubicBezTo>
                <a:cubicBezTo>
                  <a:pt x="152" y="130"/>
                  <a:pt x="148" y="120"/>
                  <a:pt x="139" y="113"/>
                </a:cubicBezTo>
                <a:cubicBezTo>
                  <a:pt x="131" y="106"/>
                  <a:pt x="121" y="103"/>
                  <a:pt x="110" y="103"/>
                </a:cubicBezTo>
                <a:cubicBezTo>
                  <a:pt x="97" y="103"/>
                  <a:pt x="86" y="107"/>
                  <a:pt x="77" y="116"/>
                </a:cubicBezTo>
                <a:cubicBezTo>
                  <a:pt x="69" y="125"/>
                  <a:pt x="64" y="135"/>
                  <a:pt x="64" y="148"/>
                </a:cubicBezTo>
                <a:cubicBezTo>
                  <a:pt x="64" y="160"/>
                  <a:pt x="69" y="171"/>
                  <a:pt x="77" y="180"/>
                </a:cubicBezTo>
                <a:cubicBezTo>
                  <a:pt x="85" y="188"/>
                  <a:pt x="96" y="193"/>
                  <a:pt x="111" y="193"/>
                </a:cubicBezTo>
                <a:cubicBezTo>
                  <a:pt x="123" y="193"/>
                  <a:pt x="134" y="190"/>
                  <a:pt x="146" y="184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38" y="201"/>
                  <a:pt x="125" y="204"/>
                  <a:pt x="111" y="204"/>
                </a:cubicBezTo>
                <a:cubicBezTo>
                  <a:pt x="93" y="204"/>
                  <a:pt x="78" y="198"/>
                  <a:pt x="68" y="188"/>
                </a:cubicBezTo>
                <a:cubicBezTo>
                  <a:pt x="57" y="177"/>
                  <a:pt x="52" y="163"/>
                  <a:pt x="52" y="148"/>
                </a:cubicBezTo>
                <a:cubicBezTo>
                  <a:pt x="52" y="132"/>
                  <a:pt x="57" y="119"/>
                  <a:pt x="69" y="108"/>
                </a:cubicBezTo>
                <a:cubicBezTo>
                  <a:pt x="80" y="98"/>
                  <a:pt x="93" y="92"/>
                  <a:pt x="109" y="92"/>
                </a:cubicBezTo>
                <a:cubicBezTo>
                  <a:pt x="124" y="92"/>
                  <a:pt x="137" y="97"/>
                  <a:pt x="147" y="106"/>
                </a:cubicBezTo>
                <a:cubicBezTo>
                  <a:pt x="157" y="115"/>
                  <a:pt x="163" y="127"/>
                  <a:pt x="163" y="141"/>
                </a:cubicBezTo>
                <a:cubicBezTo>
                  <a:pt x="163" y="151"/>
                  <a:pt x="160" y="160"/>
                  <a:pt x="154" y="168"/>
                </a:cubicBez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" name="NAT_IMG"/>
          <p:cNvSpPr>
            <a:spLocks noEditPoints="1"/>
          </p:cNvSpPr>
          <p:nvPr/>
        </p:nvSpPr>
        <p:spPr bwMode="auto">
          <a:xfrm>
            <a:off x="7347247" y="5080700"/>
            <a:ext cx="307031" cy="304344"/>
          </a:xfrm>
          <a:custGeom>
            <a:avLst/>
            <a:gdLst>
              <a:gd name="T0" fmla="*/ 457 w 457"/>
              <a:gd name="T1" fmla="*/ 340 h 453"/>
              <a:gd name="T2" fmla="*/ 427 w 457"/>
              <a:gd name="T3" fmla="*/ 322 h 453"/>
              <a:gd name="T4" fmla="*/ 411 w 457"/>
              <a:gd name="T5" fmla="*/ 296 h 453"/>
              <a:gd name="T6" fmla="*/ 423 w 457"/>
              <a:gd name="T7" fmla="*/ 268 h 453"/>
              <a:gd name="T8" fmla="*/ 411 w 457"/>
              <a:gd name="T9" fmla="*/ 228 h 453"/>
              <a:gd name="T10" fmla="*/ 383 w 457"/>
              <a:gd name="T11" fmla="*/ 242 h 453"/>
              <a:gd name="T12" fmla="*/ 395 w 457"/>
              <a:gd name="T13" fmla="*/ 204 h 453"/>
              <a:gd name="T14" fmla="*/ 411 w 457"/>
              <a:gd name="T15" fmla="*/ 172 h 453"/>
              <a:gd name="T16" fmla="*/ 431 w 457"/>
              <a:gd name="T17" fmla="*/ 146 h 453"/>
              <a:gd name="T18" fmla="*/ 421 w 457"/>
              <a:gd name="T19" fmla="*/ 84 h 453"/>
              <a:gd name="T20" fmla="*/ 375 w 457"/>
              <a:gd name="T21" fmla="*/ 68 h 453"/>
              <a:gd name="T22" fmla="*/ 336 w 457"/>
              <a:gd name="T23" fmla="*/ 62 h 453"/>
              <a:gd name="T24" fmla="*/ 324 w 457"/>
              <a:gd name="T25" fmla="*/ 40 h 453"/>
              <a:gd name="T26" fmla="*/ 302 w 457"/>
              <a:gd name="T27" fmla="*/ 36 h 453"/>
              <a:gd name="T28" fmla="*/ 276 w 457"/>
              <a:gd name="T29" fmla="*/ 26 h 453"/>
              <a:gd name="T30" fmla="*/ 248 w 457"/>
              <a:gd name="T31" fmla="*/ 2 h 453"/>
              <a:gd name="T32" fmla="*/ 216 w 457"/>
              <a:gd name="T33" fmla="*/ 38 h 453"/>
              <a:gd name="T34" fmla="*/ 180 w 457"/>
              <a:gd name="T35" fmla="*/ 68 h 453"/>
              <a:gd name="T36" fmla="*/ 158 w 457"/>
              <a:gd name="T37" fmla="*/ 96 h 453"/>
              <a:gd name="T38" fmla="*/ 122 w 457"/>
              <a:gd name="T39" fmla="*/ 78 h 453"/>
              <a:gd name="T40" fmla="*/ 104 w 457"/>
              <a:gd name="T41" fmla="*/ 92 h 453"/>
              <a:gd name="T42" fmla="*/ 116 w 457"/>
              <a:gd name="T43" fmla="*/ 130 h 453"/>
              <a:gd name="T44" fmla="*/ 96 w 457"/>
              <a:gd name="T45" fmla="*/ 134 h 453"/>
              <a:gd name="T46" fmla="*/ 86 w 457"/>
              <a:gd name="T47" fmla="*/ 128 h 453"/>
              <a:gd name="T48" fmla="*/ 66 w 457"/>
              <a:gd name="T49" fmla="*/ 126 h 453"/>
              <a:gd name="T50" fmla="*/ 54 w 457"/>
              <a:gd name="T51" fmla="*/ 118 h 453"/>
              <a:gd name="T52" fmla="*/ 34 w 457"/>
              <a:gd name="T53" fmla="*/ 130 h 453"/>
              <a:gd name="T54" fmla="*/ 16 w 457"/>
              <a:gd name="T55" fmla="*/ 126 h 453"/>
              <a:gd name="T56" fmla="*/ 0 w 457"/>
              <a:gd name="T57" fmla="*/ 142 h 453"/>
              <a:gd name="T58" fmla="*/ 22 w 457"/>
              <a:gd name="T59" fmla="*/ 146 h 453"/>
              <a:gd name="T60" fmla="*/ 10 w 457"/>
              <a:gd name="T61" fmla="*/ 152 h 453"/>
              <a:gd name="T62" fmla="*/ 8 w 457"/>
              <a:gd name="T63" fmla="*/ 162 h 453"/>
              <a:gd name="T64" fmla="*/ 22 w 457"/>
              <a:gd name="T65" fmla="*/ 168 h 453"/>
              <a:gd name="T66" fmla="*/ 32 w 457"/>
              <a:gd name="T67" fmla="*/ 172 h 453"/>
              <a:gd name="T68" fmla="*/ 50 w 457"/>
              <a:gd name="T69" fmla="*/ 178 h 453"/>
              <a:gd name="T70" fmla="*/ 58 w 457"/>
              <a:gd name="T71" fmla="*/ 186 h 453"/>
              <a:gd name="T72" fmla="*/ 72 w 457"/>
              <a:gd name="T73" fmla="*/ 184 h 453"/>
              <a:gd name="T74" fmla="*/ 82 w 457"/>
              <a:gd name="T75" fmla="*/ 190 h 453"/>
              <a:gd name="T76" fmla="*/ 84 w 457"/>
              <a:gd name="T77" fmla="*/ 200 h 453"/>
              <a:gd name="T78" fmla="*/ 88 w 457"/>
              <a:gd name="T79" fmla="*/ 208 h 453"/>
              <a:gd name="T80" fmla="*/ 112 w 457"/>
              <a:gd name="T81" fmla="*/ 246 h 453"/>
              <a:gd name="T82" fmla="*/ 126 w 457"/>
              <a:gd name="T83" fmla="*/ 260 h 453"/>
              <a:gd name="T84" fmla="*/ 138 w 457"/>
              <a:gd name="T85" fmla="*/ 292 h 453"/>
              <a:gd name="T86" fmla="*/ 130 w 457"/>
              <a:gd name="T87" fmla="*/ 290 h 453"/>
              <a:gd name="T88" fmla="*/ 132 w 457"/>
              <a:gd name="T89" fmla="*/ 336 h 453"/>
              <a:gd name="T90" fmla="*/ 108 w 457"/>
              <a:gd name="T91" fmla="*/ 403 h 453"/>
              <a:gd name="T92" fmla="*/ 116 w 457"/>
              <a:gd name="T93" fmla="*/ 421 h 453"/>
              <a:gd name="T94" fmla="*/ 150 w 457"/>
              <a:gd name="T95" fmla="*/ 435 h 453"/>
              <a:gd name="T96" fmla="*/ 182 w 457"/>
              <a:gd name="T97" fmla="*/ 437 h 453"/>
              <a:gd name="T98" fmla="*/ 216 w 457"/>
              <a:gd name="T99" fmla="*/ 433 h 453"/>
              <a:gd name="T100" fmla="*/ 250 w 457"/>
              <a:gd name="T101" fmla="*/ 453 h 453"/>
              <a:gd name="T102" fmla="*/ 294 w 457"/>
              <a:gd name="T103" fmla="*/ 447 h 453"/>
              <a:gd name="T104" fmla="*/ 290 w 457"/>
              <a:gd name="T105" fmla="*/ 411 h 453"/>
              <a:gd name="T106" fmla="*/ 344 w 457"/>
              <a:gd name="T107" fmla="*/ 393 h 453"/>
              <a:gd name="T108" fmla="*/ 360 w 457"/>
              <a:gd name="T109" fmla="*/ 387 h 453"/>
              <a:gd name="T110" fmla="*/ 375 w 457"/>
              <a:gd name="T111" fmla="*/ 399 h 453"/>
              <a:gd name="T112" fmla="*/ 397 w 457"/>
              <a:gd name="T113" fmla="*/ 405 h 453"/>
              <a:gd name="T114" fmla="*/ 405 w 457"/>
              <a:gd name="T115" fmla="*/ 403 h 453"/>
              <a:gd name="T116" fmla="*/ 425 w 457"/>
              <a:gd name="T117" fmla="*/ 393 h 453"/>
              <a:gd name="T118" fmla="*/ 439 w 457"/>
              <a:gd name="T119" fmla="*/ 375 h 453"/>
              <a:gd name="T120" fmla="*/ 457 w 457"/>
              <a:gd name="T121" fmla="*/ 3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7" h="453">
                <a:moveTo>
                  <a:pt x="92" y="218"/>
                </a:moveTo>
                <a:lnTo>
                  <a:pt x="90" y="216"/>
                </a:lnTo>
                <a:lnTo>
                  <a:pt x="88" y="214"/>
                </a:lnTo>
                <a:lnTo>
                  <a:pt x="86" y="214"/>
                </a:lnTo>
                <a:lnTo>
                  <a:pt x="86" y="214"/>
                </a:lnTo>
                <a:lnTo>
                  <a:pt x="88" y="218"/>
                </a:lnTo>
                <a:lnTo>
                  <a:pt x="90" y="220"/>
                </a:lnTo>
                <a:lnTo>
                  <a:pt x="92" y="218"/>
                </a:lnTo>
                <a:close/>
                <a:moveTo>
                  <a:pt x="457" y="348"/>
                </a:moveTo>
                <a:lnTo>
                  <a:pt x="457" y="342"/>
                </a:lnTo>
                <a:lnTo>
                  <a:pt x="457" y="340"/>
                </a:lnTo>
                <a:lnTo>
                  <a:pt x="455" y="340"/>
                </a:lnTo>
                <a:lnTo>
                  <a:pt x="453" y="342"/>
                </a:lnTo>
                <a:lnTo>
                  <a:pt x="447" y="342"/>
                </a:lnTo>
                <a:lnTo>
                  <a:pt x="443" y="344"/>
                </a:lnTo>
                <a:lnTo>
                  <a:pt x="439" y="340"/>
                </a:lnTo>
                <a:lnTo>
                  <a:pt x="431" y="338"/>
                </a:lnTo>
                <a:lnTo>
                  <a:pt x="427" y="334"/>
                </a:lnTo>
                <a:lnTo>
                  <a:pt x="427" y="334"/>
                </a:lnTo>
                <a:lnTo>
                  <a:pt x="427" y="332"/>
                </a:lnTo>
                <a:lnTo>
                  <a:pt x="425" y="326"/>
                </a:lnTo>
                <a:lnTo>
                  <a:pt x="427" y="322"/>
                </a:lnTo>
                <a:lnTo>
                  <a:pt x="427" y="318"/>
                </a:lnTo>
                <a:lnTo>
                  <a:pt x="427" y="316"/>
                </a:lnTo>
                <a:lnTo>
                  <a:pt x="431" y="314"/>
                </a:lnTo>
                <a:lnTo>
                  <a:pt x="431" y="312"/>
                </a:lnTo>
                <a:lnTo>
                  <a:pt x="425" y="308"/>
                </a:lnTo>
                <a:lnTo>
                  <a:pt x="421" y="308"/>
                </a:lnTo>
                <a:lnTo>
                  <a:pt x="419" y="306"/>
                </a:lnTo>
                <a:lnTo>
                  <a:pt x="419" y="302"/>
                </a:lnTo>
                <a:lnTo>
                  <a:pt x="417" y="300"/>
                </a:lnTo>
                <a:lnTo>
                  <a:pt x="413" y="298"/>
                </a:lnTo>
                <a:lnTo>
                  <a:pt x="411" y="296"/>
                </a:lnTo>
                <a:lnTo>
                  <a:pt x="415" y="294"/>
                </a:lnTo>
                <a:lnTo>
                  <a:pt x="421" y="294"/>
                </a:lnTo>
                <a:lnTo>
                  <a:pt x="423" y="294"/>
                </a:lnTo>
                <a:lnTo>
                  <a:pt x="425" y="290"/>
                </a:lnTo>
                <a:lnTo>
                  <a:pt x="429" y="288"/>
                </a:lnTo>
                <a:lnTo>
                  <a:pt x="431" y="284"/>
                </a:lnTo>
                <a:lnTo>
                  <a:pt x="429" y="282"/>
                </a:lnTo>
                <a:lnTo>
                  <a:pt x="431" y="280"/>
                </a:lnTo>
                <a:lnTo>
                  <a:pt x="429" y="276"/>
                </a:lnTo>
                <a:lnTo>
                  <a:pt x="423" y="272"/>
                </a:lnTo>
                <a:lnTo>
                  <a:pt x="423" y="268"/>
                </a:lnTo>
                <a:lnTo>
                  <a:pt x="419" y="264"/>
                </a:lnTo>
                <a:lnTo>
                  <a:pt x="417" y="264"/>
                </a:lnTo>
                <a:lnTo>
                  <a:pt x="415" y="262"/>
                </a:lnTo>
                <a:lnTo>
                  <a:pt x="415" y="262"/>
                </a:lnTo>
                <a:lnTo>
                  <a:pt x="423" y="252"/>
                </a:lnTo>
                <a:lnTo>
                  <a:pt x="421" y="246"/>
                </a:lnTo>
                <a:lnTo>
                  <a:pt x="415" y="244"/>
                </a:lnTo>
                <a:lnTo>
                  <a:pt x="413" y="240"/>
                </a:lnTo>
                <a:lnTo>
                  <a:pt x="415" y="234"/>
                </a:lnTo>
                <a:lnTo>
                  <a:pt x="411" y="232"/>
                </a:lnTo>
                <a:lnTo>
                  <a:pt x="411" y="228"/>
                </a:lnTo>
                <a:lnTo>
                  <a:pt x="407" y="226"/>
                </a:lnTo>
                <a:lnTo>
                  <a:pt x="395" y="230"/>
                </a:lnTo>
                <a:lnTo>
                  <a:pt x="393" y="232"/>
                </a:lnTo>
                <a:lnTo>
                  <a:pt x="391" y="234"/>
                </a:lnTo>
                <a:lnTo>
                  <a:pt x="393" y="238"/>
                </a:lnTo>
                <a:lnTo>
                  <a:pt x="395" y="238"/>
                </a:lnTo>
                <a:lnTo>
                  <a:pt x="395" y="240"/>
                </a:lnTo>
                <a:lnTo>
                  <a:pt x="389" y="244"/>
                </a:lnTo>
                <a:lnTo>
                  <a:pt x="383" y="246"/>
                </a:lnTo>
                <a:lnTo>
                  <a:pt x="383" y="244"/>
                </a:lnTo>
                <a:lnTo>
                  <a:pt x="383" y="242"/>
                </a:lnTo>
                <a:lnTo>
                  <a:pt x="387" y="240"/>
                </a:lnTo>
                <a:lnTo>
                  <a:pt x="387" y="234"/>
                </a:lnTo>
                <a:lnTo>
                  <a:pt x="385" y="230"/>
                </a:lnTo>
                <a:lnTo>
                  <a:pt x="385" y="228"/>
                </a:lnTo>
                <a:lnTo>
                  <a:pt x="385" y="226"/>
                </a:lnTo>
                <a:lnTo>
                  <a:pt x="387" y="224"/>
                </a:lnTo>
                <a:lnTo>
                  <a:pt x="387" y="222"/>
                </a:lnTo>
                <a:lnTo>
                  <a:pt x="391" y="216"/>
                </a:lnTo>
                <a:lnTo>
                  <a:pt x="395" y="212"/>
                </a:lnTo>
                <a:lnTo>
                  <a:pt x="397" y="210"/>
                </a:lnTo>
                <a:lnTo>
                  <a:pt x="395" y="204"/>
                </a:lnTo>
                <a:lnTo>
                  <a:pt x="397" y="202"/>
                </a:lnTo>
                <a:lnTo>
                  <a:pt x="405" y="196"/>
                </a:lnTo>
                <a:lnTo>
                  <a:pt x="405" y="192"/>
                </a:lnTo>
                <a:lnTo>
                  <a:pt x="411" y="188"/>
                </a:lnTo>
                <a:lnTo>
                  <a:pt x="411" y="186"/>
                </a:lnTo>
                <a:lnTo>
                  <a:pt x="415" y="180"/>
                </a:lnTo>
                <a:lnTo>
                  <a:pt x="415" y="178"/>
                </a:lnTo>
                <a:lnTo>
                  <a:pt x="413" y="176"/>
                </a:lnTo>
                <a:lnTo>
                  <a:pt x="411" y="178"/>
                </a:lnTo>
                <a:lnTo>
                  <a:pt x="409" y="176"/>
                </a:lnTo>
                <a:lnTo>
                  <a:pt x="411" y="172"/>
                </a:lnTo>
                <a:lnTo>
                  <a:pt x="415" y="170"/>
                </a:lnTo>
                <a:lnTo>
                  <a:pt x="417" y="170"/>
                </a:lnTo>
                <a:lnTo>
                  <a:pt x="419" y="172"/>
                </a:lnTo>
                <a:lnTo>
                  <a:pt x="421" y="172"/>
                </a:lnTo>
                <a:lnTo>
                  <a:pt x="425" y="172"/>
                </a:lnTo>
                <a:lnTo>
                  <a:pt x="429" y="170"/>
                </a:lnTo>
                <a:lnTo>
                  <a:pt x="429" y="168"/>
                </a:lnTo>
                <a:lnTo>
                  <a:pt x="433" y="162"/>
                </a:lnTo>
                <a:lnTo>
                  <a:pt x="429" y="160"/>
                </a:lnTo>
                <a:lnTo>
                  <a:pt x="429" y="156"/>
                </a:lnTo>
                <a:lnTo>
                  <a:pt x="431" y="146"/>
                </a:lnTo>
                <a:lnTo>
                  <a:pt x="431" y="136"/>
                </a:lnTo>
                <a:lnTo>
                  <a:pt x="429" y="134"/>
                </a:lnTo>
                <a:lnTo>
                  <a:pt x="433" y="126"/>
                </a:lnTo>
                <a:lnTo>
                  <a:pt x="433" y="116"/>
                </a:lnTo>
                <a:lnTo>
                  <a:pt x="435" y="110"/>
                </a:lnTo>
                <a:lnTo>
                  <a:pt x="441" y="102"/>
                </a:lnTo>
                <a:lnTo>
                  <a:pt x="445" y="90"/>
                </a:lnTo>
                <a:lnTo>
                  <a:pt x="443" y="88"/>
                </a:lnTo>
                <a:lnTo>
                  <a:pt x="437" y="88"/>
                </a:lnTo>
                <a:lnTo>
                  <a:pt x="427" y="88"/>
                </a:lnTo>
                <a:lnTo>
                  <a:pt x="421" y="84"/>
                </a:lnTo>
                <a:lnTo>
                  <a:pt x="417" y="84"/>
                </a:lnTo>
                <a:lnTo>
                  <a:pt x="413" y="86"/>
                </a:lnTo>
                <a:lnTo>
                  <a:pt x="411" y="86"/>
                </a:lnTo>
                <a:lnTo>
                  <a:pt x="405" y="86"/>
                </a:lnTo>
                <a:lnTo>
                  <a:pt x="403" y="84"/>
                </a:lnTo>
                <a:lnTo>
                  <a:pt x="397" y="82"/>
                </a:lnTo>
                <a:lnTo>
                  <a:pt x="395" y="86"/>
                </a:lnTo>
                <a:lnTo>
                  <a:pt x="391" y="84"/>
                </a:lnTo>
                <a:lnTo>
                  <a:pt x="383" y="72"/>
                </a:lnTo>
                <a:lnTo>
                  <a:pt x="381" y="72"/>
                </a:lnTo>
                <a:lnTo>
                  <a:pt x="375" y="68"/>
                </a:lnTo>
                <a:lnTo>
                  <a:pt x="371" y="72"/>
                </a:lnTo>
                <a:lnTo>
                  <a:pt x="369" y="72"/>
                </a:lnTo>
                <a:lnTo>
                  <a:pt x="360" y="70"/>
                </a:lnTo>
                <a:lnTo>
                  <a:pt x="354" y="70"/>
                </a:lnTo>
                <a:lnTo>
                  <a:pt x="354" y="72"/>
                </a:lnTo>
                <a:lnTo>
                  <a:pt x="350" y="72"/>
                </a:lnTo>
                <a:lnTo>
                  <a:pt x="346" y="68"/>
                </a:lnTo>
                <a:lnTo>
                  <a:pt x="342" y="66"/>
                </a:lnTo>
                <a:lnTo>
                  <a:pt x="342" y="66"/>
                </a:lnTo>
                <a:lnTo>
                  <a:pt x="340" y="64"/>
                </a:lnTo>
                <a:lnTo>
                  <a:pt x="336" y="62"/>
                </a:lnTo>
                <a:lnTo>
                  <a:pt x="332" y="58"/>
                </a:lnTo>
                <a:lnTo>
                  <a:pt x="328" y="58"/>
                </a:lnTo>
                <a:lnTo>
                  <a:pt x="326" y="56"/>
                </a:lnTo>
                <a:lnTo>
                  <a:pt x="326" y="54"/>
                </a:lnTo>
                <a:lnTo>
                  <a:pt x="324" y="52"/>
                </a:lnTo>
                <a:lnTo>
                  <a:pt x="324" y="50"/>
                </a:lnTo>
                <a:lnTo>
                  <a:pt x="326" y="46"/>
                </a:lnTo>
                <a:lnTo>
                  <a:pt x="324" y="44"/>
                </a:lnTo>
                <a:lnTo>
                  <a:pt x="326" y="42"/>
                </a:lnTo>
                <a:lnTo>
                  <a:pt x="326" y="40"/>
                </a:lnTo>
                <a:lnTo>
                  <a:pt x="324" y="40"/>
                </a:lnTo>
                <a:lnTo>
                  <a:pt x="322" y="42"/>
                </a:lnTo>
                <a:lnTo>
                  <a:pt x="318" y="48"/>
                </a:lnTo>
                <a:lnTo>
                  <a:pt x="316" y="50"/>
                </a:lnTo>
                <a:lnTo>
                  <a:pt x="312" y="52"/>
                </a:lnTo>
                <a:lnTo>
                  <a:pt x="306" y="52"/>
                </a:lnTo>
                <a:lnTo>
                  <a:pt x="302" y="52"/>
                </a:lnTo>
                <a:lnTo>
                  <a:pt x="302" y="50"/>
                </a:lnTo>
                <a:lnTo>
                  <a:pt x="304" y="46"/>
                </a:lnTo>
                <a:lnTo>
                  <a:pt x="304" y="46"/>
                </a:lnTo>
                <a:lnTo>
                  <a:pt x="302" y="44"/>
                </a:lnTo>
                <a:lnTo>
                  <a:pt x="302" y="36"/>
                </a:lnTo>
                <a:lnTo>
                  <a:pt x="302" y="36"/>
                </a:lnTo>
                <a:lnTo>
                  <a:pt x="302" y="36"/>
                </a:lnTo>
                <a:lnTo>
                  <a:pt x="298" y="36"/>
                </a:lnTo>
                <a:lnTo>
                  <a:pt x="296" y="32"/>
                </a:lnTo>
                <a:lnTo>
                  <a:pt x="296" y="32"/>
                </a:lnTo>
                <a:lnTo>
                  <a:pt x="294" y="32"/>
                </a:lnTo>
                <a:lnTo>
                  <a:pt x="286" y="34"/>
                </a:lnTo>
                <a:lnTo>
                  <a:pt x="284" y="32"/>
                </a:lnTo>
                <a:lnTo>
                  <a:pt x="286" y="30"/>
                </a:lnTo>
                <a:lnTo>
                  <a:pt x="278" y="26"/>
                </a:lnTo>
                <a:lnTo>
                  <a:pt x="276" y="26"/>
                </a:lnTo>
                <a:lnTo>
                  <a:pt x="272" y="24"/>
                </a:lnTo>
                <a:lnTo>
                  <a:pt x="270" y="18"/>
                </a:lnTo>
                <a:lnTo>
                  <a:pt x="266" y="12"/>
                </a:lnTo>
                <a:lnTo>
                  <a:pt x="264" y="12"/>
                </a:lnTo>
                <a:lnTo>
                  <a:pt x="258" y="16"/>
                </a:lnTo>
                <a:lnTo>
                  <a:pt x="258" y="16"/>
                </a:lnTo>
                <a:lnTo>
                  <a:pt x="254" y="16"/>
                </a:lnTo>
                <a:lnTo>
                  <a:pt x="254" y="14"/>
                </a:lnTo>
                <a:lnTo>
                  <a:pt x="250" y="10"/>
                </a:lnTo>
                <a:lnTo>
                  <a:pt x="248" y="6"/>
                </a:lnTo>
                <a:lnTo>
                  <a:pt x="248" y="2"/>
                </a:lnTo>
                <a:lnTo>
                  <a:pt x="246" y="0"/>
                </a:lnTo>
                <a:lnTo>
                  <a:pt x="242" y="0"/>
                </a:lnTo>
                <a:lnTo>
                  <a:pt x="232" y="4"/>
                </a:lnTo>
                <a:lnTo>
                  <a:pt x="222" y="6"/>
                </a:lnTo>
                <a:lnTo>
                  <a:pt x="214" y="12"/>
                </a:lnTo>
                <a:lnTo>
                  <a:pt x="216" y="16"/>
                </a:lnTo>
                <a:lnTo>
                  <a:pt x="216" y="26"/>
                </a:lnTo>
                <a:lnTo>
                  <a:pt x="216" y="28"/>
                </a:lnTo>
                <a:lnTo>
                  <a:pt x="216" y="34"/>
                </a:lnTo>
                <a:lnTo>
                  <a:pt x="218" y="38"/>
                </a:lnTo>
                <a:lnTo>
                  <a:pt x="216" y="38"/>
                </a:lnTo>
                <a:lnTo>
                  <a:pt x="216" y="40"/>
                </a:lnTo>
                <a:lnTo>
                  <a:pt x="220" y="46"/>
                </a:lnTo>
                <a:lnTo>
                  <a:pt x="220" y="46"/>
                </a:lnTo>
                <a:lnTo>
                  <a:pt x="220" y="48"/>
                </a:lnTo>
                <a:lnTo>
                  <a:pt x="216" y="46"/>
                </a:lnTo>
                <a:lnTo>
                  <a:pt x="212" y="50"/>
                </a:lnTo>
                <a:lnTo>
                  <a:pt x="210" y="52"/>
                </a:lnTo>
                <a:lnTo>
                  <a:pt x="204" y="58"/>
                </a:lnTo>
                <a:lnTo>
                  <a:pt x="194" y="62"/>
                </a:lnTo>
                <a:lnTo>
                  <a:pt x="188" y="64"/>
                </a:lnTo>
                <a:lnTo>
                  <a:pt x="180" y="68"/>
                </a:lnTo>
                <a:lnTo>
                  <a:pt x="174" y="72"/>
                </a:lnTo>
                <a:lnTo>
                  <a:pt x="172" y="74"/>
                </a:lnTo>
                <a:lnTo>
                  <a:pt x="168" y="82"/>
                </a:lnTo>
                <a:lnTo>
                  <a:pt x="168" y="84"/>
                </a:lnTo>
                <a:lnTo>
                  <a:pt x="174" y="84"/>
                </a:lnTo>
                <a:lnTo>
                  <a:pt x="176" y="86"/>
                </a:lnTo>
                <a:lnTo>
                  <a:pt x="176" y="86"/>
                </a:lnTo>
                <a:lnTo>
                  <a:pt x="172" y="88"/>
                </a:lnTo>
                <a:lnTo>
                  <a:pt x="162" y="94"/>
                </a:lnTo>
                <a:lnTo>
                  <a:pt x="160" y="94"/>
                </a:lnTo>
                <a:lnTo>
                  <a:pt x="158" y="96"/>
                </a:lnTo>
                <a:lnTo>
                  <a:pt x="150" y="92"/>
                </a:lnTo>
                <a:lnTo>
                  <a:pt x="142" y="92"/>
                </a:lnTo>
                <a:lnTo>
                  <a:pt x="130" y="90"/>
                </a:lnTo>
                <a:lnTo>
                  <a:pt x="128" y="90"/>
                </a:lnTo>
                <a:lnTo>
                  <a:pt x="126" y="94"/>
                </a:lnTo>
                <a:lnTo>
                  <a:pt x="124" y="94"/>
                </a:lnTo>
                <a:lnTo>
                  <a:pt x="124" y="90"/>
                </a:lnTo>
                <a:lnTo>
                  <a:pt x="124" y="88"/>
                </a:lnTo>
                <a:lnTo>
                  <a:pt x="122" y="82"/>
                </a:lnTo>
                <a:lnTo>
                  <a:pt x="122" y="80"/>
                </a:lnTo>
                <a:lnTo>
                  <a:pt x="122" y="78"/>
                </a:lnTo>
                <a:lnTo>
                  <a:pt x="122" y="76"/>
                </a:lnTo>
                <a:lnTo>
                  <a:pt x="114" y="74"/>
                </a:lnTo>
                <a:lnTo>
                  <a:pt x="114" y="76"/>
                </a:lnTo>
                <a:lnTo>
                  <a:pt x="110" y="78"/>
                </a:lnTo>
                <a:lnTo>
                  <a:pt x="108" y="76"/>
                </a:lnTo>
                <a:lnTo>
                  <a:pt x="104" y="76"/>
                </a:lnTo>
                <a:lnTo>
                  <a:pt x="100" y="74"/>
                </a:lnTo>
                <a:lnTo>
                  <a:pt x="98" y="74"/>
                </a:lnTo>
                <a:lnTo>
                  <a:pt x="102" y="80"/>
                </a:lnTo>
                <a:lnTo>
                  <a:pt x="102" y="84"/>
                </a:lnTo>
                <a:lnTo>
                  <a:pt x="104" y="92"/>
                </a:lnTo>
                <a:lnTo>
                  <a:pt x="110" y="100"/>
                </a:lnTo>
                <a:lnTo>
                  <a:pt x="110" y="108"/>
                </a:lnTo>
                <a:lnTo>
                  <a:pt x="112" y="110"/>
                </a:lnTo>
                <a:lnTo>
                  <a:pt x="112" y="114"/>
                </a:lnTo>
                <a:lnTo>
                  <a:pt x="112" y="116"/>
                </a:lnTo>
                <a:lnTo>
                  <a:pt x="110" y="118"/>
                </a:lnTo>
                <a:lnTo>
                  <a:pt x="112" y="122"/>
                </a:lnTo>
                <a:lnTo>
                  <a:pt x="116" y="128"/>
                </a:lnTo>
                <a:lnTo>
                  <a:pt x="118" y="128"/>
                </a:lnTo>
                <a:lnTo>
                  <a:pt x="118" y="130"/>
                </a:lnTo>
                <a:lnTo>
                  <a:pt x="116" y="130"/>
                </a:lnTo>
                <a:lnTo>
                  <a:pt x="116" y="130"/>
                </a:lnTo>
                <a:lnTo>
                  <a:pt x="114" y="132"/>
                </a:lnTo>
                <a:lnTo>
                  <a:pt x="110" y="132"/>
                </a:lnTo>
                <a:lnTo>
                  <a:pt x="104" y="130"/>
                </a:lnTo>
                <a:lnTo>
                  <a:pt x="102" y="130"/>
                </a:lnTo>
                <a:lnTo>
                  <a:pt x="102" y="128"/>
                </a:lnTo>
                <a:lnTo>
                  <a:pt x="102" y="126"/>
                </a:lnTo>
                <a:lnTo>
                  <a:pt x="98" y="128"/>
                </a:lnTo>
                <a:lnTo>
                  <a:pt x="96" y="130"/>
                </a:lnTo>
                <a:lnTo>
                  <a:pt x="98" y="134"/>
                </a:lnTo>
                <a:lnTo>
                  <a:pt x="96" y="134"/>
                </a:lnTo>
                <a:lnTo>
                  <a:pt x="94" y="130"/>
                </a:lnTo>
                <a:lnTo>
                  <a:pt x="92" y="130"/>
                </a:lnTo>
                <a:lnTo>
                  <a:pt x="92" y="132"/>
                </a:lnTo>
                <a:lnTo>
                  <a:pt x="90" y="132"/>
                </a:lnTo>
                <a:lnTo>
                  <a:pt x="90" y="132"/>
                </a:lnTo>
                <a:lnTo>
                  <a:pt x="88" y="130"/>
                </a:lnTo>
                <a:lnTo>
                  <a:pt x="86" y="130"/>
                </a:lnTo>
                <a:lnTo>
                  <a:pt x="86" y="130"/>
                </a:lnTo>
                <a:lnTo>
                  <a:pt x="88" y="130"/>
                </a:lnTo>
                <a:lnTo>
                  <a:pt x="88" y="128"/>
                </a:lnTo>
                <a:lnTo>
                  <a:pt x="86" y="128"/>
                </a:lnTo>
                <a:lnTo>
                  <a:pt x="82" y="130"/>
                </a:lnTo>
                <a:lnTo>
                  <a:pt x="80" y="128"/>
                </a:lnTo>
                <a:lnTo>
                  <a:pt x="80" y="128"/>
                </a:lnTo>
                <a:lnTo>
                  <a:pt x="80" y="130"/>
                </a:lnTo>
                <a:lnTo>
                  <a:pt x="74" y="134"/>
                </a:lnTo>
                <a:lnTo>
                  <a:pt x="74" y="136"/>
                </a:lnTo>
                <a:lnTo>
                  <a:pt x="72" y="136"/>
                </a:lnTo>
                <a:lnTo>
                  <a:pt x="72" y="134"/>
                </a:lnTo>
                <a:lnTo>
                  <a:pt x="68" y="132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2" y="122"/>
                </a:lnTo>
                <a:lnTo>
                  <a:pt x="62" y="120"/>
                </a:lnTo>
                <a:lnTo>
                  <a:pt x="62" y="120"/>
                </a:lnTo>
                <a:lnTo>
                  <a:pt x="60" y="120"/>
                </a:lnTo>
                <a:lnTo>
                  <a:pt x="60" y="118"/>
                </a:lnTo>
                <a:lnTo>
                  <a:pt x="58" y="118"/>
                </a:lnTo>
                <a:lnTo>
                  <a:pt x="56" y="120"/>
                </a:lnTo>
                <a:lnTo>
                  <a:pt x="54" y="120"/>
                </a:lnTo>
                <a:lnTo>
                  <a:pt x="54" y="118"/>
                </a:lnTo>
                <a:lnTo>
                  <a:pt x="54" y="118"/>
                </a:lnTo>
                <a:lnTo>
                  <a:pt x="52" y="118"/>
                </a:lnTo>
                <a:lnTo>
                  <a:pt x="48" y="120"/>
                </a:lnTo>
                <a:lnTo>
                  <a:pt x="48" y="118"/>
                </a:lnTo>
                <a:lnTo>
                  <a:pt x="46" y="118"/>
                </a:lnTo>
                <a:lnTo>
                  <a:pt x="42" y="12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40" y="126"/>
                </a:lnTo>
                <a:lnTo>
                  <a:pt x="34" y="130"/>
                </a:lnTo>
                <a:lnTo>
                  <a:pt x="32" y="128"/>
                </a:lnTo>
                <a:lnTo>
                  <a:pt x="30" y="128"/>
                </a:lnTo>
                <a:lnTo>
                  <a:pt x="30" y="124"/>
                </a:lnTo>
                <a:lnTo>
                  <a:pt x="28" y="124"/>
                </a:lnTo>
                <a:lnTo>
                  <a:pt x="26" y="126"/>
                </a:lnTo>
                <a:lnTo>
                  <a:pt x="22" y="126"/>
                </a:lnTo>
                <a:lnTo>
                  <a:pt x="20" y="128"/>
                </a:lnTo>
                <a:lnTo>
                  <a:pt x="20" y="128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4" y="128"/>
                </a:lnTo>
                <a:lnTo>
                  <a:pt x="10" y="128"/>
                </a:lnTo>
                <a:lnTo>
                  <a:pt x="10" y="130"/>
                </a:lnTo>
                <a:lnTo>
                  <a:pt x="10" y="130"/>
                </a:lnTo>
                <a:lnTo>
                  <a:pt x="10" y="132"/>
                </a:lnTo>
                <a:lnTo>
                  <a:pt x="8" y="130"/>
                </a:lnTo>
                <a:lnTo>
                  <a:pt x="6" y="132"/>
                </a:lnTo>
                <a:lnTo>
                  <a:pt x="4" y="132"/>
                </a:lnTo>
                <a:lnTo>
                  <a:pt x="2" y="134"/>
                </a:lnTo>
                <a:lnTo>
                  <a:pt x="2" y="140"/>
                </a:lnTo>
                <a:lnTo>
                  <a:pt x="0" y="142"/>
                </a:lnTo>
                <a:lnTo>
                  <a:pt x="2" y="144"/>
                </a:lnTo>
                <a:lnTo>
                  <a:pt x="2" y="144"/>
                </a:lnTo>
                <a:lnTo>
                  <a:pt x="8" y="142"/>
                </a:lnTo>
                <a:lnTo>
                  <a:pt x="18" y="140"/>
                </a:lnTo>
                <a:lnTo>
                  <a:pt x="20" y="140"/>
                </a:lnTo>
                <a:lnTo>
                  <a:pt x="16" y="142"/>
                </a:lnTo>
                <a:lnTo>
                  <a:pt x="12" y="144"/>
                </a:lnTo>
                <a:lnTo>
                  <a:pt x="12" y="144"/>
                </a:lnTo>
                <a:lnTo>
                  <a:pt x="18" y="144"/>
                </a:lnTo>
                <a:lnTo>
                  <a:pt x="18" y="144"/>
                </a:lnTo>
                <a:lnTo>
                  <a:pt x="22" y="146"/>
                </a:lnTo>
                <a:lnTo>
                  <a:pt x="20" y="146"/>
                </a:lnTo>
                <a:lnTo>
                  <a:pt x="14" y="148"/>
                </a:lnTo>
                <a:lnTo>
                  <a:pt x="14" y="146"/>
                </a:lnTo>
                <a:lnTo>
                  <a:pt x="10" y="146"/>
                </a:lnTo>
                <a:lnTo>
                  <a:pt x="8" y="144"/>
                </a:lnTo>
                <a:lnTo>
                  <a:pt x="6" y="146"/>
                </a:lnTo>
                <a:lnTo>
                  <a:pt x="6" y="148"/>
                </a:lnTo>
                <a:lnTo>
                  <a:pt x="6" y="148"/>
                </a:lnTo>
                <a:lnTo>
                  <a:pt x="8" y="148"/>
                </a:lnTo>
                <a:lnTo>
                  <a:pt x="8" y="152"/>
                </a:lnTo>
                <a:lnTo>
                  <a:pt x="10" y="152"/>
                </a:lnTo>
                <a:lnTo>
                  <a:pt x="10" y="150"/>
                </a:lnTo>
                <a:lnTo>
                  <a:pt x="14" y="150"/>
                </a:lnTo>
                <a:lnTo>
                  <a:pt x="18" y="150"/>
                </a:lnTo>
                <a:lnTo>
                  <a:pt x="18" y="154"/>
                </a:lnTo>
                <a:lnTo>
                  <a:pt x="18" y="158"/>
                </a:lnTo>
                <a:lnTo>
                  <a:pt x="16" y="158"/>
                </a:lnTo>
                <a:lnTo>
                  <a:pt x="14" y="156"/>
                </a:lnTo>
                <a:lnTo>
                  <a:pt x="2" y="158"/>
                </a:lnTo>
                <a:lnTo>
                  <a:pt x="0" y="160"/>
                </a:lnTo>
                <a:lnTo>
                  <a:pt x="2" y="160"/>
                </a:lnTo>
                <a:lnTo>
                  <a:pt x="8" y="162"/>
                </a:lnTo>
                <a:lnTo>
                  <a:pt x="14" y="166"/>
                </a:lnTo>
                <a:lnTo>
                  <a:pt x="14" y="168"/>
                </a:lnTo>
                <a:lnTo>
                  <a:pt x="14" y="172"/>
                </a:lnTo>
                <a:lnTo>
                  <a:pt x="14" y="172"/>
                </a:lnTo>
                <a:lnTo>
                  <a:pt x="18" y="172"/>
                </a:lnTo>
                <a:lnTo>
                  <a:pt x="20" y="172"/>
                </a:lnTo>
                <a:lnTo>
                  <a:pt x="20" y="170"/>
                </a:lnTo>
                <a:lnTo>
                  <a:pt x="20" y="170"/>
                </a:lnTo>
                <a:lnTo>
                  <a:pt x="22" y="170"/>
                </a:lnTo>
                <a:lnTo>
                  <a:pt x="22" y="170"/>
                </a:lnTo>
                <a:lnTo>
                  <a:pt x="22" y="168"/>
                </a:lnTo>
                <a:lnTo>
                  <a:pt x="24" y="166"/>
                </a:lnTo>
                <a:lnTo>
                  <a:pt x="24" y="166"/>
                </a:lnTo>
                <a:lnTo>
                  <a:pt x="24" y="166"/>
                </a:lnTo>
                <a:lnTo>
                  <a:pt x="24" y="168"/>
                </a:lnTo>
                <a:lnTo>
                  <a:pt x="26" y="170"/>
                </a:lnTo>
                <a:lnTo>
                  <a:pt x="28" y="170"/>
                </a:lnTo>
                <a:lnTo>
                  <a:pt x="26" y="168"/>
                </a:lnTo>
                <a:lnTo>
                  <a:pt x="28" y="168"/>
                </a:lnTo>
                <a:lnTo>
                  <a:pt x="30" y="168"/>
                </a:lnTo>
                <a:lnTo>
                  <a:pt x="30" y="168"/>
                </a:lnTo>
                <a:lnTo>
                  <a:pt x="32" y="172"/>
                </a:lnTo>
                <a:lnTo>
                  <a:pt x="36" y="174"/>
                </a:lnTo>
                <a:lnTo>
                  <a:pt x="36" y="170"/>
                </a:lnTo>
                <a:lnTo>
                  <a:pt x="38" y="172"/>
                </a:lnTo>
                <a:lnTo>
                  <a:pt x="36" y="174"/>
                </a:lnTo>
                <a:lnTo>
                  <a:pt x="42" y="174"/>
                </a:lnTo>
                <a:lnTo>
                  <a:pt x="46" y="178"/>
                </a:lnTo>
                <a:lnTo>
                  <a:pt x="48" y="178"/>
                </a:lnTo>
                <a:lnTo>
                  <a:pt x="48" y="178"/>
                </a:lnTo>
                <a:lnTo>
                  <a:pt x="50" y="176"/>
                </a:lnTo>
                <a:lnTo>
                  <a:pt x="50" y="176"/>
                </a:lnTo>
                <a:lnTo>
                  <a:pt x="50" y="178"/>
                </a:lnTo>
                <a:lnTo>
                  <a:pt x="50" y="180"/>
                </a:lnTo>
                <a:lnTo>
                  <a:pt x="52" y="180"/>
                </a:lnTo>
                <a:lnTo>
                  <a:pt x="54" y="178"/>
                </a:lnTo>
                <a:lnTo>
                  <a:pt x="56" y="178"/>
                </a:lnTo>
                <a:lnTo>
                  <a:pt x="56" y="180"/>
                </a:lnTo>
                <a:lnTo>
                  <a:pt x="56" y="180"/>
                </a:lnTo>
                <a:lnTo>
                  <a:pt x="54" y="182"/>
                </a:lnTo>
                <a:lnTo>
                  <a:pt x="56" y="184"/>
                </a:lnTo>
                <a:lnTo>
                  <a:pt x="56" y="190"/>
                </a:lnTo>
                <a:lnTo>
                  <a:pt x="58" y="190"/>
                </a:lnTo>
                <a:lnTo>
                  <a:pt x="58" y="186"/>
                </a:lnTo>
                <a:lnTo>
                  <a:pt x="58" y="184"/>
                </a:lnTo>
                <a:lnTo>
                  <a:pt x="58" y="184"/>
                </a:lnTo>
                <a:lnTo>
                  <a:pt x="64" y="186"/>
                </a:lnTo>
                <a:lnTo>
                  <a:pt x="62" y="182"/>
                </a:lnTo>
                <a:lnTo>
                  <a:pt x="64" y="182"/>
                </a:lnTo>
                <a:lnTo>
                  <a:pt x="64" y="182"/>
                </a:lnTo>
                <a:lnTo>
                  <a:pt x="66" y="182"/>
                </a:lnTo>
                <a:lnTo>
                  <a:pt x="68" y="182"/>
                </a:lnTo>
                <a:lnTo>
                  <a:pt x="70" y="182"/>
                </a:lnTo>
                <a:lnTo>
                  <a:pt x="72" y="182"/>
                </a:lnTo>
                <a:lnTo>
                  <a:pt x="72" y="184"/>
                </a:lnTo>
                <a:lnTo>
                  <a:pt x="72" y="186"/>
                </a:lnTo>
                <a:lnTo>
                  <a:pt x="66" y="186"/>
                </a:lnTo>
                <a:lnTo>
                  <a:pt x="66" y="186"/>
                </a:lnTo>
                <a:lnTo>
                  <a:pt x="68" y="190"/>
                </a:lnTo>
                <a:lnTo>
                  <a:pt x="70" y="190"/>
                </a:lnTo>
                <a:lnTo>
                  <a:pt x="74" y="190"/>
                </a:lnTo>
                <a:lnTo>
                  <a:pt x="76" y="186"/>
                </a:lnTo>
                <a:lnTo>
                  <a:pt x="78" y="188"/>
                </a:lnTo>
                <a:lnTo>
                  <a:pt x="82" y="188"/>
                </a:lnTo>
                <a:lnTo>
                  <a:pt x="82" y="188"/>
                </a:lnTo>
                <a:lnTo>
                  <a:pt x="82" y="190"/>
                </a:lnTo>
                <a:lnTo>
                  <a:pt x="78" y="190"/>
                </a:lnTo>
                <a:lnTo>
                  <a:pt x="80" y="192"/>
                </a:lnTo>
                <a:lnTo>
                  <a:pt x="80" y="194"/>
                </a:lnTo>
                <a:lnTo>
                  <a:pt x="78" y="194"/>
                </a:lnTo>
                <a:lnTo>
                  <a:pt x="76" y="196"/>
                </a:lnTo>
                <a:lnTo>
                  <a:pt x="78" y="198"/>
                </a:lnTo>
                <a:lnTo>
                  <a:pt x="78" y="198"/>
                </a:lnTo>
                <a:lnTo>
                  <a:pt x="78" y="200"/>
                </a:lnTo>
                <a:lnTo>
                  <a:pt x="78" y="200"/>
                </a:lnTo>
                <a:lnTo>
                  <a:pt x="80" y="202"/>
                </a:lnTo>
                <a:lnTo>
                  <a:pt x="84" y="200"/>
                </a:lnTo>
                <a:lnTo>
                  <a:pt x="86" y="202"/>
                </a:lnTo>
                <a:lnTo>
                  <a:pt x="90" y="200"/>
                </a:lnTo>
                <a:lnTo>
                  <a:pt x="94" y="198"/>
                </a:lnTo>
                <a:lnTo>
                  <a:pt x="108" y="204"/>
                </a:lnTo>
                <a:lnTo>
                  <a:pt x="106" y="206"/>
                </a:lnTo>
                <a:lnTo>
                  <a:pt x="98" y="202"/>
                </a:lnTo>
                <a:lnTo>
                  <a:pt x="92" y="200"/>
                </a:lnTo>
                <a:lnTo>
                  <a:pt x="90" y="202"/>
                </a:lnTo>
                <a:lnTo>
                  <a:pt x="90" y="206"/>
                </a:lnTo>
                <a:lnTo>
                  <a:pt x="88" y="208"/>
                </a:lnTo>
                <a:lnTo>
                  <a:pt x="88" y="208"/>
                </a:lnTo>
                <a:lnTo>
                  <a:pt x="92" y="208"/>
                </a:lnTo>
                <a:lnTo>
                  <a:pt x="96" y="210"/>
                </a:lnTo>
                <a:lnTo>
                  <a:pt x="98" y="214"/>
                </a:lnTo>
                <a:lnTo>
                  <a:pt x="96" y="214"/>
                </a:lnTo>
                <a:lnTo>
                  <a:pt x="94" y="218"/>
                </a:lnTo>
                <a:lnTo>
                  <a:pt x="92" y="222"/>
                </a:lnTo>
                <a:lnTo>
                  <a:pt x="90" y="224"/>
                </a:lnTo>
                <a:lnTo>
                  <a:pt x="102" y="236"/>
                </a:lnTo>
                <a:lnTo>
                  <a:pt x="104" y="242"/>
                </a:lnTo>
                <a:lnTo>
                  <a:pt x="108" y="246"/>
                </a:lnTo>
                <a:lnTo>
                  <a:pt x="112" y="246"/>
                </a:lnTo>
                <a:lnTo>
                  <a:pt x="120" y="250"/>
                </a:lnTo>
                <a:lnTo>
                  <a:pt x="120" y="250"/>
                </a:lnTo>
                <a:lnTo>
                  <a:pt x="122" y="252"/>
                </a:lnTo>
                <a:lnTo>
                  <a:pt x="124" y="252"/>
                </a:lnTo>
                <a:lnTo>
                  <a:pt x="124" y="250"/>
                </a:lnTo>
                <a:lnTo>
                  <a:pt x="126" y="250"/>
                </a:lnTo>
                <a:lnTo>
                  <a:pt x="128" y="254"/>
                </a:lnTo>
                <a:lnTo>
                  <a:pt x="126" y="254"/>
                </a:lnTo>
                <a:lnTo>
                  <a:pt x="124" y="256"/>
                </a:lnTo>
                <a:lnTo>
                  <a:pt x="124" y="260"/>
                </a:lnTo>
                <a:lnTo>
                  <a:pt x="126" y="260"/>
                </a:lnTo>
                <a:lnTo>
                  <a:pt x="128" y="262"/>
                </a:lnTo>
                <a:lnTo>
                  <a:pt x="128" y="272"/>
                </a:lnTo>
                <a:lnTo>
                  <a:pt x="128" y="274"/>
                </a:lnTo>
                <a:lnTo>
                  <a:pt x="126" y="274"/>
                </a:lnTo>
                <a:lnTo>
                  <a:pt x="126" y="274"/>
                </a:lnTo>
                <a:lnTo>
                  <a:pt x="126" y="276"/>
                </a:lnTo>
                <a:lnTo>
                  <a:pt x="124" y="278"/>
                </a:lnTo>
                <a:lnTo>
                  <a:pt x="124" y="280"/>
                </a:lnTo>
                <a:lnTo>
                  <a:pt x="124" y="284"/>
                </a:lnTo>
                <a:lnTo>
                  <a:pt x="126" y="284"/>
                </a:lnTo>
                <a:lnTo>
                  <a:pt x="138" y="292"/>
                </a:lnTo>
                <a:lnTo>
                  <a:pt x="142" y="298"/>
                </a:lnTo>
                <a:lnTo>
                  <a:pt x="142" y="302"/>
                </a:lnTo>
                <a:lnTo>
                  <a:pt x="146" y="312"/>
                </a:lnTo>
                <a:lnTo>
                  <a:pt x="148" y="318"/>
                </a:lnTo>
                <a:lnTo>
                  <a:pt x="146" y="318"/>
                </a:lnTo>
                <a:lnTo>
                  <a:pt x="144" y="314"/>
                </a:lnTo>
                <a:lnTo>
                  <a:pt x="142" y="306"/>
                </a:lnTo>
                <a:lnTo>
                  <a:pt x="140" y="302"/>
                </a:lnTo>
                <a:lnTo>
                  <a:pt x="136" y="296"/>
                </a:lnTo>
                <a:lnTo>
                  <a:pt x="130" y="292"/>
                </a:lnTo>
                <a:lnTo>
                  <a:pt x="130" y="290"/>
                </a:lnTo>
                <a:lnTo>
                  <a:pt x="130" y="288"/>
                </a:lnTo>
                <a:lnTo>
                  <a:pt x="128" y="290"/>
                </a:lnTo>
                <a:lnTo>
                  <a:pt x="128" y="292"/>
                </a:lnTo>
                <a:lnTo>
                  <a:pt x="126" y="304"/>
                </a:lnTo>
                <a:lnTo>
                  <a:pt x="122" y="336"/>
                </a:lnTo>
                <a:lnTo>
                  <a:pt x="124" y="338"/>
                </a:lnTo>
                <a:lnTo>
                  <a:pt x="124" y="338"/>
                </a:lnTo>
                <a:lnTo>
                  <a:pt x="124" y="338"/>
                </a:lnTo>
                <a:lnTo>
                  <a:pt x="126" y="330"/>
                </a:lnTo>
                <a:lnTo>
                  <a:pt x="128" y="332"/>
                </a:lnTo>
                <a:lnTo>
                  <a:pt x="132" y="336"/>
                </a:lnTo>
                <a:lnTo>
                  <a:pt x="130" y="338"/>
                </a:lnTo>
                <a:lnTo>
                  <a:pt x="128" y="338"/>
                </a:lnTo>
                <a:lnTo>
                  <a:pt x="126" y="338"/>
                </a:lnTo>
                <a:lnTo>
                  <a:pt x="124" y="344"/>
                </a:lnTo>
                <a:lnTo>
                  <a:pt x="124" y="346"/>
                </a:lnTo>
                <a:lnTo>
                  <a:pt x="120" y="375"/>
                </a:lnTo>
                <a:lnTo>
                  <a:pt x="116" y="387"/>
                </a:lnTo>
                <a:lnTo>
                  <a:pt x="116" y="389"/>
                </a:lnTo>
                <a:lnTo>
                  <a:pt x="114" y="395"/>
                </a:lnTo>
                <a:lnTo>
                  <a:pt x="114" y="397"/>
                </a:lnTo>
                <a:lnTo>
                  <a:pt x="108" y="403"/>
                </a:lnTo>
                <a:lnTo>
                  <a:pt x="106" y="403"/>
                </a:lnTo>
                <a:lnTo>
                  <a:pt x="106" y="403"/>
                </a:lnTo>
                <a:lnTo>
                  <a:pt x="104" y="405"/>
                </a:lnTo>
                <a:lnTo>
                  <a:pt x="106" y="409"/>
                </a:lnTo>
                <a:lnTo>
                  <a:pt x="110" y="411"/>
                </a:lnTo>
                <a:lnTo>
                  <a:pt x="114" y="409"/>
                </a:lnTo>
                <a:lnTo>
                  <a:pt x="116" y="409"/>
                </a:lnTo>
                <a:lnTo>
                  <a:pt x="118" y="411"/>
                </a:lnTo>
                <a:lnTo>
                  <a:pt x="118" y="417"/>
                </a:lnTo>
                <a:lnTo>
                  <a:pt x="118" y="419"/>
                </a:lnTo>
                <a:lnTo>
                  <a:pt x="116" y="421"/>
                </a:lnTo>
                <a:lnTo>
                  <a:pt x="116" y="421"/>
                </a:lnTo>
                <a:lnTo>
                  <a:pt x="118" y="423"/>
                </a:lnTo>
                <a:lnTo>
                  <a:pt x="120" y="421"/>
                </a:lnTo>
                <a:lnTo>
                  <a:pt x="124" y="421"/>
                </a:lnTo>
                <a:lnTo>
                  <a:pt x="128" y="421"/>
                </a:lnTo>
                <a:lnTo>
                  <a:pt x="136" y="425"/>
                </a:lnTo>
                <a:lnTo>
                  <a:pt x="142" y="425"/>
                </a:lnTo>
                <a:lnTo>
                  <a:pt x="142" y="425"/>
                </a:lnTo>
                <a:lnTo>
                  <a:pt x="144" y="429"/>
                </a:lnTo>
                <a:lnTo>
                  <a:pt x="146" y="429"/>
                </a:lnTo>
                <a:lnTo>
                  <a:pt x="150" y="435"/>
                </a:lnTo>
                <a:lnTo>
                  <a:pt x="152" y="433"/>
                </a:lnTo>
                <a:lnTo>
                  <a:pt x="154" y="433"/>
                </a:lnTo>
                <a:lnTo>
                  <a:pt x="160" y="431"/>
                </a:lnTo>
                <a:lnTo>
                  <a:pt x="162" y="433"/>
                </a:lnTo>
                <a:lnTo>
                  <a:pt x="166" y="433"/>
                </a:lnTo>
                <a:lnTo>
                  <a:pt x="166" y="435"/>
                </a:lnTo>
                <a:lnTo>
                  <a:pt x="170" y="439"/>
                </a:lnTo>
                <a:lnTo>
                  <a:pt x="172" y="439"/>
                </a:lnTo>
                <a:lnTo>
                  <a:pt x="178" y="437"/>
                </a:lnTo>
                <a:lnTo>
                  <a:pt x="180" y="437"/>
                </a:lnTo>
                <a:lnTo>
                  <a:pt x="182" y="437"/>
                </a:lnTo>
                <a:lnTo>
                  <a:pt x="184" y="439"/>
                </a:lnTo>
                <a:lnTo>
                  <a:pt x="186" y="437"/>
                </a:lnTo>
                <a:lnTo>
                  <a:pt x="188" y="439"/>
                </a:lnTo>
                <a:lnTo>
                  <a:pt x="192" y="439"/>
                </a:lnTo>
                <a:lnTo>
                  <a:pt x="194" y="439"/>
                </a:lnTo>
                <a:lnTo>
                  <a:pt x="196" y="435"/>
                </a:lnTo>
                <a:lnTo>
                  <a:pt x="198" y="431"/>
                </a:lnTo>
                <a:lnTo>
                  <a:pt x="200" y="431"/>
                </a:lnTo>
                <a:lnTo>
                  <a:pt x="202" y="431"/>
                </a:lnTo>
                <a:lnTo>
                  <a:pt x="204" y="431"/>
                </a:lnTo>
                <a:lnTo>
                  <a:pt x="216" y="433"/>
                </a:lnTo>
                <a:lnTo>
                  <a:pt x="218" y="437"/>
                </a:lnTo>
                <a:lnTo>
                  <a:pt x="220" y="435"/>
                </a:lnTo>
                <a:lnTo>
                  <a:pt x="224" y="437"/>
                </a:lnTo>
                <a:lnTo>
                  <a:pt x="228" y="441"/>
                </a:lnTo>
                <a:lnTo>
                  <a:pt x="230" y="439"/>
                </a:lnTo>
                <a:lnTo>
                  <a:pt x="238" y="441"/>
                </a:lnTo>
                <a:lnTo>
                  <a:pt x="240" y="443"/>
                </a:lnTo>
                <a:lnTo>
                  <a:pt x="240" y="445"/>
                </a:lnTo>
                <a:lnTo>
                  <a:pt x="242" y="447"/>
                </a:lnTo>
                <a:lnTo>
                  <a:pt x="246" y="449"/>
                </a:lnTo>
                <a:lnTo>
                  <a:pt x="250" y="453"/>
                </a:lnTo>
                <a:lnTo>
                  <a:pt x="252" y="453"/>
                </a:lnTo>
                <a:lnTo>
                  <a:pt x="256" y="451"/>
                </a:lnTo>
                <a:lnTo>
                  <a:pt x="262" y="451"/>
                </a:lnTo>
                <a:lnTo>
                  <a:pt x="270" y="453"/>
                </a:lnTo>
                <a:lnTo>
                  <a:pt x="274" y="451"/>
                </a:lnTo>
                <a:lnTo>
                  <a:pt x="282" y="447"/>
                </a:lnTo>
                <a:lnTo>
                  <a:pt x="288" y="445"/>
                </a:lnTo>
                <a:lnTo>
                  <a:pt x="292" y="447"/>
                </a:lnTo>
                <a:lnTo>
                  <a:pt x="294" y="449"/>
                </a:lnTo>
                <a:lnTo>
                  <a:pt x="294" y="447"/>
                </a:lnTo>
                <a:lnTo>
                  <a:pt x="294" y="447"/>
                </a:lnTo>
                <a:lnTo>
                  <a:pt x="292" y="443"/>
                </a:lnTo>
                <a:lnTo>
                  <a:pt x="290" y="441"/>
                </a:lnTo>
                <a:lnTo>
                  <a:pt x="288" y="439"/>
                </a:lnTo>
                <a:lnTo>
                  <a:pt x="288" y="431"/>
                </a:lnTo>
                <a:lnTo>
                  <a:pt x="288" y="425"/>
                </a:lnTo>
                <a:lnTo>
                  <a:pt x="288" y="413"/>
                </a:lnTo>
                <a:lnTo>
                  <a:pt x="288" y="413"/>
                </a:lnTo>
                <a:lnTo>
                  <a:pt x="286" y="413"/>
                </a:lnTo>
                <a:lnTo>
                  <a:pt x="286" y="413"/>
                </a:lnTo>
                <a:lnTo>
                  <a:pt x="288" y="411"/>
                </a:lnTo>
                <a:lnTo>
                  <a:pt x="290" y="411"/>
                </a:lnTo>
                <a:lnTo>
                  <a:pt x="294" y="405"/>
                </a:lnTo>
                <a:lnTo>
                  <a:pt x="296" y="405"/>
                </a:lnTo>
                <a:lnTo>
                  <a:pt x="304" y="401"/>
                </a:lnTo>
                <a:lnTo>
                  <a:pt x="308" y="395"/>
                </a:lnTo>
                <a:lnTo>
                  <a:pt x="320" y="387"/>
                </a:lnTo>
                <a:lnTo>
                  <a:pt x="326" y="387"/>
                </a:lnTo>
                <a:lnTo>
                  <a:pt x="328" y="387"/>
                </a:lnTo>
                <a:lnTo>
                  <a:pt x="330" y="389"/>
                </a:lnTo>
                <a:lnTo>
                  <a:pt x="336" y="393"/>
                </a:lnTo>
                <a:lnTo>
                  <a:pt x="342" y="391"/>
                </a:lnTo>
                <a:lnTo>
                  <a:pt x="344" y="393"/>
                </a:lnTo>
                <a:lnTo>
                  <a:pt x="344" y="395"/>
                </a:lnTo>
                <a:lnTo>
                  <a:pt x="344" y="397"/>
                </a:lnTo>
                <a:lnTo>
                  <a:pt x="346" y="395"/>
                </a:lnTo>
                <a:lnTo>
                  <a:pt x="352" y="395"/>
                </a:lnTo>
                <a:lnTo>
                  <a:pt x="354" y="395"/>
                </a:lnTo>
                <a:lnTo>
                  <a:pt x="352" y="393"/>
                </a:lnTo>
                <a:lnTo>
                  <a:pt x="354" y="391"/>
                </a:lnTo>
                <a:lnTo>
                  <a:pt x="358" y="389"/>
                </a:lnTo>
                <a:lnTo>
                  <a:pt x="360" y="391"/>
                </a:lnTo>
                <a:lnTo>
                  <a:pt x="360" y="391"/>
                </a:lnTo>
                <a:lnTo>
                  <a:pt x="360" y="387"/>
                </a:lnTo>
                <a:lnTo>
                  <a:pt x="362" y="385"/>
                </a:lnTo>
                <a:lnTo>
                  <a:pt x="362" y="387"/>
                </a:lnTo>
                <a:lnTo>
                  <a:pt x="364" y="389"/>
                </a:lnTo>
                <a:lnTo>
                  <a:pt x="364" y="391"/>
                </a:lnTo>
                <a:lnTo>
                  <a:pt x="360" y="393"/>
                </a:lnTo>
                <a:lnTo>
                  <a:pt x="360" y="395"/>
                </a:lnTo>
                <a:lnTo>
                  <a:pt x="364" y="395"/>
                </a:lnTo>
                <a:lnTo>
                  <a:pt x="371" y="393"/>
                </a:lnTo>
                <a:lnTo>
                  <a:pt x="373" y="393"/>
                </a:lnTo>
                <a:lnTo>
                  <a:pt x="373" y="395"/>
                </a:lnTo>
                <a:lnTo>
                  <a:pt x="375" y="399"/>
                </a:lnTo>
                <a:lnTo>
                  <a:pt x="375" y="401"/>
                </a:lnTo>
                <a:lnTo>
                  <a:pt x="387" y="399"/>
                </a:lnTo>
                <a:lnTo>
                  <a:pt x="387" y="403"/>
                </a:lnTo>
                <a:lnTo>
                  <a:pt x="391" y="403"/>
                </a:lnTo>
                <a:lnTo>
                  <a:pt x="391" y="405"/>
                </a:lnTo>
                <a:lnTo>
                  <a:pt x="393" y="405"/>
                </a:lnTo>
                <a:lnTo>
                  <a:pt x="393" y="407"/>
                </a:lnTo>
                <a:lnTo>
                  <a:pt x="393" y="407"/>
                </a:lnTo>
                <a:lnTo>
                  <a:pt x="395" y="407"/>
                </a:lnTo>
                <a:lnTo>
                  <a:pt x="397" y="407"/>
                </a:lnTo>
                <a:lnTo>
                  <a:pt x="397" y="405"/>
                </a:lnTo>
                <a:lnTo>
                  <a:pt x="397" y="405"/>
                </a:lnTo>
                <a:lnTo>
                  <a:pt x="395" y="403"/>
                </a:lnTo>
                <a:lnTo>
                  <a:pt x="395" y="403"/>
                </a:lnTo>
                <a:lnTo>
                  <a:pt x="397" y="403"/>
                </a:lnTo>
                <a:lnTo>
                  <a:pt x="401" y="405"/>
                </a:lnTo>
                <a:lnTo>
                  <a:pt x="403" y="405"/>
                </a:lnTo>
                <a:lnTo>
                  <a:pt x="403" y="405"/>
                </a:lnTo>
                <a:lnTo>
                  <a:pt x="403" y="407"/>
                </a:lnTo>
                <a:lnTo>
                  <a:pt x="403" y="407"/>
                </a:lnTo>
                <a:lnTo>
                  <a:pt x="405" y="407"/>
                </a:lnTo>
                <a:lnTo>
                  <a:pt x="405" y="403"/>
                </a:lnTo>
                <a:lnTo>
                  <a:pt x="409" y="403"/>
                </a:lnTo>
                <a:lnTo>
                  <a:pt x="413" y="403"/>
                </a:lnTo>
                <a:lnTo>
                  <a:pt x="415" y="401"/>
                </a:lnTo>
                <a:lnTo>
                  <a:pt x="415" y="401"/>
                </a:lnTo>
                <a:lnTo>
                  <a:pt x="417" y="399"/>
                </a:lnTo>
                <a:lnTo>
                  <a:pt x="419" y="399"/>
                </a:lnTo>
                <a:lnTo>
                  <a:pt x="421" y="397"/>
                </a:lnTo>
                <a:lnTo>
                  <a:pt x="423" y="399"/>
                </a:lnTo>
                <a:lnTo>
                  <a:pt x="423" y="397"/>
                </a:lnTo>
                <a:lnTo>
                  <a:pt x="425" y="395"/>
                </a:lnTo>
                <a:lnTo>
                  <a:pt x="425" y="393"/>
                </a:lnTo>
                <a:lnTo>
                  <a:pt x="423" y="393"/>
                </a:lnTo>
                <a:lnTo>
                  <a:pt x="421" y="393"/>
                </a:lnTo>
                <a:lnTo>
                  <a:pt x="427" y="385"/>
                </a:lnTo>
                <a:lnTo>
                  <a:pt x="431" y="383"/>
                </a:lnTo>
                <a:lnTo>
                  <a:pt x="433" y="381"/>
                </a:lnTo>
                <a:lnTo>
                  <a:pt x="433" y="381"/>
                </a:lnTo>
                <a:lnTo>
                  <a:pt x="431" y="379"/>
                </a:lnTo>
                <a:lnTo>
                  <a:pt x="433" y="377"/>
                </a:lnTo>
                <a:lnTo>
                  <a:pt x="437" y="377"/>
                </a:lnTo>
                <a:lnTo>
                  <a:pt x="437" y="375"/>
                </a:lnTo>
                <a:lnTo>
                  <a:pt x="439" y="375"/>
                </a:lnTo>
                <a:lnTo>
                  <a:pt x="441" y="371"/>
                </a:lnTo>
                <a:lnTo>
                  <a:pt x="443" y="366"/>
                </a:lnTo>
                <a:lnTo>
                  <a:pt x="449" y="364"/>
                </a:lnTo>
                <a:lnTo>
                  <a:pt x="449" y="362"/>
                </a:lnTo>
                <a:lnTo>
                  <a:pt x="449" y="362"/>
                </a:lnTo>
                <a:lnTo>
                  <a:pt x="451" y="362"/>
                </a:lnTo>
                <a:lnTo>
                  <a:pt x="453" y="362"/>
                </a:lnTo>
                <a:lnTo>
                  <a:pt x="453" y="362"/>
                </a:lnTo>
                <a:lnTo>
                  <a:pt x="453" y="360"/>
                </a:lnTo>
                <a:lnTo>
                  <a:pt x="453" y="356"/>
                </a:lnTo>
                <a:lnTo>
                  <a:pt x="457" y="3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" name="NAT_TXT_5"/>
          <p:cNvSpPr txBox="1"/>
          <p:nvPr/>
        </p:nvSpPr>
        <p:spPr>
          <a:xfrm>
            <a:off x="7638855" y="5063595"/>
            <a:ext cx="1037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51" name="REG_TXT_5"/>
          <p:cNvSpPr txBox="1"/>
          <p:nvPr/>
        </p:nvSpPr>
        <p:spPr>
          <a:xfrm>
            <a:off x="5457025" y="4978267"/>
            <a:ext cx="104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fr-FR" sz="2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BASE_5"/>
          <p:cNvSpPr txBox="1"/>
          <p:nvPr/>
        </p:nvSpPr>
        <p:spPr>
          <a:xfrm>
            <a:off x="6372200" y="5528265"/>
            <a:ext cx="22322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900" b="0" i="1" dirty="0">
                <a:latin typeface="Arial" panose="020B0604020202020204" pitchFamily="34" charset="0"/>
                <a:cs typeface="Arial" panose="020B0604020202020204" pitchFamily="34" charset="0"/>
              </a:rPr>
              <a:t>Ont été en contact avec leur conseiller par email au cours des 12 derniers mois (6586)</a:t>
            </a:r>
            <a:endParaRPr lang="fr-FR" sz="900" b="0" dirty="0"/>
          </a:p>
        </p:txBody>
      </p:sp>
      <p:pic>
        <p:nvPicPr>
          <p:cNvPr id="53" name="SIGNIF_PLUS.png">
            <a:extLst>
              <a:ext uri="{FF2B5EF4-FFF2-40B4-BE49-F238E27FC236}">
                <a16:creationId xmlns="" xmlns:a16="http://schemas.microsoft.com/office/drawing/2014/main" id="{30B66AB2-517C-4EB4-B757-43028FC46C6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653" y="5124872"/>
            <a:ext cx="216000" cy="216000"/>
          </a:xfrm>
          <a:prstGeom prst="rect">
            <a:avLst/>
          </a:prstGeom>
        </p:spPr>
      </p:pic>
      <p:sp>
        <p:nvSpPr>
          <p:cNvPr id="56" name="BASE_5"/>
          <p:cNvSpPr txBox="1"/>
          <p:nvPr/>
        </p:nvSpPr>
        <p:spPr>
          <a:xfrm>
            <a:off x="6813824" y="4941168"/>
            <a:ext cx="578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endParaRPr lang="fr-FR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1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6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404664"/>
            <a:ext cx="6291919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N°4 - </a:t>
            </a:r>
            <a:r>
              <a:rPr lang="fr-FR" cap="none" dirty="0"/>
              <a:t>TAUX DE MAILS RÉPONDUS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mails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clients répondus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dans les 48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heures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ÊTRE ACCESSIBLE POUR TOUS 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539551" y="1481719"/>
            <a:ext cx="2772000" cy="39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 PCM pour identifier rapidement les mails non lus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la fonctionnalité OGE d’Outlook pour visualiser les mails clients non répondus (bleu), répondus avec accusé de réception (orange) et répondus (vert)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partir d’un suivi dédié « Accessibilité Téléphonique et Mails »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16355" y="1481719"/>
            <a:ext cx="2772000" cy="39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020292"/>
              </p:ext>
            </p:extLst>
          </p:nvPr>
        </p:nvGraphicFramePr>
        <p:xfrm>
          <a:off x="6407788" y="2847970"/>
          <a:ext cx="2376264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3"/>
                        </a:rPr>
                        <a:t>Mode opératoire outil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3"/>
                        </a:rPr>
                        <a:t> OGE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Guide Bibliothèque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 de mails OUTLOOK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39834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1" y="1839834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04</a:t>
            </a:r>
            <a:endParaRPr lang="fr-FR" b="1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306" y="462287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36" y="4653136"/>
            <a:ext cx="648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Bouton d'action : Accueil 22">
            <a:hlinkClick r:id="rId9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6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8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9" name="Rectangle 38"/>
          <p:cNvSpPr/>
          <p:nvPr/>
        </p:nvSpPr>
        <p:spPr>
          <a:xfrm>
            <a:off x="3384176" y="1481719"/>
            <a:ext cx="2772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Envoyer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un accusé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réception,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de la bibliothèque de mail ou du bandeau </a:t>
            </a:r>
            <a:r>
              <a:rPr lang="fr-F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outlook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lorsqu'on ne peut traiter immédiatement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la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demande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et renseigner le délai de traitement. 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Utiliser si possible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la bibliothèque de mail type disponible dans Outlook.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Paramétrer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 message d’absence sur sa boite mail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en cas de congés ou de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formation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en précisant les modalités de prise en charge (numéro de téléphone de l’agence ou coordonnée du binôme),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Chaque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demande client est une occasion de contact qui peut déboucher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sur une offre de service ou de produits adaptés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=&gt; seule condition préalable : traiter sa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demande !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378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323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323" y="3789040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8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8492" y="513200"/>
            <a:ext cx="6291919" cy="399972"/>
          </a:xfrm>
        </p:spPr>
        <p:txBody>
          <a:bodyPr>
            <a:normAutofit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N°5 – </a:t>
            </a:r>
            <a:r>
              <a:rPr lang="fr-FR" cap="none" dirty="0" smtClean="0"/>
              <a:t>Satisfaction globale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SATISFAIRE TOUS LES CLIENTS RENCONTRÉS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05</a:t>
            </a:r>
            <a:endParaRPr lang="fr-FR" b="1" dirty="0"/>
          </a:p>
        </p:txBody>
      </p:sp>
      <p:sp>
        <p:nvSpPr>
          <p:cNvPr id="29" name="Bouton d'action : Accueil 28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1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7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8" name="Rectangle 37"/>
          <p:cNvSpPr/>
          <p:nvPr/>
        </p:nvSpPr>
        <p:spPr>
          <a:xfrm>
            <a:off x="4804196" y="1496132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de </a:t>
            </a:r>
            <a:r>
              <a:rPr lang="fr-F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TS-I </a:t>
            </a:r>
            <a:r>
              <a:rPr 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Satisfaction </a:t>
            </a:r>
            <a:r>
              <a:rPr lang="fr-FR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globale sur la base de l’enquête </a:t>
            </a:r>
            <a:r>
              <a:rPr 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QHD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61095" y="1496131"/>
            <a:ext cx="3866889" cy="4608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Moyenne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arithmétique du TS-I relatif à la question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«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 Globalement, quelle est votre satisfaction sur cet échange 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? »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TS-I : </a:t>
            </a:r>
            <a:r>
              <a:rPr lang="fr-FR" sz="1200" dirty="0">
                <a:solidFill>
                  <a:srgbClr val="00B050"/>
                </a:solidFill>
                <a:latin typeface="Arial Narrow" panose="020B0606020202030204" pitchFamily="34" charset="0"/>
              </a:rPr>
              <a:t>% de clients répondants Très satisfaits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fr-FR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% de clients </a:t>
            </a:r>
            <a:r>
              <a:rPr lang="fr-FR" sz="1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répondants Insatisfaits </a:t>
            </a:r>
            <a:r>
              <a:rPr lang="fr-FR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(Peu satisfaits + Pas du tout satisfaits)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Source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 enquête QHD, consolidation mensuelle des résultats de janvier à octobre 2019 au niveau de l’agence. Un rapport est produit pour une entité à partir de 30 répondants minimum.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Améliorer la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satisfaction des clients rencontrés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dont les attentes sont fortes en termes d’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Accessibilité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et de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Traitement des demandes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via une animation quotidienne et régulière des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éléments essentiels de la relation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:</a:t>
            </a:r>
          </a:p>
          <a:p>
            <a:pPr marL="723806" lvl="2" indent="-285713">
              <a:spcAft>
                <a:spcPts val="600"/>
              </a:spcAft>
              <a:buClr>
                <a:srgbClr val="C00000"/>
              </a:buClr>
              <a:buFont typeface="Wingdings"/>
              <a:buChar char="à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Accessibilité :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« Je peux joindre facilement mon interlocuteur »</a:t>
            </a:r>
          </a:p>
          <a:p>
            <a:pPr marL="723806" lvl="2" indent="-285713">
              <a:spcAft>
                <a:spcPts val="600"/>
              </a:spcAft>
              <a:buClr>
                <a:srgbClr val="C00000"/>
              </a:buClr>
              <a:buFont typeface="Wingdings"/>
              <a:buChar char="à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Accueil :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« Je suis bien reçu »</a:t>
            </a:r>
          </a:p>
          <a:p>
            <a:pPr marL="723806" lvl="2" indent="-285713">
              <a:spcAft>
                <a:spcPts val="600"/>
              </a:spcAft>
              <a:buClr>
                <a:srgbClr val="C00000"/>
              </a:buClr>
              <a:buFont typeface="Wingdings"/>
              <a:buChar char="à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Compréhension, empathie :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« On m’écoute et on comprend ce dont j’ai besoin »</a:t>
            </a:r>
          </a:p>
          <a:p>
            <a:pPr marL="723806" lvl="2" indent="-285713">
              <a:spcAft>
                <a:spcPts val="600"/>
              </a:spcAft>
              <a:buClr>
                <a:srgbClr val="C00000"/>
              </a:buClr>
              <a:buFont typeface="Wingdings"/>
              <a:buChar char="à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Valeur ajoutée, pertinence de la réponse :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« On me donne des conseils utiles, on répond à ma demande »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Rectangle 47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bg2">
                  <a:lumMod val="60000"/>
                  <a:lumOff val="4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80 %</a:t>
            </a:r>
            <a:endParaRPr lang="fr-FR" b="1" dirty="0"/>
          </a:p>
        </p:txBody>
      </p:sp>
      <p:sp>
        <p:nvSpPr>
          <p:cNvPr id="28" name="Rectangle 27"/>
          <p:cNvSpPr/>
          <p:nvPr/>
        </p:nvSpPr>
        <p:spPr>
          <a:xfrm>
            <a:off x="647976" y="3894147"/>
            <a:ext cx="3708000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Dans le cas ci-dessous, nous avons 79% de clients répondants qui se déclarent Très Satisfaits tandis que 5% sont Insatisfaits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TS-I relatif à cette question sera donc de 79 - 5 = 74%.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93992" y="3846386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Harlow Solid Italic" panose="04030604020F02020D02" pitchFamily="82" charset="0"/>
              </a:rPr>
              <a:t>Exemple :</a:t>
            </a:r>
          </a:p>
        </p:txBody>
      </p:sp>
      <p:graphicFrame>
        <p:nvGraphicFramePr>
          <p:cNvPr id="32" name="P5_Tableau 27" descr="Set Content=&quot;EXCEL_QUERY248&quot;&#10;Set Name=&quot;TABLEAU 27&quot;&#10;&#10;Set Id=&quot;6d248c04e77043f7bc328a58b24d0e6f&quot;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20965"/>
              </p:ext>
            </p:extLst>
          </p:nvPr>
        </p:nvGraphicFramePr>
        <p:xfrm>
          <a:off x="827584" y="4942539"/>
          <a:ext cx="3409081" cy="93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6544">
                  <a:extLst>
                    <a:ext uri="{9D8B030D-6E8A-4147-A177-3AD203B41FA5}">
                      <a16:colId xmlns="" xmlns:p14="http://schemas.microsoft.com/office/powerpoint/2010/main" xmlns:a16="http://schemas.microsoft.com/office/drawing/2014/main" xmlns:a14="http://schemas.microsoft.com/office/drawing/2010/main" val="20000"/>
                    </a:ext>
                  </a:extLst>
                </a:gridCol>
                <a:gridCol w="952537">
                  <a:extLst>
                    <a:ext uri="{9D8B030D-6E8A-4147-A177-3AD203B41FA5}">
                      <a16:colId xmlns="" xmlns:p14="http://schemas.microsoft.com/office/powerpoint/2010/main" xmlns:a16="http://schemas.microsoft.com/office/drawing/2014/main" xmlns:a14="http://schemas.microsoft.com/office/drawing/2010/main" val="20002"/>
                    </a:ext>
                  </a:extLst>
                </a:gridCol>
              </a:tblGrid>
              <a:tr h="221776">
                <a:tc gridSpan="2">
                  <a:txBody>
                    <a:bodyPr/>
                    <a:lstStyle/>
                    <a:p>
                      <a:pPr marL="0" marR="0" indent="0" algn="l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C00000"/>
                          </a:solidFill>
                          <a:latin typeface="+mj-lt"/>
                          <a:cs typeface="Sakkal Majalla" pitchFamily="2" charset="-78"/>
                        </a:rPr>
                        <a:t>Q7 - Globalement, quelle est votre satisfaction sur cet échange ?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p14="http://schemas.microsoft.com/office/powerpoint/2010/main" xmlns:a16="http://schemas.microsoft.com/office/drawing/2014/main" xmlns:a14="http://schemas.microsoft.com/office/drawing/2010/main" val="10000"/>
                  </a:ext>
                </a:extLst>
              </a:tr>
              <a:tr h="173918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Nb répondants</a:t>
                      </a:r>
                      <a:endParaRPr/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r>
                        <a:rPr lang="fr-FR" sz="1000" b="0" i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7765</a:t>
                      </a:r>
                      <a:endParaRPr sz="1000" b="0" i="1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p14="http://schemas.microsoft.com/office/powerpoint/2010/main" xmlns:a16="http://schemas.microsoft.com/office/drawing/2014/main" xmlns:a14="http://schemas.microsoft.com/office/drawing/2010/main" val="1000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Très satisfait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latin typeface="+mj-lt"/>
                          <a:cs typeface="Sakkal Majalla" pitchFamily="2" charset="-78"/>
                        </a:rPr>
                        <a:t>79%</a:t>
                      </a:r>
                      <a:endParaRPr sz="1000" b="0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6A6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a16="http://schemas.microsoft.com/office/drawing/2014/main" xmlns:a14="http://schemas.microsoft.com/office/drawing/2010/main" val="1000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Insatisfait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5%</a:t>
                      </a:r>
                      <a:endParaRPr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6A6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a16="http://schemas.microsoft.com/office/drawing/2014/main" xmlns:a14="http://schemas.microsoft.com/office/drawing/2010/main" val="10003"/>
                  </a:ext>
                </a:extLst>
              </a:tr>
              <a:tr h="204321">
                <a:tc>
                  <a:txBody>
                    <a:bodyPr/>
                    <a:lstStyle/>
                    <a:p>
                      <a:pPr marL="0" marR="0" indent="0" algn="r" defTabSz="962958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TS-I</a:t>
                      </a:r>
                      <a:endParaRPr lang="fr-FR" sz="1000" b="1" dirty="0">
                        <a:solidFill>
                          <a:schemeClr val="tx1"/>
                        </a:solidFill>
                        <a:latin typeface="+mj-lt"/>
                        <a:cs typeface="Sakkal Majalla" pitchFamily="2" charset="-7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fr-FR" sz="1000" b="1" kern="1200" dirty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Sakkal Majalla" pitchFamily="2" charset="-78"/>
                        </a:rPr>
                        <a:t>74%</a:t>
                      </a:r>
                      <a:endParaRPr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p14="http://schemas.microsoft.com/office/powerpoint/2010/main" xmlns:a16="http://schemas.microsoft.com/office/drawing/2014/main" xmlns:a14="http://schemas.microsoft.com/office/drawing/2010/main" val="10004"/>
                  </a:ext>
                </a:extLst>
              </a:tr>
            </a:tbl>
          </a:graphicData>
        </a:graphic>
      </p:graphicFrame>
      <p:pic>
        <p:nvPicPr>
          <p:cNvPr id="2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0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404664"/>
            <a:ext cx="6291919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N°5 – </a:t>
            </a:r>
            <a:r>
              <a:rPr lang="fr-FR" cap="none" dirty="0" smtClean="0"/>
              <a:t>Satisfaction globale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de TS-I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Satisfaction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globale sur la base de l’enquête QHD</a:t>
            </a: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SATISFAIRE TOUS LES CLIENTS RENCONTRÉS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384176" y="1482718"/>
            <a:ext cx="2772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 chaque fin de RDV, aborder avec votre client son niveau de satisfaction 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Avez-vous le sentiment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que votre demande a bien été prise en compte ? 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Etes-vous satisfait de notre échange ?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Ai-je répondu à toutes vos attentes ? 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Historiser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la relation avec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client via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la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saisie d’un CRE, voire d’un projet-relance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Enrichir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les coordonnées de votre client notamment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son adresse mail et l’informer qu’il va recevoir un questionnaire sur sa satisfaction. L’inviter à y répondre.</a:t>
            </a: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9552" y="1492514"/>
            <a:ext cx="2772000" cy="39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Au quotidien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à partir de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l’applicatif QHD Online :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Restitue la « tendance » des 20 derniers répondants.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Rappelle le dernier rapport mensuel disponible.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Chaque mois,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du rapport détaillé QHD par entité avec résultat annuel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682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9" y="1839834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05</a:t>
            </a:r>
            <a:endParaRPr lang="fr-FR" b="1" dirty="0"/>
          </a:p>
        </p:txBody>
      </p:sp>
      <p:sp>
        <p:nvSpPr>
          <p:cNvPr id="21" name="Bouton d'action : Accueil 20">
            <a:hlinkClick r:id="rId5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4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26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266787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318271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6216355" y="1481719"/>
            <a:ext cx="2772000" cy="39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40" name="Tableau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527968"/>
              </p:ext>
            </p:extLst>
          </p:nvPr>
        </p:nvGraphicFramePr>
        <p:xfrm>
          <a:off x="6407788" y="2847970"/>
          <a:ext cx="2376264" cy="10834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7"/>
                        </a:rPr>
                        <a:t>QHD Online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Résultats QHD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9"/>
                        </a:rPr>
                        <a:t>Présentation QHD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10"/>
                        </a:rPr>
                        <a:t>Codes accès QHD Online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39834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e 30"/>
          <p:cNvGrpSpPr/>
          <p:nvPr/>
        </p:nvGrpSpPr>
        <p:grpSpPr>
          <a:xfrm>
            <a:off x="910901" y="3620442"/>
            <a:ext cx="2165159" cy="1392734"/>
            <a:chOff x="6005185" y="2372250"/>
            <a:chExt cx="3121558" cy="1861939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86714" y="2372250"/>
              <a:ext cx="1740029" cy="186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05185" y="2372250"/>
              <a:ext cx="1411233" cy="186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362719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12" y="2914159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12" y="3305859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2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268492" y="513200"/>
            <a:ext cx="7191050" cy="399972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N°6 - </a:t>
            </a:r>
            <a:r>
              <a:rPr lang="fr-FR" cap="none" dirty="0" smtClean="0"/>
              <a:t>TAUX DE CLIENTS ACTIFS SUR LA BANQUE A DISTANCE</a:t>
            </a:r>
            <a:r>
              <a:rPr lang="fr-FR" cap="none" dirty="0"/>
              <a:t/>
            </a:r>
            <a:br>
              <a:rPr lang="fr-FR" cap="none" dirty="0"/>
            </a:b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ACCOMPAGNER NOS CLIENTS VERS LE SELFCARE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06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4804196" y="1496132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lvl="2" algn="just">
              <a:buClr>
                <a:srgbClr val="EA0000"/>
              </a:buClr>
              <a:buSzPct val="70000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de </a:t>
            </a:r>
            <a:r>
              <a:rPr lang="fr-FR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clients actifs sur la Banque A </a:t>
            </a:r>
            <a:r>
              <a:rPr lang="fr-FR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Distance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1095" y="1484784"/>
            <a:ext cx="3866889" cy="46085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Nombre de clients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actifs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sur la Banque à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Distance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l’entité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Rapporté au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nombre total de clients majeurs hors Inactifs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l’entité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buClr>
                <a:srgbClr val="C00000"/>
              </a:buClr>
              <a:buSzPct val="70000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Un client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a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ctif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sur la Banque à Distance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est :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Un client détenteur de la Banque à Distance (BAD)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Qui s’est connecté à ses comptes sur son espace personnel Direct Ecureuil sur Internet (DEI)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Ou depuis les applications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mobiles Smartphone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ou tablette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Au moins 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1 fois par mois sur les 3 derniers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mois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Accompagner nos clients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dans l’utilisation de la banque à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distance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qui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répond à leurs attentes d’instantanéité et d’autonomie sur leurs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opérations courantes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… et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permet de dégager du 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temps commercial en agence.</a:t>
            </a: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accent1">
                  <a:lumMod val="40000"/>
                  <a:lumOff val="6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35 %</a:t>
            </a:r>
            <a:endParaRPr lang="fr-FR" b="1" dirty="0"/>
          </a:p>
        </p:txBody>
      </p:sp>
      <p:sp>
        <p:nvSpPr>
          <p:cNvPr id="45" name="Rectangle 44"/>
          <p:cNvSpPr/>
          <p:nvPr/>
        </p:nvSpPr>
        <p:spPr>
          <a:xfrm>
            <a:off x="647976" y="4084183"/>
            <a:ext cx="3708000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Une agence compte 1 000 clients majeurs hors Inactifs au 31/10/2019, 300 clients (majeurs hors Inactifs) sont actifs sur la BAD au 31/10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taux de clients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actifs sur la BAD est de 300 / 1 000 = 30%.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Pour aller plus loin :</a:t>
            </a:r>
          </a:p>
          <a:p>
            <a:pPr marL="628650" lvl="1" indent="-171450">
              <a:buClr>
                <a:srgbClr val="C0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L’identifiant BAD est lié à un client et un seul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 si un couple utilise un seul de ses 2 identifiants, un seul client sera identifié comme actif sur la BAD.</a:t>
            </a:r>
            <a:endParaRPr lang="fr-FR" sz="1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92025" y="4005064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Harlow Solid Italic" panose="04030604020F02020D02" pitchFamily="82" charset="0"/>
              </a:rPr>
              <a:t>Exemple :</a:t>
            </a:r>
          </a:p>
        </p:txBody>
      </p:sp>
      <p:sp>
        <p:nvSpPr>
          <p:cNvPr id="29" name="Bouton d'action : Accueil 28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3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5" name="ZoneTexte 11"/>
          <p:cNvSpPr txBox="1"/>
          <p:nvPr/>
        </p:nvSpPr>
        <p:spPr>
          <a:xfrm>
            <a:off x="4797470" y="5877272"/>
            <a:ext cx="230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Source : KANTAR TNS, enquête SAE, 2018</a:t>
            </a:r>
            <a:endParaRPr lang="fr-FR" sz="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6" name="GRAPH_3"/>
          <p:cNvGraphicFramePr/>
          <p:nvPr>
            <p:extLst>
              <p:ext uri="{D42A27DB-BD31-4B8C-83A1-F6EECF244321}">
                <p14:modId xmlns:p14="http://schemas.microsoft.com/office/powerpoint/2010/main" val="1788423875"/>
              </p:ext>
            </p:extLst>
          </p:nvPr>
        </p:nvGraphicFramePr>
        <p:xfrm>
          <a:off x="5076056" y="4660480"/>
          <a:ext cx="1929600" cy="128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ZoneTexte 43"/>
          <p:cNvSpPr txBox="1"/>
          <p:nvPr/>
        </p:nvSpPr>
        <p:spPr>
          <a:xfrm>
            <a:off x="5389582" y="4366294"/>
            <a:ext cx="2278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7A22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Internet </a:t>
            </a:r>
          </a:p>
        </p:txBody>
      </p:sp>
      <p:sp>
        <p:nvSpPr>
          <p:cNvPr id="47" name="Freeform 34"/>
          <p:cNvSpPr>
            <a:spLocks noChangeAspect="1" noEditPoints="1"/>
          </p:cNvSpPr>
          <p:nvPr/>
        </p:nvSpPr>
        <p:spPr bwMode="auto">
          <a:xfrm>
            <a:off x="4932040" y="4438302"/>
            <a:ext cx="437634" cy="252000"/>
          </a:xfrm>
          <a:custGeom>
            <a:avLst/>
            <a:gdLst>
              <a:gd name="T0" fmla="*/ 227 w 227"/>
              <a:gd name="T1" fmla="*/ 117 h 131"/>
              <a:gd name="T2" fmla="*/ 198 w 227"/>
              <a:gd name="T3" fmla="*/ 111 h 131"/>
              <a:gd name="T4" fmla="*/ 197 w 227"/>
              <a:gd name="T5" fmla="*/ 15 h 131"/>
              <a:gd name="T6" fmla="*/ 197 w 227"/>
              <a:gd name="T7" fmla="*/ 2 h 131"/>
              <a:gd name="T8" fmla="*/ 185 w 227"/>
              <a:gd name="T9" fmla="*/ 0 h 131"/>
              <a:gd name="T10" fmla="*/ 60 w 227"/>
              <a:gd name="T11" fmla="*/ 0 h 131"/>
              <a:gd name="T12" fmla="*/ 44 w 227"/>
              <a:gd name="T13" fmla="*/ 0 h 131"/>
              <a:gd name="T14" fmla="*/ 30 w 227"/>
              <a:gd name="T15" fmla="*/ 1 h 131"/>
              <a:gd name="T16" fmla="*/ 29 w 227"/>
              <a:gd name="T17" fmla="*/ 14 h 131"/>
              <a:gd name="T18" fmla="*/ 29 w 227"/>
              <a:gd name="T19" fmla="*/ 112 h 131"/>
              <a:gd name="T20" fmla="*/ 0 w 227"/>
              <a:gd name="T21" fmla="*/ 118 h 131"/>
              <a:gd name="T22" fmla="*/ 2 w 227"/>
              <a:gd name="T23" fmla="*/ 128 h 131"/>
              <a:gd name="T24" fmla="*/ 15 w 227"/>
              <a:gd name="T25" fmla="*/ 129 h 131"/>
              <a:gd name="T26" fmla="*/ 198 w 227"/>
              <a:gd name="T27" fmla="*/ 129 h 131"/>
              <a:gd name="T28" fmla="*/ 225 w 227"/>
              <a:gd name="T29" fmla="*/ 128 h 131"/>
              <a:gd name="T30" fmla="*/ 227 w 227"/>
              <a:gd name="T31" fmla="*/ 117 h 131"/>
              <a:gd name="T32" fmla="*/ 113 w 227"/>
              <a:gd name="T33" fmla="*/ 120 h 131"/>
              <a:gd name="T34" fmla="*/ 108 w 227"/>
              <a:gd name="T35" fmla="*/ 115 h 131"/>
              <a:gd name="T36" fmla="*/ 113 w 227"/>
              <a:gd name="T37" fmla="*/ 109 h 131"/>
              <a:gd name="T38" fmla="*/ 119 w 227"/>
              <a:gd name="T39" fmla="*/ 115 h 131"/>
              <a:gd name="T40" fmla="*/ 113 w 227"/>
              <a:gd name="T41" fmla="*/ 120 h 131"/>
              <a:gd name="T42" fmla="*/ 184 w 227"/>
              <a:gd name="T43" fmla="*/ 105 h 131"/>
              <a:gd name="T44" fmla="*/ 42 w 227"/>
              <a:gd name="T45" fmla="*/ 105 h 131"/>
              <a:gd name="T46" fmla="*/ 42 w 227"/>
              <a:gd name="T47" fmla="*/ 13 h 131"/>
              <a:gd name="T48" fmla="*/ 184 w 227"/>
              <a:gd name="T49" fmla="*/ 13 h 131"/>
              <a:gd name="T50" fmla="*/ 184 w 227"/>
              <a:gd name="T51" fmla="*/ 10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7" h="131">
                <a:moveTo>
                  <a:pt x="227" y="117"/>
                </a:moveTo>
                <a:cubicBezTo>
                  <a:pt x="217" y="115"/>
                  <a:pt x="207" y="114"/>
                  <a:pt x="198" y="111"/>
                </a:cubicBezTo>
                <a:cubicBezTo>
                  <a:pt x="197" y="79"/>
                  <a:pt x="197" y="48"/>
                  <a:pt x="197" y="15"/>
                </a:cubicBezTo>
                <a:cubicBezTo>
                  <a:pt x="197" y="11"/>
                  <a:pt x="198" y="3"/>
                  <a:pt x="197" y="2"/>
                </a:cubicBezTo>
                <a:cubicBezTo>
                  <a:pt x="195" y="0"/>
                  <a:pt x="189" y="0"/>
                  <a:pt x="185" y="0"/>
                </a:cubicBezTo>
                <a:cubicBezTo>
                  <a:pt x="142" y="0"/>
                  <a:pt x="101" y="0"/>
                  <a:pt x="6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2" y="0"/>
                  <a:pt x="30" y="1"/>
                </a:cubicBezTo>
                <a:cubicBezTo>
                  <a:pt x="28" y="3"/>
                  <a:pt x="29" y="10"/>
                  <a:pt x="29" y="14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19" y="114"/>
                  <a:pt x="9" y="115"/>
                  <a:pt x="0" y="118"/>
                </a:cubicBezTo>
                <a:cubicBezTo>
                  <a:pt x="0" y="122"/>
                  <a:pt x="0" y="126"/>
                  <a:pt x="2" y="128"/>
                </a:cubicBezTo>
                <a:cubicBezTo>
                  <a:pt x="4" y="130"/>
                  <a:pt x="10" y="129"/>
                  <a:pt x="15" y="129"/>
                </a:cubicBezTo>
                <a:cubicBezTo>
                  <a:pt x="198" y="129"/>
                  <a:pt x="198" y="129"/>
                  <a:pt x="198" y="129"/>
                </a:cubicBezTo>
                <a:cubicBezTo>
                  <a:pt x="205" y="129"/>
                  <a:pt x="221" y="131"/>
                  <a:pt x="225" y="128"/>
                </a:cubicBezTo>
                <a:cubicBezTo>
                  <a:pt x="227" y="126"/>
                  <a:pt x="227" y="122"/>
                  <a:pt x="227" y="117"/>
                </a:cubicBezTo>
                <a:close/>
                <a:moveTo>
                  <a:pt x="113" y="120"/>
                </a:moveTo>
                <a:cubicBezTo>
                  <a:pt x="110" y="120"/>
                  <a:pt x="108" y="118"/>
                  <a:pt x="108" y="115"/>
                </a:cubicBezTo>
                <a:cubicBezTo>
                  <a:pt x="108" y="112"/>
                  <a:pt x="110" y="109"/>
                  <a:pt x="113" y="109"/>
                </a:cubicBezTo>
                <a:cubicBezTo>
                  <a:pt x="116" y="109"/>
                  <a:pt x="119" y="112"/>
                  <a:pt x="119" y="115"/>
                </a:cubicBezTo>
                <a:cubicBezTo>
                  <a:pt x="119" y="118"/>
                  <a:pt x="116" y="120"/>
                  <a:pt x="113" y="120"/>
                </a:cubicBezTo>
                <a:close/>
                <a:moveTo>
                  <a:pt x="184" y="105"/>
                </a:moveTo>
                <a:cubicBezTo>
                  <a:pt x="42" y="105"/>
                  <a:pt x="42" y="105"/>
                  <a:pt x="42" y="105"/>
                </a:cubicBezTo>
                <a:cubicBezTo>
                  <a:pt x="42" y="13"/>
                  <a:pt x="42" y="13"/>
                  <a:pt x="42" y="13"/>
                </a:cubicBezTo>
                <a:cubicBezTo>
                  <a:pt x="184" y="13"/>
                  <a:pt x="184" y="13"/>
                  <a:pt x="184" y="13"/>
                </a:cubicBezTo>
                <a:lnTo>
                  <a:pt x="184" y="105"/>
                </a:lnTo>
                <a:close/>
              </a:path>
            </a:pathLst>
          </a:custGeom>
          <a:solidFill>
            <a:srgbClr val="7A22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" name="NAT_IMG"/>
          <p:cNvSpPr>
            <a:spLocks noEditPoints="1"/>
          </p:cNvSpPr>
          <p:nvPr/>
        </p:nvSpPr>
        <p:spPr bwMode="auto">
          <a:xfrm>
            <a:off x="7062715" y="5155342"/>
            <a:ext cx="307031" cy="304344"/>
          </a:xfrm>
          <a:custGeom>
            <a:avLst/>
            <a:gdLst>
              <a:gd name="T0" fmla="*/ 457 w 457"/>
              <a:gd name="T1" fmla="*/ 340 h 453"/>
              <a:gd name="T2" fmla="*/ 427 w 457"/>
              <a:gd name="T3" fmla="*/ 322 h 453"/>
              <a:gd name="T4" fmla="*/ 411 w 457"/>
              <a:gd name="T5" fmla="*/ 296 h 453"/>
              <a:gd name="T6" fmla="*/ 423 w 457"/>
              <a:gd name="T7" fmla="*/ 268 h 453"/>
              <a:gd name="T8" fmla="*/ 411 w 457"/>
              <a:gd name="T9" fmla="*/ 228 h 453"/>
              <a:gd name="T10" fmla="*/ 383 w 457"/>
              <a:gd name="T11" fmla="*/ 242 h 453"/>
              <a:gd name="T12" fmla="*/ 395 w 457"/>
              <a:gd name="T13" fmla="*/ 204 h 453"/>
              <a:gd name="T14" fmla="*/ 411 w 457"/>
              <a:gd name="T15" fmla="*/ 172 h 453"/>
              <a:gd name="T16" fmla="*/ 431 w 457"/>
              <a:gd name="T17" fmla="*/ 146 h 453"/>
              <a:gd name="T18" fmla="*/ 421 w 457"/>
              <a:gd name="T19" fmla="*/ 84 h 453"/>
              <a:gd name="T20" fmla="*/ 375 w 457"/>
              <a:gd name="T21" fmla="*/ 68 h 453"/>
              <a:gd name="T22" fmla="*/ 336 w 457"/>
              <a:gd name="T23" fmla="*/ 62 h 453"/>
              <a:gd name="T24" fmla="*/ 324 w 457"/>
              <a:gd name="T25" fmla="*/ 40 h 453"/>
              <a:gd name="T26" fmla="*/ 302 w 457"/>
              <a:gd name="T27" fmla="*/ 36 h 453"/>
              <a:gd name="T28" fmla="*/ 276 w 457"/>
              <a:gd name="T29" fmla="*/ 26 h 453"/>
              <a:gd name="T30" fmla="*/ 248 w 457"/>
              <a:gd name="T31" fmla="*/ 2 h 453"/>
              <a:gd name="T32" fmla="*/ 216 w 457"/>
              <a:gd name="T33" fmla="*/ 38 h 453"/>
              <a:gd name="T34" fmla="*/ 180 w 457"/>
              <a:gd name="T35" fmla="*/ 68 h 453"/>
              <a:gd name="T36" fmla="*/ 158 w 457"/>
              <a:gd name="T37" fmla="*/ 96 h 453"/>
              <a:gd name="T38" fmla="*/ 122 w 457"/>
              <a:gd name="T39" fmla="*/ 78 h 453"/>
              <a:gd name="T40" fmla="*/ 104 w 457"/>
              <a:gd name="T41" fmla="*/ 92 h 453"/>
              <a:gd name="T42" fmla="*/ 116 w 457"/>
              <a:gd name="T43" fmla="*/ 130 h 453"/>
              <a:gd name="T44" fmla="*/ 96 w 457"/>
              <a:gd name="T45" fmla="*/ 134 h 453"/>
              <a:gd name="T46" fmla="*/ 86 w 457"/>
              <a:gd name="T47" fmla="*/ 128 h 453"/>
              <a:gd name="T48" fmla="*/ 66 w 457"/>
              <a:gd name="T49" fmla="*/ 126 h 453"/>
              <a:gd name="T50" fmla="*/ 54 w 457"/>
              <a:gd name="T51" fmla="*/ 118 h 453"/>
              <a:gd name="T52" fmla="*/ 34 w 457"/>
              <a:gd name="T53" fmla="*/ 130 h 453"/>
              <a:gd name="T54" fmla="*/ 16 w 457"/>
              <a:gd name="T55" fmla="*/ 126 h 453"/>
              <a:gd name="T56" fmla="*/ 0 w 457"/>
              <a:gd name="T57" fmla="*/ 142 h 453"/>
              <a:gd name="T58" fmla="*/ 22 w 457"/>
              <a:gd name="T59" fmla="*/ 146 h 453"/>
              <a:gd name="T60" fmla="*/ 10 w 457"/>
              <a:gd name="T61" fmla="*/ 152 h 453"/>
              <a:gd name="T62" fmla="*/ 8 w 457"/>
              <a:gd name="T63" fmla="*/ 162 h 453"/>
              <a:gd name="T64" fmla="*/ 22 w 457"/>
              <a:gd name="T65" fmla="*/ 168 h 453"/>
              <a:gd name="T66" fmla="*/ 32 w 457"/>
              <a:gd name="T67" fmla="*/ 172 h 453"/>
              <a:gd name="T68" fmla="*/ 50 w 457"/>
              <a:gd name="T69" fmla="*/ 178 h 453"/>
              <a:gd name="T70" fmla="*/ 58 w 457"/>
              <a:gd name="T71" fmla="*/ 186 h 453"/>
              <a:gd name="T72" fmla="*/ 72 w 457"/>
              <a:gd name="T73" fmla="*/ 184 h 453"/>
              <a:gd name="T74" fmla="*/ 82 w 457"/>
              <a:gd name="T75" fmla="*/ 190 h 453"/>
              <a:gd name="T76" fmla="*/ 84 w 457"/>
              <a:gd name="T77" fmla="*/ 200 h 453"/>
              <a:gd name="T78" fmla="*/ 88 w 457"/>
              <a:gd name="T79" fmla="*/ 208 h 453"/>
              <a:gd name="T80" fmla="*/ 112 w 457"/>
              <a:gd name="T81" fmla="*/ 246 h 453"/>
              <a:gd name="T82" fmla="*/ 126 w 457"/>
              <a:gd name="T83" fmla="*/ 260 h 453"/>
              <a:gd name="T84" fmla="*/ 138 w 457"/>
              <a:gd name="T85" fmla="*/ 292 h 453"/>
              <a:gd name="T86" fmla="*/ 130 w 457"/>
              <a:gd name="T87" fmla="*/ 290 h 453"/>
              <a:gd name="T88" fmla="*/ 132 w 457"/>
              <a:gd name="T89" fmla="*/ 336 h 453"/>
              <a:gd name="T90" fmla="*/ 108 w 457"/>
              <a:gd name="T91" fmla="*/ 403 h 453"/>
              <a:gd name="T92" fmla="*/ 116 w 457"/>
              <a:gd name="T93" fmla="*/ 421 h 453"/>
              <a:gd name="T94" fmla="*/ 150 w 457"/>
              <a:gd name="T95" fmla="*/ 435 h 453"/>
              <a:gd name="T96" fmla="*/ 182 w 457"/>
              <a:gd name="T97" fmla="*/ 437 h 453"/>
              <a:gd name="T98" fmla="*/ 216 w 457"/>
              <a:gd name="T99" fmla="*/ 433 h 453"/>
              <a:gd name="T100" fmla="*/ 250 w 457"/>
              <a:gd name="T101" fmla="*/ 453 h 453"/>
              <a:gd name="T102" fmla="*/ 294 w 457"/>
              <a:gd name="T103" fmla="*/ 447 h 453"/>
              <a:gd name="T104" fmla="*/ 290 w 457"/>
              <a:gd name="T105" fmla="*/ 411 h 453"/>
              <a:gd name="T106" fmla="*/ 344 w 457"/>
              <a:gd name="T107" fmla="*/ 393 h 453"/>
              <a:gd name="T108" fmla="*/ 360 w 457"/>
              <a:gd name="T109" fmla="*/ 387 h 453"/>
              <a:gd name="T110" fmla="*/ 375 w 457"/>
              <a:gd name="T111" fmla="*/ 399 h 453"/>
              <a:gd name="T112" fmla="*/ 397 w 457"/>
              <a:gd name="T113" fmla="*/ 405 h 453"/>
              <a:gd name="T114" fmla="*/ 405 w 457"/>
              <a:gd name="T115" fmla="*/ 403 h 453"/>
              <a:gd name="T116" fmla="*/ 425 w 457"/>
              <a:gd name="T117" fmla="*/ 393 h 453"/>
              <a:gd name="T118" fmla="*/ 439 w 457"/>
              <a:gd name="T119" fmla="*/ 375 h 453"/>
              <a:gd name="T120" fmla="*/ 457 w 457"/>
              <a:gd name="T121" fmla="*/ 348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7" h="453">
                <a:moveTo>
                  <a:pt x="92" y="218"/>
                </a:moveTo>
                <a:lnTo>
                  <a:pt x="90" y="216"/>
                </a:lnTo>
                <a:lnTo>
                  <a:pt x="88" y="214"/>
                </a:lnTo>
                <a:lnTo>
                  <a:pt x="86" y="214"/>
                </a:lnTo>
                <a:lnTo>
                  <a:pt x="86" y="214"/>
                </a:lnTo>
                <a:lnTo>
                  <a:pt x="88" y="218"/>
                </a:lnTo>
                <a:lnTo>
                  <a:pt x="90" y="220"/>
                </a:lnTo>
                <a:lnTo>
                  <a:pt x="92" y="218"/>
                </a:lnTo>
                <a:close/>
                <a:moveTo>
                  <a:pt x="457" y="348"/>
                </a:moveTo>
                <a:lnTo>
                  <a:pt x="457" y="342"/>
                </a:lnTo>
                <a:lnTo>
                  <a:pt x="457" y="340"/>
                </a:lnTo>
                <a:lnTo>
                  <a:pt x="455" y="340"/>
                </a:lnTo>
                <a:lnTo>
                  <a:pt x="453" y="342"/>
                </a:lnTo>
                <a:lnTo>
                  <a:pt x="447" y="342"/>
                </a:lnTo>
                <a:lnTo>
                  <a:pt x="443" y="344"/>
                </a:lnTo>
                <a:lnTo>
                  <a:pt x="439" y="340"/>
                </a:lnTo>
                <a:lnTo>
                  <a:pt x="431" y="338"/>
                </a:lnTo>
                <a:lnTo>
                  <a:pt x="427" y="334"/>
                </a:lnTo>
                <a:lnTo>
                  <a:pt x="427" y="334"/>
                </a:lnTo>
                <a:lnTo>
                  <a:pt x="427" y="332"/>
                </a:lnTo>
                <a:lnTo>
                  <a:pt x="425" y="326"/>
                </a:lnTo>
                <a:lnTo>
                  <a:pt x="427" y="322"/>
                </a:lnTo>
                <a:lnTo>
                  <a:pt x="427" y="318"/>
                </a:lnTo>
                <a:lnTo>
                  <a:pt x="427" y="316"/>
                </a:lnTo>
                <a:lnTo>
                  <a:pt x="431" y="314"/>
                </a:lnTo>
                <a:lnTo>
                  <a:pt x="431" y="312"/>
                </a:lnTo>
                <a:lnTo>
                  <a:pt x="425" y="308"/>
                </a:lnTo>
                <a:lnTo>
                  <a:pt x="421" y="308"/>
                </a:lnTo>
                <a:lnTo>
                  <a:pt x="419" y="306"/>
                </a:lnTo>
                <a:lnTo>
                  <a:pt x="419" y="302"/>
                </a:lnTo>
                <a:lnTo>
                  <a:pt x="417" y="300"/>
                </a:lnTo>
                <a:lnTo>
                  <a:pt x="413" y="298"/>
                </a:lnTo>
                <a:lnTo>
                  <a:pt x="411" y="296"/>
                </a:lnTo>
                <a:lnTo>
                  <a:pt x="415" y="294"/>
                </a:lnTo>
                <a:lnTo>
                  <a:pt x="421" y="294"/>
                </a:lnTo>
                <a:lnTo>
                  <a:pt x="423" y="294"/>
                </a:lnTo>
                <a:lnTo>
                  <a:pt x="425" y="290"/>
                </a:lnTo>
                <a:lnTo>
                  <a:pt x="429" y="288"/>
                </a:lnTo>
                <a:lnTo>
                  <a:pt x="431" y="284"/>
                </a:lnTo>
                <a:lnTo>
                  <a:pt x="429" y="282"/>
                </a:lnTo>
                <a:lnTo>
                  <a:pt x="431" y="280"/>
                </a:lnTo>
                <a:lnTo>
                  <a:pt x="429" y="276"/>
                </a:lnTo>
                <a:lnTo>
                  <a:pt x="423" y="272"/>
                </a:lnTo>
                <a:lnTo>
                  <a:pt x="423" y="268"/>
                </a:lnTo>
                <a:lnTo>
                  <a:pt x="419" y="264"/>
                </a:lnTo>
                <a:lnTo>
                  <a:pt x="417" y="264"/>
                </a:lnTo>
                <a:lnTo>
                  <a:pt x="415" y="262"/>
                </a:lnTo>
                <a:lnTo>
                  <a:pt x="415" y="262"/>
                </a:lnTo>
                <a:lnTo>
                  <a:pt x="423" y="252"/>
                </a:lnTo>
                <a:lnTo>
                  <a:pt x="421" y="246"/>
                </a:lnTo>
                <a:lnTo>
                  <a:pt x="415" y="244"/>
                </a:lnTo>
                <a:lnTo>
                  <a:pt x="413" y="240"/>
                </a:lnTo>
                <a:lnTo>
                  <a:pt x="415" y="234"/>
                </a:lnTo>
                <a:lnTo>
                  <a:pt x="411" y="232"/>
                </a:lnTo>
                <a:lnTo>
                  <a:pt x="411" y="228"/>
                </a:lnTo>
                <a:lnTo>
                  <a:pt x="407" y="226"/>
                </a:lnTo>
                <a:lnTo>
                  <a:pt x="395" y="230"/>
                </a:lnTo>
                <a:lnTo>
                  <a:pt x="393" y="232"/>
                </a:lnTo>
                <a:lnTo>
                  <a:pt x="391" y="234"/>
                </a:lnTo>
                <a:lnTo>
                  <a:pt x="393" y="238"/>
                </a:lnTo>
                <a:lnTo>
                  <a:pt x="395" y="238"/>
                </a:lnTo>
                <a:lnTo>
                  <a:pt x="395" y="240"/>
                </a:lnTo>
                <a:lnTo>
                  <a:pt x="389" y="244"/>
                </a:lnTo>
                <a:lnTo>
                  <a:pt x="383" y="246"/>
                </a:lnTo>
                <a:lnTo>
                  <a:pt x="383" y="244"/>
                </a:lnTo>
                <a:lnTo>
                  <a:pt x="383" y="242"/>
                </a:lnTo>
                <a:lnTo>
                  <a:pt x="387" y="240"/>
                </a:lnTo>
                <a:lnTo>
                  <a:pt x="387" y="234"/>
                </a:lnTo>
                <a:lnTo>
                  <a:pt x="385" y="230"/>
                </a:lnTo>
                <a:lnTo>
                  <a:pt x="385" y="228"/>
                </a:lnTo>
                <a:lnTo>
                  <a:pt x="385" y="226"/>
                </a:lnTo>
                <a:lnTo>
                  <a:pt x="387" y="224"/>
                </a:lnTo>
                <a:lnTo>
                  <a:pt x="387" y="222"/>
                </a:lnTo>
                <a:lnTo>
                  <a:pt x="391" y="216"/>
                </a:lnTo>
                <a:lnTo>
                  <a:pt x="395" y="212"/>
                </a:lnTo>
                <a:lnTo>
                  <a:pt x="397" y="210"/>
                </a:lnTo>
                <a:lnTo>
                  <a:pt x="395" y="204"/>
                </a:lnTo>
                <a:lnTo>
                  <a:pt x="397" y="202"/>
                </a:lnTo>
                <a:lnTo>
                  <a:pt x="405" y="196"/>
                </a:lnTo>
                <a:lnTo>
                  <a:pt x="405" y="192"/>
                </a:lnTo>
                <a:lnTo>
                  <a:pt x="411" y="188"/>
                </a:lnTo>
                <a:lnTo>
                  <a:pt x="411" y="186"/>
                </a:lnTo>
                <a:lnTo>
                  <a:pt x="415" y="180"/>
                </a:lnTo>
                <a:lnTo>
                  <a:pt x="415" y="178"/>
                </a:lnTo>
                <a:lnTo>
                  <a:pt x="413" y="176"/>
                </a:lnTo>
                <a:lnTo>
                  <a:pt x="411" y="178"/>
                </a:lnTo>
                <a:lnTo>
                  <a:pt x="409" y="176"/>
                </a:lnTo>
                <a:lnTo>
                  <a:pt x="411" y="172"/>
                </a:lnTo>
                <a:lnTo>
                  <a:pt x="415" y="170"/>
                </a:lnTo>
                <a:lnTo>
                  <a:pt x="417" y="170"/>
                </a:lnTo>
                <a:lnTo>
                  <a:pt x="419" y="172"/>
                </a:lnTo>
                <a:lnTo>
                  <a:pt x="421" y="172"/>
                </a:lnTo>
                <a:lnTo>
                  <a:pt x="425" y="172"/>
                </a:lnTo>
                <a:lnTo>
                  <a:pt x="429" y="170"/>
                </a:lnTo>
                <a:lnTo>
                  <a:pt x="429" y="168"/>
                </a:lnTo>
                <a:lnTo>
                  <a:pt x="433" y="162"/>
                </a:lnTo>
                <a:lnTo>
                  <a:pt x="429" y="160"/>
                </a:lnTo>
                <a:lnTo>
                  <a:pt x="429" y="156"/>
                </a:lnTo>
                <a:lnTo>
                  <a:pt x="431" y="146"/>
                </a:lnTo>
                <a:lnTo>
                  <a:pt x="431" y="136"/>
                </a:lnTo>
                <a:lnTo>
                  <a:pt x="429" y="134"/>
                </a:lnTo>
                <a:lnTo>
                  <a:pt x="433" y="126"/>
                </a:lnTo>
                <a:lnTo>
                  <a:pt x="433" y="116"/>
                </a:lnTo>
                <a:lnTo>
                  <a:pt x="435" y="110"/>
                </a:lnTo>
                <a:lnTo>
                  <a:pt x="441" y="102"/>
                </a:lnTo>
                <a:lnTo>
                  <a:pt x="445" y="90"/>
                </a:lnTo>
                <a:lnTo>
                  <a:pt x="443" y="88"/>
                </a:lnTo>
                <a:lnTo>
                  <a:pt x="437" y="88"/>
                </a:lnTo>
                <a:lnTo>
                  <a:pt x="427" y="88"/>
                </a:lnTo>
                <a:lnTo>
                  <a:pt x="421" y="84"/>
                </a:lnTo>
                <a:lnTo>
                  <a:pt x="417" y="84"/>
                </a:lnTo>
                <a:lnTo>
                  <a:pt x="413" y="86"/>
                </a:lnTo>
                <a:lnTo>
                  <a:pt x="411" y="86"/>
                </a:lnTo>
                <a:lnTo>
                  <a:pt x="405" y="86"/>
                </a:lnTo>
                <a:lnTo>
                  <a:pt x="403" y="84"/>
                </a:lnTo>
                <a:lnTo>
                  <a:pt x="397" y="82"/>
                </a:lnTo>
                <a:lnTo>
                  <a:pt x="395" y="86"/>
                </a:lnTo>
                <a:lnTo>
                  <a:pt x="391" y="84"/>
                </a:lnTo>
                <a:lnTo>
                  <a:pt x="383" y="72"/>
                </a:lnTo>
                <a:lnTo>
                  <a:pt x="381" y="72"/>
                </a:lnTo>
                <a:lnTo>
                  <a:pt x="375" y="68"/>
                </a:lnTo>
                <a:lnTo>
                  <a:pt x="371" y="72"/>
                </a:lnTo>
                <a:lnTo>
                  <a:pt x="369" y="72"/>
                </a:lnTo>
                <a:lnTo>
                  <a:pt x="360" y="70"/>
                </a:lnTo>
                <a:lnTo>
                  <a:pt x="354" y="70"/>
                </a:lnTo>
                <a:lnTo>
                  <a:pt x="354" y="72"/>
                </a:lnTo>
                <a:lnTo>
                  <a:pt x="350" y="72"/>
                </a:lnTo>
                <a:lnTo>
                  <a:pt x="346" y="68"/>
                </a:lnTo>
                <a:lnTo>
                  <a:pt x="342" y="66"/>
                </a:lnTo>
                <a:lnTo>
                  <a:pt x="342" y="66"/>
                </a:lnTo>
                <a:lnTo>
                  <a:pt x="340" y="64"/>
                </a:lnTo>
                <a:lnTo>
                  <a:pt x="336" y="62"/>
                </a:lnTo>
                <a:lnTo>
                  <a:pt x="332" y="58"/>
                </a:lnTo>
                <a:lnTo>
                  <a:pt x="328" y="58"/>
                </a:lnTo>
                <a:lnTo>
                  <a:pt x="326" y="56"/>
                </a:lnTo>
                <a:lnTo>
                  <a:pt x="326" y="54"/>
                </a:lnTo>
                <a:lnTo>
                  <a:pt x="324" y="52"/>
                </a:lnTo>
                <a:lnTo>
                  <a:pt x="324" y="50"/>
                </a:lnTo>
                <a:lnTo>
                  <a:pt x="326" y="46"/>
                </a:lnTo>
                <a:lnTo>
                  <a:pt x="324" y="44"/>
                </a:lnTo>
                <a:lnTo>
                  <a:pt x="326" y="42"/>
                </a:lnTo>
                <a:lnTo>
                  <a:pt x="326" y="40"/>
                </a:lnTo>
                <a:lnTo>
                  <a:pt x="324" y="40"/>
                </a:lnTo>
                <a:lnTo>
                  <a:pt x="322" y="42"/>
                </a:lnTo>
                <a:lnTo>
                  <a:pt x="318" y="48"/>
                </a:lnTo>
                <a:lnTo>
                  <a:pt x="316" y="50"/>
                </a:lnTo>
                <a:lnTo>
                  <a:pt x="312" y="52"/>
                </a:lnTo>
                <a:lnTo>
                  <a:pt x="306" y="52"/>
                </a:lnTo>
                <a:lnTo>
                  <a:pt x="302" y="52"/>
                </a:lnTo>
                <a:lnTo>
                  <a:pt x="302" y="50"/>
                </a:lnTo>
                <a:lnTo>
                  <a:pt x="304" y="46"/>
                </a:lnTo>
                <a:lnTo>
                  <a:pt x="304" y="46"/>
                </a:lnTo>
                <a:lnTo>
                  <a:pt x="302" y="44"/>
                </a:lnTo>
                <a:lnTo>
                  <a:pt x="302" y="36"/>
                </a:lnTo>
                <a:lnTo>
                  <a:pt x="302" y="36"/>
                </a:lnTo>
                <a:lnTo>
                  <a:pt x="302" y="36"/>
                </a:lnTo>
                <a:lnTo>
                  <a:pt x="298" y="36"/>
                </a:lnTo>
                <a:lnTo>
                  <a:pt x="296" y="32"/>
                </a:lnTo>
                <a:lnTo>
                  <a:pt x="296" y="32"/>
                </a:lnTo>
                <a:lnTo>
                  <a:pt x="294" y="32"/>
                </a:lnTo>
                <a:lnTo>
                  <a:pt x="286" y="34"/>
                </a:lnTo>
                <a:lnTo>
                  <a:pt x="284" y="32"/>
                </a:lnTo>
                <a:lnTo>
                  <a:pt x="286" y="30"/>
                </a:lnTo>
                <a:lnTo>
                  <a:pt x="278" y="26"/>
                </a:lnTo>
                <a:lnTo>
                  <a:pt x="276" y="26"/>
                </a:lnTo>
                <a:lnTo>
                  <a:pt x="272" y="24"/>
                </a:lnTo>
                <a:lnTo>
                  <a:pt x="270" y="18"/>
                </a:lnTo>
                <a:lnTo>
                  <a:pt x="266" y="12"/>
                </a:lnTo>
                <a:lnTo>
                  <a:pt x="264" y="12"/>
                </a:lnTo>
                <a:lnTo>
                  <a:pt x="258" y="16"/>
                </a:lnTo>
                <a:lnTo>
                  <a:pt x="258" y="16"/>
                </a:lnTo>
                <a:lnTo>
                  <a:pt x="254" y="16"/>
                </a:lnTo>
                <a:lnTo>
                  <a:pt x="254" y="14"/>
                </a:lnTo>
                <a:lnTo>
                  <a:pt x="250" y="10"/>
                </a:lnTo>
                <a:lnTo>
                  <a:pt x="248" y="6"/>
                </a:lnTo>
                <a:lnTo>
                  <a:pt x="248" y="2"/>
                </a:lnTo>
                <a:lnTo>
                  <a:pt x="246" y="0"/>
                </a:lnTo>
                <a:lnTo>
                  <a:pt x="242" y="0"/>
                </a:lnTo>
                <a:lnTo>
                  <a:pt x="232" y="4"/>
                </a:lnTo>
                <a:lnTo>
                  <a:pt x="222" y="6"/>
                </a:lnTo>
                <a:lnTo>
                  <a:pt x="214" y="12"/>
                </a:lnTo>
                <a:lnTo>
                  <a:pt x="216" y="16"/>
                </a:lnTo>
                <a:lnTo>
                  <a:pt x="216" y="26"/>
                </a:lnTo>
                <a:lnTo>
                  <a:pt x="216" y="28"/>
                </a:lnTo>
                <a:lnTo>
                  <a:pt x="216" y="34"/>
                </a:lnTo>
                <a:lnTo>
                  <a:pt x="218" y="38"/>
                </a:lnTo>
                <a:lnTo>
                  <a:pt x="216" y="38"/>
                </a:lnTo>
                <a:lnTo>
                  <a:pt x="216" y="40"/>
                </a:lnTo>
                <a:lnTo>
                  <a:pt x="220" y="46"/>
                </a:lnTo>
                <a:lnTo>
                  <a:pt x="220" y="46"/>
                </a:lnTo>
                <a:lnTo>
                  <a:pt x="220" y="48"/>
                </a:lnTo>
                <a:lnTo>
                  <a:pt x="216" y="46"/>
                </a:lnTo>
                <a:lnTo>
                  <a:pt x="212" y="50"/>
                </a:lnTo>
                <a:lnTo>
                  <a:pt x="210" y="52"/>
                </a:lnTo>
                <a:lnTo>
                  <a:pt x="204" y="58"/>
                </a:lnTo>
                <a:lnTo>
                  <a:pt x="194" y="62"/>
                </a:lnTo>
                <a:lnTo>
                  <a:pt x="188" y="64"/>
                </a:lnTo>
                <a:lnTo>
                  <a:pt x="180" y="68"/>
                </a:lnTo>
                <a:lnTo>
                  <a:pt x="174" y="72"/>
                </a:lnTo>
                <a:lnTo>
                  <a:pt x="172" y="74"/>
                </a:lnTo>
                <a:lnTo>
                  <a:pt x="168" y="82"/>
                </a:lnTo>
                <a:lnTo>
                  <a:pt x="168" y="84"/>
                </a:lnTo>
                <a:lnTo>
                  <a:pt x="174" y="84"/>
                </a:lnTo>
                <a:lnTo>
                  <a:pt x="176" y="86"/>
                </a:lnTo>
                <a:lnTo>
                  <a:pt x="176" y="86"/>
                </a:lnTo>
                <a:lnTo>
                  <a:pt x="172" y="88"/>
                </a:lnTo>
                <a:lnTo>
                  <a:pt x="162" y="94"/>
                </a:lnTo>
                <a:lnTo>
                  <a:pt x="160" y="94"/>
                </a:lnTo>
                <a:lnTo>
                  <a:pt x="158" y="96"/>
                </a:lnTo>
                <a:lnTo>
                  <a:pt x="150" y="92"/>
                </a:lnTo>
                <a:lnTo>
                  <a:pt x="142" y="92"/>
                </a:lnTo>
                <a:lnTo>
                  <a:pt x="130" y="90"/>
                </a:lnTo>
                <a:lnTo>
                  <a:pt x="128" y="90"/>
                </a:lnTo>
                <a:lnTo>
                  <a:pt x="126" y="94"/>
                </a:lnTo>
                <a:lnTo>
                  <a:pt x="124" y="94"/>
                </a:lnTo>
                <a:lnTo>
                  <a:pt x="124" y="90"/>
                </a:lnTo>
                <a:lnTo>
                  <a:pt x="124" y="88"/>
                </a:lnTo>
                <a:lnTo>
                  <a:pt x="122" y="82"/>
                </a:lnTo>
                <a:lnTo>
                  <a:pt x="122" y="80"/>
                </a:lnTo>
                <a:lnTo>
                  <a:pt x="122" y="78"/>
                </a:lnTo>
                <a:lnTo>
                  <a:pt x="122" y="76"/>
                </a:lnTo>
                <a:lnTo>
                  <a:pt x="114" y="74"/>
                </a:lnTo>
                <a:lnTo>
                  <a:pt x="114" y="76"/>
                </a:lnTo>
                <a:lnTo>
                  <a:pt x="110" y="78"/>
                </a:lnTo>
                <a:lnTo>
                  <a:pt x="108" y="76"/>
                </a:lnTo>
                <a:lnTo>
                  <a:pt x="104" y="76"/>
                </a:lnTo>
                <a:lnTo>
                  <a:pt x="100" y="74"/>
                </a:lnTo>
                <a:lnTo>
                  <a:pt x="98" y="74"/>
                </a:lnTo>
                <a:lnTo>
                  <a:pt x="102" y="80"/>
                </a:lnTo>
                <a:lnTo>
                  <a:pt x="102" y="84"/>
                </a:lnTo>
                <a:lnTo>
                  <a:pt x="104" y="92"/>
                </a:lnTo>
                <a:lnTo>
                  <a:pt x="110" y="100"/>
                </a:lnTo>
                <a:lnTo>
                  <a:pt x="110" y="108"/>
                </a:lnTo>
                <a:lnTo>
                  <a:pt x="112" y="110"/>
                </a:lnTo>
                <a:lnTo>
                  <a:pt x="112" y="114"/>
                </a:lnTo>
                <a:lnTo>
                  <a:pt x="112" y="116"/>
                </a:lnTo>
                <a:lnTo>
                  <a:pt x="110" y="118"/>
                </a:lnTo>
                <a:lnTo>
                  <a:pt x="112" y="122"/>
                </a:lnTo>
                <a:lnTo>
                  <a:pt x="116" y="128"/>
                </a:lnTo>
                <a:lnTo>
                  <a:pt x="118" y="128"/>
                </a:lnTo>
                <a:lnTo>
                  <a:pt x="118" y="130"/>
                </a:lnTo>
                <a:lnTo>
                  <a:pt x="116" y="130"/>
                </a:lnTo>
                <a:lnTo>
                  <a:pt x="116" y="130"/>
                </a:lnTo>
                <a:lnTo>
                  <a:pt x="114" y="132"/>
                </a:lnTo>
                <a:lnTo>
                  <a:pt x="110" y="132"/>
                </a:lnTo>
                <a:lnTo>
                  <a:pt x="104" y="130"/>
                </a:lnTo>
                <a:lnTo>
                  <a:pt x="102" y="130"/>
                </a:lnTo>
                <a:lnTo>
                  <a:pt x="102" y="128"/>
                </a:lnTo>
                <a:lnTo>
                  <a:pt x="102" y="126"/>
                </a:lnTo>
                <a:lnTo>
                  <a:pt x="98" y="128"/>
                </a:lnTo>
                <a:lnTo>
                  <a:pt x="96" y="130"/>
                </a:lnTo>
                <a:lnTo>
                  <a:pt x="98" y="134"/>
                </a:lnTo>
                <a:lnTo>
                  <a:pt x="96" y="134"/>
                </a:lnTo>
                <a:lnTo>
                  <a:pt x="94" y="130"/>
                </a:lnTo>
                <a:lnTo>
                  <a:pt x="92" y="130"/>
                </a:lnTo>
                <a:lnTo>
                  <a:pt x="92" y="132"/>
                </a:lnTo>
                <a:lnTo>
                  <a:pt x="90" y="132"/>
                </a:lnTo>
                <a:lnTo>
                  <a:pt x="90" y="132"/>
                </a:lnTo>
                <a:lnTo>
                  <a:pt x="88" y="130"/>
                </a:lnTo>
                <a:lnTo>
                  <a:pt x="86" y="130"/>
                </a:lnTo>
                <a:lnTo>
                  <a:pt x="86" y="130"/>
                </a:lnTo>
                <a:lnTo>
                  <a:pt x="88" y="130"/>
                </a:lnTo>
                <a:lnTo>
                  <a:pt x="88" y="128"/>
                </a:lnTo>
                <a:lnTo>
                  <a:pt x="86" y="128"/>
                </a:lnTo>
                <a:lnTo>
                  <a:pt x="82" y="130"/>
                </a:lnTo>
                <a:lnTo>
                  <a:pt x="80" y="128"/>
                </a:lnTo>
                <a:lnTo>
                  <a:pt x="80" y="128"/>
                </a:lnTo>
                <a:lnTo>
                  <a:pt x="80" y="130"/>
                </a:lnTo>
                <a:lnTo>
                  <a:pt x="74" y="134"/>
                </a:lnTo>
                <a:lnTo>
                  <a:pt x="74" y="136"/>
                </a:lnTo>
                <a:lnTo>
                  <a:pt x="72" y="136"/>
                </a:lnTo>
                <a:lnTo>
                  <a:pt x="72" y="134"/>
                </a:lnTo>
                <a:lnTo>
                  <a:pt x="68" y="132"/>
                </a:lnTo>
                <a:lnTo>
                  <a:pt x="68" y="130"/>
                </a:lnTo>
                <a:lnTo>
                  <a:pt x="66" y="126"/>
                </a:lnTo>
                <a:lnTo>
                  <a:pt x="64" y="122"/>
                </a:lnTo>
                <a:lnTo>
                  <a:pt x="64" y="122"/>
                </a:lnTo>
                <a:lnTo>
                  <a:pt x="62" y="122"/>
                </a:lnTo>
                <a:lnTo>
                  <a:pt x="62" y="120"/>
                </a:lnTo>
                <a:lnTo>
                  <a:pt x="62" y="120"/>
                </a:lnTo>
                <a:lnTo>
                  <a:pt x="60" y="120"/>
                </a:lnTo>
                <a:lnTo>
                  <a:pt x="60" y="118"/>
                </a:lnTo>
                <a:lnTo>
                  <a:pt x="58" y="118"/>
                </a:lnTo>
                <a:lnTo>
                  <a:pt x="56" y="120"/>
                </a:lnTo>
                <a:lnTo>
                  <a:pt x="54" y="120"/>
                </a:lnTo>
                <a:lnTo>
                  <a:pt x="54" y="118"/>
                </a:lnTo>
                <a:lnTo>
                  <a:pt x="54" y="118"/>
                </a:lnTo>
                <a:lnTo>
                  <a:pt x="52" y="118"/>
                </a:lnTo>
                <a:lnTo>
                  <a:pt x="48" y="120"/>
                </a:lnTo>
                <a:lnTo>
                  <a:pt x="48" y="118"/>
                </a:lnTo>
                <a:lnTo>
                  <a:pt x="46" y="118"/>
                </a:lnTo>
                <a:lnTo>
                  <a:pt x="42" y="12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40" y="126"/>
                </a:lnTo>
                <a:lnTo>
                  <a:pt x="34" y="130"/>
                </a:lnTo>
                <a:lnTo>
                  <a:pt x="32" y="128"/>
                </a:lnTo>
                <a:lnTo>
                  <a:pt x="30" y="128"/>
                </a:lnTo>
                <a:lnTo>
                  <a:pt x="30" y="124"/>
                </a:lnTo>
                <a:lnTo>
                  <a:pt x="28" y="124"/>
                </a:lnTo>
                <a:lnTo>
                  <a:pt x="26" y="126"/>
                </a:lnTo>
                <a:lnTo>
                  <a:pt x="22" y="126"/>
                </a:lnTo>
                <a:lnTo>
                  <a:pt x="20" y="128"/>
                </a:lnTo>
                <a:lnTo>
                  <a:pt x="20" y="128"/>
                </a:lnTo>
                <a:lnTo>
                  <a:pt x="18" y="128"/>
                </a:lnTo>
                <a:lnTo>
                  <a:pt x="18" y="126"/>
                </a:lnTo>
                <a:lnTo>
                  <a:pt x="16" y="126"/>
                </a:lnTo>
                <a:lnTo>
                  <a:pt x="14" y="128"/>
                </a:lnTo>
                <a:lnTo>
                  <a:pt x="10" y="128"/>
                </a:lnTo>
                <a:lnTo>
                  <a:pt x="10" y="130"/>
                </a:lnTo>
                <a:lnTo>
                  <a:pt x="10" y="130"/>
                </a:lnTo>
                <a:lnTo>
                  <a:pt x="10" y="132"/>
                </a:lnTo>
                <a:lnTo>
                  <a:pt x="8" y="130"/>
                </a:lnTo>
                <a:lnTo>
                  <a:pt x="6" y="132"/>
                </a:lnTo>
                <a:lnTo>
                  <a:pt x="4" y="132"/>
                </a:lnTo>
                <a:lnTo>
                  <a:pt x="2" y="134"/>
                </a:lnTo>
                <a:lnTo>
                  <a:pt x="2" y="140"/>
                </a:lnTo>
                <a:lnTo>
                  <a:pt x="0" y="142"/>
                </a:lnTo>
                <a:lnTo>
                  <a:pt x="2" y="144"/>
                </a:lnTo>
                <a:lnTo>
                  <a:pt x="2" y="144"/>
                </a:lnTo>
                <a:lnTo>
                  <a:pt x="8" y="142"/>
                </a:lnTo>
                <a:lnTo>
                  <a:pt x="18" y="140"/>
                </a:lnTo>
                <a:lnTo>
                  <a:pt x="20" y="140"/>
                </a:lnTo>
                <a:lnTo>
                  <a:pt x="16" y="142"/>
                </a:lnTo>
                <a:lnTo>
                  <a:pt x="12" y="144"/>
                </a:lnTo>
                <a:lnTo>
                  <a:pt x="12" y="144"/>
                </a:lnTo>
                <a:lnTo>
                  <a:pt x="18" y="144"/>
                </a:lnTo>
                <a:lnTo>
                  <a:pt x="18" y="144"/>
                </a:lnTo>
                <a:lnTo>
                  <a:pt x="22" y="146"/>
                </a:lnTo>
                <a:lnTo>
                  <a:pt x="20" y="146"/>
                </a:lnTo>
                <a:lnTo>
                  <a:pt x="14" y="148"/>
                </a:lnTo>
                <a:lnTo>
                  <a:pt x="14" y="146"/>
                </a:lnTo>
                <a:lnTo>
                  <a:pt x="10" y="146"/>
                </a:lnTo>
                <a:lnTo>
                  <a:pt x="8" y="144"/>
                </a:lnTo>
                <a:lnTo>
                  <a:pt x="6" y="146"/>
                </a:lnTo>
                <a:lnTo>
                  <a:pt x="6" y="148"/>
                </a:lnTo>
                <a:lnTo>
                  <a:pt x="6" y="148"/>
                </a:lnTo>
                <a:lnTo>
                  <a:pt x="8" y="148"/>
                </a:lnTo>
                <a:lnTo>
                  <a:pt x="8" y="152"/>
                </a:lnTo>
                <a:lnTo>
                  <a:pt x="10" y="152"/>
                </a:lnTo>
                <a:lnTo>
                  <a:pt x="10" y="150"/>
                </a:lnTo>
                <a:lnTo>
                  <a:pt x="14" y="150"/>
                </a:lnTo>
                <a:lnTo>
                  <a:pt x="18" y="150"/>
                </a:lnTo>
                <a:lnTo>
                  <a:pt x="18" y="154"/>
                </a:lnTo>
                <a:lnTo>
                  <a:pt x="18" y="158"/>
                </a:lnTo>
                <a:lnTo>
                  <a:pt x="16" y="158"/>
                </a:lnTo>
                <a:lnTo>
                  <a:pt x="14" y="156"/>
                </a:lnTo>
                <a:lnTo>
                  <a:pt x="2" y="158"/>
                </a:lnTo>
                <a:lnTo>
                  <a:pt x="0" y="160"/>
                </a:lnTo>
                <a:lnTo>
                  <a:pt x="2" y="160"/>
                </a:lnTo>
                <a:lnTo>
                  <a:pt x="8" y="162"/>
                </a:lnTo>
                <a:lnTo>
                  <a:pt x="14" y="166"/>
                </a:lnTo>
                <a:lnTo>
                  <a:pt x="14" y="168"/>
                </a:lnTo>
                <a:lnTo>
                  <a:pt x="14" y="172"/>
                </a:lnTo>
                <a:lnTo>
                  <a:pt x="14" y="172"/>
                </a:lnTo>
                <a:lnTo>
                  <a:pt x="18" y="172"/>
                </a:lnTo>
                <a:lnTo>
                  <a:pt x="20" y="172"/>
                </a:lnTo>
                <a:lnTo>
                  <a:pt x="20" y="170"/>
                </a:lnTo>
                <a:lnTo>
                  <a:pt x="20" y="170"/>
                </a:lnTo>
                <a:lnTo>
                  <a:pt x="22" y="170"/>
                </a:lnTo>
                <a:lnTo>
                  <a:pt x="22" y="170"/>
                </a:lnTo>
                <a:lnTo>
                  <a:pt x="22" y="168"/>
                </a:lnTo>
                <a:lnTo>
                  <a:pt x="24" y="166"/>
                </a:lnTo>
                <a:lnTo>
                  <a:pt x="24" y="166"/>
                </a:lnTo>
                <a:lnTo>
                  <a:pt x="24" y="166"/>
                </a:lnTo>
                <a:lnTo>
                  <a:pt x="24" y="168"/>
                </a:lnTo>
                <a:lnTo>
                  <a:pt x="26" y="170"/>
                </a:lnTo>
                <a:lnTo>
                  <a:pt x="28" y="170"/>
                </a:lnTo>
                <a:lnTo>
                  <a:pt x="26" y="168"/>
                </a:lnTo>
                <a:lnTo>
                  <a:pt x="28" y="168"/>
                </a:lnTo>
                <a:lnTo>
                  <a:pt x="30" y="168"/>
                </a:lnTo>
                <a:lnTo>
                  <a:pt x="30" y="168"/>
                </a:lnTo>
                <a:lnTo>
                  <a:pt x="32" y="172"/>
                </a:lnTo>
                <a:lnTo>
                  <a:pt x="36" y="174"/>
                </a:lnTo>
                <a:lnTo>
                  <a:pt x="36" y="170"/>
                </a:lnTo>
                <a:lnTo>
                  <a:pt x="38" y="172"/>
                </a:lnTo>
                <a:lnTo>
                  <a:pt x="36" y="174"/>
                </a:lnTo>
                <a:lnTo>
                  <a:pt x="42" y="174"/>
                </a:lnTo>
                <a:lnTo>
                  <a:pt x="46" y="178"/>
                </a:lnTo>
                <a:lnTo>
                  <a:pt x="48" y="178"/>
                </a:lnTo>
                <a:lnTo>
                  <a:pt x="48" y="178"/>
                </a:lnTo>
                <a:lnTo>
                  <a:pt x="50" y="176"/>
                </a:lnTo>
                <a:lnTo>
                  <a:pt x="50" y="176"/>
                </a:lnTo>
                <a:lnTo>
                  <a:pt x="50" y="178"/>
                </a:lnTo>
                <a:lnTo>
                  <a:pt x="50" y="180"/>
                </a:lnTo>
                <a:lnTo>
                  <a:pt x="52" y="180"/>
                </a:lnTo>
                <a:lnTo>
                  <a:pt x="54" y="178"/>
                </a:lnTo>
                <a:lnTo>
                  <a:pt x="56" y="178"/>
                </a:lnTo>
                <a:lnTo>
                  <a:pt x="56" y="180"/>
                </a:lnTo>
                <a:lnTo>
                  <a:pt x="56" y="180"/>
                </a:lnTo>
                <a:lnTo>
                  <a:pt x="54" y="182"/>
                </a:lnTo>
                <a:lnTo>
                  <a:pt x="56" y="184"/>
                </a:lnTo>
                <a:lnTo>
                  <a:pt x="56" y="190"/>
                </a:lnTo>
                <a:lnTo>
                  <a:pt x="58" y="190"/>
                </a:lnTo>
                <a:lnTo>
                  <a:pt x="58" y="186"/>
                </a:lnTo>
                <a:lnTo>
                  <a:pt x="58" y="184"/>
                </a:lnTo>
                <a:lnTo>
                  <a:pt x="58" y="184"/>
                </a:lnTo>
                <a:lnTo>
                  <a:pt x="64" y="186"/>
                </a:lnTo>
                <a:lnTo>
                  <a:pt x="62" y="182"/>
                </a:lnTo>
                <a:lnTo>
                  <a:pt x="64" y="182"/>
                </a:lnTo>
                <a:lnTo>
                  <a:pt x="64" y="182"/>
                </a:lnTo>
                <a:lnTo>
                  <a:pt x="66" y="182"/>
                </a:lnTo>
                <a:lnTo>
                  <a:pt x="68" y="182"/>
                </a:lnTo>
                <a:lnTo>
                  <a:pt x="70" y="182"/>
                </a:lnTo>
                <a:lnTo>
                  <a:pt x="72" y="182"/>
                </a:lnTo>
                <a:lnTo>
                  <a:pt x="72" y="184"/>
                </a:lnTo>
                <a:lnTo>
                  <a:pt x="72" y="186"/>
                </a:lnTo>
                <a:lnTo>
                  <a:pt x="66" y="186"/>
                </a:lnTo>
                <a:lnTo>
                  <a:pt x="66" y="186"/>
                </a:lnTo>
                <a:lnTo>
                  <a:pt x="68" y="190"/>
                </a:lnTo>
                <a:lnTo>
                  <a:pt x="70" y="190"/>
                </a:lnTo>
                <a:lnTo>
                  <a:pt x="74" y="190"/>
                </a:lnTo>
                <a:lnTo>
                  <a:pt x="76" y="186"/>
                </a:lnTo>
                <a:lnTo>
                  <a:pt x="78" y="188"/>
                </a:lnTo>
                <a:lnTo>
                  <a:pt x="82" y="188"/>
                </a:lnTo>
                <a:lnTo>
                  <a:pt x="82" y="188"/>
                </a:lnTo>
                <a:lnTo>
                  <a:pt x="82" y="190"/>
                </a:lnTo>
                <a:lnTo>
                  <a:pt x="78" y="190"/>
                </a:lnTo>
                <a:lnTo>
                  <a:pt x="80" y="192"/>
                </a:lnTo>
                <a:lnTo>
                  <a:pt x="80" y="194"/>
                </a:lnTo>
                <a:lnTo>
                  <a:pt x="78" y="194"/>
                </a:lnTo>
                <a:lnTo>
                  <a:pt x="76" y="196"/>
                </a:lnTo>
                <a:lnTo>
                  <a:pt x="78" y="198"/>
                </a:lnTo>
                <a:lnTo>
                  <a:pt x="78" y="198"/>
                </a:lnTo>
                <a:lnTo>
                  <a:pt x="78" y="200"/>
                </a:lnTo>
                <a:lnTo>
                  <a:pt x="78" y="200"/>
                </a:lnTo>
                <a:lnTo>
                  <a:pt x="80" y="202"/>
                </a:lnTo>
                <a:lnTo>
                  <a:pt x="84" y="200"/>
                </a:lnTo>
                <a:lnTo>
                  <a:pt x="86" y="202"/>
                </a:lnTo>
                <a:lnTo>
                  <a:pt x="90" y="200"/>
                </a:lnTo>
                <a:lnTo>
                  <a:pt x="94" y="198"/>
                </a:lnTo>
                <a:lnTo>
                  <a:pt x="108" y="204"/>
                </a:lnTo>
                <a:lnTo>
                  <a:pt x="106" y="206"/>
                </a:lnTo>
                <a:lnTo>
                  <a:pt x="98" y="202"/>
                </a:lnTo>
                <a:lnTo>
                  <a:pt x="92" y="200"/>
                </a:lnTo>
                <a:lnTo>
                  <a:pt x="90" y="202"/>
                </a:lnTo>
                <a:lnTo>
                  <a:pt x="90" y="206"/>
                </a:lnTo>
                <a:lnTo>
                  <a:pt x="88" y="208"/>
                </a:lnTo>
                <a:lnTo>
                  <a:pt x="88" y="208"/>
                </a:lnTo>
                <a:lnTo>
                  <a:pt x="92" y="208"/>
                </a:lnTo>
                <a:lnTo>
                  <a:pt x="96" y="210"/>
                </a:lnTo>
                <a:lnTo>
                  <a:pt x="98" y="214"/>
                </a:lnTo>
                <a:lnTo>
                  <a:pt x="96" y="214"/>
                </a:lnTo>
                <a:lnTo>
                  <a:pt x="94" y="218"/>
                </a:lnTo>
                <a:lnTo>
                  <a:pt x="92" y="222"/>
                </a:lnTo>
                <a:lnTo>
                  <a:pt x="90" y="224"/>
                </a:lnTo>
                <a:lnTo>
                  <a:pt x="102" y="236"/>
                </a:lnTo>
                <a:lnTo>
                  <a:pt x="104" y="242"/>
                </a:lnTo>
                <a:lnTo>
                  <a:pt x="108" y="246"/>
                </a:lnTo>
                <a:lnTo>
                  <a:pt x="112" y="246"/>
                </a:lnTo>
                <a:lnTo>
                  <a:pt x="120" y="250"/>
                </a:lnTo>
                <a:lnTo>
                  <a:pt x="120" y="250"/>
                </a:lnTo>
                <a:lnTo>
                  <a:pt x="122" y="252"/>
                </a:lnTo>
                <a:lnTo>
                  <a:pt x="124" y="252"/>
                </a:lnTo>
                <a:lnTo>
                  <a:pt x="124" y="250"/>
                </a:lnTo>
                <a:lnTo>
                  <a:pt x="126" y="250"/>
                </a:lnTo>
                <a:lnTo>
                  <a:pt x="128" y="254"/>
                </a:lnTo>
                <a:lnTo>
                  <a:pt x="126" y="254"/>
                </a:lnTo>
                <a:lnTo>
                  <a:pt x="124" y="256"/>
                </a:lnTo>
                <a:lnTo>
                  <a:pt x="124" y="260"/>
                </a:lnTo>
                <a:lnTo>
                  <a:pt x="126" y="260"/>
                </a:lnTo>
                <a:lnTo>
                  <a:pt x="128" y="262"/>
                </a:lnTo>
                <a:lnTo>
                  <a:pt x="128" y="272"/>
                </a:lnTo>
                <a:lnTo>
                  <a:pt x="128" y="274"/>
                </a:lnTo>
                <a:lnTo>
                  <a:pt x="126" y="274"/>
                </a:lnTo>
                <a:lnTo>
                  <a:pt x="126" y="274"/>
                </a:lnTo>
                <a:lnTo>
                  <a:pt x="126" y="276"/>
                </a:lnTo>
                <a:lnTo>
                  <a:pt x="124" y="278"/>
                </a:lnTo>
                <a:lnTo>
                  <a:pt x="124" y="280"/>
                </a:lnTo>
                <a:lnTo>
                  <a:pt x="124" y="284"/>
                </a:lnTo>
                <a:lnTo>
                  <a:pt x="126" y="284"/>
                </a:lnTo>
                <a:lnTo>
                  <a:pt x="138" y="292"/>
                </a:lnTo>
                <a:lnTo>
                  <a:pt x="142" y="298"/>
                </a:lnTo>
                <a:lnTo>
                  <a:pt x="142" y="302"/>
                </a:lnTo>
                <a:lnTo>
                  <a:pt x="146" y="312"/>
                </a:lnTo>
                <a:lnTo>
                  <a:pt x="148" y="318"/>
                </a:lnTo>
                <a:lnTo>
                  <a:pt x="146" y="318"/>
                </a:lnTo>
                <a:lnTo>
                  <a:pt x="144" y="314"/>
                </a:lnTo>
                <a:lnTo>
                  <a:pt x="142" y="306"/>
                </a:lnTo>
                <a:lnTo>
                  <a:pt x="140" y="302"/>
                </a:lnTo>
                <a:lnTo>
                  <a:pt x="136" y="296"/>
                </a:lnTo>
                <a:lnTo>
                  <a:pt x="130" y="292"/>
                </a:lnTo>
                <a:lnTo>
                  <a:pt x="130" y="290"/>
                </a:lnTo>
                <a:lnTo>
                  <a:pt x="130" y="288"/>
                </a:lnTo>
                <a:lnTo>
                  <a:pt x="128" y="290"/>
                </a:lnTo>
                <a:lnTo>
                  <a:pt x="128" y="292"/>
                </a:lnTo>
                <a:lnTo>
                  <a:pt x="126" y="304"/>
                </a:lnTo>
                <a:lnTo>
                  <a:pt x="122" y="336"/>
                </a:lnTo>
                <a:lnTo>
                  <a:pt x="124" y="338"/>
                </a:lnTo>
                <a:lnTo>
                  <a:pt x="124" y="338"/>
                </a:lnTo>
                <a:lnTo>
                  <a:pt x="124" y="338"/>
                </a:lnTo>
                <a:lnTo>
                  <a:pt x="126" y="330"/>
                </a:lnTo>
                <a:lnTo>
                  <a:pt x="128" y="332"/>
                </a:lnTo>
                <a:lnTo>
                  <a:pt x="132" y="336"/>
                </a:lnTo>
                <a:lnTo>
                  <a:pt x="130" y="338"/>
                </a:lnTo>
                <a:lnTo>
                  <a:pt x="128" y="338"/>
                </a:lnTo>
                <a:lnTo>
                  <a:pt x="126" y="338"/>
                </a:lnTo>
                <a:lnTo>
                  <a:pt x="124" y="344"/>
                </a:lnTo>
                <a:lnTo>
                  <a:pt x="124" y="346"/>
                </a:lnTo>
                <a:lnTo>
                  <a:pt x="120" y="375"/>
                </a:lnTo>
                <a:lnTo>
                  <a:pt x="116" y="387"/>
                </a:lnTo>
                <a:lnTo>
                  <a:pt x="116" y="389"/>
                </a:lnTo>
                <a:lnTo>
                  <a:pt x="114" y="395"/>
                </a:lnTo>
                <a:lnTo>
                  <a:pt x="114" y="397"/>
                </a:lnTo>
                <a:lnTo>
                  <a:pt x="108" y="403"/>
                </a:lnTo>
                <a:lnTo>
                  <a:pt x="106" y="403"/>
                </a:lnTo>
                <a:lnTo>
                  <a:pt x="106" y="403"/>
                </a:lnTo>
                <a:lnTo>
                  <a:pt x="104" y="405"/>
                </a:lnTo>
                <a:lnTo>
                  <a:pt x="106" y="409"/>
                </a:lnTo>
                <a:lnTo>
                  <a:pt x="110" y="411"/>
                </a:lnTo>
                <a:lnTo>
                  <a:pt x="114" y="409"/>
                </a:lnTo>
                <a:lnTo>
                  <a:pt x="116" y="409"/>
                </a:lnTo>
                <a:lnTo>
                  <a:pt x="118" y="411"/>
                </a:lnTo>
                <a:lnTo>
                  <a:pt x="118" y="417"/>
                </a:lnTo>
                <a:lnTo>
                  <a:pt x="118" y="419"/>
                </a:lnTo>
                <a:lnTo>
                  <a:pt x="116" y="421"/>
                </a:lnTo>
                <a:lnTo>
                  <a:pt x="116" y="421"/>
                </a:lnTo>
                <a:lnTo>
                  <a:pt x="118" y="423"/>
                </a:lnTo>
                <a:lnTo>
                  <a:pt x="120" y="421"/>
                </a:lnTo>
                <a:lnTo>
                  <a:pt x="124" y="421"/>
                </a:lnTo>
                <a:lnTo>
                  <a:pt x="128" y="421"/>
                </a:lnTo>
                <a:lnTo>
                  <a:pt x="136" y="425"/>
                </a:lnTo>
                <a:lnTo>
                  <a:pt x="142" y="425"/>
                </a:lnTo>
                <a:lnTo>
                  <a:pt x="142" y="425"/>
                </a:lnTo>
                <a:lnTo>
                  <a:pt x="144" y="429"/>
                </a:lnTo>
                <a:lnTo>
                  <a:pt x="146" y="429"/>
                </a:lnTo>
                <a:lnTo>
                  <a:pt x="150" y="435"/>
                </a:lnTo>
                <a:lnTo>
                  <a:pt x="152" y="433"/>
                </a:lnTo>
                <a:lnTo>
                  <a:pt x="154" y="433"/>
                </a:lnTo>
                <a:lnTo>
                  <a:pt x="160" y="431"/>
                </a:lnTo>
                <a:lnTo>
                  <a:pt x="162" y="433"/>
                </a:lnTo>
                <a:lnTo>
                  <a:pt x="166" y="433"/>
                </a:lnTo>
                <a:lnTo>
                  <a:pt x="166" y="435"/>
                </a:lnTo>
                <a:lnTo>
                  <a:pt x="170" y="439"/>
                </a:lnTo>
                <a:lnTo>
                  <a:pt x="172" y="439"/>
                </a:lnTo>
                <a:lnTo>
                  <a:pt x="178" y="437"/>
                </a:lnTo>
                <a:lnTo>
                  <a:pt x="180" y="437"/>
                </a:lnTo>
                <a:lnTo>
                  <a:pt x="182" y="437"/>
                </a:lnTo>
                <a:lnTo>
                  <a:pt x="184" y="439"/>
                </a:lnTo>
                <a:lnTo>
                  <a:pt x="186" y="437"/>
                </a:lnTo>
                <a:lnTo>
                  <a:pt x="188" y="439"/>
                </a:lnTo>
                <a:lnTo>
                  <a:pt x="192" y="439"/>
                </a:lnTo>
                <a:lnTo>
                  <a:pt x="194" y="439"/>
                </a:lnTo>
                <a:lnTo>
                  <a:pt x="196" y="435"/>
                </a:lnTo>
                <a:lnTo>
                  <a:pt x="198" y="431"/>
                </a:lnTo>
                <a:lnTo>
                  <a:pt x="200" y="431"/>
                </a:lnTo>
                <a:lnTo>
                  <a:pt x="202" y="431"/>
                </a:lnTo>
                <a:lnTo>
                  <a:pt x="204" y="431"/>
                </a:lnTo>
                <a:lnTo>
                  <a:pt x="216" y="433"/>
                </a:lnTo>
                <a:lnTo>
                  <a:pt x="218" y="437"/>
                </a:lnTo>
                <a:lnTo>
                  <a:pt x="220" y="435"/>
                </a:lnTo>
                <a:lnTo>
                  <a:pt x="224" y="437"/>
                </a:lnTo>
                <a:lnTo>
                  <a:pt x="228" y="441"/>
                </a:lnTo>
                <a:lnTo>
                  <a:pt x="230" y="439"/>
                </a:lnTo>
                <a:lnTo>
                  <a:pt x="238" y="441"/>
                </a:lnTo>
                <a:lnTo>
                  <a:pt x="240" y="443"/>
                </a:lnTo>
                <a:lnTo>
                  <a:pt x="240" y="445"/>
                </a:lnTo>
                <a:lnTo>
                  <a:pt x="242" y="447"/>
                </a:lnTo>
                <a:lnTo>
                  <a:pt x="246" y="449"/>
                </a:lnTo>
                <a:lnTo>
                  <a:pt x="250" y="453"/>
                </a:lnTo>
                <a:lnTo>
                  <a:pt x="252" y="453"/>
                </a:lnTo>
                <a:lnTo>
                  <a:pt x="256" y="451"/>
                </a:lnTo>
                <a:lnTo>
                  <a:pt x="262" y="451"/>
                </a:lnTo>
                <a:lnTo>
                  <a:pt x="270" y="453"/>
                </a:lnTo>
                <a:lnTo>
                  <a:pt x="274" y="451"/>
                </a:lnTo>
                <a:lnTo>
                  <a:pt x="282" y="447"/>
                </a:lnTo>
                <a:lnTo>
                  <a:pt x="288" y="445"/>
                </a:lnTo>
                <a:lnTo>
                  <a:pt x="292" y="447"/>
                </a:lnTo>
                <a:lnTo>
                  <a:pt x="294" y="449"/>
                </a:lnTo>
                <a:lnTo>
                  <a:pt x="294" y="447"/>
                </a:lnTo>
                <a:lnTo>
                  <a:pt x="294" y="447"/>
                </a:lnTo>
                <a:lnTo>
                  <a:pt x="292" y="443"/>
                </a:lnTo>
                <a:lnTo>
                  <a:pt x="290" y="441"/>
                </a:lnTo>
                <a:lnTo>
                  <a:pt x="288" y="439"/>
                </a:lnTo>
                <a:lnTo>
                  <a:pt x="288" y="431"/>
                </a:lnTo>
                <a:lnTo>
                  <a:pt x="288" y="425"/>
                </a:lnTo>
                <a:lnTo>
                  <a:pt x="288" y="413"/>
                </a:lnTo>
                <a:lnTo>
                  <a:pt x="288" y="413"/>
                </a:lnTo>
                <a:lnTo>
                  <a:pt x="286" y="413"/>
                </a:lnTo>
                <a:lnTo>
                  <a:pt x="286" y="413"/>
                </a:lnTo>
                <a:lnTo>
                  <a:pt x="288" y="411"/>
                </a:lnTo>
                <a:lnTo>
                  <a:pt x="290" y="411"/>
                </a:lnTo>
                <a:lnTo>
                  <a:pt x="294" y="405"/>
                </a:lnTo>
                <a:lnTo>
                  <a:pt x="296" y="405"/>
                </a:lnTo>
                <a:lnTo>
                  <a:pt x="304" y="401"/>
                </a:lnTo>
                <a:lnTo>
                  <a:pt x="308" y="395"/>
                </a:lnTo>
                <a:lnTo>
                  <a:pt x="320" y="387"/>
                </a:lnTo>
                <a:lnTo>
                  <a:pt x="326" y="387"/>
                </a:lnTo>
                <a:lnTo>
                  <a:pt x="328" y="387"/>
                </a:lnTo>
                <a:lnTo>
                  <a:pt x="330" y="389"/>
                </a:lnTo>
                <a:lnTo>
                  <a:pt x="336" y="393"/>
                </a:lnTo>
                <a:lnTo>
                  <a:pt x="342" y="391"/>
                </a:lnTo>
                <a:lnTo>
                  <a:pt x="344" y="393"/>
                </a:lnTo>
                <a:lnTo>
                  <a:pt x="344" y="395"/>
                </a:lnTo>
                <a:lnTo>
                  <a:pt x="344" y="397"/>
                </a:lnTo>
                <a:lnTo>
                  <a:pt x="346" y="395"/>
                </a:lnTo>
                <a:lnTo>
                  <a:pt x="352" y="395"/>
                </a:lnTo>
                <a:lnTo>
                  <a:pt x="354" y="395"/>
                </a:lnTo>
                <a:lnTo>
                  <a:pt x="352" y="393"/>
                </a:lnTo>
                <a:lnTo>
                  <a:pt x="354" y="391"/>
                </a:lnTo>
                <a:lnTo>
                  <a:pt x="358" y="389"/>
                </a:lnTo>
                <a:lnTo>
                  <a:pt x="360" y="391"/>
                </a:lnTo>
                <a:lnTo>
                  <a:pt x="360" y="391"/>
                </a:lnTo>
                <a:lnTo>
                  <a:pt x="360" y="387"/>
                </a:lnTo>
                <a:lnTo>
                  <a:pt x="362" y="385"/>
                </a:lnTo>
                <a:lnTo>
                  <a:pt x="362" y="387"/>
                </a:lnTo>
                <a:lnTo>
                  <a:pt x="364" y="389"/>
                </a:lnTo>
                <a:lnTo>
                  <a:pt x="364" y="391"/>
                </a:lnTo>
                <a:lnTo>
                  <a:pt x="360" y="393"/>
                </a:lnTo>
                <a:lnTo>
                  <a:pt x="360" y="395"/>
                </a:lnTo>
                <a:lnTo>
                  <a:pt x="364" y="395"/>
                </a:lnTo>
                <a:lnTo>
                  <a:pt x="371" y="393"/>
                </a:lnTo>
                <a:lnTo>
                  <a:pt x="373" y="393"/>
                </a:lnTo>
                <a:lnTo>
                  <a:pt x="373" y="395"/>
                </a:lnTo>
                <a:lnTo>
                  <a:pt x="375" y="399"/>
                </a:lnTo>
                <a:lnTo>
                  <a:pt x="375" y="401"/>
                </a:lnTo>
                <a:lnTo>
                  <a:pt x="387" y="399"/>
                </a:lnTo>
                <a:lnTo>
                  <a:pt x="387" y="403"/>
                </a:lnTo>
                <a:lnTo>
                  <a:pt x="391" y="403"/>
                </a:lnTo>
                <a:lnTo>
                  <a:pt x="391" y="405"/>
                </a:lnTo>
                <a:lnTo>
                  <a:pt x="393" y="405"/>
                </a:lnTo>
                <a:lnTo>
                  <a:pt x="393" y="407"/>
                </a:lnTo>
                <a:lnTo>
                  <a:pt x="393" y="407"/>
                </a:lnTo>
                <a:lnTo>
                  <a:pt x="395" y="407"/>
                </a:lnTo>
                <a:lnTo>
                  <a:pt x="397" y="407"/>
                </a:lnTo>
                <a:lnTo>
                  <a:pt x="397" y="405"/>
                </a:lnTo>
                <a:lnTo>
                  <a:pt x="397" y="405"/>
                </a:lnTo>
                <a:lnTo>
                  <a:pt x="395" y="403"/>
                </a:lnTo>
                <a:lnTo>
                  <a:pt x="395" y="403"/>
                </a:lnTo>
                <a:lnTo>
                  <a:pt x="397" y="403"/>
                </a:lnTo>
                <a:lnTo>
                  <a:pt x="401" y="405"/>
                </a:lnTo>
                <a:lnTo>
                  <a:pt x="403" y="405"/>
                </a:lnTo>
                <a:lnTo>
                  <a:pt x="403" y="405"/>
                </a:lnTo>
                <a:lnTo>
                  <a:pt x="403" y="407"/>
                </a:lnTo>
                <a:lnTo>
                  <a:pt x="403" y="407"/>
                </a:lnTo>
                <a:lnTo>
                  <a:pt x="405" y="407"/>
                </a:lnTo>
                <a:lnTo>
                  <a:pt x="405" y="403"/>
                </a:lnTo>
                <a:lnTo>
                  <a:pt x="409" y="403"/>
                </a:lnTo>
                <a:lnTo>
                  <a:pt x="413" y="403"/>
                </a:lnTo>
                <a:lnTo>
                  <a:pt x="415" y="401"/>
                </a:lnTo>
                <a:lnTo>
                  <a:pt x="415" y="401"/>
                </a:lnTo>
                <a:lnTo>
                  <a:pt x="417" y="399"/>
                </a:lnTo>
                <a:lnTo>
                  <a:pt x="419" y="399"/>
                </a:lnTo>
                <a:lnTo>
                  <a:pt x="421" y="397"/>
                </a:lnTo>
                <a:lnTo>
                  <a:pt x="423" y="399"/>
                </a:lnTo>
                <a:lnTo>
                  <a:pt x="423" y="397"/>
                </a:lnTo>
                <a:lnTo>
                  <a:pt x="425" y="395"/>
                </a:lnTo>
                <a:lnTo>
                  <a:pt x="425" y="393"/>
                </a:lnTo>
                <a:lnTo>
                  <a:pt x="423" y="393"/>
                </a:lnTo>
                <a:lnTo>
                  <a:pt x="421" y="393"/>
                </a:lnTo>
                <a:lnTo>
                  <a:pt x="427" y="385"/>
                </a:lnTo>
                <a:lnTo>
                  <a:pt x="431" y="383"/>
                </a:lnTo>
                <a:lnTo>
                  <a:pt x="433" y="381"/>
                </a:lnTo>
                <a:lnTo>
                  <a:pt x="433" y="381"/>
                </a:lnTo>
                <a:lnTo>
                  <a:pt x="431" y="379"/>
                </a:lnTo>
                <a:lnTo>
                  <a:pt x="433" y="377"/>
                </a:lnTo>
                <a:lnTo>
                  <a:pt x="437" y="377"/>
                </a:lnTo>
                <a:lnTo>
                  <a:pt x="437" y="375"/>
                </a:lnTo>
                <a:lnTo>
                  <a:pt x="439" y="375"/>
                </a:lnTo>
                <a:lnTo>
                  <a:pt x="441" y="371"/>
                </a:lnTo>
                <a:lnTo>
                  <a:pt x="443" y="366"/>
                </a:lnTo>
                <a:lnTo>
                  <a:pt x="449" y="364"/>
                </a:lnTo>
                <a:lnTo>
                  <a:pt x="449" y="362"/>
                </a:lnTo>
                <a:lnTo>
                  <a:pt x="449" y="362"/>
                </a:lnTo>
                <a:lnTo>
                  <a:pt x="451" y="362"/>
                </a:lnTo>
                <a:lnTo>
                  <a:pt x="453" y="362"/>
                </a:lnTo>
                <a:lnTo>
                  <a:pt x="453" y="362"/>
                </a:lnTo>
                <a:lnTo>
                  <a:pt x="453" y="360"/>
                </a:lnTo>
                <a:lnTo>
                  <a:pt x="453" y="356"/>
                </a:lnTo>
                <a:lnTo>
                  <a:pt x="457" y="3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" name="NAT_TXT_3"/>
          <p:cNvSpPr txBox="1"/>
          <p:nvPr/>
        </p:nvSpPr>
        <p:spPr>
          <a:xfrm>
            <a:off x="7354323" y="5138237"/>
            <a:ext cx="105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50" name="REG_TXT_3"/>
          <p:cNvSpPr txBox="1"/>
          <p:nvPr/>
        </p:nvSpPr>
        <p:spPr>
          <a:xfrm>
            <a:off x="5531513" y="5041620"/>
            <a:ext cx="104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rgbClr val="489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endParaRPr lang="fr-FR" sz="2800" b="1" dirty="0">
              <a:solidFill>
                <a:srgbClr val="489A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BASE_3"/>
          <p:cNvSpPr txBox="1"/>
          <p:nvPr/>
        </p:nvSpPr>
        <p:spPr>
          <a:xfrm>
            <a:off x="6638967" y="5580558"/>
            <a:ext cx="210949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1028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0" i="1" dirty="0">
                <a:latin typeface="Arial" panose="020B0604020202020204" pitchFamily="34" charset="0"/>
                <a:cs typeface="Arial" panose="020B0604020202020204" pitchFamily="34" charset="0"/>
              </a:rPr>
              <a:t>Utilisent le site Internet (14156)</a:t>
            </a:r>
          </a:p>
        </p:txBody>
      </p:sp>
      <p:pic>
        <p:nvPicPr>
          <p:cNvPr id="52" name="SIGNIF_EGAL.png">
            <a:extLst>
              <a:ext uri="{FF2B5EF4-FFF2-40B4-BE49-F238E27FC236}">
                <a16:creationId xmlns:a16="http://schemas.microsoft.com/office/drawing/2014/main" xmlns="" id="{F6B0CACA-6687-460D-AA92-78929B34E04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717" y="5201874"/>
            <a:ext cx="216000" cy="216000"/>
          </a:xfrm>
          <a:prstGeom prst="rect">
            <a:avLst/>
          </a:prstGeom>
        </p:spPr>
      </p:pic>
      <p:pic>
        <p:nvPicPr>
          <p:cNvPr id="30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4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16147" y="404664"/>
            <a:ext cx="7149204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N°6 - </a:t>
            </a:r>
            <a:r>
              <a:rPr lang="fr-FR" cap="none" dirty="0" smtClean="0"/>
              <a:t>TAUX DE CLIENTS ACTIFS SUR LA BANQUE A DISTANCE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35%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clients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actifs sur la Banque A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Distance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ACCOMPAGNER NOS CLIENTS VERS LE SELFCARE</a:t>
            </a: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35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384176" y="1482718"/>
            <a:ext cx="2772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Equiper et/ou inciter le client à activer sa Banque à Distance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Vérifier la date de dernière connexion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la BAD via le PCM &gt; Services &gt;  INTERNET (ou MOBILE) ou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en éditant l’Aide à la Préparation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d’Entretien (APE)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Inciter le client à réactiver sa BAD en lui fournissant si besoin un nouveau code confidentiel provisoire valable 90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jours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Accompagner le client dans l’utilisation de sa Banque à Distance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Présentation des fonctionnalités</a:t>
            </a:r>
          </a:p>
          <a:p>
            <a:pPr marL="628650" lvl="1" indent="-171450" algn="just">
              <a:buClr>
                <a:srgbClr val="EA0000"/>
              </a:buClr>
              <a:buSzPct val="70000"/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Connexion avec le client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via son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smartphone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9552" y="1492514"/>
            <a:ext cx="2772000" cy="39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Chaque mois,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: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Du </a:t>
            </a:r>
            <a:r>
              <a:rPr lang="fr-FR" sz="11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Digiboard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un suivi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dédié au pilotage des indicateurs Digitaux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Selfcare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D’un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rapport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ORCA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identifiant les clients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équipés BAD et non actifs</a:t>
            </a: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2667878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37" y="3182719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6216355" y="1481719"/>
            <a:ext cx="2772000" cy="396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068520"/>
              </p:ext>
            </p:extLst>
          </p:nvPr>
        </p:nvGraphicFramePr>
        <p:xfrm>
          <a:off x="6407788" y="2847970"/>
          <a:ext cx="2376264" cy="13565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DEI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5"/>
                        </a:rPr>
                        <a:t>Le mobile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6"/>
                        </a:rPr>
                        <a:t>Les fonctions : Sécur'Pass, E-document ...</a:t>
                      </a: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7"/>
                        </a:rPr>
                        <a:t>Vidéo clients : présentation de la BAD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Site www.caisse-epargne.fr / BAD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39834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683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9" y="1839834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097" y="3284984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60824" y="467707"/>
            <a:ext cx="700155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06</a:t>
            </a:r>
            <a:endParaRPr lang="fr-FR" b="1" dirty="0"/>
          </a:p>
        </p:txBody>
      </p:sp>
      <p:sp>
        <p:nvSpPr>
          <p:cNvPr id="21" name="Bouton d'action : Accueil 20">
            <a:hlinkClick r:id="rId1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2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096" y="3978072"/>
            <a:ext cx="582751" cy="2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355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355" y="3378516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355" y="3903212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12" y="2927141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12" y="340812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02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75656" y="513200"/>
            <a:ext cx="6983886" cy="399972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BONUS - </a:t>
            </a:r>
            <a:r>
              <a:rPr lang="fr-FR" cap="none" dirty="0" smtClean="0"/>
              <a:t>NET PROMOTER SCORE</a:t>
            </a:r>
            <a:r>
              <a:rPr lang="fr-FR" cap="none" dirty="0"/>
              <a:t/>
            </a:r>
            <a:br>
              <a:rPr lang="fr-FR" cap="none" dirty="0"/>
            </a:b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SATISFAIRE TOUS LES CLIENTS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0824" y="467707"/>
            <a:ext cx="914832" cy="576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BONUS</a:t>
            </a:r>
            <a:endParaRPr lang="fr-FR" b="1" dirty="0"/>
          </a:p>
        </p:txBody>
      </p:sp>
      <p:sp>
        <p:nvSpPr>
          <p:cNvPr id="22" name="Bouton d'action : Accueil 21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29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0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31" name="Rectangle 30"/>
          <p:cNvSpPr/>
          <p:nvPr/>
        </p:nvSpPr>
        <p:spPr>
          <a:xfrm>
            <a:off x="4804196" y="1496132"/>
            <a:ext cx="3888432" cy="8502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lvl="2" algn="just">
              <a:buClr>
                <a:srgbClr val="EA0000"/>
              </a:buClr>
              <a:buSzPct val="70000"/>
            </a:pPr>
            <a:r>
              <a:rPr lang="fr-FR" sz="16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en Net Promoter Score (NPS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) sur la base de l’enquête SAE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1095" y="1484783"/>
            <a:ext cx="3866889" cy="460851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>
              <a:buClr>
                <a:srgbClr val="C00000"/>
              </a:buClr>
              <a:buSzPct val="70000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Net </a:t>
            </a:r>
            <a:r>
              <a:rPr lang="fr-FR" sz="12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Promoter</a:t>
            </a:r>
            <a:r>
              <a:rPr lang="fr-FR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Score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(NPS)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calculé sur la base des réponses à la question</a:t>
            </a:r>
            <a:r>
              <a:rPr lang="fr-FR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« 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Sur une échelle de 0 à 10 où 0 signifie « </a:t>
            </a:r>
            <a:r>
              <a:rPr lang="fr-FR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absolument pas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 » et 10 signifie « </a:t>
            </a:r>
            <a:r>
              <a:rPr lang="fr-FR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tout à fait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 », dans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quelle mesure recommanderiez-vous la CEGEE à vos proches »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?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>
              <a:buClr>
                <a:srgbClr val="C00000"/>
              </a:buClr>
              <a:buSzPct val="70000"/>
            </a:pPr>
            <a:endParaRPr lang="fr-FR" sz="8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Source : enquête SAE, résultats à fin octobre 2019. Un rapport est produit pour une entité à partir de 30 répondants minimum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48956" y="1268760"/>
            <a:ext cx="2365763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13807" y="1303166"/>
            <a:ext cx="2922856" cy="3600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Définition indicateur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788024" y="2854598"/>
            <a:ext cx="3888432" cy="32386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just">
              <a:buClr>
                <a:srgbClr val="EA0000"/>
              </a:buClr>
              <a:buSzPct val="70000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Développer notre fonds de commerce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…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8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… par la fidélisation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de nos clients et leur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capacité à nous recommander à leur </a:t>
            </a: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entourage.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75673" y="2690672"/>
            <a:ext cx="1035007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4822126" y="2636505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Enjeux :</a:t>
            </a:r>
            <a:endParaRPr lang="fr-FR" sz="20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50967" y="1314482"/>
            <a:ext cx="1647319" cy="26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4835905" y="1271500"/>
            <a:ext cx="1888234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Objectif 2019 :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033136" y="1723141"/>
            <a:ext cx="720080" cy="43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≥ 0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5"/>
          <a:stretch/>
        </p:blipFill>
        <p:spPr bwMode="auto">
          <a:xfrm>
            <a:off x="734127" y="2492896"/>
            <a:ext cx="3549841" cy="17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t="29157" r="19525" b="14205"/>
          <a:stretch/>
        </p:blipFill>
        <p:spPr bwMode="auto">
          <a:xfrm>
            <a:off x="4902574" y="3789296"/>
            <a:ext cx="3701874" cy="22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647976" y="4686235"/>
            <a:ext cx="3708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Dans le cas ci-dessous, nous avons 24% de clients Promoteurs et 42% de clients Détracteurs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NPS sera donc de -18.</a:t>
            </a: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pPr marL="171450" indent="-171450">
              <a:buClr>
                <a:srgbClr val="C0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8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1032" y="4638474"/>
            <a:ext cx="1050648" cy="37470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  <a:latin typeface="Harlow Solid Italic" panose="04030604020F02020D02" pitchFamily="82" charset="0"/>
              </a:rPr>
              <a:t>Exemple :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2172430" y="5444208"/>
            <a:ext cx="460536" cy="2505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9-10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2172430" y="5633700"/>
            <a:ext cx="460536" cy="2505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0-6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789184" y="5522011"/>
            <a:ext cx="460536" cy="2505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Notes :</a:t>
            </a:r>
            <a:endParaRPr lang="fr-FR" sz="10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REG_G2"/>
          <p:cNvGraphicFramePr/>
          <p:nvPr>
            <p:extLst>
              <p:ext uri="{D42A27DB-BD31-4B8C-83A1-F6EECF244321}">
                <p14:modId xmlns:p14="http://schemas.microsoft.com/office/powerpoint/2010/main" val="2465344264"/>
              </p:ext>
            </p:extLst>
          </p:nvPr>
        </p:nvGraphicFramePr>
        <p:xfrm>
          <a:off x="2491192" y="5332517"/>
          <a:ext cx="2008800" cy="71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31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75655" y="404664"/>
            <a:ext cx="7197457" cy="585903"/>
          </a:xfrm>
        </p:spPr>
        <p:txBody>
          <a:bodyPr>
            <a:normAutofit fontScale="90000"/>
          </a:bodyPr>
          <a:lstStyle/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BONUS - </a:t>
            </a:r>
            <a:r>
              <a:rPr lang="fr-FR" cap="none" dirty="0"/>
              <a:t>NET PROMOTER SCORE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>
                <a:solidFill>
                  <a:srgbClr val="C00000"/>
                </a:solidFill>
              </a:rPr>
              <a:t>≥ </a:t>
            </a:r>
            <a:r>
              <a:rPr lang="fr-FR" cap="none" dirty="0" smtClean="0">
                <a:solidFill>
                  <a:srgbClr val="C00000"/>
                </a:solidFill>
              </a:rPr>
              <a:t>0 </a:t>
            </a:r>
            <a:r>
              <a:rPr lang="fr-FR" cap="none" dirty="0">
                <a:solidFill>
                  <a:schemeClr val="bg1">
                    <a:lumMod val="50000"/>
                  </a:schemeClr>
                </a:solidFill>
              </a:rPr>
              <a:t>en Net Promoter Score (NPS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SATISFAIRE TOUS LES CLIENTS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16" y="72022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3384176" y="1481718"/>
            <a:ext cx="2772000" cy="417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Bonnes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pratiques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Exploiter les rapports détaillés SAE annuels pour identifier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un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plan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d’actions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concrètes adaptées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au point de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vente</a:t>
            </a:r>
          </a:p>
          <a:p>
            <a:pPr lvl="1" algn="just">
              <a:buClr>
                <a:srgbClr val="EA0000"/>
              </a:buClr>
              <a:buSzPct val="70000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Le Département Qualité peut intervenir en accompagnement de cette démarche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L’un des premiers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leviers d’amélioration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de la satisfaction globale et de la recommandation concerne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l’accessibilité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notamment la facilité à joindre l’agence ou son conseiller par téléphone.</a:t>
            </a: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En consultant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 « Fil de contact »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disponible sur la Synthèse Client, vous pouvez visualiser si votre client a reçu l’enquête et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ainsi l’encourager à y répondre.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9552" y="1481718"/>
            <a:ext cx="2772000" cy="417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Vos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</a:t>
            </a: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de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pilotage </a:t>
            </a: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:</a:t>
            </a:r>
            <a:endParaRPr lang="fr-FR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Chaque mois,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du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TDB des Indicateurs Qualité </a:t>
            </a:r>
            <a:r>
              <a:rPr lang="fr-FR" sz="1100" b="1" dirty="0">
                <a:solidFill>
                  <a:srgbClr val="C00000"/>
                </a:solidFill>
                <a:latin typeface="Arial Narrow" panose="020B0606020202030204" pitchFamily="34" charset="0"/>
              </a:rPr>
              <a:t>SAE,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disponible sur le </a:t>
            </a:r>
            <a:r>
              <a:rPr lang="fr-F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Sharepoint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Qualité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CEGEE</a:t>
            </a:r>
            <a:endParaRPr lang="fr-FR" sz="11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Clr>
                <a:srgbClr val="EA0000"/>
              </a:buClr>
              <a:buSzPct val="70000"/>
            </a:pP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Clr>
                <a:srgbClr val="EA0000"/>
              </a:buClr>
              <a:buSzPct val="70000"/>
              <a:buFont typeface="Wingdings 2" panose="05020102010507070707" pitchFamily="18" charset="2"/>
              <a:buChar char="¤"/>
            </a:pP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Annuellement,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à partir du </a:t>
            </a:r>
            <a:r>
              <a:rPr lang="fr-FR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rapport détaillé SAE par agence,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disponible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sur le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Sharepoint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Qualité CEGEE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628650" lvl="1" indent="-171450" algn="just">
              <a:buSzPct val="70000"/>
              <a:buFont typeface="Arial" panose="020B0604020202020204" pitchFamily="34" charset="0"/>
              <a:buChar char="•"/>
            </a:pPr>
            <a:endParaRPr lang="fr-FR" sz="1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683" y="1817679"/>
            <a:ext cx="468451" cy="43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9" y="1839834"/>
            <a:ext cx="532978" cy="52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560824" y="467707"/>
            <a:ext cx="914832" cy="576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BONUS</a:t>
            </a:r>
            <a:endParaRPr lang="fr-FR" b="1" dirty="0"/>
          </a:p>
        </p:txBody>
      </p:sp>
      <p:sp>
        <p:nvSpPr>
          <p:cNvPr id="40" name="Bouton d'action : Accueil 39">
            <a:hlinkClick r:id="rId5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4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sp>
        <p:nvSpPr>
          <p:cNvPr id="45" name="Rectangle 44"/>
          <p:cNvSpPr/>
          <p:nvPr/>
        </p:nvSpPr>
        <p:spPr>
          <a:xfrm>
            <a:off x="6216355" y="1481718"/>
            <a:ext cx="2772000" cy="41795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Votre boîte </a:t>
            </a:r>
          </a:p>
          <a:p>
            <a:pPr algn="ctr">
              <a:defRPr/>
            </a:pPr>
            <a:r>
              <a: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à </a:t>
            </a:r>
            <a:r>
              <a:rPr lang="fr-FR" dirty="0">
                <a:solidFill>
                  <a:srgbClr val="C00000"/>
                </a:solidFill>
                <a:latin typeface="Harlow Solid Italic" panose="04030604020F02020D02" pitchFamily="82" charset="0"/>
              </a:rPr>
              <a:t>outils :</a:t>
            </a:r>
          </a:p>
        </p:txBody>
      </p:sp>
      <p:graphicFrame>
        <p:nvGraphicFramePr>
          <p:cNvPr id="46" name="Tableau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691320"/>
              </p:ext>
            </p:extLst>
          </p:nvPr>
        </p:nvGraphicFramePr>
        <p:xfrm>
          <a:off x="6407788" y="2847970"/>
          <a:ext cx="2376264" cy="17692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132"/>
                <a:gridCol w="1188132"/>
              </a:tblGrid>
              <a:tr h="3355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6"/>
                        </a:rPr>
                        <a:t>Présentation SAE</a:t>
                      </a:r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57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7"/>
                        </a:rPr>
                        <a:t>Rapport SAE Agence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7"/>
                        </a:rPr>
                        <a:t> 2018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11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Rapport SAE Agence</a:t>
                      </a:r>
                      <a:r>
                        <a:rPr lang="fr-FR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8"/>
                        </a:rPr>
                        <a:t> 2019</a:t>
                      </a:r>
                      <a:endParaRPr lang="fr-FR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35" y="1839834"/>
            <a:ext cx="477915" cy="44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146" y="2924944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146" y="3610645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146" y="4293096"/>
            <a:ext cx="198000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47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ZOOM SUR NOTRE AGENCE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Bouton d'action : Accueil 39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4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re 3"/>
          <p:cNvSpPr txBox="1">
            <a:spLocks/>
          </p:cNvSpPr>
          <p:nvPr/>
        </p:nvSpPr>
        <p:spPr>
          <a:xfrm>
            <a:off x="1444750" y="283137"/>
            <a:ext cx="7175128" cy="7200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cap="none" dirty="0" smtClean="0"/>
              <a:t>Zoom sur notre agence</a:t>
            </a:r>
            <a:r>
              <a:rPr lang="fr-FR" b="0" cap="none" dirty="0" smtClean="0">
                <a:solidFill>
                  <a:srgbClr val="C00000"/>
                </a:solidFill>
              </a:rPr>
              <a:t/>
            </a:r>
            <a:br>
              <a:rPr lang="fr-FR" b="0" cap="none" dirty="0" smtClean="0">
                <a:solidFill>
                  <a:srgbClr val="C00000"/>
                </a:solidFill>
              </a:rPr>
            </a:br>
            <a:r>
              <a:rPr lang="fr-FR" cap="none" dirty="0"/>
              <a:t>Résultats</a:t>
            </a: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Réflexions, Actions sur notre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agence</a:t>
            </a:r>
            <a:endParaRPr lang="fr-FR" b="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Espace réservé du texte 1"/>
          <p:cNvSpPr>
            <a:spLocks noGrp="1"/>
          </p:cNvSpPr>
          <p:nvPr>
            <p:ph type="body" sz="quarter" idx="18"/>
          </p:nvPr>
        </p:nvSpPr>
        <p:spPr>
          <a:xfrm>
            <a:off x="359024" y="1196752"/>
            <a:ext cx="8784976" cy="432048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résultats de </a:t>
            </a:r>
            <a:r>
              <a:rPr lang="fr-FR" sz="1600" dirty="0" smtClean="0"/>
              <a:t>notre agence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 18 mars 2019 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itre 5"/>
          <p:cNvSpPr txBox="1">
            <a:spLocks/>
          </p:cNvSpPr>
          <p:nvPr/>
        </p:nvSpPr>
        <p:spPr>
          <a:xfrm>
            <a:off x="501510" y="1628800"/>
            <a:ext cx="6291919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N°1 - </a:t>
            </a:r>
            <a:r>
              <a:rPr lang="fr-FR" cap="none" dirty="0" smtClean="0"/>
              <a:t>TAUX DE CLIENTS RENCONTRÉS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65%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clients rencontrés sur les segments prioritaires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83" y="1921751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itre 5"/>
          <p:cNvSpPr txBox="1">
            <a:spLocks/>
          </p:cNvSpPr>
          <p:nvPr/>
        </p:nvSpPr>
        <p:spPr>
          <a:xfrm>
            <a:off x="501510" y="2276872"/>
            <a:ext cx="6291919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N°2 - </a:t>
            </a:r>
            <a:r>
              <a:rPr lang="fr-FR" cap="none" dirty="0" smtClean="0"/>
              <a:t>FACILITÉ À JOINDRE 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TS-I Facilité à joindre sur la base de l’enquête QHD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27" y="2575735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itre 5"/>
          <p:cNvSpPr txBox="1">
            <a:spLocks/>
          </p:cNvSpPr>
          <p:nvPr/>
        </p:nvSpPr>
        <p:spPr>
          <a:xfrm>
            <a:off x="467544" y="2996952"/>
            <a:ext cx="6291919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N°3 - </a:t>
            </a:r>
            <a:r>
              <a:rPr lang="fr-FR" cap="none" dirty="0" smtClean="0"/>
              <a:t>TAUX D’APPELS ABOUTIS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d’appels aboutis sur les lignes Accueil et Conseiller</a:t>
            </a:r>
            <a:endParaRPr lang="fr-FR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61" y="3295815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itre 5"/>
          <p:cNvSpPr txBox="1">
            <a:spLocks/>
          </p:cNvSpPr>
          <p:nvPr/>
        </p:nvSpPr>
        <p:spPr>
          <a:xfrm>
            <a:off x="467544" y="3645024"/>
            <a:ext cx="6291919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N°4 - </a:t>
            </a:r>
            <a:r>
              <a:rPr lang="fr-FR" cap="none" dirty="0" smtClean="0"/>
              <a:t>TAUX DE MAILS RÉPONDUS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de mails clients répondus dans les 48 heures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61" y="3943887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itre 5"/>
          <p:cNvSpPr txBox="1">
            <a:spLocks/>
          </p:cNvSpPr>
          <p:nvPr/>
        </p:nvSpPr>
        <p:spPr>
          <a:xfrm>
            <a:off x="469560" y="4293096"/>
            <a:ext cx="6291919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N°5 – </a:t>
            </a:r>
            <a:r>
              <a:rPr lang="fr-FR" cap="none" dirty="0" smtClean="0"/>
              <a:t>Satisfaction globale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80%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de TS-I Satisfaction globale sur la base de l’enquête QHD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7" y="4591959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itre 5"/>
          <p:cNvSpPr txBox="1">
            <a:spLocks/>
          </p:cNvSpPr>
          <p:nvPr/>
        </p:nvSpPr>
        <p:spPr>
          <a:xfrm>
            <a:off x="501510" y="4941168"/>
            <a:ext cx="7149204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N°6 - </a:t>
            </a:r>
            <a:r>
              <a:rPr lang="fr-FR" cap="none" dirty="0" smtClean="0"/>
              <a:t>TAUX DE CLIENTS ACTIFS SUR LA BANQUE A DISTANCE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35%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de clients actifs sur la Banque A Distance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27" y="5240031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itre 5"/>
          <p:cNvSpPr txBox="1">
            <a:spLocks/>
          </p:cNvSpPr>
          <p:nvPr/>
        </p:nvSpPr>
        <p:spPr>
          <a:xfrm>
            <a:off x="466889" y="5579401"/>
            <a:ext cx="7197457" cy="5859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Indicateur BONUS - </a:t>
            </a:r>
            <a:r>
              <a:rPr lang="fr-FR" cap="none" dirty="0" smtClean="0"/>
              <a:t>NET PROMOTER SCORE</a:t>
            </a:r>
            <a:br>
              <a:rPr lang="fr-FR" cap="none" dirty="0" smtClean="0"/>
            </a:br>
            <a:r>
              <a:rPr lang="fr-FR" cap="none" dirty="0" smtClean="0"/>
              <a:t>          </a:t>
            </a:r>
            <a:r>
              <a:rPr lang="fr-FR" cap="none" dirty="0" smtClean="0">
                <a:solidFill>
                  <a:srgbClr val="C00000"/>
                </a:solidFill>
              </a:rPr>
              <a:t>≥ 0 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en Net </a:t>
            </a:r>
            <a:r>
              <a:rPr lang="fr-FR" cap="none" dirty="0" err="1" smtClean="0">
                <a:solidFill>
                  <a:schemeClr val="bg1">
                    <a:lumMod val="50000"/>
                  </a:schemeClr>
                </a:solidFill>
              </a:rPr>
              <a:t>Promoter</a:t>
            </a:r>
            <a:r>
              <a:rPr lang="fr-FR" cap="none" dirty="0" smtClean="0">
                <a:solidFill>
                  <a:schemeClr val="bg1">
                    <a:lumMod val="50000"/>
                  </a:schemeClr>
                </a:solidFill>
              </a:rPr>
              <a:t> Score (NPS)</a:t>
            </a:r>
            <a:endParaRPr lang="fr-FR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867433"/>
            <a:ext cx="303761" cy="2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6804248" y="1768928"/>
            <a:ext cx="1296144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804248" y="3766367"/>
            <a:ext cx="1296144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804248" y="4446951"/>
            <a:ext cx="1296144" cy="43204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804248" y="5234119"/>
            <a:ext cx="1296144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804248" y="5733256"/>
            <a:ext cx="1296144" cy="4320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804248" y="2430727"/>
            <a:ext cx="1296144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804248" y="3148803"/>
            <a:ext cx="1296144" cy="4320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2" name="Parchemin horizontal 61"/>
          <p:cNvSpPr/>
          <p:nvPr/>
        </p:nvSpPr>
        <p:spPr>
          <a:xfrm>
            <a:off x="696003" y="2125917"/>
            <a:ext cx="4455854" cy="3540250"/>
          </a:xfrm>
          <a:prstGeom prst="horizontalScroll">
            <a:avLst/>
          </a:prstGeom>
          <a:solidFill>
            <a:schemeClr val="bg1">
              <a:lumMod val="6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smtClean="0">
                <a:solidFill>
                  <a:schemeClr val="tx1"/>
                </a:solidFill>
              </a:rPr>
              <a:t>Soit x Indicateurs déjà déclenchés pour notre agence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74" name="ZoneTexte 73">
            <a:hlinkClick r:id="rId6"/>
          </p:cNvPr>
          <p:cNvSpPr txBox="1"/>
          <p:nvPr/>
        </p:nvSpPr>
        <p:spPr>
          <a:xfrm>
            <a:off x="6804248" y="116631"/>
            <a:ext cx="1800200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Accès au </a:t>
            </a:r>
            <a:r>
              <a:rPr lang="fr-FR" sz="1200" dirty="0"/>
              <a:t>s</a:t>
            </a:r>
            <a:r>
              <a:rPr lang="fr-FR" sz="1200" dirty="0" smtClean="0"/>
              <a:t>uivi </a:t>
            </a:r>
          </a:p>
          <a:p>
            <a:pPr algn="ctr"/>
            <a:r>
              <a:rPr lang="fr-FR" sz="1600" dirty="0" smtClean="0">
                <a:solidFill>
                  <a:srgbClr val="FF0000"/>
                </a:solidFill>
                <a:latin typeface="Harlow Solid Italic" panose="04030604020F02020D02" pitchFamily="82" charset="0"/>
              </a:rPr>
              <a:t>Fil Rouge</a:t>
            </a:r>
            <a:r>
              <a:rPr lang="fr-FR" sz="1200" dirty="0" smtClean="0"/>
              <a:t> sur la Rubrique des Commerciaux</a:t>
            </a:r>
          </a:p>
        </p:txBody>
      </p:sp>
      <p:pic>
        <p:nvPicPr>
          <p:cNvPr id="36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28" y="24079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/>
      <p:bldP spid="33" grpId="1"/>
      <p:bldP spid="35" grpId="0"/>
      <p:bldP spid="35" grpId="1"/>
      <p:bldP spid="39" grpId="0"/>
      <p:bldP spid="39" grpId="1"/>
      <p:bldP spid="42" grpId="0"/>
      <p:bldP spid="42" grpId="1"/>
      <p:bldP spid="49" grpId="0"/>
      <p:bldP spid="49" grpId="1"/>
      <p:bldP spid="51" grpId="0"/>
      <p:bldP spid="51" grpId="1"/>
      <p:bldP spid="53" grpId="0"/>
      <p:bldP spid="53" grpId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530486" y="2319824"/>
            <a:ext cx="8434002" cy="37734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ZOOM SUR NOTRE AGENCE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Bouton d'action : Accueil 39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4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re 3"/>
          <p:cNvSpPr txBox="1">
            <a:spLocks/>
          </p:cNvSpPr>
          <p:nvPr/>
        </p:nvSpPr>
        <p:spPr>
          <a:xfrm>
            <a:off x="1444750" y="283137"/>
            <a:ext cx="7175128" cy="7200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cap="none" dirty="0" smtClean="0"/>
              <a:t>Zoom sur notre agence</a:t>
            </a:r>
            <a:r>
              <a:rPr lang="fr-FR" b="0" cap="none" dirty="0" smtClean="0">
                <a:solidFill>
                  <a:srgbClr val="C00000"/>
                </a:solidFill>
              </a:rPr>
              <a:t/>
            </a:r>
            <a:br>
              <a:rPr lang="fr-FR" b="0" cap="none" dirty="0" smtClean="0">
                <a:solidFill>
                  <a:srgbClr val="C00000"/>
                </a:solidFill>
              </a:rPr>
            </a:b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Résultats, </a:t>
            </a:r>
            <a:r>
              <a:rPr lang="fr-FR" cap="none" dirty="0"/>
              <a:t>Réflexions</a:t>
            </a: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Actions sur notre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agence</a:t>
            </a:r>
            <a:endParaRPr lang="fr-FR" b="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683568" y="2420888"/>
            <a:ext cx="8224342" cy="3744416"/>
          </a:xfr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Inciter les clients à laisser des messages sur les lignes directes, et rappeler dans les 24h.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Gérer systématiquement les </a:t>
            </a:r>
            <a:r>
              <a:rPr lang="fr-F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MyMevo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Présenter les avantages du </a:t>
            </a:r>
            <a:r>
              <a:rPr lang="fr-FR" sz="1600" dirty="0" err="1" smtClean="0"/>
              <a:t>Selfcare</a:t>
            </a:r>
            <a:r>
              <a:rPr lang="fr-FR" sz="1600" dirty="0" smtClean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 pas transférer les lignes directes sur la ligne accueil.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Activer le </a:t>
            </a:r>
            <a:r>
              <a:rPr lang="fr-FR" sz="1600" dirty="0" err="1" smtClean="0"/>
              <a:t>My</a:t>
            </a:r>
            <a:r>
              <a:rPr lang="fr-FR" sz="1600" dirty="0" smtClean="0"/>
              <a:t> In Call Accueil et utiliser l’historique.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Intercepter (sup accueil) les appels du standard (et non transférer la ligne du standard vers un bureau).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Instaurer un mode de contact clairement défini avec votre client.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Répondre aux mails à minima par l’accusé de réception OGE.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Expliquer aux clients qu’une BAD est « personnelle » et qu’il est important d’avoir « chacune la sienne ».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Informer le client de l’envoi d’un questionnaire de satisfaction et le « pousser » à y répondre.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fr-FR" sz="2500" b="1" dirty="0">
                <a:solidFill>
                  <a:srgbClr val="C00000"/>
                </a:solidFill>
              </a:rPr>
              <a:t>……… à vous d’écrire la suite </a:t>
            </a:r>
            <a:r>
              <a:rPr lang="fr-FR" sz="2500" b="1" dirty="0">
                <a:solidFill>
                  <a:srgbClr val="C00000"/>
                </a:solidFill>
                <a:sym typeface="Wingdings"/>
              </a:rPr>
              <a:t></a:t>
            </a:r>
            <a:endParaRPr lang="fr-FR" sz="2500" b="1" dirty="0">
              <a:solidFill>
                <a:srgbClr val="C00000"/>
              </a:solidFill>
            </a:endParaRPr>
          </a:p>
        </p:txBody>
      </p:sp>
      <p:sp>
        <p:nvSpPr>
          <p:cNvPr id="37" name="Espace réservé du texte 1"/>
          <p:cNvSpPr>
            <a:spLocks noGrp="1"/>
          </p:cNvSpPr>
          <p:nvPr>
            <p:ph type="body" sz="quarter" idx="18"/>
          </p:nvPr>
        </p:nvSpPr>
        <p:spPr>
          <a:xfrm>
            <a:off x="1295128" y="1333213"/>
            <a:ext cx="7957392" cy="864096"/>
          </a:xfrm>
        </p:spPr>
        <p:txBody>
          <a:bodyPr>
            <a:noAutofit/>
          </a:bodyPr>
          <a:lstStyle/>
          <a:p>
            <a:r>
              <a:rPr lang="fr-FR" sz="25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Avant d’écrire notre </a:t>
            </a:r>
            <a:r>
              <a:rPr lang="fr-FR" sz="2500" cap="none" dirty="0">
                <a:solidFill>
                  <a:srgbClr val="C00000"/>
                </a:solidFill>
              </a:rPr>
              <a:t>p</a:t>
            </a:r>
            <a:r>
              <a:rPr lang="fr-FR" sz="2500" cap="none" dirty="0" smtClean="0">
                <a:solidFill>
                  <a:srgbClr val="C00000"/>
                </a:solidFill>
              </a:rPr>
              <a:t>lan d’actions </a:t>
            </a:r>
            <a:r>
              <a:rPr lang="fr-FR" sz="25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agence, quelques </a:t>
            </a:r>
            <a:r>
              <a:rPr lang="fr-FR" sz="2500" cap="none" dirty="0" smtClean="0">
                <a:solidFill>
                  <a:srgbClr val="C00000"/>
                </a:solidFill>
              </a:rPr>
              <a:t>pistes</a:t>
            </a:r>
            <a:r>
              <a:rPr lang="fr-FR" sz="250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pour lancer notre </a:t>
            </a:r>
            <a:r>
              <a:rPr lang="fr-FR" sz="2500" cap="none" dirty="0" smtClean="0">
                <a:solidFill>
                  <a:srgbClr val="C00000"/>
                </a:solidFill>
              </a:rPr>
              <a:t>réflexion ….</a:t>
            </a:r>
            <a:endParaRPr lang="fr-FR" sz="2500" dirty="0">
              <a:solidFill>
                <a:srgbClr val="C00000"/>
              </a:solidFill>
            </a:endParaRPr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88" y="1268760"/>
            <a:ext cx="972166" cy="89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85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3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530486" y="2319824"/>
            <a:ext cx="8434002" cy="37734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lvl="1">
              <a:defRPr/>
            </a:pPr>
            <a:endParaRPr lang="fr-FR" sz="8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1">
              <a:defRPr/>
            </a:pPr>
            <a:endParaRPr lang="fr-FR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ZOOM SUR NOTRE AGENCE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Bouton d'action : Accueil 39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4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re 3"/>
          <p:cNvSpPr txBox="1">
            <a:spLocks/>
          </p:cNvSpPr>
          <p:nvPr/>
        </p:nvSpPr>
        <p:spPr>
          <a:xfrm>
            <a:off x="1444750" y="283137"/>
            <a:ext cx="7175128" cy="7200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cap="none" dirty="0" smtClean="0"/>
              <a:t>Zoom sur notre agence</a:t>
            </a:r>
            <a:r>
              <a:rPr lang="fr-FR" b="0" cap="none" dirty="0" smtClean="0">
                <a:solidFill>
                  <a:srgbClr val="C00000"/>
                </a:solidFill>
              </a:rPr>
              <a:t/>
            </a:r>
            <a:br>
              <a:rPr lang="fr-FR" b="0" cap="none" dirty="0" smtClean="0">
                <a:solidFill>
                  <a:srgbClr val="C00000"/>
                </a:solidFill>
              </a:rPr>
            </a:b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Résultats, </a:t>
            </a:r>
            <a:r>
              <a:rPr lang="fr-FR" cap="none" dirty="0"/>
              <a:t>Réflexions</a:t>
            </a: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Actions sur notre </a:t>
            </a:r>
            <a:r>
              <a:rPr lang="fr-FR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agence</a:t>
            </a:r>
            <a:endParaRPr lang="fr-FR" b="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Espace réservé du texte 1"/>
          <p:cNvSpPr>
            <a:spLocks noGrp="1"/>
          </p:cNvSpPr>
          <p:nvPr>
            <p:ph type="body" sz="quarter" idx="18"/>
          </p:nvPr>
        </p:nvSpPr>
        <p:spPr>
          <a:xfrm>
            <a:off x="1329495" y="1340768"/>
            <a:ext cx="7957392" cy="936104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fr-FR" sz="25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</a:t>
            </a:r>
            <a:r>
              <a:rPr lang="fr-FR" sz="2400" cap="none" dirty="0">
                <a:latin typeface="+mj-lt"/>
                <a:ea typeface="+mj-ea"/>
                <a:cs typeface="+mj-cs"/>
              </a:rPr>
              <a:t>bons réflexes </a:t>
            </a:r>
            <a:r>
              <a:rPr lang="fr-FR" sz="25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aideront </a:t>
            </a:r>
            <a:r>
              <a:rPr lang="fr-FR" sz="25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aux </a:t>
            </a:r>
            <a:r>
              <a:rPr lang="fr-FR" sz="2400" cap="none" dirty="0">
                <a:latin typeface="+mj-lt"/>
                <a:ea typeface="+mj-ea"/>
                <a:cs typeface="+mj-cs"/>
              </a:rPr>
              <a:t>bons résultats. </a:t>
            </a:r>
          </a:p>
          <a:p>
            <a:pPr>
              <a:spcAft>
                <a:spcPts val="600"/>
              </a:spcAft>
            </a:pPr>
            <a:r>
              <a:rPr lang="fr-FR" sz="25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Faire </a:t>
            </a:r>
            <a:r>
              <a:rPr lang="fr-FR" sz="25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avancer plusieurs lignes sur un seul RDV, … </a:t>
            </a:r>
            <a:r>
              <a:rPr lang="fr-FR" sz="2400" cap="none" dirty="0">
                <a:latin typeface="+mj-lt"/>
                <a:ea typeface="+mj-ea"/>
                <a:cs typeface="+mj-cs"/>
              </a:rPr>
              <a:t>c’est possible</a:t>
            </a:r>
            <a:r>
              <a:rPr lang="fr-FR" sz="25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683568" y="2708920"/>
            <a:ext cx="8208912" cy="3312368"/>
          </a:xfrm>
        </p:spPr>
        <p:txBody>
          <a:bodyPr>
            <a:noAutofit/>
          </a:bodyPr>
          <a:lstStyle/>
          <a:p>
            <a:pPr marL="285750" lvl="0" indent="-285750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La </a:t>
            </a:r>
            <a:r>
              <a:rPr lang="fr-FR" sz="1600" dirty="0"/>
              <a:t>ligne </a:t>
            </a:r>
            <a:r>
              <a:rPr lang="fr-FR" sz="1600" dirty="0" smtClean="0"/>
              <a:t>« clients vus » </a:t>
            </a:r>
            <a:r>
              <a:rPr lang="fr-FR" sz="1600" dirty="0"/>
              <a:t>du </a:t>
            </a:r>
            <a:r>
              <a:rPr lang="fr-FR" sz="1600" dirty="0" smtClean="0"/>
              <a:t>Fil </a:t>
            </a:r>
            <a:r>
              <a:rPr lang="fr-FR" sz="1600" dirty="0"/>
              <a:t>R</a:t>
            </a:r>
            <a:r>
              <a:rPr lang="fr-FR" sz="1600" dirty="0" smtClean="0"/>
              <a:t>ouge </a:t>
            </a:r>
            <a:r>
              <a:rPr lang="fr-FR" sz="1600" dirty="0"/>
              <a:t>si DRC complet et coordonnées </a:t>
            </a:r>
            <a:r>
              <a:rPr lang="fr-FR" sz="1600" dirty="0" smtClean="0"/>
              <a:t>complètes.</a:t>
            </a:r>
            <a:endParaRPr lang="fr-FR" sz="1600" dirty="0"/>
          </a:p>
          <a:p>
            <a:pPr marL="285750" lvl="0" indent="-285750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ligne SAG du Bonus Digital si j’ai fait une vente en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SAG.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lvl="0" indent="-285750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La </a:t>
            </a:r>
            <a:r>
              <a:rPr lang="fr-FR" sz="1600" dirty="0"/>
              <a:t>ligne </a:t>
            </a:r>
            <a:r>
              <a:rPr lang="fr-FR" sz="1600" dirty="0" smtClean="0"/>
              <a:t>OPT-IN </a:t>
            </a:r>
            <a:r>
              <a:rPr lang="fr-FR" sz="1600" dirty="0"/>
              <a:t>si j’ai recueilli l’</a:t>
            </a:r>
            <a:r>
              <a:rPr lang="fr-FR" sz="1600" dirty="0" err="1"/>
              <a:t>opt</a:t>
            </a:r>
            <a:r>
              <a:rPr lang="fr-FR" sz="1600" dirty="0"/>
              <a:t>-in du </a:t>
            </a:r>
            <a:r>
              <a:rPr lang="fr-FR" sz="1600" dirty="0" smtClean="0"/>
              <a:t>client.</a:t>
            </a:r>
            <a:endParaRPr lang="fr-FR" sz="1600" dirty="0"/>
          </a:p>
          <a:p>
            <a:pPr marL="285750" lvl="0" indent="-285750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ligne BAD active si j’ai accompagné mon client sur la BAD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(Bonus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Fil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ouge).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lvl="0" indent="-285750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  <a:buFont typeface="Wingdings 2" panose="05020102010507070707" pitchFamily="18" charset="2"/>
              <a:buChar char="¤"/>
            </a:pPr>
            <a:r>
              <a:rPr lang="fr-FR" sz="1600" dirty="0" smtClean="0"/>
              <a:t>Les </a:t>
            </a:r>
            <a:r>
              <a:rPr lang="fr-FR" sz="1600" dirty="0"/>
              <a:t>lignes QHD car mon client sera interrogé et sera forcément satisfait de ma </a:t>
            </a:r>
            <a:r>
              <a:rPr lang="fr-FR" sz="1600" dirty="0" err="1" smtClean="0"/>
              <a:t>pro-activité</a:t>
            </a:r>
            <a:r>
              <a:rPr lang="fr-FR" sz="1600" dirty="0"/>
              <a:t> </a:t>
            </a:r>
            <a:r>
              <a:rPr lang="fr-FR" sz="1600" dirty="0" smtClean="0">
                <a:sym typeface="Wingdings"/>
              </a:rPr>
              <a:t></a:t>
            </a:r>
          </a:p>
          <a:p>
            <a:pPr algn="r">
              <a:lnSpc>
                <a:spcPct val="200000"/>
              </a:lnSpc>
              <a:spcBef>
                <a:spcPts val="300"/>
              </a:spcBef>
              <a:buClr>
                <a:srgbClr val="C00000"/>
              </a:buClr>
            </a:pPr>
            <a:r>
              <a:rPr lang="fr-FR" sz="2500" b="1" dirty="0">
                <a:solidFill>
                  <a:srgbClr val="C00000"/>
                </a:solidFill>
              </a:rPr>
              <a:t>……… à vous d’en trouver d’autres </a:t>
            </a:r>
            <a:r>
              <a:rPr lang="fr-FR" sz="2500" b="1" dirty="0">
                <a:solidFill>
                  <a:srgbClr val="C00000"/>
                </a:solidFill>
                <a:sym typeface="Wingdings"/>
              </a:rPr>
              <a:t></a:t>
            </a:r>
            <a:r>
              <a:rPr lang="fr-FR" sz="25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92088" cy="73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6130" y="2319824"/>
            <a:ext cx="50453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Avec 1 RDV client Premium, je peux cranter sur :</a:t>
            </a:r>
          </a:p>
        </p:txBody>
      </p:sp>
    </p:spTree>
    <p:extLst>
      <p:ext uri="{BB962C8B-B14F-4D97-AF65-F5344CB8AC3E}">
        <p14:creationId xmlns:p14="http://schemas.microsoft.com/office/powerpoint/2010/main" val="28190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Arial" charset="0"/>
                <a:cs typeface="Arial" charset="0"/>
              </a:rPr>
              <a:t>ZOOM SUR NOTRE AGENCE</a:t>
            </a:r>
            <a:endParaRPr lang="fr-FR" sz="1600" dirty="0">
              <a:solidFill>
                <a:sysClr val="windowText" lastClr="000000">
                  <a:lumMod val="50000"/>
                  <a:lumOff val="50000"/>
                </a:sysClr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Bouton d'action : Accueil 39">
            <a:hlinkClick r:id="rId2" action="ppaction://hlinksldjump" highlightClick="1"/>
          </p:cNvPr>
          <p:cNvSpPr/>
          <p:nvPr/>
        </p:nvSpPr>
        <p:spPr>
          <a:xfrm>
            <a:off x="1835696" y="633638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sp>
        <p:nvSpPr>
          <p:cNvPr id="43" name="Espace réservé du numéro de diapositive 22"/>
          <p:cNvSpPr>
            <a:spLocks noGrp="1"/>
          </p:cNvSpPr>
          <p:nvPr>
            <p:ph type="sldNum" sz="quarter" idx="22"/>
          </p:nvPr>
        </p:nvSpPr>
        <p:spPr>
          <a:xfrm>
            <a:off x="179512" y="6309320"/>
            <a:ext cx="586408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44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  <p:pic>
        <p:nvPicPr>
          <p:cNvPr id="2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92" y="63363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0" y="188639"/>
            <a:ext cx="971257" cy="90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re 3"/>
          <p:cNvSpPr txBox="1">
            <a:spLocks/>
          </p:cNvSpPr>
          <p:nvPr/>
        </p:nvSpPr>
        <p:spPr>
          <a:xfrm>
            <a:off x="1444750" y="283137"/>
            <a:ext cx="7175128" cy="7200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cap="none" dirty="0" smtClean="0"/>
              <a:t>Zoom sur notre agence</a:t>
            </a:r>
            <a:r>
              <a:rPr lang="fr-FR" b="0" cap="none" dirty="0" smtClean="0">
                <a:solidFill>
                  <a:srgbClr val="C00000"/>
                </a:solidFill>
              </a:rPr>
              <a:t/>
            </a:r>
            <a:br>
              <a:rPr lang="fr-FR" b="0" cap="none" dirty="0" smtClean="0">
                <a:solidFill>
                  <a:srgbClr val="C00000"/>
                </a:solidFill>
              </a:rPr>
            </a:br>
            <a:r>
              <a:rPr lang="fr-FR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Résultats, Réflexions, </a:t>
            </a:r>
            <a:r>
              <a:rPr lang="fr-FR" cap="none" dirty="0"/>
              <a:t>Actions sur notre agence</a:t>
            </a:r>
          </a:p>
        </p:txBody>
      </p:sp>
      <p:sp>
        <p:nvSpPr>
          <p:cNvPr id="18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314388" y="1235313"/>
            <a:ext cx="7272808" cy="359547"/>
          </a:xfrm>
        </p:spPr>
        <p:txBody>
          <a:bodyPr>
            <a:noAutofit/>
          </a:bodyPr>
          <a:lstStyle/>
          <a:p>
            <a:r>
              <a:rPr lang="fr-FR" sz="2400" cap="none" dirty="0">
                <a:latin typeface="+mj-lt"/>
                <a:ea typeface="+mj-ea"/>
                <a:cs typeface="+mj-cs"/>
              </a:rPr>
              <a:t>Le plan </a:t>
            </a:r>
            <a:r>
              <a:rPr lang="fr-FR" sz="2400" cap="none" dirty="0" smtClean="0">
                <a:latin typeface="+mj-lt"/>
                <a:ea typeface="+mj-ea"/>
                <a:cs typeface="+mj-cs"/>
              </a:rPr>
              <a:t>d’actions </a:t>
            </a:r>
            <a:r>
              <a:rPr lang="fr-FR" sz="2400" cap="none" dirty="0">
                <a:latin typeface="+mj-lt"/>
                <a:ea typeface="+mj-ea"/>
                <a:cs typeface="+mj-cs"/>
              </a:rPr>
              <a:t>de notre agence</a:t>
            </a: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047050"/>
              </p:ext>
            </p:extLst>
          </p:nvPr>
        </p:nvGraphicFramePr>
        <p:xfrm>
          <a:off x="755576" y="2027401"/>
          <a:ext cx="7920880" cy="413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864096"/>
                <a:gridCol w="792088"/>
                <a:gridCol w="1728192"/>
                <a:gridCol w="1800200"/>
                <a:gridCol w="1800200"/>
              </a:tblGrid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Indicateur</a:t>
                      </a:r>
                      <a:endParaRPr lang="fr-FR" sz="1200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Objectifs</a:t>
                      </a:r>
                      <a:endParaRPr lang="fr-FR" sz="1200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Résultats</a:t>
                      </a:r>
                      <a:endParaRPr lang="fr-FR" sz="1200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#</a:t>
                      </a:r>
                      <a:r>
                        <a:rPr lang="fr-FR" baseline="0" dirty="0" smtClean="0"/>
                        <a:t> 1</a:t>
                      </a:r>
                      <a:endParaRPr lang="fr-FR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# 2</a:t>
                      </a:r>
                      <a:endParaRPr lang="fr-FR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# 3</a:t>
                      </a:r>
                      <a:endParaRPr lang="fr-FR" dirty="0"/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65 %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</a:t>
                      </a:r>
                      <a:r>
                        <a:rPr lang="fr-FR" sz="1200" baseline="0" dirty="0" smtClean="0"/>
                        <a:t> : Traiter le fichier « Client Premium rencontré mais coordonnées KO ».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 : Réserver une plage agenda</a:t>
                      </a:r>
                      <a:r>
                        <a:rPr lang="fr-FR" sz="1200" baseline="0" dirty="0" smtClean="0"/>
                        <a:t> en fin de journée pour rappeler tous les clients.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dirty="0" smtClean="0"/>
                        <a:t>Ex</a:t>
                      </a:r>
                      <a:r>
                        <a:rPr lang="fr-FR" sz="1200" baseline="0" dirty="0" smtClean="0"/>
                        <a:t> : Systématiser la prise d’appel en « Sup Accueil ».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 : Utiliser</a:t>
                      </a:r>
                      <a:r>
                        <a:rPr lang="fr-FR" sz="1200" baseline="0" dirty="0" smtClean="0"/>
                        <a:t> l’accusé de réception OGE sur tous les mails.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80 %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 : Informer tous les clients de l’envoi d’un QHD.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35 %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 : Vérifier</a:t>
                      </a:r>
                      <a:r>
                        <a:rPr lang="fr-FR" sz="1200" baseline="0" dirty="0" smtClean="0"/>
                        <a:t> et aborder la BAD sur X rdv par jour.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  <a:tr h="48399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BONUS</a:t>
                      </a:r>
                      <a:endParaRPr lang="fr-FR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&gt; ou = à</a:t>
                      </a:r>
                      <a:r>
                        <a:rPr lang="fr-FR" sz="1400" baseline="0" dirty="0" smtClean="0"/>
                        <a:t> 0</a:t>
                      </a:r>
                      <a:endParaRPr lang="fr-FR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1200" dirty="0" smtClean="0"/>
                        <a:t>Ex : Exploiter</a:t>
                      </a:r>
                      <a:r>
                        <a:rPr lang="fr-FR" sz="1200" baseline="0" dirty="0" smtClean="0"/>
                        <a:t> le rapport SAE 2018 pour identifier les irritants clients les plus marqués</a:t>
                      </a:r>
                      <a:endParaRPr lang="fr-FR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1331640" y="1637737"/>
            <a:ext cx="7926996" cy="4320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Clr>
                <a:srgbClr val="C00000"/>
              </a:buClr>
            </a:pP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Qu’allons nous </a:t>
            </a:r>
            <a:r>
              <a:rPr lang="fr-FR" sz="1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mettre en place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 notre agence pour atteindre </a:t>
            </a:r>
            <a:r>
              <a:rPr lang="fr-FR" sz="16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nos </a:t>
            </a:r>
            <a:r>
              <a:rPr lang="fr-FR" sz="1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objectifs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 chaque </a:t>
            </a:r>
            <a:r>
              <a:rPr lang="fr-FR" sz="1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indicateur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?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86" y="1319116"/>
            <a:ext cx="679104" cy="63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863664" y="2619669"/>
            <a:ext cx="1638128" cy="3425599"/>
            <a:chOff x="863664" y="2619669"/>
            <a:chExt cx="1638128" cy="3425599"/>
          </a:xfrm>
        </p:grpSpPr>
        <p:sp>
          <p:nvSpPr>
            <p:cNvPr id="24" name="Rectangle 23"/>
            <p:cNvSpPr/>
            <p:nvPr/>
          </p:nvSpPr>
          <p:spPr>
            <a:xfrm>
              <a:off x="1046977" y="2655669"/>
              <a:ext cx="360040" cy="324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01</a:t>
              </a:r>
              <a:endParaRPr lang="fr-FR" sz="12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46977" y="3182008"/>
              <a:ext cx="360040" cy="324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02</a:t>
              </a:r>
              <a:endParaRPr lang="fr-FR" sz="12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46977" y="3693886"/>
              <a:ext cx="360040" cy="324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03</a:t>
              </a:r>
              <a:endParaRPr lang="fr-FR" sz="1200" b="1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046977" y="4228934"/>
              <a:ext cx="360040" cy="324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04</a:t>
              </a:r>
              <a:endParaRPr lang="fr-FR" sz="12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46977" y="4741333"/>
              <a:ext cx="360040" cy="3240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05</a:t>
              </a:r>
              <a:endParaRPr lang="fr-FR" sz="1200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46977" y="5237582"/>
              <a:ext cx="360040" cy="324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06</a:t>
              </a:r>
              <a:endParaRPr lang="fr-FR" sz="1200" b="1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63664" y="5721268"/>
              <a:ext cx="720000" cy="324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BONUS</a:t>
              </a:r>
              <a:endParaRPr lang="fr-FR" sz="1200" b="1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835696" y="2619669"/>
              <a:ext cx="576000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65 %</a:t>
              </a:r>
              <a:endParaRPr lang="fr-FR" sz="1600" b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835696" y="3146008"/>
              <a:ext cx="5760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80%</a:t>
              </a:r>
              <a:endParaRPr lang="fr-FR" sz="1600" b="1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835696" y="3657886"/>
              <a:ext cx="576064" cy="36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80%</a:t>
              </a:r>
              <a:endParaRPr lang="fr-FR" sz="1600" b="1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35696" y="4192934"/>
              <a:ext cx="576064" cy="36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80%</a:t>
              </a:r>
              <a:endParaRPr lang="fr-FR" sz="1600" b="1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835696" y="4705333"/>
              <a:ext cx="576000" cy="3600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80 %</a:t>
              </a:r>
              <a:endParaRPr lang="fr-FR" sz="1600" b="1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35696" y="5201582"/>
              <a:ext cx="576000" cy="36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3</a:t>
              </a:r>
              <a:r>
                <a:rPr lang="fr-FR" sz="1600" b="1" dirty="0" smtClean="0"/>
                <a:t>5 %</a:t>
              </a:r>
              <a:endParaRPr lang="fr-FR" sz="1600" b="1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56768" y="5685268"/>
              <a:ext cx="745024" cy="360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≥ 0</a:t>
              </a:r>
              <a:endParaRPr lang="fr-FR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5528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1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4054</TotalTime>
  <Words>3307</Words>
  <Application>Microsoft Office PowerPoint</Application>
  <PresentationFormat>Affichage à l'écran (4:3)</PresentationFormat>
  <Paragraphs>910</Paragraphs>
  <Slides>24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Thème Office</vt:lpstr>
      <vt:lpstr>Feuille de calcul</vt:lpstr>
      <vt:lpstr>satisfaction client</vt:lpstr>
      <vt:lpstr>Le Fil Rouge Satisfaction Client :  Sommaire</vt:lpstr>
      <vt:lpstr>Un enjeu fort d’améliorer la satisfaction de nos clients dans une perspective de fidélisation, de recommandation et de conquête</vt:lpstr>
      <vt:lpstr>Un enjeu fort d’améliorer la satisfaction de nos clients dans une perspective de fidélisation, de recommandation et de conquête</vt:lpstr>
      <vt:lpstr>Le Fil Rouge Satisfaction Client :  Les indicateurs clés et les grands principes</vt:lpstr>
      <vt:lpstr>Le Fil Rouge Satisfaction Client :  Les 6 critères et le critère « BONUS »</vt:lpstr>
      <vt:lpstr>Indicateur N°1 - TAUX DE CLIENTS RENCONTRÉS</vt:lpstr>
      <vt:lpstr>Indicateur N°1 - TAUX DE CLIENTS RENCONTRÉS           65% de clients rencontrés sur les segments prioritaires</vt:lpstr>
      <vt:lpstr>Indicateur N°2 - FACILITÉ À JOINDRE </vt:lpstr>
      <vt:lpstr>Indicateur N°2 - FACILITÉ À JOINDRE            80% de TS-I Facilité à joindre sur la base de l’enquête QHD</vt:lpstr>
      <vt:lpstr>Indicateur N°3 - TAUX D’APPELS ABOUTIS </vt:lpstr>
      <vt:lpstr>Indicateur N°3 - TAUX D’APPELS ABOUTIS           80% d’appels aboutis sur les lignes Accueil et Conseiller</vt:lpstr>
      <vt:lpstr>Indicateur N°4 - TAUX DE MAILS RÉPONDUS </vt:lpstr>
      <vt:lpstr>Indicateur N°4 - TAUX DE MAILS RÉPONDUS           80% de mails clients répondus dans les 48 heures</vt:lpstr>
      <vt:lpstr>Indicateur N°5 – Satisfaction globale</vt:lpstr>
      <vt:lpstr>Indicateur N°5 – Satisfaction globale           80% de TS-I Satisfaction globale sur la base de l’enquête QHD</vt:lpstr>
      <vt:lpstr>Indicateur N°6 - TAUX DE CLIENTS ACTIFS SUR LA BANQUE A DISTANCE </vt:lpstr>
      <vt:lpstr>Indicateur N°6 - TAUX DE CLIENTS ACTIFS SUR LA BANQUE A DISTANCE           35% de clients actifs sur la Banque A Distance</vt:lpstr>
      <vt:lpstr>Indicateur BONUS - NET PROMOTER SCORE </vt:lpstr>
      <vt:lpstr>Indicateur BONUS - NET PROMOTER SCORE           ≥ 0 en Net Promoter Score (NPS)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a5701281</cp:lastModifiedBy>
  <cp:revision>511</cp:revision>
  <dcterms:created xsi:type="dcterms:W3CDTF">2017-05-30T18:41:27Z</dcterms:created>
  <dcterms:modified xsi:type="dcterms:W3CDTF">2019-03-19T14:49:55Z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