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8" r:id="rId5"/>
    <p:sldId id="298" r:id="rId6"/>
    <p:sldId id="339" r:id="rId7"/>
    <p:sldId id="336" r:id="rId8"/>
    <p:sldId id="338" r:id="rId9"/>
    <p:sldId id="340" r:id="rId10"/>
    <p:sldId id="341" r:id="rId11"/>
    <p:sldId id="343" r:id="rId12"/>
    <p:sldId id="344" r:id="rId13"/>
    <p:sldId id="345" r:id="rId14"/>
    <p:sldId id="346" r:id="rId15"/>
    <p:sldId id="347" r:id="rId16"/>
    <p:sldId id="364" r:id="rId17"/>
    <p:sldId id="365" r:id="rId18"/>
    <p:sldId id="348" r:id="rId19"/>
    <p:sldId id="349" r:id="rId20"/>
    <p:sldId id="350" r:id="rId21"/>
    <p:sldId id="359" r:id="rId22"/>
    <p:sldId id="360" r:id="rId23"/>
    <p:sldId id="352" r:id="rId24"/>
    <p:sldId id="353" r:id="rId25"/>
    <p:sldId id="354" r:id="rId26"/>
    <p:sldId id="355" r:id="rId27"/>
    <p:sldId id="356" r:id="rId28"/>
    <p:sldId id="357" r:id="rId29"/>
    <p:sldId id="358" r:id="rId30"/>
    <p:sldId id="361" r:id="rId3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6092" autoAdjust="0"/>
  </p:normalViewPr>
  <p:slideViewPr>
    <p:cSldViewPr showGuides="1">
      <p:cViewPr varScale="1">
        <p:scale>
          <a:sx n="71" d="100"/>
          <a:sy n="71" d="100"/>
        </p:scale>
        <p:origin x="-1122" y="-90"/>
      </p:cViewPr>
      <p:guideLst>
        <p:guide orient="horz" pos="935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Feuil1!$A$2:$A$6</c:f>
              <c:strCache>
                <c:ptCount val="5"/>
                <c:pt idx="0">
                  <c:v>Conso</c:v>
                </c:pt>
                <c:pt idx="1">
                  <c:v>Immo</c:v>
                </c:pt>
                <c:pt idx="2">
                  <c:v>Collecte</c:v>
                </c:pt>
                <c:pt idx="3">
                  <c:v>Banca</c:v>
                </c:pt>
                <c:pt idx="4">
                  <c:v>Pro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0.36</c:v>
                </c:pt>
                <c:pt idx="1">
                  <c:v>0.28999999999999998</c:v>
                </c:pt>
                <c:pt idx="2">
                  <c:v>0.12</c:v>
                </c:pt>
                <c:pt idx="3">
                  <c:v>0.16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bg1">
        <a:lumMod val="95000"/>
      </a:schemeClr>
    </a:solidFill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4B396C-1A21-4674-A531-78CC573B4B30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691A7C7B-A2DA-40BC-970B-E3E6C38E8A7F}">
      <dgm:prSet phldrT="[Texte]" custT="1"/>
      <dgm:spPr/>
      <dgm:t>
        <a:bodyPr/>
        <a:lstStyle/>
        <a:p>
          <a:r>
            <a:rPr lang="fr-FR" sz="1600" b="1" dirty="0" smtClean="0"/>
            <a:t>Baromètre</a:t>
          </a:r>
          <a:endParaRPr lang="fr-FR" sz="1500" b="1" dirty="0"/>
        </a:p>
      </dgm:t>
    </dgm:pt>
    <dgm:pt modelId="{2CAFBB65-045E-4D7E-9A34-138C1B904AE7}" type="parTrans" cxnId="{FD5FF6EA-24F6-4D9D-9805-0CF202084196}">
      <dgm:prSet/>
      <dgm:spPr/>
      <dgm:t>
        <a:bodyPr/>
        <a:lstStyle/>
        <a:p>
          <a:endParaRPr lang="fr-FR"/>
        </a:p>
      </dgm:t>
    </dgm:pt>
    <dgm:pt modelId="{756DF0B8-B1E5-4BF7-9FDA-8D9D7580A28B}" type="sibTrans" cxnId="{FD5FF6EA-24F6-4D9D-9805-0CF202084196}">
      <dgm:prSet/>
      <dgm:spPr/>
      <dgm:t>
        <a:bodyPr/>
        <a:lstStyle/>
        <a:p>
          <a:endParaRPr lang="fr-FR"/>
        </a:p>
      </dgm:t>
    </dgm:pt>
    <dgm:pt modelId="{02A3CA5E-CC83-4832-9AE5-158C9DE73764}">
      <dgm:prSet phldrT="[Texte]" custT="1"/>
      <dgm:spPr/>
      <dgm:t>
        <a:bodyPr/>
        <a:lstStyle/>
        <a:p>
          <a:r>
            <a:rPr lang="fr-FR" sz="1800" b="1" dirty="0" smtClean="0"/>
            <a:t>Part variable</a:t>
          </a:r>
          <a:endParaRPr lang="fr-FR" sz="1800" b="1" dirty="0"/>
        </a:p>
      </dgm:t>
    </dgm:pt>
    <dgm:pt modelId="{A7C83E4D-6A8E-4773-A73D-28C87C4A093E}" type="parTrans" cxnId="{89599613-D71F-4A9A-BECF-B4232B4A637F}">
      <dgm:prSet/>
      <dgm:spPr/>
      <dgm:t>
        <a:bodyPr/>
        <a:lstStyle/>
        <a:p>
          <a:endParaRPr lang="fr-FR"/>
        </a:p>
      </dgm:t>
    </dgm:pt>
    <dgm:pt modelId="{7D88AA1B-8985-4530-861A-8C478CBB3A14}" type="sibTrans" cxnId="{89599613-D71F-4A9A-BECF-B4232B4A637F}">
      <dgm:prSet/>
      <dgm:spPr/>
      <dgm:t>
        <a:bodyPr/>
        <a:lstStyle/>
        <a:p>
          <a:endParaRPr lang="fr-FR"/>
        </a:p>
      </dgm:t>
    </dgm:pt>
    <dgm:pt modelId="{4703BDC7-B67D-4088-A57A-89B16A012C97}">
      <dgm:prSet phldrT="[Texte]" custT="1"/>
      <dgm:spPr/>
      <dgm:t>
        <a:bodyPr/>
        <a:lstStyle/>
        <a:p>
          <a:r>
            <a:rPr lang="fr-FR" sz="1800" b="1" dirty="0" smtClean="0"/>
            <a:t>PNB</a:t>
          </a:r>
          <a:endParaRPr lang="fr-FR" sz="1400" b="1" dirty="0"/>
        </a:p>
      </dgm:t>
    </dgm:pt>
    <dgm:pt modelId="{8153EB27-C940-4821-9119-5D83AF40CA0E}" type="parTrans" cxnId="{53478030-A232-45DC-BA3A-C32024EAFBFD}">
      <dgm:prSet/>
      <dgm:spPr/>
      <dgm:t>
        <a:bodyPr/>
        <a:lstStyle/>
        <a:p>
          <a:endParaRPr lang="fr-FR"/>
        </a:p>
      </dgm:t>
    </dgm:pt>
    <dgm:pt modelId="{95630ECF-0185-4FF7-991D-268295D86044}" type="sibTrans" cxnId="{53478030-A232-45DC-BA3A-C32024EAFBFD}">
      <dgm:prSet/>
      <dgm:spPr/>
      <dgm:t>
        <a:bodyPr/>
        <a:lstStyle/>
        <a:p>
          <a:endParaRPr lang="fr-FR"/>
        </a:p>
      </dgm:t>
    </dgm:pt>
    <dgm:pt modelId="{EA0CE713-F34F-4F87-8847-5DF3608C6FC8}" type="pres">
      <dgm:prSet presAssocID="{E64B396C-1A21-4674-A531-78CC573B4B30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FE4BA59-9ED0-4442-A823-22D8F26E409D}" type="pres">
      <dgm:prSet presAssocID="{691A7C7B-A2DA-40BC-970B-E3E6C38E8A7F}" presName="gear1" presStyleLbl="node1" presStyleIdx="0" presStyleCnt="3" custScaleX="110352" custScaleY="110830" custLinFactNeighborX="14345" custLinFactNeighborY="-922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690F433-E0CA-483E-8D04-C850AD75B2E4}" type="pres">
      <dgm:prSet presAssocID="{691A7C7B-A2DA-40BC-970B-E3E6C38E8A7F}" presName="gear1srcNode" presStyleLbl="node1" presStyleIdx="0" presStyleCnt="3"/>
      <dgm:spPr/>
      <dgm:t>
        <a:bodyPr/>
        <a:lstStyle/>
        <a:p>
          <a:endParaRPr lang="fr-FR"/>
        </a:p>
      </dgm:t>
    </dgm:pt>
    <dgm:pt modelId="{8EE85A9E-7C2F-43F5-A59C-F5D0F90FEB1E}" type="pres">
      <dgm:prSet presAssocID="{691A7C7B-A2DA-40BC-970B-E3E6C38E8A7F}" presName="gear1dstNode" presStyleLbl="node1" presStyleIdx="0" presStyleCnt="3"/>
      <dgm:spPr/>
      <dgm:t>
        <a:bodyPr/>
        <a:lstStyle/>
        <a:p>
          <a:endParaRPr lang="fr-FR"/>
        </a:p>
      </dgm:t>
    </dgm:pt>
    <dgm:pt modelId="{1FFB9438-B479-4BF3-B8ED-FE657D49CF44}" type="pres">
      <dgm:prSet presAssocID="{02A3CA5E-CC83-4832-9AE5-158C9DE73764}" presName="gear2" presStyleLbl="node1" presStyleIdx="1" presStyleCnt="3" custScaleX="159803" custScaleY="149561" custLinFactNeighborX="-46708" custLinFactNeighborY="-515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8A6C13-4F11-4C87-B74E-69C99B2BFA75}" type="pres">
      <dgm:prSet presAssocID="{02A3CA5E-CC83-4832-9AE5-158C9DE73764}" presName="gear2srcNode" presStyleLbl="node1" presStyleIdx="1" presStyleCnt="3"/>
      <dgm:spPr/>
      <dgm:t>
        <a:bodyPr/>
        <a:lstStyle/>
        <a:p>
          <a:endParaRPr lang="fr-FR"/>
        </a:p>
      </dgm:t>
    </dgm:pt>
    <dgm:pt modelId="{5CB9B7F8-5EB9-4112-9DDA-BEC307DB939E}" type="pres">
      <dgm:prSet presAssocID="{02A3CA5E-CC83-4832-9AE5-158C9DE73764}" presName="gear2dstNode" presStyleLbl="node1" presStyleIdx="1" presStyleCnt="3"/>
      <dgm:spPr/>
      <dgm:t>
        <a:bodyPr/>
        <a:lstStyle/>
        <a:p>
          <a:endParaRPr lang="fr-FR"/>
        </a:p>
      </dgm:t>
    </dgm:pt>
    <dgm:pt modelId="{6EE73FDA-ACA0-4DD9-9DF3-9622403137A9}" type="pres">
      <dgm:prSet presAssocID="{4703BDC7-B67D-4088-A57A-89B16A012C97}" presName="gear3" presStyleLbl="node1" presStyleIdx="2" presStyleCnt="3" custAng="20563682" custScaleX="122471" custScaleY="124820" custLinFactNeighborX="3963" custLinFactNeighborY="136"/>
      <dgm:spPr/>
      <dgm:t>
        <a:bodyPr/>
        <a:lstStyle/>
        <a:p>
          <a:endParaRPr lang="fr-FR"/>
        </a:p>
      </dgm:t>
    </dgm:pt>
    <dgm:pt modelId="{097A40C3-93AC-4E03-B96F-D85FA5CCA7CD}" type="pres">
      <dgm:prSet presAssocID="{4703BDC7-B67D-4088-A57A-89B16A012C9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8FD607A-C4CB-4E00-B333-FBFC910F10A0}" type="pres">
      <dgm:prSet presAssocID="{4703BDC7-B67D-4088-A57A-89B16A012C97}" presName="gear3srcNode" presStyleLbl="node1" presStyleIdx="2" presStyleCnt="3"/>
      <dgm:spPr/>
      <dgm:t>
        <a:bodyPr/>
        <a:lstStyle/>
        <a:p>
          <a:endParaRPr lang="fr-FR"/>
        </a:p>
      </dgm:t>
    </dgm:pt>
    <dgm:pt modelId="{512457DD-F4C0-4B6B-AAEA-42F06FCABCD8}" type="pres">
      <dgm:prSet presAssocID="{4703BDC7-B67D-4088-A57A-89B16A012C97}" presName="gear3dstNode" presStyleLbl="node1" presStyleIdx="2" presStyleCnt="3"/>
      <dgm:spPr/>
      <dgm:t>
        <a:bodyPr/>
        <a:lstStyle/>
        <a:p>
          <a:endParaRPr lang="fr-FR"/>
        </a:p>
      </dgm:t>
    </dgm:pt>
    <dgm:pt modelId="{C3E70A9B-83AA-40DB-90C6-4E1F0B23A942}" type="pres">
      <dgm:prSet presAssocID="{756DF0B8-B1E5-4BF7-9FDA-8D9D7580A28B}" presName="connector1" presStyleLbl="sibTrans2D1" presStyleIdx="0" presStyleCnt="3" custAng="7611212" custScaleX="96261" custScaleY="91977" custLinFactNeighborX="-54534" custLinFactNeighborY="-6128"/>
      <dgm:spPr/>
      <dgm:t>
        <a:bodyPr/>
        <a:lstStyle/>
        <a:p>
          <a:endParaRPr lang="fr-FR"/>
        </a:p>
      </dgm:t>
    </dgm:pt>
    <dgm:pt modelId="{52E4DA02-08B3-4428-83D4-0920C2735665}" type="pres">
      <dgm:prSet presAssocID="{7D88AA1B-8985-4530-861A-8C478CBB3A14}" presName="connector2" presStyleLbl="sibTrans2D1" presStyleIdx="1" presStyleCnt="3" custAng="981549" custLinFactNeighborX="-7013" custLinFactNeighborY="-44930"/>
      <dgm:spPr/>
      <dgm:t>
        <a:bodyPr/>
        <a:lstStyle/>
        <a:p>
          <a:endParaRPr lang="fr-FR"/>
        </a:p>
      </dgm:t>
    </dgm:pt>
    <dgm:pt modelId="{E0BDA4A1-A88F-424E-A791-0948FD00828B}" type="pres">
      <dgm:prSet presAssocID="{95630ECF-0185-4FF7-991D-268295D86044}" presName="connector3" presStyleLbl="sibTrans2D1" presStyleIdx="2" presStyleCnt="3" custAng="8577868" custLinFactNeighborX="25385" custLinFactNeighborY="1710"/>
      <dgm:spPr/>
      <dgm:t>
        <a:bodyPr/>
        <a:lstStyle/>
        <a:p>
          <a:endParaRPr lang="fr-FR"/>
        </a:p>
      </dgm:t>
    </dgm:pt>
  </dgm:ptLst>
  <dgm:cxnLst>
    <dgm:cxn modelId="{CE372DE6-6FE0-4C51-98A6-E047034F4749}" type="presOf" srcId="{7D88AA1B-8985-4530-861A-8C478CBB3A14}" destId="{52E4DA02-08B3-4428-83D4-0920C2735665}" srcOrd="0" destOrd="0" presId="urn:microsoft.com/office/officeart/2005/8/layout/gear1"/>
    <dgm:cxn modelId="{5AC59615-E538-4D6D-8584-F02FC6867E72}" type="presOf" srcId="{4703BDC7-B67D-4088-A57A-89B16A012C97}" destId="{28FD607A-C4CB-4E00-B333-FBFC910F10A0}" srcOrd="2" destOrd="0" presId="urn:microsoft.com/office/officeart/2005/8/layout/gear1"/>
    <dgm:cxn modelId="{0624967D-EF1F-4CEF-9033-06F4AABA71DE}" type="presOf" srcId="{691A7C7B-A2DA-40BC-970B-E3E6C38E8A7F}" destId="{8EE85A9E-7C2F-43F5-A59C-F5D0F90FEB1E}" srcOrd="2" destOrd="0" presId="urn:microsoft.com/office/officeart/2005/8/layout/gear1"/>
    <dgm:cxn modelId="{89599613-D71F-4A9A-BECF-B4232B4A637F}" srcId="{E64B396C-1A21-4674-A531-78CC573B4B30}" destId="{02A3CA5E-CC83-4832-9AE5-158C9DE73764}" srcOrd="1" destOrd="0" parTransId="{A7C83E4D-6A8E-4773-A73D-28C87C4A093E}" sibTransId="{7D88AA1B-8985-4530-861A-8C478CBB3A14}"/>
    <dgm:cxn modelId="{A7ABD86B-ACB6-434E-80A9-0BD277D33B8E}" type="presOf" srcId="{E64B396C-1A21-4674-A531-78CC573B4B30}" destId="{EA0CE713-F34F-4F87-8847-5DF3608C6FC8}" srcOrd="0" destOrd="0" presId="urn:microsoft.com/office/officeart/2005/8/layout/gear1"/>
    <dgm:cxn modelId="{53478030-A232-45DC-BA3A-C32024EAFBFD}" srcId="{E64B396C-1A21-4674-A531-78CC573B4B30}" destId="{4703BDC7-B67D-4088-A57A-89B16A012C97}" srcOrd="2" destOrd="0" parTransId="{8153EB27-C940-4821-9119-5D83AF40CA0E}" sibTransId="{95630ECF-0185-4FF7-991D-268295D86044}"/>
    <dgm:cxn modelId="{C021BFD6-988F-4C56-9A84-CFB6FAA545A9}" type="presOf" srcId="{691A7C7B-A2DA-40BC-970B-E3E6C38E8A7F}" destId="{7FE4BA59-9ED0-4442-A823-22D8F26E409D}" srcOrd="0" destOrd="0" presId="urn:microsoft.com/office/officeart/2005/8/layout/gear1"/>
    <dgm:cxn modelId="{677ED070-65B6-4410-A1A8-C066B9307F99}" type="presOf" srcId="{756DF0B8-B1E5-4BF7-9FDA-8D9D7580A28B}" destId="{C3E70A9B-83AA-40DB-90C6-4E1F0B23A942}" srcOrd="0" destOrd="0" presId="urn:microsoft.com/office/officeart/2005/8/layout/gear1"/>
    <dgm:cxn modelId="{0C0745B8-FE41-4194-8F98-8151A9DB4230}" type="presOf" srcId="{4703BDC7-B67D-4088-A57A-89B16A012C97}" destId="{512457DD-F4C0-4B6B-AAEA-42F06FCABCD8}" srcOrd="3" destOrd="0" presId="urn:microsoft.com/office/officeart/2005/8/layout/gear1"/>
    <dgm:cxn modelId="{00DEA0E8-ECEC-4293-8C63-2101D82F92B7}" type="presOf" srcId="{02A3CA5E-CC83-4832-9AE5-158C9DE73764}" destId="{1FFB9438-B479-4BF3-B8ED-FE657D49CF44}" srcOrd="0" destOrd="0" presId="urn:microsoft.com/office/officeart/2005/8/layout/gear1"/>
    <dgm:cxn modelId="{1064D306-5F41-427B-8EE9-CEBB4D637903}" type="presOf" srcId="{02A3CA5E-CC83-4832-9AE5-158C9DE73764}" destId="{5CB9B7F8-5EB9-4112-9DDA-BEC307DB939E}" srcOrd="2" destOrd="0" presId="urn:microsoft.com/office/officeart/2005/8/layout/gear1"/>
    <dgm:cxn modelId="{1AD86D19-62FF-41CF-BD27-9E09BB17035D}" type="presOf" srcId="{4703BDC7-B67D-4088-A57A-89B16A012C97}" destId="{6EE73FDA-ACA0-4DD9-9DF3-9622403137A9}" srcOrd="0" destOrd="0" presId="urn:microsoft.com/office/officeart/2005/8/layout/gear1"/>
    <dgm:cxn modelId="{FD5FF6EA-24F6-4D9D-9805-0CF202084196}" srcId="{E64B396C-1A21-4674-A531-78CC573B4B30}" destId="{691A7C7B-A2DA-40BC-970B-E3E6C38E8A7F}" srcOrd="0" destOrd="0" parTransId="{2CAFBB65-045E-4D7E-9A34-138C1B904AE7}" sibTransId="{756DF0B8-B1E5-4BF7-9FDA-8D9D7580A28B}"/>
    <dgm:cxn modelId="{85DE31DE-6DF8-4551-86E5-34A5B9BB8B4A}" type="presOf" srcId="{95630ECF-0185-4FF7-991D-268295D86044}" destId="{E0BDA4A1-A88F-424E-A791-0948FD00828B}" srcOrd="0" destOrd="0" presId="urn:microsoft.com/office/officeart/2005/8/layout/gear1"/>
    <dgm:cxn modelId="{3750E86A-A6DC-4B7A-99A6-3594AD7A36A8}" type="presOf" srcId="{691A7C7B-A2DA-40BC-970B-E3E6C38E8A7F}" destId="{2690F433-E0CA-483E-8D04-C850AD75B2E4}" srcOrd="1" destOrd="0" presId="urn:microsoft.com/office/officeart/2005/8/layout/gear1"/>
    <dgm:cxn modelId="{2BBF9787-CE8C-4936-9CFA-3E910AB6096B}" type="presOf" srcId="{02A3CA5E-CC83-4832-9AE5-158C9DE73764}" destId="{D78A6C13-4F11-4C87-B74E-69C99B2BFA75}" srcOrd="1" destOrd="0" presId="urn:microsoft.com/office/officeart/2005/8/layout/gear1"/>
    <dgm:cxn modelId="{72202FBB-6ABC-400F-91C0-921B860FC0DD}" type="presOf" srcId="{4703BDC7-B67D-4088-A57A-89B16A012C97}" destId="{097A40C3-93AC-4E03-B96F-D85FA5CCA7CD}" srcOrd="1" destOrd="0" presId="urn:microsoft.com/office/officeart/2005/8/layout/gear1"/>
    <dgm:cxn modelId="{B360414D-BA36-40FE-BD37-EEE887E5A110}" type="presParOf" srcId="{EA0CE713-F34F-4F87-8847-5DF3608C6FC8}" destId="{7FE4BA59-9ED0-4442-A823-22D8F26E409D}" srcOrd="0" destOrd="0" presId="urn:microsoft.com/office/officeart/2005/8/layout/gear1"/>
    <dgm:cxn modelId="{8622BE0A-9987-417C-8D50-44225A7113CD}" type="presParOf" srcId="{EA0CE713-F34F-4F87-8847-5DF3608C6FC8}" destId="{2690F433-E0CA-483E-8D04-C850AD75B2E4}" srcOrd="1" destOrd="0" presId="urn:microsoft.com/office/officeart/2005/8/layout/gear1"/>
    <dgm:cxn modelId="{11790E54-66FE-45AD-B895-082B567C84B9}" type="presParOf" srcId="{EA0CE713-F34F-4F87-8847-5DF3608C6FC8}" destId="{8EE85A9E-7C2F-43F5-A59C-F5D0F90FEB1E}" srcOrd="2" destOrd="0" presId="urn:microsoft.com/office/officeart/2005/8/layout/gear1"/>
    <dgm:cxn modelId="{40C8E10D-BFF0-4525-9F77-BDC860727C5B}" type="presParOf" srcId="{EA0CE713-F34F-4F87-8847-5DF3608C6FC8}" destId="{1FFB9438-B479-4BF3-B8ED-FE657D49CF44}" srcOrd="3" destOrd="0" presId="urn:microsoft.com/office/officeart/2005/8/layout/gear1"/>
    <dgm:cxn modelId="{E5F5A542-4C07-454A-AFA6-43B1C6266A9E}" type="presParOf" srcId="{EA0CE713-F34F-4F87-8847-5DF3608C6FC8}" destId="{D78A6C13-4F11-4C87-B74E-69C99B2BFA75}" srcOrd="4" destOrd="0" presId="urn:microsoft.com/office/officeart/2005/8/layout/gear1"/>
    <dgm:cxn modelId="{46F130B5-2824-460A-AE56-FEA1FF2D7F07}" type="presParOf" srcId="{EA0CE713-F34F-4F87-8847-5DF3608C6FC8}" destId="{5CB9B7F8-5EB9-4112-9DDA-BEC307DB939E}" srcOrd="5" destOrd="0" presId="urn:microsoft.com/office/officeart/2005/8/layout/gear1"/>
    <dgm:cxn modelId="{D6889AA8-B94F-4E7A-8A11-B7085B93A1E5}" type="presParOf" srcId="{EA0CE713-F34F-4F87-8847-5DF3608C6FC8}" destId="{6EE73FDA-ACA0-4DD9-9DF3-9622403137A9}" srcOrd="6" destOrd="0" presId="urn:microsoft.com/office/officeart/2005/8/layout/gear1"/>
    <dgm:cxn modelId="{D10F2536-91D6-4669-B343-69079650BE51}" type="presParOf" srcId="{EA0CE713-F34F-4F87-8847-5DF3608C6FC8}" destId="{097A40C3-93AC-4E03-B96F-D85FA5CCA7CD}" srcOrd="7" destOrd="0" presId="urn:microsoft.com/office/officeart/2005/8/layout/gear1"/>
    <dgm:cxn modelId="{DB71D66A-0F1D-47A8-871A-198F42BEE883}" type="presParOf" srcId="{EA0CE713-F34F-4F87-8847-5DF3608C6FC8}" destId="{28FD607A-C4CB-4E00-B333-FBFC910F10A0}" srcOrd="8" destOrd="0" presId="urn:microsoft.com/office/officeart/2005/8/layout/gear1"/>
    <dgm:cxn modelId="{41290593-2562-4CD7-813D-DBE29BB1CA54}" type="presParOf" srcId="{EA0CE713-F34F-4F87-8847-5DF3608C6FC8}" destId="{512457DD-F4C0-4B6B-AAEA-42F06FCABCD8}" srcOrd="9" destOrd="0" presId="urn:microsoft.com/office/officeart/2005/8/layout/gear1"/>
    <dgm:cxn modelId="{CE818911-07DA-43D4-9E38-37337E6927BE}" type="presParOf" srcId="{EA0CE713-F34F-4F87-8847-5DF3608C6FC8}" destId="{C3E70A9B-83AA-40DB-90C6-4E1F0B23A942}" srcOrd="10" destOrd="0" presId="urn:microsoft.com/office/officeart/2005/8/layout/gear1"/>
    <dgm:cxn modelId="{8695D621-DF14-49B8-A0FB-A906D0C4CD01}" type="presParOf" srcId="{EA0CE713-F34F-4F87-8847-5DF3608C6FC8}" destId="{52E4DA02-08B3-4428-83D4-0920C2735665}" srcOrd="11" destOrd="0" presId="urn:microsoft.com/office/officeart/2005/8/layout/gear1"/>
    <dgm:cxn modelId="{F6B065FD-6B0A-4046-BD10-6411D1483A8B}" type="presParOf" srcId="{EA0CE713-F34F-4F87-8847-5DF3608C6FC8}" destId="{E0BDA4A1-A88F-424E-A791-0948FD00828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4BA59-9ED0-4442-A823-22D8F26E409D}">
      <dsp:nvSpPr>
        <dsp:cNvPr id="0" name=""/>
        <dsp:cNvSpPr/>
      </dsp:nvSpPr>
      <dsp:spPr>
        <a:xfrm>
          <a:off x="2088232" y="1002511"/>
          <a:ext cx="1582927" cy="1589784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Baromètre</a:t>
          </a:r>
          <a:endParaRPr lang="fr-FR" sz="1500" b="1" kern="1200" dirty="0"/>
        </a:p>
      </dsp:txBody>
      <dsp:txXfrm>
        <a:off x="2406471" y="1374455"/>
        <a:ext cx="946449" cy="818063"/>
      </dsp:txXfrm>
    </dsp:sp>
    <dsp:sp modelId="{1FFB9438-B479-4BF3-B8ED-FE657D49CF44}">
      <dsp:nvSpPr>
        <dsp:cNvPr id="0" name=""/>
        <dsp:cNvSpPr/>
      </dsp:nvSpPr>
      <dsp:spPr>
        <a:xfrm>
          <a:off x="322919" y="561147"/>
          <a:ext cx="1667105" cy="1560258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Part variable</a:t>
          </a:r>
          <a:endParaRPr lang="fr-FR" sz="1800" b="1" kern="1200" dirty="0"/>
        </a:p>
      </dsp:txBody>
      <dsp:txXfrm>
        <a:off x="731250" y="956321"/>
        <a:ext cx="850443" cy="769910"/>
      </dsp:txXfrm>
    </dsp:sp>
    <dsp:sp modelId="{6EE73FDA-ACA0-4DD9-9DF3-9622403137A9}">
      <dsp:nvSpPr>
        <dsp:cNvPr id="0" name=""/>
        <dsp:cNvSpPr/>
      </dsp:nvSpPr>
      <dsp:spPr>
        <a:xfrm rot="19663682">
          <a:off x="1645604" y="24162"/>
          <a:ext cx="1243046" cy="128463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PNB</a:t>
          </a:r>
          <a:endParaRPr lang="fr-FR" sz="1400" b="1" kern="1200" dirty="0"/>
        </a:p>
      </dsp:txBody>
      <dsp:txXfrm rot="900000">
        <a:off x="1915774" y="308386"/>
        <a:ext cx="702706" cy="716184"/>
      </dsp:txXfrm>
    </dsp:sp>
    <dsp:sp modelId="{C3E70A9B-83AA-40DB-90C6-4E1F0B23A942}">
      <dsp:nvSpPr>
        <dsp:cNvPr id="0" name=""/>
        <dsp:cNvSpPr/>
      </dsp:nvSpPr>
      <dsp:spPr>
        <a:xfrm rot="7611212">
          <a:off x="862930" y="966387"/>
          <a:ext cx="1767426" cy="1688768"/>
        </a:xfrm>
        <a:prstGeom prst="circularArrow">
          <a:avLst>
            <a:gd name="adj1" fmla="val 4687"/>
            <a:gd name="adj2" fmla="val 299029"/>
            <a:gd name="adj3" fmla="val 2460397"/>
            <a:gd name="adj4" fmla="val 15987118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E4DA02-08B3-4428-83D4-0920C2735665}">
      <dsp:nvSpPr>
        <dsp:cNvPr id="0" name=""/>
        <dsp:cNvSpPr/>
      </dsp:nvSpPr>
      <dsp:spPr>
        <a:xfrm rot="981549">
          <a:off x="843820" y="50025"/>
          <a:ext cx="1334024" cy="133402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BDA4A1-A88F-424E-A791-0948FD00828B}">
      <dsp:nvSpPr>
        <dsp:cNvPr id="0" name=""/>
        <dsp:cNvSpPr/>
      </dsp:nvSpPr>
      <dsp:spPr>
        <a:xfrm rot="8577868">
          <a:off x="1835132" y="-38783"/>
          <a:ext cx="1438347" cy="143834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02/04/2019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02/04/2019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6669642" y="832808"/>
            <a:ext cx="2278527" cy="57996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rgbClr val="C00000"/>
                </a:solidFill>
                <a:latin typeface="Juice ITC" panose="04040403040A02020202" pitchFamily="82" charset="0"/>
              </a:rPr>
              <a:t>PV –</a:t>
            </a:r>
            <a:r>
              <a:rPr lang="fr-FR" sz="2000" b="1" baseline="0" dirty="0" smtClean="0">
                <a:solidFill>
                  <a:srgbClr val="C00000"/>
                </a:solidFill>
                <a:latin typeface="Juice ITC" panose="04040403040A02020202" pitchFamily="82" charset="0"/>
              </a:rPr>
              <a:t> PNB – Baromètre 2019</a:t>
            </a:r>
            <a:endParaRPr lang="fr-FR" sz="2000" b="1" dirty="0">
              <a:solidFill>
                <a:srgbClr val="C00000"/>
              </a:solidFill>
              <a:latin typeface="Juice ITC" panose="04040403040A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://commerciaux.celca.caisse-epargne.fr/download/1620/02-2019/12790/pnb-activite-nouvelle-201902.xlsx" TargetMode="Externa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hyperlink" Target="http://commerciaux.celca.caisse-epargne.fr/download/1621/part-variable-et-barometre-2019/12794/suivi-barometre-bdd-fevrier-2019.xlsx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28.tmp"/><Relationship Id="rId10" Type="http://schemas.openxmlformats.org/officeDocument/2006/relationships/image" Target="../media/image20.png"/><Relationship Id="rId4" Type="http://schemas.openxmlformats.org/officeDocument/2006/relationships/image" Target="../media/image27.png"/><Relationship Id="rId9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tmp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7.png"/><Relationship Id="rId9" Type="http://schemas.openxmlformats.org/officeDocument/2006/relationships/image" Target="../media/image28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Relationship Id="rId5" Type="http://schemas.openxmlformats.org/officeDocument/2006/relationships/image" Target="../media/image30.tmp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tmp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Relationship Id="rId5" Type="http://schemas.openxmlformats.org/officeDocument/2006/relationships/image" Target="../media/image30.tmp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tmp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Relationship Id="rId5" Type="http://schemas.openxmlformats.org/officeDocument/2006/relationships/image" Target="../media/image30.tmp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tmp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41" y="6184476"/>
            <a:ext cx="1632155" cy="57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" t="2873" r="1506" b="2239"/>
          <a:stretch/>
        </p:blipFill>
        <p:spPr bwMode="auto">
          <a:xfrm>
            <a:off x="216117" y="1431803"/>
            <a:ext cx="8496943" cy="468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321681736"/>
              </p:ext>
            </p:extLst>
          </p:nvPr>
        </p:nvGraphicFramePr>
        <p:xfrm>
          <a:off x="2267744" y="3068960"/>
          <a:ext cx="4248472" cy="260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496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60" y="1556792"/>
            <a:ext cx="7488832" cy="2304256"/>
          </a:xfrm>
        </p:spPr>
        <p:txBody>
          <a:bodyPr>
            <a:noAutofit/>
          </a:bodyPr>
          <a:lstStyle/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2000" b="1" dirty="0">
                <a:solidFill>
                  <a:srgbClr val="C00000"/>
                </a:solidFill>
                <a:cs typeface="Arial" pitchFamily="34" charset="0"/>
              </a:rPr>
              <a:t>Le </a:t>
            </a:r>
            <a:r>
              <a:rPr lang="fr-FR" sz="2000" b="1" dirty="0" smtClean="0">
                <a:solidFill>
                  <a:srgbClr val="C00000"/>
                </a:solidFill>
                <a:cs typeface="Arial" pitchFamily="34" charset="0"/>
              </a:rPr>
              <a:t>PNB, 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un enjeu fort dans la stratégie de développement de la CEGEE et ancrer une culture PNB au quotidien + collectif. </a:t>
            </a: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2000" b="1" i="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2000" b="1" dirty="0">
                <a:solidFill>
                  <a:srgbClr val="C00000"/>
                </a:solidFill>
                <a:cs typeface="Arial" pitchFamily="34" charset="0"/>
              </a:rPr>
              <a:t>La Part </a:t>
            </a:r>
            <a:r>
              <a:rPr lang="fr-FR" sz="2000" b="1" dirty="0" smtClean="0">
                <a:solidFill>
                  <a:srgbClr val="C00000"/>
                </a:solidFill>
                <a:cs typeface="Arial" pitchFamily="34" charset="0"/>
              </a:rPr>
              <a:t>Variable, </a:t>
            </a:r>
            <a:r>
              <a:rPr lang="fr-F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les 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grands </a:t>
            </a:r>
            <a:r>
              <a:rPr lang="fr-F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indicateurs et les leviers d’actions.</a:t>
            </a: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2000" b="1" dirty="0">
                <a:solidFill>
                  <a:srgbClr val="C00000"/>
                </a:solidFill>
                <a:cs typeface="Arial" pitchFamily="34" charset="0"/>
              </a:rPr>
              <a:t>Le </a:t>
            </a:r>
            <a:r>
              <a:rPr lang="fr-FR" sz="2000" b="1" dirty="0" smtClean="0">
                <a:solidFill>
                  <a:srgbClr val="C00000"/>
                </a:solidFill>
                <a:cs typeface="Arial" pitchFamily="34" charset="0"/>
              </a:rPr>
              <a:t>Baromètre,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</a:rPr>
              <a:t>les grands indicateurs et les leviers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</a:rPr>
              <a:t>d’actions.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4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400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Sommaire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522216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cap="none" dirty="0" smtClean="0"/>
              <a:t> </a:t>
            </a:r>
            <a:br>
              <a:rPr lang="fr-FR" cap="none" dirty="0" smtClean="0"/>
            </a:br>
            <a:r>
              <a:rPr lang="fr-FR" cap="none" dirty="0" smtClean="0"/>
              <a:t>Sommaire</a:t>
            </a:r>
            <a:endParaRPr lang="fr-FR" cap="none" dirty="0"/>
          </a:p>
        </p:txBody>
      </p:sp>
      <p:sp>
        <p:nvSpPr>
          <p:cNvPr id="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9" name="Rectangle 8"/>
          <p:cNvSpPr/>
          <p:nvPr/>
        </p:nvSpPr>
        <p:spPr>
          <a:xfrm>
            <a:off x="7411115" y="5340706"/>
            <a:ext cx="1681972" cy="8329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436902" y="5381530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i="1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Cliquez sur cet icône :</a:t>
            </a:r>
          </a:p>
          <a:p>
            <a:endParaRPr lang="fr-FR" sz="1050" b="1" i="1" dirty="0" smtClean="0">
              <a:solidFill>
                <a:srgbClr val="EA0000"/>
              </a:solidFill>
              <a:latin typeface="Arial Narrow" panose="020B0606020202030204" pitchFamily="34" charset="0"/>
            </a:endParaRPr>
          </a:p>
          <a:p>
            <a:pPr lvl="1"/>
            <a:r>
              <a:rPr lang="fr-FR" sz="10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</a:t>
            </a:r>
            <a:r>
              <a:rPr lang="fr-FR" sz="10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revenir au sommaire</a:t>
            </a:r>
          </a:p>
        </p:txBody>
      </p:sp>
      <p:sp>
        <p:nvSpPr>
          <p:cNvPr id="14" name="Bouton d'action : Accueil 13">
            <a:hlinkClick r:id="" action="ppaction://noaction" highlightClick="1"/>
          </p:cNvPr>
          <p:cNvSpPr/>
          <p:nvPr/>
        </p:nvSpPr>
        <p:spPr>
          <a:xfrm>
            <a:off x="7542152" y="5673076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5" name="Picture 13" descr="Résultat de recherche d'images pour &quot;clic&quot;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442" y="5403567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36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683568" y="2132856"/>
            <a:ext cx="7272808" cy="252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33617" y="1412776"/>
            <a:ext cx="7466775" cy="2304256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Un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établissement bancaire construit sa rentabilité 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grâce au PNB (Produit Net Bancaire)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qui peut se développer par 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plusieurs leviers : </a:t>
            </a: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522216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Le Produit Net Bancaire</a:t>
            </a:r>
            <a:endParaRPr lang="fr-FR" cap="none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35825"/>
            <a:ext cx="776980" cy="717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63588" y="2348880"/>
            <a:ext cx="6912768" cy="2304256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La Marge Nette d’Intérêts (MNI)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écart entre le taux auquel une banque prête (ou rémunère) et le taux auquel elle se refinance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.</a:t>
            </a:r>
          </a:p>
          <a:p>
            <a:pPr marL="627063" lvl="3" indent="-5381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" dirty="0" smtClean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358775" lvl="3" indent="-358775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rgbClr val="C00000"/>
                </a:solidFill>
                <a:cs typeface="Arial" pitchFamily="34" charset="0"/>
              </a:rPr>
              <a:t>La 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Tarification </a:t>
            </a:r>
            <a:r>
              <a:rPr lang="fr-FR" sz="1600" b="1" dirty="0">
                <a:solidFill>
                  <a:srgbClr val="C00000"/>
                </a:solidFill>
                <a:cs typeface="Arial" pitchFamily="34" charset="0"/>
              </a:rPr>
              <a:t>: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coût payé par le client pour un service (la mise à disposition des moyens de paiement par exemple).</a:t>
            </a:r>
          </a:p>
          <a:p>
            <a:pPr marL="627063" lvl="3" indent="-5381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500" dirty="0" smtClean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358775" lvl="3" indent="-358775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rgbClr val="C00000"/>
                </a:solidFill>
                <a:cs typeface="Arial" pitchFamily="34" charset="0"/>
              </a:rPr>
              <a:t>Les Commissions :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part du chiffre d’affaires conservée par la CEGEE ou reversée à la CEGEE pour la commercialisation d’un produit (% des primes payées par nos clients à BPCE Assurances, % des taux de frais appliqués en assurance-vie, …).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sp>
        <p:nvSpPr>
          <p:cNvPr id="13" name="Bouton d'action : Accueil 12">
            <a:hlinkClick r:id="rId4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4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2244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6" grpId="0" build="p"/>
      <p:bldP spid="34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pied de page 21"/>
          <p:cNvSpPr txBox="1">
            <a:spLocks/>
          </p:cNvSpPr>
          <p:nvPr/>
        </p:nvSpPr>
        <p:spPr>
          <a:xfrm>
            <a:off x="3210731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922086" y="3717032"/>
            <a:ext cx="7283146" cy="30963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1781789806"/>
              </p:ext>
            </p:extLst>
          </p:nvPr>
        </p:nvGraphicFramePr>
        <p:xfrm>
          <a:off x="4215177" y="3861049"/>
          <a:ext cx="4101239" cy="285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60" y="1412776"/>
            <a:ext cx="7488832" cy="2304256"/>
          </a:xfrm>
        </p:spPr>
        <p:txBody>
          <a:bodyPr>
            <a:noAutofit/>
          </a:bodyPr>
          <a:lstStyle/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La </a:t>
            </a:r>
            <a:r>
              <a:rPr lang="fr-FR" sz="1600" b="1" dirty="0">
                <a:solidFill>
                  <a:srgbClr val="C00000"/>
                </a:solidFill>
                <a:cs typeface="Arial" pitchFamily="34" charset="0"/>
              </a:rPr>
              <a:t>création de valeur (PNB sur activité nouvelle)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correspond au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PNB qui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est </a:t>
            </a:r>
            <a:r>
              <a:rPr lang="fr-FR" sz="1600" b="1" dirty="0">
                <a:solidFill>
                  <a:srgbClr val="C00000"/>
                </a:solidFill>
                <a:cs typeface="Arial" pitchFamily="34" charset="0"/>
              </a:rPr>
              <a:t>dégagé sur la durée de vie des produits au titre de la production nouvelle de l’année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.</a:t>
            </a: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522216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Le PNB BDD </a:t>
            </a:r>
            <a:r>
              <a:rPr lang="fr-FR" cap="none" dirty="0"/>
              <a:t>sur activité nouvelle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40269" y="2034721"/>
            <a:ext cx="7264963" cy="10070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8748" y="2060848"/>
            <a:ext cx="1709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b="1" dirty="0" smtClean="0">
                <a:solidFill>
                  <a:srgbClr val="C00000"/>
                </a:solidFill>
                <a:latin typeface="+mj-lt"/>
              </a:rPr>
              <a:t>PNB sur activité nouvelle </a:t>
            </a:r>
            <a:endParaRPr lang="fr-FR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78684" y="2149101"/>
            <a:ext cx="504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=</a:t>
            </a:r>
            <a:endParaRPr lang="fr-FR" sz="28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156980" y="218624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cs typeface="Arial" pitchFamily="34" charset="0"/>
              </a:rPr>
              <a:t>Volume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661036" y="213285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X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949068" y="206084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  <a:cs typeface="Arial" pitchFamily="34" charset="0"/>
              </a:rPr>
              <a:t>Marge / Tarification / Commissions </a:t>
            </a:r>
            <a:endParaRPr lang="fr-FR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936935" y="213285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X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440991" y="217412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  <a:cs typeface="Arial" pitchFamily="34" charset="0"/>
              </a:rPr>
              <a:t>DVMA</a:t>
            </a:r>
            <a:endParaRPr lang="fr-FR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17220" y="2518522"/>
            <a:ext cx="31681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(DVMA </a:t>
            </a:r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algn="ctr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=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Durée de Vie Moyenne Actualisée)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0269" y="3090527"/>
            <a:ext cx="7264963" cy="4907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1822956" y="3068960"/>
            <a:ext cx="6421452" cy="634971"/>
          </a:xfrm>
        </p:spPr>
        <p:txBody>
          <a:bodyPr>
            <a:noAutofit/>
          </a:bodyPr>
          <a:lstStyle/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chemeClr val="tx1">
                  <a:lumMod val="50000"/>
                  <a:lumOff val="50000"/>
                </a:schemeClr>
              </a:buClr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Crédits et Epargne :  Engagements/Excédents de collecte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X</a:t>
            </a: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 marge annuelle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X</a:t>
            </a: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 DVMA</a:t>
            </a: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chemeClr val="tx1">
                  <a:lumMod val="50000"/>
                  <a:lumOff val="50000"/>
                </a:schemeClr>
              </a:buClr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Equipement : Ventes nettes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X</a:t>
            </a: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 Commissions / Tarification annuelles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X</a:t>
            </a: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 DVMA</a:t>
            </a:r>
            <a:endParaRPr lang="fr-FR" sz="1200" b="1" dirty="0">
              <a:solidFill>
                <a:srgbClr val="C00000"/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0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0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000" dirty="0"/>
          </a:p>
        </p:txBody>
      </p:sp>
      <p:sp>
        <p:nvSpPr>
          <p:cNvPr id="28" name="Rectangle 27"/>
          <p:cNvSpPr/>
          <p:nvPr/>
        </p:nvSpPr>
        <p:spPr>
          <a:xfrm>
            <a:off x="899592" y="3126306"/>
            <a:ext cx="1050648" cy="3747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Exemples :</a:t>
            </a:r>
            <a:endParaRPr lang="fr-FR" sz="1400" dirty="0">
              <a:solidFill>
                <a:schemeClr val="accent6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ZoneTexte 38"/>
          <p:cNvSpPr txBox="1"/>
          <p:nvPr/>
        </p:nvSpPr>
        <p:spPr>
          <a:xfrm>
            <a:off x="6785263" y="4706184"/>
            <a:ext cx="144016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Crédits Conso </a:t>
            </a:r>
          </a:p>
          <a:p>
            <a:pPr algn="ctr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(yc accessoires)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36%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5696014" y="6005534"/>
            <a:ext cx="144016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Crédits Immo </a:t>
            </a:r>
          </a:p>
          <a:p>
            <a:pPr algn="ctr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(yc accessoires)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29%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3714787" y="5297648"/>
            <a:ext cx="172527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Banca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(ventes nettes)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16%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946855" y="3861048"/>
            <a:ext cx="144016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PNB Pro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7%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4215177" y="4634176"/>
            <a:ext cx="173311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Collecte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(excédents)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12%</a:t>
            </a:r>
            <a:endParaRPr lang="fr-FR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71600" y="3789040"/>
            <a:ext cx="3070728" cy="1296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>
              <a:buClr>
                <a:srgbClr val="EA0000"/>
              </a:buClr>
              <a:buSzPct val="70000"/>
            </a:pPr>
            <a:endParaRPr lang="fr-FR" sz="1600" b="1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1165225" lvl="3">
              <a:buClr>
                <a:srgbClr val="EA0000"/>
              </a:buClr>
              <a:buSzPct val="70000"/>
            </a:pP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de PNB BDD sur activité nouvelle répartis de la manière ci-contre :</a:t>
            </a: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43608" y="3933056"/>
            <a:ext cx="3045787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chemeClr val="accent6">
                    <a:lumMod val="50000"/>
                  </a:schemeClr>
                </a:solidFill>
                <a:latin typeface="Harlow Solid Italic" panose="04030604020F02020D02" pitchFamily="82" charset="0"/>
              </a:rPr>
              <a:t>Objectif 2019 :</a:t>
            </a:r>
            <a:endParaRPr lang="fr-FR" sz="2400" dirty="0">
              <a:solidFill>
                <a:schemeClr val="accent6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115296" y="4366850"/>
            <a:ext cx="1020764" cy="4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204,5M€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7407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6" grpId="0" uiExpand="1">
        <p:bldSub>
          <a:bldChart bld="category"/>
        </p:bldSub>
      </p:bldGraphic>
      <p:bldP spid="13" grpId="0" animBg="1"/>
      <p:bldP spid="2" grpId="0"/>
      <p:bldP spid="17" grpId="0"/>
      <p:bldP spid="3" grpId="0"/>
      <p:bldP spid="19" grpId="0"/>
      <p:bldP spid="21" grpId="0"/>
      <p:bldP spid="22" grpId="0"/>
      <p:bldP spid="24" grpId="0"/>
      <p:bldP spid="4" grpId="0"/>
      <p:bldP spid="25" grpId="0" animBg="1"/>
      <p:bldP spid="26" grpId="0" build="p"/>
      <p:bldP spid="2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31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27585" y="1412776"/>
            <a:ext cx="6048672" cy="2304256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Vos outils de pilotage du </a:t>
            </a:r>
            <a:r>
              <a:rPr lang="fr-FR" sz="1600" b="1" dirty="0">
                <a:solidFill>
                  <a:srgbClr val="C00000"/>
                </a:solidFill>
                <a:cs typeface="Arial" pitchFamily="34" charset="0"/>
              </a:rPr>
              <a:t>PNB BDD sur activité nouvelle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: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Le suivi mensuel « PNB BDD sur activité nouvelle »,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disponible dans votre espace Pilotage / PNB et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Rentabilité. </a:t>
            </a: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rgbClr val="C00000"/>
                </a:solidFill>
                <a:cs typeface="Arial" pitchFamily="34" charset="0"/>
              </a:rPr>
              <a:t>Le Guide PNB BDD 2019</a:t>
            </a: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522216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Les outils de pilotage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du</a:t>
            </a:r>
            <a:r>
              <a:rPr lang="fr-FR" cap="none" dirty="0" smtClean="0"/>
              <a:t>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PNB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BDD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sur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activité nouvelle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6" y="1372631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852244" y="1853908"/>
            <a:ext cx="1409646" cy="779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878031" y="1894732"/>
            <a:ext cx="13838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50" b="1" i="1" dirty="0" smtClean="0">
              <a:solidFill>
                <a:srgbClr val="EA0000"/>
              </a:solidFill>
              <a:latin typeface="Arial Narrow" panose="020B0606020202030204" pitchFamily="34" charset="0"/>
            </a:endParaRPr>
          </a:p>
          <a:p>
            <a:pPr lvl="1"/>
            <a:r>
              <a:rPr lang="fr-FR" sz="10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accéder à votre suivi</a:t>
            </a:r>
            <a:endParaRPr lang="fr-FR" sz="105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036" y="2087006"/>
            <a:ext cx="389388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" descr="Résultat de recherche d'images pour &quot;clic&quot;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24" y="2372813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Bouton d'action : Accueil 24">
            <a:hlinkClick r:id="rId8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6023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60" y="1340768"/>
            <a:ext cx="7992888" cy="4896544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Le suivi du PNB existe en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ex-CELCA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depuis quelques années. </a:t>
            </a:r>
            <a:r>
              <a:rPr lang="fr-FR" sz="1200" b="1" dirty="0">
                <a:solidFill>
                  <a:srgbClr val="C00000"/>
                </a:solidFill>
                <a:cs typeface="Arial" pitchFamily="34" charset="0"/>
              </a:rPr>
              <a:t>Pour 2019, les </a:t>
            </a: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principales nouveautés, en interaction avec la Part Variable et rapportées à l’ETP, sont </a:t>
            </a:r>
            <a:r>
              <a:rPr lang="fr-FR" sz="1200" b="1" dirty="0">
                <a:solidFill>
                  <a:srgbClr val="C00000"/>
                </a:solidFill>
                <a:cs typeface="Arial" pitchFamily="34" charset="0"/>
              </a:rPr>
              <a:t>les suivantes :</a:t>
            </a: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5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Pour les crédits : 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Intégration des commissions apporteurs d’affaires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venant en déduction du PNB crédit</a:t>
            </a: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.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b="1" dirty="0" smtClean="0">
                <a:solidFill>
                  <a:srgbClr val="C00000"/>
                </a:solidFill>
                <a:cs typeface="Arial" pitchFamily="34" charset="0"/>
              </a:rPr>
              <a:t>Mise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a jour du taux sur commissions immobilières à 4</a:t>
            </a:r>
            <a:r>
              <a:rPr lang="fr-FR" sz="1100" b="1" dirty="0" smtClean="0">
                <a:solidFill>
                  <a:srgbClr val="C00000"/>
                </a:solidFill>
                <a:cs typeface="Arial" pitchFamily="34" charset="0"/>
              </a:rPr>
              <a:t>%.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Ajout d’un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Booster </a:t>
            </a:r>
            <a:r>
              <a:rPr lang="fr-FR" sz="1100" b="1" dirty="0" smtClean="0">
                <a:solidFill>
                  <a:srgbClr val="C00000"/>
                </a:solidFill>
                <a:cs typeface="Arial" pitchFamily="34" charset="0"/>
              </a:rPr>
              <a:t>Conquête Client équipés par le crédit immobiliers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(1.000€)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endParaRPr lang="fr-FR" sz="200" dirty="0" smtClean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Pour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la collecte : 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Ajout des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versements FCP structurés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(objectif :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75M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€ de versements et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2,1M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€ de PNB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).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Taux de marge figé à 0,20% sur les produits LEP, LDD, LJ, DAT, Emprunt Ecureuil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endParaRPr lang="fr-FR" sz="3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Pour la bancarisation : 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Ajout d’un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Booster Cartes à débit différé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(40€ par carte à débit différé sur 5 ans). 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Ajout d’un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Booster Mobilité bancaire (brut</a:t>
            </a:r>
            <a:r>
              <a:rPr lang="fr-FR" sz="1100" b="1" dirty="0" smtClean="0">
                <a:solidFill>
                  <a:srgbClr val="C00000"/>
                </a:solidFill>
                <a:cs typeface="Arial" pitchFamily="34" charset="0"/>
              </a:rPr>
              <a:t>).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Ajout d’un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Booster sur IARD Auto et MRH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(40€ par vente sur 5 ans).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Suivi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des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options sur Bouquet Liberté (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comptabilisé à compter de la 3ème option</a:t>
            </a: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).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Ajout de l’indicateur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PNB/ETP sur chaque </a:t>
            </a:r>
            <a:r>
              <a:rPr lang="fr-FR" sz="1100" b="1" dirty="0" smtClean="0">
                <a:solidFill>
                  <a:srgbClr val="C00000"/>
                </a:solidFill>
                <a:cs typeface="Arial" pitchFamily="34" charset="0"/>
              </a:rPr>
              <a:t>ligne.</a:t>
            </a: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Intégration d’un </a:t>
            </a:r>
            <a:r>
              <a:rPr lang="fr-FR" sz="1100" b="1" dirty="0">
                <a:solidFill>
                  <a:srgbClr val="C00000"/>
                </a:solidFill>
                <a:cs typeface="Arial" pitchFamily="34" charset="0"/>
              </a:rPr>
              <a:t>suivi bancarisation « relation privée » du Pro dans la synthèse </a:t>
            </a:r>
            <a:r>
              <a:rPr lang="fr-FR" sz="1100" b="1" dirty="0" smtClean="0">
                <a:solidFill>
                  <a:srgbClr val="C00000"/>
                </a:solidFill>
                <a:cs typeface="Arial" pitchFamily="34" charset="0"/>
              </a:rPr>
              <a:t>BDD.</a:t>
            </a:r>
            <a:endParaRPr lang="fr-FR" sz="1100" b="1" dirty="0">
              <a:solidFill>
                <a:srgbClr val="C00000"/>
              </a:solidFill>
              <a:cs typeface="Arial" pitchFamily="34" charset="0"/>
            </a:endParaRPr>
          </a:p>
          <a:p>
            <a:pPr marL="1166813" lvl="3" indent="-18256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−"/>
            </a:pPr>
            <a:endParaRPr lang="fr-FR" sz="1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Pour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le Bonus Digital : </a:t>
            </a:r>
            <a:r>
              <a:rPr lang="fr-FR" sz="1200" b="1" dirty="0">
                <a:solidFill>
                  <a:srgbClr val="C00000"/>
                </a:solidFill>
                <a:cs typeface="Arial" pitchFamily="34" charset="0"/>
              </a:rPr>
              <a:t>ajout de 6 Boosters </a:t>
            </a: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Digitaux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(évolution client actifs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BAD, SED finalisée, SAG finalisée, évolution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détenteurs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E-documents, évolution Opt’in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mail et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tél, évolution Secur’Pass).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6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Ajout </a:t>
            </a:r>
            <a:r>
              <a:rPr lang="fr-FR" sz="1200" b="1" dirty="0">
                <a:solidFill>
                  <a:srgbClr val="C00000"/>
                </a:solidFill>
                <a:cs typeface="Arial" pitchFamily="34" charset="0"/>
              </a:rPr>
              <a:t>des produits Auto Pro, Multirisques Pro et contrats </a:t>
            </a: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monétiques.</a:t>
            </a:r>
            <a:endParaRPr lang="fr-FR" sz="1200" b="1" dirty="0">
              <a:solidFill>
                <a:srgbClr val="C00000"/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Mise </a:t>
            </a:r>
            <a:r>
              <a:rPr lang="fr-FR" sz="1200" b="1" dirty="0">
                <a:solidFill>
                  <a:srgbClr val="C00000"/>
                </a:solidFill>
                <a:cs typeface="Arial" pitchFamily="34" charset="0"/>
              </a:rPr>
              <a:t>en place d’une synthèse BDD et d’un zoom Pro (yc relation privée du pro</a:t>
            </a:r>
            <a:r>
              <a:rPr lang="fr-FR" sz="1200" b="1" dirty="0" smtClean="0">
                <a:solidFill>
                  <a:srgbClr val="C00000"/>
                </a:solidFill>
                <a:cs typeface="Arial" pitchFamily="34" charset="0"/>
              </a:rPr>
              <a:t>).</a:t>
            </a:r>
            <a:endParaRPr lang="fr-FR" sz="12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06432" y="6367255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21" name="Titre 5"/>
          <p:cNvSpPr>
            <a:spLocks noGrp="1"/>
          </p:cNvSpPr>
          <p:nvPr>
            <p:ph type="title"/>
          </p:nvPr>
        </p:nvSpPr>
        <p:spPr>
          <a:xfrm>
            <a:off x="1522216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Les nouveautés du suivi mensuel « 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PNB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BDD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sur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activité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nouvelle »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30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18835" y="1268760"/>
            <a:ext cx="6048672" cy="504056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Vous pouvez consulter :  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Le </a:t>
            </a:r>
            <a:r>
              <a:rPr lang="fr-FR" sz="1600" b="1" dirty="0">
                <a:solidFill>
                  <a:srgbClr val="C00000"/>
                </a:solidFill>
                <a:cs typeface="Arial" pitchFamily="34" charset="0"/>
              </a:rPr>
              <a:t>PNB BDD sur activité Nouvelle</a:t>
            </a: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27062"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</a:p>
          <a:p>
            <a:pPr marL="984250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9226008" y="4076322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Le suivi mensuel : </a:t>
            </a:r>
            <a:r>
              <a:rPr lang="fr-FR" cap="none" dirty="0" smtClean="0"/>
              <a:t>comment lire votre document ?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" t="44342" r="5764" b="28977"/>
          <a:stretch/>
        </p:blipFill>
        <p:spPr bwMode="auto">
          <a:xfrm>
            <a:off x="435046" y="1772816"/>
            <a:ext cx="8708954" cy="1951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7" t="41544" r="7109" b="26103"/>
          <a:stretch/>
        </p:blipFill>
        <p:spPr bwMode="auto">
          <a:xfrm>
            <a:off x="435047" y="4012606"/>
            <a:ext cx="8708953" cy="1936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04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Les leviers de PNB : </a:t>
            </a:r>
            <a:r>
              <a:rPr lang="fr-FR" cap="none" dirty="0" smtClean="0"/>
              <a:t>que rapporte la vente des produits/services ?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14" name="Rectangle 13"/>
          <p:cNvSpPr/>
          <p:nvPr/>
        </p:nvSpPr>
        <p:spPr>
          <a:xfrm>
            <a:off x="755576" y="1500398"/>
            <a:ext cx="7200800" cy="1064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209048"/>
              </p:ext>
            </p:extLst>
          </p:nvPr>
        </p:nvGraphicFramePr>
        <p:xfrm>
          <a:off x="858356" y="1628800"/>
          <a:ext cx="7098019" cy="87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047"/>
                <a:gridCol w="2792972"/>
              </a:tblGrid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Crédit CONSO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10 000€ à 3,05% de marge </a:t>
                      </a:r>
                      <a:endParaRPr lang="fr-FR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760€*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 PNB (hors accessoires)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Crédit CONSO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10 000€ à 3,05% de marge avec une assurance CNP et les frais de dossier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760€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+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320€*  de PNB supplémentaire 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617363" y="6584982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538" indent="-361950">
              <a:spcBef>
                <a:spcPts val="300"/>
              </a:spcBef>
              <a:buClr>
                <a:srgbClr val="C00000"/>
              </a:buClr>
              <a:buSzPct val="80000"/>
              <a:defRPr/>
            </a:pPr>
            <a:r>
              <a:rPr lang="fr-FR" sz="1100" b="1" i="1" kern="0" dirty="0">
                <a:solidFill>
                  <a:prstClr val="black"/>
                </a:solidFill>
              </a:rPr>
              <a:t>* </a:t>
            </a:r>
            <a:r>
              <a:rPr lang="fr-FR" sz="1000" i="1" kern="0" dirty="0">
                <a:solidFill>
                  <a:prstClr val="black"/>
                </a:solidFill>
              </a:rPr>
              <a:t>sur toute la durée de vie moyenne estimée du produit</a:t>
            </a:r>
            <a:endParaRPr lang="fr-FR" sz="800" kern="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1663636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2120851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92972" y="1268760"/>
            <a:ext cx="1618787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757823" y="1297223"/>
            <a:ext cx="2152525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Crédits Conso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55576" y="2868550"/>
            <a:ext cx="7200800" cy="1424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678327"/>
              </p:ext>
            </p:extLst>
          </p:nvPr>
        </p:nvGraphicFramePr>
        <p:xfrm>
          <a:off x="858356" y="2996952"/>
          <a:ext cx="7098019" cy="118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047"/>
                <a:gridCol w="2792972"/>
              </a:tblGrid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Crédit IMMO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90 000€ à 0,20% de marge </a:t>
                      </a:r>
                      <a:endParaRPr lang="fr-FR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fr-FR" sz="1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350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€*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 PNB (hors accessoires)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Crédit IMMO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90 000€ à 0,20% de marge avec une assurance CNP (couverture à 150%)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	</a:t>
                      </a: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fr-FR" sz="1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500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 PNB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Crédit IMMO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90 000€ avec ADE CNP, FDD, SACCEF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fr-FR" sz="1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300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 PNB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3031788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3442406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792972" y="2636912"/>
            <a:ext cx="1618787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757823" y="2665375"/>
            <a:ext cx="2152525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Crédits Immo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3890912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763935" y="4596742"/>
            <a:ext cx="7200800" cy="1568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52318"/>
              </p:ext>
            </p:extLst>
          </p:nvPr>
        </p:nvGraphicFramePr>
        <p:xfrm>
          <a:off x="866715" y="4725144"/>
          <a:ext cx="7098019" cy="1274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047"/>
                <a:gridCol w="2792972"/>
              </a:tblGrid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Une souscription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10 000€ de parts sociales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	</a:t>
                      </a:r>
                      <a:endParaRPr lang="fr-FR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500€*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 PNB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Assurance Vie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- un versement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initial de 10 000€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	</a:t>
                      </a: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400€*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 PNB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Assurance Vie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- un arbitrage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fonds € vers UC de 10 000€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200€*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 PNB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Assurance Vie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- un placement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10 000€  sur Nymphéa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240€*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 PNB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5733256"/>
            <a:ext cx="291966" cy="23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801331" y="4365104"/>
            <a:ext cx="1618787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766182" y="4393567"/>
            <a:ext cx="2152525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Collecte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5445224"/>
            <a:ext cx="291966" cy="23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5120286"/>
            <a:ext cx="291966" cy="23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4797152"/>
            <a:ext cx="291966" cy="23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6372200" y="3390882"/>
            <a:ext cx="1584176" cy="830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marL="432000" lvl="2">
              <a:buClr>
                <a:srgbClr val="EA0000"/>
              </a:buClr>
              <a:buSzPct val="70000"/>
            </a:pP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Bonus pour nouveaux </a:t>
            </a:r>
            <a:r>
              <a:rPr lang="fr-FR" sz="1400" b="1" dirty="0" err="1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BPe</a:t>
            </a: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ou </a:t>
            </a:r>
            <a:r>
              <a:rPr lang="fr-FR" sz="1400" b="1" dirty="0" err="1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JBPe</a:t>
            </a: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: </a:t>
            </a:r>
          </a:p>
          <a:p>
            <a:pPr marL="432000" lvl="2" algn="ctr">
              <a:buClr>
                <a:srgbClr val="EA0000"/>
              </a:buClr>
              <a:buSzPct val="70000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1.0</a:t>
            </a:r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00</a:t>
            </a:r>
            <a:r>
              <a:rPr lang="fr-FR" sz="1400" b="1" dirty="0">
                <a:solidFill>
                  <a:srgbClr val="C00000"/>
                </a:solidFill>
                <a:cs typeface="Arial" pitchFamily="34" charset="0"/>
              </a:rPr>
              <a:t>€</a:t>
            </a: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2397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38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22" grpId="0" animBg="1"/>
      <p:bldP spid="23" grpId="0" animBg="1"/>
      <p:bldP spid="31" grpId="0" animBg="1"/>
      <p:bldP spid="32" grpId="0" animBg="1"/>
      <p:bldP spid="34" grpId="0" animBg="1"/>
      <p:bldP spid="38" grpId="0" animBg="1"/>
      <p:bldP spid="39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Les leviers de PNB : </a:t>
            </a:r>
            <a:r>
              <a:rPr lang="fr-FR" cap="none" dirty="0" smtClean="0"/>
              <a:t>que rapporte la vente des produits/services ?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14" name="Rectangle 13"/>
          <p:cNvSpPr/>
          <p:nvPr/>
        </p:nvSpPr>
        <p:spPr>
          <a:xfrm>
            <a:off x="755576" y="1500398"/>
            <a:ext cx="7200800" cy="3512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240294"/>
              </p:ext>
            </p:extLst>
          </p:nvPr>
        </p:nvGraphicFramePr>
        <p:xfrm>
          <a:off x="858356" y="1628800"/>
          <a:ext cx="7098019" cy="3194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17900"/>
                <a:gridCol w="1080119"/>
              </a:tblGrid>
              <a:tr h="360040">
                <a:tc gridSpan="2"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Un Bouquet  Liberté souscrit par un client avec 2 options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c’est en moyenne un PNB de </a:t>
                      </a:r>
                      <a:endParaRPr lang="fr-FR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375€*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avec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Classique 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675€*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avec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Premier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(avec ½ tarif. pendant 6 mois)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La vente d’une carte seule dégage un PNB de 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205€*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Classique 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650€*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Premier 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5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1 000€*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Platinum 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1 575€*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Infinite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2142" y="5877272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538" indent="-361950">
              <a:spcBef>
                <a:spcPts val="300"/>
              </a:spcBef>
              <a:buClr>
                <a:srgbClr val="C00000"/>
              </a:buClr>
              <a:buSzPct val="80000"/>
              <a:defRPr/>
            </a:pPr>
            <a:r>
              <a:rPr lang="fr-FR" sz="1100" b="1" i="1" kern="0" dirty="0">
                <a:solidFill>
                  <a:prstClr val="black"/>
                </a:solidFill>
              </a:rPr>
              <a:t>* </a:t>
            </a:r>
            <a:r>
              <a:rPr lang="fr-FR" sz="1000" i="1" kern="0" dirty="0">
                <a:solidFill>
                  <a:prstClr val="black"/>
                </a:solidFill>
              </a:rPr>
              <a:t>sur toute la durée de vie moyenne estimée du produit</a:t>
            </a:r>
            <a:endParaRPr lang="fr-FR" sz="800" kern="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74" y="1988840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92972" y="1268760"/>
            <a:ext cx="1618787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757823" y="1297223"/>
            <a:ext cx="2152525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Bancarisation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74" y="2292860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74" y="3265905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74" y="3578225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74" y="3904805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74" y="4227421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764828" y="3603854"/>
            <a:ext cx="2543476" cy="830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539750" lvl="2" algn="just">
              <a:buClr>
                <a:srgbClr val="EA0000"/>
              </a:buClr>
              <a:buSzPct val="70000"/>
            </a:pP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Bonus pour </a:t>
            </a: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les cartes à débit différé </a:t>
            </a: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: </a:t>
            </a:r>
            <a:r>
              <a:rPr lang="fr-FR" sz="1400" b="1" dirty="0">
                <a:solidFill>
                  <a:srgbClr val="C00000"/>
                </a:solidFill>
                <a:cs typeface="Arial" pitchFamily="34" charset="0"/>
              </a:rPr>
              <a:t>200€</a:t>
            </a: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71459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80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Les leviers de PNB : </a:t>
            </a:r>
            <a:r>
              <a:rPr lang="fr-FR" cap="none" dirty="0" smtClean="0"/>
              <a:t>que rapporte la vente des produits/services ?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14" name="Rectangle 13"/>
          <p:cNvSpPr/>
          <p:nvPr/>
        </p:nvSpPr>
        <p:spPr>
          <a:xfrm>
            <a:off x="755576" y="1500398"/>
            <a:ext cx="7200800" cy="3512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139083"/>
              </p:ext>
            </p:extLst>
          </p:nvPr>
        </p:nvGraphicFramePr>
        <p:xfrm>
          <a:off x="858356" y="1628800"/>
          <a:ext cx="7098019" cy="35270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93964"/>
                <a:gridCol w="504055"/>
              </a:tblGrid>
              <a:tr h="504056"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Le PNB d’un contrat IARD, c’est 10% de la prime client par an, soit un PNB moyen de</a:t>
                      </a:r>
                      <a:r>
                        <a:rPr lang="fr-FR" sz="1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: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fr-FR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022977"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120€*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 contrat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AUTO 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100€*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 contrat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MRH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80€*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 contrat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GAV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40€*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 contrat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PJ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115€*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 contrat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Secur’Famille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(l’équivalent de 6 </a:t>
                      </a:r>
                      <a:r>
                        <a:rPr lang="fr-FR" sz="1400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Sécur’Urgence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100€*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pour un contrat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2142" y="5877272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538" indent="-361950">
              <a:spcBef>
                <a:spcPts val="300"/>
              </a:spcBef>
              <a:buClr>
                <a:srgbClr val="C00000"/>
              </a:buClr>
              <a:buSzPct val="80000"/>
              <a:defRPr/>
            </a:pPr>
            <a:r>
              <a:rPr lang="fr-FR" sz="1100" b="1" i="1" kern="0" dirty="0">
                <a:solidFill>
                  <a:prstClr val="black"/>
                </a:solidFill>
              </a:rPr>
              <a:t>* </a:t>
            </a:r>
            <a:r>
              <a:rPr lang="fr-FR" sz="1000" i="1" kern="0" dirty="0">
                <a:solidFill>
                  <a:prstClr val="black"/>
                </a:solidFill>
              </a:rPr>
              <a:t>sur toute la durée de vie moyenne estimée du produit</a:t>
            </a:r>
            <a:endParaRPr lang="fr-FR" sz="800" kern="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30" y="2276872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92972" y="1268760"/>
            <a:ext cx="334698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757823" y="1297223"/>
            <a:ext cx="3238113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IARD – Prévoyance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30" y="2780928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30" y="3212976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30" y="3666830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30" y="4750555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4355976" y="2598793"/>
            <a:ext cx="3104184" cy="830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539750" lvl="2" algn="just">
              <a:buClr>
                <a:srgbClr val="EA0000"/>
              </a:buClr>
              <a:buSzPct val="70000"/>
            </a:pP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Bonus pour </a:t>
            </a: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les </a:t>
            </a:r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ventes couplées AUTO &amp; MRH : </a:t>
            </a:r>
            <a:r>
              <a:rPr lang="fr-FR" sz="1400" b="1" dirty="0">
                <a:solidFill>
                  <a:srgbClr val="C00000"/>
                </a:solidFill>
                <a:cs typeface="Arial" pitchFamily="34" charset="0"/>
              </a:rPr>
              <a:t>200€</a:t>
            </a: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286" y="2797562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93096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21" grpId="0" animBg="1"/>
      <p:bldP spid="22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Les leviers de PNB : </a:t>
            </a:r>
            <a:r>
              <a:rPr lang="fr-FR" cap="none" dirty="0" smtClean="0"/>
              <a:t>que rapporte la vente des produits/services ?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14" name="Rectangle 13"/>
          <p:cNvSpPr/>
          <p:nvPr/>
        </p:nvSpPr>
        <p:spPr>
          <a:xfrm>
            <a:off x="755576" y="1500398"/>
            <a:ext cx="7200800" cy="1424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130684"/>
              </p:ext>
            </p:extLst>
          </p:nvPr>
        </p:nvGraphicFramePr>
        <p:xfrm>
          <a:off x="858356" y="1628800"/>
          <a:ext cx="7098019" cy="118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047"/>
                <a:gridCol w="2792972"/>
              </a:tblGrid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Crédit MLT Pro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75 000€ à 0,40% de marge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	</a:t>
                      </a:r>
                      <a:endParaRPr lang="fr-FR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1 350€* de PNB (hors accessoires)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Crédit MLT Pro de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75 000€ à 0,40% de marge avec une assurance CNP (couverture à 110%)</a:t>
                      </a:r>
                      <a:r>
                        <a:rPr lang="fr-FR" sz="1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	</a:t>
                      </a: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fr-FR" sz="1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350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€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+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800€* de PNB supplémentaire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Crédit MLT Pro de 75 000€ avec ADE CNP et FDD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2 350€* de PNB total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90217" y="5887283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3538" indent="-361950">
              <a:spcBef>
                <a:spcPts val="300"/>
              </a:spcBef>
              <a:buClr>
                <a:srgbClr val="C00000"/>
              </a:buClr>
              <a:buSzPct val="80000"/>
              <a:defRPr/>
            </a:pPr>
            <a:r>
              <a:rPr lang="fr-FR" sz="1100" b="1" i="1" kern="0" dirty="0">
                <a:solidFill>
                  <a:prstClr val="black"/>
                </a:solidFill>
              </a:rPr>
              <a:t>* </a:t>
            </a:r>
            <a:r>
              <a:rPr lang="fr-FR" sz="1000" i="1" kern="0" dirty="0">
                <a:solidFill>
                  <a:prstClr val="black"/>
                </a:solidFill>
              </a:rPr>
              <a:t>sur toute la durée de vie moyenne estimée du produit</a:t>
            </a:r>
            <a:endParaRPr lang="fr-FR" sz="800" kern="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1663636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2120851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92972" y="1268760"/>
            <a:ext cx="226686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739285" y="1268760"/>
            <a:ext cx="2374017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Crédits MLT Pro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55576" y="3300598"/>
            <a:ext cx="7200800" cy="9204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146624"/>
              </p:ext>
            </p:extLst>
          </p:nvPr>
        </p:nvGraphicFramePr>
        <p:xfrm>
          <a:off x="858356" y="3429000"/>
          <a:ext cx="7098019" cy="664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047"/>
                <a:gridCol w="2792972"/>
              </a:tblGrid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un Forfait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Labelis ou Libre Convergence	</a:t>
                      </a:r>
                      <a:endParaRPr lang="fr-FR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fr-FR" sz="1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440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€*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 PNB 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un Forfait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Auto-Entrepreneur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	</a:t>
                      </a: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600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€*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 PNB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3463836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8" y="3826212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792972" y="3068960"/>
            <a:ext cx="1618787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757823" y="3097423"/>
            <a:ext cx="2152525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Forfaits Pro: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17103"/>
            <a:ext cx="291966" cy="30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755576" y="4668750"/>
            <a:ext cx="7200800" cy="12085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300835"/>
              </p:ext>
            </p:extLst>
          </p:nvPr>
        </p:nvGraphicFramePr>
        <p:xfrm>
          <a:off x="858356" y="4797152"/>
          <a:ext cx="7098019" cy="94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047"/>
                <a:gridCol w="2792972"/>
              </a:tblGrid>
              <a:tr h="360040">
                <a:tc>
                  <a:txBody>
                    <a:bodyPr/>
                    <a:lstStyle/>
                    <a:p>
                      <a:pPr lvl="1"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  230€* 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pour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Business </a:t>
                      </a:r>
                    </a:p>
                    <a:p>
                      <a:pPr lvl="1" algn="l"/>
                      <a:endParaRPr lang="fr-FR" sz="80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lvl="1" algn="l"/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650€*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pour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Business Gold </a:t>
                      </a:r>
                    </a:p>
                    <a:p>
                      <a:pPr lvl="1" algn="l"/>
                      <a:endParaRPr lang="fr-FR" sz="60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lvl="1" algn="l"/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975€*</a:t>
                      </a:r>
                      <a:r>
                        <a:rPr lang="fr-FR" sz="1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pour une </a:t>
                      </a: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Carte Business Platinum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4825615"/>
            <a:ext cx="291966" cy="23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792972" y="4437112"/>
            <a:ext cx="1618787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Rectangle 47"/>
          <p:cNvSpPr/>
          <p:nvPr/>
        </p:nvSpPr>
        <p:spPr>
          <a:xfrm>
            <a:off x="757823" y="4465575"/>
            <a:ext cx="2152525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Cartes Pro: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555" y="5187031"/>
            <a:ext cx="291966" cy="23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03" y="5491846"/>
            <a:ext cx="291966" cy="23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27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22" grpId="0" animBg="1"/>
      <p:bldP spid="23" grpId="0" animBg="1"/>
      <p:bldP spid="32" grpId="0" animBg="1"/>
      <p:bldP spid="43" grpId="0" animBg="1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Les leviers de PNB : </a:t>
            </a:r>
            <a:r>
              <a:rPr lang="fr-FR" cap="none" dirty="0" smtClean="0"/>
              <a:t>que rapporte la vente des produits/services ?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14" name="Rectangle 13"/>
          <p:cNvSpPr/>
          <p:nvPr/>
        </p:nvSpPr>
        <p:spPr>
          <a:xfrm>
            <a:off x="755576" y="1500398"/>
            <a:ext cx="7200800" cy="2504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288686"/>
              </p:ext>
            </p:extLst>
          </p:nvPr>
        </p:nvGraphicFramePr>
        <p:xfrm>
          <a:off x="858356" y="1628800"/>
          <a:ext cx="7098019" cy="2188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97620"/>
                <a:gridCol w="3600399"/>
              </a:tblGrid>
              <a:tr h="360040">
                <a:tc gridSpan="2">
                  <a:txBody>
                    <a:bodyPr/>
                    <a:lstStyle/>
                    <a:p>
                      <a:pPr algn="l"/>
                      <a:endParaRPr lang="fr-FR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Evolution client actifs BAD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75€</a:t>
                      </a:r>
                      <a:r>
                        <a:rPr lang="fr-FR" sz="1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(soit 15€/an x 5 ans)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SED finalisée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10€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SAG finalisée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3€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Evolution détenteurs e.documents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30€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(soit 10€/an x 3 ans)</a:t>
                      </a: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Evolution Opt’in mail et tél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15€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(soit 5€/an x 3 ans)</a:t>
                      </a: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Evolution Secur’Pass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5€ </a:t>
                      </a:r>
                      <a:r>
                        <a:rPr lang="fr-FR" sz="1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(soit 1€/an x 5 ans)</a:t>
                      </a:r>
                      <a:endParaRPr lang="fr-FR" sz="1400" b="1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792972" y="1268760"/>
            <a:ext cx="430128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827584" y="1268760"/>
            <a:ext cx="3672408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Les 6 boosters digitaux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17303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333634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28536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37698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34187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267" y="3552058"/>
            <a:ext cx="291966" cy="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05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fr-FR" cap="none" dirty="0" smtClean="0"/>
              <a:t> </a:t>
            </a:r>
            <a:r>
              <a:rPr lang="fr-FR" sz="2000" b="1" dirty="0" smtClean="0">
                <a:solidFill>
                  <a:srgbClr val="C00000"/>
                </a:solidFill>
              </a:rPr>
              <a:t>Exemple de création de valeur  sur un RDV </a:t>
            </a:r>
            <a:r>
              <a:rPr lang="fr-FR" sz="2000" b="1" dirty="0" err="1" smtClean="0">
                <a:solidFill>
                  <a:srgbClr val="C00000"/>
                </a:solidFill>
              </a:rPr>
              <a:t>immo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21" name="Rectangle 20"/>
          <p:cNvSpPr/>
          <p:nvPr/>
        </p:nvSpPr>
        <p:spPr>
          <a:xfrm>
            <a:off x="792972" y="1268760"/>
            <a:ext cx="430128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884240" y="2683294"/>
            <a:ext cx="5198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Ouverture de compte avec forfait liberté (2 options) avec carte classique à débit immédiat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372971" y="2759603"/>
            <a:ext cx="1510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PNB :    375 €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947851" y="3492717"/>
            <a:ext cx="4937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Crédit Immobilier 90.000 € avec marge de 0,20%</a:t>
            </a:r>
          </a:p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100 € de frais de dossier, SACCEF et délégation d’assurance</a:t>
            </a:r>
            <a:r>
              <a:rPr lang="fr-FR" b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186115" y="3524155"/>
            <a:ext cx="177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   PNB:   1.950 €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186555" y="4845170"/>
            <a:ext cx="3116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rgbClr val="C00000"/>
                </a:solidFill>
              </a:rPr>
              <a:t>Total « PNB activité Nouvelle »</a:t>
            </a:r>
            <a:endParaRPr lang="fr-FR" b="1" i="1" dirty="0">
              <a:solidFill>
                <a:srgbClr val="C00000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534646" y="4845170"/>
            <a:ext cx="1538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        </a:t>
            </a:r>
            <a:r>
              <a:rPr lang="fr-FR" b="1" dirty="0" smtClean="0">
                <a:solidFill>
                  <a:srgbClr val="C00000"/>
                </a:solidFill>
              </a:rPr>
              <a:t>2.325 €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340643" y="5629052"/>
            <a:ext cx="647640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une entrée en relation faiblement valorisée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1482849" y="1697132"/>
            <a:ext cx="647640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Un RDV crédit immo avec un prospect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92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  <p:bldP spid="32" grpId="0"/>
      <p:bldP spid="33" grpId="0"/>
      <p:bldP spid="34" grpId="0"/>
      <p:bldP spid="35" grpId="0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PNB BDD SUR ACTIVITE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 NOUVELLE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21" name="Rectangle 20"/>
          <p:cNvSpPr/>
          <p:nvPr/>
        </p:nvSpPr>
        <p:spPr>
          <a:xfrm>
            <a:off x="792972" y="1268760"/>
            <a:ext cx="430128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Titre 18"/>
          <p:cNvSpPr>
            <a:spLocks noGrp="1"/>
          </p:cNvSpPr>
          <p:nvPr>
            <p:ph type="title"/>
          </p:nvPr>
        </p:nvSpPr>
        <p:spPr>
          <a:xfrm>
            <a:off x="1493838" y="330200"/>
            <a:ext cx="7432675" cy="720725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>
            <a:spAutoFit/>
          </a:bodyPr>
          <a:lstStyle/>
          <a:p>
            <a:pPr marL="92075" lvl="1"/>
            <a:r>
              <a:rPr lang="fr-FR" sz="2000" b="1" dirty="0">
                <a:solidFill>
                  <a:srgbClr val="C00000"/>
                </a:solidFill>
              </a:rPr>
              <a:t>Une création de valeur maximisée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88757" y="1662973"/>
            <a:ext cx="4937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Entrée </a:t>
            </a:r>
            <a:r>
              <a:rPr lang="fr-FR" b="1" i="1" dirty="0">
                <a:solidFill>
                  <a:schemeClr val="bg1">
                    <a:lumMod val="50000"/>
                  </a:schemeClr>
                </a:solidFill>
              </a:rPr>
              <a:t>en relation dans le cadre de la Mobilité Bancaire 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Réglementée (DOMILIS)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311136" y="1801473"/>
            <a:ext cx="20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Bonus:    + 200 €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30480" y="2358866"/>
            <a:ext cx="4185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Ouverture Bouquet Liberté  </a:t>
            </a:r>
            <a:r>
              <a:rPr lang="fr-FR" b="1" i="1" dirty="0" smtClean="0">
                <a:solidFill>
                  <a:srgbClr val="C00000"/>
                </a:solidFill>
              </a:rPr>
              <a:t>avec carte 1</a:t>
            </a:r>
            <a:r>
              <a:rPr lang="fr-FR" b="1" i="1" baseline="30000" dirty="0" smtClean="0">
                <a:solidFill>
                  <a:srgbClr val="C00000"/>
                </a:solidFill>
              </a:rPr>
              <a:t>ER</a:t>
            </a:r>
            <a:r>
              <a:rPr lang="fr-FR" b="1" i="1" dirty="0" smtClean="0">
                <a:solidFill>
                  <a:srgbClr val="C00000"/>
                </a:solidFill>
              </a:rPr>
              <a:t> 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à débit différé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311136" y="2358866"/>
            <a:ext cx="176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rgbClr val="C00000"/>
                </a:solidFill>
              </a:rPr>
              <a:t>PNB :      + 300 €</a:t>
            </a:r>
          </a:p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Bonus:   + 200 €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88757" y="3054759"/>
            <a:ext cx="3617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Activation BAD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319533" y="3054759"/>
            <a:ext cx="211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Bonus:     + 75 €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88758" y="3473653"/>
            <a:ext cx="361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chemeClr val="bg1">
                    <a:lumMod val="50000"/>
                  </a:schemeClr>
                </a:solidFill>
              </a:rPr>
              <a:t>Optin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 Mail et téléphone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6311136" y="3473653"/>
            <a:ext cx="20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Bonus:     + 30 € 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88758" y="3892547"/>
            <a:ext cx="505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Crédit immobilier 90.000€ </a:t>
            </a:r>
            <a:r>
              <a:rPr lang="fr-FR" b="1" i="1" dirty="0" smtClean="0">
                <a:solidFill>
                  <a:srgbClr val="C00000"/>
                </a:solidFill>
              </a:rPr>
              <a:t>avec CNP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, FDD, SACCEF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6267404" y="3892547"/>
            <a:ext cx="1872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rgbClr val="C00000"/>
                </a:solidFill>
              </a:rPr>
              <a:t> PNB:   + 1.350 €</a:t>
            </a:r>
            <a:endParaRPr lang="fr-FR" b="1" i="1" dirty="0">
              <a:solidFill>
                <a:srgbClr val="C00000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98353" y="4730335"/>
            <a:ext cx="3617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Contrat IARD MRH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6319533" y="4668157"/>
            <a:ext cx="1820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PNB :     +  200 €</a:t>
            </a:r>
          </a:p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Bonus:   + 200 €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98353" y="5253528"/>
            <a:ext cx="3617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Contrat Prévoyance </a:t>
            </a:r>
            <a:r>
              <a:rPr lang="fr-FR" b="1" i="1" dirty="0" err="1" smtClean="0">
                <a:solidFill>
                  <a:schemeClr val="bg1">
                    <a:lumMod val="50000"/>
                  </a:schemeClr>
                </a:solidFill>
              </a:rPr>
              <a:t>Sécur’Famille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6319533" y="5253528"/>
            <a:ext cx="176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PNB:        + 60 €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2218203" y="5733853"/>
            <a:ext cx="36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rgbClr val="C00000"/>
                </a:solidFill>
              </a:rPr>
              <a:t>∆° Total « PNB activité Nouvelle »</a:t>
            </a:r>
            <a:endParaRPr lang="fr-FR" b="1" i="1" dirty="0">
              <a:solidFill>
                <a:srgbClr val="C00000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6178945" y="5733853"/>
            <a:ext cx="184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               + 3</a:t>
            </a:r>
            <a:r>
              <a:rPr lang="fr-FR" b="1" i="1" dirty="0" smtClean="0">
                <a:solidFill>
                  <a:srgbClr val="C00000"/>
                </a:solidFill>
              </a:rPr>
              <a:t>.615 €</a:t>
            </a:r>
            <a:endParaRPr lang="fr-FR" b="1" i="1" dirty="0">
              <a:solidFill>
                <a:srgbClr val="C00000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688758" y="4311441"/>
            <a:ext cx="5089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Bonus Bancarisation crédit </a:t>
            </a:r>
            <a:r>
              <a:rPr lang="fr-FR" b="1" i="1" dirty="0" err="1" smtClean="0">
                <a:solidFill>
                  <a:schemeClr val="bg1">
                    <a:lumMod val="50000"/>
                  </a:schemeClr>
                </a:solidFill>
              </a:rPr>
              <a:t>immo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319532" y="4311441"/>
            <a:ext cx="1999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</a:rPr>
              <a:t>Bonus: + 1.000 € 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8024339" y="5732195"/>
            <a:ext cx="977771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</a:rPr>
              <a:t>x</a:t>
            </a:r>
            <a:r>
              <a:rPr lang="fr-FR" b="1" i="1" dirty="0" smtClean="0">
                <a:solidFill>
                  <a:schemeClr val="bg1"/>
                </a:solidFill>
              </a:rPr>
              <a:t> 2,5 </a:t>
            </a:r>
            <a:endParaRPr lang="fr-FR" b="1" i="1" dirty="0">
              <a:solidFill>
                <a:schemeClr val="bg1"/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6420230" y="1340768"/>
            <a:ext cx="1292559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</a:rPr>
              <a:t>∆°</a:t>
            </a:r>
            <a:endParaRPr lang="fr-FR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92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  <p:bldP spid="27" grpId="0"/>
      <p:bldP spid="29" grpId="0"/>
      <p:bldP spid="31" grpId="0"/>
      <p:bldP spid="32" grpId="0"/>
      <p:bldP spid="33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7" grpId="0"/>
      <p:bldP spid="48" grpId="0"/>
      <p:bldP spid="49" grpId="0"/>
      <p:bldP spid="50" grpId="0"/>
      <p:bldP spid="51" grpId="0" animBg="1"/>
      <p:bldP spid="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PART VARIABLE 2019 &amp; BAROMETRE BDD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fr-FR" cap="none" dirty="0" smtClean="0"/>
              <a:t>PART </a:t>
            </a:r>
            <a:r>
              <a:rPr lang="fr-FR" cap="none" dirty="0"/>
              <a:t>VARIABLE par </a:t>
            </a:r>
            <a:r>
              <a:rPr lang="fr-FR" cap="none" dirty="0" smtClean="0"/>
              <a:t>métier (1/3)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036079"/>
              </p:ext>
            </p:extLst>
          </p:nvPr>
        </p:nvGraphicFramePr>
        <p:xfrm>
          <a:off x="678649" y="1556792"/>
          <a:ext cx="7354654" cy="2689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865"/>
                <a:gridCol w="1543865"/>
                <a:gridCol w="1365416"/>
                <a:gridCol w="1473568"/>
                <a:gridCol w="1427940"/>
              </a:tblGrid>
              <a:tr h="434202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   Métier</a:t>
                      </a:r>
                      <a:endParaRPr lang="fr-FR" sz="14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BONUS MANAGERIAL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PART RELATIVE</a:t>
                      </a:r>
                      <a:endParaRPr lang="fr-FR" sz="14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PART SUR OBJECTIFS</a:t>
                      </a:r>
                      <a:endParaRPr lang="fr-FR" sz="14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MAXIMUM</a:t>
                      </a:r>
                      <a:endParaRPr lang="fr-FR" sz="14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434202">
                <a:tc>
                  <a:txBody>
                    <a:bodyPr/>
                    <a:lstStyle/>
                    <a:p>
                      <a:pPr algn="l"/>
                      <a:r>
                        <a:rPr lang="fr-FR" sz="1600" b="0" dirty="0" smtClean="0"/>
                        <a:t>DUC / DS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4.000 €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7%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8%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15%</a:t>
                      </a:r>
                      <a:endParaRPr lang="fr-FR" sz="1600" dirty="0"/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algn="l"/>
                      <a:r>
                        <a:rPr lang="fr-FR" sz="1600" b="0" dirty="0" smtClean="0"/>
                        <a:t>ADS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smtClean="0"/>
                        <a:t>4.000 €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5%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10%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15%</a:t>
                      </a:r>
                      <a:endParaRPr lang="fr-FR" sz="1600" dirty="0"/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algn="l"/>
                      <a:r>
                        <a:rPr lang="fr-FR" sz="1600" b="0" dirty="0" smtClean="0"/>
                        <a:t>DA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smtClean="0"/>
                        <a:t>4.000 €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7%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11%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18%</a:t>
                      </a:r>
                      <a:endParaRPr lang="fr-FR" sz="1600" dirty="0"/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algn="l"/>
                      <a:r>
                        <a:rPr lang="fr-FR" sz="1600" b="0" dirty="0" smtClean="0"/>
                        <a:t>RA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2.000€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3%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9%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12%</a:t>
                      </a:r>
                      <a:endParaRPr lang="fr-FR" sz="1600" dirty="0"/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algn="l"/>
                      <a:r>
                        <a:rPr lang="fr-FR" sz="1600" b="0" dirty="0" smtClean="0"/>
                        <a:t>GCP</a:t>
                      </a:r>
                      <a:r>
                        <a:rPr lang="fr-FR" sz="1600" b="0" baseline="0" dirty="0" smtClean="0"/>
                        <a:t> / GC / CC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NC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3%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9%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12%</a:t>
                      </a:r>
                      <a:endParaRPr lang="fr-FR" sz="16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9" y="1449080"/>
            <a:ext cx="651958" cy="61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83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fr-FR" cap="none" dirty="0" smtClean="0"/>
              <a:t>PART VARIABLE RELATIVE par métier (2/3)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650002"/>
              </p:ext>
            </p:extLst>
          </p:nvPr>
        </p:nvGraphicFramePr>
        <p:xfrm>
          <a:off x="678649" y="1556792"/>
          <a:ext cx="7354654" cy="2750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865"/>
                <a:gridCol w="1543865"/>
                <a:gridCol w="1365416"/>
                <a:gridCol w="1473568"/>
                <a:gridCol w="1427940"/>
              </a:tblGrid>
              <a:tr h="434202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   Métier</a:t>
                      </a:r>
                      <a:endParaRPr lang="fr-FR" sz="14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PART RELATIVE</a:t>
                      </a:r>
                      <a:endParaRPr lang="fr-FR" sz="16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Classement</a:t>
                      </a:r>
                      <a:r>
                        <a:rPr lang="fr-FR" sz="1600" baseline="0" dirty="0" smtClean="0"/>
                        <a:t> de sa DIRCO</a:t>
                      </a:r>
                      <a:endParaRPr lang="fr-FR" sz="16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Classement de son UC </a:t>
                      </a:r>
                      <a:endParaRPr lang="fr-FR" sz="16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Classement</a:t>
                      </a:r>
                      <a:r>
                        <a:rPr lang="fr-FR" sz="1600" baseline="0" dirty="0" smtClean="0"/>
                        <a:t> de son agence</a:t>
                      </a:r>
                      <a:endParaRPr lang="fr-FR" sz="16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DUC / DS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ADS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GCP / GC / CC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9" y="1501334"/>
            <a:ext cx="651958" cy="61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35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fr-FR" cap="none" dirty="0" smtClean="0"/>
              <a:t>PART VARIABLE SUR OBJECTIFS </a:t>
            </a:r>
            <a:r>
              <a:rPr lang="fr-FR" cap="none" dirty="0"/>
              <a:t>par </a:t>
            </a:r>
            <a:r>
              <a:rPr lang="fr-FR" cap="none" dirty="0" smtClean="0"/>
              <a:t>métier (3/3)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249329"/>
              </p:ext>
            </p:extLst>
          </p:nvPr>
        </p:nvGraphicFramePr>
        <p:xfrm>
          <a:off x="678648" y="1556792"/>
          <a:ext cx="8213831" cy="2956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1957"/>
                <a:gridCol w="1241957"/>
                <a:gridCol w="1098404"/>
                <a:gridCol w="1185407"/>
                <a:gridCol w="1148702"/>
                <a:gridCol w="1148702"/>
                <a:gridCol w="1148702"/>
              </a:tblGrid>
              <a:tr h="434202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   Métier</a:t>
                      </a:r>
                      <a:endParaRPr lang="fr-FR" sz="14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PART SUR OBJECTIFS</a:t>
                      </a:r>
                      <a:endParaRPr lang="fr-FR" sz="14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EXCEDENT DE COLLECTE</a:t>
                      </a:r>
                      <a:endParaRPr lang="fr-FR" sz="12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ENGAGEMENTS CONSO</a:t>
                      </a:r>
                      <a:endParaRPr lang="fr-FR" sz="12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VENTES BRUTES IARD PART ET PRO</a:t>
                      </a:r>
                      <a:endParaRPr lang="fr-FR" sz="12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EVO BPe JBPe</a:t>
                      </a:r>
                      <a:endParaRPr lang="fr-FR" sz="12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PNB sur activité nouvelle</a:t>
                      </a:r>
                      <a:endParaRPr lang="fr-FR" sz="1200" dirty="0"/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DUC / DS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1,5%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1,5%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1,5%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ADS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342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GCP / GC / CC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66969"/>
            <a:ext cx="651958" cy="61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31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79656" y="2027827"/>
            <a:ext cx="6588688" cy="40219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 descr="Capture d’écra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8" t="2461" r="23700" b="26564"/>
          <a:stretch/>
        </p:blipFill>
        <p:spPr>
          <a:xfrm>
            <a:off x="1288177" y="2161319"/>
            <a:ext cx="6204928" cy="3629879"/>
          </a:xfrm>
          <a:prstGeom prst="rect">
            <a:avLst/>
          </a:prstGeom>
        </p:spPr>
      </p:pic>
      <p:sp>
        <p:nvSpPr>
          <p:cNvPr id="17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53055" y="1267743"/>
            <a:ext cx="6711551" cy="721097"/>
          </a:xfrm>
        </p:spPr>
        <p:txBody>
          <a:bodyPr anchor="ctr"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Votre outil de pilotage de votre 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Part Variable 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2019 </a:t>
            </a:r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(Accès </a:t>
            </a:r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  <a:sym typeface="Wingdings" panose="05000000000000000000" pitchFamily="2" charset="2"/>
              </a:rPr>
              <a:t> </a:t>
            </a:r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Rubrique des commerciaux / Pilotage / PNB </a:t>
            </a:r>
            <a:r>
              <a:rPr lang="fr-FR" sz="1400" b="1" dirty="0">
                <a:solidFill>
                  <a:srgbClr val="C00000"/>
                </a:solidFill>
                <a:cs typeface="Arial" pitchFamily="34" charset="0"/>
              </a:rPr>
              <a:t>et Rentabilité / </a:t>
            </a:r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 suivi </a:t>
            </a:r>
            <a:r>
              <a:rPr lang="fr-FR" sz="1400" b="1" dirty="0">
                <a:solidFill>
                  <a:srgbClr val="C00000"/>
                </a:solidFill>
                <a:cs typeface="Arial" pitchFamily="34" charset="0"/>
              </a:rPr>
              <a:t>Part Variable et Baromètre BDD </a:t>
            </a:r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2019)</a:t>
            </a:r>
            <a:endParaRPr lang="fr-FR" sz="1100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27" y="1228615"/>
            <a:ext cx="625484" cy="612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7338818" y="1431211"/>
            <a:ext cx="1409646" cy="5240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7364606" y="1340768"/>
            <a:ext cx="13838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50" b="1" i="1" dirty="0" smtClean="0">
              <a:solidFill>
                <a:srgbClr val="EA0000"/>
              </a:solidFill>
              <a:latin typeface="Arial Narrow" panose="020B0606020202030204" pitchFamily="34" charset="0"/>
            </a:endParaRPr>
          </a:p>
          <a:p>
            <a:pPr lvl="1"/>
            <a:r>
              <a:rPr lang="fr-FR" sz="10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accéder à votre suivi</a:t>
            </a:r>
            <a:endParaRPr lang="fr-FR" sz="105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2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610" y="1471411"/>
            <a:ext cx="389388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3" descr="Résultat de recherche d'images pour &quot;clic&quot;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998" y="1757218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4608048" y="2204864"/>
            <a:ext cx="2916280" cy="3564396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Flèche droite 28"/>
          <p:cNvSpPr/>
          <p:nvPr/>
        </p:nvSpPr>
        <p:spPr>
          <a:xfrm>
            <a:off x="4248008" y="2492896"/>
            <a:ext cx="288032" cy="50405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45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  <p:bldP spid="21" grpId="0"/>
      <p:bldP spid="27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11560" y="1412777"/>
            <a:ext cx="7992888" cy="4636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6" y="1372631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27584" y="1445797"/>
            <a:ext cx="6696743" cy="615051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LA PART VARIABLE :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détail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la « planche » PV PART SUR OBJECTIFS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pic>
        <p:nvPicPr>
          <p:cNvPr id="16" name="Image 15" descr="Capture d’écra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78" y="2220644"/>
            <a:ext cx="7808172" cy="309634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7" name="Légende encadrée 2 16"/>
          <p:cNvSpPr/>
          <p:nvPr/>
        </p:nvSpPr>
        <p:spPr>
          <a:xfrm>
            <a:off x="3126780" y="2348880"/>
            <a:ext cx="1296144" cy="648072"/>
          </a:xfrm>
          <a:prstGeom prst="border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Les items principaux</a:t>
            </a:r>
            <a:endParaRPr lang="fr-FR" dirty="0"/>
          </a:p>
        </p:txBody>
      </p:sp>
      <p:sp>
        <p:nvSpPr>
          <p:cNvPr id="18" name="Légende encadrée 2 17"/>
          <p:cNvSpPr/>
          <p:nvPr/>
        </p:nvSpPr>
        <p:spPr>
          <a:xfrm>
            <a:off x="5868144" y="5316988"/>
            <a:ext cx="1296144" cy="64807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26632"/>
              <a:gd name="adj6" fmla="val -885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Tx saisonnalisé</a:t>
            </a:r>
            <a:endParaRPr lang="fr-FR" dirty="0"/>
          </a:p>
        </p:txBody>
      </p:sp>
      <p:sp>
        <p:nvSpPr>
          <p:cNvPr id="19" name="Légende encadrée 2 18"/>
          <p:cNvSpPr/>
          <p:nvPr/>
        </p:nvSpPr>
        <p:spPr>
          <a:xfrm>
            <a:off x="2915816" y="5401348"/>
            <a:ext cx="1296144" cy="64807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42889"/>
              <a:gd name="adj6" fmla="val 32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Obj annuel</a:t>
            </a:r>
            <a:endParaRPr lang="fr-FR" dirty="0"/>
          </a:p>
        </p:txBody>
      </p:sp>
      <p:sp>
        <p:nvSpPr>
          <p:cNvPr id="2" name="Rectangle à coins arrondis 1"/>
          <p:cNvSpPr/>
          <p:nvPr/>
        </p:nvSpPr>
        <p:spPr>
          <a:xfrm>
            <a:off x="2411760" y="3068960"/>
            <a:ext cx="619268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2843808" y="3645024"/>
            <a:ext cx="360040" cy="2017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4499992" y="3645024"/>
            <a:ext cx="360040" cy="2017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27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" grpId="0" animBg="1"/>
      <p:bldP spid="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79656" y="2027827"/>
            <a:ext cx="6588688" cy="40219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27585" y="1412776"/>
            <a:ext cx="6048672" cy="615051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Zoom sur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v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otre outil de pilotage du </a:t>
            </a: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Baromètre BDD : 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6" y="1372631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258698" y="1340768"/>
            <a:ext cx="1409646" cy="5240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6284486" y="1250325"/>
            <a:ext cx="13838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50" b="1" i="1" dirty="0" smtClean="0">
              <a:solidFill>
                <a:srgbClr val="EA0000"/>
              </a:solidFill>
              <a:latin typeface="Arial Narrow" panose="020B0606020202030204" pitchFamily="34" charset="0"/>
            </a:endParaRPr>
          </a:p>
          <a:p>
            <a:pPr lvl="1"/>
            <a:r>
              <a:rPr lang="fr-FR" sz="10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accéder à votre suivi</a:t>
            </a:r>
            <a:endParaRPr lang="fr-FR" sz="105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490" y="1380968"/>
            <a:ext cx="389388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3" descr="Résultat de recherche d'images pour &quot;clic&quot;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878" y="1666775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 26" descr="Capture d’écran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8" t="2461" r="23700" b="26449"/>
          <a:stretch/>
        </p:blipFill>
        <p:spPr>
          <a:xfrm>
            <a:off x="1475656" y="2351069"/>
            <a:ext cx="5760640" cy="3375437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295680" y="2204864"/>
            <a:ext cx="2916280" cy="3564396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Flèche droite 29"/>
          <p:cNvSpPr/>
          <p:nvPr/>
        </p:nvSpPr>
        <p:spPr>
          <a:xfrm>
            <a:off x="935640" y="2492896"/>
            <a:ext cx="288032" cy="50405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" name="Picture 13" descr="Résultat de recherche d'images pour &quot;clic&quot;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724" y="5196215"/>
            <a:ext cx="557228" cy="55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18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  <p:bldP spid="21" grpId="0"/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11560" y="1412777"/>
            <a:ext cx="7056784" cy="4636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3" y="2084670"/>
            <a:ext cx="6392013" cy="386461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295680" y="3380814"/>
            <a:ext cx="2717419" cy="360040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Flèche droite 29"/>
          <p:cNvSpPr/>
          <p:nvPr/>
        </p:nvSpPr>
        <p:spPr>
          <a:xfrm>
            <a:off x="863544" y="3348156"/>
            <a:ext cx="288032" cy="50405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Picture 13" descr="Résultat de recherche d'images pour &quot;clic&quot;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338" y="3403044"/>
            <a:ext cx="557228" cy="55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6" y="1372631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27585" y="1445797"/>
            <a:ext cx="6048672" cy="615051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LE BAROMETRE : détail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la « planche » AGENCES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09506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611560" y="1412776"/>
            <a:ext cx="8064896" cy="47525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27585" y="1412776"/>
            <a:ext cx="6048672" cy="615051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LE BAROMETRE : détail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la « planche » EPARGNE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6" y="1372631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 descr="Capture d’écra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85" y="1929960"/>
            <a:ext cx="7339234" cy="412372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4211960" y="1869810"/>
            <a:ext cx="2717419" cy="623086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755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11560" y="1412777"/>
            <a:ext cx="7056784" cy="4636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3" y="1700808"/>
            <a:ext cx="6392013" cy="386461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2915816" y="4581128"/>
            <a:ext cx="2717419" cy="360040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Flèche droite 29"/>
          <p:cNvSpPr/>
          <p:nvPr/>
        </p:nvSpPr>
        <p:spPr>
          <a:xfrm>
            <a:off x="2483680" y="4548470"/>
            <a:ext cx="288032" cy="50405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Picture 13" descr="Résultat de recherche d'images pour &quot;clic&quot;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474" y="4603358"/>
            <a:ext cx="557228" cy="55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64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611560" y="1412776"/>
            <a:ext cx="8064896" cy="47525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27585" y="1412776"/>
            <a:ext cx="6048672" cy="615051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LE BAROMETRE : détail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la « planche » CLASSEMENTS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6" y="1372631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 descr="Capture d’écra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6" y="1869810"/>
            <a:ext cx="6822736" cy="413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11560" y="1412777"/>
            <a:ext cx="7056784" cy="4636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93" y="1700808"/>
            <a:ext cx="6392013" cy="386461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2915816" y="5045834"/>
            <a:ext cx="2717419" cy="360040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Flèche droite 29"/>
          <p:cNvSpPr/>
          <p:nvPr/>
        </p:nvSpPr>
        <p:spPr>
          <a:xfrm>
            <a:off x="2483680" y="5013176"/>
            <a:ext cx="288032" cy="504056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Picture 13" descr="Résultat de recherche d'images pour &quot;clic&quot;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474" y="5068064"/>
            <a:ext cx="557228" cy="55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49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611560" y="1412776"/>
            <a:ext cx="8064896" cy="47525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Votre </a:t>
            </a:r>
            <a:r>
              <a:rPr lang="fr-FR" cap="none" dirty="0"/>
              <a:t>outil  de pilotage et de suivi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Bouton d'action : Accueil 24">
            <a:hlinkClick r:id="rId2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4" y="109773"/>
            <a:ext cx="1043469" cy="94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827585" y="1412776"/>
            <a:ext cx="6048672" cy="615051"/>
          </a:xfrm>
        </p:spPr>
        <p:txBody>
          <a:bodyPr>
            <a:noAutofit/>
          </a:bodyPr>
          <a:lstStyle/>
          <a:p>
            <a:pPr marL="357188" lvl="3" indent="-357188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LE BAROMETRE : détail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la « planche » FICHE AGENCE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6" y="1372631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2" descr="Capture d’écra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8"/>
          <a:stretch/>
        </p:blipFill>
        <p:spPr>
          <a:xfrm>
            <a:off x="477544" y="3542239"/>
            <a:ext cx="8325855" cy="327113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67544" y="1844824"/>
            <a:ext cx="8325855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classements pour les Agences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les 2 classements sont valorisés et il sera retenu le gain le plus favorable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fr-FR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le classement général au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31/12/2019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la meilleure progression en classement entre le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31/12/2018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31/12/2019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Connecteur en arc 15"/>
          <p:cNvCxnSpPr/>
          <p:nvPr/>
        </p:nvCxnSpPr>
        <p:spPr>
          <a:xfrm>
            <a:off x="4427984" y="2636912"/>
            <a:ext cx="2448272" cy="18002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Connecteur en arc 18"/>
          <p:cNvCxnSpPr/>
          <p:nvPr/>
        </p:nvCxnSpPr>
        <p:spPr>
          <a:xfrm rot="16200000" flipH="1">
            <a:off x="7087361" y="3001871"/>
            <a:ext cx="1296144" cy="128630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26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5" grpId="0" animBg="1"/>
      <p:bldP spid="28" grpId="0" animBg="1"/>
      <p:bldP spid="17" grpId="0" build="p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PART VARIABLE 2019 &amp; BAROMETRE BDD</a:t>
            </a: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494629" y="330268"/>
            <a:ext cx="7432158" cy="720000"/>
          </a:xfrm>
        </p:spPr>
        <p:txBody>
          <a:bodyPr>
            <a:normAutofit/>
          </a:bodyPr>
          <a:lstStyle/>
          <a:p>
            <a:r>
              <a:rPr lang="fr-FR" sz="18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outils de suivi Part Variable &amp; PNB &amp; Baromètre 2019</a:t>
            </a:r>
            <a:r>
              <a:rPr lang="fr-FR" sz="1800" cap="none" dirty="0" smtClean="0"/>
              <a:t>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LE BAROMETRE : </a:t>
            </a:r>
            <a:r>
              <a:rPr lang="fr-FR" cap="none" dirty="0"/>
              <a:t>zoom sur la </a:t>
            </a:r>
            <a:r>
              <a:rPr lang="fr-FR" cap="none" dirty="0" smtClean="0"/>
              <a:t>règle </a:t>
            </a:r>
            <a:r>
              <a:rPr lang="fr-FR" cap="none" dirty="0"/>
              <a:t>de  l’écart au </a:t>
            </a:r>
            <a:r>
              <a:rPr lang="fr-FR" cap="none" dirty="0" smtClean="0"/>
              <a:t>premier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160827"/>
            <a:ext cx="1067332" cy="88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Bouton d'action : Accueil 24">
            <a:hlinkClick r:id="rId3" action="ppaction://hlinksldjump" highlightClick="1"/>
          </p:cNvPr>
          <p:cNvSpPr/>
          <p:nvPr/>
        </p:nvSpPr>
        <p:spPr>
          <a:xfrm>
            <a:off x="611560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56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Espace réservé du pied de page 21"/>
          <p:cNvSpPr txBox="1">
            <a:spLocks/>
          </p:cNvSpPr>
          <p:nvPr/>
        </p:nvSpPr>
        <p:spPr>
          <a:xfrm>
            <a:off x="2411760" y="6350662"/>
            <a:ext cx="3888432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Outils de suivi PNB – Part Variable – Baromètre 2019</a:t>
            </a:r>
            <a:endParaRPr lang="fr-FR" b="1" dirty="0"/>
          </a:p>
        </p:txBody>
      </p:sp>
      <p:sp>
        <p:nvSpPr>
          <p:cNvPr id="14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60" y="1412776"/>
            <a:ext cx="7488832" cy="2304256"/>
          </a:xfrm>
        </p:spPr>
        <p:txBody>
          <a:bodyPr>
            <a:noAutofit/>
          </a:bodyPr>
          <a:lstStyle/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16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r>
              <a:rPr lang="fr-FR" sz="16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endParaRPr lang="fr-FR" sz="1600" b="1" dirty="0">
              <a:solidFill>
                <a:srgbClr val="C00000"/>
              </a:solidFill>
              <a:cs typeface="Arial" pitchFamily="34" charset="0"/>
            </a:endParaRP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1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1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100" dirty="0"/>
          </a:p>
        </p:txBody>
      </p:sp>
      <p:sp>
        <p:nvSpPr>
          <p:cNvPr id="15" name="Rectangle 14"/>
          <p:cNvSpPr/>
          <p:nvPr/>
        </p:nvSpPr>
        <p:spPr>
          <a:xfrm>
            <a:off x="954697" y="1725289"/>
            <a:ext cx="7264963" cy="10070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83176" y="1772816"/>
            <a:ext cx="1709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Ecart au premier d’un indicateur</a:t>
            </a:r>
            <a:endParaRPr lang="fr-FR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55776" y="1988840"/>
            <a:ext cx="504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=</a:t>
            </a:r>
            <a:endParaRPr lang="fr-FR" sz="28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171408" y="1876816"/>
            <a:ext cx="1198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  <a:cs typeface="Arial" pitchFamily="34" charset="0"/>
              </a:rPr>
              <a:t>Valeur maximale</a:t>
            </a:r>
            <a:endParaRPr lang="fr-FR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938356" y="1772816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-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71600" y="2852936"/>
            <a:ext cx="7264963" cy="1944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1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1277656" y="4365104"/>
            <a:ext cx="6421452" cy="288209"/>
          </a:xfrm>
        </p:spPr>
        <p:txBody>
          <a:bodyPr>
            <a:noAutofit/>
          </a:bodyPr>
          <a:lstStyle/>
          <a:p>
            <a:pPr lvl="3" algn="ctr">
              <a:lnSpc>
                <a:spcPct val="100000"/>
              </a:lnSpc>
              <a:spcBef>
                <a:spcPts val="3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fr-FR" sz="1800" b="1" dirty="0">
                <a:solidFill>
                  <a:srgbClr val="C00000"/>
                </a:solidFill>
                <a:cs typeface="Arial" pitchFamily="34" charset="0"/>
              </a:rPr>
              <a:t>Mon écart au premier est donc de 33 % !</a:t>
            </a:r>
          </a:p>
          <a:p>
            <a:pPr marL="645750" lvl="5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2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spcBef>
                <a:spcPts val="300"/>
              </a:spcBef>
              <a:buClr>
                <a:srgbClr val="C00000"/>
              </a:buClr>
            </a:pPr>
            <a:endParaRPr lang="fr-FR" sz="1200" i="1" dirty="0"/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endParaRPr lang="fr-FR" sz="1200" dirty="0"/>
          </a:p>
        </p:txBody>
      </p:sp>
      <p:sp>
        <p:nvSpPr>
          <p:cNvPr id="32" name="Rectangle 31"/>
          <p:cNvSpPr/>
          <p:nvPr/>
        </p:nvSpPr>
        <p:spPr>
          <a:xfrm>
            <a:off x="1043608" y="2914292"/>
            <a:ext cx="3398804" cy="3747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Exemple sur la performance Epargne :</a:t>
            </a:r>
            <a:endParaRPr lang="fr-FR" sz="1600" dirty="0">
              <a:solidFill>
                <a:schemeClr val="accent6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601607" y="1846104"/>
            <a:ext cx="1198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  <a:cs typeface="Arial" pitchFamily="34" charset="0"/>
              </a:rPr>
              <a:t>Valeur de l’entité</a:t>
            </a:r>
            <a:endParaRPr lang="fr-FR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724128" y="1795463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/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6338082" y="1893687"/>
            <a:ext cx="1198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  <a:cs typeface="Arial" pitchFamily="34" charset="0"/>
              </a:rPr>
              <a:t>Valeur maximale</a:t>
            </a:r>
            <a:endParaRPr lang="fr-FR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059832" y="1772816"/>
            <a:ext cx="321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5668238" y="1772816"/>
            <a:ext cx="279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)</a:t>
            </a:r>
          </a:p>
        </p:txBody>
      </p:sp>
      <p:graphicFrame>
        <p:nvGraphicFramePr>
          <p:cNvPr id="39" name="Tableau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7993"/>
              </p:ext>
            </p:extLst>
          </p:nvPr>
        </p:nvGraphicFramePr>
        <p:xfrm>
          <a:off x="2103741" y="3288994"/>
          <a:ext cx="4966874" cy="10060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3437"/>
                <a:gridCol w="2483437"/>
              </a:tblGrid>
              <a:tr h="3355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r>
                        <a:rPr lang="fr-FR" sz="1600" b="1" baseline="30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ère</a:t>
                      </a:r>
                      <a:r>
                        <a:rPr lang="fr-F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agence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150K€</a:t>
                      </a: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Mon agence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100K€</a:t>
                      </a: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Ecart au premier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(150-100) / 150 = 33%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0" name="Rectangle 39"/>
          <p:cNvSpPr/>
          <p:nvPr/>
        </p:nvSpPr>
        <p:spPr>
          <a:xfrm>
            <a:off x="1475656" y="4898777"/>
            <a:ext cx="67440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Dans les cas où l'écart au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premier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maximum dépasse 150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%,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et pour ne pas donner trop d'importance à un seul indicateur, il sera opéré un plafonnement de cet écart au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premier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à hauteur de 150%.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          </a:t>
            </a: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50" y="4944053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34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1" grpId="0"/>
      <p:bldP spid="29" grpId="0" animBg="1"/>
      <p:bldP spid="31" grpId="0" build="p"/>
      <p:bldP spid="32" grpId="0" animBg="1"/>
      <p:bldP spid="33" grpId="0"/>
      <p:bldP spid="34" grpId="0"/>
      <p:bldP spid="36" grpId="0"/>
      <p:bldP spid="37" grpId="0"/>
      <p:bldP spid="38" grpId="0"/>
      <p:bldP spid="40" grpId="0"/>
    </p:bld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F4256A-1649-443E-A6B9-148A4F0DC50C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5307</TotalTime>
  <Words>2452</Words>
  <Application>Microsoft Office PowerPoint</Application>
  <PresentationFormat>Affichage à l'écran (4:3)</PresentationFormat>
  <Paragraphs>534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Thème Office</vt:lpstr>
      <vt:lpstr>Présentation PowerPoint</vt:lpstr>
      <vt:lpstr>Les outils de suivi Part Variable &amp; PNB &amp; Baromètre 2019  Sommaire</vt:lpstr>
      <vt:lpstr>Les outils de suivi Part Variable &amp; PNB &amp; Baromètre 2019  Le Produit Net Bancaire</vt:lpstr>
      <vt:lpstr>Les outils de suivi Part Variable &amp; PNB &amp; Baromètre 2019  Le PNB BDD sur activité nouvelle</vt:lpstr>
      <vt:lpstr>Les outils de suivi Part Variable &amp; PNB &amp; Baromètre 2019  Les outils de pilotage du PNB BDD sur activité nouvelle</vt:lpstr>
      <vt:lpstr>Les outils de suivi Part Variable &amp; PNB &amp; Baromètre 2019  Les nouveautés du suivi mensuel « PNB BDD sur activité nouvelle »</vt:lpstr>
      <vt:lpstr>Les outils de suivi Part Variable &amp; PNB &amp; Baromètre 2019  Le suivi mensuel : comment lire votre document ? </vt:lpstr>
      <vt:lpstr>Les outils de suivi Part Variable &amp; PNB &amp; Baromètre 2019  Les leviers de PNB : que rapporte la vente des produits/services ? </vt:lpstr>
      <vt:lpstr>Les outils de suivi Part Variable &amp; PNB &amp; Baromètre 2019  Les leviers de PNB : que rapporte la vente des produits/services ? </vt:lpstr>
      <vt:lpstr>Les outils de suivi Part Variable &amp; PNB &amp; Baromètre 2019  Les leviers de PNB : que rapporte la vente des produits/services ? </vt:lpstr>
      <vt:lpstr>Les outils de suivi Part Variable &amp; PNB &amp; Baromètre 2019  Les leviers de PNB : que rapporte la vente des produits/services ? </vt:lpstr>
      <vt:lpstr>Les outils de suivi Part Variable &amp; PNB &amp; Baromètre 2019  Les leviers de PNB : que rapporte la vente des produits/services ? </vt:lpstr>
      <vt:lpstr> Exemple de création de valeur  sur un RDV immo</vt:lpstr>
      <vt:lpstr>Une création de valeur maximisée</vt:lpstr>
      <vt:lpstr>Les outils de suivi Part Variable &amp; PNB &amp; Baromètre 2019  La PART VARIABLE par métier (1/3)</vt:lpstr>
      <vt:lpstr>Les outils de suivi Part Variable &amp; PNB &amp; Baromètre 2019  La PART VARIABLE RELATIVE par métier (2/3)</vt:lpstr>
      <vt:lpstr>Les outils de suivi Part Variable &amp; PNB &amp; Baromètre 2019  La PART VARIABLE SUR OBJECTIFS par métier (3/3)</vt:lpstr>
      <vt:lpstr>Les outils de suivi Part Variable &amp; PNB &amp; Baromètre 2019  Votre outil  de pilotage et de suivi </vt:lpstr>
      <vt:lpstr>Les outils de suivi Part Variable &amp; PNB &amp; Baromètre 2019  Votre outil  de pilotage et de suivi </vt:lpstr>
      <vt:lpstr>Les outils de suivi Part Variable &amp; PNB &amp; Baromètre 2019  Votre outil  de pilotage et de suivi </vt:lpstr>
      <vt:lpstr>Les outils de suivi Part Variable &amp; PNB &amp; Baromètre 2019  Votre outil  de pilotage et de suivi </vt:lpstr>
      <vt:lpstr>Les outils de suivi Part Variable &amp; PNB &amp; Baromètre 2019  Votre outil  de pilotage et de suivi </vt:lpstr>
      <vt:lpstr>Les outils de suivi Part Variable &amp; PNB &amp; Baromètre 2019  Votre outil  de pilotage et de suivi </vt:lpstr>
      <vt:lpstr>Les outils de suivi Part Variable &amp; PNB &amp; Baromètre 2019  Votre outil  de pilotage et de suivi </vt:lpstr>
      <vt:lpstr>Les outils de suivi Part Variable &amp; PNB &amp; Baromètre 2019  Votre outil  de pilotage et de suivi </vt:lpstr>
      <vt:lpstr>Les outils de suivi Part Variable &amp; PNB &amp; Baromètre 2019  Votre outil  de pilotage et de suivi </vt:lpstr>
      <vt:lpstr>Les outils de suivi Part Variable &amp; PNB &amp; Baromètre 2019  LE BAROMETRE : zoom sur la règle de  l’écart au premier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A6700783</cp:lastModifiedBy>
  <cp:revision>554</cp:revision>
  <cp:lastPrinted>2019-03-28T06:44:01Z</cp:lastPrinted>
  <dcterms:created xsi:type="dcterms:W3CDTF">2017-05-30T18:41:27Z</dcterms:created>
  <dcterms:modified xsi:type="dcterms:W3CDTF">2019-04-02T15:28:52Z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