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5"/>
  </p:notesMasterIdLst>
  <p:handoutMasterIdLst>
    <p:handoutMasterId r:id="rId26"/>
  </p:handoutMasterIdLst>
  <p:sldIdLst>
    <p:sldId id="258" r:id="rId2"/>
    <p:sldId id="266" r:id="rId3"/>
    <p:sldId id="265" r:id="rId4"/>
    <p:sldId id="268" r:id="rId5"/>
    <p:sldId id="260" r:id="rId6"/>
    <p:sldId id="277" r:id="rId7"/>
    <p:sldId id="281" r:id="rId8"/>
    <p:sldId id="256" r:id="rId9"/>
    <p:sldId id="259" r:id="rId10"/>
    <p:sldId id="261" r:id="rId11"/>
    <p:sldId id="262" r:id="rId12"/>
    <p:sldId id="263" r:id="rId13"/>
    <p:sldId id="270" r:id="rId14"/>
    <p:sldId id="271" r:id="rId15"/>
    <p:sldId id="274" r:id="rId16"/>
    <p:sldId id="272" r:id="rId17"/>
    <p:sldId id="273" r:id="rId18"/>
    <p:sldId id="276" r:id="rId19"/>
    <p:sldId id="275" r:id="rId20"/>
    <p:sldId id="282" r:id="rId21"/>
    <p:sldId id="278" r:id="rId22"/>
    <p:sldId id="279" r:id="rId23"/>
    <p:sldId id="280"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333333"/>
    <a:srgbClr val="4D4D4D"/>
    <a:srgbClr val="777777"/>
    <a:srgbClr val="808080"/>
    <a:srgbClr val="969696"/>
    <a:srgbClr val="B2B2B2"/>
    <a:srgbClr val="C0C0C0"/>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39" autoAdjust="0"/>
    <p:restoredTop sz="99657" autoAdjust="0"/>
  </p:normalViewPr>
  <p:slideViewPr>
    <p:cSldViewPr>
      <p:cViewPr>
        <p:scale>
          <a:sx n="100" d="100"/>
          <a:sy n="100" d="100"/>
        </p:scale>
        <p:origin x="-2214" y="-462"/>
      </p:cViewPr>
      <p:guideLst>
        <p:guide orient="horz" pos="2160"/>
        <p:guide pos="2880"/>
      </p:guideLst>
    </p:cSldViewPr>
  </p:slideViewPr>
  <p:notesTextViewPr>
    <p:cViewPr>
      <p:scale>
        <a:sx n="1" d="1"/>
        <a:sy n="1" d="1"/>
      </p:scale>
      <p:origin x="0" y="0"/>
    </p:cViewPr>
  </p:notesTextViewPr>
  <p:sorterViewPr>
    <p:cViewPr>
      <p:scale>
        <a:sx n="130" d="100"/>
        <a:sy n="130" d="100"/>
      </p:scale>
      <p:origin x="0" y="288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7E7B37D-D4D5-7D49-A2C4-4CC6A9CEAFD4}" type="datetimeFigureOut">
              <a:rPr lang="fr-FR" smtClean="0"/>
              <a:t>10/04/2019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C14219-E9E7-3548-8AF3-D50D0D1484F3}" type="slidenum">
              <a:rPr lang="fr-FR" smtClean="0"/>
              <a:t>‹N°›</a:t>
            </a:fld>
            <a:endParaRPr lang="fr-FR"/>
          </a:p>
        </p:txBody>
      </p:sp>
    </p:spTree>
    <p:extLst>
      <p:ext uri="{BB962C8B-B14F-4D97-AF65-F5344CB8AC3E}">
        <p14:creationId xmlns:p14="http://schemas.microsoft.com/office/powerpoint/2010/main" val="1885402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CDF91-8699-40AB-A7C4-B5F56C8D01F1}" type="datetimeFigureOut">
              <a:rPr lang="fr-FR" smtClean="0"/>
              <a:t>10/04/2019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3899BA-BD73-43AA-B756-FED93AEAD7D2}" type="slidenum">
              <a:rPr lang="fr-FR" smtClean="0"/>
              <a:t>‹N°›</a:t>
            </a:fld>
            <a:endParaRPr lang="fr-FR"/>
          </a:p>
        </p:txBody>
      </p:sp>
    </p:spTree>
    <p:extLst>
      <p:ext uri="{BB962C8B-B14F-4D97-AF65-F5344CB8AC3E}">
        <p14:creationId xmlns:p14="http://schemas.microsoft.com/office/powerpoint/2010/main" val="1539741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2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fr-FR">
              <a:latin typeface="Calibri" charset="0"/>
            </a:endParaRPr>
          </a:p>
        </p:txBody>
      </p:sp>
      <p:sp>
        <p:nvSpPr>
          <p:cNvPr id="272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222DBA17-95BA-D049-9539-BB56390FBB48}" type="slidenum">
              <a:rPr lang="id-ID"/>
              <a:pPr fontAlgn="base">
                <a:spcBef>
                  <a:spcPct val="0"/>
                </a:spcBef>
                <a:spcAft>
                  <a:spcPct val="0"/>
                </a:spcAft>
              </a:pPr>
              <a:t>4</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93899BA-BD73-43AA-B756-FED93AEAD7D2}" type="slidenum">
              <a:rPr lang="fr-FR" smtClean="0"/>
              <a:t>8</a:t>
            </a:fld>
            <a:endParaRPr lang="fr-FR"/>
          </a:p>
        </p:txBody>
      </p:sp>
    </p:spTree>
    <p:extLst>
      <p:ext uri="{BB962C8B-B14F-4D97-AF65-F5344CB8AC3E}">
        <p14:creationId xmlns:p14="http://schemas.microsoft.com/office/powerpoint/2010/main" val="2388154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Page de garde visuel 3">
    <p:spTree>
      <p:nvGrpSpPr>
        <p:cNvPr id="1" name=""/>
        <p:cNvGrpSpPr/>
        <p:nvPr/>
      </p:nvGrpSpPr>
      <p:grpSpPr>
        <a:xfrm>
          <a:off x="0" y="0"/>
          <a:ext cx="0" cy="0"/>
          <a:chOff x="0" y="0"/>
          <a:chExt cx="0" cy="0"/>
        </a:xfrm>
      </p:grpSpPr>
      <p:cxnSp>
        <p:nvCxnSpPr>
          <p:cNvPr id="9" name="Connecteur droit 8"/>
          <p:cNvCxnSpPr/>
          <p:nvPr userDrawn="1"/>
        </p:nvCxnSpPr>
        <p:spPr>
          <a:xfrm>
            <a:off x="3233524" y="4221088"/>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3233524" y="5805264"/>
            <a:ext cx="268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2368" y="6334446"/>
            <a:ext cx="1714532" cy="384707"/>
          </a:xfrm>
          <a:prstGeom prst="rect">
            <a:avLst/>
          </a:prstGeom>
        </p:spPr>
      </p:pic>
      <p:sp>
        <p:nvSpPr>
          <p:cNvPr id="10" name="Titre 1"/>
          <p:cNvSpPr txBox="1">
            <a:spLocks/>
          </p:cNvSpPr>
          <p:nvPr userDrawn="1"/>
        </p:nvSpPr>
        <p:spPr>
          <a:xfrm>
            <a:off x="2270524" y="4331196"/>
            <a:ext cx="4608000" cy="567446"/>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ctr"/>
            <a:r>
              <a:rPr lang="fr-FR" sz="2800" spc="40" dirty="0" smtClean="0"/>
              <a:t>Heure du jeudi</a:t>
            </a:r>
            <a:endParaRPr lang="fr-FR" sz="2800" spc="40" dirty="0"/>
          </a:p>
        </p:txBody>
      </p:sp>
      <p:sp>
        <p:nvSpPr>
          <p:cNvPr id="12" name="Sous-titre 2"/>
          <p:cNvSpPr txBox="1">
            <a:spLocks/>
          </p:cNvSpPr>
          <p:nvPr userDrawn="1"/>
        </p:nvSpPr>
        <p:spPr>
          <a:xfrm>
            <a:off x="2270524" y="4688345"/>
            <a:ext cx="4608000" cy="864096"/>
          </a:xfrm>
          <a:prstGeom prst="rect">
            <a:avLst/>
          </a:prstGeom>
        </p:spPr>
        <p:txBody>
          <a:bodyPr vert="horz" lIns="91440" tIns="45720" rIns="91440" bIns="45720" rtlCol="0">
            <a:noAutofit/>
          </a:bodyPr>
          <a:lstStyle>
            <a:lvl1pPr marL="0" indent="0" algn="l" defTabSz="914400" rtl="0" eaLnBrk="1" latinLnBrk="0" hangingPunct="1">
              <a:spcBef>
                <a:spcPts val="0"/>
              </a:spcBef>
              <a:spcAft>
                <a:spcPts val="300"/>
              </a:spcAft>
              <a:buFontTx/>
              <a:buNone/>
              <a:defRPr sz="1300" b="1" kern="1200" cap="all" baseline="0">
                <a:solidFill>
                  <a:schemeClr val="accent1"/>
                </a:solidFill>
                <a:latin typeface="+mn-lt"/>
                <a:ea typeface="+mn-ea"/>
                <a:cs typeface="+mn-cs"/>
              </a:defRPr>
            </a:lvl1pPr>
            <a:lvl2pPr marL="0" indent="0" algn="l" defTabSz="914400" rtl="0" eaLnBrk="1" latinLnBrk="0" hangingPunct="1">
              <a:spcBef>
                <a:spcPts val="0"/>
              </a:spcBef>
              <a:buFontTx/>
              <a:buNone/>
              <a:defRPr sz="1300" b="1" kern="1200" cap="all" baseline="0">
                <a:solidFill>
                  <a:schemeClr val="tx1"/>
                </a:solidFill>
                <a:latin typeface="+mn-lt"/>
                <a:ea typeface="+mn-ea"/>
                <a:cs typeface="+mn-cs"/>
              </a:defRPr>
            </a:lvl2pPr>
            <a:lvl3pPr marL="0" indent="0" algn="l" defTabSz="914400" rtl="0" eaLnBrk="1" latinLnBrk="0" hangingPunct="1">
              <a:spcBef>
                <a:spcPts val="0"/>
              </a:spcBef>
              <a:buFontTx/>
              <a:buNone/>
              <a:defRPr sz="1300" b="1" kern="1200">
                <a:solidFill>
                  <a:schemeClr val="tx1"/>
                </a:solidFill>
                <a:latin typeface="+mn-lt"/>
                <a:ea typeface="+mn-ea"/>
                <a:cs typeface="+mn-cs"/>
              </a:defRPr>
            </a:lvl3pPr>
            <a:lvl4pPr marL="0" indent="0" algn="just" defTabSz="914400" rtl="0" eaLnBrk="1" latinLnBrk="0" hangingPunct="1">
              <a:lnSpc>
                <a:spcPts val="2000"/>
              </a:lnSpc>
              <a:spcBef>
                <a:spcPts val="0"/>
              </a:spcBef>
              <a:buFontTx/>
              <a:buNone/>
              <a:defRPr sz="1300" kern="1200">
                <a:solidFill>
                  <a:schemeClr val="tx1"/>
                </a:solidFill>
                <a:latin typeface="+mn-lt"/>
                <a:ea typeface="+mn-ea"/>
                <a:cs typeface="+mn-cs"/>
              </a:defRPr>
            </a:lvl4pPr>
            <a:lvl5pPr marL="0" indent="-144000" algn="just" defTabSz="914400" rtl="0" eaLnBrk="1" latinLnBrk="0" hangingPunct="1">
              <a:spcBef>
                <a:spcPts val="300"/>
              </a:spcBef>
              <a:spcAft>
                <a:spcPts val="300"/>
              </a:spcAft>
              <a:buClr>
                <a:schemeClr val="accent1"/>
              </a:buClr>
              <a:buFont typeface="Arial" panose="020B0604020202020204" pitchFamily="34" charset="0"/>
              <a:buChar char="&gt;"/>
              <a:defRPr sz="1300" kern="1200" cap="all" baseline="0">
                <a:solidFill>
                  <a:schemeClr val="accent1"/>
                </a:solidFill>
                <a:latin typeface="+mn-lt"/>
                <a:ea typeface="+mn-ea"/>
                <a:cs typeface="+mn-cs"/>
              </a:defRPr>
            </a:lvl5pPr>
            <a:lvl6pPr marL="360000" indent="-144000" algn="l" defTabSz="914400" rtl="0" eaLnBrk="1" latinLnBrk="0" hangingPunct="1">
              <a:lnSpc>
                <a:spcPts val="1600"/>
              </a:lnSpc>
              <a:spcBef>
                <a:spcPts val="400"/>
              </a:spcBef>
              <a:buClr>
                <a:schemeClr val="accent1"/>
              </a:buClr>
              <a:buFont typeface="Wingdings 2" panose="05020102010507070707" pitchFamily="18" charset="2"/>
              <a:buChar char=""/>
              <a:defRPr sz="1300" i="1" kern="1200">
                <a:solidFill>
                  <a:schemeClr val="tx1"/>
                </a:solidFill>
                <a:latin typeface="+mn-lt"/>
                <a:ea typeface="+mn-ea"/>
                <a:cs typeface="+mn-cs"/>
              </a:defRPr>
            </a:lvl6pPr>
            <a:lvl7pPr marL="0" indent="0" algn="just" defTabSz="914400" rtl="0" eaLnBrk="1" latinLnBrk="0" hangingPunct="1">
              <a:lnSpc>
                <a:spcPts val="1500"/>
              </a:lnSpc>
              <a:spcBef>
                <a:spcPts val="0"/>
              </a:spcBef>
              <a:buClr>
                <a:schemeClr val="accent1"/>
              </a:buClr>
              <a:buFontTx/>
              <a:buNone/>
              <a:defRPr sz="1400" b="0" i="0" kern="1200" cap="all" baseline="0">
                <a:solidFill>
                  <a:schemeClr val="accent1"/>
                </a:solidFill>
                <a:latin typeface="+mn-lt"/>
                <a:ea typeface="+mn-ea"/>
                <a:cs typeface="+mn-cs"/>
              </a:defRPr>
            </a:lvl7pPr>
            <a:lvl8pPr marL="0" indent="0" algn="l" defTabSz="914400" rtl="0" eaLnBrk="1" latinLnBrk="0" hangingPunct="1">
              <a:spcBef>
                <a:spcPts val="0"/>
              </a:spcBef>
              <a:spcAft>
                <a:spcPts val="300"/>
              </a:spcAft>
              <a:buClr>
                <a:schemeClr val="accent1"/>
              </a:buClr>
              <a:buFontTx/>
              <a:buNone/>
              <a:defRPr sz="1400" b="0" i="0" kern="1200" cap="all" baseline="0">
                <a:solidFill>
                  <a:schemeClr val="bg1"/>
                </a:solidFill>
                <a:latin typeface="+mn-lt"/>
                <a:ea typeface="+mn-ea"/>
                <a:cs typeface="+mn-cs"/>
              </a:defRPr>
            </a:lvl8pPr>
            <a:lvl9pPr marL="216000" indent="0" algn="l" defTabSz="914400" rtl="0" eaLnBrk="1" latinLnBrk="0" hangingPunct="1">
              <a:spcBef>
                <a:spcPts val="0"/>
              </a:spcBef>
              <a:spcAft>
                <a:spcPts val="770"/>
              </a:spcAft>
              <a:buClr>
                <a:schemeClr val="accent1"/>
              </a:buClr>
              <a:buFontTx/>
              <a:buNone/>
              <a:defRPr sz="1100" b="0" i="0" kern="1200" cap="all" baseline="0">
                <a:solidFill>
                  <a:schemeClr val="bg1"/>
                </a:solidFill>
                <a:latin typeface="+mn-lt"/>
                <a:ea typeface="+mn-ea"/>
                <a:cs typeface="+mn-cs"/>
              </a:defRPr>
            </a:lvl9pPr>
          </a:lstStyle>
          <a:p>
            <a:pPr algn="ctr"/>
            <a:r>
              <a:rPr lang="fr-FR" sz="4800" dirty="0" smtClean="0"/>
              <a:t>selfcare</a:t>
            </a:r>
            <a:endParaRPr lang="fr-FR" sz="4800" dirty="0"/>
          </a:p>
        </p:txBody>
      </p:sp>
      <p:sp>
        <p:nvSpPr>
          <p:cNvPr id="6" name="Rectangle 5"/>
          <p:cNvSpPr/>
          <p:nvPr userDrawn="1"/>
        </p:nvSpPr>
        <p:spPr>
          <a:xfrm>
            <a:off x="3876449" y="5404069"/>
            <a:ext cx="1396151" cy="29238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300" b="0" i="0" u="none" strike="noStrike" kern="1200" cap="all" spc="0" normalizeH="0" baseline="0" noProof="0" dirty="0" smtClean="0">
                <a:ln>
                  <a:noFill/>
                </a:ln>
                <a:solidFill>
                  <a:srgbClr val="C31632"/>
                </a:solidFill>
                <a:effectLst/>
                <a:uLnTx/>
                <a:uFillTx/>
                <a:latin typeface="+mn-lt"/>
                <a:ea typeface="+mn-ea"/>
                <a:cs typeface="+mn-cs"/>
              </a:rPr>
              <a:t>11 &amp; 18 AVRIL 2019</a:t>
            </a:r>
            <a:endParaRPr kumimoji="0" lang="fr-FR" sz="1300" b="0" i="0" u="none" strike="noStrike" kern="1200" cap="all" spc="0" normalizeH="0" baseline="0" noProof="0" dirty="0">
              <a:ln>
                <a:noFill/>
              </a:ln>
              <a:solidFill>
                <a:srgbClr val="C31632"/>
              </a:solidFill>
              <a:effectLst/>
              <a:uLnTx/>
              <a:uFillTx/>
              <a:latin typeface="+mn-lt"/>
              <a:ea typeface="+mn-ea"/>
              <a:cs typeface="+mn-cs"/>
            </a:endParaRPr>
          </a:p>
        </p:txBody>
      </p:sp>
    </p:spTree>
    <p:extLst>
      <p:ext uri="{BB962C8B-B14F-4D97-AF65-F5344CB8AC3E}">
        <p14:creationId xmlns:p14="http://schemas.microsoft.com/office/powerpoint/2010/main" val="30638333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16" name="Espace réservé du texte 15"/>
          <p:cNvSpPr>
            <a:spLocks noGrp="1"/>
          </p:cNvSpPr>
          <p:nvPr>
            <p:ph type="body" sz="quarter" idx="13" hasCustomPrompt="1"/>
          </p:nvPr>
        </p:nvSpPr>
        <p:spPr>
          <a:xfrm rot="16200000">
            <a:off x="-3249000" y="3249000"/>
            <a:ext cx="6858000" cy="360000"/>
          </a:xfrm>
          <a:solidFill>
            <a:srgbClr val="D9D9D9"/>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dirty="0" smtClean="0"/>
              <a:t>CLIQUEZ ICI POUR AJOUTER UN TITRE</a:t>
            </a:r>
            <a:endParaRPr lang="fr-FR" dirty="0"/>
          </a:p>
        </p:txBody>
      </p:sp>
      <p:pic>
        <p:nvPicPr>
          <p:cNvPr id="7"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106" y="6421514"/>
            <a:ext cx="1326495" cy="297639"/>
          </a:xfrm>
          <a:prstGeom prst="rect">
            <a:avLst/>
          </a:prstGeom>
        </p:spPr>
      </p:pic>
      <p:sp>
        <p:nvSpPr>
          <p:cNvPr id="9"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chemeClr val="accent1"/>
            </a:solidFill>
          </a:ln>
        </p:spPr>
        <p:txBody>
          <a:bodyPr anchor="ctr">
            <a:noAutofit/>
          </a:bodyPr>
          <a:lstStyle>
            <a:lvl1pPr marL="0" indent="0" algn="l">
              <a:spcBef>
                <a:spcPts val="0"/>
              </a:spcBef>
              <a:buNone/>
              <a:defRPr sz="1800" b="1">
                <a:solidFill>
                  <a:schemeClr val="accent1"/>
                </a:solidFill>
                <a:latin typeface="Arial Narrow"/>
                <a:cs typeface="Arial Narrow"/>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6" name="Espace réservé du contenu 5"/>
          <p:cNvSpPr>
            <a:spLocks noGrp="1"/>
          </p:cNvSpPr>
          <p:nvPr>
            <p:ph sz="quarter" idx="12"/>
          </p:nvPr>
        </p:nvSpPr>
        <p:spPr>
          <a:xfrm>
            <a:off x="723105" y="1447800"/>
            <a:ext cx="8064000" cy="4667250"/>
          </a:xfrm>
          <a:prstGeom prst="rect">
            <a:avLst/>
          </a:prstGeo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0627074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2 lignes seul">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79512" y="6312922"/>
            <a:ext cx="586408" cy="365125"/>
          </a:xfrm>
          <a:prstGeom prst="rect">
            <a:avLst/>
          </a:prstGeom>
        </p:spPr>
        <p:txBody>
          <a:bodyPr/>
          <a:lstStyle/>
          <a:p>
            <a:fld id="{0536D7D7-E68B-4848-A580-3E20DDE126DB}" type="slidenum">
              <a:rPr lang="fr-FR" smtClean="0"/>
              <a:pPr/>
              <a:t>‹N°›</a:t>
            </a:fld>
            <a:endParaRPr lang="fr-FR" dirty="0"/>
          </a:p>
        </p:txBody>
      </p:sp>
      <p:sp>
        <p:nvSpPr>
          <p:cNvPr id="6" name="Rectangle 5"/>
          <p:cNvSpPr/>
          <p:nvPr userDrawn="1"/>
        </p:nvSpPr>
        <p:spPr bwMode="auto">
          <a:xfrm flipV="1">
            <a:off x="0" y="0"/>
            <a:ext cx="4320000" cy="6858000"/>
          </a:xfrm>
          <a:prstGeom prst="rect">
            <a:avLst/>
          </a:prstGeom>
          <a:solidFill>
            <a:srgbClr val="D9D9D9"/>
          </a:solidFill>
          <a:ln w="9525" cap="flat" cmpd="sng" algn="ctr">
            <a:noFill/>
            <a:prstDash val="solid"/>
            <a:round/>
            <a:headEnd type="none" w="med" len="med"/>
            <a:tailEnd type="none" w="med" len="med"/>
          </a:ln>
          <a:effectLst/>
          <a:extLst/>
        </p:spPr>
        <p:txBody>
          <a:bodyP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endParaRPr lang="fr-FR" altLang="fr-FR"/>
          </a:p>
        </p:txBody>
      </p:sp>
      <p:pic>
        <p:nvPicPr>
          <p:cNvPr id="7" name="Picture 2" descr="Q:\Images\Image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495" y="300049"/>
            <a:ext cx="3145010" cy="6257902"/>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texte 16"/>
          <p:cNvSpPr>
            <a:spLocks noGrp="1"/>
          </p:cNvSpPr>
          <p:nvPr>
            <p:ph type="body" sz="quarter" idx="11" hasCustomPrompt="1"/>
          </p:nvPr>
        </p:nvSpPr>
        <p:spPr>
          <a:xfrm>
            <a:off x="4716016" y="359453"/>
            <a:ext cx="406762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chemeClr val="accent1"/>
            </a:solidFill>
          </a:ln>
        </p:spPr>
        <p:txBody>
          <a:bodyPr anchor="ctr">
            <a:noAutofit/>
          </a:bodyPr>
          <a:lstStyle>
            <a:lvl1pPr marL="0" indent="0" algn="l">
              <a:spcBef>
                <a:spcPts val="0"/>
              </a:spcBef>
              <a:buNone/>
              <a:defRPr sz="1800" b="1">
                <a:solidFill>
                  <a:schemeClr val="accent1"/>
                </a:solidFill>
                <a:latin typeface="Arial Narrow"/>
                <a:cs typeface="Arial Narrow"/>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1" name="Espace réservé du contenu 5"/>
          <p:cNvSpPr>
            <a:spLocks noGrp="1"/>
          </p:cNvSpPr>
          <p:nvPr>
            <p:ph sz="quarter" idx="13"/>
          </p:nvPr>
        </p:nvSpPr>
        <p:spPr>
          <a:xfrm>
            <a:off x="4572000" y="1268760"/>
            <a:ext cx="4248472" cy="792088"/>
          </a:xfrm>
          <a:prstGeom prst="rect">
            <a:avLst/>
          </a:prstGeom>
        </p:spPr>
        <p:txBody>
          <a:bodyPr/>
          <a:lstStyle>
            <a:lvl1pPr marL="144000" indent="-144000" algn="just">
              <a:spcBef>
                <a:spcPts val="0"/>
              </a:spcBef>
              <a:buClr>
                <a:schemeClr val="accent1"/>
              </a:buClr>
              <a:buFontTx/>
              <a:buBlip>
                <a:blip r:embed="rId3"/>
              </a:buBlip>
              <a:defRPr sz="1600" b="0">
                <a:solidFill>
                  <a:schemeClr val="accent1"/>
                </a:solidFill>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smtClean="0"/>
              <a:t>Modifiez les styles du texte du masque</a:t>
            </a:r>
          </a:p>
        </p:txBody>
      </p:sp>
      <p:sp>
        <p:nvSpPr>
          <p:cNvPr id="12" name="Espace réservé du contenu 5"/>
          <p:cNvSpPr>
            <a:spLocks noGrp="1"/>
          </p:cNvSpPr>
          <p:nvPr>
            <p:ph sz="quarter" idx="14"/>
          </p:nvPr>
        </p:nvSpPr>
        <p:spPr>
          <a:xfrm>
            <a:off x="4707924" y="2060848"/>
            <a:ext cx="4112548" cy="864096"/>
          </a:xfrm>
          <a:prstGeom prst="rect">
            <a:avLst/>
          </a:prstGeom>
        </p:spPr>
        <p:txBody>
          <a:bodyPr/>
          <a:lstStyle>
            <a:lvl1pPr marL="144000" indent="-144000" algn="l">
              <a:buClrTx/>
              <a:buSzPct val="100000"/>
              <a:buFont typeface="Arial Narrow" panose="020B0606020202030204" pitchFamily="34" charset="0"/>
              <a:buChar char="+"/>
              <a:defRPr b="0">
                <a:solidFill>
                  <a:schemeClr val="tx1">
                    <a:lumMod val="75000"/>
                    <a:lumOff val="25000"/>
                  </a:schemeClr>
                </a:solidFill>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smtClean="0"/>
              <a:t>Modifiez les styles du texte du masque</a:t>
            </a:r>
          </a:p>
        </p:txBody>
      </p:sp>
      <p:cxnSp>
        <p:nvCxnSpPr>
          <p:cNvPr id="9" name="Connecteur droit 8"/>
          <p:cNvCxnSpPr/>
          <p:nvPr userDrawn="1"/>
        </p:nvCxnSpPr>
        <p:spPr>
          <a:xfrm flipV="1">
            <a:off x="4716016" y="5589240"/>
            <a:ext cx="4062827" cy="2816"/>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userDrawn="1"/>
        </p:nvSpPr>
        <p:spPr>
          <a:xfrm>
            <a:off x="4951088" y="5281463"/>
            <a:ext cx="941283" cy="307777"/>
          </a:xfrm>
          <a:prstGeom prst="rect">
            <a:avLst/>
          </a:prstGeom>
        </p:spPr>
        <p:txBody>
          <a:bodyPr wrap="none">
            <a:spAutoFit/>
          </a:bodyPr>
          <a:lstStyle/>
          <a:p>
            <a:pPr lvl="0"/>
            <a:r>
              <a:rPr lang="fr-FR" sz="1400" dirty="0">
                <a:solidFill>
                  <a:srgbClr val="C31632"/>
                </a:solidFill>
              </a:rPr>
              <a:t>En savoir +</a:t>
            </a:r>
          </a:p>
        </p:txBody>
      </p:sp>
      <p:cxnSp>
        <p:nvCxnSpPr>
          <p:cNvPr id="13" name="Connecteur droit 12"/>
          <p:cNvCxnSpPr/>
          <p:nvPr userDrawn="1"/>
        </p:nvCxnSpPr>
        <p:spPr>
          <a:xfrm flipV="1">
            <a:off x="4716016" y="3551836"/>
            <a:ext cx="4062827" cy="2816"/>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4951088" y="3244059"/>
            <a:ext cx="1241045" cy="307777"/>
          </a:xfrm>
          <a:prstGeom prst="rect">
            <a:avLst/>
          </a:prstGeom>
        </p:spPr>
        <p:txBody>
          <a:bodyPr wrap="none">
            <a:spAutoFit/>
          </a:bodyPr>
          <a:lstStyle/>
          <a:p>
            <a:pPr lvl="0"/>
            <a:r>
              <a:rPr lang="fr-FR" sz="1400" dirty="0" smtClean="0">
                <a:solidFill>
                  <a:srgbClr val="C31632"/>
                </a:solidFill>
              </a:rPr>
              <a:t>Point d’attention</a:t>
            </a:r>
            <a:endParaRPr lang="fr-FR" sz="1400" dirty="0">
              <a:solidFill>
                <a:srgbClr val="C31632"/>
              </a:solidFill>
            </a:endParaRPr>
          </a:p>
        </p:txBody>
      </p:sp>
      <p:pic>
        <p:nvPicPr>
          <p:cNvPr id="3078" name="Picture 6" descr="https://cdn4.iconfinder.com/data/icons/the-weather-is-nice-today/64/weather_48-256.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9604" y="3218392"/>
            <a:ext cx="314152" cy="31415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cdn0.iconfinder.com/data/icons/website-design-4/467/Search_icon-256.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728716" y="5294162"/>
            <a:ext cx="255477" cy="25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7115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2 lignes seul">
    <p:spTree>
      <p:nvGrpSpPr>
        <p:cNvPr id="1" name=""/>
        <p:cNvGrpSpPr/>
        <p:nvPr/>
      </p:nvGrpSpPr>
      <p:grpSpPr>
        <a:xfrm>
          <a:off x="0" y="0"/>
          <a:ext cx="0" cy="0"/>
          <a:chOff x="0" y="0"/>
          <a:chExt cx="0" cy="0"/>
        </a:xfrm>
      </p:grpSpPr>
      <p:sp>
        <p:nvSpPr>
          <p:cNvPr id="6" name="Rectangle 5"/>
          <p:cNvSpPr/>
          <p:nvPr userDrawn="1"/>
        </p:nvSpPr>
        <p:spPr bwMode="auto">
          <a:xfrm flipV="1">
            <a:off x="0" y="0"/>
            <a:ext cx="4320000" cy="6858000"/>
          </a:xfrm>
          <a:prstGeom prst="rect">
            <a:avLst/>
          </a:prstGeom>
          <a:solidFill>
            <a:srgbClr val="D9D9D9"/>
          </a:solidFill>
          <a:ln w="9525" cap="flat" cmpd="sng" algn="ctr">
            <a:noFill/>
            <a:prstDash val="solid"/>
            <a:round/>
            <a:headEnd type="none" w="med" len="med"/>
            <a:tailEnd type="none" w="med" len="med"/>
          </a:ln>
          <a:effectLst/>
          <a:extLst/>
        </p:spPr>
        <p:txBody>
          <a:bodyP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endParaRPr lang="fr-FR" altLang="fr-FR"/>
          </a:p>
        </p:txBody>
      </p:sp>
      <p:sp>
        <p:nvSpPr>
          <p:cNvPr id="9" name="Rectangle 8"/>
          <p:cNvSpPr/>
          <p:nvPr userDrawn="1"/>
        </p:nvSpPr>
        <p:spPr>
          <a:xfrm>
            <a:off x="651266" y="1412776"/>
            <a:ext cx="5093990" cy="285714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16"/>
          <p:cNvSpPr>
            <a:spLocks noGrp="1"/>
          </p:cNvSpPr>
          <p:nvPr>
            <p:ph type="body" sz="quarter" idx="11" hasCustomPrompt="1"/>
          </p:nvPr>
        </p:nvSpPr>
        <p:spPr>
          <a:xfrm>
            <a:off x="4716016" y="359453"/>
            <a:ext cx="406762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chemeClr val="accent1"/>
            </a:solidFill>
          </a:ln>
        </p:spPr>
        <p:txBody>
          <a:bodyPr anchor="ctr">
            <a:noAutofit/>
          </a:bodyPr>
          <a:lstStyle>
            <a:lvl1pPr marL="0" indent="0" algn="l">
              <a:spcBef>
                <a:spcPts val="0"/>
              </a:spcBef>
              <a:buNone/>
              <a:defRPr sz="1800" b="1">
                <a:solidFill>
                  <a:schemeClr val="accent1"/>
                </a:solidFill>
                <a:latin typeface="Arial Narrow"/>
                <a:cs typeface="Arial Narrow"/>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1" name="Espace réservé du contenu 5"/>
          <p:cNvSpPr>
            <a:spLocks noGrp="1"/>
          </p:cNvSpPr>
          <p:nvPr>
            <p:ph sz="quarter" idx="13"/>
          </p:nvPr>
        </p:nvSpPr>
        <p:spPr>
          <a:xfrm>
            <a:off x="6084168" y="1268760"/>
            <a:ext cx="2736304" cy="792088"/>
          </a:xfrm>
          <a:prstGeom prst="rect">
            <a:avLst/>
          </a:prstGeom>
        </p:spPr>
        <p:txBody>
          <a:bodyPr/>
          <a:lstStyle>
            <a:lvl1pPr marL="144000" indent="-144000">
              <a:spcBef>
                <a:spcPts val="0"/>
              </a:spcBef>
              <a:buClr>
                <a:schemeClr val="accent1"/>
              </a:buClr>
              <a:buFontTx/>
              <a:buBlip>
                <a:blip r:embed="rId2"/>
              </a:buBlip>
              <a:defRPr sz="1600" b="0">
                <a:solidFill>
                  <a:schemeClr val="accent1"/>
                </a:solidFill>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smtClean="0"/>
              <a:t>Modifiez les styles du texte du masque</a:t>
            </a:r>
          </a:p>
        </p:txBody>
      </p:sp>
      <p:sp>
        <p:nvSpPr>
          <p:cNvPr id="12" name="Espace réservé du contenu 5"/>
          <p:cNvSpPr>
            <a:spLocks noGrp="1"/>
          </p:cNvSpPr>
          <p:nvPr>
            <p:ph sz="quarter" idx="14"/>
          </p:nvPr>
        </p:nvSpPr>
        <p:spPr>
          <a:xfrm>
            <a:off x="6167476" y="2060848"/>
            <a:ext cx="2652996" cy="864096"/>
          </a:xfrm>
          <a:prstGeom prst="rect">
            <a:avLst/>
          </a:prstGeom>
        </p:spPr>
        <p:txBody>
          <a:bodyPr/>
          <a:lstStyle>
            <a:lvl1pPr marL="144000" indent="-144000">
              <a:buClrTx/>
              <a:buSzPct val="100000"/>
              <a:buFont typeface="Arial Narrow" panose="020B0606020202030204" pitchFamily="34" charset="0"/>
              <a:buChar char="+"/>
              <a:defRPr b="0">
                <a:solidFill>
                  <a:schemeClr val="tx1">
                    <a:lumMod val="75000"/>
                    <a:lumOff val="25000"/>
                  </a:schemeClr>
                </a:solidFill>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smtClean="0"/>
              <a:t>Modifiez les styles du texte du masque</a:t>
            </a:r>
          </a:p>
        </p:txBody>
      </p:sp>
      <p:pic>
        <p:nvPicPr>
          <p:cNvPr id="2" name="Imag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576" y="836712"/>
            <a:ext cx="7596336" cy="5314360"/>
          </a:xfrm>
          <a:prstGeom prst="rect">
            <a:avLst/>
          </a:prstGeom>
        </p:spPr>
      </p:pic>
      <p:cxnSp>
        <p:nvCxnSpPr>
          <p:cNvPr id="10" name="Connecteur droit 9"/>
          <p:cNvCxnSpPr/>
          <p:nvPr userDrawn="1"/>
        </p:nvCxnSpPr>
        <p:spPr>
          <a:xfrm flipV="1">
            <a:off x="4716016" y="5589240"/>
            <a:ext cx="4062827" cy="2816"/>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5" name="Picture 8" descr="https://cdn0.iconfinder.com/data/icons/website-design-4/467/Search_icon-256.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28716" y="5294162"/>
            <a:ext cx="255477" cy="25547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a:off x="4951088" y="5281463"/>
            <a:ext cx="941283" cy="307777"/>
          </a:xfrm>
          <a:prstGeom prst="rect">
            <a:avLst/>
          </a:prstGeom>
        </p:spPr>
        <p:txBody>
          <a:bodyPr wrap="none">
            <a:spAutoFit/>
          </a:bodyPr>
          <a:lstStyle/>
          <a:p>
            <a:pPr lvl="0"/>
            <a:r>
              <a:rPr lang="fr-FR" sz="1400" dirty="0">
                <a:solidFill>
                  <a:srgbClr val="C31632"/>
                </a:solidFill>
              </a:rPr>
              <a:t>En savoir +</a:t>
            </a:r>
          </a:p>
        </p:txBody>
      </p:sp>
    </p:spTree>
    <p:extLst>
      <p:ext uri="{BB962C8B-B14F-4D97-AF65-F5344CB8AC3E}">
        <p14:creationId xmlns:p14="http://schemas.microsoft.com/office/powerpoint/2010/main" val="1166407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23105" y="1447800"/>
            <a:ext cx="3859213" cy="468905"/>
          </a:xfrm>
          <a:prstGeom prst="rect">
            <a:avLst/>
          </a:prstGeom>
        </p:spPr>
        <p:txBody>
          <a:bodyPr anchor="ctr">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723105" y="2086117"/>
            <a:ext cx="3859213" cy="3792396"/>
          </a:xfrm>
          <a:prstGeom prst="rect">
            <a:avLst/>
          </a:prstGeom>
        </p:spPr>
        <p:txBody>
          <a:bodyPr>
            <a:normAutofit/>
          </a:bodyPr>
          <a:lstStyle>
            <a:lvl1pPr>
              <a:buClr>
                <a:srgbClr val="C00000"/>
              </a:buClr>
              <a:defRPr sz="1400"/>
            </a:lvl1pPr>
            <a:lvl2pPr>
              <a:buClr>
                <a:srgbClr val="C00000"/>
              </a:buClr>
              <a:defRPr sz="1400"/>
            </a:lvl2pPr>
            <a:lvl3pPr>
              <a:buClr>
                <a:srgbClr val="C00000"/>
              </a:buClr>
              <a:defRPr sz="1100"/>
            </a:lvl3pPr>
            <a:lvl4pPr>
              <a:buClr>
                <a:srgbClr val="C00000"/>
              </a:buClr>
              <a:defRPr sz="1050"/>
            </a:lvl4pPr>
            <a:lvl5pPr>
              <a:buClr>
                <a:srgbClr val="C00000"/>
              </a:buClr>
              <a:defRPr sz="105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921325" y="1447800"/>
            <a:ext cx="3860729" cy="468905"/>
          </a:xfrm>
          <a:prstGeom prst="rect">
            <a:avLst/>
          </a:prstGeom>
        </p:spPr>
        <p:txBody>
          <a:bodyPr anchor="ctr">
            <a:no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921325" y="2086117"/>
            <a:ext cx="3860729" cy="3792396"/>
          </a:xfrm>
          <a:prstGeom prst="rect">
            <a:avLst/>
          </a:prstGeom>
        </p:spPr>
        <p:txBody>
          <a:bodyPr>
            <a:normAutofit/>
          </a:bodyPr>
          <a:lstStyle>
            <a:lvl1pPr>
              <a:buClr>
                <a:srgbClr val="C00000"/>
              </a:buClr>
              <a:defRPr sz="1400"/>
            </a:lvl1pPr>
            <a:lvl2pPr>
              <a:buClr>
                <a:srgbClr val="C00000"/>
              </a:buClr>
              <a:defRPr sz="1400"/>
            </a:lvl2pPr>
            <a:lvl3pPr>
              <a:buClr>
                <a:srgbClr val="C00000"/>
              </a:buClr>
              <a:defRPr sz="1100"/>
            </a:lvl3pPr>
            <a:lvl4pPr>
              <a:buClr>
                <a:srgbClr val="C00000"/>
              </a:buClr>
              <a:defRPr sz="1050"/>
            </a:lvl4pPr>
            <a:lvl5pPr>
              <a:buClr>
                <a:srgbClr val="C00000"/>
              </a:buClr>
              <a:defRPr sz="105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0"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106" y="6421514"/>
            <a:ext cx="1326495" cy="297639"/>
          </a:xfrm>
          <a:prstGeom prst="rect">
            <a:avLst/>
          </a:prstGeom>
        </p:spPr>
      </p:pic>
      <p:sp>
        <p:nvSpPr>
          <p:cNvPr id="16"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chemeClr val="accent1"/>
            </a:solidFill>
          </a:ln>
        </p:spPr>
        <p:txBody>
          <a:bodyPr anchor="ctr">
            <a:noAutofit/>
          </a:bodyPr>
          <a:lstStyle>
            <a:lvl1pPr marL="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7" name="Espace réservé du numéro de diapositive 1"/>
          <p:cNvSpPr txBox="1">
            <a:spLocks/>
          </p:cNvSpPr>
          <p:nvPr userDrawn="1"/>
        </p:nvSpPr>
        <p:spPr>
          <a:xfrm>
            <a:off x="8526593" y="6431282"/>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schemeClr val="tx1">
                    <a:lumMod val="50000"/>
                    <a:lumOff val="50000"/>
                  </a:schemeClr>
                </a:solidFill>
                <a:latin typeface="+mj-lt"/>
                <a:cs typeface="Helvetica Neue Medium"/>
              </a:rPr>
              <a:pPr/>
              <a:t>‹N°›</a:t>
            </a:fld>
            <a:endParaRPr lang="fr-FR" sz="800" b="1" dirty="0">
              <a:solidFill>
                <a:schemeClr val="tx1">
                  <a:lumMod val="50000"/>
                  <a:lumOff val="50000"/>
                </a:schemeClr>
              </a:solidFill>
              <a:latin typeface="+mj-lt"/>
              <a:cs typeface="Helvetica Neue Medium"/>
            </a:endParaRPr>
          </a:p>
        </p:txBody>
      </p:sp>
      <p:sp>
        <p:nvSpPr>
          <p:cNvPr id="20" name="Espace réservé du texte 15"/>
          <p:cNvSpPr>
            <a:spLocks noGrp="1"/>
          </p:cNvSpPr>
          <p:nvPr>
            <p:ph type="body" sz="quarter" idx="13" hasCustomPrompt="1"/>
          </p:nvPr>
        </p:nvSpPr>
        <p:spPr>
          <a:xfrm rot="16200000">
            <a:off x="-3249000" y="3249000"/>
            <a:ext cx="6858000" cy="360000"/>
          </a:xfrm>
          <a:solidFill>
            <a:srgbClr val="D9D9D9"/>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dirty="0" smtClean="0"/>
              <a:t>CLIQUEZ ICI POUR AJOUTER UN TITRE</a:t>
            </a:r>
            <a:endParaRPr lang="fr-FR" dirty="0"/>
          </a:p>
        </p:txBody>
      </p:sp>
    </p:spTree>
    <p:extLst>
      <p:ext uri="{BB962C8B-B14F-4D97-AF65-F5344CB8AC3E}">
        <p14:creationId xmlns:p14="http://schemas.microsoft.com/office/powerpoint/2010/main" val="239256974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723105" y="1447800"/>
            <a:ext cx="3848097" cy="4338306"/>
          </a:xfrm>
          <a:prstGeom prst="rect">
            <a:avLst/>
          </a:prstGeom>
        </p:spPr>
        <p:txBody>
          <a:bodyPr>
            <a:normAutofit/>
          </a:bodyPr>
          <a:lstStyle>
            <a:lvl1pPr>
              <a:buClr>
                <a:srgbClr val="C00000"/>
              </a:buClr>
              <a:defRPr sz="1400"/>
            </a:lvl1pPr>
            <a:lvl2pPr>
              <a:buClr>
                <a:srgbClr val="C00000"/>
              </a:buClr>
              <a:defRPr sz="14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939008" y="1447800"/>
            <a:ext cx="3848097" cy="4338306"/>
          </a:xfrm>
          <a:prstGeom prst="rect">
            <a:avLst/>
          </a:prstGeom>
        </p:spPr>
        <p:txBody>
          <a:bodyPr>
            <a:normAutofit/>
          </a:bodyPr>
          <a:lstStyle>
            <a:lvl1pPr>
              <a:buClr>
                <a:srgbClr val="C00000"/>
              </a:buClr>
              <a:defRPr sz="1400"/>
            </a:lvl1pPr>
            <a:lvl2pPr>
              <a:buClr>
                <a:srgbClr val="C00000"/>
              </a:buClr>
              <a:defRPr sz="1400"/>
            </a:lvl2pPr>
            <a:lvl3pPr>
              <a:buClr>
                <a:srgbClr val="C00000"/>
              </a:buClr>
              <a:defRPr sz="1100"/>
            </a:lvl3pPr>
            <a:lvl4pPr>
              <a:buClr>
                <a:srgbClr val="C00000"/>
              </a:buClr>
              <a:defRPr sz="1050"/>
            </a:lvl4pPr>
            <a:lvl5pPr>
              <a:buClr>
                <a:srgbClr val="C00000"/>
              </a:buClr>
              <a:defRPr sz="105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1" name="Espace réservé pour une 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3106" y="6421514"/>
            <a:ext cx="1326495" cy="297639"/>
          </a:xfrm>
          <a:prstGeom prst="rect">
            <a:avLst/>
          </a:prstGeom>
        </p:spPr>
      </p:pic>
      <p:sp>
        <p:nvSpPr>
          <p:cNvPr id="14" name="Espace réservé du texte 16"/>
          <p:cNvSpPr>
            <a:spLocks noGrp="1"/>
          </p:cNvSpPr>
          <p:nvPr>
            <p:ph type="body" sz="quarter" idx="11" hasCustomPrompt="1"/>
          </p:nvPr>
        </p:nvSpPr>
        <p:spPr>
          <a:xfrm>
            <a:off x="723106" y="359453"/>
            <a:ext cx="8060531" cy="644958"/>
          </a:xfrm>
          <a:custGeom>
            <a:avLst/>
            <a:gdLst>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0 w 8198784"/>
              <a:gd name="connsiteY2" fmla="*/ 0 h 640250"/>
              <a:gd name="connsiteX3" fmla="*/ 0 w 8198784"/>
              <a:gd name="connsiteY3" fmla="*/ 0 h 640250"/>
              <a:gd name="connsiteX4" fmla="*/ 8198784 w 8198784"/>
              <a:gd name="connsiteY4" fmla="*/ 0 h 640250"/>
              <a:gd name="connsiteX5" fmla="*/ 8198784 w 8198784"/>
              <a:gd name="connsiteY5" fmla="*/ 0 h 640250"/>
              <a:gd name="connsiteX6" fmla="*/ 8198784 w 8198784"/>
              <a:gd name="connsiteY6" fmla="*/ 640250 h 640250"/>
              <a:gd name="connsiteX7" fmla="*/ 8198784 w 8198784"/>
              <a:gd name="connsiteY7" fmla="*/ 640250 h 640250"/>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9 w 8198784"/>
              <a:gd name="connsiteY2" fmla="*/ 637815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0 w 8198784"/>
              <a:gd name="connsiteY0" fmla="*/ 0 h 683121"/>
              <a:gd name="connsiteX1" fmla="*/ 0 w 8198784"/>
              <a:gd name="connsiteY1" fmla="*/ 0 h 683121"/>
              <a:gd name="connsiteX2" fmla="*/ 8198784 w 8198784"/>
              <a:gd name="connsiteY2" fmla="*/ 0 h 683121"/>
              <a:gd name="connsiteX3" fmla="*/ 8198784 w 8198784"/>
              <a:gd name="connsiteY3" fmla="*/ 0 h 683121"/>
              <a:gd name="connsiteX4" fmla="*/ 8198784 w 8198784"/>
              <a:gd name="connsiteY4" fmla="*/ 640250 h 683121"/>
              <a:gd name="connsiteX5" fmla="*/ 8198784 w 8198784"/>
              <a:gd name="connsiteY5" fmla="*/ 640250 h 683121"/>
              <a:gd name="connsiteX6" fmla="*/ 0 w 8198784"/>
              <a:gd name="connsiteY6" fmla="*/ 640250 h 683121"/>
              <a:gd name="connsiteX7" fmla="*/ 0 w 8198784"/>
              <a:gd name="connsiteY7" fmla="*/ 640250 h 683121"/>
              <a:gd name="connsiteX8" fmla="*/ 0 w 8198784"/>
              <a:gd name="connsiteY8" fmla="*/ 0 h 683121"/>
              <a:gd name="connsiteX0" fmla="*/ 0 w 8198784"/>
              <a:gd name="connsiteY0" fmla="*/ 640250 h 683121"/>
              <a:gd name="connsiteX1" fmla="*/ 0 w 8198784"/>
              <a:gd name="connsiteY1" fmla="*/ 640250 h 683121"/>
              <a:gd name="connsiteX2" fmla="*/ 959 w 8198784"/>
              <a:gd name="connsiteY2" fmla="*/ 637815 h 683121"/>
              <a:gd name="connsiteX3" fmla="*/ 959 w 8198784"/>
              <a:gd name="connsiteY3" fmla="*/ 635433 h 683121"/>
              <a:gd name="connsiteX4" fmla="*/ 0 w 8198784"/>
              <a:gd name="connsiteY4" fmla="*/ 0 h 683121"/>
              <a:gd name="connsiteX5" fmla="*/ 0 w 8198784"/>
              <a:gd name="connsiteY5" fmla="*/ 0 h 683121"/>
              <a:gd name="connsiteX6" fmla="*/ 8198784 w 8198784"/>
              <a:gd name="connsiteY6" fmla="*/ 0 h 683121"/>
              <a:gd name="connsiteX7" fmla="*/ 8198784 w 8198784"/>
              <a:gd name="connsiteY7" fmla="*/ 0 h 683121"/>
              <a:gd name="connsiteX8" fmla="*/ 8198784 w 8198784"/>
              <a:gd name="connsiteY8" fmla="*/ 640250 h 683121"/>
              <a:gd name="connsiteX9" fmla="*/ 8198784 w 8198784"/>
              <a:gd name="connsiteY9" fmla="*/ 640250 h 683121"/>
              <a:gd name="connsiteX0" fmla="*/ 0 w 8198784"/>
              <a:gd name="connsiteY0" fmla="*/ 0 h 677942"/>
              <a:gd name="connsiteX1" fmla="*/ 0 w 8198784"/>
              <a:gd name="connsiteY1" fmla="*/ 0 h 677942"/>
              <a:gd name="connsiteX2" fmla="*/ 8198784 w 8198784"/>
              <a:gd name="connsiteY2" fmla="*/ 0 h 677942"/>
              <a:gd name="connsiteX3" fmla="*/ 8198784 w 8198784"/>
              <a:gd name="connsiteY3" fmla="*/ 0 h 677942"/>
              <a:gd name="connsiteX4" fmla="*/ 8198784 w 8198784"/>
              <a:gd name="connsiteY4" fmla="*/ 640250 h 677942"/>
              <a:gd name="connsiteX5" fmla="*/ 8198784 w 8198784"/>
              <a:gd name="connsiteY5" fmla="*/ 640250 h 677942"/>
              <a:gd name="connsiteX6" fmla="*/ 0 w 8198784"/>
              <a:gd name="connsiteY6" fmla="*/ 640250 h 677942"/>
              <a:gd name="connsiteX7" fmla="*/ 0 w 8198784"/>
              <a:gd name="connsiteY7" fmla="*/ 640250 h 677942"/>
              <a:gd name="connsiteX8" fmla="*/ 0 w 8198784"/>
              <a:gd name="connsiteY8" fmla="*/ 0 h 677942"/>
              <a:gd name="connsiteX0" fmla="*/ 0 w 8198784"/>
              <a:gd name="connsiteY0" fmla="*/ 640250 h 677942"/>
              <a:gd name="connsiteX1" fmla="*/ 0 w 8198784"/>
              <a:gd name="connsiteY1" fmla="*/ 640250 h 677942"/>
              <a:gd name="connsiteX2" fmla="*/ 959 w 8198784"/>
              <a:gd name="connsiteY2" fmla="*/ 637815 h 677942"/>
              <a:gd name="connsiteX3" fmla="*/ 560552 w 8198784"/>
              <a:gd name="connsiteY3" fmla="*/ 628289 h 677942"/>
              <a:gd name="connsiteX4" fmla="*/ 0 w 8198784"/>
              <a:gd name="connsiteY4" fmla="*/ 0 h 677942"/>
              <a:gd name="connsiteX5" fmla="*/ 0 w 8198784"/>
              <a:gd name="connsiteY5" fmla="*/ 0 h 677942"/>
              <a:gd name="connsiteX6" fmla="*/ 8198784 w 8198784"/>
              <a:gd name="connsiteY6" fmla="*/ 0 h 677942"/>
              <a:gd name="connsiteX7" fmla="*/ 8198784 w 8198784"/>
              <a:gd name="connsiteY7" fmla="*/ 0 h 677942"/>
              <a:gd name="connsiteX8" fmla="*/ 8198784 w 8198784"/>
              <a:gd name="connsiteY8" fmla="*/ 640250 h 677942"/>
              <a:gd name="connsiteX9" fmla="*/ 8198784 w 8198784"/>
              <a:gd name="connsiteY9" fmla="*/ 640250 h 677942"/>
              <a:gd name="connsiteX0" fmla="*/ 0 w 8198784"/>
              <a:gd name="connsiteY0" fmla="*/ 0 h 678632"/>
              <a:gd name="connsiteX1" fmla="*/ 0 w 8198784"/>
              <a:gd name="connsiteY1" fmla="*/ 0 h 678632"/>
              <a:gd name="connsiteX2" fmla="*/ 8198784 w 8198784"/>
              <a:gd name="connsiteY2" fmla="*/ 0 h 678632"/>
              <a:gd name="connsiteX3" fmla="*/ 8198784 w 8198784"/>
              <a:gd name="connsiteY3" fmla="*/ 0 h 678632"/>
              <a:gd name="connsiteX4" fmla="*/ 8198784 w 8198784"/>
              <a:gd name="connsiteY4" fmla="*/ 640250 h 678632"/>
              <a:gd name="connsiteX5" fmla="*/ 8198784 w 8198784"/>
              <a:gd name="connsiteY5" fmla="*/ 640250 h 678632"/>
              <a:gd name="connsiteX6" fmla="*/ 0 w 8198784"/>
              <a:gd name="connsiteY6" fmla="*/ 640250 h 678632"/>
              <a:gd name="connsiteX7" fmla="*/ 0 w 8198784"/>
              <a:gd name="connsiteY7" fmla="*/ 640250 h 678632"/>
              <a:gd name="connsiteX8" fmla="*/ 0 w 8198784"/>
              <a:gd name="connsiteY8" fmla="*/ 0 h 678632"/>
              <a:gd name="connsiteX0" fmla="*/ 0 w 8198784"/>
              <a:gd name="connsiteY0" fmla="*/ 640250 h 678632"/>
              <a:gd name="connsiteX1" fmla="*/ 0 w 8198784"/>
              <a:gd name="connsiteY1" fmla="*/ 640250 h 678632"/>
              <a:gd name="connsiteX2" fmla="*/ 951078 w 8198784"/>
              <a:gd name="connsiteY2" fmla="*/ 640196 h 678632"/>
              <a:gd name="connsiteX3" fmla="*/ 560552 w 8198784"/>
              <a:gd name="connsiteY3" fmla="*/ 628289 h 678632"/>
              <a:gd name="connsiteX4" fmla="*/ 0 w 8198784"/>
              <a:gd name="connsiteY4" fmla="*/ 0 h 678632"/>
              <a:gd name="connsiteX5" fmla="*/ 0 w 8198784"/>
              <a:gd name="connsiteY5" fmla="*/ 0 h 678632"/>
              <a:gd name="connsiteX6" fmla="*/ 8198784 w 8198784"/>
              <a:gd name="connsiteY6" fmla="*/ 0 h 678632"/>
              <a:gd name="connsiteX7" fmla="*/ 8198784 w 8198784"/>
              <a:gd name="connsiteY7" fmla="*/ 0 h 678632"/>
              <a:gd name="connsiteX8" fmla="*/ 8198784 w 8198784"/>
              <a:gd name="connsiteY8" fmla="*/ 640250 h 678632"/>
              <a:gd name="connsiteX9" fmla="*/ 8198784 w 8198784"/>
              <a:gd name="connsiteY9" fmla="*/ 640250 h 678632"/>
              <a:gd name="connsiteX0" fmla="*/ 0 w 8198784"/>
              <a:gd name="connsiteY0" fmla="*/ 0 h 640250"/>
              <a:gd name="connsiteX1" fmla="*/ 0 w 8198784"/>
              <a:gd name="connsiteY1" fmla="*/ 0 h 640250"/>
              <a:gd name="connsiteX2" fmla="*/ 8198784 w 8198784"/>
              <a:gd name="connsiteY2" fmla="*/ 0 h 640250"/>
              <a:gd name="connsiteX3" fmla="*/ 8198784 w 8198784"/>
              <a:gd name="connsiteY3" fmla="*/ 0 h 640250"/>
              <a:gd name="connsiteX4" fmla="*/ 8198784 w 8198784"/>
              <a:gd name="connsiteY4" fmla="*/ 640250 h 640250"/>
              <a:gd name="connsiteX5" fmla="*/ 8198784 w 8198784"/>
              <a:gd name="connsiteY5" fmla="*/ 640250 h 640250"/>
              <a:gd name="connsiteX6" fmla="*/ 0 w 8198784"/>
              <a:gd name="connsiteY6" fmla="*/ 640250 h 640250"/>
              <a:gd name="connsiteX7" fmla="*/ 0 w 8198784"/>
              <a:gd name="connsiteY7" fmla="*/ 640250 h 640250"/>
              <a:gd name="connsiteX8" fmla="*/ 0 w 8198784"/>
              <a:gd name="connsiteY8" fmla="*/ 0 h 640250"/>
              <a:gd name="connsiteX0" fmla="*/ 0 w 8198784"/>
              <a:gd name="connsiteY0" fmla="*/ 640250 h 640250"/>
              <a:gd name="connsiteX1" fmla="*/ 0 w 8198784"/>
              <a:gd name="connsiteY1" fmla="*/ 640250 h 640250"/>
              <a:gd name="connsiteX2" fmla="*/ 951078 w 8198784"/>
              <a:gd name="connsiteY2" fmla="*/ 640196 h 640250"/>
              <a:gd name="connsiteX3" fmla="*/ 0 w 8198784"/>
              <a:gd name="connsiteY3" fmla="*/ 0 h 640250"/>
              <a:gd name="connsiteX4" fmla="*/ 0 w 8198784"/>
              <a:gd name="connsiteY4" fmla="*/ 0 h 640250"/>
              <a:gd name="connsiteX5" fmla="*/ 8198784 w 8198784"/>
              <a:gd name="connsiteY5" fmla="*/ 0 h 640250"/>
              <a:gd name="connsiteX6" fmla="*/ 8198784 w 8198784"/>
              <a:gd name="connsiteY6" fmla="*/ 0 h 640250"/>
              <a:gd name="connsiteX7" fmla="*/ 8198784 w 8198784"/>
              <a:gd name="connsiteY7" fmla="*/ 640250 h 640250"/>
              <a:gd name="connsiteX8" fmla="*/ 8198784 w 8198784"/>
              <a:gd name="connsiteY8" fmla="*/ 640250 h 640250"/>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51428 w 8250212"/>
              <a:gd name="connsiteY1" fmla="*/ 640250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51428 w 8250212"/>
              <a:gd name="connsiteY0" fmla="*/ 0 h 644958"/>
              <a:gd name="connsiteX1" fmla="*/ 51428 w 8250212"/>
              <a:gd name="connsiteY1" fmla="*/ 0 h 644958"/>
              <a:gd name="connsiteX2" fmla="*/ 8250212 w 8250212"/>
              <a:gd name="connsiteY2" fmla="*/ 0 h 644958"/>
              <a:gd name="connsiteX3" fmla="*/ 8250212 w 8250212"/>
              <a:gd name="connsiteY3" fmla="*/ 0 h 644958"/>
              <a:gd name="connsiteX4" fmla="*/ 8250212 w 8250212"/>
              <a:gd name="connsiteY4" fmla="*/ 640250 h 644958"/>
              <a:gd name="connsiteX5" fmla="*/ 8250212 w 8250212"/>
              <a:gd name="connsiteY5" fmla="*/ 640250 h 644958"/>
              <a:gd name="connsiteX6" fmla="*/ 51428 w 8250212"/>
              <a:gd name="connsiteY6" fmla="*/ 640250 h 644958"/>
              <a:gd name="connsiteX7" fmla="*/ 51428 w 8250212"/>
              <a:gd name="connsiteY7" fmla="*/ 640250 h 644958"/>
              <a:gd name="connsiteX8" fmla="*/ 51428 w 8250212"/>
              <a:gd name="connsiteY8" fmla="*/ 0 h 644958"/>
              <a:gd name="connsiteX0" fmla="*/ 51428 w 8250212"/>
              <a:gd name="connsiteY0" fmla="*/ 640250 h 644958"/>
              <a:gd name="connsiteX1" fmla="*/ 482435 w 8250212"/>
              <a:gd name="connsiteY1" fmla="*/ 633106 h 644958"/>
              <a:gd name="connsiteX2" fmla="*/ 0 w 8250212"/>
              <a:gd name="connsiteY2" fmla="*/ 644958 h 644958"/>
              <a:gd name="connsiteX3" fmla="*/ 51428 w 8250212"/>
              <a:gd name="connsiteY3" fmla="*/ 0 h 644958"/>
              <a:gd name="connsiteX4" fmla="*/ 51428 w 8250212"/>
              <a:gd name="connsiteY4" fmla="*/ 0 h 644958"/>
              <a:gd name="connsiteX5" fmla="*/ 8250212 w 8250212"/>
              <a:gd name="connsiteY5" fmla="*/ 0 h 644958"/>
              <a:gd name="connsiteX6" fmla="*/ 8250212 w 8250212"/>
              <a:gd name="connsiteY6" fmla="*/ 0 h 644958"/>
              <a:gd name="connsiteX7" fmla="*/ 8250212 w 8250212"/>
              <a:gd name="connsiteY7" fmla="*/ 640250 h 644958"/>
              <a:gd name="connsiteX8" fmla="*/ 8250212 w 8250212"/>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8200206 w 8200206"/>
              <a:gd name="connsiteY5" fmla="*/ 640250 h 644958"/>
              <a:gd name="connsiteX6" fmla="*/ 1422 w 8200206"/>
              <a:gd name="connsiteY6" fmla="*/ 640250 h 644958"/>
              <a:gd name="connsiteX7" fmla="*/ 1422 w 8200206"/>
              <a:gd name="connsiteY7" fmla="*/ 640250 h 644958"/>
              <a:gd name="connsiteX8" fmla="*/ 1422 w 8200206"/>
              <a:gd name="connsiteY8" fmla="*/ 0 h 644958"/>
              <a:gd name="connsiteX0" fmla="*/ 1422 w 8200206"/>
              <a:gd name="connsiteY0" fmla="*/ 640250 h 644958"/>
              <a:gd name="connsiteX1" fmla="*/ 432429 w 8200206"/>
              <a:gd name="connsiteY1" fmla="*/ 633106 h 644958"/>
              <a:gd name="connsiteX2" fmla="*/ 0 w 8200206"/>
              <a:gd name="connsiteY2" fmla="*/ 644958 h 644958"/>
              <a:gd name="connsiteX3" fmla="*/ 1422 w 8200206"/>
              <a:gd name="connsiteY3" fmla="*/ 0 h 644958"/>
              <a:gd name="connsiteX4" fmla="*/ 1422 w 8200206"/>
              <a:gd name="connsiteY4" fmla="*/ 0 h 644958"/>
              <a:gd name="connsiteX5" fmla="*/ 8200206 w 8200206"/>
              <a:gd name="connsiteY5" fmla="*/ 0 h 644958"/>
              <a:gd name="connsiteX6" fmla="*/ 8200206 w 8200206"/>
              <a:gd name="connsiteY6" fmla="*/ 0 h 644958"/>
              <a:gd name="connsiteX7" fmla="*/ 8200206 w 8200206"/>
              <a:gd name="connsiteY7" fmla="*/ 640250 h 644958"/>
              <a:gd name="connsiteX8" fmla="*/ 8200206 w 8200206"/>
              <a:gd name="connsiteY8" fmla="*/ 640250 h 644958"/>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0 h 645012"/>
              <a:gd name="connsiteX7" fmla="*/ 8200206 w 8200206"/>
              <a:gd name="connsiteY7" fmla="*/ 640250 h 645012"/>
              <a:gd name="connsiteX8" fmla="*/ 8200206 w 8200206"/>
              <a:gd name="connsiteY8"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7" fmla="*/ 8200206 w 8200206"/>
              <a:gd name="connsiteY7"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5" fmla="*/ 8200206 w 8200206"/>
              <a:gd name="connsiteY5" fmla="*/ 0 h 645012"/>
              <a:gd name="connsiteX6" fmla="*/ 8200206 w 8200206"/>
              <a:gd name="connsiteY6" fmla="*/ 64025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8200206 w 8200206"/>
              <a:gd name="connsiteY5" fmla="*/ 640250 h 645012"/>
              <a:gd name="connsiteX6" fmla="*/ 1422 w 8200206"/>
              <a:gd name="connsiteY6" fmla="*/ 640250 h 645012"/>
              <a:gd name="connsiteX7" fmla="*/ 1422 w 8200206"/>
              <a:gd name="connsiteY7" fmla="*/ 640250 h 645012"/>
              <a:gd name="connsiteX8" fmla="*/ 1422 w 8200206"/>
              <a:gd name="connsiteY8"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5012"/>
              <a:gd name="connsiteX1" fmla="*/ 1422 w 8200206"/>
              <a:gd name="connsiteY1" fmla="*/ 0 h 645012"/>
              <a:gd name="connsiteX2" fmla="*/ 8200206 w 8200206"/>
              <a:gd name="connsiteY2" fmla="*/ 0 h 645012"/>
              <a:gd name="connsiteX3" fmla="*/ 8200206 w 8200206"/>
              <a:gd name="connsiteY3" fmla="*/ 0 h 645012"/>
              <a:gd name="connsiteX4" fmla="*/ 8200206 w 8200206"/>
              <a:gd name="connsiteY4" fmla="*/ 640250 h 645012"/>
              <a:gd name="connsiteX5" fmla="*/ 1422 w 8200206"/>
              <a:gd name="connsiteY5" fmla="*/ 640250 h 645012"/>
              <a:gd name="connsiteX6" fmla="*/ 1422 w 8200206"/>
              <a:gd name="connsiteY6" fmla="*/ 640250 h 645012"/>
              <a:gd name="connsiteX7" fmla="*/ 1422 w 8200206"/>
              <a:gd name="connsiteY7" fmla="*/ 0 h 645012"/>
              <a:gd name="connsiteX0" fmla="*/ 1422 w 8200206"/>
              <a:gd name="connsiteY0" fmla="*/ 640250 h 645012"/>
              <a:gd name="connsiteX1" fmla="*/ 3473286 w 8200206"/>
              <a:gd name="connsiteY1" fmla="*/ 645012 h 645012"/>
              <a:gd name="connsiteX2" fmla="*/ 0 w 8200206"/>
              <a:gd name="connsiteY2" fmla="*/ 644958 h 645012"/>
              <a:gd name="connsiteX3" fmla="*/ 1422 w 8200206"/>
              <a:gd name="connsiteY3" fmla="*/ 0 h 645012"/>
              <a:gd name="connsiteX4" fmla="*/ 1422 w 8200206"/>
              <a:gd name="connsiteY4" fmla="*/ 0 h 645012"/>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6075992 w 8200206"/>
              <a:gd name="connsiteY1" fmla="*/ 642631 h 644958"/>
              <a:gd name="connsiteX2" fmla="*/ 0 w 8200206"/>
              <a:gd name="connsiteY2" fmla="*/ 644958 h 644958"/>
              <a:gd name="connsiteX3" fmla="*/ 1422 w 8200206"/>
              <a:gd name="connsiteY3" fmla="*/ 0 h 644958"/>
              <a:gd name="connsiteX4" fmla="*/ 1422 w 8200206"/>
              <a:gd name="connsiteY4" fmla="*/ 0 h 644958"/>
              <a:gd name="connsiteX0" fmla="*/ 1422 w 8200206"/>
              <a:gd name="connsiteY0" fmla="*/ 0 h 644958"/>
              <a:gd name="connsiteX1" fmla="*/ 1422 w 8200206"/>
              <a:gd name="connsiteY1" fmla="*/ 0 h 644958"/>
              <a:gd name="connsiteX2" fmla="*/ 8200206 w 8200206"/>
              <a:gd name="connsiteY2" fmla="*/ 0 h 644958"/>
              <a:gd name="connsiteX3" fmla="*/ 8200206 w 8200206"/>
              <a:gd name="connsiteY3" fmla="*/ 0 h 644958"/>
              <a:gd name="connsiteX4" fmla="*/ 8200206 w 8200206"/>
              <a:gd name="connsiteY4" fmla="*/ 640250 h 644958"/>
              <a:gd name="connsiteX5" fmla="*/ 1422 w 8200206"/>
              <a:gd name="connsiteY5" fmla="*/ 640250 h 644958"/>
              <a:gd name="connsiteX6" fmla="*/ 1422 w 8200206"/>
              <a:gd name="connsiteY6" fmla="*/ 640250 h 644958"/>
              <a:gd name="connsiteX7" fmla="*/ 1422 w 8200206"/>
              <a:gd name="connsiteY7" fmla="*/ 0 h 644958"/>
              <a:gd name="connsiteX0" fmla="*/ 1422 w 8200206"/>
              <a:gd name="connsiteY0" fmla="*/ 640250 h 644958"/>
              <a:gd name="connsiteX1" fmla="*/ 8190542 w 8200206"/>
              <a:gd name="connsiteY1" fmla="*/ 642631 h 644958"/>
              <a:gd name="connsiteX2" fmla="*/ 0 w 8200206"/>
              <a:gd name="connsiteY2" fmla="*/ 644958 h 644958"/>
              <a:gd name="connsiteX3" fmla="*/ 1422 w 8200206"/>
              <a:gd name="connsiteY3" fmla="*/ 0 h 644958"/>
              <a:gd name="connsiteX4" fmla="*/ 1422 w 8200206"/>
              <a:gd name="connsiteY4" fmla="*/ 0 h 644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206" h="644958" stroke="0" extrusionOk="0">
                <a:moveTo>
                  <a:pt x="1422" y="0"/>
                </a:moveTo>
                <a:lnTo>
                  <a:pt x="1422" y="0"/>
                </a:lnTo>
                <a:lnTo>
                  <a:pt x="8200206" y="0"/>
                </a:lnTo>
                <a:lnTo>
                  <a:pt x="8200206" y="0"/>
                </a:lnTo>
                <a:lnTo>
                  <a:pt x="8200206" y="640250"/>
                </a:lnTo>
                <a:lnTo>
                  <a:pt x="1422" y="640250"/>
                </a:lnTo>
                <a:lnTo>
                  <a:pt x="1422" y="640250"/>
                </a:lnTo>
                <a:lnTo>
                  <a:pt x="1422" y="0"/>
                </a:lnTo>
                <a:close/>
              </a:path>
              <a:path w="8200206" h="644958" fill="none">
                <a:moveTo>
                  <a:pt x="1422" y="640250"/>
                </a:moveTo>
                <a:lnTo>
                  <a:pt x="8190542" y="642631"/>
                </a:lnTo>
                <a:lnTo>
                  <a:pt x="0" y="644958"/>
                </a:lnTo>
                <a:lnTo>
                  <a:pt x="1422" y="0"/>
                </a:lnTo>
                <a:lnTo>
                  <a:pt x="1422" y="0"/>
                </a:lnTo>
              </a:path>
            </a:pathLst>
          </a:custGeom>
          <a:solidFill>
            <a:schemeClr val="bg1"/>
          </a:solidFill>
          <a:ln>
            <a:solidFill>
              <a:schemeClr val="accent1"/>
            </a:solidFill>
          </a:ln>
        </p:spPr>
        <p:txBody>
          <a:bodyPr anchor="ctr">
            <a:noAutofit/>
          </a:bodyPr>
          <a:lstStyle>
            <a:lvl1pPr marL="0" indent="0" algn="l">
              <a:spcBef>
                <a:spcPts val="0"/>
              </a:spcBef>
              <a:buNone/>
              <a:defRPr sz="1600" b="1">
                <a:solidFill>
                  <a:schemeClr val="accent1"/>
                </a:solidFill>
                <a:latin typeface="+mj-lt"/>
              </a:defRPr>
            </a:lvl1pPr>
            <a:lvl2pPr algn="l">
              <a:buNone/>
              <a:defRPr b="0"/>
            </a:lvl2pPr>
            <a:lvl3pPr algn="l">
              <a:buNone/>
              <a:defRPr b="0"/>
            </a:lvl3pPr>
            <a:lvl4pPr algn="l">
              <a:buNone/>
              <a:defRPr b="0"/>
            </a:lvl4pPr>
            <a:lvl5pPr algn="l">
              <a:buNone/>
              <a:defRPr b="0"/>
            </a:lvl5pPr>
          </a:lstStyle>
          <a:p>
            <a:pPr lvl="0"/>
            <a:r>
              <a:rPr lang="fr-FR" dirty="0" smtClean="0"/>
              <a:t>Cliquez pour modifier les styles du texte du masque</a:t>
            </a:r>
          </a:p>
        </p:txBody>
      </p:sp>
      <p:sp>
        <p:nvSpPr>
          <p:cNvPr id="15" name="Espace réservé du numéro de diapositive 1"/>
          <p:cNvSpPr txBox="1">
            <a:spLocks/>
          </p:cNvSpPr>
          <p:nvPr userDrawn="1"/>
        </p:nvSpPr>
        <p:spPr>
          <a:xfrm>
            <a:off x="8526593" y="6431282"/>
            <a:ext cx="255457" cy="273127"/>
          </a:xfrm>
          <a:prstGeom prst="rect">
            <a:avLst/>
          </a:prstGeom>
          <a:solidFill>
            <a:srgbClr val="D9D9D9"/>
          </a:solid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800" b="1" smtClean="0">
                <a:solidFill>
                  <a:schemeClr val="tx1">
                    <a:lumMod val="50000"/>
                    <a:lumOff val="50000"/>
                  </a:schemeClr>
                </a:solidFill>
                <a:latin typeface="+mj-lt"/>
                <a:cs typeface="Helvetica Neue Medium"/>
              </a:rPr>
              <a:pPr/>
              <a:t>‹N°›</a:t>
            </a:fld>
            <a:endParaRPr lang="fr-FR" sz="800" b="1" dirty="0">
              <a:solidFill>
                <a:schemeClr val="tx1">
                  <a:lumMod val="50000"/>
                  <a:lumOff val="50000"/>
                </a:schemeClr>
              </a:solidFill>
              <a:latin typeface="+mj-lt"/>
              <a:cs typeface="Helvetica Neue Medium"/>
            </a:endParaRPr>
          </a:p>
        </p:txBody>
      </p:sp>
      <p:sp>
        <p:nvSpPr>
          <p:cNvPr id="21" name="Espace réservé du texte 15"/>
          <p:cNvSpPr>
            <a:spLocks noGrp="1"/>
          </p:cNvSpPr>
          <p:nvPr>
            <p:ph type="body" sz="quarter" idx="13" hasCustomPrompt="1"/>
          </p:nvPr>
        </p:nvSpPr>
        <p:spPr>
          <a:xfrm rot="16200000">
            <a:off x="-3249000" y="3249000"/>
            <a:ext cx="6858000" cy="360000"/>
          </a:xfrm>
          <a:solidFill>
            <a:srgbClr val="D9D9D9"/>
          </a:solidFill>
        </p:spPr>
        <p:txBody>
          <a:bodyPr anchor="ctr">
            <a:noAutofit/>
          </a:bodyPr>
          <a:lstStyle>
            <a:lvl1pPr marL="0" indent="0" algn="ctr">
              <a:buNone/>
              <a:defRPr sz="1400" b="0" cap="all" baseline="0">
                <a:solidFill>
                  <a:schemeClr val="tx1">
                    <a:lumMod val="50000"/>
                    <a:lumOff val="50000"/>
                  </a:schemeClr>
                </a:solidFill>
              </a:defRPr>
            </a:lvl1pPr>
          </a:lstStyle>
          <a:p>
            <a:pPr lvl="0"/>
            <a:r>
              <a:rPr lang="fr-FR" dirty="0" smtClean="0"/>
              <a:t>CLIQUEZ ICI POUR AJOUTER UN TITRE</a:t>
            </a:r>
            <a:endParaRPr lang="fr-FR" dirty="0"/>
          </a:p>
        </p:txBody>
      </p:sp>
    </p:spTree>
    <p:extLst>
      <p:ext uri="{BB962C8B-B14F-4D97-AF65-F5344CB8AC3E}">
        <p14:creationId xmlns:p14="http://schemas.microsoft.com/office/powerpoint/2010/main" val="13040514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5" name="Group 9"/>
          <p:cNvGrpSpPr>
            <a:grpSpLocks/>
          </p:cNvGrpSpPr>
          <p:nvPr userDrawn="1"/>
        </p:nvGrpSpPr>
        <p:grpSpPr bwMode="auto">
          <a:xfrm>
            <a:off x="260748" y="6408737"/>
            <a:ext cx="167878" cy="222251"/>
            <a:chOff x="4328868" y="5502988"/>
            <a:chExt cx="500307" cy="493774"/>
          </a:xfrm>
        </p:grpSpPr>
        <p:sp>
          <p:nvSpPr>
            <p:cNvPr id="6" name="Freeform 10">
              <a:hlinkClick r:id="" action="ppaction://hlinkshowjump?jump=previousslide"/>
            </p:cNvPr>
            <p:cNvSpPr>
              <a:spLocks/>
            </p:cNvSpPr>
            <p:nvPr userDrawn="1"/>
          </p:nvSpPr>
          <p:spPr bwMode="auto">
            <a:xfrm>
              <a:off x="4520475" y="5651120"/>
              <a:ext cx="117092" cy="197510"/>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id-ID">
                <a:latin typeface="+mn-lt"/>
                <a:ea typeface="+mn-ea"/>
              </a:endParaRPr>
            </a:p>
          </p:txBody>
        </p:sp>
        <p:sp>
          <p:nvSpPr>
            <p:cNvPr id="7" name="Freeform 11">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id-ID">
                <a:latin typeface="+mn-lt"/>
                <a:ea typeface="+mn-ea"/>
              </a:endParaRPr>
            </a:p>
          </p:txBody>
        </p:sp>
      </p:grpSp>
      <p:grpSp>
        <p:nvGrpSpPr>
          <p:cNvPr id="8" name="Group 12"/>
          <p:cNvGrpSpPr>
            <a:grpSpLocks/>
          </p:cNvGrpSpPr>
          <p:nvPr userDrawn="1"/>
        </p:nvGrpSpPr>
        <p:grpSpPr bwMode="auto">
          <a:xfrm flipH="1">
            <a:off x="700088" y="6408737"/>
            <a:ext cx="167879" cy="222251"/>
            <a:chOff x="4328868" y="5502988"/>
            <a:chExt cx="500307" cy="493774"/>
          </a:xfrm>
        </p:grpSpPr>
        <p:sp>
          <p:nvSpPr>
            <p:cNvPr id="9" name="Freeform 13">
              <a:hlinkClick r:id="" action="ppaction://hlinkshowjump?jump=nextslide"/>
            </p:cNvPr>
            <p:cNvSpPr>
              <a:spLocks/>
            </p:cNvSpPr>
            <p:nvPr userDrawn="1"/>
          </p:nvSpPr>
          <p:spPr bwMode="auto">
            <a:xfrm>
              <a:off x="4520475" y="5651120"/>
              <a:ext cx="117094" cy="197510"/>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id-ID">
                <a:latin typeface="+mn-lt"/>
                <a:ea typeface="+mn-ea"/>
              </a:endParaRPr>
            </a:p>
          </p:txBody>
        </p:sp>
        <p:sp>
          <p:nvSpPr>
            <p:cNvPr id="10" name="Freeform 14">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id-ID">
                <a:latin typeface="+mn-lt"/>
                <a:ea typeface="+mn-ea"/>
              </a:endParaRPr>
            </a:p>
          </p:txBody>
        </p:sp>
      </p:grpSp>
      <p:cxnSp>
        <p:nvCxnSpPr>
          <p:cNvPr id="11" name="Straight Connector 15"/>
          <p:cNvCxnSpPr/>
          <p:nvPr userDrawn="1"/>
        </p:nvCxnSpPr>
        <p:spPr>
          <a:xfrm>
            <a:off x="414338" y="6523039"/>
            <a:ext cx="28575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a:off x="450000" y="842400"/>
            <a:ext cx="824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1328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23104" y="359453"/>
            <a:ext cx="8064000" cy="644958"/>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4" name="Espace réservé du texte 3"/>
          <p:cNvSpPr>
            <a:spLocks noGrp="1"/>
          </p:cNvSpPr>
          <p:nvPr>
            <p:ph type="body" idx="1"/>
          </p:nvPr>
        </p:nvSpPr>
        <p:spPr>
          <a:xfrm>
            <a:off x="723104" y="1600200"/>
            <a:ext cx="8064000" cy="4525963"/>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04322054"/>
      </p:ext>
    </p:extLst>
  </p:cSld>
  <p:clrMap bg1="lt1" tx1="dk1" bg2="lt2" tx2="dk2" accent1="accent1" accent2="accent2" accent3="accent3" accent4="accent4" accent5="accent5" accent6="accent6" hlink="hlink" folHlink="folHlink"/>
  <p:sldLayoutIdLst>
    <p:sldLayoutId id="2147483679" r:id="rId1"/>
    <p:sldLayoutId id="2147483676" r:id="rId2"/>
    <p:sldLayoutId id="2147483663" r:id="rId3"/>
    <p:sldLayoutId id="2147483681" r:id="rId4"/>
    <p:sldLayoutId id="2147483677" r:id="rId5"/>
    <p:sldLayoutId id="2147483678" r:id="rId6"/>
    <p:sldLayoutId id="2147483682" r:id="rId7"/>
  </p:sldLayoutIdLst>
  <p:timing>
    <p:tnLst>
      <p:par>
        <p:cTn id="1" dur="indefinite" restart="never" nodeType="tmRoot"/>
      </p:par>
    </p:tnLst>
  </p:timing>
  <p:hf hdr="0"/>
  <p:txStyles>
    <p:titleStyle>
      <a:lvl1pPr algn="l" defTabSz="914400" rtl="0" eaLnBrk="1" latinLnBrk="0" hangingPunct="1">
        <a:spcBef>
          <a:spcPct val="0"/>
        </a:spcBef>
        <a:buNone/>
        <a:defRPr sz="1800" b="1" kern="1200">
          <a:solidFill>
            <a:srgbClr val="C31632"/>
          </a:solidFill>
          <a:latin typeface="Arial Narrow"/>
          <a:ea typeface="+mj-ea"/>
          <a:cs typeface="Arial Narrow"/>
        </a:defRPr>
      </a:lvl1pPr>
    </p:titleStyle>
    <p:bodyStyle>
      <a:lvl1pPr marL="194400" marR="0" indent="-194400" algn="l" defTabSz="914400" rtl="0" eaLnBrk="1" fontAlgn="auto" latinLnBrk="0" hangingPunct="1">
        <a:lnSpc>
          <a:spcPct val="100000"/>
        </a:lnSpc>
        <a:spcBef>
          <a:spcPts val="600"/>
        </a:spcBef>
        <a:spcAft>
          <a:spcPts val="0"/>
        </a:spcAft>
        <a:buClr>
          <a:schemeClr val="accent1"/>
        </a:buClr>
        <a:buSzPct val="70000"/>
        <a:buFont typeface="Wingdings 2" pitchFamily="18" charset="2"/>
        <a:buChar char=""/>
        <a:tabLst/>
        <a:defRPr sz="1400" b="1" kern="1200" baseline="0">
          <a:solidFill>
            <a:schemeClr val="tx1">
              <a:lumMod val="50000"/>
              <a:lumOff val="50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rgbClr val="C00000"/>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rgbClr val="C00000"/>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rgbClr val="C00000"/>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rgbClr val="C00000"/>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23.png"/><Relationship Id="rId18" Type="http://schemas.openxmlformats.org/officeDocument/2006/relationships/slide" Target="slide14.xml"/><Relationship Id="rId26" Type="http://schemas.openxmlformats.org/officeDocument/2006/relationships/slide" Target="slide15.xml"/><Relationship Id="rId3" Type="http://schemas.openxmlformats.org/officeDocument/2006/relationships/image" Target="../media/image17.png"/><Relationship Id="rId21" Type="http://schemas.openxmlformats.org/officeDocument/2006/relationships/image" Target="../media/image27.png"/><Relationship Id="rId7" Type="http://schemas.openxmlformats.org/officeDocument/2006/relationships/image" Target="../media/image20.png"/><Relationship Id="rId12" Type="http://schemas.openxmlformats.org/officeDocument/2006/relationships/slide" Target="slide10.xml"/><Relationship Id="rId17" Type="http://schemas.openxmlformats.org/officeDocument/2006/relationships/image" Target="../media/image25.png"/><Relationship Id="rId25" Type="http://schemas.openxmlformats.org/officeDocument/2006/relationships/image" Target="../media/image29.png"/><Relationship Id="rId2" Type="http://schemas.openxmlformats.org/officeDocument/2006/relationships/audio" Target="../media/audio1.wav"/><Relationship Id="rId16" Type="http://schemas.openxmlformats.org/officeDocument/2006/relationships/slide" Target="slide17.xml"/><Relationship Id="rId20" Type="http://schemas.openxmlformats.org/officeDocument/2006/relationships/slide" Target="slide20.xml"/><Relationship Id="rId29"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slide" Target="slide18.xml"/><Relationship Id="rId11" Type="http://schemas.openxmlformats.org/officeDocument/2006/relationships/image" Target="../media/image22.png"/><Relationship Id="rId24" Type="http://schemas.openxmlformats.org/officeDocument/2006/relationships/slide" Target="slide13.xml"/><Relationship Id="rId5" Type="http://schemas.openxmlformats.org/officeDocument/2006/relationships/image" Target="../media/image19.png"/><Relationship Id="rId15" Type="http://schemas.openxmlformats.org/officeDocument/2006/relationships/image" Target="../media/image24.png"/><Relationship Id="rId23" Type="http://schemas.openxmlformats.org/officeDocument/2006/relationships/image" Target="../media/image28.png"/><Relationship Id="rId28" Type="http://schemas.openxmlformats.org/officeDocument/2006/relationships/slide" Target="slide16.xml"/><Relationship Id="rId10" Type="http://schemas.openxmlformats.org/officeDocument/2006/relationships/slide" Target="slide9.xml"/><Relationship Id="rId19" Type="http://schemas.openxmlformats.org/officeDocument/2006/relationships/image" Target="../media/image26.png"/><Relationship Id="rId4" Type="http://schemas.openxmlformats.org/officeDocument/2006/relationships/image" Target="../media/image18.png"/><Relationship Id="rId9" Type="http://schemas.openxmlformats.org/officeDocument/2006/relationships/image" Target="../media/image21.png"/><Relationship Id="rId14" Type="http://schemas.openxmlformats.org/officeDocument/2006/relationships/slide" Target="slide12.xml"/><Relationship Id="rId22" Type="http://schemas.openxmlformats.org/officeDocument/2006/relationships/slide" Target="slide11.xml"/><Relationship Id="rId27"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slide" Target="slide22.xml"/><Relationship Id="rId11" Type="http://schemas.openxmlformats.org/officeDocument/2006/relationships/image" Target="../media/image24.png"/><Relationship Id="rId5" Type="http://schemas.openxmlformats.org/officeDocument/2006/relationships/image" Target="../media/image35.png"/><Relationship Id="rId10" Type="http://schemas.openxmlformats.org/officeDocument/2006/relationships/slide" Target="slide23.xml"/><Relationship Id="rId4" Type="http://schemas.openxmlformats.org/officeDocument/2006/relationships/image" Target="../media/image34.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hyperlink" Target="http://commerciaux.celca.caisse-epargne.fr/download/1535/applications-mobiles/12580/maj-des-coordonnees-en-ligne-fiche-pratique-032019.pdf" TargetMode="External"/><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hyperlink" Target="http://service-cegee-sps/sites/refdoc/mydocs/_layouts/15/WopiFrame.aspx?sourcedoc=/sites/refdoc/mydocs/Documents%20partages/NI-A-0075.docx&amp;action=default" TargetMode="External"/><Relationship Id="rId13" Type="http://schemas.openxmlformats.org/officeDocument/2006/relationships/image" Target="../media/image49.png"/><Relationship Id="rId18" Type="http://schemas.openxmlformats.org/officeDocument/2006/relationships/image" Target="../media/image43.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hyperlink" Target="https://cvc-front-itce.damdy.com/gee/paylib-recevoir-de-l-argent-video-6810.html" TargetMode="External"/><Relationship Id="rId17" Type="http://schemas.openxmlformats.org/officeDocument/2006/relationships/slide" Target="slide5.xml"/><Relationship Id="rId2" Type="http://schemas.openxmlformats.org/officeDocument/2006/relationships/image" Target="../media/image41.png"/><Relationship Id="rId16"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hyperlink" Target="https://cvc-front-itce.damdy.com/gee/tuto-paylib-envoyer-de-l-argent-video-6807.html" TargetMode="External"/><Relationship Id="rId5" Type="http://schemas.openxmlformats.org/officeDocument/2006/relationships/image" Target="../media/image46.png"/><Relationship Id="rId15" Type="http://schemas.openxmlformats.org/officeDocument/2006/relationships/image" Target="../media/image51.png"/><Relationship Id="rId10" Type="http://schemas.openxmlformats.org/officeDocument/2006/relationships/hyperlink" Target="http://commerciaux.celca.caisse-epargne.fr/download/1589/paylib-entre-amis/12286/paylib-entre-amis-faq-conseillers-022019.docx" TargetMode="External"/><Relationship Id="rId4" Type="http://schemas.openxmlformats.org/officeDocument/2006/relationships/image" Target="../media/image45.png"/><Relationship Id="rId9" Type="http://schemas.openxmlformats.org/officeDocument/2006/relationships/hyperlink" Target="http://commerciaux.celca.caisse-epargne.fr/download/1589/paylib-entre-amis/12285/paylib-entre-amis-memo-conseillers-022019.pdf" TargetMode="External"/><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hyperlink" Target="http://commerciaux.celca.caisse-epargne.fr/download/1533/pilotage-de-la-carte/11618/pilotage-de-la-carte-fiche-pratique-012019.pdf" TargetMode="External"/><Relationship Id="rId3" Type="http://schemas.openxmlformats.org/officeDocument/2006/relationships/image" Target="../media/image54.png"/><Relationship Id="rId7" Type="http://schemas.openxmlformats.org/officeDocument/2006/relationships/hyperlink" Target="https://www.caisse-epargne.fr/particuliers/au-quotidien/conseil-pilotez-carte-bancaire-depuis-application-mobile" TargetMode="External"/><Relationship Id="rId12" Type="http://schemas.openxmlformats.org/officeDocument/2006/relationships/image" Target="../media/image41.png"/><Relationship Id="rId2" Type="http://schemas.openxmlformats.org/officeDocument/2006/relationships/image" Target="../media/image53.png"/><Relationship Id="rId1" Type="http://schemas.openxmlformats.org/officeDocument/2006/relationships/slideLayout" Target="../slideLayouts/slideLayout3.xml"/><Relationship Id="rId6" Type="http://schemas.openxmlformats.org/officeDocument/2006/relationships/hyperlink" Target="http://commerciaux.celca.caisse-epargne.fr/download/1533/pilotage-de-la-carte/11619/pilotage-de-la-carte-faq-conseillers-012019.docx" TargetMode="External"/><Relationship Id="rId11" Type="http://schemas.openxmlformats.org/officeDocument/2006/relationships/slide" Target="slide19.xml"/><Relationship Id="rId5" Type="http://schemas.openxmlformats.org/officeDocument/2006/relationships/image" Target="../media/image55.PNG"/><Relationship Id="rId10" Type="http://schemas.openxmlformats.org/officeDocument/2006/relationships/image" Target="../media/image43.png"/><Relationship Id="rId4" Type="http://schemas.openxmlformats.org/officeDocument/2006/relationships/image" Target="../media/image46.png"/><Relationship Id="rId9"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43.png"/><Relationship Id="rId3" Type="http://schemas.openxmlformats.org/officeDocument/2006/relationships/image" Target="../media/image45.png"/><Relationship Id="rId7" Type="http://schemas.openxmlformats.org/officeDocument/2006/relationships/image" Target="../media/image57.png"/><Relationship Id="rId12" Type="http://schemas.openxmlformats.org/officeDocument/2006/relationships/slide" Target="slide5.xml"/><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hyperlink" Target="http://service-cegee-sps/sites/refdoc/mydocs/_layouts/15/WopiFrame.aspx?sourcedoc=/sites/refdoc/mydocs/Documents%20partages/NI-A-0011.pdf&amp;action=default&amp;DefaultItemOpen=1" TargetMode="External"/><Relationship Id="rId11" Type="http://schemas.openxmlformats.org/officeDocument/2006/relationships/image" Target="../media/image60.png"/><Relationship Id="rId5" Type="http://schemas.openxmlformats.org/officeDocument/2006/relationships/hyperlink" Target="http://commerciaux.celca.caisse-epargne.fr/download/203/oav/9439/option-internationale-les-evolutions-parcours-mobile.pdf" TargetMode="External"/><Relationship Id="rId10" Type="http://schemas.openxmlformats.org/officeDocument/2006/relationships/image" Target="../media/image59.png"/><Relationship Id="rId4" Type="http://schemas.openxmlformats.org/officeDocument/2006/relationships/image" Target="../media/image56.pn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1.png"/><Relationship Id="rId7" Type="http://schemas.openxmlformats.org/officeDocument/2006/relationships/slide" Target="slide5.xml"/><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48.png"/><Relationship Id="rId4" Type="http://schemas.openxmlformats.org/officeDocument/2006/relationships/image" Target="../media/image62.png"/><Relationship Id="rId9" Type="http://schemas.openxmlformats.org/officeDocument/2006/relationships/hyperlink" Target="http://service-cegee-sps/sites/refdoc/mydocs/_layouts/15/WopiFrame.aspx?sourcedoc=/sites/refdoc/mydocs/Documents%20partages/NI-A-0083.pdf&amp;action=default"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5.png"/><Relationship Id="rId7" Type="http://schemas.openxmlformats.org/officeDocument/2006/relationships/slide" Target="slide5.xml"/><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slide" Target="slide16.xml"/><Relationship Id="rId5" Type="http://schemas.openxmlformats.org/officeDocument/2006/relationships/image" Target="../media/image66.png"/><Relationship Id="rId10" Type="http://schemas.openxmlformats.org/officeDocument/2006/relationships/image" Target="../media/image45.png"/><Relationship Id="rId4" Type="http://schemas.openxmlformats.org/officeDocument/2006/relationships/hyperlink" Target="http://service-cegee-sps/sites/refdoc/mydocs/_layouts/15/WopiFrame.aspx?sourcedoc=/sites/refdoc/mydocs/Documents%20partages/NI-A-0040.pdf&amp;action=default&amp;DefaultItemOpen=1" TargetMode="External"/><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hyperlink" Target="https://www.caisse-epargne.fr/grand-est-europe/particuliers/faq-apple-pay" TargetMode="External"/><Relationship Id="rId13" Type="http://schemas.openxmlformats.org/officeDocument/2006/relationships/image" Target="../media/image69.jpeg"/><Relationship Id="rId3" Type="http://schemas.openxmlformats.org/officeDocument/2006/relationships/image" Target="../media/image44.png"/><Relationship Id="rId7" Type="http://schemas.openxmlformats.org/officeDocument/2006/relationships/hyperlink" Target="https://youtu.be/kHY9tXfFLC4" TargetMode="External"/><Relationship Id="rId12"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hyperlink" Target="https://youtu.be/jYf1vwL7nYs" TargetMode="External"/><Relationship Id="rId11" Type="http://schemas.openxmlformats.org/officeDocument/2006/relationships/image" Target="../media/image43.png"/><Relationship Id="rId5" Type="http://schemas.openxmlformats.org/officeDocument/2006/relationships/hyperlink" Target="https://www.caisse-epargne.fr/grand-est-europe/particuliers/faq-paylib-paiement-mobile" TargetMode="External"/><Relationship Id="rId10" Type="http://schemas.openxmlformats.org/officeDocument/2006/relationships/slide" Target="slide5.xml"/><Relationship Id="rId4" Type="http://schemas.openxmlformats.org/officeDocument/2006/relationships/image" Target="../media/image46.png"/><Relationship Id="rId9" Type="http://schemas.openxmlformats.org/officeDocument/2006/relationships/hyperlink" Target="https://www.caisse-epargne.fr/grand-est-europe/particuliers/faq-samsung-pa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43.png"/><Relationship Id="rId2" Type="http://schemas.openxmlformats.org/officeDocument/2006/relationships/image" Target="../media/image70.jpeg"/><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image" Target="../media/image72.png"/><Relationship Id="rId4" Type="http://schemas.openxmlformats.org/officeDocument/2006/relationships/image" Target="../media/image71.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5.png"/><Relationship Id="rId7" Type="http://schemas.openxmlformats.org/officeDocument/2006/relationships/slide" Target="slide5.xml"/><Relationship Id="rId2" Type="http://schemas.openxmlformats.org/officeDocument/2006/relationships/image" Target="../media/image70.jpeg"/><Relationship Id="rId1" Type="http://schemas.openxmlformats.org/officeDocument/2006/relationships/slideLayout" Target="../slideLayouts/slideLayout3.xml"/><Relationship Id="rId6" Type="http://schemas.openxmlformats.org/officeDocument/2006/relationships/hyperlink" Target="http://service-cegee-sps/sites/refdoc/mydocs/_layouts/15/WopiFrame2.aspx?sourcedoc=/sites/refdoc/mydocs/Documents%20partages/NI-A-0040.pdf&amp;action=default&amp;DefaultItemOpen=1" TargetMode="External"/><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5.PNG"/><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slide" Target="slide5.xml"/><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8" Type="http://schemas.openxmlformats.org/officeDocument/2006/relationships/hyperlink" Target="http://service-cegee-sps/sites/refdoc/mydocs/_layouts/15/WopiFrame.aspx?sourcedoc=/sites/refdoc/mydocs/Documents%20partages/NI-A-0058.pdf&amp;action=default&amp;DefaultItemOpen=1" TargetMode="External"/><Relationship Id="rId3" Type="http://schemas.openxmlformats.org/officeDocument/2006/relationships/image" Target="../media/image64.png"/><Relationship Id="rId7" Type="http://schemas.openxmlformats.org/officeDocument/2006/relationships/hyperlink" Target="http://commerciaux.celca.caisse-epargne.fr/download/1531/e-document/12597/edocuments_evolution-ergonomie-sur-mobile-v2019-03.docx" TargetMode="External"/><Relationship Id="rId12" Type="http://schemas.openxmlformats.org/officeDocument/2006/relationships/image" Target="../media/image41.png"/><Relationship Id="rId2" Type="http://schemas.openxmlformats.org/officeDocument/2006/relationships/hyperlink" Target="http://service-cegee-sps/sites/refdoc/mydocs/_layouts/15/WopiFrame2.aspx?sourcedoc=/sites/refdoc/mydocs/Documents%20partages/NI-A-0021.pdf&amp;action=default&amp;DefaultItemOpen=1" TargetMode="External"/><Relationship Id="rId1" Type="http://schemas.openxmlformats.org/officeDocument/2006/relationships/slideLayout" Target="../slideLayouts/slideLayout3.xml"/><Relationship Id="rId6" Type="http://schemas.openxmlformats.org/officeDocument/2006/relationships/image" Target="../media/image78.png"/><Relationship Id="rId11" Type="http://schemas.openxmlformats.org/officeDocument/2006/relationships/image" Target="../media/image45.png"/><Relationship Id="rId5" Type="http://schemas.openxmlformats.org/officeDocument/2006/relationships/image" Target="../media/image77.png"/><Relationship Id="rId10" Type="http://schemas.openxmlformats.org/officeDocument/2006/relationships/image" Target="../media/image43.png"/><Relationship Id="rId4" Type="http://schemas.openxmlformats.org/officeDocument/2006/relationships/image" Target="../media/image65.png"/><Relationship Id="rId9" Type="http://schemas.openxmlformats.org/officeDocument/2006/relationships/slide" Target="slide5.xml"/></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65.png"/><Relationship Id="rId7" Type="http://schemas.openxmlformats.org/officeDocument/2006/relationships/image" Target="../media/image43.png"/><Relationship Id="rId2"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image" Target="../media/image81.png"/><Relationship Id="rId4" Type="http://schemas.openxmlformats.org/officeDocument/2006/relationships/image" Target="../media/image80.png"/></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6.png"/><Relationship Id="rId7" Type="http://schemas.openxmlformats.org/officeDocument/2006/relationships/image" Target="../media/image64.png"/><Relationship Id="rId12"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hyperlink" Target="http://commerciaux.celca.caisse-epargne.fr/download/1323/securpass-et-sol/8343/securpass-faq-conseillers-2019-01.docx" TargetMode="External"/><Relationship Id="rId11" Type="http://schemas.openxmlformats.org/officeDocument/2006/relationships/image" Target="../media/image43.png"/><Relationship Id="rId5" Type="http://schemas.openxmlformats.org/officeDocument/2006/relationships/hyperlink" Target="http://commerciaux.celca.caisse-epargne.fr/download/1323/securpass-et-sol/7776/securpass-fiche-pratique-2019-01.pdf" TargetMode="External"/><Relationship Id="rId10" Type="http://schemas.openxmlformats.org/officeDocument/2006/relationships/slide" Target="slide5.xml"/><Relationship Id="rId4" Type="http://schemas.openxmlformats.org/officeDocument/2006/relationships/hyperlink" Target="https://youtu.be/2umQXqQub7M" TargetMode="External"/><Relationship Id="rId9" Type="http://schemas.openxmlformats.org/officeDocument/2006/relationships/image" Target="../media/image83.png"/></Relationships>
</file>

<file path=ppt/slides/_rels/slide21.xml.rels><?xml version="1.0" encoding="UTF-8" standalone="yes"?>
<Relationships xmlns="http://schemas.openxmlformats.org/package/2006/relationships"><Relationship Id="rId8" Type="http://schemas.openxmlformats.org/officeDocument/2006/relationships/hyperlink" Target="http://commerciaux.celca.caisse-epargne.fr/download/1531/e-document/10285/edocuments_fiche-pratique-v2018-09.pptx" TargetMode="External"/><Relationship Id="rId3" Type="http://schemas.openxmlformats.org/officeDocument/2006/relationships/image" Target="../media/image33.PNG"/><Relationship Id="rId7" Type="http://schemas.openxmlformats.org/officeDocument/2006/relationships/hyperlink" Target="http://service-cegee-sps/sites/refdoc/mydocs/_layouts/15/WopiFrame.aspx?sourcedoc=/sites/refdoc/mydocs/Documents%20partages/NI-A-0058.pdf&amp;action=default&amp;DefaultItemOpen=1" TargetMode="External"/><Relationship Id="rId12" Type="http://schemas.openxmlformats.org/officeDocument/2006/relationships/image" Target="../media/image5.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65.png"/><Relationship Id="rId11" Type="http://schemas.openxmlformats.org/officeDocument/2006/relationships/image" Target="../media/image41.png"/><Relationship Id="rId5" Type="http://schemas.openxmlformats.org/officeDocument/2006/relationships/image" Target="../media/image84.png"/><Relationship Id="rId10" Type="http://schemas.openxmlformats.org/officeDocument/2006/relationships/image" Target="../media/image43.png"/><Relationship Id="rId4" Type="http://schemas.openxmlformats.org/officeDocument/2006/relationships/image" Target="../media/image35.png"/><Relationship Id="rId9" Type="http://schemas.openxmlformats.org/officeDocument/2006/relationships/slide" Target="slide6.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3.png"/><Relationship Id="rId2" Type="http://schemas.openxmlformats.org/officeDocument/2006/relationships/image" Target="../media/image85.png"/><Relationship Id="rId1" Type="http://schemas.openxmlformats.org/officeDocument/2006/relationships/slideLayout" Target="../slideLayouts/slideLayout4.xml"/><Relationship Id="rId6" Type="http://schemas.openxmlformats.org/officeDocument/2006/relationships/slide" Target="slide6.xml"/><Relationship Id="rId5" Type="http://schemas.openxmlformats.org/officeDocument/2006/relationships/image" Target="../media/image86.png"/><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87.png"/><Relationship Id="rId7" Type="http://schemas.openxmlformats.org/officeDocument/2006/relationships/slide" Target="slide6.xml"/><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hyperlink" Target="https://caissedepargnerhonealpes.libcast.com/widget/dyddyv2-mp4" TargetMode="External"/><Relationship Id="rId11" Type="http://schemas.openxmlformats.org/officeDocument/2006/relationships/image" Target="../media/image5.png"/><Relationship Id="rId5" Type="http://schemas.openxmlformats.org/officeDocument/2006/relationships/image" Target="../media/image88.png"/><Relationship Id="rId10" Type="http://schemas.openxmlformats.org/officeDocument/2006/relationships/hyperlink" Target="http://service-cegee-sps/sites/refdoc/mydocs/_layouts/15/WopiFrame.aspx?sourcedoc=/sites/refdoc/mydocs/Documents%20partages/NI-A-0083.pdf&amp;action=default" TargetMode="External"/><Relationship Id="rId4" Type="http://schemas.openxmlformats.org/officeDocument/2006/relationships/image" Target="../media/image65.png"/><Relationship Id="rId9"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2">
            <a:extLst>
              <a:ext uri="{28A0092B-C50C-407E-A947-70E740481C1C}">
                <a14:useLocalDpi xmlns:a14="http://schemas.microsoft.com/office/drawing/2010/main" val="0"/>
              </a:ext>
            </a:extLst>
          </a:blip>
          <a:srcRect t="30612" b="25708"/>
          <a:stretch/>
        </p:blipFill>
        <p:spPr>
          <a:xfrm>
            <a:off x="216000" y="1339201"/>
            <a:ext cx="8676480" cy="2455691"/>
          </a:xfrm>
          <a:prstGeom prst="rect">
            <a:avLst/>
          </a:prstGeom>
        </p:spPr>
      </p:pic>
      <p:pic>
        <p:nvPicPr>
          <p:cNvPr id="10" name="Espace réservé pour une image  11"/>
          <p:cNvPicPr>
            <a:picLocks noChangeAspect="1"/>
          </p:cNvPicPr>
          <p:nvPr/>
        </p:nvPicPr>
        <p:blipFill>
          <a:blip r:embed="rId3" cstate="print">
            <a:extLst>
              <a:ext uri="{28A0092B-C50C-407E-A947-70E740481C1C}">
                <a14:useLocalDpi xmlns:a14="http://schemas.microsoft.com/office/drawing/2010/main" val="0"/>
              </a:ext>
            </a:extLst>
          </a:blip>
          <a:srcRect l="85" r="85"/>
          <a:stretch>
            <a:fillRect/>
          </a:stretch>
        </p:blipFill>
        <p:spPr>
          <a:xfrm>
            <a:off x="216000" y="248400"/>
            <a:ext cx="932400" cy="932400"/>
          </a:xfrm>
          <a:prstGeom prst="rect">
            <a:avLst/>
          </a:prstGeom>
        </p:spPr>
      </p:pic>
      <p:grpSp>
        <p:nvGrpSpPr>
          <p:cNvPr id="2" name="Groupe 1"/>
          <p:cNvGrpSpPr/>
          <p:nvPr/>
        </p:nvGrpSpPr>
        <p:grpSpPr>
          <a:xfrm>
            <a:off x="2123728" y="5877272"/>
            <a:ext cx="5062604" cy="276999"/>
            <a:chOff x="1888677" y="6021288"/>
            <a:chExt cx="5062604" cy="276999"/>
          </a:xfrm>
        </p:grpSpPr>
        <p:sp>
          <p:nvSpPr>
            <p:cNvPr id="6" name="ZoneTexte 5"/>
            <p:cNvSpPr txBox="1"/>
            <p:nvPr/>
          </p:nvSpPr>
          <p:spPr>
            <a:xfrm>
              <a:off x="1888677" y="6021288"/>
              <a:ext cx="5062604" cy="276999"/>
            </a:xfrm>
            <a:prstGeom prst="rect">
              <a:avLst/>
            </a:prstGeom>
          </p:spPr>
          <p:txBody>
            <a:bodyPr wrap="none">
              <a:spAutoFit/>
            </a:bodyPr>
            <a:lstStyle>
              <a:defPPr>
                <a:defRPr lang="fr-FR"/>
              </a:defPPr>
              <a:lvl1pPr>
                <a:defRPr sz="1200" b="1">
                  <a:solidFill>
                    <a:schemeClr val="tx1">
                      <a:lumMod val="65000"/>
                      <a:lumOff val="35000"/>
                    </a:schemeClr>
                  </a:solidFill>
                </a:defRPr>
              </a:lvl1pPr>
            </a:lstStyle>
            <a:p>
              <a:r>
                <a:rPr lang="fr-FR" dirty="0" smtClean="0"/>
                <a:t>Utilisez le mode Diaporama            </a:t>
              </a:r>
              <a:r>
                <a:rPr lang="fr-FR" dirty="0"/>
                <a:t>pour </a:t>
              </a:r>
              <a:r>
                <a:rPr lang="fr-FR" dirty="0" smtClean="0"/>
                <a:t>profiter de cette HDJ au format interactif </a:t>
              </a:r>
              <a:endParaRPr lang="fr-FR" dirty="0"/>
            </a:p>
          </p:txBody>
        </p:sp>
        <p:pic>
          <p:nvPicPr>
            <p:cNvPr id="11" name="Image 8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6603" y="6074062"/>
              <a:ext cx="1873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e 7"/>
          <p:cNvGrpSpPr/>
          <p:nvPr/>
        </p:nvGrpSpPr>
        <p:grpSpPr>
          <a:xfrm>
            <a:off x="-623910" y="1669672"/>
            <a:ext cx="1683663" cy="1791757"/>
            <a:chOff x="-623910" y="1669672"/>
            <a:chExt cx="1683663" cy="1791757"/>
          </a:xfrm>
        </p:grpSpPr>
        <p:sp>
          <p:nvSpPr>
            <p:cNvPr id="9" name="Forme en L 1"/>
            <p:cNvSpPr>
              <a:spLocks noChangeAspect="1"/>
            </p:cNvSpPr>
            <p:nvPr/>
          </p:nvSpPr>
          <p:spPr>
            <a:xfrm rot="19007924" flipH="1">
              <a:off x="-623910" y="1669672"/>
              <a:ext cx="1683663" cy="1791757"/>
            </a:xfrm>
            <a:custGeom>
              <a:avLst/>
              <a:gdLst>
                <a:gd name="connsiteX0" fmla="*/ 0 w 1692000"/>
                <a:gd name="connsiteY0" fmla="*/ 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0 w 1692000"/>
                <a:gd name="connsiteY6" fmla="*/ 0 h 1976054"/>
                <a:gd name="connsiteX0" fmla="*/ 697 w 1692000"/>
                <a:gd name="connsiteY0" fmla="*/ 173000 h 1976054"/>
                <a:gd name="connsiteX1" fmla="*/ 517363 w 1692000"/>
                <a:gd name="connsiteY1" fmla="*/ 0 h 1976054"/>
                <a:gd name="connsiteX2" fmla="*/ 517363 w 1692000"/>
                <a:gd name="connsiteY2" fmla="*/ 1458691 h 1976054"/>
                <a:gd name="connsiteX3" fmla="*/ 1692000 w 1692000"/>
                <a:gd name="connsiteY3" fmla="*/ 1458691 h 1976054"/>
                <a:gd name="connsiteX4" fmla="*/ 1692000 w 1692000"/>
                <a:gd name="connsiteY4" fmla="*/ 1976054 h 1976054"/>
                <a:gd name="connsiteX5" fmla="*/ 0 w 1692000"/>
                <a:gd name="connsiteY5" fmla="*/ 1976054 h 1976054"/>
                <a:gd name="connsiteX6" fmla="*/ 697 w 1692000"/>
                <a:gd name="connsiteY6" fmla="*/ 173000 h 1976054"/>
                <a:gd name="connsiteX0" fmla="*/ 697 w 1692000"/>
                <a:gd name="connsiteY0" fmla="*/ 0 h 1803054"/>
                <a:gd name="connsiteX1" fmla="*/ 516422 w 1692000"/>
                <a:gd name="connsiteY1" fmla="*/ 561551 h 1803054"/>
                <a:gd name="connsiteX2" fmla="*/ 517363 w 1692000"/>
                <a:gd name="connsiteY2" fmla="*/ 1285691 h 1803054"/>
                <a:gd name="connsiteX3" fmla="*/ 1692000 w 1692000"/>
                <a:gd name="connsiteY3" fmla="*/ 1285691 h 1803054"/>
                <a:gd name="connsiteX4" fmla="*/ 1692000 w 1692000"/>
                <a:gd name="connsiteY4" fmla="*/ 1803054 h 1803054"/>
                <a:gd name="connsiteX5" fmla="*/ 0 w 1692000"/>
                <a:gd name="connsiteY5" fmla="*/ 1803054 h 1803054"/>
                <a:gd name="connsiteX6" fmla="*/ 697 w 1692000"/>
                <a:gd name="connsiteY6" fmla="*/ 0 h 1803054"/>
                <a:gd name="connsiteX0" fmla="*/ 1295 w 1692000"/>
                <a:gd name="connsiteY0" fmla="*/ 0 h 1755858"/>
                <a:gd name="connsiteX1" fmla="*/ 516422 w 1692000"/>
                <a:gd name="connsiteY1" fmla="*/ 514355 h 1755858"/>
                <a:gd name="connsiteX2" fmla="*/ 517363 w 1692000"/>
                <a:gd name="connsiteY2" fmla="*/ 1238495 h 1755858"/>
                <a:gd name="connsiteX3" fmla="*/ 1692000 w 1692000"/>
                <a:gd name="connsiteY3" fmla="*/ 1238495 h 1755858"/>
                <a:gd name="connsiteX4" fmla="*/ 1692000 w 1692000"/>
                <a:gd name="connsiteY4" fmla="*/ 1755858 h 1755858"/>
                <a:gd name="connsiteX5" fmla="*/ 0 w 1692000"/>
                <a:gd name="connsiteY5" fmla="*/ 1755858 h 1755858"/>
                <a:gd name="connsiteX6" fmla="*/ 1295 w 1692000"/>
                <a:gd name="connsiteY6" fmla="*/ 0 h 1755858"/>
                <a:gd name="connsiteX0" fmla="*/ 2549 w 1692000"/>
                <a:gd name="connsiteY0" fmla="*/ 0 h 1791757"/>
                <a:gd name="connsiteX1" fmla="*/ 516422 w 1692000"/>
                <a:gd name="connsiteY1" fmla="*/ 550254 h 1791757"/>
                <a:gd name="connsiteX2" fmla="*/ 517363 w 1692000"/>
                <a:gd name="connsiteY2" fmla="*/ 1274394 h 1791757"/>
                <a:gd name="connsiteX3" fmla="*/ 1692000 w 1692000"/>
                <a:gd name="connsiteY3" fmla="*/ 1274394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92000"/>
                <a:gd name="connsiteY0" fmla="*/ 0 h 1791757"/>
                <a:gd name="connsiteX1" fmla="*/ 516422 w 1692000"/>
                <a:gd name="connsiteY1" fmla="*/ 550254 h 1791757"/>
                <a:gd name="connsiteX2" fmla="*/ 517363 w 1692000"/>
                <a:gd name="connsiteY2" fmla="*/ 1274394 h 1791757"/>
                <a:gd name="connsiteX3" fmla="*/ 1193273 w 1692000"/>
                <a:gd name="connsiteY3" fmla="*/ 1274950 h 1791757"/>
                <a:gd name="connsiteX4" fmla="*/ 1692000 w 1692000"/>
                <a:gd name="connsiteY4" fmla="*/ 1791757 h 1791757"/>
                <a:gd name="connsiteX5" fmla="*/ 0 w 1692000"/>
                <a:gd name="connsiteY5" fmla="*/ 1791757 h 1791757"/>
                <a:gd name="connsiteX6" fmla="*/ 2549 w 1692000"/>
                <a:gd name="connsiteY6" fmla="*/ 0 h 1791757"/>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 name="connsiteX0" fmla="*/ 1923 w 1674050"/>
                <a:gd name="connsiteY0" fmla="*/ 0 h 1773807"/>
                <a:gd name="connsiteX1" fmla="*/ 516422 w 1674050"/>
                <a:gd name="connsiteY1" fmla="*/ 532304 h 1773807"/>
                <a:gd name="connsiteX2" fmla="*/ 517363 w 1674050"/>
                <a:gd name="connsiteY2" fmla="*/ 1256444 h 1773807"/>
                <a:gd name="connsiteX3" fmla="*/ 1193273 w 1674050"/>
                <a:gd name="connsiteY3" fmla="*/ 1257000 h 1773807"/>
                <a:gd name="connsiteX4" fmla="*/ 1674050 w 1674050"/>
                <a:gd name="connsiteY4" fmla="*/ 1773180 h 1773807"/>
                <a:gd name="connsiteX5" fmla="*/ 0 w 1674050"/>
                <a:gd name="connsiteY5" fmla="*/ 1773807 h 1773807"/>
                <a:gd name="connsiteX6" fmla="*/ 1923 w 1674050"/>
                <a:gd name="connsiteY6" fmla="*/ 0 h 1773807"/>
                <a:gd name="connsiteX0" fmla="*/ 2707 w 1674050"/>
                <a:gd name="connsiteY0" fmla="*/ 0 h 1796244"/>
                <a:gd name="connsiteX1" fmla="*/ 516422 w 1674050"/>
                <a:gd name="connsiteY1" fmla="*/ 554741 h 1796244"/>
                <a:gd name="connsiteX2" fmla="*/ 517363 w 1674050"/>
                <a:gd name="connsiteY2" fmla="*/ 1278881 h 1796244"/>
                <a:gd name="connsiteX3" fmla="*/ 1193273 w 1674050"/>
                <a:gd name="connsiteY3" fmla="*/ 1279437 h 1796244"/>
                <a:gd name="connsiteX4" fmla="*/ 1674050 w 1674050"/>
                <a:gd name="connsiteY4" fmla="*/ 1795617 h 1796244"/>
                <a:gd name="connsiteX5" fmla="*/ 0 w 1674050"/>
                <a:gd name="connsiteY5" fmla="*/ 1796244 h 1796244"/>
                <a:gd name="connsiteX6" fmla="*/ 2707 w 1674050"/>
                <a:gd name="connsiteY6" fmla="*/ 0 h 1796244"/>
                <a:gd name="connsiteX0" fmla="*/ 1610 w 1674050"/>
                <a:gd name="connsiteY0" fmla="*/ 0 h 1764833"/>
                <a:gd name="connsiteX1" fmla="*/ 516422 w 1674050"/>
                <a:gd name="connsiteY1" fmla="*/ 523330 h 1764833"/>
                <a:gd name="connsiteX2" fmla="*/ 517363 w 1674050"/>
                <a:gd name="connsiteY2" fmla="*/ 1247470 h 1764833"/>
                <a:gd name="connsiteX3" fmla="*/ 1193273 w 1674050"/>
                <a:gd name="connsiteY3" fmla="*/ 1248026 h 1764833"/>
                <a:gd name="connsiteX4" fmla="*/ 1674050 w 1674050"/>
                <a:gd name="connsiteY4" fmla="*/ 1764206 h 1764833"/>
                <a:gd name="connsiteX5" fmla="*/ 0 w 1674050"/>
                <a:gd name="connsiteY5" fmla="*/ 1764833 h 1764833"/>
                <a:gd name="connsiteX6" fmla="*/ 1610 w 1674050"/>
                <a:gd name="connsiteY6" fmla="*/ 0 h 1764833"/>
                <a:gd name="connsiteX0" fmla="*/ 2549 w 1674050"/>
                <a:gd name="connsiteY0" fmla="*/ 0 h 1791757"/>
                <a:gd name="connsiteX1" fmla="*/ 516422 w 1674050"/>
                <a:gd name="connsiteY1" fmla="*/ 550254 h 1791757"/>
                <a:gd name="connsiteX2" fmla="*/ 517363 w 1674050"/>
                <a:gd name="connsiteY2" fmla="*/ 1274394 h 1791757"/>
                <a:gd name="connsiteX3" fmla="*/ 1193273 w 1674050"/>
                <a:gd name="connsiteY3" fmla="*/ 1274950 h 1791757"/>
                <a:gd name="connsiteX4" fmla="*/ 1674050 w 1674050"/>
                <a:gd name="connsiteY4" fmla="*/ 1791130 h 1791757"/>
                <a:gd name="connsiteX5" fmla="*/ 0 w 1674050"/>
                <a:gd name="connsiteY5" fmla="*/ 1791757 h 1791757"/>
                <a:gd name="connsiteX6" fmla="*/ 2549 w 1674050"/>
                <a:gd name="connsiteY6" fmla="*/ 0 h 17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050" h="1791757">
                  <a:moveTo>
                    <a:pt x="2549" y="0"/>
                  </a:moveTo>
                  <a:lnTo>
                    <a:pt x="516422" y="550254"/>
                  </a:lnTo>
                  <a:cubicBezTo>
                    <a:pt x="516736" y="791634"/>
                    <a:pt x="517049" y="1033014"/>
                    <a:pt x="517363" y="1274394"/>
                  </a:cubicBezTo>
                  <a:lnTo>
                    <a:pt x="1193273" y="1274950"/>
                  </a:lnTo>
                  <a:lnTo>
                    <a:pt x="1674050" y="1791130"/>
                  </a:lnTo>
                  <a:lnTo>
                    <a:pt x="0" y="1791757"/>
                  </a:lnTo>
                  <a:cubicBezTo>
                    <a:pt x="232" y="1190739"/>
                    <a:pt x="2317" y="601018"/>
                    <a:pt x="2549" y="0"/>
                  </a:cubicBezTo>
                  <a:close/>
                </a:path>
              </a:pathLst>
            </a:custGeom>
            <a:solidFill>
              <a:srgbClr val="C31632">
                <a:alpha val="69804"/>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Corde 11"/>
            <p:cNvSpPr>
              <a:spLocks noChangeAspect="1"/>
            </p:cNvSpPr>
            <p:nvPr/>
          </p:nvSpPr>
          <p:spPr>
            <a:xfrm rot="10800000">
              <a:off x="-338400" y="2257200"/>
              <a:ext cx="648000" cy="648072"/>
            </a:xfrm>
            <a:prstGeom prst="chord">
              <a:avLst>
                <a:gd name="adj1" fmla="val 5259741"/>
                <a:gd name="adj2" fmla="val 16300347"/>
              </a:avLst>
            </a:prstGeom>
            <a:solidFill>
              <a:srgbClr val="C3163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756050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5820628" y="5293866"/>
            <a:ext cx="2952328" cy="97381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smtClean="0"/>
              <a:t> </a:t>
            </a:r>
            <a:endParaRPr lang="fr-FR" dirty="0"/>
          </a:p>
        </p:txBody>
      </p:sp>
      <p:sp>
        <p:nvSpPr>
          <p:cNvPr id="3" name="Espace réservé du texte 2"/>
          <p:cNvSpPr>
            <a:spLocks noGrp="1"/>
          </p:cNvSpPr>
          <p:nvPr>
            <p:ph type="body" sz="quarter" idx="11"/>
          </p:nvPr>
        </p:nvSpPr>
        <p:spPr/>
        <p:txBody>
          <a:bodyPr/>
          <a:lstStyle/>
          <a:p>
            <a:r>
              <a:rPr lang="fr-FR" dirty="0"/>
              <a:t>UNE HEURE DU JEUDI </a:t>
            </a:r>
            <a:r>
              <a:rPr lang="fr-FR" dirty="0" smtClean="0"/>
              <a:t>… SIMPLE… ET UTILE</a:t>
            </a:r>
            <a:endParaRPr lang="fr-FR" dirty="0"/>
          </a:p>
        </p:txBody>
      </p:sp>
      <p:sp>
        <p:nvSpPr>
          <p:cNvPr id="5" name="Espace réservé du contenu 4"/>
          <p:cNvSpPr txBox="1">
            <a:spLocks noGrp="1"/>
          </p:cNvSpPr>
          <p:nvPr>
            <p:ph sz="quarter" idx="12"/>
          </p:nvPr>
        </p:nvSpPr>
        <p:spPr>
          <a:xfrm>
            <a:off x="723105" y="1196752"/>
            <a:ext cx="8064000" cy="5401479"/>
          </a:xfrm>
          <a:prstGeom prst="rect">
            <a:avLst/>
          </a:prstGeom>
          <a:noFill/>
        </p:spPr>
        <p:txBody>
          <a:bodyPr wrap="square" rtlCol="0">
            <a:spAutoFit/>
          </a:bodyPr>
          <a:lstStyle/>
          <a:p>
            <a:pPr algn="just">
              <a:spcBef>
                <a:spcPts val="0"/>
              </a:spcBef>
            </a:pPr>
            <a:r>
              <a:rPr lang="fr-FR" sz="1300" dirty="0" smtClean="0">
                <a:solidFill>
                  <a:schemeClr val="tx1">
                    <a:lumMod val="75000"/>
                    <a:lumOff val="25000"/>
                  </a:schemeClr>
                </a:solidFill>
              </a:rPr>
              <a:t>Le selfcare est un sujet en perpétuelle évolution. </a:t>
            </a:r>
          </a:p>
          <a:p>
            <a:pPr lvl="1" algn="just">
              <a:spcBef>
                <a:spcPts val="0"/>
              </a:spcBef>
            </a:pPr>
            <a:r>
              <a:rPr lang="fr-FR" sz="1300" dirty="0" smtClean="0">
                <a:solidFill>
                  <a:schemeClr val="tx1">
                    <a:lumMod val="75000"/>
                    <a:lumOff val="25000"/>
                  </a:schemeClr>
                </a:solidFill>
              </a:rPr>
              <a:t>Le groupe BPCE investit massivement depuis des années pour</a:t>
            </a:r>
            <a:r>
              <a:rPr lang="fr-FR" sz="1300" dirty="0" smtClean="0">
                <a:solidFill>
                  <a:srgbClr val="C00000"/>
                </a:solidFill>
              </a:rPr>
              <a:t> mettre à disposition de nos clients des services de BAD en phase avec notre marché et nos concurrents.</a:t>
            </a:r>
          </a:p>
          <a:p>
            <a:pPr lvl="1" algn="just">
              <a:spcBef>
                <a:spcPts val="0"/>
              </a:spcBef>
            </a:pPr>
            <a:r>
              <a:rPr lang="fr-FR" sz="1300" dirty="0" smtClean="0">
                <a:solidFill>
                  <a:schemeClr val="tx1">
                    <a:lumMod val="75000"/>
                    <a:lumOff val="25000"/>
                  </a:schemeClr>
                </a:solidFill>
              </a:rPr>
              <a:t>Afin d’améliorer notre satisfaction client, nous devons accompagner nos clients </a:t>
            </a:r>
            <a:r>
              <a:rPr lang="fr-FR" sz="1300" dirty="0" smtClean="0">
                <a:solidFill>
                  <a:srgbClr val="C00000"/>
                </a:solidFill>
              </a:rPr>
              <a:t>pour </a:t>
            </a:r>
            <a:r>
              <a:rPr lang="fr-FR" sz="1300" dirty="0">
                <a:solidFill>
                  <a:srgbClr val="C00000"/>
                </a:solidFill>
              </a:rPr>
              <a:t>être à la hauteur de leurs attentes</a:t>
            </a:r>
            <a:r>
              <a:rPr lang="fr-FR" sz="1300" dirty="0" smtClean="0">
                <a:solidFill>
                  <a:srgbClr val="C00000"/>
                </a:solidFill>
              </a:rPr>
              <a:t>.</a:t>
            </a:r>
            <a:endParaRPr lang="fr-FR" sz="1000" dirty="0"/>
          </a:p>
          <a:p>
            <a:pPr algn="just"/>
            <a:endParaRPr lang="fr-FR" sz="1300" dirty="0" smtClean="0">
              <a:solidFill>
                <a:srgbClr val="C00000"/>
              </a:solidFill>
            </a:endParaRPr>
          </a:p>
          <a:p>
            <a:pPr algn="just"/>
            <a:r>
              <a:rPr lang="fr-FR" sz="1300" dirty="0" smtClean="0">
                <a:solidFill>
                  <a:srgbClr val="C00000"/>
                </a:solidFill>
              </a:rPr>
              <a:t>En lien avec  </a:t>
            </a:r>
            <a:r>
              <a:rPr lang="fr-FR" sz="1300" dirty="0">
                <a:solidFill>
                  <a:srgbClr val="C00000"/>
                </a:solidFill>
                <a:latin typeface="Harlow Solid Italic" panose="04030604020F02020D02" pitchFamily="82" charset="0"/>
              </a:rPr>
              <a:t>Le Fil Rouge </a:t>
            </a:r>
            <a:r>
              <a:rPr lang="fr-FR" sz="1300" dirty="0" smtClean="0">
                <a:solidFill>
                  <a:srgbClr val="C00000"/>
                </a:solidFill>
                <a:latin typeface="Harlow Solid Italic" panose="04030604020F02020D02" pitchFamily="82" charset="0"/>
              </a:rPr>
              <a:t>  </a:t>
            </a:r>
            <a:r>
              <a:rPr lang="fr-FR" sz="1300" dirty="0" smtClean="0">
                <a:solidFill>
                  <a:srgbClr val="C00000"/>
                </a:solidFill>
              </a:rPr>
              <a:t>présenté le 21 mars 2019, cette HDJ au format « interactif » </a:t>
            </a:r>
            <a:r>
              <a:rPr lang="fr-FR" sz="1300" dirty="0" smtClean="0">
                <a:solidFill>
                  <a:schemeClr val="tx1">
                    <a:lumMod val="75000"/>
                    <a:lumOff val="25000"/>
                  </a:schemeClr>
                </a:solidFill>
              </a:rPr>
              <a:t>doit répondre aux attentes des collaborateurs les plus avertis, comme à ceux nouvellement embauchés qui peuvent découvrir plus en détail les fonctionnalités du SELFCARE.</a:t>
            </a:r>
          </a:p>
          <a:p>
            <a:pPr algn="just"/>
            <a:r>
              <a:rPr lang="fr-FR" sz="1300" b="0" dirty="0" smtClean="0">
                <a:solidFill>
                  <a:schemeClr val="tx1">
                    <a:lumMod val="75000"/>
                    <a:lumOff val="25000"/>
                  </a:schemeClr>
                </a:solidFill>
              </a:rPr>
              <a:t>Le </a:t>
            </a:r>
            <a:r>
              <a:rPr lang="fr-FR" sz="1300" b="0" dirty="0">
                <a:solidFill>
                  <a:schemeClr val="tx1">
                    <a:lumMod val="75000"/>
                    <a:lumOff val="25000"/>
                  </a:schemeClr>
                </a:solidFill>
              </a:rPr>
              <a:t>Mobile étant le canal de BAD </a:t>
            </a:r>
            <a:r>
              <a:rPr lang="fr-FR" sz="1300" b="0" dirty="0" smtClean="0">
                <a:solidFill>
                  <a:schemeClr val="tx1">
                    <a:lumMod val="75000"/>
                    <a:lumOff val="25000"/>
                  </a:schemeClr>
                </a:solidFill>
              </a:rPr>
              <a:t>de plus en plus privilégié </a:t>
            </a:r>
            <a:r>
              <a:rPr lang="fr-FR" sz="1300" b="0" dirty="0">
                <a:solidFill>
                  <a:schemeClr val="tx1">
                    <a:lumMod val="75000"/>
                    <a:lumOff val="25000"/>
                  </a:schemeClr>
                </a:solidFill>
              </a:rPr>
              <a:t>par </a:t>
            </a:r>
            <a:r>
              <a:rPr lang="fr-FR" sz="1300" b="0" dirty="0" smtClean="0">
                <a:solidFill>
                  <a:schemeClr val="tx1">
                    <a:lumMod val="75000"/>
                    <a:lumOff val="25000"/>
                  </a:schemeClr>
                </a:solidFill>
              </a:rPr>
              <a:t>nos </a:t>
            </a:r>
            <a:r>
              <a:rPr lang="fr-FR" sz="1300" b="0" dirty="0">
                <a:solidFill>
                  <a:schemeClr val="tx1">
                    <a:lumMod val="75000"/>
                    <a:lumOff val="25000"/>
                  </a:schemeClr>
                </a:solidFill>
              </a:rPr>
              <a:t>clients, nous avons axé une grande partie de cette HDJ sur des fonctionnalités Mobile. </a:t>
            </a:r>
            <a:endParaRPr lang="fr-FR" sz="1300" b="0" dirty="0" smtClean="0">
              <a:solidFill>
                <a:schemeClr val="tx1">
                  <a:lumMod val="75000"/>
                  <a:lumOff val="25000"/>
                </a:schemeClr>
              </a:solidFill>
            </a:endParaRPr>
          </a:p>
          <a:p>
            <a:endParaRPr lang="fr-FR" sz="1300" dirty="0" smtClean="0">
              <a:solidFill>
                <a:srgbClr val="C00000"/>
              </a:solidFill>
            </a:endParaRPr>
          </a:p>
          <a:p>
            <a:r>
              <a:rPr lang="fr-FR" sz="1300" dirty="0" smtClean="0">
                <a:solidFill>
                  <a:srgbClr val="C00000"/>
                </a:solidFill>
              </a:rPr>
              <a:t>Profitez </a:t>
            </a:r>
            <a:r>
              <a:rPr lang="fr-FR" sz="1300" dirty="0">
                <a:solidFill>
                  <a:srgbClr val="C00000"/>
                </a:solidFill>
              </a:rPr>
              <a:t>de cette HDJ pour approfondir vos connaissances </a:t>
            </a:r>
            <a:br>
              <a:rPr lang="fr-FR" sz="1300" dirty="0">
                <a:solidFill>
                  <a:srgbClr val="C00000"/>
                </a:solidFill>
              </a:rPr>
            </a:br>
            <a:r>
              <a:rPr lang="fr-FR" sz="1300" dirty="0">
                <a:solidFill>
                  <a:srgbClr val="C00000"/>
                </a:solidFill>
              </a:rPr>
              <a:t>et ainsi booster votre Bonus Digital </a:t>
            </a:r>
          </a:p>
          <a:p>
            <a:r>
              <a:rPr lang="fr-FR" sz="1300" b="0" dirty="0" smtClean="0">
                <a:solidFill>
                  <a:schemeClr val="tx1">
                    <a:lumMod val="75000"/>
                    <a:lumOff val="25000"/>
                  </a:schemeClr>
                </a:solidFill>
              </a:rPr>
              <a:t>Prochainement</a:t>
            </a:r>
            <a:r>
              <a:rPr lang="fr-FR" sz="1300" b="0" dirty="0">
                <a:solidFill>
                  <a:schemeClr val="tx1">
                    <a:lumMod val="75000"/>
                    <a:lumOff val="25000"/>
                  </a:schemeClr>
                </a:solidFill>
              </a:rPr>
              <a:t>, pilotez </a:t>
            </a:r>
            <a:r>
              <a:rPr lang="fr-FR" sz="1300" b="0" dirty="0" smtClean="0">
                <a:solidFill>
                  <a:schemeClr val="tx1">
                    <a:lumMod val="75000"/>
                    <a:lumOff val="25000"/>
                  </a:schemeClr>
                </a:solidFill>
              </a:rPr>
              <a:t>l’équipement en BAD et les données </a:t>
            </a:r>
            <a:br>
              <a:rPr lang="fr-FR" sz="1300" b="0" dirty="0" smtClean="0">
                <a:solidFill>
                  <a:schemeClr val="tx1">
                    <a:lumMod val="75000"/>
                    <a:lumOff val="25000"/>
                  </a:schemeClr>
                </a:solidFill>
              </a:rPr>
            </a:br>
            <a:r>
              <a:rPr lang="fr-FR" sz="1300" b="0" dirty="0" smtClean="0">
                <a:solidFill>
                  <a:schemeClr val="tx1">
                    <a:lumMod val="75000"/>
                    <a:lumOff val="25000"/>
                  </a:schemeClr>
                </a:solidFill>
              </a:rPr>
              <a:t>clients grâce au </a:t>
            </a:r>
            <a:r>
              <a:rPr lang="fr-FR" sz="1300" b="0" dirty="0">
                <a:solidFill>
                  <a:schemeClr val="tx1">
                    <a:lumMod val="75000"/>
                    <a:lumOff val="25000"/>
                  </a:schemeClr>
                </a:solidFill>
              </a:rPr>
              <a:t>tableau de bord dédié : le </a:t>
            </a:r>
            <a:r>
              <a:rPr lang="fr-FR" sz="1300" dirty="0" err="1">
                <a:solidFill>
                  <a:schemeClr val="tx1">
                    <a:lumMod val="75000"/>
                    <a:lumOff val="25000"/>
                  </a:schemeClr>
                </a:solidFill>
              </a:rPr>
              <a:t>Digiboard</a:t>
            </a:r>
            <a:r>
              <a:rPr lang="fr-FR" sz="1300" b="0" dirty="0">
                <a:solidFill>
                  <a:schemeClr val="tx1">
                    <a:lumMod val="75000"/>
                    <a:lumOff val="25000"/>
                  </a:schemeClr>
                </a:solidFill>
              </a:rPr>
              <a:t>	</a:t>
            </a:r>
            <a:endParaRPr lang="fr-FR" sz="1300" dirty="0" smtClean="0">
              <a:solidFill>
                <a:schemeClr val="tx1">
                  <a:lumMod val="75000"/>
                  <a:lumOff val="25000"/>
                </a:schemeClr>
              </a:solidFill>
            </a:endParaRPr>
          </a:p>
          <a:p>
            <a:pPr algn="just"/>
            <a:endParaRPr lang="fr-FR" sz="1300" dirty="0" smtClean="0">
              <a:solidFill>
                <a:schemeClr val="tx1">
                  <a:lumMod val="75000"/>
                  <a:lumOff val="25000"/>
                </a:schemeClr>
              </a:solidFill>
            </a:endParaRPr>
          </a:p>
          <a:p>
            <a:pPr algn="just"/>
            <a:r>
              <a:rPr lang="fr-FR" sz="1300" dirty="0" smtClean="0">
                <a:solidFill>
                  <a:schemeClr val="tx1">
                    <a:lumMod val="75000"/>
                    <a:lumOff val="25000"/>
                  </a:schemeClr>
                </a:solidFill>
              </a:rPr>
              <a:t>Les pages suivantes vous précisent : </a:t>
            </a:r>
          </a:p>
          <a:p>
            <a:pPr marL="589050" lvl="1" indent="-171450" algn="just">
              <a:spcBef>
                <a:spcPts val="0"/>
              </a:spcBef>
              <a:buFontTx/>
              <a:buChar char="-"/>
            </a:pPr>
            <a:r>
              <a:rPr lang="fr-FR" sz="1300" dirty="0" smtClean="0">
                <a:solidFill>
                  <a:schemeClr val="tx1">
                    <a:lumMod val="75000"/>
                    <a:lumOff val="25000"/>
                  </a:schemeClr>
                </a:solidFill>
              </a:rPr>
              <a:t>Le contexte</a:t>
            </a:r>
          </a:p>
          <a:p>
            <a:pPr marL="589050" lvl="1" indent="-171450" algn="just">
              <a:spcBef>
                <a:spcPts val="0"/>
              </a:spcBef>
              <a:buFontTx/>
              <a:buChar char="-"/>
            </a:pPr>
            <a:r>
              <a:rPr lang="fr-FR" sz="1300" dirty="0">
                <a:solidFill>
                  <a:schemeClr val="tx1">
                    <a:lumMod val="75000"/>
                    <a:lumOff val="25000"/>
                  </a:schemeClr>
                </a:solidFill>
              </a:rPr>
              <a:t>Les 4 étapes clé pour gagner en réactivité </a:t>
            </a:r>
          </a:p>
          <a:p>
            <a:pPr marL="589050" lvl="1" indent="-171450" algn="just">
              <a:spcBef>
                <a:spcPts val="0"/>
              </a:spcBef>
              <a:buFontTx/>
              <a:buChar char="-"/>
            </a:pPr>
            <a:r>
              <a:rPr lang="fr-FR" sz="1300" dirty="0" smtClean="0">
                <a:solidFill>
                  <a:schemeClr val="tx1">
                    <a:lumMod val="75000"/>
                    <a:lumOff val="25000"/>
                  </a:schemeClr>
                </a:solidFill>
              </a:rPr>
              <a:t>Quelques fonctionnalités essentielles sur  MOBILE</a:t>
            </a:r>
          </a:p>
          <a:p>
            <a:pPr marL="589050" lvl="1" indent="-171450" algn="just">
              <a:spcBef>
                <a:spcPts val="0"/>
              </a:spcBef>
              <a:buFontTx/>
              <a:buChar char="-"/>
            </a:pPr>
            <a:r>
              <a:rPr lang="fr-FR" sz="1300" dirty="0" smtClean="0">
                <a:solidFill>
                  <a:schemeClr val="tx1">
                    <a:lumMod val="75000"/>
                    <a:lumOff val="25000"/>
                  </a:schemeClr>
                </a:solidFill>
              </a:rPr>
              <a:t>Quelques fonctionnalités Direct Ecureuil Internet</a:t>
            </a:r>
          </a:p>
          <a:p>
            <a:pPr marL="417600" lvl="1" indent="0" algn="just">
              <a:spcBef>
                <a:spcPts val="0"/>
              </a:spcBef>
              <a:buNone/>
            </a:pPr>
            <a:r>
              <a:rPr lang="fr-FR" sz="1300" b="1" dirty="0" smtClean="0">
                <a:solidFill>
                  <a:schemeClr val="tx1">
                    <a:lumMod val="75000"/>
                    <a:lumOff val="25000"/>
                  </a:schemeClr>
                </a:solidFill>
              </a:rPr>
              <a:t>	…Puis participez à notre quiz !</a:t>
            </a:r>
          </a:p>
          <a:p>
            <a:pPr algn="just"/>
            <a:endParaRPr lang="fr-FR" sz="1400" dirty="0" smtClean="0"/>
          </a:p>
        </p:txBody>
      </p:sp>
      <p:sp>
        <p:nvSpPr>
          <p:cNvPr id="6" name="ZoneTexte 5"/>
          <p:cNvSpPr txBox="1"/>
          <p:nvPr/>
        </p:nvSpPr>
        <p:spPr>
          <a:xfrm>
            <a:off x="6732240" y="5334496"/>
            <a:ext cx="2303592" cy="892552"/>
          </a:xfrm>
          <a:prstGeom prst="rect">
            <a:avLst/>
          </a:prstGeom>
          <a:noFill/>
        </p:spPr>
        <p:txBody>
          <a:bodyPr wrap="square" rtlCol="0">
            <a:spAutoFit/>
          </a:bodyPr>
          <a:lstStyle/>
          <a:p>
            <a:pPr algn="ctr"/>
            <a:r>
              <a:rPr lang="fr-FR" sz="2000" b="1" spc="300" dirty="0" smtClean="0">
                <a:solidFill>
                  <a:schemeClr val="tx1">
                    <a:lumMod val="75000"/>
                    <a:lumOff val="25000"/>
                  </a:schemeClr>
                </a:solidFill>
              </a:rPr>
              <a:t>BONNE</a:t>
            </a:r>
            <a:r>
              <a:rPr lang="fr-FR" sz="1400" b="1" dirty="0">
                <a:solidFill>
                  <a:schemeClr val="tx1">
                    <a:lumMod val="75000"/>
                    <a:lumOff val="25000"/>
                  </a:schemeClr>
                </a:solidFill>
              </a:rPr>
              <a:t> </a:t>
            </a:r>
            <a:r>
              <a:rPr lang="fr-FR" sz="1400" b="1" dirty="0" smtClean="0">
                <a:solidFill>
                  <a:schemeClr val="tx1">
                    <a:lumMod val="75000"/>
                    <a:lumOff val="25000"/>
                  </a:schemeClr>
                </a:solidFill>
              </a:rPr>
              <a:t>(RE)DÉCOUVERTE</a:t>
            </a:r>
            <a:br>
              <a:rPr lang="fr-FR" sz="1400" b="1" dirty="0" smtClean="0">
                <a:solidFill>
                  <a:schemeClr val="tx1">
                    <a:lumMod val="75000"/>
                    <a:lumOff val="25000"/>
                  </a:schemeClr>
                </a:solidFill>
              </a:rPr>
            </a:br>
            <a:r>
              <a:rPr lang="fr-FR" b="1" dirty="0" smtClean="0">
                <a:solidFill>
                  <a:schemeClr val="tx1">
                    <a:lumMod val="75000"/>
                    <a:lumOff val="25000"/>
                  </a:schemeClr>
                </a:solidFill>
              </a:rPr>
              <a:t>DU </a:t>
            </a:r>
            <a:r>
              <a:rPr lang="fr-FR" b="1" dirty="0" smtClean="0">
                <a:solidFill>
                  <a:schemeClr val="accent1"/>
                </a:solidFill>
              </a:rPr>
              <a:t>SELFCARE</a:t>
            </a:r>
            <a:endParaRPr lang="fr-FR" b="1" dirty="0">
              <a:solidFill>
                <a:schemeClr val="accent1"/>
              </a:solidFill>
            </a:endParaRPr>
          </a:p>
        </p:txBody>
      </p:sp>
      <p:pic>
        <p:nvPicPr>
          <p:cNvPr id="18" name="Image 17"/>
          <p:cNvPicPr>
            <a:picLocks noChangeAspect="1"/>
          </p:cNvPicPr>
          <p:nvPr/>
        </p:nvPicPr>
        <p:blipFill>
          <a:blip r:embed="rId2" cstate="print">
            <a:graysc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820628" y="5139396"/>
            <a:ext cx="1324927" cy="1324927"/>
          </a:xfrm>
          <a:prstGeom prst="rect">
            <a:avLst/>
          </a:prstGeom>
        </p:spPr>
      </p:pic>
      <p:grpSp>
        <p:nvGrpSpPr>
          <p:cNvPr id="4" name="Groupe 3"/>
          <p:cNvGrpSpPr/>
          <p:nvPr/>
        </p:nvGrpSpPr>
        <p:grpSpPr>
          <a:xfrm>
            <a:off x="4931931" y="3505396"/>
            <a:ext cx="3912924" cy="1397531"/>
            <a:chOff x="4979556" y="3505396"/>
            <a:chExt cx="3912924" cy="1397531"/>
          </a:xfrm>
        </p:grpSpPr>
        <p:grpSp>
          <p:nvGrpSpPr>
            <p:cNvPr id="10" name="Groupe 9">
              <a:extLst>
                <a:ext uri="{FF2B5EF4-FFF2-40B4-BE49-F238E27FC236}"/>
              </a:extLst>
            </p:cNvPr>
            <p:cNvGrpSpPr>
              <a:grpSpLocks noChangeAspect="1"/>
            </p:cNvGrpSpPr>
            <p:nvPr/>
          </p:nvGrpSpPr>
          <p:grpSpPr>
            <a:xfrm>
              <a:off x="5067893" y="3789041"/>
              <a:ext cx="728242" cy="754268"/>
              <a:chOff x="6473842" y="4056070"/>
              <a:chExt cx="952508" cy="1103313"/>
            </a:xfrm>
            <a:solidFill>
              <a:srgbClr val="003C82"/>
            </a:solidFill>
          </p:grpSpPr>
          <p:sp>
            <p:nvSpPr>
              <p:cNvPr id="13" name="Freeform 59">
                <a:extLst>
                  <a:ext uri="{FF2B5EF4-FFF2-40B4-BE49-F238E27FC236}"/>
                </a:extLst>
              </p:cNvPr>
              <p:cNvSpPr>
                <a:spLocks/>
              </p:cNvSpPr>
              <p:nvPr/>
            </p:nvSpPr>
            <p:spPr bwMode="auto">
              <a:xfrm>
                <a:off x="7043763" y="4349756"/>
                <a:ext cx="47625" cy="263525"/>
              </a:xfrm>
              <a:custGeom>
                <a:avLst/>
                <a:gdLst>
                  <a:gd name="T0" fmla="*/ 11 w 11"/>
                  <a:gd name="T1" fmla="*/ 62 h 62"/>
                  <a:gd name="T2" fmla="*/ 5 w 11"/>
                  <a:gd name="T3" fmla="*/ 62 h 62"/>
                  <a:gd name="T4" fmla="*/ 5 w 11"/>
                  <a:gd name="T5" fmla="*/ 20 h 62"/>
                  <a:gd name="T6" fmla="*/ 0 w 11"/>
                  <a:gd name="T7" fmla="*/ 4 h 62"/>
                  <a:gd name="T8" fmla="*/ 6 w 11"/>
                  <a:gd name="T9" fmla="*/ 0 h 62"/>
                  <a:gd name="T10" fmla="*/ 11 w 11"/>
                  <a:gd name="T11" fmla="*/ 20 h 62"/>
                  <a:gd name="T12" fmla="*/ 11 w 11"/>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1" h="62">
                    <a:moveTo>
                      <a:pt x="11" y="62"/>
                    </a:moveTo>
                    <a:cubicBezTo>
                      <a:pt x="5" y="62"/>
                      <a:pt x="5" y="62"/>
                      <a:pt x="5" y="62"/>
                    </a:cubicBezTo>
                    <a:cubicBezTo>
                      <a:pt x="5" y="20"/>
                      <a:pt x="5" y="20"/>
                      <a:pt x="5" y="20"/>
                    </a:cubicBezTo>
                    <a:cubicBezTo>
                      <a:pt x="5" y="14"/>
                      <a:pt x="3" y="9"/>
                      <a:pt x="0" y="4"/>
                    </a:cubicBezTo>
                    <a:cubicBezTo>
                      <a:pt x="6" y="0"/>
                      <a:pt x="6" y="0"/>
                      <a:pt x="6" y="0"/>
                    </a:cubicBezTo>
                    <a:cubicBezTo>
                      <a:pt x="9" y="6"/>
                      <a:pt x="11" y="13"/>
                      <a:pt x="11" y="20"/>
                    </a:cubicBezTo>
                    <a:lnTo>
                      <a:pt x="11" y="6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4" name="Freeform 60">
                <a:extLst>
                  <a:ext uri="{FF2B5EF4-FFF2-40B4-BE49-F238E27FC236}"/>
                </a:extLst>
              </p:cNvPr>
              <p:cNvSpPr>
                <a:spLocks noEditPoints="1"/>
              </p:cNvSpPr>
              <p:nvPr/>
            </p:nvSpPr>
            <p:spPr bwMode="auto">
              <a:xfrm>
                <a:off x="6827861" y="4056070"/>
                <a:ext cx="331789" cy="331788"/>
              </a:xfrm>
              <a:custGeom>
                <a:avLst/>
                <a:gdLst>
                  <a:gd name="T0" fmla="*/ 39 w 78"/>
                  <a:gd name="T1" fmla="*/ 78 h 78"/>
                  <a:gd name="T2" fmla="*/ 0 w 78"/>
                  <a:gd name="T3" fmla="*/ 39 h 78"/>
                  <a:gd name="T4" fmla="*/ 39 w 78"/>
                  <a:gd name="T5" fmla="*/ 0 h 78"/>
                  <a:gd name="T6" fmla="*/ 78 w 78"/>
                  <a:gd name="T7" fmla="*/ 39 h 78"/>
                  <a:gd name="T8" fmla="*/ 39 w 78"/>
                  <a:gd name="T9" fmla="*/ 78 h 78"/>
                  <a:gd name="T10" fmla="*/ 39 w 78"/>
                  <a:gd name="T11" fmla="*/ 6 h 78"/>
                  <a:gd name="T12" fmla="*/ 6 w 78"/>
                  <a:gd name="T13" fmla="*/ 39 h 78"/>
                  <a:gd name="T14" fmla="*/ 39 w 78"/>
                  <a:gd name="T15" fmla="*/ 72 h 78"/>
                  <a:gd name="T16" fmla="*/ 72 w 78"/>
                  <a:gd name="T17" fmla="*/ 39 h 78"/>
                  <a:gd name="T18" fmla="*/ 39 w 78"/>
                  <a:gd name="T19"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7" y="78"/>
                      <a:pt x="0" y="61"/>
                      <a:pt x="0" y="39"/>
                    </a:cubicBezTo>
                    <a:cubicBezTo>
                      <a:pt x="0" y="17"/>
                      <a:pt x="17" y="0"/>
                      <a:pt x="39" y="0"/>
                    </a:cubicBezTo>
                    <a:cubicBezTo>
                      <a:pt x="61" y="0"/>
                      <a:pt x="78" y="17"/>
                      <a:pt x="78" y="39"/>
                    </a:cubicBezTo>
                    <a:cubicBezTo>
                      <a:pt x="78" y="61"/>
                      <a:pt x="61" y="78"/>
                      <a:pt x="39" y="78"/>
                    </a:cubicBezTo>
                    <a:close/>
                    <a:moveTo>
                      <a:pt x="39" y="6"/>
                    </a:moveTo>
                    <a:cubicBezTo>
                      <a:pt x="21" y="6"/>
                      <a:pt x="6" y="21"/>
                      <a:pt x="6" y="39"/>
                    </a:cubicBezTo>
                    <a:cubicBezTo>
                      <a:pt x="6" y="57"/>
                      <a:pt x="21" y="72"/>
                      <a:pt x="39" y="72"/>
                    </a:cubicBezTo>
                    <a:cubicBezTo>
                      <a:pt x="57" y="72"/>
                      <a:pt x="72" y="57"/>
                      <a:pt x="72" y="39"/>
                    </a:cubicBezTo>
                    <a:cubicBezTo>
                      <a:pt x="72" y="21"/>
                      <a:pt x="57" y="6"/>
                      <a:pt x="39"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5" name="Freeform 61">
                <a:extLst>
                  <a:ext uri="{FF2B5EF4-FFF2-40B4-BE49-F238E27FC236}"/>
                </a:extLst>
              </p:cNvPr>
              <p:cNvSpPr>
                <a:spLocks/>
              </p:cNvSpPr>
              <p:nvPr/>
            </p:nvSpPr>
            <p:spPr bwMode="auto">
              <a:xfrm>
                <a:off x="6843737" y="4572007"/>
                <a:ext cx="430214" cy="144464"/>
              </a:xfrm>
              <a:custGeom>
                <a:avLst/>
                <a:gdLst>
                  <a:gd name="T0" fmla="*/ 260 w 271"/>
                  <a:gd name="T1" fmla="*/ 91 h 91"/>
                  <a:gd name="T2" fmla="*/ 209 w 271"/>
                  <a:gd name="T3" fmla="*/ 51 h 91"/>
                  <a:gd name="T4" fmla="*/ 177 w 271"/>
                  <a:gd name="T5" fmla="*/ 51 h 91"/>
                  <a:gd name="T6" fmla="*/ 145 w 271"/>
                  <a:gd name="T7" fmla="*/ 29 h 91"/>
                  <a:gd name="T8" fmla="*/ 124 w 271"/>
                  <a:gd name="T9" fmla="*/ 29 h 91"/>
                  <a:gd name="T10" fmla="*/ 105 w 271"/>
                  <a:gd name="T11" fmla="*/ 18 h 91"/>
                  <a:gd name="T12" fmla="*/ 75 w 271"/>
                  <a:gd name="T13" fmla="*/ 40 h 91"/>
                  <a:gd name="T14" fmla="*/ 54 w 271"/>
                  <a:gd name="T15" fmla="*/ 40 h 91"/>
                  <a:gd name="T16" fmla="*/ 27 w 271"/>
                  <a:gd name="T17" fmla="*/ 48 h 91"/>
                  <a:gd name="T18" fmla="*/ 17 w 271"/>
                  <a:gd name="T19" fmla="*/ 88 h 91"/>
                  <a:gd name="T20" fmla="*/ 0 w 271"/>
                  <a:gd name="T21" fmla="*/ 83 h 91"/>
                  <a:gd name="T22" fmla="*/ 11 w 271"/>
                  <a:gd name="T23" fmla="*/ 35 h 91"/>
                  <a:gd name="T24" fmla="*/ 51 w 271"/>
                  <a:gd name="T25" fmla="*/ 24 h 91"/>
                  <a:gd name="T26" fmla="*/ 70 w 271"/>
                  <a:gd name="T27" fmla="*/ 24 h 91"/>
                  <a:gd name="T28" fmla="*/ 105 w 271"/>
                  <a:gd name="T29" fmla="*/ 0 h 91"/>
                  <a:gd name="T30" fmla="*/ 129 w 271"/>
                  <a:gd name="T31" fmla="*/ 13 h 91"/>
                  <a:gd name="T32" fmla="*/ 150 w 271"/>
                  <a:gd name="T33" fmla="*/ 13 h 91"/>
                  <a:gd name="T34" fmla="*/ 183 w 271"/>
                  <a:gd name="T35" fmla="*/ 35 h 91"/>
                  <a:gd name="T36" fmla="*/ 215 w 271"/>
                  <a:gd name="T37" fmla="*/ 35 h 91"/>
                  <a:gd name="T38" fmla="*/ 271 w 271"/>
                  <a:gd name="T39" fmla="*/ 77 h 91"/>
                  <a:gd name="T40" fmla="*/ 260 w 271"/>
                  <a:gd name="T4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91">
                    <a:moveTo>
                      <a:pt x="260" y="91"/>
                    </a:moveTo>
                    <a:lnTo>
                      <a:pt x="209" y="51"/>
                    </a:lnTo>
                    <a:lnTo>
                      <a:pt x="177" y="51"/>
                    </a:lnTo>
                    <a:lnTo>
                      <a:pt x="145" y="29"/>
                    </a:lnTo>
                    <a:lnTo>
                      <a:pt x="124" y="29"/>
                    </a:lnTo>
                    <a:lnTo>
                      <a:pt x="105" y="18"/>
                    </a:lnTo>
                    <a:lnTo>
                      <a:pt x="75" y="40"/>
                    </a:lnTo>
                    <a:lnTo>
                      <a:pt x="54" y="40"/>
                    </a:lnTo>
                    <a:lnTo>
                      <a:pt x="27" y="48"/>
                    </a:lnTo>
                    <a:lnTo>
                      <a:pt x="17" y="88"/>
                    </a:lnTo>
                    <a:lnTo>
                      <a:pt x="0" y="83"/>
                    </a:lnTo>
                    <a:lnTo>
                      <a:pt x="11" y="35"/>
                    </a:lnTo>
                    <a:lnTo>
                      <a:pt x="51" y="24"/>
                    </a:lnTo>
                    <a:lnTo>
                      <a:pt x="70" y="24"/>
                    </a:lnTo>
                    <a:lnTo>
                      <a:pt x="105" y="0"/>
                    </a:lnTo>
                    <a:lnTo>
                      <a:pt x="129" y="13"/>
                    </a:lnTo>
                    <a:lnTo>
                      <a:pt x="150" y="13"/>
                    </a:lnTo>
                    <a:lnTo>
                      <a:pt x="183" y="35"/>
                    </a:lnTo>
                    <a:lnTo>
                      <a:pt x="215" y="35"/>
                    </a:lnTo>
                    <a:lnTo>
                      <a:pt x="271" y="77"/>
                    </a:lnTo>
                    <a:lnTo>
                      <a:pt x="260" y="9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6" name="Freeform 63">
                <a:extLst>
                  <a:ext uri="{FF2B5EF4-FFF2-40B4-BE49-F238E27FC236}"/>
                </a:extLst>
              </p:cNvPr>
              <p:cNvSpPr>
                <a:spLocks noEditPoints="1"/>
              </p:cNvSpPr>
              <p:nvPr/>
            </p:nvSpPr>
            <p:spPr bwMode="auto">
              <a:xfrm>
                <a:off x="6615134" y="4627570"/>
                <a:ext cx="811216" cy="403226"/>
              </a:xfrm>
              <a:custGeom>
                <a:avLst/>
                <a:gdLst>
                  <a:gd name="T0" fmla="*/ 45 w 191"/>
                  <a:gd name="T1" fmla="*/ 95 h 95"/>
                  <a:gd name="T2" fmla="*/ 43 w 191"/>
                  <a:gd name="T3" fmla="*/ 93 h 95"/>
                  <a:gd name="T4" fmla="*/ 31 w 191"/>
                  <a:gd name="T5" fmla="*/ 81 h 95"/>
                  <a:gd name="T6" fmla="*/ 3 w 191"/>
                  <a:gd name="T7" fmla="*/ 55 h 95"/>
                  <a:gd name="T8" fmla="*/ 0 w 191"/>
                  <a:gd name="T9" fmla="*/ 53 h 95"/>
                  <a:gd name="T10" fmla="*/ 3 w 191"/>
                  <a:gd name="T11" fmla="*/ 50 h 95"/>
                  <a:gd name="T12" fmla="*/ 18 w 191"/>
                  <a:gd name="T13" fmla="*/ 36 h 95"/>
                  <a:gd name="T14" fmla="*/ 27 w 191"/>
                  <a:gd name="T15" fmla="*/ 27 h 95"/>
                  <a:gd name="T16" fmla="*/ 53 w 191"/>
                  <a:gd name="T17" fmla="*/ 14 h 95"/>
                  <a:gd name="T18" fmla="*/ 77 w 191"/>
                  <a:gd name="T19" fmla="*/ 14 h 95"/>
                  <a:gd name="T20" fmla="*/ 89 w 191"/>
                  <a:gd name="T21" fmla="*/ 18 h 95"/>
                  <a:gd name="T22" fmla="*/ 97 w 191"/>
                  <a:gd name="T23" fmla="*/ 22 h 95"/>
                  <a:gd name="T24" fmla="*/ 121 w 191"/>
                  <a:gd name="T25" fmla="*/ 22 h 95"/>
                  <a:gd name="T26" fmla="*/ 133 w 191"/>
                  <a:gd name="T27" fmla="*/ 28 h 95"/>
                  <a:gd name="T28" fmla="*/ 155 w 191"/>
                  <a:gd name="T29" fmla="*/ 15 h 95"/>
                  <a:gd name="T30" fmla="*/ 186 w 191"/>
                  <a:gd name="T31" fmla="*/ 3 h 95"/>
                  <a:gd name="T32" fmla="*/ 190 w 191"/>
                  <a:gd name="T33" fmla="*/ 8 h 95"/>
                  <a:gd name="T34" fmla="*/ 190 w 191"/>
                  <a:gd name="T35" fmla="*/ 15 h 95"/>
                  <a:gd name="T36" fmla="*/ 163 w 191"/>
                  <a:gd name="T37" fmla="*/ 47 h 95"/>
                  <a:gd name="T38" fmla="*/ 123 w 191"/>
                  <a:gd name="T39" fmla="*/ 80 h 95"/>
                  <a:gd name="T40" fmla="*/ 122 w 191"/>
                  <a:gd name="T41" fmla="*/ 80 h 95"/>
                  <a:gd name="T42" fmla="*/ 62 w 191"/>
                  <a:gd name="T43" fmla="*/ 80 h 95"/>
                  <a:gd name="T44" fmla="*/ 53 w 191"/>
                  <a:gd name="T45" fmla="*/ 87 h 95"/>
                  <a:gd name="T46" fmla="*/ 47 w 191"/>
                  <a:gd name="T47" fmla="*/ 93 h 95"/>
                  <a:gd name="T48" fmla="*/ 45 w 191"/>
                  <a:gd name="T49" fmla="*/ 95 h 95"/>
                  <a:gd name="T50" fmla="*/ 10 w 191"/>
                  <a:gd name="T51" fmla="*/ 53 h 95"/>
                  <a:gd name="T52" fmla="*/ 35 w 191"/>
                  <a:gd name="T53" fmla="*/ 77 h 95"/>
                  <a:gd name="T54" fmla="*/ 45 w 191"/>
                  <a:gd name="T55" fmla="*/ 86 h 95"/>
                  <a:gd name="T56" fmla="*/ 48 w 191"/>
                  <a:gd name="T57" fmla="*/ 82 h 95"/>
                  <a:gd name="T58" fmla="*/ 62 w 191"/>
                  <a:gd name="T59" fmla="*/ 74 h 95"/>
                  <a:gd name="T60" fmla="*/ 120 w 191"/>
                  <a:gd name="T61" fmla="*/ 74 h 95"/>
                  <a:gd name="T62" fmla="*/ 159 w 191"/>
                  <a:gd name="T63" fmla="*/ 42 h 95"/>
                  <a:gd name="T64" fmla="*/ 159 w 191"/>
                  <a:gd name="T65" fmla="*/ 42 h 95"/>
                  <a:gd name="T66" fmla="*/ 184 w 191"/>
                  <a:gd name="T67" fmla="*/ 11 h 95"/>
                  <a:gd name="T68" fmla="*/ 184 w 191"/>
                  <a:gd name="T69" fmla="*/ 10 h 95"/>
                  <a:gd name="T70" fmla="*/ 184 w 191"/>
                  <a:gd name="T71" fmla="*/ 9 h 95"/>
                  <a:gd name="T72" fmla="*/ 160 w 191"/>
                  <a:gd name="T73" fmla="*/ 19 h 95"/>
                  <a:gd name="T74" fmla="*/ 159 w 191"/>
                  <a:gd name="T75" fmla="*/ 19 h 95"/>
                  <a:gd name="T76" fmla="*/ 136 w 191"/>
                  <a:gd name="T77" fmla="*/ 34 h 95"/>
                  <a:gd name="T78" fmla="*/ 136 w 191"/>
                  <a:gd name="T79" fmla="*/ 37 h 95"/>
                  <a:gd name="T80" fmla="*/ 121 w 191"/>
                  <a:gd name="T81" fmla="*/ 52 h 95"/>
                  <a:gd name="T82" fmla="*/ 81 w 191"/>
                  <a:gd name="T83" fmla="*/ 52 h 95"/>
                  <a:gd name="T84" fmla="*/ 78 w 191"/>
                  <a:gd name="T85" fmla="*/ 49 h 95"/>
                  <a:gd name="T86" fmla="*/ 81 w 191"/>
                  <a:gd name="T87" fmla="*/ 46 h 95"/>
                  <a:gd name="T88" fmla="*/ 121 w 191"/>
                  <a:gd name="T89" fmla="*/ 46 h 95"/>
                  <a:gd name="T90" fmla="*/ 130 w 191"/>
                  <a:gd name="T91" fmla="*/ 37 h 95"/>
                  <a:gd name="T92" fmla="*/ 130 w 191"/>
                  <a:gd name="T93" fmla="*/ 35 h 95"/>
                  <a:gd name="T94" fmla="*/ 129 w 191"/>
                  <a:gd name="T95" fmla="*/ 35 h 95"/>
                  <a:gd name="T96" fmla="*/ 129 w 191"/>
                  <a:gd name="T97" fmla="*/ 33 h 95"/>
                  <a:gd name="T98" fmla="*/ 121 w 191"/>
                  <a:gd name="T99" fmla="*/ 28 h 95"/>
                  <a:gd name="T100" fmla="*/ 97 w 191"/>
                  <a:gd name="T101" fmla="*/ 28 h 95"/>
                  <a:gd name="T102" fmla="*/ 86 w 191"/>
                  <a:gd name="T103" fmla="*/ 24 h 95"/>
                  <a:gd name="T104" fmla="*/ 77 w 191"/>
                  <a:gd name="T105" fmla="*/ 20 h 95"/>
                  <a:gd name="T106" fmla="*/ 53 w 191"/>
                  <a:gd name="T107" fmla="*/ 20 h 95"/>
                  <a:gd name="T108" fmla="*/ 31 w 191"/>
                  <a:gd name="T109" fmla="*/ 31 h 95"/>
                  <a:gd name="T110" fmla="*/ 22 w 191"/>
                  <a:gd name="T111" fmla="*/ 40 h 95"/>
                  <a:gd name="T112" fmla="*/ 10 w 191"/>
                  <a:gd name="T113" fmla="*/ 5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1" h="95">
                    <a:moveTo>
                      <a:pt x="45" y="95"/>
                    </a:moveTo>
                    <a:cubicBezTo>
                      <a:pt x="43" y="93"/>
                      <a:pt x="43" y="93"/>
                      <a:pt x="43" y="93"/>
                    </a:cubicBezTo>
                    <a:cubicBezTo>
                      <a:pt x="41" y="91"/>
                      <a:pt x="36" y="87"/>
                      <a:pt x="31" y="81"/>
                    </a:cubicBezTo>
                    <a:cubicBezTo>
                      <a:pt x="22" y="73"/>
                      <a:pt x="10" y="62"/>
                      <a:pt x="3" y="55"/>
                    </a:cubicBezTo>
                    <a:cubicBezTo>
                      <a:pt x="0" y="53"/>
                      <a:pt x="0" y="53"/>
                      <a:pt x="0" y="53"/>
                    </a:cubicBezTo>
                    <a:cubicBezTo>
                      <a:pt x="3" y="50"/>
                      <a:pt x="3" y="50"/>
                      <a:pt x="3" y="50"/>
                    </a:cubicBezTo>
                    <a:cubicBezTo>
                      <a:pt x="4" y="49"/>
                      <a:pt x="12" y="42"/>
                      <a:pt x="18" y="36"/>
                    </a:cubicBezTo>
                    <a:cubicBezTo>
                      <a:pt x="21" y="32"/>
                      <a:pt x="24" y="29"/>
                      <a:pt x="27" y="27"/>
                    </a:cubicBezTo>
                    <a:cubicBezTo>
                      <a:pt x="32" y="22"/>
                      <a:pt x="42" y="14"/>
                      <a:pt x="53" y="14"/>
                    </a:cubicBezTo>
                    <a:cubicBezTo>
                      <a:pt x="77" y="14"/>
                      <a:pt x="77" y="14"/>
                      <a:pt x="77" y="14"/>
                    </a:cubicBezTo>
                    <a:cubicBezTo>
                      <a:pt x="81" y="14"/>
                      <a:pt x="85" y="16"/>
                      <a:pt x="89" y="18"/>
                    </a:cubicBezTo>
                    <a:cubicBezTo>
                      <a:pt x="92" y="20"/>
                      <a:pt x="95" y="22"/>
                      <a:pt x="97" y="22"/>
                    </a:cubicBezTo>
                    <a:cubicBezTo>
                      <a:pt x="121" y="22"/>
                      <a:pt x="121" y="22"/>
                      <a:pt x="121" y="22"/>
                    </a:cubicBezTo>
                    <a:cubicBezTo>
                      <a:pt x="126" y="22"/>
                      <a:pt x="131" y="24"/>
                      <a:pt x="133" y="28"/>
                    </a:cubicBezTo>
                    <a:cubicBezTo>
                      <a:pt x="155" y="15"/>
                      <a:pt x="155" y="15"/>
                      <a:pt x="155" y="15"/>
                    </a:cubicBezTo>
                    <a:cubicBezTo>
                      <a:pt x="164" y="1"/>
                      <a:pt x="177" y="0"/>
                      <a:pt x="186" y="3"/>
                    </a:cubicBezTo>
                    <a:cubicBezTo>
                      <a:pt x="188" y="4"/>
                      <a:pt x="190" y="6"/>
                      <a:pt x="190" y="8"/>
                    </a:cubicBezTo>
                    <a:cubicBezTo>
                      <a:pt x="191" y="10"/>
                      <a:pt x="191" y="13"/>
                      <a:pt x="190" y="15"/>
                    </a:cubicBezTo>
                    <a:cubicBezTo>
                      <a:pt x="182" y="27"/>
                      <a:pt x="164" y="46"/>
                      <a:pt x="163" y="47"/>
                    </a:cubicBezTo>
                    <a:cubicBezTo>
                      <a:pt x="160" y="50"/>
                      <a:pt x="128" y="77"/>
                      <a:pt x="123" y="80"/>
                    </a:cubicBezTo>
                    <a:cubicBezTo>
                      <a:pt x="122" y="80"/>
                      <a:pt x="122" y="80"/>
                      <a:pt x="122" y="80"/>
                    </a:cubicBezTo>
                    <a:cubicBezTo>
                      <a:pt x="62" y="80"/>
                      <a:pt x="62" y="80"/>
                      <a:pt x="62" y="80"/>
                    </a:cubicBezTo>
                    <a:cubicBezTo>
                      <a:pt x="59" y="80"/>
                      <a:pt x="57" y="82"/>
                      <a:pt x="53" y="87"/>
                    </a:cubicBezTo>
                    <a:cubicBezTo>
                      <a:pt x="51" y="89"/>
                      <a:pt x="49" y="91"/>
                      <a:pt x="47" y="93"/>
                    </a:cubicBezTo>
                    <a:lnTo>
                      <a:pt x="45" y="95"/>
                    </a:lnTo>
                    <a:close/>
                    <a:moveTo>
                      <a:pt x="10" y="53"/>
                    </a:moveTo>
                    <a:cubicBezTo>
                      <a:pt x="17" y="59"/>
                      <a:pt x="27" y="69"/>
                      <a:pt x="35" y="77"/>
                    </a:cubicBezTo>
                    <a:cubicBezTo>
                      <a:pt x="39" y="80"/>
                      <a:pt x="42" y="84"/>
                      <a:pt x="45" y="86"/>
                    </a:cubicBezTo>
                    <a:cubicBezTo>
                      <a:pt x="46" y="85"/>
                      <a:pt x="47" y="84"/>
                      <a:pt x="48" y="82"/>
                    </a:cubicBezTo>
                    <a:cubicBezTo>
                      <a:pt x="52" y="78"/>
                      <a:pt x="56" y="74"/>
                      <a:pt x="62" y="74"/>
                    </a:cubicBezTo>
                    <a:cubicBezTo>
                      <a:pt x="120" y="74"/>
                      <a:pt x="120" y="74"/>
                      <a:pt x="120" y="74"/>
                    </a:cubicBezTo>
                    <a:cubicBezTo>
                      <a:pt x="125" y="70"/>
                      <a:pt x="146" y="53"/>
                      <a:pt x="159" y="42"/>
                    </a:cubicBezTo>
                    <a:cubicBezTo>
                      <a:pt x="159" y="42"/>
                      <a:pt x="159" y="42"/>
                      <a:pt x="159" y="42"/>
                    </a:cubicBezTo>
                    <a:cubicBezTo>
                      <a:pt x="159" y="42"/>
                      <a:pt x="177" y="23"/>
                      <a:pt x="184" y="11"/>
                    </a:cubicBezTo>
                    <a:cubicBezTo>
                      <a:pt x="184" y="11"/>
                      <a:pt x="184" y="10"/>
                      <a:pt x="184" y="10"/>
                    </a:cubicBezTo>
                    <a:cubicBezTo>
                      <a:pt x="184" y="10"/>
                      <a:pt x="184" y="9"/>
                      <a:pt x="184" y="9"/>
                    </a:cubicBezTo>
                    <a:cubicBezTo>
                      <a:pt x="182" y="9"/>
                      <a:pt x="169" y="4"/>
                      <a:pt x="160" y="19"/>
                    </a:cubicBezTo>
                    <a:cubicBezTo>
                      <a:pt x="159" y="19"/>
                      <a:pt x="159" y="19"/>
                      <a:pt x="159" y="19"/>
                    </a:cubicBezTo>
                    <a:cubicBezTo>
                      <a:pt x="136" y="34"/>
                      <a:pt x="136" y="34"/>
                      <a:pt x="136" y="34"/>
                    </a:cubicBezTo>
                    <a:cubicBezTo>
                      <a:pt x="136" y="35"/>
                      <a:pt x="136" y="36"/>
                      <a:pt x="136" y="37"/>
                    </a:cubicBezTo>
                    <a:cubicBezTo>
                      <a:pt x="136" y="45"/>
                      <a:pt x="129" y="52"/>
                      <a:pt x="121" y="52"/>
                    </a:cubicBezTo>
                    <a:cubicBezTo>
                      <a:pt x="81" y="52"/>
                      <a:pt x="81" y="52"/>
                      <a:pt x="81" y="52"/>
                    </a:cubicBezTo>
                    <a:cubicBezTo>
                      <a:pt x="79" y="52"/>
                      <a:pt x="78" y="51"/>
                      <a:pt x="78" y="49"/>
                    </a:cubicBezTo>
                    <a:cubicBezTo>
                      <a:pt x="78" y="47"/>
                      <a:pt x="79" y="46"/>
                      <a:pt x="81" y="46"/>
                    </a:cubicBezTo>
                    <a:cubicBezTo>
                      <a:pt x="121" y="46"/>
                      <a:pt x="121" y="46"/>
                      <a:pt x="121" y="46"/>
                    </a:cubicBezTo>
                    <a:cubicBezTo>
                      <a:pt x="126" y="46"/>
                      <a:pt x="130" y="42"/>
                      <a:pt x="130" y="37"/>
                    </a:cubicBezTo>
                    <a:cubicBezTo>
                      <a:pt x="130" y="36"/>
                      <a:pt x="130" y="36"/>
                      <a:pt x="130" y="35"/>
                    </a:cubicBezTo>
                    <a:cubicBezTo>
                      <a:pt x="130" y="35"/>
                      <a:pt x="129" y="35"/>
                      <a:pt x="129" y="35"/>
                    </a:cubicBezTo>
                    <a:cubicBezTo>
                      <a:pt x="129" y="34"/>
                      <a:pt x="129" y="33"/>
                      <a:pt x="129" y="33"/>
                    </a:cubicBezTo>
                    <a:cubicBezTo>
                      <a:pt x="127" y="30"/>
                      <a:pt x="124" y="28"/>
                      <a:pt x="121" y="28"/>
                    </a:cubicBezTo>
                    <a:cubicBezTo>
                      <a:pt x="97" y="28"/>
                      <a:pt x="97" y="28"/>
                      <a:pt x="97" y="28"/>
                    </a:cubicBezTo>
                    <a:cubicBezTo>
                      <a:pt x="94" y="28"/>
                      <a:pt x="90" y="26"/>
                      <a:pt x="86" y="24"/>
                    </a:cubicBezTo>
                    <a:cubicBezTo>
                      <a:pt x="83" y="22"/>
                      <a:pt x="79" y="20"/>
                      <a:pt x="77" y="20"/>
                    </a:cubicBezTo>
                    <a:cubicBezTo>
                      <a:pt x="53" y="20"/>
                      <a:pt x="53" y="20"/>
                      <a:pt x="53" y="20"/>
                    </a:cubicBezTo>
                    <a:cubicBezTo>
                      <a:pt x="44" y="20"/>
                      <a:pt x="36" y="27"/>
                      <a:pt x="31" y="31"/>
                    </a:cubicBezTo>
                    <a:cubicBezTo>
                      <a:pt x="29" y="34"/>
                      <a:pt x="26" y="37"/>
                      <a:pt x="22" y="40"/>
                    </a:cubicBezTo>
                    <a:cubicBezTo>
                      <a:pt x="17" y="46"/>
                      <a:pt x="12" y="50"/>
                      <a:pt x="10" y="53"/>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17" name="Freeform 64">
                <a:extLst>
                  <a:ext uri="{FF2B5EF4-FFF2-40B4-BE49-F238E27FC236}"/>
                </a:extLst>
              </p:cNvPr>
              <p:cNvSpPr>
                <a:spLocks noEditPoints="1"/>
              </p:cNvSpPr>
              <p:nvPr/>
            </p:nvSpPr>
            <p:spPr bwMode="auto">
              <a:xfrm>
                <a:off x="6473842" y="4810133"/>
                <a:ext cx="357189" cy="349250"/>
              </a:xfrm>
              <a:custGeom>
                <a:avLst/>
                <a:gdLst>
                  <a:gd name="T0" fmla="*/ 58 w 84"/>
                  <a:gd name="T1" fmla="*/ 82 h 82"/>
                  <a:gd name="T2" fmla="*/ 51 w 84"/>
                  <a:gd name="T3" fmla="*/ 80 h 82"/>
                  <a:gd name="T4" fmla="*/ 3 w 84"/>
                  <a:gd name="T5" fmla="*/ 32 h 82"/>
                  <a:gd name="T6" fmla="*/ 3 w 84"/>
                  <a:gd name="T7" fmla="*/ 20 h 82"/>
                  <a:gd name="T8" fmla="*/ 20 w 84"/>
                  <a:gd name="T9" fmla="*/ 3 h 82"/>
                  <a:gd name="T10" fmla="*/ 32 w 84"/>
                  <a:gd name="T11" fmla="*/ 3 h 82"/>
                  <a:gd name="T12" fmla="*/ 80 w 84"/>
                  <a:gd name="T13" fmla="*/ 51 h 82"/>
                  <a:gd name="T14" fmla="*/ 80 w 84"/>
                  <a:gd name="T15" fmla="*/ 65 h 82"/>
                  <a:gd name="T16" fmla="*/ 65 w 84"/>
                  <a:gd name="T17" fmla="*/ 80 h 82"/>
                  <a:gd name="T18" fmla="*/ 58 w 84"/>
                  <a:gd name="T19" fmla="*/ 82 h 82"/>
                  <a:gd name="T20" fmla="*/ 26 w 84"/>
                  <a:gd name="T21" fmla="*/ 7 h 82"/>
                  <a:gd name="T22" fmla="*/ 24 w 84"/>
                  <a:gd name="T23" fmla="*/ 8 h 82"/>
                  <a:gd name="T24" fmla="*/ 8 w 84"/>
                  <a:gd name="T25" fmla="*/ 25 h 82"/>
                  <a:gd name="T26" fmla="*/ 7 w 84"/>
                  <a:gd name="T27" fmla="*/ 26 h 82"/>
                  <a:gd name="T28" fmla="*/ 8 w 84"/>
                  <a:gd name="T29" fmla="*/ 27 h 82"/>
                  <a:gd name="T30" fmla="*/ 56 w 84"/>
                  <a:gd name="T31" fmla="*/ 75 h 82"/>
                  <a:gd name="T32" fmla="*/ 60 w 84"/>
                  <a:gd name="T33" fmla="*/ 75 h 82"/>
                  <a:gd name="T34" fmla="*/ 60 w 84"/>
                  <a:gd name="T35" fmla="*/ 75 h 82"/>
                  <a:gd name="T36" fmla="*/ 75 w 84"/>
                  <a:gd name="T37" fmla="*/ 60 h 82"/>
                  <a:gd name="T38" fmla="*/ 75 w 84"/>
                  <a:gd name="T39" fmla="*/ 56 h 82"/>
                  <a:gd name="T40" fmla="*/ 28 w 84"/>
                  <a:gd name="T41" fmla="*/ 8 h 82"/>
                  <a:gd name="T42" fmla="*/ 26 w 84"/>
                  <a:gd name="T43"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82">
                    <a:moveTo>
                      <a:pt x="58" y="82"/>
                    </a:moveTo>
                    <a:cubicBezTo>
                      <a:pt x="55" y="82"/>
                      <a:pt x="53" y="81"/>
                      <a:pt x="51" y="80"/>
                    </a:cubicBezTo>
                    <a:cubicBezTo>
                      <a:pt x="3" y="32"/>
                      <a:pt x="3" y="32"/>
                      <a:pt x="3" y="32"/>
                    </a:cubicBezTo>
                    <a:cubicBezTo>
                      <a:pt x="0" y="29"/>
                      <a:pt x="0" y="23"/>
                      <a:pt x="3" y="20"/>
                    </a:cubicBezTo>
                    <a:cubicBezTo>
                      <a:pt x="20" y="3"/>
                      <a:pt x="20" y="3"/>
                      <a:pt x="20" y="3"/>
                    </a:cubicBezTo>
                    <a:cubicBezTo>
                      <a:pt x="23" y="0"/>
                      <a:pt x="29" y="0"/>
                      <a:pt x="32" y="3"/>
                    </a:cubicBezTo>
                    <a:cubicBezTo>
                      <a:pt x="80" y="51"/>
                      <a:pt x="80" y="51"/>
                      <a:pt x="80" y="51"/>
                    </a:cubicBezTo>
                    <a:cubicBezTo>
                      <a:pt x="84" y="55"/>
                      <a:pt x="84" y="61"/>
                      <a:pt x="80" y="65"/>
                    </a:cubicBezTo>
                    <a:cubicBezTo>
                      <a:pt x="65" y="80"/>
                      <a:pt x="65" y="80"/>
                      <a:pt x="65" y="80"/>
                    </a:cubicBezTo>
                    <a:cubicBezTo>
                      <a:pt x="63" y="81"/>
                      <a:pt x="61" y="82"/>
                      <a:pt x="58" y="82"/>
                    </a:cubicBezTo>
                    <a:close/>
                    <a:moveTo>
                      <a:pt x="26" y="7"/>
                    </a:moveTo>
                    <a:cubicBezTo>
                      <a:pt x="25" y="7"/>
                      <a:pt x="25" y="8"/>
                      <a:pt x="24" y="8"/>
                    </a:cubicBezTo>
                    <a:cubicBezTo>
                      <a:pt x="8" y="25"/>
                      <a:pt x="8" y="25"/>
                      <a:pt x="8" y="25"/>
                    </a:cubicBezTo>
                    <a:cubicBezTo>
                      <a:pt x="8" y="25"/>
                      <a:pt x="7" y="25"/>
                      <a:pt x="7" y="26"/>
                    </a:cubicBezTo>
                    <a:cubicBezTo>
                      <a:pt x="7" y="26"/>
                      <a:pt x="8" y="27"/>
                      <a:pt x="8" y="27"/>
                    </a:cubicBezTo>
                    <a:cubicBezTo>
                      <a:pt x="56" y="75"/>
                      <a:pt x="56" y="75"/>
                      <a:pt x="56" y="75"/>
                    </a:cubicBezTo>
                    <a:cubicBezTo>
                      <a:pt x="57" y="76"/>
                      <a:pt x="59" y="76"/>
                      <a:pt x="60" y="75"/>
                    </a:cubicBezTo>
                    <a:cubicBezTo>
                      <a:pt x="60" y="75"/>
                      <a:pt x="60" y="75"/>
                      <a:pt x="60" y="75"/>
                    </a:cubicBezTo>
                    <a:cubicBezTo>
                      <a:pt x="75" y="60"/>
                      <a:pt x="75" y="60"/>
                      <a:pt x="75" y="60"/>
                    </a:cubicBezTo>
                    <a:cubicBezTo>
                      <a:pt x="76" y="59"/>
                      <a:pt x="76" y="57"/>
                      <a:pt x="75" y="56"/>
                    </a:cubicBezTo>
                    <a:cubicBezTo>
                      <a:pt x="28" y="8"/>
                      <a:pt x="28" y="8"/>
                      <a:pt x="28" y="8"/>
                    </a:cubicBezTo>
                    <a:cubicBezTo>
                      <a:pt x="27" y="8"/>
                      <a:pt x="27" y="7"/>
                      <a:pt x="26" y="7"/>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19" name="Freeform 65">
                <a:extLst>
                  <a:ext uri="{FF2B5EF4-FFF2-40B4-BE49-F238E27FC236}"/>
                </a:extLst>
              </p:cNvPr>
              <p:cNvSpPr>
                <a:spLocks/>
              </p:cNvSpPr>
              <p:nvPr/>
            </p:nvSpPr>
            <p:spPr bwMode="auto">
              <a:xfrm>
                <a:off x="6610368" y="4843471"/>
                <a:ext cx="50800" cy="50800"/>
              </a:xfrm>
              <a:custGeom>
                <a:avLst/>
                <a:gdLst>
                  <a:gd name="T0" fmla="*/ 22 w 32"/>
                  <a:gd name="T1" fmla="*/ 32 h 32"/>
                  <a:gd name="T2" fmla="*/ 0 w 32"/>
                  <a:gd name="T3" fmla="*/ 11 h 32"/>
                  <a:gd name="T4" fmla="*/ 11 w 32"/>
                  <a:gd name="T5" fmla="*/ 0 h 32"/>
                  <a:gd name="T6" fmla="*/ 32 w 32"/>
                  <a:gd name="T7" fmla="*/ 22 h 32"/>
                  <a:gd name="T8" fmla="*/ 22 w 32"/>
                  <a:gd name="T9" fmla="*/ 32 h 32"/>
                </a:gdLst>
                <a:ahLst/>
                <a:cxnLst>
                  <a:cxn ang="0">
                    <a:pos x="T0" y="T1"/>
                  </a:cxn>
                  <a:cxn ang="0">
                    <a:pos x="T2" y="T3"/>
                  </a:cxn>
                  <a:cxn ang="0">
                    <a:pos x="T4" y="T5"/>
                  </a:cxn>
                  <a:cxn ang="0">
                    <a:pos x="T6" y="T7"/>
                  </a:cxn>
                  <a:cxn ang="0">
                    <a:pos x="T8" y="T9"/>
                  </a:cxn>
                </a:cxnLst>
                <a:rect l="0" t="0" r="r" b="b"/>
                <a:pathLst>
                  <a:path w="32" h="32">
                    <a:moveTo>
                      <a:pt x="22" y="32"/>
                    </a:moveTo>
                    <a:lnTo>
                      <a:pt x="0" y="11"/>
                    </a:lnTo>
                    <a:lnTo>
                      <a:pt x="11" y="0"/>
                    </a:lnTo>
                    <a:lnTo>
                      <a:pt x="32" y="22"/>
                    </a:lnTo>
                    <a:lnTo>
                      <a:pt x="22" y="32"/>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0" name="Freeform 66">
                <a:extLst>
                  <a:ext uri="{FF2B5EF4-FFF2-40B4-BE49-F238E27FC236}"/>
                </a:extLst>
              </p:cNvPr>
              <p:cNvSpPr>
                <a:spLocks noEditPoints="1"/>
              </p:cNvSpPr>
              <p:nvPr/>
            </p:nvSpPr>
            <p:spPr bwMode="auto">
              <a:xfrm>
                <a:off x="7134242" y="4379921"/>
                <a:ext cx="228600" cy="144464"/>
              </a:xfrm>
              <a:custGeom>
                <a:avLst/>
                <a:gdLst>
                  <a:gd name="T0" fmla="*/ 23 w 54"/>
                  <a:gd name="T1" fmla="*/ 34 h 34"/>
                  <a:gd name="T2" fmla="*/ 0 w 54"/>
                  <a:gd name="T3" fmla="*/ 34 h 34"/>
                  <a:gd name="T4" fmla="*/ 0 w 54"/>
                  <a:gd name="T5" fmla="*/ 31 h 34"/>
                  <a:gd name="T6" fmla="*/ 31 w 54"/>
                  <a:gd name="T7" fmla="*/ 0 h 34"/>
                  <a:gd name="T8" fmla="*/ 54 w 54"/>
                  <a:gd name="T9" fmla="*/ 0 h 34"/>
                  <a:gd name="T10" fmla="*/ 54 w 54"/>
                  <a:gd name="T11" fmla="*/ 3 h 34"/>
                  <a:gd name="T12" fmla="*/ 23 w 54"/>
                  <a:gd name="T13" fmla="*/ 34 h 34"/>
                  <a:gd name="T14" fmla="*/ 6 w 54"/>
                  <a:gd name="T15" fmla="*/ 28 h 34"/>
                  <a:gd name="T16" fmla="*/ 23 w 54"/>
                  <a:gd name="T17" fmla="*/ 28 h 34"/>
                  <a:gd name="T18" fmla="*/ 48 w 54"/>
                  <a:gd name="T19" fmla="*/ 6 h 34"/>
                  <a:gd name="T20" fmla="*/ 31 w 54"/>
                  <a:gd name="T21" fmla="*/ 6 h 34"/>
                  <a:gd name="T22" fmla="*/ 6 w 54"/>
                  <a:gd name="T23"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34">
                    <a:moveTo>
                      <a:pt x="23" y="34"/>
                    </a:moveTo>
                    <a:cubicBezTo>
                      <a:pt x="0" y="34"/>
                      <a:pt x="0" y="34"/>
                      <a:pt x="0" y="34"/>
                    </a:cubicBezTo>
                    <a:cubicBezTo>
                      <a:pt x="0" y="31"/>
                      <a:pt x="0" y="31"/>
                      <a:pt x="0" y="31"/>
                    </a:cubicBezTo>
                    <a:cubicBezTo>
                      <a:pt x="0" y="14"/>
                      <a:pt x="14" y="0"/>
                      <a:pt x="31" y="0"/>
                    </a:cubicBezTo>
                    <a:cubicBezTo>
                      <a:pt x="54" y="0"/>
                      <a:pt x="54" y="0"/>
                      <a:pt x="54" y="0"/>
                    </a:cubicBezTo>
                    <a:cubicBezTo>
                      <a:pt x="54" y="3"/>
                      <a:pt x="54" y="3"/>
                      <a:pt x="54" y="3"/>
                    </a:cubicBezTo>
                    <a:cubicBezTo>
                      <a:pt x="54" y="20"/>
                      <a:pt x="40" y="34"/>
                      <a:pt x="23" y="34"/>
                    </a:cubicBezTo>
                    <a:close/>
                    <a:moveTo>
                      <a:pt x="6" y="28"/>
                    </a:moveTo>
                    <a:cubicBezTo>
                      <a:pt x="23" y="28"/>
                      <a:pt x="23" y="28"/>
                      <a:pt x="23" y="28"/>
                    </a:cubicBezTo>
                    <a:cubicBezTo>
                      <a:pt x="36" y="28"/>
                      <a:pt x="46" y="18"/>
                      <a:pt x="48" y="6"/>
                    </a:cubicBezTo>
                    <a:cubicBezTo>
                      <a:pt x="31" y="6"/>
                      <a:pt x="31" y="6"/>
                      <a:pt x="31" y="6"/>
                    </a:cubicBezTo>
                    <a:cubicBezTo>
                      <a:pt x="18" y="6"/>
                      <a:pt x="8" y="16"/>
                      <a:pt x="6" y="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a:solidFill>
                    <a:prstClr val="black"/>
                  </a:solidFill>
                  <a:latin typeface="ubuntu"/>
                  <a:cs typeface="Arial" pitchFamily="34" charset="0"/>
                </a:endParaRPr>
              </a:p>
            </p:txBody>
          </p:sp>
          <p:sp>
            <p:nvSpPr>
              <p:cNvPr id="22" name="Freeform 67">
                <a:extLst>
                  <a:ext uri="{FF2B5EF4-FFF2-40B4-BE49-F238E27FC236}"/>
                </a:extLst>
              </p:cNvPr>
              <p:cNvSpPr>
                <a:spLocks noEditPoints="1"/>
              </p:cNvSpPr>
              <p:nvPr/>
            </p:nvSpPr>
            <p:spPr bwMode="auto">
              <a:xfrm>
                <a:off x="6878636" y="4430729"/>
                <a:ext cx="161926" cy="111125"/>
              </a:xfrm>
              <a:custGeom>
                <a:avLst/>
                <a:gdLst>
                  <a:gd name="T0" fmla="*/ 38 w 38"/>
                  <a:gd name="T1" fmla="*/ 26 h 26"/>
                  <a:gd name="T2" fmla="*/ 23 w 38"/>
                  <a:gd name="T3" fmla="*/ 26 h 26"/>
                  <a:gd name="T4" fmla="*/ 0 w 38"/>
                  <a:gd name="T5" fmla="*/ 3 h 26"/>
                  <a:gd name="T6" fmla="*/ 0 w 38"/>
                  <a:gd name="T7" fmla="*/ 0 h 26"/>
                  <a:gd name="T8" fmla="*/ 15 w 38"/>
                  <a:gd name="T9" fmla="*/ 0 h 26"/>
                  <a:gd name="T10" fmla="*/ 38 w 38"/>
                  <a:gd name="T11" fmla="*/ 23 h 26"/>
                  <a:gd name="T12" fmla="*/ 38 w 38"/>
                  <a:gd name="T13" fmla="*/ 26 h 26"/>
                  <a:gd name="T14" fmla="*/ 7 w 38"/>
                  <a:gd name="T15" fmla="*/ 6 h 26"/>
                  <a:gd name="T16" fmla="*/ 23 w 38"/>
                  <a:gd name="T17" fmla="*/ 20 h 26"/>
                  <a:gd name="T18" fmla="*/ 32 w 38"/>
                  <a:gd name="T19" fmla="*/ 20 h 26"/>
                  <a:gd name="T20" fmla="*/ 15 w 38"/>
                  <a:gd name="T21" fmla="*/ 6 h 26"/>
                  <a:gd name="T22" fmla="*/ 7 w 38"/>
                  <a:gd name="T2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6">
                    <a:moveTo>
                      <a:pt x="38" y="26"/>
                    </a:moveTo>
                    <a:cubicBezTo>
                      <a:pt x="23" y="26"/>
                      <a:pt x="23" y="26"/>
                      <a:pt x="23" y="26"/>
                    </a:cubicBezTo>
                    <a:cubicBezTo>
                      <a:pt x="10" y="26"/>
                      <a:pt x="0" y="16"/>
                      <a:pt x="0" y="3"/>
                    </a:cubicBezTo>
                    <a:cubicBezTo>
                      <a:pt x="0" y="0"/>
                      <a:pt x="0" y="0"/>
                      <a:pt x="0" y="0"/>
                    </a:cubicBezTo>
                    <a:cubicBezTo>
                      <a:pt x="15" y="0"/>
                      <a:pt x="15" y="0"/>
                      <a:pt x="15" y="0"/>
                    </a:cubicBezTo>
                    <a:cubicBezTo>
                      <a:pt x="28" y="0"/>
                      <a:pt x="38" y="10"/>
                      <a:pt x="38" y="23"/>
                    </a:cubicBezTo>
                    <a:lnTo>
                      <a:pt x="38" y="26"/>
                    </a:lnTo>
                    <a:close/>
                    <a:moveTo>
                      <a:pt x="7" y="6"/>
                    </a:moveTo>
                    <a:cubicBezTo>
                      <a:pt x="8" y="14"/>
                      <a:pt x="15" y="20"/>
                      <a:pt x="23" y="20"/>
                    </a:cubicBezTo>
                    <a:cubicBezTo>
                      <a:pt x="32" y="20"/>
                      <a:pt x="32" y="20"/>
                      <a:pt x="32" y="20"/>
                    </a:cubicBezTo>
                    <a:cubicBezTo>
                      <a:pt x="30" y="12"/>
                      <a:pt x="23" y="6"/>
                      <a:pt x="15" y="6"/>
                    </a:cubicBezTo>
                    <a:lnTo>
                      <a:pt x="7" y="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sp>
            <p:nvSpPr>
              <p:cNvPr id="23" name="Freeform 37">
                <a:extLst>
                  <a:ext uri="{FF2B5EF4-FFF2-40B4-BE49-F238E27FC236}"/>
                </a:extLst>
              </p:cNvPr>
              <p:cNvSpPr>
                <a:spLocks/>
              </p:cNvSpPr>
              <p:nvPr/>
            </p:nvSpPr>
            <p:spPr bwMode="auto">
              <a:xfrm>
                <a:off x="6927076" y="4165749"/>
                <a:ext cx="109550" cy="135898"/>
              </a:xfrm>
              <a:custGeom>
                <a:avLst/>
                <a:gdLst>
                  <a:gd name="T0" fmla="*/ 27 w 40"/>
                  <a:gd name="T1" fmla="*/ 50 h 50"/>
                  <a:gd name="T2" fmla="*/ 24 w 40"/>
                  <a:gd name="T3" fmla="*/ 50 h 50"/>
                  <a:gd name="T4" fmla="*/ 8 w 40"/>
                  <a:gd name="T5" fmla="*/ 34 h 50"/>
                  <a:gd name="T6" fmla="*/ 3 w 40"/>
                  <a:gd name="T7" fmla="*/ 34 h 50"/>
                  <a:gd name="T8" fmla="*/ 0 w 40"/>
                  <a:gd name="T9" fmla="*/ 31 h 50"/>
                  <a:gd name="T10" fmla="*/ 3 w 40"/>
                  <a:gd name="T11" fmla="*/ 27 h 50"/>
                  <a:gd name="T12" fmla="*/ 8 w 40"/>
                  <a:gd name="T13" fmla="*/ 27 h 50"/>
                  <a:gd name="T14" fmla="*/ 8 w 40"/>
                  <a:gd name="T15" fmla="*/ 21 h 50"/>
                  <a:gd name="T16" fmla="*/ 3 w 40"/>
                  <a:gd name="T17" fmla="*/ 21 h 50"/>
                  <a:gd name="T18" fmla="*/ 0 w 40"/>
                  <a:gd name="T19" fmla="*/ 18 h 50"/>
                  <a:gd name="T20" fmla="*/ 3 w 40"/>
                  <a:gd name="T21" fmla="*/ 15 h 50"/>
                  <a:gd name="T22" fmla="*/ 8 w 40"/>
                  <a:gd name="T23" fmla="*/ 15 h 50"/>
                  <a:gd name="T24" fmla="*/ 24 w 40"/>
                  <a:gd name="T25" fmla="*/ 0 h 50"/>
                  <a:gd name="T26" fmla="*/ 27 w 40"/>
                  <a:gd name="T27" fmla="*/ 0 h 50"/>
                  <a:gd name="T28" fmla="*/ 38 w 40"/>
                  <a:gd name="T29" fmla="*/ 4 h 50"/>
                  <a:gd name="T30" fmla="*/ 39 w 40"/>
                  <a:gd name="T31" fmla="*/ 8 h 50"/>
                  <a:gd name="T32" fmla="*/ 34 w 40"/>
                  <a:gd name="T33" fmla="*/ 9 h 50"/>
                  <a:gd name="T34" fmla="*/ 27 w 40"/>
                  <a:gd name="T35" fmla="*/ 6 h 50"/>
                  <a:gd name="T36" fmla="*/ 24 w 40"/>
                  <a:gd name="T37" fmla="*/ 6 h 50"/>
                  <a:gd name="T38" fmla="*/ 14 w 40"/>
                  <a:gd name="T39" fmla="*/ 15 h 50"/>
                  <a:gd name="T40" fmla="*/ 22 w 40"/>
                  <a:gd name="T41" fmla="*/ 15 h 50"/>
                  <a:gd name="T42" fmla="*/ 25 w 40"/>
                  <a:gd name="T43" fmla="*/ 18 h 50"/>
                  <a:gd name="T44" fmla="*/ 22 w 40"/>
                  <a:gd name="T45" fmla="*/ 21 h 50"/>
                  <a:gd name="T46" fmla="*/ 14 w 40"/>
                  <a:gd name="T47" fmla="*/ 21 h 50"/>
                  <a:gd name="T48" fmla="*/ 14 w 40"/>
                  <a:gd name="T49" fmla="*/ 27 h 50"/>
                  <a:gd name="T50" fmla="*/ 22 w 40"/>
                  <a:gd name="T51" fmla="*/ 27 h 50"/>
                  <a:gd name="T52" fmla="*/ 25 w 40"/>
                  <a:gd name="T53" fmla="*/ 31 h 50"/>
                  <a:gd name="T54" fmla="*/ 22 w 40"/>
                  <a:gd name="T55" fmla="*/ 34 h 50"/>
                  <a:gd name="T56" fmla="*/ 14 w 40"/>
                  <a:gd name="T57" fmla="*/ 34 h 50"/>
                  <a:gd name="T58" fmla="*/ 24 w 40"/>
                  <a:gd name="T59" fmla="*/ 44 h 50"/>
                  <a:gd name="T60" fmla="*/ 27 w 40"/>
                  <a:gd name="T61" fmla="*/ 44 h 50"/>
                  <a:gd name="T62" fmla="*/ 34 w 40"/>
                  <a:gd name="T63" fmla="*/ 41 h 50"/>
                  <a:gd name="T64" fmla="*/ 39 w 40"/>
                  <a:gd name="T65" fmla="*/ 42 h 50"/>
                  <a:gd name="T66" fmla="*/ 38 w 40"/>
                  <a:gd name="T67" fmla="*/ 46 h 50"/>
                  <a:gd name="T68" fmla="*/ 27 w 40"/>
                  <a:gd name="T6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50">
                    <a:moveTo>
                      <a:pt x="27" y="50"/>
                    </a:moveTo>
                    <a:cubicBezTo>
                      <a:pt x="24" y="50"/>
                      <a:pt x="24" y="50"/>
                      <a:pt x="24" y="50"/>
                    </a:cubicBezTo>
                    <a:cubicBezTo>
                      <a:pt x="15" y="50"/>
                      <a:pt x="8" y="43"/>
                      <a:pt x="8" y="34"/>
                    </a:cubicBezTo>
                    <a:cubicBezTo>
                      <a:pt x="3" y="34"/>
                      <a:pt x="3" y="34"/>
                      <a:pt x="3" y="34"/>
                    </a:cubicBezTo>
                    <a:cubicBezTo>
                      <a:pt x="2" y="34"/>
                      <a:pt x="0" y="32"/>
                      <a:pt x="0" y="31"/>
                    </a:cubicBezTo>
                    <a:cubicBezTo>
                      <a:pt x="0" y="29"/>
                      <a:pt x="2" y="27"/>
                      <a:pt x="3" y="27"/>
                    </a:cubicBezTo>
                    <a:cubicBezTo>
                      <a:pt x="8" y="27"/>
                      <a:pt x="8" y="27"/>
                      <a:pt x="8" y="27"/>
                    </a:cubicBezTo>
                    <a:cubicBezTo>
                      <a:pt x="8" y="21"/>
                      <a:pt x="8" y="21"/>
                      <a:pt x="8" y="21"/>
                    </a:cubicBezTo>
                    <a:cubicBezTo>
                      <a:pt x="3" y="21"/>
                      <a:pt x="3" y="21"/>
                      <a:pt x="3" y="21"/>
                    </a:cubicBezTo>
                    <a:cubicBezTo>
                      <a:pt x="2" y="21"/>
                      <a:pt x="0" y="20"/>
                      <a:pt x="0" y="18"/>
                    </a:cubicBezTo>
                    <a:cubicBezTo>
                      <a:pt x="0" y="16"/>
                      <a:pt x="2" y="15"/>
                      <a:pt x="3" y="15"/>
                    </a:cubicBezTo>
                    <a:cubicBezTo>
                      <a:pt x="8" y="15"/>
                      <a:pt x="8" y="15"/>
                      <a:pt x="8" y="15"/>
                    </a:cubicBezTo>
                    <a:cubicBezTo>
                      <a:pt x="9" y="6"/>
                      <a:pt x="15" y="0"/>
                      <a:pt x="24" y="0"/>
                    </a:cubicBezTo>
                    <a:cubicBezTo>
                      <a:pt x="27" y="0"/>
                      <a:pt x="27" y="0"/>
                      <a:pt x="27" y="0"/>
                    </a:cubicBezTo>
                    <a:cubicBezTo>
                      <a:pt x="31" y="0"/>
                      <a:pt x="35" y="1"/>
                      <a:pt x="38" y="4"/>
                    </a:cubicBezTo>
                    <a:cubicBezTo>
                      <a:pt x="39" y="5"/>
                      <a:pt x="40" y="7"/>
                      <a:pt x="39" y="8"/>
                    </a:cubicBezTo>
                    <a:cubicBezTo>
                      <a:pt x="38" y="10"/>
                      <a:pt x="36" y="10"/>
                      <a:pt x="34" y="9"/>
                    </a:cubicBezTo>
                    <a:cubicBezTo>
                      <a:pt x="32" y="7"/>
                      <a:pt x="29" y="6"/>
                      <a:pt x="27" y="6"/>
                    </a:cubicBezTo>
                    <a:cubicBezTo>
                      <a:pt x="24" y="6"/>
                      <a:pt x="24" y="6"/>
                      <a:pt x="24" y="6"/>
                    </a:cubicBezTo>
                    <a:cubicBezTo>
                      <a:pt x="19" y="6"/>
                      <a:pt x="15" y="10"/>
                      <a:pt x="14" y="15"/>
                    </a:cubicBezTo>
                    <a:cubicBezTo>
                      <a:pt x="22" y="15"/>
                      <a:pt x="22" y="15"/>
                      <a:pt x="22" y="15"/>
                    </a:cubicBezTo>
                    <a:cubicBezTo>
                      <a:pt x="24" y="15"/>
                      <a:pt x="25" y="16"/>
                      <a:pt x="25" y="18"/>
                    </a:cubicBezTo>
                    <a:cubicBezTo>
                      <a:pt x="25" y="20"/>
                      <a:pt x="24" y="21"/>
                      <a:pt x="22" y="21"/>
                    </a:cubicBezTo>
                    <a:cubicBezTo>
                      <a:pt x="14" y="21"/>
                      <a:pt x="14" y="21"/>
                      <a:pt x="14" y="21"/>
                    </a:cubicBezTo>
                    <a:cubicBezTo>
                      <a:pt x="14" y="27"/>
                      <a:pt x="14" y="27"/>
                      <a:pt x="14" y="27"/>
                    </a:cubicBezTo>
                    <a:cubicBezTo>
                      <a:pt x="22" y="27"/>
                      <a:pt x="22" y="27"/>
                      <a:pt x="22" y="27"/>
                    </a:cubicBezTo>
                    <a:cubicBezTo>
                      <a:pt x="24" y="27"/>
                      <a:pt x="25" y="29"/>
                      <a:pt x="25" y="31"/>
                    </a:cubicBezTo>
                    <a:cubicBezTo>
                      <a:pt x="25" y="32"/>
                      <a:pt x="24" y="34"/>
                      <a:pt x="22" y="34"/>
                    </a:cubicBezTo>
                    <a:cubicBezTo>
                      <a:pt x="14" y="34"/>
                      <a:pt x="14" y="34"/>
                      <a:pt x="14" y="34"/>
                    </a:cubicBezTo>
                    <a:cubicBezTo>
                      <a:pt x="14" y="39"/>
                      <a:pt x="18" y="44"/>
                      <a:pt x="24" y="44"/>
                    </a:cubicBezTo>
                    <a:cubicBezTo>
                      <a:pt x="27" y="44"/>
                      <a:pt x="27" y="44"/>
                      <a:pt x="27" y="44"/>
                    </a:cubicBezTo>
                    <a:cubicBezTo>
                      <a:pt x="29" y="44"/>
                      <a:pt x="32" y="43"/>
                      <a:pt x="34" y="41"/>
                    </a:cubicBezTo>
                    <a:cubicBezTo>
                      <a:pt x="36" y="40"/>
                      <a:pt x="38" y="40"/>
                      <a:pt x="39" y="42"/>
                    </a:cubicBezTo>
                    <a:cubicBezTo>
                      <a:pt x="40" y="43"/>
                      <a:pt x="39" y="45"/>
                      <a:pt x="38" y="46"/>
                    </a:cubicBezTo>
                    <a:cubicBezTo>
                      <a:pt x="35" y="49"/>
                      <a:pt x="31" y="50"/>
                      <a:pt x="27" y="5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dirty="0">
                  <a:solidFill>
                    <a:prstClr val="black"/>
                  </a:solidFill>
                  <a:latin typeface="ubuntu"/>
                  <a:cs typeface="Arial" pitchFamily="34" charset="0"/>
                </a:endParaRPr>
              </a:p>
            </p:txBody>
          </p:sp>
        </p:grpSp>
        <p:sp>
          <p:nvSpPr>
            <p:cNvPr id="11" name="ZoneTexte 10"/>
            <p:cNvSpPr txBox="1"/>
            <p:nvPr/>
          </p:nvSpPr>
          <p:spPr>
            <a:xfrm>
              <a:off x="5911680" y="3517932"/>
              <a:ext cx="2980800" cy="1384995"/>
            </a:xfrm>
            <a:prstGeom prst="rect">
              <a:avLst/>
            </a:prstGeom>
            <a:noFill/>
          </p:spPr>
          <p:txBody>
            <a:bodyPr wrap="square" rtlCol="0">
              <a:spAutoFit/>
            </a:bodyPr>
            <a:lstStyle/>
            <a:p>
              <a:r>
                <a:rPr lang="fr-FR" sz="1200" b="1" dirty="0" smtClean="0">
                  <a:solidFill>
                    <a:schemeClr val="tx1">
                      <a:lumMod val="75000"/>
                      <a:lumOff val="25000"/>
                    </a:schemeClr>
                  </a:solidFill>
                </a:rPr>
                <a:t>Bonus Digital du PNB Activité Nouvelle :</a:t>
              </a:r>
            </a:p>
            <a:p>
              <a:r>
                <a:rPr lang="fr-FR" sz="1200" b="1" dirty="0" smtClean="0">
                  <a:solidFill>
                    <a:srgbClr val="C00000"/>
                  </a:solidFill>
                </a:rPr>
                <a:t>+75 € </a:t>
              </a:r>
              <a:r>
                <a:rPr lang="fr-FR" sz="1200" dirty="0" smtClean="0">
                  <a:solidFill>
                    <a:schemeClr val="tx1">
                      <a:lumMod val="75000"/>
                      <a:lumOff val="25000"/>
                    </a:schemeClr>
                  </a:solidFill>
                </a:rPr>
                <a:t>/ client actif sur la Banque à Distance</a:t>
              </a:r>
            </a:p>
            <a:p>
              <a:r>
                <a:rPr lang="fr-FR" sz="1200" b="1" dirty="0" smtClean="0">
                  <a:solidFill>
                    <a:srgbClr val="C00000"/>
                  </a:solidFill>
                </a:rPr>
                <a:t>+50 € </a:t>
              </a:r>
              <a:r>
                <a:rPr lang="fr-FR" sz="1200" dirty="0" smtClean="0">
                  <a:solidFill>
                    <a:schemeClr val="tx1">
                      <a:lumMod val="75000"/>
                      <a:lumOff val="25000"/>
                    </a:schemeClr>
                  </a:solidFill>
                </a:rPr>
                <a:t>/ client équipé E-document</a:t>
              </a:r>
            </a:p>
            <a:p>
              <a:r>
                <a:rPr lang="fr-FR" sz="1200" b="1" dirty="0">
                  <a:solidFill>
                    <a:srgbClr val="C00000"/>
                  </a:solidFill>
                </a:rPr>
                <a:t>+15 € </a:t>
              </a:r>
              <a:r>
                <a:rPr lang="fr-FR" sz="1200" dirty="0" smtClean="0">
                  <a:solidFill>
                    <a:schemeClr val="tx1">
                      <a:lumMod val="75000"/>
                      <a:lumOff val="25000"/>
                    </a:schemeClr>
                  </a:solidFill>
                </a:rPr>
                <a:t>/ </a:t>
              </a:r>
              <a:r>
                <a:rPr lang="fr-FR" sz="1200" dirty="0" err="1" smtClean="0">
                  <a:solidFill>
                    <a:schemeClr val="tx1">
                      <a:lumMod val="75000"/>
                      <a:lumOff val="25000"/>
                    </a:schemeClr>
                  </a:solidFill>
                </a:rPr>
                <a:t>opt</a:t>
              </a:r>
              <a:r>
                <a:rPr lang="fr-FR" sz="1200" dirty="0" smtClean="0">
                  <a:solidFill>
                    <a:schemeClr val="tx1">
                      <a:lumMod val="75000"/>
                      <a:lumOff val="25000"/>
                    </a:schemeClr>
                  </a:solidFill>
                </a:rPr>
                <a:t>-in récolté</a:t>
              </a:r>
            </a:p>
            <a:p>
              <a:r>
                <a:rPr lang="fr-FR" sz="1200" b="1" dirty="0">
                  <a:solidFill>
                    <a:srgbClr val="C00000"/>
                  </a:solidFill>
                </a:rPr>
                <a:t>+10 € </a:t>
              </a:r>
              <a:r>
                <a:rPr lang="fr-FR" sz="1200" dirty="0">
                  <a:solidFill>
                    <a:schemeClr val="tx1">
                      <a:lumMod val="75000"/>
                      <a:lumOff val="25000"/>
                    </a:schemeClr>
                  </a:solidFill>
                </a:rPr>
                <a:t>/ contrat signé en </a:t>
              </a:r>
              <a:r>
                <a:rPr lang="fr-FR" sz="1200" dirty="0" smtClean="0">
                  <a:solidFill>
                    <a:schemeClr val="tx1">
                      <a:lumMod val="75000"/>
                      <a:lumOff val="25000"/>
                    </a:schemeClr>
                  </a:solidFill>
                </a:rPr>
                <a:t>SED</a:t>
              </a:r>
            </a:p>
            <a:p>
              <a:r>
                <a:rPr lang="fr-FR" sz="1200" b="1" dirty="0" smtClean="0">
                  <a:solidFill>
                    <a:srgbClr val="C00000"/>
                  </a:solidFill>
                </a:rPr>
                <a:t>+5 € </a:t>
              </a:r>
              <a:r>
                <a:rPr lang="fr-FR" sz="1200" dirty="0" smtClean="0">
                  <a:solidFill>
                    <a:schemeClr val="tx1">
                      <a:lumMod val="75000"/>
                      <a:lumOff val="25000"/>
                    </a:schemeClr>
                  </a:solidFill>
                </a:rPr>
                <a:t>/ client équipé Sécur'Pass</a:t>
              </a:r>
            </a:p>
            <a:p>
              <a:r>
                <a:rPr lang="fr-FR" sz="1200" b="1" dirty="0" smtClean="0">
                  <a:solidFill>
                    <a:srgbClr val="C00000"/>
                  </a:solidFill>
                </a:rPr>
                <a:t>+</a:t>
              </a:r>
              <a:r>
                <a:rPr lang="fr-FR" sz="1200" b="1" dirty="0">
                  <a:solidFill>
                    <a:srgbClr val="C00000"/>
                  </a:solidFill>
                </a:rPr>
                <a:t>3 € </a:t>
              </a:r>
              <a:r>
                <a:rPr lang="fr-FR" sz="1200" dirty="0" smtClean="0">
                  <a:solidFill>
                    <a:schemeClr val="tx1">
                      <a:lumMod val="75000"/>
                      <a:lumOff val="25000"/>
                    </a:schemeClr>
                  </a:solidFill>
                </a:rPr>
                <a:t>/ contrat signé en SAG</a:t>
              </a:r>
              <a:endParaRPr lang="fr-FR" sz="1200" dirty="0">
                <a:solidFill>
                  <a:schemeClr val="tx1">
                    <a:lumMod val="75000"/>
                    <a:lumOff val="25000"/>
                  </a:schemeClr>
                </a:solidFill>
              </a:endParaRPr>
            </a:p>
          </p:txBody>
        </p:sp>
        <p:sp>
          <p:nvSpPr>
            <p:cNvPr id="12" name="Arrondir un rectangle avec un coin diagonal 11"/>
            <p:cNvSpPr/>
            <p:nvPr/>
          </p:nvSpPr>
          <p:spPr>
            <a:xfrm>
              <a:off x="4979556" y="3505396"/>
              <a:ext cx="3840988" cy="1385038"/>
            </a:xfrm>
            <a:prstGeom prst="round2Diag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1471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Le contexte</a:t>
            </a:r>
            <a:endParaRPr lang="fr-FR" dirty="0"/>
          </a:p>
        </p:txBody>
      </p:sp>
      <p:sp>
        <p:nvSpPr>
          <p:cNvPr id="3" name="Espace réservé du texte 2"/>
          <p:cNvSpPr>
            <a:spLocks noGrp="1"/>
          </p:cNvSpPr>
          <p:nvPr>
            <p:ph type="body" sz="quarter" idx="11"/>
          </p:nvPr>
        </p:nvSpPr>
        <p:spPr/>
        <p:txBody>
          <a:bodyPr/>
          <a:lstStyle/>
          <a:p>
            <a:r>
              <a:rPr lang="fr-FR" b="0" dirty="0" smtClean="0"/>
              <a:t>Soyons tous des </a:t>
            </a:r>
            <a:r>
              <a:rPr lang="fr-FR" dirty="0"/>
              <a:t>experts </a:t>
            </a:r>
            <a:r>
              <a:rPr lang="fr-FR" dirty="0" smtClean="0"/>
              <a:t>digitaux </a:t>
            </a:r>
            <a:endParaRPr lang="fr-FR" b="0" dirty="0"/>
          </a:p>
        </p:txBody>
      </p:sp>
      <p:sp>
        <p:nvSpPr>
          <p:cNvPr id="4" name="Espace réservé du contenu 3"/>
          <p:cNvSpPr>
            <a:spLocks noGrp="1"/>
          </p:cNvSpPr>
          <p:nvPr>
            <p:ph sz="quarter" idx="12"/>
          </p:nvPr>
        </p:nvSpPr>
        <p:spPr>
          <a:xfrm>
            <a:off x="723105" y="1196752"/>
            <a:ext cx="8064000" cy="4667250"/>
          </a:xfrm>
        </p:spPr>
        <p:txBody>
          <a:bodyPr>
            <a:normAutofit/>
          </a:bodyPr>
          <a:lstStyle/>
          <a:p>
            <a:r>
              <a:rPr lang="fr-FR" sz="1300" dirty="0">
                <a:solidFill>
                  <a:schemeClr val="tx1">
                    <a:lumMod val="75000"/>
                    <a:lumOff val="25000"/>
                  </a:schemeClr>
                </a:solidFill>
              </a:rPr>
              <a:t>Quels bénéfices apportent la Banque à Distance </a:t>
            </a:r>
            <a:r>
              <a:rPr lang="fr-FR" sz="1300" dirty="0" smtClean="0">
                <a:solidFill>
                  <a:schemeClr val="tx1">
                    <a:lumMod val="75000"/>
                    <a:lumOff val="25000"/>
                  </a:schemeClr>
                </a:solidFill>
              </a:rPr>
              <a:t>?</a:t>
            </a:r>
          </a:p>
          <a:p>
            <a:endParaRPr lang="fr-FR" sz="1300" dirty="0">
              <a:solidFill>
                <a:schemeClr val="tx1">
                  <a:lumMod val="75000"/>
                  <a:lumOff val="25000"/>
                </a:schemeClr>
              </a:solidFill>
            </a:endParaRPr>
          </a:p>
          <a:p>
            <a:pPr marL="0" indent="0">
              <a:buNone/>
            </a:pPr>
            <a:endParaRPr lang="fr-FR" sz="1300" dirty="0" smtClean="0">
              <a:solidFill>
                <a:schemeClr val="tx1">
                  <a:lumMod val="75000"/>
                  <a:lumOff val="25000"/>
                </a:schemeClr>
              </a:solidFill>
            </a:endParaRPr>
          </a:p>
          <a:p>
            <a:pPr marL="0" indent="0">
              <a:buNone/>
            </a:pPr>
            <a:endParaRPr lang="fr-FR" sz="1300" dirty="0">
              <a:solidFill>
                <a:schemeClr val="tx1">
                  <a:lumMod val="75000"/>
                  <a:lumOff val="25000"/>
                </a:schemeClr>
              </a:solidFill>
            </a:endParaRPr>
          </a:p>
          <a:p>
            <a:endParaRPr lang="fr-FR" sz="1300" dirty="0"/>
          </a:p>
        </p:txBody>
      </p:sp>
      <p:sp>
        <p:nvSpPr>
          <p:cNvPr id="26" name="Oval 116"/>
          <p:cNvSpPr/>
          <p:nvPr/>
        </p:nvSpPr>
        <p:spPr>
          <a:xfrm>
            <a:off x="2643176" y="2699936"/>
            <a:ext cx="3818322" cy="3819613"/>
          </a:xfrm>
          <a:prstGeom prst="ellipse">
            <a:avLst/>
          </a:prstGeom>
          <a:noFill/>
          <a:ln w="25400">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350"/>
          </a:p>
        </p:txBody>
      </p:sp>
      <p:sp>
        <p:nvSpPr>
          <p:cNvPr id="27" name="Oval 117"/>
          <p:cNvSpPr/>
          <p:nvPr/>
        </p:nvSpPr>
        <p:spPr>
          <a:xfrm>
            <a:off x="4610597" y="4624850"/>
            <a:ext cx="2219714" cy="2219714"/>
          </a:xfrm>
          <a:prstGeom prst="ellipse">
            <a:avLst/>
          </a:prstGeom>
          <a:noFill/>
          <a:ln w="254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350"/>
          </a:p>
        </p:txBody>
      </p:sp>
      <p:sp>
        <p:nvSpPr>
          <p:cNvPr id="28" name="Oval 118"/>
          <p:cNvSpPr/>
          <p:nvPr/>
        </p:nvSpPr>
        <p:spPr>
          <a:xfrm>
            <a:off x="2536000" y="2437806"/>
            <a:ext cx="1548247" cy="1548247"/>
          </a:xfrm>
          <a:prstGeom prst="ellipse">
            <a:avLst/>
          </a:prstGeom>
          <a:noFill/>
          <a:ln w="254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350"/>
          </a:p>
        </p:txBody>
      </p:sp>
      <p:sp>
        <p:nvSpPr>
          <p:cNvPr id="29" name="Oval 119"/>
          <p:cNvSpPr>
            <a:spLocks noChangeArrowheads="1"/>
          </p:cNvSpPr>
          <p:nvPr/>
        </p:nvSpPr>
        <p:spPr bwMode="auto">
          <a:xfrm>
            <a:off x="5009603" y="5022565"/>
            <a:ext cx="1544054" cy="1545149"/>
          </a:xfrm>
          <a:prstGeom prst="ellipse">
            <a:avLst/>
          </a:prstGeom>
          <a:gradFill rotWithShape="0">
            <a:gsLst>
              <a:gs pos="0">
                <a:srgbClr val="F2F2F2"/>
              </a:gs>
              <a:gs pos="33000">
                <a:srgbClr val="F2F2F2"/>
              </a:gs>
              <a:gs pos="100000">
                <a:srgbClr val="FBFBFB"/>
              </a:gs>
            </a:gsLst>
            <a:lin ang="5400000" scaled="1"/>
          </a:gradFill>
          <a:ln>
            <a:noFill/>
          </a:ln>
          <a:effectLst>
            <a:outerShdw blurRad="330200" dist="342900" dir="5400000" algn="t" rotWithShape="0">
              <a:srgbClr val="808080">
                <a:alpha val="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fontAlgn="auto">
              <a:spcBef>
                <a:spcPts val="0"/>
              </a:spcBef>
              <a:spcAft>
                <a:spcPts val="0"/>
              </a:spcAft>
              <a:defRPr/>
            </a:pPr>
            <a:endParaRPr lang="id-ID" sz="1350">
              <a:solidFill>
                <a:schemeClr val="lt1"/>
              </a:solidFill>
              <a:latin typeface="+mn-lt"/>
              <a:ea typeface="+mn-ea"/>
            </a:endParaRPr>
          </a:p>
        </p:txBody>
      </p:sp>
      <p:sp>
        <p:nvSpPr>
          <p:cNvPr id="30" name="Oval 120"/>
          <p:cNvSpPr>
            <a:spLocks noChangeArrowheads="1"/>
          </p:cNvSpPr>
          <p:nvPr/>
        </p:nvSpPr>
        <p:spPr bwMode="auto">
          <a:xfrm>
            <a:off x="2126663" y="4373438"/>
            <a:ext cx="1553413" cy="1553413"/>
          </a:xfrm>
          <a:prstGeom prst="ellipse">
            <a:avLst/>
          </a:prstGeom>
          <a:gradFill rotWithShape="0">
            <a:gsLst>
              <a:gs pos="0">
                <a:srgbClr val="F2F2F2"/>
              </a:gs>
              <a:gs pos="33000">
                <a:srgbClr val="F2F2F2"/>
              </a:gs>
              <a:gs pos="100000">
                <a:srgbClr val="FBFBFB"/>
              </a:gs>
            </a:gsLst>
            <a:lin ang="5400000" scaled="1"/>
          </a:gradFill>
          <a:ln>
            <a:noFill/>
          </a:ln>
          <a:effectLst>
            <a:outerShdw blurRad="330200" dist="431800" dir="5400000" algn="t" rotWithShape="0">
              <a:srgbClr val="808080">
                <a:alpha val="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fontAlgn="auto">
              <a:spcBef>
                <a:spcPts val="0"/>
              </a:spcBef>
              <a:spcAft>
                <a:spcPts val="0"/>
              </a:spcAft>
              <a:defRPr/>
            </a:pPr>
            <a:endParaRPr lang="id-ID" sz="1350" dirty="0">
              <a:solidFill>
                <a:schemeClr val="lt1"/>
              </a:solidFill>
              <a:latin typeface="+mn-lt"/>
              <a:ea typeface="+mn-ea"/>
            </a:endParaRPr>
          </a:p>
        </p:txBody>
      </p:sp>
      <p:sp>
        <p:nvSpPr>
          <p:cNvPr id="31" name="Oval 121"/>
          <p:cNvSpPr>
            <a:spLocks noChangeArrowheads="1"/>
          </p:cNvSpPr>
          <p:nvPr/>
        </p:nvSpPr>
        <p:spPr bwMode="auto">
          <a:xfrm>
            <a:off x="5496606" y="2936241"/>
            <a:ext cx="1224136" cy="1222844"/>
          </a:xfrm>
          <a:prstGeom prst="ellipse">
            <a:avLst/>
          </a:prstGeom>
          <a:gradFill rotWithShape="0">
            <a:gsLst>
              <a:gs pos="0">
                <a:srgbClr val="F2F2F2"/>
              </a:gs>
              <a:gs pos="33000">
                <a:srgbClr val="F2F2F2"/>
              </a:gs>
              <a:gs pos="100000">
                <a:srgbClr val="FBFBFB"/>
              </a:gs>
            </a:gsLst>
            <a:lin ang="5400000" scaled="1"/>
          </a:gradFill>
          <a:ln>
            <a:noFill/>
          </a:ln>
          <a:effectLst>
            <a:outerShdw blurRad="330200" dist="317500" dir="5400000" algn="t" rotWithShape="0">
              <a:srgbClr val="808080">
                <a:alpha val="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fontAlgn="auto">
              <a:spcBef>
                <a:spcPts val="0"/>
              </a:spcBef>
              <a:spcAft>
                <a:spcPts val="0"/>
              </a:spcAft>
              <a:defRPr/>
            </a:pPr>
            <a:endParaRPr lang="id-ID" sz="1350">
              <a:solidFill>
                <a:schemeClr val="lt1"/>
              </a:solidFill>
              <a:latin typeface="+mn-lt"/>
              <a:ea typeface="+mn-ea"/>
            </a:endParaRPr>
          </a:p>
        </p:txBody>
      </p:sp>
      <p:sp>
        <p:nvSpPr>
          <p:cNvPr id="32" name="Oval 122"/>
          <p:cNvSpPr>
            <a:spLocks noChangeArrowheads="1"/>
          </p:cNvSpPr>
          <p:nvPr/>
        </p:nvSpPr>
        <p:spPr bwMode="auto">
          <a:xfrm>
            <a:off x="2829121" y="2714206"/>
            <a:ext cx="962006" cy="962006"/>
          </a:xfrm>
          <a:prstGeom prst="ellipse">
            <a:avLst/>
          </a:prstGeom>
          <a:gradFill rotWithShape="0">
            <a:gsLst>
              <a:gs pos="0">
                <a:srgbClr val="F2F2F2"/>
              </a:gs>
              <a:gs pos="33000">
                <a:srgbClr val="F2F2F2"/>
              </a:gs>
              <a:gs pos="100000">
                <a:srgbClr val="FBFBFB"/>
              </a:gs>
            </a:gsLst>
            <a:lin ang="5400000" scaled="1"/>
          </a:gradFill>
          <a:ln>
            <a:noFill/>
          </a:ln>
          <a:effectLst>
            <a:outerShdw blurRad="330200" dist="317500" dir="5400000" algn="t" rotWithShape="0">
              <a:srgbClr val="808080">
                <a:alpha val="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fontAlgn="auto">
              <a:spcBef>
                <a:spcPts val="0"/>
              </a:spcBef>
              <a:spcAft>
                <a:spcPts val="0"/>
              </a:spcAft>
              <a:defRPr/>
            </a:pPr>
            <a:endParaRPr lang="id-ID" sz="1350">
              <a:solidFill>
                <a:schemeClr val="lt1"/>
              </a:solidFill>
              <a:latin typeface="+mn-lt"/>
              <a:ea typeface="+mn-ea"/>
            </a:endParaRPr>
          </a:p>
        </p:txBody>
      </p:sp>
      <p:sp>
        <p:nvSpPr>
          <p:cNvPr id="33" name="TextBox 133"/>
          <p:cNvSpPr txBox="1"/>
          <p:nvPr/>
        </p:nvSpPr>
        <p:spPr>
          <a:xfrm>
            <a:off x="2790297" y="3028140"/>
            <a:ext cx="1064814" cy="600164"/>
          </a:xfrm>
          <a:prstGeom prst="rect">
            <a:avLst/>
          </a:prstGeom>
          <a:noFill/>
        </p:spPr>
        <p:txBody>
          <a:bodyPr wrap="square">
            <a:spAutoFit/>
          </a:bodyPr>
          <a:lstStyle/>
          <a:p>
            <a:pPr algn="ctr" fontAlgn="auto">
              <a:spcBef>
                <a:spcPts val="0"/>
              </a:spcBef>
              <a:spcAft>
                <a:spcPts val="0"/>
              </a:spcAft>
              <a:defRPr/>
            </a:pPr>
            <a:r>
              <a:rPr lang="fr-FR" sz="1100" dirty="0" smtClean="0">
                <a:solidFill>
                  <a:schemeClr val="tx1">
                    <a:lumMod val="75000"/>
                    <a:lumOff val="25000"/>
                  </a:schemeClr>
                </a:solidFill>
                <a:latin typeface="+mj-lt"/>
                <a:ea typeface="+mn-ea"/>
              </a:rPr>
              <a:t>Un </a:t>
            </a:r>
            <a:r>
              <a:rPr lang="fr-FR" sz="1100" b="1" dirty="0" smtClean="0">
                <a:solidFill>
                  <a:schemeClr val="tx1">
                    <a:lumMod val="75000"/>
                    <a:lumOff val="25000"/>
                  </a:schemeClr>
                </a:solidFill>
                <a:latin typeface="+mj-lt"/>
                <a:ea typeface="+mn-ea"/>
              </a:rPr>
              <a:t>compte de dépôt  </a:t>
            </a:r>
            <a:r>
              <a:rPr lang="fr-FR" sz="1100" dirty="0" smtClean="0">
                <a:solidFill>
                  <a:schemeClr val="tx1">
                    <a:lumMod val="75000"/>
                    <a:lumOff val="25000"/>
                  </a:schemeClr>
                </a:solidFill>
                <a:latin typeface="+mj-lt"/>
                <a:ea typeface="+mn-ea"/>
              </a:rPr>
              <a:t>ou un </a:t>
            </a:r>
            <a:r>
              <a:rPr lang="fr-FR" sz="1100" b="1" dirty="0" smtClean="0">
                <a:solidFill>
                  <a:schemeClr val="tx1">
                    <a:lumMod val="75000"/>
                    <a:lumOff val="25000"/>
                  </a:schemeClr>
                </a:solidFill>
                <a:latin typeface="+mj-lt"/>
                <a:ea typeface="+mn-ea"/>
              </a:rPr>
              <a:t>livret d’épargne</a:t>
            </a:r>
            <a:endParaRPr lang="id-ID" sz="1100" b="1" dirty="0">
              <a:solidFill>
                <a:schemeClr val="tx1">
                  <a:lumMod val="75000"/>
                  <a:lumOff val="25000"/>
                </a:schemeClr>
              </a:solidFill>
              <a:latin typeface="+mj-lt"/>
              <a:ea typeface="+mn-ea"/>
            </a:endParaRPr>
          </a:p>
        </p:txBody>
      </p:sp>
      <p:sp>
        <p:nvSpPr>
          <p:cNvPr id="34" name="TextBox 143"/>
          <p:cNvSpPr txBox="1"/>
          <p:nvPr/>
        </p:nvSpPr>
        <p:spPr>
          <a:xfrm>
            <a:off x="5264327" y="3356992"/>
            <a:ext cx="1712561" cy="938719"/>
          </a:xfrm>
          <a:prstGeom prst="rect">
            <a:avLst/>
          </a:prstGeom>
          <a:noFill/>
        </p:spPr>
        <p:txBody>
          <a:bodyPr wrap="square">
            <a:spAutoFit/>
          </a:bodyPr>
          <a:lstStyle/>
          <a:p>
            <a:pPr algn="ctr" fontAlgn="auto">
              <a:spcBef>
                <a:spcPts val="0"/>
              </a:spcBef>
              <a:spcAft>
                <a:spcPts val="0"/>
              </a:spcAft>
              <a:defRPr/>
            </a:pPr>
            <a:r>
              <a:rPr lang="fr-FR" sz="1100" dirty="0">
                <a:solidFill>
                  <a:schemeClr val="tx1">
                    <a:lumMod val="75000"/>
                    <a:lumOff val="25000"/>
                  </a:schemeClr>
                </a:solidFill>
                <a:latin typeface="+mj-lt"/>
              </a:rPr>
              <a:t>Un </a:t>
            </a:r>
            <a:r>
              <a:rPr lang="fr-FR" sz="1100" b="1" dirty="0">
                <a:solidFill>
                  <a:schemeClr val="tx1">
                    <a:lumMod val="75000"/>
                    <a:lumOff val="25000"/>
                  </a:schemeClr>
                </a:solidFill>
                <a:latin typeface="+mj-lt"/>
              </a:rPr>
              <a:t>abonnement BAD </a:t>
            </a:r>
            <a:r>
              <a:rPr lang="fr-FR" sz="1100" dirty="0">
                <a:solidFill>
                  <a:schemeClr val="tx1">
                    <a:lumMod val="75000"/>
                    <a:lumOff val="25000"/>
                  </a:schemeClr>
                </a:solidFill>
                <a:latin typeface="+mj-lt"/>
              </a:rPr>
              <a:t>composé </a:t>
            </a:r>
            <a:r>
              <a:rPr lang="fr-FR" sz="1100" dirty="0" smtClean="0">
                <a:solidFill>
                  <a:schemeClr val="tx1">
                    <a:lumMod val="75000"/>
                    <a:lumOff val="25000"/>
                  </a:schemeClr>
                </a:solidFill>
                <a:latin typeface="+mj-lt"/>
              </a:rPr>
              <a:t>des 4 services </a:t>
            </a:r>
            <a:r>
              <a:rPr lang="fr-FR" sz="1000" dirty="0">
                <a:solidFill>
                  <a:schemeClr val="tx1">
                    <a:lumMod val="75000"/>
                    <a:lumOff val="25000"/>
                  </a:schemeClr>
                </a:solidFill>
                <a:latin typeface="+mj-lt"/>
              </a:rPr>
              <a:t>(Internet, Mobile, </a:t>
            </a:r>
            <a:r>
              <a:rPr lang="fr-FR" sz="1000" dirty="0" smtClean="0">
                <a:solidFill>
                  <a:schemeClr val="tx1">
                    <a:lumMod val="75000"/>
                    <a:lumOff val="25000"/>
                  </a:schemeClr>
                </a:solidFill>
                <a:latin typeface="+mj-lt"/>
              </a:rPr>
              <a:t/>
            </a:r>
            <a:br>
              <a:rPr lang="fr-FR" sz="1000" dirty="0" smtClean="0">
                <a:solidFill>
                  <a:schemeClr val="tx1">
                    <a:lumMod val="75000"/>
                    <a:lumOff val="25000"/>
                  </a:schemeClr>
                </a:solidFill>
                <a:latin typeface="+mj-lt"/>
              </a:rPr>
            </a:br>
            <a:r>
              <a:rPr lang="fr-FR" sz="1000" dirty="0" smtClean="0">
                <a:solidFill>
                  <a:schemeClr val="tx1">
                    <a:lumMod val="75000"/>
                    <a:lumOff val="25000"/>
                  </a:schemeClr>
                </a:solidFill>
                <a:latin typeface="+mj-lt"/>
              </a:rPr>
              <a:t>Tél., </a:t>
            </a:r>
            <a:r>
              <a:rPr lang="fr-FR" sz="1000" dirty="0">
                <a:solidFill>
                  <a:schemeClr val="tx1">
                    <a:lumMod val="75000"/>
                    <a:lumOff val="25000"/>
                  </a:schemeClr>
                </a:solidFill>
                <a:latin typeface="+mj-lt"/>
              </a:rPr>
              <a:t>Téléconseiller)</a:t>
            </a:r>
          </a:p>
          <a:p>
            <a:pPr algn="r" fontAlgn="auto">
              <a:spcBef>
                <a:spcPts val="0"/>
              </a:spcBef>
              <a:spcAft>
                <a:spcPts val="0"/>
              </a:spcAft>
              <a:defRPr/>
            </a:pPr>
            <a:r>
              <a:rPr lang="fr-FR" sz="1100" dirty="0" smtClean="0">
                <a:solidFill>
                  <a:schemeClr val="tx1">
                    <a:lumMod val="75000"/>
                    <a:lumOff val="25000"/>
                  </a:schemeClr>
                </a:solidFill>
                <a:latin typeface="+mj-lt"/>
              </a:rPr>
              <a:t> </a:t>
            </a:r>
            <a:endParaRPr lang="id-ID" sz="1100" dirty="0">
              <a:solidFill>
                <a:schemeClr val="tx1">
                  <a:lumMod val="75000"/>
                  <a:lumOff val="25000"/>
                </a:schemeClr>
              </a:solidFill>
              <a:latin typeface="+mj-lt"/>
            </a:endParaRPr>
          </a:p>
        </p:txBody>
      </p:sp>
      <p:sp>
        <p:nvSpPr>
          <p:cNvPr id="35" name="TextBox 157"/>
          <p:cNvSpPr txBox="1"/>
          <p:nvPr/>
        </p:nvSpPr>
        <p:spPr>
          <a:xfrm>
            <a:off x="1679619" y="5176240"/>
            <a:ext cx="1984129" cy="584775"/>
          </a:xfrm>
          <a:prstGeom prst="rect">
            <a:avLst/>
          </a:prstGeom>
          <a:noFill/>
        </p:spPr>
        <p:txBody>
          <a:bodyPr wrap="square">
            <a:spAutoFit/>
          </a:bodyPr>
          <a:lstStyle/>
          <a:p>
            <a:pPr algn="ctr" fontAlgn="auto">
              <a:spcBef>
                <a:spcPts val="0"/>
              </a:spcBef>
              <a:spcAft>
                <a:spcPts val="0"/>
              </a:spcAft>
              <a:defRPr/>
            </a:pPr>
            <a:r>
              <a:rPr lang="fr-FR" sz="1100" dirty="0">
                <a:solidFill>
                  <a:schemeClr val="tx1">
                    <a:lumMod val="75000"/>
                    <a:lumOff val="25000"/>
                  </a:schemeClr>
                </a:solidFill>
                <a:latin typeface="+mj-lt"/>
              </a:rPr>
              <a:t>Un </a:t>
            </a:r>
            <a:r>
              <a:rPr lang="fr-FR" sz="1100" b="1" dirty="0" smtClean="0">
                <a:solidFill>
                  <a:schemeClr val="tx1">
                    <a:lumMod val="75000"/>
                    <a:lumOff val="25000"/>
                  </a:schemeClr>
                </a:solidFill>
                <a:latin typeface="+mj-lt"/>
              </a:rPr>
              <a:t>ordinateur</a:t>
            </a:r>
            <a:r>
              <a:rPr lang="fr-FR" sz="1100" dirty="0">
                <a:solidFill>
                  <a:schemeClr val="tx1">
                    <a:lumMod val="75000"/>
                    <a:lumOff val="25000"/>
                  </a:schemeClr>
                </a:solidFill>
                <a:latin typeface="+mj-lt"/>
              </a:rPr>
              <a:t> </a:t>
            </a:r>
            <a:r>
              <a:rPr lang="fr-FR" sz="1100" dirty="0" smtClean="0">
                <a:solidFill>
                  <a:schemeClr val="tx1">
                    <a:lumMod val="75000"/>
                    <a:lumOff val="25000"/>
                  </a:schemeClr>
                </a:solidFill>
                <a:latin typeface="+mj-lt"/>
              </a:rPr>
              <a:t>ou un </a:t>
            </a:r>
            <a:r>
              <a:rPr lang="fr-FR" sz="1100" b="1" dirty="0">
                <a:solidFill>
                  <a:schemeClr val="tx1">
                    <a:lumMod val="75000"/>
                    <a:lumOff val="25000"/>
                  </a:schemeClr>
                </a:solidFill>
                <a:latin typeface="+mj-lt"/>
              </a:rPr>
              <a:t>Smartphone</a:t>
            </a:r>
            <a:r>
              <a:rPr lang="fr-FR" sz="1100" dirty="0">
                <a:solidFill>
                  <a:schemeClr val="tx1">
                    <a:lumMod val="75000"/>
                    <a:lumOff val="25000"/>
                  </a:schemeClr>
                </a:solidFill>
                <a:latin typeface="+mj-lt"/>
              </a:rPr>
              <a:t> </a:t>
            </a:r>
            <a:r>
              <a:rPr lang="fr-FR" sz="1100" dirty="0" smtClean="0">
                <a:solidFill>
                  <a:schemeClr val="tx1">
                    <a:lumMod val="75000"/>
                    <a:lumOff val="25000"/>
                  </a:schemeClr>
                </a:solidFill>
                <a:latin typeface="+mj-lt"/>
              </a:rPr>
              <a:t>(ou </a:t>
            </a:r>
            <a:r>
              <a:rPr lang="fr-FR" sz="1100" b="1" dirty="0" smtClean="0">
                <a:solidFill>
                  <a:schemeClr val="tx1">
                    <a:lumMod val="75000"/>
                    <a:lumOff val="25000"/>
                  </a:schemeClr>
                </a:solidFill>
                <a:latin typeface="+mj-lt"/>
              </a:rPr>
              <a:t>tablette) </a:t>
            </a:r>
            <a:r>
              <a:rPr lang="fr-FR" sz="1000" dirty="0" smtClean="0">
                <a:solidFill>
                  <a:schemeClr val="tx1">
                    <a:lumMod val="75000"/>
                    <a:lumOff val="25000"/>
                  </a:schemeClr>
                </a:solidFill>
                <a:latin typeface="+mj-lt"/>
              </a:rPr>
              <a:t>équipé de l’appli Banque(</a:t>
            </a:r>
            <a:r>
              <a:rPr lang="fr-FR" sz="1000" dirty="0" err="1" smtClean="0">
                <a:solidFill>
                  <a:schemeClr val="tx1">
                    <a:lumMod val="75000"/>
                    <a:lumOff val="25000"/>
                  </a:schemeClr>
                </a:solidFill>
                <a:latin typeface="+mj-lt"/>
              </a:rPr>
              <a:t>Android</a:t>
            </a:r>
            <a:r>
              <a:rPr lang="fr-FR" sz="1000" dirty="0" smtClean="0">
                <a:solidFill>
                  <a:schemeClr val="tx1">
                    <a:lumMod val="75000"/>
                    <a:lumOff val="25000"/>
                  </a:schemeClr>
                </a:solidFill>
                <a:latin typeface="+mj-lt"/>
              </a:rPr>
              <a:t>)  ou </a:t>
            </a:r>
            <a:r>
              <a:rPr lang="fr-FR" sz="1000" dirty="0" err="1" smtClean="0">
                <a:solidFill>
                  <a:schemeClr val="tx1">
                    <a:lumMod val="75000"/>
                    <a:lumOff val="25000"/>
                  </a:schemeClr>
                </a:solidFill>
                <a:latin typeface="+mj-lt"/>
              </a:rPr>
              <a:t>Banxo</a:t>
            </a:r>
            <a:r>
              <a:rPr lang="fr-FR" sz="1000" dirty="0" smtClean="0">
                <a:solidFill>
                  <a:schemeClr val="tx1">
                    <a:lumMod val="75000"/>
                    <a:lumOff val="25000"/>
                  </a:schemeClr>
                </a:solidFill>
                <a:latin typeface="+mj-lt"/>
              </a:rPr>
              <a:t> (IOS)</a:t>
            </a:r>
            <a:endParaRPr lang="fr-FR" sz="1000" dirty="0">
              <a:solidFill>
                <a:schemeClr val="tx1">
                  <a:lumMod val="75000"/>
                  <a:lumOff val="25000"/>
                </a:schemeClr>
              </a:solidFill>
              <a:latin typeface="+mj-lt"/>
            </a:endParaRPr>
          </a:p>
        </p:txBody>
      </p:sp>
      <p:sp>
        <p:nvSpPr>
          <p:cNvPr id="37" name="Oval 159"/>
          <p:cNvSpPr>
            <a:spLocks noChangeArrowheads="1"/>
          </p:cNvSpPr>
          <p:nvPr/>
        </p:nvSpPr>
        <p:spPr bwMode="auto">
          <a:xfrm>
            <a:off x="3369926" y="3427331"/>
            <a:ext cx="2364823" cy="2364823"/>
          </a:xfrm>
          <a:prstGeom prst="ellipse">
            <a:avLst/>
          </a:prstGeom>
          <a:gradFill rotWithShape="0">
            <a:gsLst>
              <a:gs pos="0">
                <a:srgbClr val="F2F2F2"/>
              </a:gs>
              <a:gs pos="33000">
                <a:srgbClr val="F2F2F2"/>
              </a:gs>
              <a:gs pos="100000">
                <a:srgbClr val="FBFBFB"/>
              </a:gs>
            </a:gsLst>
            <a:lin ang="5400000" scaled="1"/>
          </a:gradFill>
          <a:ln>
            <a:noFill/>
          </a:ln>
          <a:effectLst>
            <a:outerShdw blurRad="330200" dist="431800" dir="5400000" algn="t" rotWithShape="0">
              <a:srgbClr val="808080">
                <a:alpha val="9999"/>
              </a:srgbClr>
            </a:outerShdw>
          </a:effectLst>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fontAlgn="auto">
              <a:spcBef>
                <a:spcPts val="0"/>
              </a:spcBef>
              <a:spcAft>
                <a:spcPts val="0"/>
              </a:spcAft>
              <a:defRPr/>
            </a:pPr>
            <a:endParaRPr lang="id-ID" sz="1350">
              <a:solidFill>
                <a:schemeClr val="lt1"/>
              </a:solidFill>
              <a:latin typeface="+mn-lt"/>
              <a:ea typeface="+mn-ea"/>
            </a:endParaRPr>
          </a:p>
        </p:txBody>
      </p:sp>
      <p:sp>
        <p:nvSpPr>
          <p:cNvPr id="38" name="TextBox 160"/>
          <p:cNvSpPr txBox="1"/>
          <p:nvPr/>
        </p:nvSpPr>
        <p:spPr>
          <a:xfrm>
            <a:off x="4932040" y="5733256"/>
            <a:ext cx="1628063" cy="769441"/>
          </a:xfrm>
          <a:prstGeom prst="rect">
            <a:avLst/>
          </a:prstGeom>
          <a:noFill/>
        </p:spPr>
        <p:txBody>
          <a:bodyPr wrap="square">
            <a:spAutoFit/>
          </a:bodyPr>
          <a:lstStyle/>
          <a:p>
            <a:pPr algn="ctr" fontAlgn="auto">
              <a:spcBef>
                <a:spcPts val="0"/>
              </a:spcBef>
              <a:spcAft>
                <a:spcPts val="0"/>
              </a:spcAft>
              <a:defRPr/>
            </a:pPr>
            <a:r>
              <a:rPr lang="fr-FR" sz="1100" dirty="0">
                <a:solidFill>
                  <a:schemeClr val="tx1">
                    <a:lumMod val="75000"/>
                    <a:lumOff val="25000"/>
                  </a:schemeClr>
                </a:solidFill>
                <a:latin typeface="+mj-lt"/>
              </a:rPr>
              <a:t>Un </a:t>
            </a:r>
            <a:r>
              <a:rPr lang="fr-FR" sz="1100" b="1" dirty="0">
                <a:solidFill>
                  <a:schemeClr val="tx1">
                    <a:lumMod val="75000"/>
                    <a:lumOff val="25000"/>
                  </a:schemeClr>
                </a:solidFill>
                <a:latin typeface="+mj-lt"/>
              </a:rPr>
              <a:t>numéro de </a:t>
            </a:r>
            <a:r>
              <a:rPr lang="fr-FR" sz="1100" b="1" dirty="0" smtClean="0">
                <a:solidFill>
                  <a:schemeClr val="tx1">
                    <a:lumMod val="75000"/>
                    <a:lumOff val="25000"/>
                  </a:schemeClr>
                </a:solidFill>
                <a:latin typeface="+mj-lt"/>
              </a:rPr>
              <a:t>tél. </a:t>
            </a:r>
            <a:r>
              <a:rPr lang="fr-FR" sz="1100" b="1" dirty="0">
                <a:solidFill>
                  <a:schemeClr val="tx1">
                    <a:lumMod val="75000"/>
                    <a:lumOff val="25000"/>
                  </a:schemeClr>
                </a:solidFill>
                <a:latin typeface="+mj-lt"/>
              </a:rPr>
              <a:t>mobile renseigné</a:t>
            </a:r>
            <a:r>
              <a:rPr lang="fr-FR" sz="1100" dirty="0">
                <a:solidFill>
                  <a:schemeClr val="tx1">
                    <a:lumMod val="75000"/>
                    <a:lumOff val="25000"/>
                  </a:schemeClr>
                </a:solidFill>
                <a:latin typeface="+mj-lt"/>
              </a:rPr>
              <a:t> dans </a:t>
            </a:r>
            <a:r>
              <a:rPr lang="fr-FR" sz="1100" dirty="0" err="1">
                <a:solidFill>
                  <a:schemeClr val="tx1">
                    <a:lumMod val="75000"/>
                    <a:lumOff val="25000"/>
                  </a:schemeClr>
                </a:solidFill>
                <a:latin typeface="+mj-lt"/>
              </a:rPr>
              <a:t>Mysys</a:t>
            </a:r>
            <a:r>
              <a:rPr lang="fr-FR" sz="1100" dirty="0">
                <a:solidFill>
                  <a:schemeClr val="tx1">
                    <a:lumMod val="75000"/>
                    <a:lumOff val="25000"/>
                  </a:schemeClr>
                </a:solidFill>
                <a:latin typeface="+mj-lt"/>
              </a:rPr>
              <a:t> </a:t>
            </a:r>
            <a:r>
              <a:rPr lang="fr-FR" sz="1100" dirty="0" smtClean="0">
                <a:solidFill>
                  <a:schemeClr val="tx1">
                    <a:lumMod val="75000"/>
                    <a:lumOff val="25000"/>
                  </a:schemeClr>
                </a:solidFill>
                <a:latin typeface="+mj-lt"/>
              </a:rPr>
              <a:t/>
            </a:r>
            <a:br>
              <a:rPr lang="fr-FR" sz="1100" dirty="0" smtClean="0">
                <a:solidFill>
                  <a:schemeClr val="tx1">
                    <a:lumMod val="75000"/>
                    <a:lumOff val="25000"/>
                  </a:schemeClr>
                </a:solidFill>
                <a:latin typeface="+mj-lt"/>
              </a:rPr>
            </a:br>
            <a:r>
              <a:rPr lang="fr-FR" sz="1100" dirty="0" smtClean="0">
                <a:solidFill>
                  <a:schemeClr val="tx1">
                    <a:lumMod val="75000"/>
                    <a:lumOff val="25000"/>
                  </a:schemeClr>
                </a:solidFill>
                <a:latin typeface="+mj-lt"/>
              </a:rPr>
              <a:t>+ </a:t>
            </a:r>
            <a:r>
              <a:rPr lang="fr-FR" sz="1100" b="1" dirty="0">
                <a:solidFill>
                  <a:schemeClr val="tx1">
                    <a:lumMod val="75000"/>
                    <a:lumOff val="25000"/>
                  </a:schemeClr>
                </a:solidFill>
                <a:latin typeface="+mj-lt"/>
              </a:rPr>
              <a:t>SOL SMS </a:t>
            </a:r>
            <a:r>
              <a:rPr lang="fr-FR" sz="1100" dirty="0">
                <a:solidFill>
                  <a:schemeClr val="tx1">
                    <a:lumMod val="75000"/>
                    <a:lumOff val="25000"/>
                  </a:schemeClr>
                </a:solidFill>
                <a:latin typeface="+mj-lt"/>
              </a:rPr>
              <a:t>afin de réaliser </a:t>
            </a:r>
            <a:r>
              <a:rPr lang="fr-FR" sz="1100" dirty="0" smtClean="0">
                <a:solidFill>
                  <a:schemeClr val="tx1">
                    <a:lumMod val="75000"/>
                    <a:lumOff val="25000"/>
                  </a:schemeClr>
                </a:solidFill>
                <a:latin typeface="+mj-lt"/>
              </a:rPr>
              <a:t/>
            </a:r>
            <a:br>
              <a:rPr lang="fr-FR" sz="1100" dirty="0" smtClean="0">
                <a:solidFill>
                  <a:schemeClr val="tx1">
                    <a:lumMod val="75000"/>
                    <a:lumOff val="25000"/>
                  </a:schemeClr>
                </a:solidFill>
                <a:latin typeface="+mj-lt"/>
              </a:rPr>
            </a:br>
            <a:r>
              <a:rPr lang="fr-FR" sz="1100" dirty="0" smtClean="0">
                <a:solidFill>
                  <a:schemeClr val="tx1">
                    <a:lumMod val="75000"/>
                    <a:lumOff val="25000"/>
                  </a:schemeClr>
                </a:solidFill>
                <a:latin typeface="+mj-lt"/>
              </a:rPr>
              <a:t>des </a:t>
            </a:r>
            <a:r>
              <a:rPr lang="fr-FR" sz="1100" dirty="0">
                <a:solidFill>
                  <a:schemeClr val="tx1">
                    <a:lumMod val="75000"/>
                    <a:lumOff val="25000"/>
                  </a:schemeClr>
                </a:solidFill>
                <a:latin typeface="+mj-lt"/>
              </a:rPr>
              <a:t>opérations sécurisées.</a:t>
            </a:r>
          </a:p>
        </p:txBody>
      </p:sp>
      <p:sp>
        <p:nvSpPr>
          <p:cNvPr id="39" name="TextBox 171"/>
          <p:cNvSpPr txBox="1"/>
          <p:nvPr/>
        </p:nvSpPr>
        <p:spPr>
          <a:xfrm>
            <a:off x="3621551" y="4983979"/>
            <a:ext cx="1861573" cy="261610"/>
          </a:xfrm>
          <a:prstGeom prst="rect">
            <a:avLst/>
          </a:prstGeom>
          <a:noFill/>
        </p:spPr>
        <p:txBody>
          <a:bodyPr wrap="square">
            <a:spAutoFit/>
          </a:bodyPr>
          <a:lstStyle/>
          <a:p>
            <a:pPr algn="ctr" fontAlgn="auto">
              <a:spcBef>
                <a:spcPts val="0"/>
              </a:spcBef>
              <a:spcAft>
                <a:spcPts val="0"/>
              </a:spcAft>
              <a:defRPr/>
            </a:pPr>
            <a:r>
              <a:rPr lang="fr-FR" sz="1100" dirty="0" smtClean="0">
                <a:solidFill>
                  <a:schemeClr val="tx1">
                    <a:lumMod val="75000"/>
                    <a:lumOff val="25000"/>
                  </a:schemeClr>
                </a:solidFill>
                <a:latin typeface="+mn-lt"/>
                <a:ea typeface="+mn-ea"/>
              </a:rPr>
              <a:t>Un </a:t>
            </a:r>
            <a:r>
              <a:rPr lang="fr-FR" sz="1100" b="1" dirty="0" smtClean="0">
                <a:solidFill>
                  <a:schemeClr val="tx1">
                    <a:lumMod val="75000"/>
                    <a:lumOff val="25000"/>
                  </a:schemeClr>
                </a:solidFill>
                <a:latin typeface="+mn-lt"/>
                <a:ea typeface="+mn-ea"/>
              </a:rPr>
              <a:t>client particulier</a:t>
            </a:r>
            <a:endParaRPr lang="id-ID" sz="1100" b="1" dirty="0">
              <a:solidFill>
                <a:schemeClr val="tx1">
                  <a:lumMod val="75000"/>
                  <a:lumOff val="25000"/>
                </a:schemeClr>
              </a:solidFill>
              <a:latin typeface="+mn-lt"/>
              <a:ea typeface="+mn-ea"/>
            </a:endParaRPr>
          </a:p>
        </p:txBody>
      </p:sp>
      <p:sp>
        <p:nvSpPr>
          <p:cNvPr id="40" name="Rectangle 39"/>
          <p:cNvSpPr/>
          <p:nvPr/>
        </p:nvSpPr>
        <p:spPr>
          <a:xfrm>
            <a:off x="4204325" y="4871864"/>
            <a:ext cx="696024" cy="153888"/>
          </a:xfrm>
          <a:prstGeom prst="rect">
            <a:avLst/>
          </a:prstGeom>
        </p:spPr>
        <p:txBody>
          <a:bodyPr wrap="none">
            <a:prstTxWarp prst="textArchUp">
              <a:avLst/>
            </a:prstTxWarp>
            <a:spAutoFit/>
          </a:bodyPr>
          <a:lstStyle/>
          <a:p>
            <a:pPr algn="ctr" fontAlgn="auto">
              <a:spcBef>
                <a:spcPts val="0"/>
              </a:spcBef>
              <a:spcAft>
                <a:spcPts val="0"/>
              </a:spcAft>
              <a:defRPr/>
            </a:pPr>
            <a:r>
              <a:rPr lang="fr-FR" sz="1400" b="1" dirty="0" smtClean="0">
                <a:solidFill>
                  <a:schemeClr val="accent1"/>
                </a:solidFill>
                <a:latin typeface="PT Sans" panose="020B0503020203020204" pitchFamily="34" charset="0"/>
                <a:ea typeface="+mn-ea"/>
              </a:rPr>
              <a:t>Je suis</a:t>
            </a:r>
            <a:endParaRPr lang="id-ID" sz="1400" b="1" dirty="0">
              <a:solidFill>
                <a:schemeClr val="accent1"/>
              </a:solidFill>
              <a:latin typeface="PT Sans" panose="020B0503020203020204" pitchFamily="34" charset="0"/>
              <a:ea typeface="+mn-ea"/>
            </a:endParaRPr>
          </a:p>
        </p:txBody>
      </p:sp>
      <p:sp>
        <p:nvSpPr>
          <p:cNvPr id="51" name="Rectangle 50"/>
          <p:cNvSpPr/>
          <p:nvPr/>
        </p:nvSpPr>
        <p:spPr>
          <a:xfrm>
            <a:off x="4038415" y="2608076"/>
            <a:ext cx="1027845" cy="307777"/>
          </a:xfrm>
          <a:prstGeom prst="rect">
            <a:avLst/>
          </a:prstGeom>
        </p:spPr>
        <p:txBody>
          <a:bodyPr wrap="none">
            <a:prstTxWarp prst="textArchUp">
              <a:avLst/>
            </a:prstTxWarp>
            <a:spAutoFit/>
          </a:bodyPr>
          <a:lstStyle/>
          <a:p>
            <a:pPr algn="ctr" fontAlgn="auto">
              <a:spcBef>
                <a:spcPts val="0"/>
              </a:spcBef>
              <a:spcAft>
                <a:spcPts val="0"/>
              </a:spcAft>
              <a:defRPr/>
            </a:pPr>
            <a:r>
              <a:rPr lang="fr-FR" sz="1400" b="1" dirty="0" smtClean="0">
                <a:solidFill>
                  <a:schemeClr val="accent1"/>
                </a:solidFill>
                <a:latin typeface="PT Sans" panose="020B0503020203020204" pitchFamily="34" charset="0"/>
                <a:ea typeface="+mn-ea"/>
              </a:rPr>
              <a:t>Je possède</a:t>
            </a:r>
            <a:endParaRPr lang="id-ID" sz="1400" b="1" dirty="0">
              <a:solidFill>
                <a:schemeClr val="accent1"/>
              </a:solidFill>
              <a:latin typeface="PT Sans" panose="020B0503020203020204" pitchFamily="34" charset="0"/>
              <a:ea typeface="+mn-ea"/>
            </a:endParaRPr>
          </a:p>
        </p:txBody>
      </p:sp>
      <p:sp>
        <p:nvSpPr>
          <p:cNvPr id="54" name="TextBox 160"/>
          <p:cNvSpPr txBox="1"/>
          <p:nvPr/>
        </p:nvSpPr>
        <p:spPr>
          <a:xfrm>
            <a:off x="6198654" y="6352270"/>
            <a:ext cx="1757722" cy="430887"/>
          </a:xfrm>
          <a:prstGeom prst="rect">
            <a:avLst/>
          </a:prstGeom>
          <a:noFill/>
        </p:spPr>
        <p:txBody>
          <a:bodyPr wrap="square">
            <a:spAutoFit/>
          </a:bodyPr>
          <a:lstStyle>
            <a:defPPr>
              <a:defRPr lang="fr-FR"/>
            </a:defPPr>
            <a:lvl1pPr algn="ctr" fontAlgn="auto">
              <a:spcBef>
                <a:spcPts val="0"/>
              </a:spcBef>
              <a:spcAft>
                <a:spcPts val="0"/>
              </a:spcAft>
              <a:defRPr sz="1100">
                <a:solidFill>
                  <a:schemeClr val="tx1">
                    <a:lumMod val="75000"/>
                    <a:lumOff val="25000"/>
                  </a:schemeClr>
                </a:solidFill>
                <a:latin typeface="+mj-lt"/>
              </a:defRPr>
            </a:lvl1pPr>
          </a:lstStyle>
          <a:p>
            <a:pPr algn="r"/>
            <a:r>
              <a:rPr lang="fr-FR" dirty="0" smtClean="0"/>
              <a:t>+ un </a:t>
            </a:r>
            <a:r>
              <a:rPr lang="fr-FR" b="1" dirty="0"/>
              <a:t>email </a:t>
            </a:r>
            <a:r>
              <a:rPr lang="fr-FR" b="1" dirty="0" smtClean="0"/>
              <a:t>renseigné </a:t>
            </a:r>
            <a:br>
              <a:rPr lang="fr-FR" b="1" dirty="0" smtClean="0"/>
            </a:br>
            <a:r>
              <a:rPr lang="fr-FR" dirty="0" smtClean="0"/>
              <a:t>dans </a:t>
            </a:r>
            <a:r>
              <a:rPr lang="fr-FR" dirty="0" err="1" smtClean="0"/>
              <a:t>Mysys</a:t>
            </a:r>
            <a:r>
              <a:rPr lang="fr-FR" dirty="0" smtClean="0"/>
              <a:t> </a:t>
            </a:r>
            <a:r>
              <a:rPr lang="fr-FR" dirty="0"/>
              <a:t>afin </a:t>
            </a:r>
            <a:r>
              <a:rPr lang="fr-FR" dirty="0" smtClean="0"/>
              <a:t>d’être </a:t>
            </a:r>
            <a:r>
              <a:rPr lang="fr-FR" dirty="0"/>
              <a:t>notifié.</a:t>
            </a:r>
          </a:p>
        </p:txBody>
      </p:sp>
      <p:grpSp>
        <p:nvGrpSpPr>
          <p:cNvPr id="15" name="Groupe 14"/>
          <p:cNvGrpSpPr/>
          <p:nvPr/>
        </p:nvGrpSpPr>
        <p:grpSpPr>
          <a:xfrm>
            <a:off x="936225" y="1448569"/>
            <a:ext cx="7884246" cy="850914"/>
            <a:chOff x="1009701" y="1476638"/>
            <a:chExt cx="7884246" cy="850914"/>
          </a:xfrm>
        </p:grpSpPr>
        <p:sp>
          <p:nvSpPr>
            <p:cNvPr id="99" name="Rectangle 98"/>
            <p:cNvSpPr/>
            <p:nvPr/>
          </p:nvSpPr>
          <p:spPr>
            <a:xfrm>
              <a:off x="4932040" y="1673974"/>
              <a:ext cx="3889901" cy="64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09701" y="1673974"/>
              <a:ext cx="3780000" cy="6463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1009701" y="1673974"/>
              <a:ext cx="3780000" cy="646331"/>
            </a:xfrm>
            <a:prstGeom prst="rect">
              <a:avLst/>
            </a:prstGeom>
            <a:noFill/>
          </p:spPr>
          <p:txBody>
            <a:bodyPr wrap="square" rtlCol="0">
              <a:spAutoFit/>
            </a:bodyPr>
            <a:lstStyle/>
            <a:p>
              <a:pPr defTabSz="266700"/>
              <a:r>
                <a:rPr lang="fr-FR" sz="1200" b="1" dirty="0" smtClean="0">
                  <a:solidFill>
                    <a:schemeClr val="tx1">
                      <a:lumMod val="75000"/>
                      <a:lumOff val="25000"/>
                    </a:schemeClr>
                  </a:solidFill>
                  <a:latin typeface="Arial Narrow" panose="020B0606020202030204" pitchFamily="34" charset="0"/>
                </a:rPr>
                <a:t>Une</a:t>
              </a:r>
              <a:r>
                <a:rPr lang="fr-FR" sz="1200" dirty="0" smtClean="0">
                  <a:solidFill>
                    <a:schemeClr val="tx1">
                      <a:lumMod val="75000"/>
                      <a:lumOff val="25000"/>
                    </a:schemeClr>
                  </a:solidFill>
                  <a:latin typeface="Arial Narrow" panose="020B0606020202030204" pitchFamily="34" charset="0"/>
                </a:rPr>
                <a:t> </a:t>
              </a:r>
              <a:r>
                <a:rPr lang="fr-FR" sz="1200" b="1" dirty="0" smtClean="0">
                  <a:solidFill>
                    <a:schemeClr val="tx1">
                      <a:lumMod val="75000"/>
                      <a:lumOff val="25000"/>
                    </a:schemeClr>
                  </a:solidFill>
                  <a:latin typeface="Arial Narrow" panose="020B0606020202030204" pitchFamily="34" charset="0"/>
                </a:rPr>
                <a:t>autonomie totale partout et en tout temps </a:t>
              </a:r>
              <a:r>
                <a:rPr lang="fr-FR" sz="1200" b="1" dirty="0" smtClean="0">
                  <a:solidFill>
                    <a:schemeClr val="tx1">
                      <a:lumMod val="75000"/>
                      <a:lumOff val="25000"/>
                    </a:schemeClr>
                  </a:solidFill>
                  <a:latin typeface="Arial Narrow" panose="020B0606020202030204" pitchFamily="34" charset="0"/>
                </a:rPr>
                <a:t>365j </a:t>
              </a:r>
              <a:r>
                <a:rPr lang="fr-FR" sz="1200" b="1" dirty="0" smtClean="0">
                  <a:solidFill>
                    <a:schemeClr val="tx1">
                      <a:lumMod val="75000"/>
                      <a:lumOff val="25000"/>
                    </a:schemeClr>
                  </a:solidFill>
                  <a:latin typeface="Arial Narrow" panose="020B0606020202030204" pitchFamily="34" charset="0"/>
                </a:rPr>
                <a:t>7J/24h</a:t>
              </a:r>
              <a:r>
                <a:rPr lang="fr-FR" sz="1200" dirty="0" smtClean="0">
                  <a:solidFill>
                    <a:schemeClr val="tx1">
                      <a:lumMod val="75000"/>
                      <a:lumOff val="25000"/>
                    </a:schemeClr>
                  </a:solidFill>
                  <a:latin typeface="Arial Narrow" panose="020B0606020202030204" pitchFamily="34" charset="0"/>
                </a:rPr>
                <a:t>, lui permettant de gérer, simuler, souscrire et prendre RDV avec son conseiller.</a:t>
              </a:r>
              <a:endParaRPr lang="fr-FR" sz="1200" dirty="0">
                <a:solidFill>
                  <a:schemeClr val="tx1">
                    <a:lumMod val="75000"/>
                    <a:lumOff val="25000"/>
                  </a:schemeClr>
                </a:solidFill>
                <a:latin typeface="Arial Narrow" panose="020B0606020202030204" pitchFamily="34" charset="0"/>
              </a:endParaRPr>
            </a:p>
          </p:txBody>
        </p:sp>
        <p:sp>
          <p:nvSpPr>
            <p:cNvPr id="22" name="ZoneTexte 21"/>
            <p:cNvSpPr txBox="1"/>
            <p:nvPr/>
          </p:nvSpPr>
          <p:spPr>
            <a:xfrm>
              <a:off x="4940204" y="1681221"/>
              <a:ext cx="3953743" cy="646331"/>
            </a:xfrm>
            <a:prstGeom prst="rect">
              <a:avLst/>
            </a:prstGeom>
            <a:noFill/>
          </p:spPr>
          <p:txBody>
            <a:bodyPr wrap="square" rtlCol="0">
              <a:spAutoFit/>
            </a:bodyPr>
            <a:lstStyle/>
            <a:p>
              <a:pPr defTabSz="266700"/>
              <a:r>
                <a:rPr lang="fr-FR" sz="1200" b="1" spc="-30" dirty="0" smtClean="0">
                  <a:solidFill>
                    <a:schemeClr val="tx1">
                      <a:lumMod val="75000"/>
                      <a:lumOff val="25000"/>
                    </a:schemeClr>
                  </a:solidFill>
                  <a:latin typeface="Arial Narrow" panose="020B0606020202030204" pitchFamily="34" charset="0"/>
                </a:rPr>
                <a:t>Dégager du temps commercial </a:t>
              </a:r>
              <a:r>
                <a:rPr lang="fr-FR" sz="1200" spc="-30" dirty="0" smtClean="0">
                  <a:solidFill>
                    <a:schemeClr val="tx1">
                      <a:lumMod val="75000"/>
                      <a:lumOff val="25000"/>
                    </a:schemeClr>
                  </a:solidFill>
                  <a:latin typeface="Arial Narrow" panose="020B0606020202030204" pitchFamily="34" charset="0"/>
                </a:rPr>
                <a:t>sur des tâches à faible valeur ajoutée, </a:t>
              </a:r>
            </a:p>
            <a:p>
              <a:pPr defTabSz="266700"/>
              <a:r>
                <a:rPr lang="fr-FR" sz="1200" dirty="0" smtClean="0">
                  <a:solidFill>
                    <a:schemeClr val="tx1">
                      <a:lumMod val="75000"/>
                      <a:lumOff val="25000"/>
                    </a:schemeClr>
                  </a:solidFill>
                  <a:latin typeface="Arial Narrow" panose="020B0606020202030204" pitchFamily="34" charset="0"/>
                </a:rPr>
                <a:t>Recevoir des clients à potentiel,</a:t>
              </a:r>
            </a:p>
            <a:p>
              <a:pPr defTabSz="266700"/>
              <a:r>
                <a:rPr lang="fr-FR" sz="1200" dirty="0" smtClean="0">
                  <a:solidFill>
                    <a:schemeClr val="tx1">
                      <a:lumMod val="75000"/>
                      <a:lumOff val="25000"/>
                    </a:schemeClr>
                  </a:solidFill>
                  <a:latin typeface="Arial Narrow" panose="020B0606020202030204" pitchFamily="34" charset="0"/>
                </a:rPr>
                <a:t>Travailler à distance mes clients appétants aux canaux digitaux.</a:t>
              </a:r>
              <a:endParaRPr lang="fr-FR" sz="1200" dirty="0">
                <a:solidFill>
                  <a:schemeClr val="tx1">
                    <a:lumMod val="75000"/>
                    <a:lumOff val="25000"/>
                  </a:schemeClr>
                </a:solidFill>
                <a:latin typeface="Arial Narrow" panose="020B0606020202030204" pitchFamily="34" charset="0"/>
              </a:endParaRPr>
            </a:p>
          </p:txBody>
        </p:sp>
        <p:sp>
          <p:nvSpPr>
            <p:cNvPr id="8" name="Rectangle 7"/>
            <p:cNvSpPr/>
            <p:nvPr/>
          </p:nvSpPr>
          <p:spPr>
            <a:xfrm>
              <a:off x="1009701" y="1476638"/>
              <a:ext cx="1372492" cy="276999"/>
            </a:xfrm>
            <a:prstGeom prst="rect">
              <a:avLst/>
            </a:prstGeom>
          </p:spPr>
          <p:txBody>
            <a:bodyPr wrap="none">
              <a:spAutoFit/>
            </a:bodyPr>
            <a:lstStyle/>
            <a:p>
              <a:pPr lvl="0" defTabSz="266700"/>
              <a:r>
                <a:rPr lang="fr-FR" sz="1200" b="1" dirty="0" smtClean="0">
                  <a:solidFill>
                    <a:schemeClr val="tx1">
                      <a:lumMod val="50000"/>
                      <a:lumOff val="50000"/>
                    </a:schemeClr>
                  </a:solidFill>
                  <a:latin typeface="Arial Narrow" panose="020B0606020202030204" pitchFamily="34" charset="0"/>
                </a:rPr>
                <a:t>POUR MON CLIENT</a:t>
              </a:r>
              <a:endParaRPr lang="fr-FR" sz="1200" b="1" dirty="0">
                <a:solidFill>
                  <a:schemeClr val="tx1">
                    <a:lumMod val="50000"/>
                    <a:lumOff val="50000"/>
                  </a:schemeClr>
                </a:solidFill>
                <a:latin typeface="Arial Narrow" panose="020B0606020202030204" pitchFamily="34" charset="0"/>
              </a:endParaRPr>
            </a:p>
          </p:txBody>
        </p:sp>
        <p:sp>
          <p:nvSpPr>
            <p:cNvPr id="9" name="Rectangle 8"/>
            <p:cNvSpPr/>
            <p:nvPr/>
          </p:nvSpPr>
          <p:spPr>
            <a:xfrm>
              <a:off x="4957365" y="1476638"/>
              <a:ext cx="824265" cy="276999"/>
            </a:xfrm>
            <a:prstGeom prst="rect">
              <a:avLst/>
            </a:prstGeom>
          </p:spPr>
          <p:txBody>
            <a:bodyPr wrap="none">
              <a:spAutoFit/>
            </a:bodyPr>
            <a:lstStyle/>
            <a:p>
              <a:pPr lvl="0" defTabSz="266700"/>
              <a:r>
                <a:rPr lang="fr-FR" sz="1200" b="1" dirty="0" smtClean="0">
                  <a:solidFill>
                    <a:schemeClr val="tx1">
                      <a:lumMod val="50000"/>
                      <a:lumOff val="50000"/>
                    </a:schemeClr>
                  </a:solidFill>
                  <a:latin typeface="Arial Narrow" panose="020B0606020202030204" pitchFamily="34" charset="0"/>
                </a:rPr>
                <a:t>POUR MOI</a:t>
              </a:r>
              <a:endParaRPr lang="fr-FR" sz="1200" b="1" dirty="0">
                <a:solidFill>
                  <a:schemeClr val="tx1">
                    <a:lumMod val="50000"/>
                    <a:lumOff val="50000"/>
                  </a:schemeClr>
                </a:solidFill>
                <a:latin typeface="Arial Narrow" panose="020B0606020202030204" pitchFamily="34" charset="0"/>
              </a:endParaRPr>
            </a:p>
          </p:txBody>
        </p:sp>
      </p:grpSp>
      <p:sp>
        <p:nvSpPr>
          <p:cNvPr id="14" name="Rectangle 13"/>
          <p:cNvSpPr/>
          <p:nvPr/>
        </p:nvSpPr>
        <p:spPr>
          <a:xfrm>
            <a:off x="723105" y="2406429"/>
            <a:ext cx="2092881" cy="292388"/>
          </a:xfrm>
          <a:prstGeom prst="rect">
            <a:avLst/>
          </a:prstGeom>
        </p:spPr>
        <p:txBody>
          <a:bodyPr wrap="none">
            <a:spAutoFit/>
          </a:bodyPr>
          <a:lstStyle/>
          <a:p>
            <a:pPr marL="194400" lvl="0" indent="-194400">
              <a:spcBef>
                <a:spcPts val="600"/>
              </a:spcBef>
              <a:buClr>
                <a:srgbClr val="C31632"/>
              </a:buClr>
              <a:buSzPct val="70000"/>
              <a:buFont typeface="Wingdings 2" pitchFamily="18" charset="2"/>
              <a:buChar char=""/>
            </a:pPr>
            <a:r>
              <a:rPr lang="fr-FR" sz="1300" b="1" dirty="0">
                <a:solidFill>
                  <a:prstClr val="black">
                    <a:lumMod val="75000"/>
                    <a:lumOff val="25000"/>
                  </a:prstClr>
                </a:solidFill>
                <a:cs typeface="Arial" pitchFamily="34" charset="0"/>
              </a:rPr>
              <a:t>Les Prérequis obligatoires</a:t>
            </a:r>
          </a:p>
        </p:txBody>
      </p:sp>
      <p:pic>
        <p:nvPicPr>
          <p:cNvPr id="1031" name="Picture 7" descr="book, education, read ic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010" t="17463" r="24962" b="23282"/>
          <a:stretch/>
        </p:blipFill>
        <p:spPr bwMode="auto">
          <a:xfrm>
            <a:off x="3148547" y="2795770"/>
            <a:ext cx="227710" cy="280942"/>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0654" y="4471576"/>
            <a:ext cx="919285" cy="919285"/>
          </a:xfrm>
          <a:prstGeom prst="rect">
            <a:avLst/>
          </a:prstGeom>
        </p:spPr>
      </p:pic>
      <p:pic>
        <p:nvPicPr>
          <p:cNvPr id="1041" name="Picture 17" descr="media, rss, social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4644" y="3028140"/>
            <a:ext cx="359841" cy="359841"/>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C:\Users\A5704738\Downloads\iconfinder_Man-14_37948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9597" y="3337345"/>
            <a:ext cx="1705479" cy="1705479"/>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6606" y="5217986"/>
            <a:ext cx="515554" cy="522617"/>
          </a:xfrm>
          <a:prstGeom prst="rect">
            <a:avLst/>
          </a:prstGeom>
        </p:spPr>
      </p:pic>
    </p:spTree>
    <p:extLst>
      <p:ext uri="{BB962C8B-B14F-4D97-AF65-F5344CB8AC3E}">
        <p14:creationId xmlns:p14="http://schemas.microsoft.com/office/powerpoint/2010/main" val="201155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23" presetClass="entr" presetSubtype="1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250" fill="hold"/>
                                        <p:tgtEl>
                                          <p:spTgt spid="28"/>
                                        </p:tgtEl>
                                        <p:attrNameLst>
                                          <p:attrName>ppt_w</p:attrName>
                                        </p:attrNameLst>
                                      </p:cBhvr>
                                      <p:tavLst>
                                        <p:tav tm="0">
                                          <p:val>
                                            <p:fltVal val="0"/>
                                          </p:val>
                                        </p:tav>
                                        <p:tav tm="100000">
                                          <p:val>
                                            <p:strVal val="#ppt_w"/>
                                          </p:val>
                                        </p:tav>
                                      </p:tavLst>
                                    </p:anim>
                                    <p:anim calcmode="lin" valueType="num">
                                      <p:cBhvr>
                                        <p:cTn id="15" dur="250" fill="hold"/>
                                        <p:tgtEl>
                                          <p:spTgt spid="28"/>
                                        </p:tgtEl>
                                        <p:attrNameLst>
                                          <p:attrName>ppt_h</p:attrName>
                                        </p:attrNameLst>
                                      </p:cBhvr>
                                      <p:tavLst>
                                        <p:tav tm="0">
                                          <p:val>
                                            <p:fltVal val="0"/>
                                          </p:val>
                                        </p:tav>
                                        <p:tav tm="100000">
                                          <p:val>
                                            <p:strVal val="#ppt_h"/>
                                          </p:val>
                                        </p:tav>
                                      </p:tavLst>
                                    </p:anim>
                                  </p:childTnLst>
                                </p:cTn>
                              </p:par>
                            </p:childTnLst>
                          </p:cTn>
                        </p:par>
                        <p:par>
                          <p:cTn id="16" fill="hold">
                            <p:stCondLst>
                              <p:cond delay="250"/>
                            </p:stCondLst>
                            <p:childTnLst>
                              <p:par>
                                <p:cTn id="17" presetID="2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250" fill="hold"/>
                                        <p:tgtEl>
                                          <p:spTgt spid="32"/>
                                        </p:tgtEl>
                                        <p:attrNameLst>
                                          <p:attrName>ppt_w</p:attrName>
                                        </p:attrNameLst>
                                      </p:cBhvr>
                                      <p:tavLst>
                                        <p:tav tm="0">
                                          <p:val>
                                            <p:fltVal val="0"/>
                                          </p:val>
                                        </p:tav>
                                        <p:tav tm="100000">
                                          <p:val>
                                            <p:strVal val="#ppt_w"/>
                                          </p:val>
                                        </p:tav>
                                      </p:tavLst>
                                    </p:anim>
                                    <p:anim calcmode="lin" valueType="num">
                                      <p:cBhvr>
                                        <p:cTn id="20" dur="250" fill="hold"/>
                                        <p:tgtEl>
                                          <p:spTgt spid="32"/>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250" fill="hold"/>
                                        <p:tgtEl>
                                          <p:spTgt spid="26"/>
                                        </p:tgtEl>
                                        <p:attrNameLst>
                                          <p:attrName>ppt_w</p:attrName>
                                        </p:attrNameLst>
                                      </p:cBhvr>
                                      <p:tavLst>
                                        <p:tav tm="0">
                                          <p:val>
                                            <p:fltVal val="0"/>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750"/>
                            </p:stCondLst>
                            <p:childTnLst>
                              <p:par>
                                <p:cTn id="27" presetID="23" presetClass="entr" presetSubtype="1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250" fill="hold"/>
                                        <p:tgtEl>
                                          <p:spTgt spid="30"/>
                                        </p:tgtEl>
                                        <p:attrNameLst>
                                          <p:attrName>ppt_w</p:attrName>
                                        </p:attrNameLst>
                                      </p:cBhvr>
                                      <p:tavLst>
                                        <p:tav tm="0">
                                          <p:val>
                                            <p:fltVal val="0"/>
                                          </p:val>
                                        </p:tav>
                                        <p:tav tm="100000">
                                          <p:val>
                                            <p:strVal val="#ppt_w"/>
                                          </p:val>
                                        </p:tav>
                                      </p:tavLst>
                                    </p:anim>
                                    <p:anim calcmode="lin" valueType="num">
                                      <p:cBhvr>
                                        <p:cTn id="30" dur="250" fill="hold"/>
                                        <p:tgtEl>
                                          <p:spTgt spid="30"/>
                                        </p:tgtEl>
                                        <p:attrNameLst>
                                          <p:attrName>ppt_h</p:attrName>
                                        </p:attrNameLst>
                                      </p:cBhvr>
                                      <p:tavLst>
                                        <p:tav tm="0">
                                          <p:val>
                                            <p:fltVal val="0"/>
                                          </p:val>
                                        </p:tav>
                                        <p:tav tm="100000">
                                          <p:val>
                                            <p:strVal val="#ppt_h"/>
                                          </p:val>
                                        </p:tav>
                                      </p:tavLst>
                                    </p:anim>
                                  </p:childTnLst>
                                </p:cTn>
                              </p:par>
                            </p:childTnLst>
                          </p:cTn>
                        </p:par>
                        <p:par>
                          <p:cTn id="31" fill="hold">
                            <p:stCondLst>
                              <p:cond delay="1000"/>
                            </p:stCondLst>
                            <p:childTnLst>
                              <p:par>
                                <p:cTn id="32" presetID="23" presetClass="entr" presetSubtype="16"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250" fill="hold"/>
                                        <p:tgtEl>
                                          <p:spTgt spid="37"/>
                                        </p:tgtEl>
                                        <p:attrNameLst>
                                          <p:attrName>ppt_w</p:attrName>
                                        </p:attrNameLst>
                                      </p:cBhvr>
                                      <p:tavLst>
                                        <p:tav tm="0">
                                          <p:val>
                                            <p:fltVal val="0"/>
                                          </p:val>
                                        </p:tav>
                                        <p:tav tm="100000">
                                          <p:val>
                                            <p:strVal val="#ppt_w"/>
                                          </p:val>
                                        </p:tav>
                                      </p:tavLst>
                                    </p:anim>
                                    <p:anim calcmode="lin" valueType="num">
                                      <p:cBhvr>
                                        <p:cTn id="35" dur="250" fill="hold"/>
                                        <p:tgtEl>
                                          <p:spTgt spid="37"/>
                                        </p:tgtEl>
                                        <p:attrNameLst>
                                          <p:attrName>ppt_h</p:attrName>
                                        </p:attrNameLst>
                                      </p:cBhvr>
                                      <p:tavLst>
                                        <p:tav tm="0">
                                          <p:val>
                                            <p:fltVal val="0"/>
                                          </p:val>
                                        </p:tav>
                                        <p:tav tm="100000">
                                          <p:val>
                                            <p:strVal val="#ppt_h"/>
                                          </p:val>
                                        </p:tav>
                                      </p:tavLst>
                                    </p:anim>
                                  </p:childTnLst>
                                </p:cTn>
                              </p:par>
                            </p:childTnLst>
                          </p:cTn>
                        </p:par>
                        <p:par>
                          <p:cTn id="36" fill="hold">
                            <p:stCondLst>
                              <p:cond delay="1250"/>
                            </p:stCondLst>
                            <p:childTnLst>
                              <p:par>
                                <p:cTn id="37" presetID="2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250" fill="hold"/>
                                        <p:tgtEl>
                                          <p:spTgt spid="27"/>
                                        </p:tgtEl>
                                        <p:attrNameLst>
                                          <p:attrName>ppt_w</p:attrName>
                                        </p:attrNameLst>
                                      </p:cBhvr>
                                      <p:tavLst>
                                        <p:tav tm="0">
                                          <p:val>
                                            <p:fltVal val="0"/>
                                          </p:val>
                                        </p:tav>
                                        <p:tav tm="100000">
                                          <p:val>
                                            <p:strVal val="#ppt_w"/>
                                          </p:val>
                                        </p:tav>
                                      </p:tavLst>
                                    </p:anim>
                                    <p:anim calcmode="lin" valueType="num">
                                      <p:cBhvr>
                                        <p:cTn id="40" dur="250" fill="hold"/>
                                        <p:tgtEl>
                                          <p:spTgt spid="27"/>
                                        </p:tgtEl>
                                        <p:attrNameLst>
                                          <p:attrName>ppt_h</p:attrName>
                                        </p:attrNameLst>
                                      </p:cBhvr>
                                      <p:tavLst>
                                        <p:tav tm="0">
                                          <p:val>
                                            <p:fltVal val="0"/>
                                          </p:val>
                                        </p:tav>
                                        <p:tav tm="100000">
                                          <p:val>
                                            <p:strVal val="#ppt_h"/>
                                          </p:val>
                                        </p:tav>
                                      </p:tavLst>
                                    </p:anim>
                                  </p:childTnLst>
                                </p:cTn>
                              </p:par>
                            </p:childTnLst>
                          </p:cTn>
                        </p:par>
                        <p:par>
                          <p:cTn id="41" fill="hold">
                            <p:stCondLst>
                              <p:cond delay="1500"/>
                            </p:stCondLst>
                            <p:childTnLst>
                              <p:par>
                                <p:cTn id="42" presetID="23" presetClass="entr" presetSubtype="16"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250" fill="hold"/>
                                        <p:tgtEl>
                                          <p:spTgt spid="31"/>
                                        </p:tgtEl>
                                        <p:attrNameLst>
                                          <p:attrName>ppt_w</p:attrName>
                                        </p:attrNameLst>
                                      </p:cBhvr>
                                      <p:tavLst>
                                        <p:tav tm="0">
                                          <p:val>
                                            <p:fltVal val="0"/>
                                          </p:val>
                                        </p:tav>
                                        <p:tav tm="100000">
                                          <p:val>
                                            <p:strVal val="#ppt_w"/>
                                          </p:val>
                                        </p:tav>
                                      </p:tavLst>
                                    </p:anim>
                                    <p:anim calcmode="lin" valueType="num">
                                      <p:cBhvr>
                                        <p:cTn id="45" dur="250" fill="hold"/>
                                        <p:tgtEl>
                                          <p:spTgt spid="31"/>
                                        </p:tgtEl>
                                        <p:attrNameLst>
                                          <p:attrName>ppt_h</p:attrName>
                                        </p:attrNameLst>
                                      </p:cBhvr>
                                      <p:tavLst>
                                        <p:tav tm="0">
                                          <p:val>
                                            <p:fltVal val="0"/>
                                          </p:val>
                                        </p:tav>
                                        <p:tav tm="100000">
                                          <p:val>
                                            <p:strVal val="#ppt_h"/>
                                          </p:val>
                                        </p:tav>
                                      </p:tavLst>
                                    </p:anim>
                                  </p:childTnLst>
                                </p:cTn>
                              </p:par>
                            </p:childTnLst>
                          </p:cTn>
                        </p:par>
                        <p:par>
                          <p:cTn id="46" fill="hold">
                            <p:stCondLst>
                              <p:cond delay="1750"/>
                            </p:stCondLst>
                            <p:childTnLst>
                              <p:par>
                                <p:cTn id="47" presetID="23" presetClass="entr" presetSubtype="16"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ppt_w</p:attrName>
                                        </p:attrNameLst>
                                      </p:cBhvr>
                                      <p:tavLst>
                                        <p:tav tm="0">
                                          <p:val>
                                            <p:fltVal val="0"/>
                                          </p:val>
                                        </p:tav>
                                        <p:tav tm="100000">
                                          <p:val>
                                            <p:strVal val="#ppt_w"/>
                                          </p:val>
                                        </p:tav>
                                      </p:tavLst>
                                    </p:anim>
                                    <p:anim calcmode="lin" valueType="num">
                                      <p:cBhvr>
                                        <p:cTn id="50" dur="250" fill="hold"/>
                                        <p:tgtEl>
                                          <p:spTgt spid="29"/>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250"/>
                                        <p:tgtEl>
                                          <p:spTgt spid="40"/>
                                        </p:tgtEl>
                                      </p:cBhvr>
                                    </p:animEffect>
                                  </p:childTnLst>
                                </p:cTn>
                              </p:par>
                            </p:childTnLst>
                          </p:cTn>
                        </p:par>
                        <p:par>
                          <p:cTn id="56" fill="hold">
                            <p:stCondLst>
                              <p:cond delay="25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250"/>
                                        <p:tgtEl>
                                          <p:spTgt spid="39"/>
                                        </p:tgtEl>
                                      </p:cBhvr>
                                    </p:animEffect>
                                  </p:childTnLst>
                                </p:cTn>
                              </p:par>
                            </p:childTnLst>
                          </p:cTn>
                        </p:par>
                        <p:par>
                          <p:cTn id="60" fill="hold">
                            <p:stCondLst>
                              <p:cond delay="500"/>
                            </p:stCondLst>
                            <p:childTnLst>
                              <p:par>
                                <p:cTn id="61" presetID="10" presetClass="entr" presetSubtype="0" fill="hold" nodeType="afterEffect">
                                  <p:stCondLst>
                                    <p:cond delay="0"/>
                                  </p:stCondLst>
                                  <p:childTnLst>
                                    <p:set>
                                      <p:cBhvr>
                                        <p:cTn id="62" dur="1" fill="hold">
                                          <p:stCondLst>
                                            <p:cond delay="0"/>
                                          </p:stCondLst>
                                        </p:cTn>
                                        <p:tgtEl>
                                          <p:spTgt spid="1043"/>
                                        </p:tgtEl>
                                        <p:attrNameLst>
                                          <p:attrName>style.visibility</p:attrName>
                                        </p:attrNameLst>
                                      </p:cBhvr>
                                      <p:to>
                                        <p:strVal val="visible"/>
                                      </p:to>
                                    </p:set>
                                    <p:animEffect transition="in" filter="fade">
                                      <p:cBhvr>
                                        <p:cTn id="63" dur="250"/>
                                        <p:tgtEl>
                                          <p:spTgt spid="104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250"/>
                                        <p:tgtEl>
                                          <p:spTgt spid="51"/>
                                        </p:tgtEl>
                                      </p:cBhvr>
                                    </p:animEffect>
                                  </p:childTnLst>
                                </p:cTn>
                              </p:par>
                            </p:childTnLst>
                          </p:cTn>
                        </p:par>
                        <p:par>
                          <p:cTn id="69" fill="hold">
                            <p:stCondLst>
                              <p:cond delay="250"/>
                            </p:stCondLst>
                            <p:childTnLst>
                              <p:par>
                                <p:cTn id="70" presetID="10" presetClass="entr" presetSubtype="0" fill="hold" nodeType="afterEffect">
                                  <p:stCondLst>
                                    <p:cond delay="0"/>
                                  </p:stCondLst>
                                  <p:childTnLst>
                                    <p:set>
                                      <p:cBhvr>
                                        <p:cTn id="71" dur="1" fill="hold">
                                          <p:stCondLst>
                                            <p:cond delay="0"/>
                                          </p:stCondLst>
                                        </p:cTn>
                                        <p:tgtEl>
                                          <p:spTgt spid="1031"/>
                                        </p:tgtEl>
                                        <p:attrNameLst>
                                          <p:attrName>style.visibility</p:attrName>
                                        </p:attrNameLst>
                                      </p:cBhvr>
                                      <p:to>
                                        <p:strVal val="visible"/>
                                      </p:to>
                                    </p:set>
                                    <p:animEffect transition="in" filter="fade">
                                      <p:cBhvr>
                                        <p:cTn id="72" dur="250"/>
                                        <p:tgtEl>
                                          <p:spTgt spid="1031"/>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25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041"/>
                                        </p:tgtEl>
                                        <p:attrNameLst>
                                          <p:attrName>style.visibility</p:attrName>
                                        </p:attrNameLst>
                                      </p:cBhvr>
                                      <p:to>
                                        <p:strVal val="visible"/>
                                      </p:to>
                                    </p:set>
                                    <p:animEffect transition="in" filter="fade">
                                      <p:cBhvr>
                                        <p:cTn id="81" dur="250"/>
                                        <p:tgtEl>
                                          <p:spTgt spid="1041"/>
                                        </p:tgtEl>
                                      </p:cBhvr>
                                    </p:animEffect>
                                  </p:childTnLst>
                                </p:cTn>
                              </p:par>
                            </p:childTnLst>
                          </p:cTn>
                        </p:par>
                        <p:par>
                          <p:cTn id="82" fill="hold">
                            <p:stCondLst>
                              <p:cond delay="250"/>
                            </p:stCondLst>
                            <p:childTnLst>
                              <p:par>
                                <p:cTn id="83" presetID="10"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250"/>
                                        <p:tgtEl>
                                          <p:spTgt spid="3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250"/>
                                        <p:tgtEl>
                                          <p:spTgt spid="17"/>
                                        </p:tgtEl>
                                      </p:cBhvr>
                                    </p:animEffect>
                                  </p:childTnLst>
                                </p:cTn>
                              </p:par>
                            </p:childTnLst>
                          </p:cTn>
                        </p:par>
                        <p:par>
                          <p:cTn id="91" fill="hold">
                            <p:stCondLst>
                              <p:cond delay="250"/>
                            </p:stCondLst>
                            <p:childTnLst>
                              <p:par>
                                <p:cTn id="92" presetID="10" presetClass="entr" presetSubtype="0" fill="hold" grpId="0" nodeType="after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250"/>
                                        <p:tgtEl>
                                          <p:spTgt spid="38"/>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fade">
                                      <p:cBhvr>
                                        <p:cTn id="98" dur="250"/>
                                        <p:tgtEl>
                                          <p:spTgt spid="54"/>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250"/>
                                        <p:tgtEl>
                                          <p:spTgt spid="16"/>
                                        </p:tgtEl>
                                      </p:cBhvr>
                                    </p:animEffect>
                                  </p:childTnLst>
                                </p:cTn>
                              </p:par>
                            </p:childTnLst>
                          </p:cTn>
                        </p:par>
                        <p:par>
                          <p:cTn id="104" fill="hold">
                            <p:stCondLst>
                              <p:cond delay="250"/>
                            </p:stCondLst>
                            <p:childTnLst>
                              <p:par>
                                <p:cTn id="105" presetID="10" presetClass="entr" presetSubtype="0"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p:bldP spid="35" grpId="0"/>
      <p:bldP spid="37" grpId="0" animBg="1"/>
      <p:bldP spid="38" grpId="0"/>
      <p:bldP spid="39" grpId="0"/>
      <p:bldP spid="40" grpId="0"/>
      <p:bldP spid="51" grpId="0"/>
      <p:bldP spid="54"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noFill/>
        </p:spPr>
        <p:txBody>
          <a:bodyPr/>
          <a:lstStyle/>
          <a:p>
            <a:r>
              <a:rPr lang="fr-FR" b="0" dirty="0" smtClean="0"/>
              <a:t>Mon </a:t>
            </a:r>
            <a:r>
              <a:rPr lang="fr-FR" b="0" dirty="0"/>
              <a:t>client </a:t>
            </a:r>
            <a:r>
              <a:rPr lang="fr-FR" b="0" dirty="0" smtClean="0"/>
              <a:t>doit être équipé</a:t>
            </a:r>
            <a:r>
              <a:rPr lang="fr-FR" b="0" dirty="0"/>
              <a:t>, (in)formé et </a:t>
            </a:r>
            <a:r>
              <a:rPr lang="fr-FR" b="0" dirty="0" smtClean="0"/>
              <a:t>accompagné pour </a:t>
            </a:r>
            <a:r>
              <a:rPr lang="fr-FR" b="0" dirty="0"/>
              <a:t>réaliser </a:t>
            </a:r>
            <a:r>
              <a:rPr lang="fr-FR" dirty="0"/>
              <a:t>en toute autonomie </a:t>
            </a:r>
            <a:r>
              <a:rPr lang="fr-FR" dirty="0" smtClean="0"/>
              <a:t/>
            </a:r>
            <a:br>
              <a:rPr lang="fr-FR" dirty="0" smtClean="0"/>
            </a:br>
            <a:r>
              <a:rPr lang="fr-FR" b="0" dirty="0" smtClean="0"/>
              <a:t>ses </a:t>
            </a:r>
            <a:r>
              <a:rPr lang="fr-FR" b="0" dirty="0"/>
              <a:t>opérations </a:t>
            </a:r>
            <a:r>
              <a:rPr lang="fr-FR" b="0" dirty="0" smtClean="0"/>
              <a:t>sur </a:t>
            </a:r>
            <a:r>
              <a:rPr lang="fr-FR" b="0" dirty="0"/>
              <a:t>son mobile ou son ordinateur.</a:t>
            </a:r>
          </a:p>
        </p:txBody>
      </p:sp>
      <p:sp>
        <p:nvSpPr>
          <p:cNvPr id="8" name="Espace réservé du texte 7"/>
          <p:cNvSpPr>
            <a:spLocks noGrp="1"/>
          </p:cNvSpPr>
          <p:nvPr>
            <p:ph type="body" sz="quarter" idx="13"/>
          </p:nvPr>
        </p:nvSpPr>
        <p:spPr/>
        <p:txBody>
          <a:bodyPr/>
          <a:lstStyle/>
          <a:p>
            <a:r>
              <a:rPr lang="fr-FR" dirty="0"/>
              <a:t>Les 4 étapes clé pour gagner en réactivité </a:t>
            </a:r>
            <a:endParaRPr lang="fr-FR" sz="1100" dirty="0"/>
          </a:p>
        </p:txBody>
      </p:sp>
      <p:sp>
        <p:nvSpPr>
          <p:cNvPr id="166" name="Freeform 66"/>
          <p:cNvSpPr>
            <a:spLocks/>
          </p:cNvSpPr>
          <p:nvPr/>
        </p:nvSpPr>
        <p:spPr bwMode="auto">
          <a:xfrm>
            <a:off x="2695787" y="3673351"/>
            <a:ext cx="1935495" cy="1868245"/>
          </a:xfrm>
          <a:custGeom>
            <a:avLst/>
            <a:gdLst>
              <a:gd name="T0" fmla="*/ 256 w 1197"/>
              <a:gd name="T1" fmla="*/ 0 h 1155"/>
              <a:gd name="T2" fmla="*/ 0 w 1197"/>
              <a:gd name="T3" fmla="*/ 353 h 1155"/>
              <a:gd name="T4" fmla="*/ 1197 w 1197"/>
              <a:gd name="T5" fmla="*/ 1155 h 1155"/>
              <a:gd name="T6" fmla="*/ 1197 w 1197"/>
              <a:gd name="T7" fmla="*/ 633 h 1155"/>
              <a:gd name="T8" fmla="*/ 256 w 1197"/>
              <a:gd name="T9" fmla="*/ 0 h 1155"/>
            </a:gdLst>
            <a:ahLst/>
            <a:cxnLst>
              <a:cxn ang="0">
                <a:pos x="T0" y="T1"/>
              </a:cxn>
              <a:cxn ang="0">
                <a:pos x="T2" y="T3"/>
              </a:cxn>
              <a:cxn ang="0">
                <a:pos x="T4" y="T5"/>
              </a:cxn>
              <a:cxn ang="0">
                <a:pos x="T6" y="T7"/>
              </a:cxn>
              <a:cxn ang="0">
                <a:pos x="T8" y="T9"/>
              </a:cxn>
            </a:cxnLst>
            <a:rect l="0" t="0" r="r" b="b"/>
            <a:pathLst>
              <a:path w="1197" h="1155">
                <a:moveTo>
                  <a:pt x="256" y="0"/>
                </a:moveTo>
                <a:lnTo>
                  <a:pt x="0" y="353"/>
                </a:lnTo>
                <a:lnTo>
                  <a:pt x="1197" y="1155"/>
                </a:lnTo>
                <a:lnTo>
                  <a:pt x="1197" y="633"/>
                </a:lnTo>
                <a:lnTo>
                  <a:pt x="256" y="0"/>
                </a:lnTo>
                <a:close/>
              </a:path>
            </a:pathLst>
          </a:custGeom>
          <a:solidFill>
            <a:schemeClr val="tx1">
              <a:lumMod val="65000"/>
              <a:lumOff val="35000"/>
            </a:schemeClr>
          </a:solidFill>
          <a:ln>
            <a:noFill/>
          </a:ln>
        </p:spPr>
        <p:txBody>
          <a:bodyPr lIns="68580" tIns="34290" rIns="68580" bIns="34290"/>
          <a:lstStyle/>
          <a:p>
            <a:pPr>
              <a:defRPr/>
            </a:pPr>
            <a:endParaRPr lang="id-ID">
              <a:latin typeface="+mn-lt"/>
              <a:ea typeface="+mn-ea"/>
              <a:cs typeface="+mn-cs"/>
            </a:endParaRPr>
          </a:p>
        </p:txBody>
      </p:sp>
      <p:sp>
        <p:nvSpPr>
          <p:cNvPr id="167" name="Freeform 68"/>
          <p:cNvSpPr>
            <a:spLocks/>
          </p:cNvSpPr>
          <p:nvPr/>
        </p:nvSpPr>
        <p:spPr bwMode="auto">
          <a:xfrm>
            <a:off x="3219515" y="3126274"/>
            <a:ext cx="1411767" cy="1366016"/>
          </a:xfrm>
          <a:custGeom>
            <a:avLst/>
            <a:gdLst>
              <a:gd name="T0" fmla="*/ 191 w 877"/>
              <a:gd name="T1" fmla="*/ 0 h 848"/>
              <a:gd name="T2" fmla="*/ 0 w 877"/>
              <a:gd name="T3" fmla="*/ 261 h 848"/>
              <a:gd name="T4" fmla="*/ 877 w 877"/>
              <a:gd name="T5" fmla="*/ 848 h 848"/>
              <a:gd name="T6" fmla="*/ 877 w 877"/>
              <a:gd name="T7" fmla="*/ 458 h 848"/>
              <a:gd name="T8" fmla="*/ 191 w 877"/>
              <a:gd name="T9" fmla="*/ 0 h 848"/>
            </a:gdLst>
            <a:ahLst/>
            <a:cxnLst>
              <a:cxn ang="0">
                <a:pos x="T0" y="T1"/>
              </a:cxn>
              <a:cxn ang="0">
                <a:pos x="T2" y="T3"/>
              </a:cxn>
              <a:cxn ang="0">
                <a:pos x="T4" y="T5"/>
              </a:cxn>
              <a:cxn ang="0">
                <a:pos x="T6" y="T7"/>
              </a:cxn>
              <a:cxn ang="0">
                <a:pos x="T8" y="T9"/>
              </a:cxn>
            </a:cxnLst>
            <a:rect l="0" t="0" r="r" b="b"/>
            <a:pathLst>
              <a:path w="877" h="848">
                <a:moveTo>
                  <a:pt x="191" y="0"/>
                </a:moveTo>
                <a:lnTo>
                  <a:pt x="0" y="261"/>
                </a:lnTo>
                <a:lnTo>
                  <a:pt x="877" y="848"/>
                </a:lnTo>
                <a:lnTo>
                  <a:pt x="877" y="458"/>
                </a:lnTo>
                <a:lnTo>
                  <a:pt x="191" y="0"/>
                </a:lnTo>
                <a:close/>
              </a:path>
            </a:pathLst>
          </a:custGeom>
          <a:solidFill>
            <a:schemeClr val="tx1">
              <a:lumMod val="75000"/>
              <a:lumOff val="25000"/>
            </a:schemeClr>
          </a:solidFill>
          <a:ln>
            <a:noFill/>
          </a:ln>
        </p:spPr>
        <p:txBody>
          <a:bodyPr lIns="68580" tIns="34290" rIns="68580" bIns="34290"/>
          <a:lstStyle/>
          <a:p>
            <a:pPr>
              <a:defRPr/>
            </a:pPr>
            <a:endParaRPr lang="id-ID">
              <a:latin typeface="+mn-lt"/>
              <a:ea typeface="+mn-ea"/>
              <a:cs typeface="+mn-cs"/>
            </a:endParaRPr>
          </a:p>
        </p:txBody>
      </p:sp>
      <p:sp>
        <p:nvSpPr>
          <p:cNvPr id="168" name="Freeform 70"/>
          <p:cNvSpPr>
            <a:spLocks/>
          </p:cNvSpPr>
          <p:nvPr/>
        </p:nvSpPr>
        <p:spPr bwMode="auto">
          <a:xfrm>
            <a:off x="3623908" y="2561679"/>
            <a:ext cx="1007374" cy="1106486"/>
          </a:xfrm>
          <a:custGeom>
            <a:avLst/>
            <a:gdLst>
              <a:gd name="T0" fmla="*/ 629 w 629"/>
              <a:gd name="T1" fmla="*/ 290 h 691"/>
              <a:gd name="T2" fmla="*/ 195 w 629"/>
              <a:gd name="T3" fmla="*/ 0 h 691"/>
              <a:gd name="T4" fmla="*/ 0 w 629"/>
              <a:gd name="T5" fmla="*/ 272 h 691"/>
              <a:gd name="T6" fmla="*/ 629 w 629"/>
              <a:gd name="T7" fmla="*/ 691 h 691"/>
              <a:gd name="T8" fmla="*/ 629 w 629"/>
              <a:gd name="T9" fmla="*/ 295 h 691"/>
              <a:gd name="T10" fmla="*/ 629 w 629"/>
              <a:gd name="T11" fmla="*/ 290 h 691"/>
            </a:gdLst>
            <a:ahLst/>
            <a:cxnLst>
              <a:cxn ang="0">
                <a:pos x="T0" y="T1"/>
              </a:cxn>
              <a:cxn ang="0">
                <a:pos x="T2" y="T3"/>
              </a:cxn>
              <a:cxn ang="0">
                <a:pos x="T4" y="T5"/>
              </a:cxn>
              <a:cxn ang="0">
                <a:pos x="T6" y="T7"/>
              </a:cxn>
              <a:cxn ang="0">
                <a:pos x="T8" y="T9"/>
              </a:cxn>
              <a:cxn ang="0">
                <a:pos x="T10" y="T11"/>
              </a:cxn>
            </a:cxnLst>
            <a:rect l="0" t="0" r="r" b="b"/>
            <a:pathLst>
              <a:path w="629" h="691">
                <a:moveTo>
                  <a:pt x="629" y="290"/>
                </a:moveTo>
                <a:lnTo>
                  <a:pt x="195" y="0"/>
                </a:lnTo>
                <a:lnTo>
                  <a:pt x="0" y="272"/>
                </a:lnTo>
                <a:lnTo>
                  <a:pt x="629" y="691"/>
                </a:lnTo>
                <a:lnTo>
                  <a:pt x="629" y="295"/>
                </a:lnTo>
                <a:lnTo>
                  <a:pt x="629" y="290"/>
                </a:lnTo>
                <a:close/>
              </a:path>
            </a:pathLst>
          </a:custGeom>
          <a:solidFill>
            <a:schemeClr val="tx1">
              <a:lumMod val="85000"/>
              <a:lumOff val="15000"/>
            </a:schemeClr>
          </a:solidFill>
          <a:ln>
            <a:noFill/>
          </a:ln>
        </p:spPr>
        <p:txBody>
          <a:bodyPr lIns="68580" tIns="34290" rIns="68580" bIns="34290"/>
          <a:lstStyle/>
          <a:p>
            <a:pPr>
              <a:defRPr/>
            </a:pPr>
            <a:endParaRPr lang="id-ID">
              <a:latin typeface="+mn-lt"/>
              <a:ea typeface="+mn-ea"/>
              <a:cs typeface="+mn-cs"/>
            </a:endParaRPr>
          </a:p>
        </p:txBody>
      </p:sp>
      <p:sp>
        <p:nvSpPr>
          <p:cNvPr id="169" name="Freeform 72"/>
          <p:cNvSpPr>
            <a:spLocks/>
          </p:cNvSpPr>
          <p:nvPr/>
        </p:nvSpPr>
        <p:spPr bwMode="auto">
          <a:xfrm>
            <a:off x="2055937" y="4424523"/>
            <a:ext cx="2575345" cy="2449278"/>
          </a:xfrm>
          <a:custGeom>
            <a:avLst/>
            <a:gdLst>
              <a:gd name="T0" fmla="*/ 330 w 1596"/>
              <a:gd name="T1" fmla="*/ 0 h 1518"/>
              <a:gd name="T2" fmla="*/ 0 w 1596"/>
              <a:gd name="T3" fmla="*/ 451 h 1518"/>
              <a:gd name="T4" fmla="*/ 1596 w 1596"/>
              <a:gd name="T5" fmla="*/ 1518 h 1518"/>
              <a:gd name="T6" fmla="*/ 1596 w 1596"/>
              <a:gd name="T7" fmla="*/ 848 h 1518"/>
              <a:gd name="T8" fmla="*/ 330 w 1596"/>
              <a:gd name="T9" fmla="*/ 0 h 1518"/>
            </a:gdLst>
            <a:ahLst/>
            <a:cxnLst>
              <a:cxn ang="0">
                <a:pos x="T0" y="T1"/>
              </a:cxn>
              <a:cxn ang="0">
                <a:pos x="T2" y="T3"/>
              </a:cxn>
              <a:cxn ang="0">
                <a:pos x="T4" y="T5"/>
              </a:cxn>
              <a:cxn ang="0">
                <a:pos x="T6" y="T7"/>
              </a:cxn>
              <a:cxn ang="0">
                <a:pos x="T8" y="T9"/>
              </a:cxn>
            </a:cxnLst>
            <a:rect l="0" t="0" r="r" b="b"/>
            <a:pathLst>
              <a:path w="1596" h="1518">
                <a:moveTo>
                  <a:pt x="330" y="0"/>
                </a:moveTo>
                <a:lnTo>
                  <a:pt x="0" y="451"/>
                </a:lnTo>
                <a:lnTo>
                  <a:pt x="1596" y="1518"/>
                </a:lnTo>
                <a:lnTo>
                  <a:pt x="1596" y="848"/>
                </a:lnTo>
                <a:lnTo>
                  <a:pt x="330" y="0"/>
                </a:lnTo>
                <a:close/>
              </a:path>
            </a:pathLst>
          </a:custGeom>
          <a:solidFill>
            <a:schemeClr val="tx1">
              <a:lumMod val="50000"/>
              <a:lumOff val="50000"/>
            </a:schemeClr>
          </a:solidFill>
          <a:ln>
            <a:noFill/>
          </a:ln>
        </p:spPr>
        <p:txBody>
          <a:bodyPr lIns="68580" tIns="34290" rIns="68580" bIns="34290"/>
          <a:lstStyle/>
          <a:p>
            <a:pPr>
              <a:defRPr/>
            </a:pPr>
            <a:endParaRPr lang="id-ID">
              <a:latin typeface="+mn-lt"/>
              <a:ea typeface="+mn-ea"/>
              <a:cs typeface="+mn-cs"/>
            </a:endParaRPr>
          </a:p>
        </p:txBody>
      </p:sp>
      <p:sp>
        <p:nvSpPr>
          <p:cNvPr id="170" name="Freeform 67"/>
          <p:cNvSpPr>
            <a:spLocks/>
          </p:cNvSpPr>
          <p:nvPr/>
        </p:nvSpPr>
        <p:spPr bwMode="auto">
          <a:xfrm>
            <a:off x="4623579" y="2101621"/>
            <a:ext cx="4519986" cy="3439975"/>
          </a:xfrm>
          <a:custGeom>
            <a:avLst/>
            <a:gdLst>
              <a:gd name="T0" fmla="*/ 0 w 2797"/>
              <a:gd name="T1" fmla="*/ 1607 h 2129"/>
              <a:gd name="T2" fmla="*/ 0 w 2797"/>
              <a:gd name="T3" fmla="*/ 2129 h 2129"/>
              <a:gd name="T4" fmla="*/ 2797 w 2797"/>
              <a:gd name="T5" fmla="*/ 543 h 2129"/>
              <a:gd name="T6" fmla="*/ 2797 w 2797"/>
              <a:gd name="T7" fmla="*/ 0 h 2129"/>
              <a:gd name="T8" fmla="*/ 0 w 2797"/>
              <a:gd name="T9" fmla="*/ 1607 h 2129"/>
            </a:gdLst>
            <a:ahLst/>
            <a:cxnLst>
              <a:cxn ang="0">
                <a:pos x="T0" y="T1"/>
              </a:cxn>
              <a:cxn ang="0">
                <a:pos x="T2" y="T3"/>
              </a:cxn>
              <a:cxn ang="0">
                <a:pos x="T4" y="T5"/>
              </a:cxn>
              <a:cxn ang="0">
                <a:pos x="T6" y="T7"/>
              </a:cxn>
              <a:cxn ang="0">
                <a:pos x="T8" y="T9"/>
              </a:cxn>
            </a:cxnLst>
            <a:rect l="0" t="0" r="r" b="b"/>
            <a:pathLst>
              <a:path w="2797" h="2129">
                <a:moveTo>
                  <a:pt x="0" y="1607"/>
                </a:moveTo>
                <a:lnTo>
                  <a:pt x="0" y="2129"/>
                </a:lnTo>
                <a:lnTo>
                  <a:pt x="2797" y="543"/>
                </a:lnTo>
                <a:lnTo>
                  <a:pt x="2797" y="0"/>
                </a:lnTo>
                <a:lnTo>
                  <a:pt x="0" y="1607"/>
                </a:lnTo>
                <a:close/>
              </a:path>
            </a:pathLst>
          </a:custGeom>
          <a:solidFill>
            <a:schemeClr val="tx1">
              <a:lumMod val="50000"/>
              <a:lumOff val="50000"/>
            </a:schemeClr>
          </a:solidFill>
          <a:ln>
            <a:noFill/>
          </a:ln>
        </p:spPr>
        <p:txBody>
          <a:bodyPr lIns="68580" tIns="34290" rIns="68580" bIns="34290"/>
          <a:lstStyle/>
          <a:p>
            <a:pPr>
              <a:defRPr/>
            </a:pPr>
            <a:endParaRPr lang="id-ID">
              <a:latin typeface="+mn-lt"/>
              <a:ea typeface="+mn-ea"/>
              <a:cs typeface="+mn-cs"/>
            </a:endParaRPr>
          </a:p>
        </p:txBody>
      </p:sp>
      <p:sp>
        <p:nvSpPr>
          <p:cNvPr id="171" name="Freeform 69"/>
          <p:cNvSpPr>
            <a:spLocks/>
          </p:cNvSpPr>
          <p:nvPr/>
        </p:nvSpPr>
        <p:spPr bwMode="auto">
          <a:xfrm>
            <a:off x="4623580" y="1228347"/>
            <a:ext cx="4519986" cy="3263943"/>
          </a:xfrm>
          <a:custGeom>
            <a:avLst/>
            <a:gdLst>
              <a:gd name="T0" fmla="*/ 0 w 2803"/>
              <a:gd name="T1" fmla="*/ 1622 h 2012"/>
              <a:gd name="T2" fmla="*/ 0 w 2803"/>
              <a:gd name="T3" fmla="*/ 1622 h 2012"/>
              <a:gd name="T4" fmla="*/ 0 w 2803"/>
              <a:gd name="T5" fmla="*/ 2012 h 2012"/>
              <a:gd name="T6" fmla="*/ 2803 w 2803"/>
              <a:gd name="T7" fmla="*/ 405 h 2012"/>
              <a:gd name="T8" fmla="*/ 2803 w 2803"/>
              <a:gd name="T9" fmla="*/ 0 h 2012"/>
              <a:gd name="T10" fmla="*/ 0 w 2803"/>
              <a:gd name="T11" fmla="*/ 1622 h 2012"/>
            </a:gdLst>
            <a:ahLst/>
            <a:cxnLst>
              <a:cxn ang="0">
                <a:pos x="T0" y="T1"/>
              </a:cxn>
              <a:cxn ang="0">
                <a:pos x="T2" y="T3"/>
              </a:cxn>
              <a:cxn ang="0">
                <a:pos x="T4" y="T5"/>
              </a:cxn>
              <a:cxn ang="0">
                <a:pos x="T6" y="T7"/>
              </a:cxn>
              <a:cxn ang="0">
                <a:pos x="T8" y="T9"/>
              </a:cxn>
              <a:cxn ang="0">
                <a:pos x="T10" y="T11"/>
              </a:cxn>
            </a:cxnLst>
            <a:rect l="0" t="0" r="r" b="b"/>
            <a:pathLst>
              <a:path w="2803" h="2012">
                <a:moveTo>
                  <a:pt x="0" y="1622"/>
                </a:moveTo>
                <a:lnTo>
                  <a:pt x="0" y="1622"/>
                </a:lnTo>
                <a:lnTo>
                  <a:pt x="0" y="2012"/>
                </a:lnTo>
                <a:lnTo>
                  <a:pt x="2803" y="405"/>
                </a:lnTo>
                <a:lnTo>
                  <a:pt x="2803" y="0"/>
                </a:lnTo>
                <a:lnTo>
                  <a:pt x="0" y="1622"/>
                </a:lnTo>
                <a:close/>
              </a:path>
            </a:pathLst>
          </a:custGeom>
          <a:solidFill>
            <a:schemeClr val="tx1">
              <a:lumMod val="65000"/>
              <a:lumOff val="35000"/>
            </a:schemeClr>
          </a:solidFill>
          <a:ln>
            <a:noFill/>
          </a:ln>
        </p:spPr>
        <p:txBody>
          <a:bodyPr lIns="68580" tIns="34290" rIns="68580" bIns="34290"/>
          <a:lstStyle/>
          <a:p>
            <a:pPr>
              <a:defRPr/>
            </a:pPr>
            <a:endParaRPr lang="id-ID">
              <a:latin typeface="+mn-lt"/>
              <a:ea typeface="+mn-ea"/>
              <a:cs typeface="+mn-cs"/>
            </a:endParaRPr>
          </a:p>
        </p:txBody>
      </p:sp>
      <p:sp>
        <p:nvSpPr>
          <p:cNvPr id="172" name="Freeform 71"/>
          <p:cNvSpPr>
            <a:spLocks/>
          </p:cNvSpPr>
          <p:nvPr/>
        </p:nvSpPr>
        <p:spPr bwMode="auto">
          <a:xfrm>
            <a:off x="4623579" y="390456"/>
            <a:ext cx="4520359" cy="3277710"/>
          </a:xfrm>
          <a:custGeom>
            <a:avLst/>
            <a:gdLst>
              <a:gd name="T0" fmla="*/ 0 w 2800"/>
              <a:gd name="T1" fmla="*/ 2558526 h 2031"/>
              <a:gd name="T2" fmla="*/ 0 w 2800"/>
              <a:gd name="T3" fmla="*/ 3178206 h 2031"/>
              <a:gd name="T4" fmla="*/ 4381573 w 2800"/>
              <a:gd name="T5" fmla="*/ 640023 h 2031"/>
              <a:gd name="T6" fmla="*/ 4381573 w 2800"/>
              <a:gd name="T7" fmla="*/ 0 h 2031"/>
              <a:gd name="T8" fmla="*/ 0 w 2800"/>
              <a:gd name="T9" fmla="*/ 2558526 h 20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0" h="2031">
                <a:moveTo>
                  <a:pt x="0" y="1635"/>
                </a:moveTo>
                <a:lnTo>
                  <a:pt x="0" y="2031"/>
                </a:lnTo>
                <a:lnTo>
                  <a:pt x="2800" y="409"/>
                </a:lnTo>
                <a:lnTo>
                  <a:pt x="2800" y="0"/>
                </a:lnTo>
                <a:lnTo>
                  <a:pt x="0" y="1635"/>
                </a:lnTo>
                <a:close/>
              </a:path>
            </a:pathLst>
          </a:custGeom>
          <a:solidFill>
            <a:schemeClr val="tx1">
              <a:lumMod val="75000"/>
              <a:lumOff val="25000"/>
            </a:schemeClr>
          </a:solidFill>
          <a:ln>
            <a:noFill/>
          </a:ln>
          <a:extLst/>
        </p:spPr>
        <p:txBody>
          <a:bodyPr lIns="68580" tIns="34290" rIns="68580" bIns="34290"/>
          <a:lstStyle/>
          <a:p>
            <a:endParaRPr lang="fr-FR"/>
          </a:p>
        </p:txBody>
      </p:sp>
      <p:sp>
        <p:nvSpPr>
          <p:cNvPr id="173" name="Freeform 73"/>
          <p:cNvSpPr>
            <a:spLocks/>
          </p:cNvSpPr>
          <p:nvPr/>
        </p:nvSpPr>
        <p:spPr bwMode="auto">
          <a:xfrm>
            <a:off x="4623579" y="3216766"/>
            <a:ext cx="4519986" cy="3657035"/>
          </a:xfrm>
          <a:custGeom>
            <a:avLst/>
            <a:gdLst>
              <a:gd name="T0" fmla="*/ 0 w 2803"/>
              <a:gd name="T1" fmla="*/ 1590 h 2260"/>
              <a:gd name="T2" fmla="*/ 0 w 2803"/>
              <a:gd name="T3" fmla="*/ 2260 h 2260"/>
              <a:gd name="T4" fmla="*/ 2803 w 2803"/>
              <a:gd name="T5" fmla="*/ 692 h 2260"/>
              <a:gd name="T6" fmla="*/ 2803 w 2803"/>
              <a:gd name="T7" fmla="*/ 0 h 2260"/>
              <a:gd name="T8" fmla="*/ 0 w 2803"/>
              <a:gd name="T9" fmla="*/ 1590 h 2260"/>
            </a:gdLst>
            <a:ahLst/>
            <a:cxnLst>
              <a:cxn ang="0">
                <a:pos x="T0" y="T1"/>
              </a:cxn>
              <a:cxn ang="0">
                <a:pos x="T2" y="T3"/>
              </a:cxn>
              <a:cxn ang="0">
                <a:pos x="T4" y="T5"/>
              </a:cxn>
              <a:cxn ang="0">
                <a:pos x="T6" y="T7"/>
              </a:cxn>
              <a:cxn ang="0">
                <a:pos x="T8" y="T9"/>
              </a:cxn>
            </a:cxnLst>
            <a:rect l="0" t="0" r="r" b="b"/>
            <a:pathLst>
              <a:path w="2803" h="2260">
                <a:moveTo>
                  <a:pt x="0" y="1590"/>
                </a:moveTo>
                <a:lnTo>
                  <a:pt x="0" y="2260"/>
                </a:lnTo>
                <a:lnTo>
                  <a:pt x="2803" y="692"/>
                </a:lnTo>
                <a:lnTo>
                  <a:pt x="2803" y="0"/>
                </a:lnTo>
                <a:lnTo>
                  <a:pt x="0" y="1590"/>
                </a:lnTo>
                <a:close/>
              </a:path>
            </a:pathLst>
          </a:custGeom>
          <a:solidFill>
            <a:schemeClr val="bg1">
              <a:lumMod val="65000"/>
            </a:schemeClr>
          </a:solidFill>
          <a:ln>
            <a:noFill/>
          </a:ln>
        </p:spPr>
        <p:txBody>
          <a:bodyPr lIns="68580" tIns="34290" rIns="68580" bIns="34290"/>
          <a:lstStyle/>
          <a:p>
            <a:pPr>
              <a:defRPr/>
            </a:pPr>
            <a:endParaRPr lang="id-ID">
              <a:latin typeface="+mn-lt"/>
              <a:ea typeface="+mn-ea"/>
              <a:cs typeface="+mn-cs"/>
            </a:endParaRPr>
          </a:p>
        </p:txBody>
      </p:sp>
      <p:sp>
        <p:nvSpPr>
          <p:cNvPr id="174" name="Freeform 53"/>
          <p:cNvSpPr>
            <a:spLocks/>
          </p:cNvSpPr>
          <p:nvPr/>
        </p:nvSpPr>
        <p:spPr bwMode="auto">
          <a:xfrm>
            <a:off x="4623579" y="1587535"/>
            <a:ext cx="734949" cy="1245652"/>
          </a:xfrm>
          <a:custGeom>
            <a:avLst/>
            <a:gdLst>
              <a:gd name="T0" fmla="*/ 0 w 498"/>
              <a:gd name="T1" fmla="*/ 1200108 h 853"/>
              <a:gd name="T2" fmla="*/ 0 w 498"/>
              <a:gd name="T3" fmla="*/ 0 h 853"/>
              <a:gd name="T4" fmla="*/ 700649 w 498"/>
              <a:gd name="T5" fmla="*/ 790692 h 853"/>
              <a:gd name="T6" fmla="*/ 0 w 498"/>
              <a:gd name="T7" fmla="*/ 1200108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8" h="853">
                <a:moveTo>
                  <a:pt x="0" y="853"/>
                </a:moveTo>
                <a:lnTo>
                  <a:pt x="0" y="0"/>
                </a:lnTo>
                <a:lnTo>
                  <a:pt x="498" y="562"/>
                </a:lnTo>
                <a:lnTo>
                  <a:pt x="0" y="853"/>
                </a:lnTo>
                <a:close/>
              </a:path>
            </a:pathLst>
          </a:custGeom>
          <a:solidFill>
            <a:schemeClr val="tx1">
              <a:lumMod val="75000"/>
              <a:lumOff val="25000"/>
            </a:schemeClr>
          </a:solidFill>
          <a:ln>
            <a:noFill/>
          </a:ln>
          <a:extLst/>
        </p:spPr>
        <p:txBody>
          <a:bodyPr lIns="68580" tIns="34290" rIns="68580" bIns="34290"/>
          <a:lstStyle/>
          <a:p>
            <a:endParaRPr lang="fr-FR"/>
          </a:p>
        </p:txBody>
      </p:sp>
      <p:sp>
        <p:nvSpPr>
          <p:cNvPr id="175" name="Freeform 54"/>
          <p:cNvSpPr>
            <a:spLocks/>
          </p:cNvSpPr>
          <p:nvPr/>
        </p:nvSpPr>
        <p:spPr bwMode="auto">
          <a:xfrm>
            <a:off x="4019528" y="1587535"/>
            <a:ext cx="608736" cy="1247166"/>
          </a:xfrm>
          <a:custGeom>
            <a:avLst/>
            <a:gdLst>
              <a:gd name="T0" fmla="*/ 416 w 416"/>
              <a:gd name="T1" fmla="*/ 0 h 853"/>
              <a:gd name="T2" fmla="*/ 0 w 416"/>
              <a:gd name="T3" fmla="*/ 574 h 853"/>
              <a:gd name="T4" fmla="*/ 416 w 416"/>
              <a:gd name="T5" fmla="*/ 853 h 853"/>
              <a:gd name="T6" fmla="*/ 416 w 416"/>
              <a:gd name="T7" fmla="*/ 0 h 853"/>
            </a:gdLst>
            <a:ahLst/>
            <a:cxnLst>
              <a:cxn ang="0">
                <a:pos x="T0" y="T1"/>
              </a:cxn>
              <a:cxn ang="0">
                <a:pos x="T2" y="T3"/>
              </a:cxn>
              <a:cxn ang="0">
                <a:pos x="T4" y="T5"/>
              </a:cxn>
              <a:cxn ang="0">
                <a:pos x="T6" y="T7"/>
              </a:cxn>
            </a:cxnLst>
            <a:rect l="0" t="0" r="r" b="b"/>
            <a:pathLst>
              <a:path w="416" h="853">
                <a:moveTo>
                  <a:pt x="416" y="0"/>
                </a:moveTo>
                <a:lnTo>
                  <a:pt x="0" y="574"/>
                </a:lnTo>
                <a:lnTo>
                  <a:pt x="416" y="853"/>
                </a:lnTo>
                <a:lnTo>
                  <a:pt x="416" y="0"/>
                </a:lnTo>
                <a:close/>
              </a:path>
            </a:pathLst>
          </a:custGeom>
          <a:solidFill>
            <a:schemeClr val="tx1">
              <a:lumMod val="85000"/>
              <a:lumOff val="15000"/>
            </a:schemeClr>
          </a:solidFill>
          <a:ln>
            <a:noFill/>
          </a:ln>
        </p:spPr>
        <p:txBody>
          <a:bodyPr lIns="68580" tIns="34290" rIns="68580" bIns="34290"/>
          <a:lstStyle/>
          <a:p>
            <a:pPr>
              <a:defRPr/>
            </a:pPr>
            <a:endParaRPr lang="id-ID">
              <a:latin typeface="+mn-lt"/>
              <a:ea typeface="+mn-ea"/>
              <a:cs typeface="+mn-cs"/>
            </a:endParaRPr>
          </a:p>
        </p:txBody>
      </p:sp>
      <p:sp>
        <p:nvSpPr>
          <p:cNvPr id="192" name="TextBox 146"/>
          <p:cNvSpPr txBox="1">
            <a:spLocks noChangeArrowheads="1"/>
          </p:cNvSpPr>
          <p:nvPr/>
        </p:nvSpPr>
        <p:spPr bwMode="auto">
          <a:xfrm rot="-1800000">
            <a:off x="4906848" y="1863929"/>
            <a:ext cx="359491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smtClean="0">
                <a:solidFill>
                  <a:schemeClr val="bg1"/>
                </a:solidFill>
                <a:latin typeface="+mj-lt"/>
              </a:rPr>
              <a:t>Collecte des coordonnées </a:t>
            </a:r>
            <a:r>
              <a:rPr lang="fr-FR" sz="1500" dirty="0" smtClean="0">
                <a:solidFill>
                  <a:schemeClr val="bg1"/>
                </a:solidFill>
                <a:latin typeface="+mj-lt"/>
              </a:rPr>
              <a:t>lors de l’entrée </a:t>
            </a:r>
            <a:br>
              <a:rPr lang="fr-FR" sz="1500" dirty="0" smtClean="0">
                <a:solidFill>
                  <a:schemeClr val="bg1"/>
                </a:solidFill>
                <a:latin typeface="+mj-lt"/>
              </a:rPr>
            </a:br>
            <a:r>
              <a:rPr lang="fr-FR" sz="1500" dirty="0" smtClean="0">
                <a:solidFill>
                  <a:schemeClr val="bg1"/>
                </a:solidFill>
                <a:latin typeface="+mj-lt"/>
              </a:rPr>
              <a:t>en relation : </a:t>
            </a:r>
            <a:r>
              <a:rPr lang="fr-FR" sz="1500" b="1" dirty="0" smtClean="0">
                <a:solidFill>
                  <a:schemeClr val="bg1"/>
                </a:solidFill>
                <a:latin typeface="+mj-lt"/>
              </a:rPr>
              <a:t>téléphone </a:t>
            </a:r>
            <a:r>
              <a:rPr lang="fr-FR" sz="1500" b="1" dirty="0">
                <a:solidFill>
                  <a:schemeClr val="bg1"/>
                </a:solidFill>
                <a:latin typeface="+mj-lt"/>
              </a:rPr>
              <a:t>fixe, portable et email</a:t>
            </a:r>
          </a:p>
        </p:txBody>
      </p:sp>
      <p:sp>
        <p:nvSpPr>
          <p:cNvPr id="193" name="TextBox 147"/>
          <p:cNvSpPr txBox="1">
            <a:spLocks noChangeArrowheads="1"/>
          </p:cNvSpPr>
          <p:nvPr/>
        </p:nvSpPr>
        <p:spPr bwMode="auto">
          <a:xfrm rot="1909079">
            <a:off x="3849037" y="2944321"/>
            <a:ext cx="78579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smtClean="0">
                <a:solidFill>
                  <a:schemeClr val="bg1"/>
                </a:solidFill>
                <a:latin typeface="+mj-lt"/>
              </a:rPr>
              <a:t>ETAPE 1</a:t>
            </a:r>
            <a:endParaRPr lang="id-ID" sz="1500" b="1" dirty="0">
              <a:solidFill>
                <a:schemeClr val="bg1"/>
              </a:solidFill>
              <a:latin typeface="+mj-lt"/>
            </a:endParaRPr>
          </a:p>
        </p:txBody>
      </p:sp>
      <p:sp>
        <p:nvSpPr>
          <p:cNvPr id="194" name="TextBox 148"/>
          <p:cNvSpPr txBox="1">
            <a:spLocks noChangeArrowheads="1"/>
          </p:cNvSpPr>
          <p:nvPr/>
        </p:nvSpPr>
        <p:spPr bwMode="auto">
          <a:xfrm rot="-1800000">
            <a:off x="5530381" y="3365783"/>
            <a:ext cx="3418525" cy="5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dirty="0">
                <a:solidFill>
                  <a:schemeClr val="bg1"/>
                </a:solidFill>
                <a:latin typeface="+mj-lt"/>
              </a:rPr>
              <a:t>Souscription au service </a:t>
            </a:r>
            <a:r>
              <a:rPr lang="fr-FR" sz="1500" b="1" dirty="0">
                <a:solidFill>
                  <a:schemeClr val="bg1"/>
                </a:solidFill>
                <a:latin typeface="+mj-lt"/>
              </a:rPr>
              <a:t>eDocument</a:t>
            </a:r>
            <a:r>
              <a:rPr lang="fr-FR" sz="1500" dirty="0">
                <a:solidFill>
                  <a:schemeClr val="bg1"/>
                </a:solidFill>
                <a:latin typeface="+mj-lt"/>
              </a:rPr>
              <a:t> pour les clients éligibles</a:t>
            </a:r>
          </a:p>
        </p:txBody>
      </p:sp>
      <p:sp>
        <p:nvSpPr>
          <p:cNvPr id="195" name="TextBox 149"/>
          <p:cNvSpPr txBox="1">
            <a:spLocks noChangeArrowheads="1"/>
          </p:cNvSpPr>
          <p:nvPr/>
        </p:nvSpPr>
        <p:spPr bwMode="auto">
          <a:xfrm rot="-1800000">
            <a:off x="5121531" y="2375712"/>
            <a:ext cx="4308618"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dirty="0">
                <a:solidFill>
                  <a:schemeClr val="bg1"/>
                </a:solidFill>
                <a:latin typeface="+mj-lt"/>
              </a:rPr>
              <a:t>Souscription aux </a:t>
            </a:r>
            <a:r>
              <a:rPr lang="fr-FR" sz="1500" b="1" dirty="0">
                <a:solidFill>
                  <a:schemeClr val="bg1"/>
                </a:solidFill>
                <a:latin typeface="+mj-lt"/>
              </a:rPr>
              <a:t>4 services de BAD PART </a:t>
            </a:r>
            <a:r>
              <a:rPr lang="fr-FR" sz="1300" dirty="0" smtClean="0">
                <a:solidFill>
                  <a:schemeClr val="bg1"/>
                </a:solidFill>
                <a:latin typeface="+mj-lt"/>
              </a:rPr>
              <a:t>(Internet</a:t>
            </a:r>
            <a:r>
              <a:rPr lang="fr-FR" sz="1300" dirty="0">
                <a:solidFill>
                  <a:schemeClr val="bg1"/>
                </a:solidFill>
                <a:latin typeface="+mj-lt"/>
              </a:rPr>
              <a:t>, Mobile, </a:t>
            </a:r>
            <a:r>
              <a:rPr lang="fr-FR" sz="1300" dirty="0" smtClean="0">
                <a:solidFill>
                  <a:schemeClr val="bg1"/>
                </a:solidFill>
                <a:latin typeface="+mj-lt"/>
              </a:rPr>
              <a:t>Téléphone, Téléconseiller)  </a:t>
            </a:r>
            <a:r>
              <a:rPr lang="fr-FR" sz="1500" dirty="0" smtClean="0">
                <a:solidFill>
                  <a:schemeClr val="bg1"/>
                </a:solidFill>
                <a:latin typeface="+mj-lt"/>
              </a:rPr>
              <a:t>et </a:t>
            </a:r>
            <a:r>
              <a:rPr lang="fr-FR" sz="1500" dirty="0">
                <a:solidFill>
                  <a:schemeClr val="bg1"/>
                </a:solidFill>
                <a:latin typeface="+mj-lt"/>
              </a:rPr>
              <a:t>à </a:t>
            </a:r>
            <a:r>
              <a:rPr lang="fr-FR" sz="1500" b="1" dirty="0">
                <a:solidFill>
                  <a:schemeClr val="bg1"/>
                </a:solidFill>
                <a:latin typeface="+mj-lt"/>
              </a:rPr>
              <a:t>SOL </a:t>
            </a:r>
            <a:r>
              <a:rPr lang="fr-FR" sz="1500" b="1" dirty="0" smtClean="0">
                <a:solidFill>
                  <a:schemeClr val="bg1"/>
                </a:solidFill>
                <a:latin typeface="+mj-lt"/>
              </a:rPr>
              <a:t>/ Sécur’Pass</a:t>
            </a:r>
            <a:endParaRPr lang="fr-FR" sz="1500" b="1" dirty="0">
              <a:solidFill>
                <a:schemeClr val="bg1"/>
              </a:solidFill>
              <a:latin typeface="+mj-lt"/>
            </a:endParaRPr>
          </a:p>
        </p:txBody>
      </p:sp>
      <p:sp>
        <p:nvSpPr>
          <p:cNvPr id="196" name="TextBox 150"/>
          <p:cNvSpPr txBox="1">
            <a:spLocks noChangeArrowheads="1"/>
          </p:cNvSpPr>
          <p:nvPr/>
        </p:nvSpPr>
        <p:spPr bwMode="auto">
          <a:xfrm rot="-1800000">
            <a:off x="5973956" y="4342035"/>
            <a:ext cx="2957029"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a:solidFill>
                  <a:schemeClr val="bg1"/>
                </a:solidFill>
                <a:latin typeface="+mj-lt"/>
              </a:rPr>
              <a:t>Accompagnement et démonstration client. </a:t>
            </a:r>
            <a:r>
              <a:rPr lang="fr-FR" sz="1500" dirty="0">
                <a:solidFill>
                  <a:schemeClr val="bg1"/>
                </a:solidFill>
                <a:latin typeface="+mj-lt"/>
              </a:rPr>
              <a:t>Indispensable pour lever les freins à l’utilisation.</a:t>
            </a:r>
          </a:p>
        </p:txBody>
      </p:sp>
      <p:sp>
        <p:nvSpPr>
          <p:cNvPr id="197" name="TextBox 151"/>
          <p:cNvSpPr txBox="1">
            <a:spLocks noChangeArrowheads="1"/>
          </p:cNvSpPr>
          <p:nvPr/>
        </p:nvSpPr>
        <p:spPr bwMode="auto">
          <a:xfrm rot="1909079">
            <a:off x="3568661" y="3597143"/>
            <a:ext cx="78579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smtClean="0">
                <a:solidFill>
                  <a:schemeClr val="bg1"/>
                </a:solidFill>
                <a:latin typeface="+mj-lt"/>
              </a:rPr>
              <a:t>ETAPE 2</a:t>
            </a:r>
            <a:endParaRPr lang="id-ID" sz="1500" b="1" dirty="0">
              <a:solidFill>
                <a:schemeClr val="bg1"/>
              </a:solidFill>
              <a:latin typeface="+mj-lt"/>
            </a:endParaRPr>
          </a:p>
        </p:txBody>
      </p:sp>
      <p:sp>
        <p:nvSpPr>
          <p:cNvPr id="198" name="TextBox 152"/>
          <p:cNvSpPr txBox="1">
            <a:spLocks noChangeArrowheads="1"/>
          </p:cNvSpPr>
          <p:nvPr/>
        </p:nvSpPr>
        <p:spPr bwMode="auto">
          <a:xfrm rot="1909079">
            <a:off x="3208621" y="4317223"/>
            <a:ext cx="78579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smtClean="0">
                <a:solidFill>
                  <a:schemeClr val="bg1"/>
                </a:solidFill>
                <a:latin typeface="+mj-lt"/>
              </a:rPr>
              <a:t>ETAPE 3</a:t>
            </a:r>
            <a:endParaRPr lang="id-ID" sz="1500" b="1" dirty="0">
              <a:solidFill>
                <a:schemeClr val="bg1"/>
              </a:solidFill>
              <a:latin typeface="+mj-lt"/>
            </a:endParaRPr>
          </a:p>
        </p:txBody>
      </p:sp>
      <p:sp>
        <p:nvSpPr>
          <p:cNvPr id="199" name="TextBox 153"/>
          <p:cNvSpPr txBox="1">
            <a:spLocks noChangeArrowheads="1"/>
          </p:cNvSpPr>
          <p:nvPr/>
        </p:nvSpPr>
        <p:spPr bwMode="auto">
          <a:xfrm rot="1909079">
            <a:off x="2776573" y="5181319"/>
            <a:ext cx="78579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fr-FR" sz="1500" b="1" dirty="0" smtClean="0">
                <a:solidFill>
                  <a:schemeClr val="bg1"/>
                </a:solidFill>
                <a:latin typeface="+mj-lt"/>
              </a:rPr>
              <a:t>ETAPE 4</a:t>
            </a:r>
            <a:endParaRPr lang="id-ID" sz="1500" b="1" dirty="0">
              <a:solidFill>
                <a:schemeClr val="bg1"/>
              </a:solidFill>
              <a:latin typeface="+mj-lt"/>
            </a:endParaRPr>
          </a:p>
        </p:txBody>
      </p:sp>
      <p:grpSp>
        <p:nvGrpSpPr>
          <p:cNvPr id="72" name="Groupe 71">
            <a:extLst>
              <a:ext uri="{FF2B5EF4-FFF2-40B4-BE49-F238E27FC236}">
                <a16:creationId xmlns="" xmlns:a16="http://schemas.microsoft.com/office/drawing/2014/main" id="{F24A0F1E-19C4-48C8-AD54-83CAFC901909}"/>
              </a:ext>
            </a:extLst>
          </p:cNvPr>
          <p:cNvGrpSpPr/>
          <p:nvPr/>
        </p:nvGrpSpPr>
        <p:grpSpPr>
          <a:xfrm>
            <a:off x="4860032" y="2964294"/>
            <a:ext cx="296753" cy="272973"/>
            <a:chOff x="7577138" y="5551488"/>
            <a:chExt cx="947738" cy="676276"/>
          </a:xfrm>
          <a:solidFill>
            <a:schemeClr val="bg1"/>
          </a:solidFill>
        </p:grpSpPr>
        <p:sp>
          <p:nvSpPr>
            <p:cNvPr id="73" name="Freeform 46">
              <a:extLst>
                <a:ext uri="{FF2B5EF4-FFF2-40B4-BE49-F238E27FC236}">
                  <a16:creationId xmlns="" xmlns:a16="http://schemas.microsoft.com/office/drawing/2014/main" id="{1ED6B1A2-DE5B-48CD-9720-DBA7A2AD44DA}"/>
                </a:ext>
              </a:extLst>
            </p:cNvPr>
            <p:cNvSpPr>
              <a:spLocks/>
            </p:cNvSpPr>
            <p:nvPr/>
          </p:nvSpPr>
          <p:spPr bwMode="auto">
            <a:xfrm>
              <a:off x="8175626" y="5772151"/>
              <a:ext cx="349250" cy="349250"/>
            </a:xfrm>
            <a:custGeom>
              <a:avLst/>
              <a:gdLst>
                <a:gd name="T0" fmla="*/ 71 w 82"/>
                <a:gd name="T1" fmla="*/ 82 h 82"/>
                <a:gd name="T2" fmla="*/ 68 w 82"/>
                <a:gd name="T3" fmla="*/ 81 h 82"/>
                <a:gd name="T4" fmla="*/ 69 w 82"/>
                <a:gd name="T5" fmla="*/ 76 h 82"/>
                <a:gd name="T6" fmla="*/ 75 w 82"/>
                <a:gd name="T7" fmla="*/ 66 h 82"/>
                <a:gd name="T8" fmla="*/ 75 w 82"/>
                <a:gd name="T9" fmla="*/ 18 h 82"/>
                <a:gd name="T10" fmla="*/ 64 w 82"/>
                <a:gd name="T11" fmla="*/ 7 h 82"/>
                <a:gd name="T12" fmla="*/ 54 w 82"/>
                <a:gd name="T13" fmla="*/ 7 h 82"/>
                <a:gd name="T14" fmla="*/ 51 w 82"/>
                <a:gd name="T15" fmla="*/ 8 h 82"/>
                <a:gd name="T16" fmla="*/ 29 w 82"/>
                <a:gd name="T17" fmla="*/ 31 h 82"/>
                <a:gd name="T18" fmla="*/ 8 w 82"/>
                <a:gd name="T19" fmla="*/ 31 h 82"/>
                <a:gd name="T20" fmla="*/ 10 w 82"/>
                <a:gd name="T21" fmla="*/ 37 h 82"/>
                <a:gd name="T22" fmla="*/ 18 w 82"/>
                <a:gd name="T23" fmla="*/ 40 h 82"/>
                <a:gd name="T24" fmla="*/ 35 w 82"/>
                <a:gd name="T25" fmla="*/ 40 h 82"/>
                <a:gd name="T26" fmla="*/ 43 w 82"/>
                <a:gd name="T27" fmla="*/ 37 h 82"/>
                <a:gd name="T28" fmla="*/ 58 w 82"/>
                <a:gd name="T29" fmla="*/ 21 h 82"/>
                <a:gd name="T30" fmla="*/ 63 w 82"/>
                <a:gd name="T31" fmla="*/ 21 h 82"/>
                <a:gd name="T32" fmla="*/ 63 w 82"/>
                <a:gd name="T33" fmla="*/ 26 h 82"/>
                <a:gd name="T34" fmla="*/ 48 w 82"/>
                <a:gd name="T35" fmla="*/ 41 h 82"/>
                <a:gd name="T36" fmla="*/ 35 w 82"/>
                <a:gd name="T37" fmla="*/ 47 h 82"/>
                <a:gd name="T38" fmla="*/ 18 w 82"/>
                <a:gd name="T39" fmla="*/ 47 h 82"/>
                <a:gd name="T40" fmla="*/ 5 w 82"/>
                <a:gd name="T41" fmla="*/ 42 h 82"/>
                <a:gd name="T42" fmla="*/ 1 w 82"/>
                <a:gd name="T43" fmla="*/ 27 h 82"/>
                <a:gd name="T44" fmla="*/ 2 w 82"/>
                <a:gd name="T45" fmla="*/ 24 h 82"/>
                <a:gd name="T46" fmla="*/ 26 w 82"/>
                <a:gd name="T47" fmla="*/ 24 h 82"/>
                <a:gd name="T48" fmla="*/ 46 w 82"/>
                <a:gd name="T49" fmla="*/ 4 h 82"/>
                <a:gd name="T50" fmla="*/ 54 w 82"/>
                <a:gd name="T51" fmla="*/ 0 h 82"/>
                <a:gd name="T52" fmla="*/ 64 w 82"/>
                <a:gd name="T53" fmla="*/ 0 h 82"/>
                <a:gd name="T54" fmla="*/ 82 w 82"/>
                <a:gd name="T55" fmla="*/ 18 h 82"/>
                <a:gd name="T56" fmla="*/ 82 w 82"/>
                <a:gd name="T57" fmla="*/ 66 h 82"/>
                <a:gd name="T58" fmla="*/ 72 w 82"/>
                <a:gd name="T59" fmla="*/ 82 h 82"/>
                <a:gd name="T60" fmla="*/ 71 w 82"/>
                <a:gd name="T6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 h="82">
                  <a:moveTo>
                    <a:pt x="71" y="82"/>
                  </a:moveTo>
                  <a:cubicBezTo>
                    <a:pt x="70" y="82"/>
                    <a:pt x="69" y="82"/>
                    <a:pt x="68" y="81"/>
                  </a:cubicBezTo>
                  <a:cubicBezTo>
                    <a:pt x="67" y="79"/>
                    <a:pt x="68" y="77"/>
                    <a:pt x="69" y="76"/>
                  </a:cubicBezTo>
                  <a:cubicBezTo>
                    <a:pt x="74" y="73"/>
                    <a:pt x="75" y="72"/>
                    <a:pt x="75" y="66"/>
                  </a:cubicBezTo>
                  <a:cubicBezTo>
                    <a:pt x="75" y="18"/>
                    <a:pt x="75" y="18"/>
                    <a:pt x="75" y="18"/>
                  </a:cubicBezTo>
                  <a:cubicBezTo>
                    <a:pt x="75" y="11"/>
                    <a:pt x="70" y="7"/>
                    <a:pt x="64" y="7"/>
                  </a:cubicBezTo>
                  <a:cubicBezTo>
                    <a:pt x="54" y="7"/>
                    <a:pt x="54" y="7"/>
                    <a:pt x="54" y="7"/>
                  </a:cubicBezTo>
                  <a:cubicBezTo>
                    <a:pt x="53" y="7"/>
                    <a:pt x="52" y="7"/>
                    <a:pt x="51" y="8"/>
                  </a:cubicBezTo>
                  <a:cubicBezTo>
                    <a:pt x="29" y="31"/>
                    <a:pt x="29" y="31"/>
                    <a:pt x="29" y="31"/>
                  </a:cubicBezTo>
                  <a:cubicBezTo>
                    <a:pt x="8" y="31"/>
                    <a:pt x="8" y="31"/>
                    <a:pt x="8" y="31"/>
                  </a:cubicBezTo>
                  <a:cubicBezTo>
                    <a:pt x="8" y="33"/>
                    <a:pt x="8" y="35"/>
                    <a:pt x="10" y="37"/>
                  </a:cubicBezTo>
                  <a:cubicBezTo>
                    <a:pt x="12" y="39"/>
                    <a:pt x="14" y="40"/>
                    <a:pt x="18" y="40"/>
                  </a:cubicBezTo>
                  <a:cubicBezTo>
                    <a:pt x="35" y="40"/>
                    <a:pt x="35" y="40"/>
                    <a:pt x="35" y="40"/>
                  </a:cubicBezTo>
                  <a:cubicBezTo>
                    <a:pt x="38" y="40"/>
                    <a:pt x="41" y="39"/>
                    <a:pt x="43" y="37"/>
                  </a:cubicBezTo>
                  <a:cubicBezTo>
                    <a:pt x="58" y="21"/>
                    <a:pt x="58" y="21"/>
                    <a:pt x="58" y="21"/>
                  </a:cubicBezTo>
                  <a:cubicBezTo>
                    <a:pt x="60" y="20"/>
                    <a:pt x="62" y="20"/>
                    <a:pt x="63" y="21"/>
                  </a:cubicBezTo>
                  <a:cubicBezTo>
                    <a:pt x="64" y="22"/>
                    <a:pt x="64" y="24"/>
                    <a:pt x="63" y="26"/>
                  </a:cubicBezTo>
                  <a:cubicBezTo>
                    <a:pt x="48" y="41"/>
                    <a:pt x="48" y="41"/>
                    <a:pt x="48" y="41"/>
                  </a:cubicBezTo>
                  <a:cubicBezTo>
                    <a:pt x="44" y="45"/>
                    <a:pt x="40" y="47"/>
                    <a:pt x="35" y="47"/>
                  </a:cubicBezTo>
                  <a:cubicBezTo>
                    <a:pt x="18" y="47"/>
                    <a:pt x="18" y="47"/>
                    <a:pt x="18" y="47"/>
                  </a:cubicBezTo>
                  <a:cubicBezTo>
                    <a:pt x="13" y="47"/>
                    <a:pt x="8" y="45"/>
                    <a:pt x="5" y="42"/>
                  </a:cubicBezTo>
                  <a:cubicBezTo>
                    <a:pt x="0" y="36"/>
                    <a:pt x="1" y="27"/>
                    <a:pt x="1" y="27"/>
                  </a:cubicBezTo>
                  <a:cubicBezTo>
                    <a:pt x="2" y="24"/>
                    <a:pt x="2" y="24"/>
                    <a:pt x="2" y="24"/>
                  </a:cubicBezTo>
                  <a:cubicBezTo>
                    <a:pt x="26" y="24"/>
                    <a:pt x="26" y="24"/>
                    <a:pt x="26" y="24"/>
                  </a:cubicBezTo>
                  <a:cubicBezTo>
                    <a:pt x="46" y="4"/>
                    <a:pt x="46" y="4"/>
                    <a:pt x="46" y="4"/>
                  </a:cubicBezTo>
                  <a:cubicBezTo>
                    <a:pt x="48" y="1"/>
                    <a:pt x="51" y="0"/>
                    <a:pt x="54" y="0"/>
                  </a:cubicBezTo>
                  <a:cubicBezTo>
                    <a:pt x="64" y="0"/>
                    <a:pt x="64" y="0"/>
                    <a:pt x="64" y="0"/>
                  </a:cubicBezTo>
                  <a:cubicBezTo>
                    <a:pt x="74" y="0"/>
                    <a:pt x="82" y="8"/>
                    <a:pt x="82" y="18"/>
                  </a:cubicBezTo>
                  <a:cubicBezTo>
                    <a:pt x="82" y="66"/>
                    <a:pt x="82" y="66"/>
                    <a:pt x="82" y="66"/>
                  </a:cubicBezTo>
                  <a:cubicBezTo>
                    <a:pt x="82" y="75"/>
                    <a:pt x="79" y="78"/>
                    <a:pt x="72" y="82"/>
                  </a:cubicBezTo>
                  <a:cubicBezTo>
                    <a:pt x="72" y="82"/>
                    <a:pt x="71" y="82"/>
                    <a:pt x="71"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74" name="Freeform 47">
              <a:extLst>
                <a:ext uri="{FF2B5EF4-FFF2-40B4-BE49-F238E27FC236}">
                  <a16:creationId xmlns="" xmlns:a16="http://schemas.microsoft.com/office/drawing/2014/main" id="{A931ABBF-0C2D-4F16-AB04-1E0DE6CDCD37}"/>
                </a:ext>
              </a:extLst>
            </p:cNvPr>
            <p:cNvSpPr>
              <a:spLocks noEditPoints="1"/>
            </p:cNvSpPr>
            <p:nvPr/>
          </p:nvSpPr>
          <p:spPr bwMode="auto">
            <a:xfrm>
              <a:off x="8324851" y="5551488"/>
              <a:ext cx="166688" cy="200025"/>
            </a:xfrm>
            <a:custGeom>
              <a:avLst/>
              <a:gdLst>
                <a:gd name="T0" fmla="*/ 19 w 39"/>
                <a:gd name="T1" fmla="*/ 47 h 47"/>
                <a:gd name="T2" fmla="*/ 0 w 39"/>
                <a:gd name="T3" fmla="*/ 26 h 47"/>
                <a:gd name="T4" fmla="*/ 0 w 39"/>
                <a:gd name="T5" fmla="*/ 20 h 47"/>
                <a:gd name="T6" fmla="*/ 19 w 39"/>
                <a:gd name="T7" fmla="*/ 0 h 47"/>
                <a:gd name="T8" fmla="*/ 39 w 39"/>
                <a:gd name="T9" fmla="*/ 20 h 47"/>
                <a:gd name="T10" fmla="*/ 39 w 39"/>
                <a:gd name="T11" fmla="*/ 26 h 47"/>
                <a:gd name="T12" fmla="*/ 19 w 39"/>
                <a:gd name="T13" fmla="*/ 47 h 47"/>
                <a:gd name="T14" fmla="*/ 19 w 39"/>
                <a:gd name="T15" fmla="*/ 7 h 47"/>
                <a:gd name="T16" fmla="*/ 7 w 39"/>
                <a:gd name="T17" fmla="*/ 20 h 47"/>
                <a:gd name="T18" fmla="*/ 7 w 39"/>
                <a:gd name="T19" fmla="*/ 26 h 47"/>
                <a:gd name="T20" fmla="*/ 19 w 39"/>
                <a:gd name="T21" fmla="*/ 40 h 47"/>
                <a:gd name="T22" fmla="*/ 32 w 39"/>
                <a:gd name="T23" fmla="*/ 26 h 47"/>
                <a:gd name="T24" fmla="*/ 32 w 39"/>
                <a:gd name="T25" fmla="*/ 20 h 47"/>
                <a:gd name="T26" fmla="*/ 19 w 39"/>
                <a:gd name="T27"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7">
                  <a:moveTo>
                    <a:pt x="19" y="47"/>
                  </a:moveTo>
                  <a:cubicBezTo>
                    <a:pt x="9" y="47"/>
                    <a:pt x="0" y="37"/>
                    <a:pt x="0" y="26"/>
                  </a:cubicBezTo>
                  <a:cubicBezTo>
                    <a:pt x="0" y="20"/>
                    <a:pt x="0" y="20"/>
                    <a:pt x="0" y="20"/>
                  </a:cubicBezTo>
                  <a:cubicBezTo>
                    <a:pt x="0" y="9"/>
                    <a:pt x="9" y="0"/>
                    <a:pt x="19" y="0"/>
                  </a:cubicBezTo>
                  <a:cubicBezTo>
                    <a:pt x="30" y="0"/>
                    <a:pt x="39" y="9"/>
                    <a:pt x="39" y="20"/>
                  </a:cubicBezTo>
                  <a:cubicBezTo>
                    <a:pt x="39" y="26"/>
                    <a:pt x="39" y="26"/>
                    <a:pt x="39" y="26"/>
                  </a:cubicBezTo>
                  <a:cubicBezTo>
                    <a:pt x="39" y="37"/>
                    <a:pt x="30" y="47"/>
                    <a:pt x="19" y="47"/>
                  </a:cubicBezTo>
                  <a:close/>
                  <a:moveTo>
                    <a:pt x="19" y="7"/>
                  </a:moveTo>
                  <a:cubicBezTo>
                    <a:pt x="12" y="7"/>
                    <a:pt x="7" y="13"/>
                    <a:pt x="7" y="20"/>
                  </a:cubicBezTo>
                  <a:cubicBezTo>
                    <a:pt x="7" y="26"/>
                    <a:pt x="7" y="26"/>
                    <a:pt x="7" y="26"/>
                  </a:cubicBezTo>
                  <a:cubicBezTo>
                    <a:pt x="7" y="34"/>
                    <a:pt x="12" y="40"/>
                    <a:pt x="19" y="40"/>
                  </a:cubicBezTo>
                  <a:cubicBezTo>
                    <a:pt x="26" y="40"/>
                    <a:pt x="32" y="34"/>
                    <a:pt x="32" y="26"/>
                  </a:cubicBezTo>
                  <a:cubicBezTo>
                    <a:pt x="32" y="20"/>
                    <a:pt x="32" y="20"/>
                    <a:pt x="32" y="20"/>
                  </a:cubicBezTo>
                  <a:cubicBezTo>
                    <a:pt x="32" y="13"/>
                    <a:pt x="26" y="7"/>
                    <a:pt x="1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75" name="Freeform 48">
              <a:extLst>
                <a:ext uri="{FF2B5EF4-FFF2-40B4-BE49-F238E27FC236}">
                  <a16:creationId xmlns="" xmlns:a16="http://schemas.microsoft.com/office/drawing/2014/main" id="{B9ADA9DA-DA0F-4B06-B578-D00CB14A9F30}"/>
                </a:ext>
              </a:extLst>
            </p:cNvPr>
            <p:cNvSpPr>
              <a:spLocks/>
            </p:cNvSpPr>
            <p:nvPr/>
          </p:nvSpPr>
          <p:spPr bwMode="auto">
            <a:xfrm>
              <a:off x="7577138" y="5772151"/>
              <a:ext cx="344488" cy="357188"/>
            </a:xfrm>
            <a:custGeom>
              <a:avLst/>
              <a:gdLst>
                <a:gd name="T0" fmla="*/ 10 w 81"/>
                <a:gd name="T1" fmla="*/ 84 h 84"/>
                <a:gd name="T2" fmla="*/ 8 w 81"/>
                <a:gd name="T3" fmla="*/ 83 h 84"/>
                <a:gd name="T4" fmla="*/ 0 w 81"/>
                <a:gd name="T5" fmla="*/ 66 h 84"/>
                <a:gd name="T6" fmla="*/ 0 w 81"/>
                <a:gd name="T7" fmla="*/ 18 h 84"/>
                <a:gd name="T8" fmla="*/ 18 w 81"/>
                <a:gd name="T9" fmla="*/ 0 h 84"/>
                <a:gd name="T10" fmla="*/ 27 w 81"/>
                <a:gd name="T11" fmla="*/ 0 h 84"/>
                <a:gd name="T12" fmla="*/ 35 w 81"/>
                <a:gd name="T13" fmla="*/ 4 h 84"/>
                <a:gd name="T14" fmla="*/ 55 w 81"/>
                <a:gd name="T15" fmla="*/ 24 h 84"/>
                <a:gd name="T16" fmla="*/ 80 w 81"/>
                <a:gd name="T17" fmla="*/ 24 h 84"/>
                <a:gd name="T18" fmla="*/ 80 w 81"/>
                <a:gd name="T19" fmla="*/ 27 h 84"/>
                <a:gd name="T20" fmla="*/ 76 w 81"/>
                <a:gd name="T21" fmla="*/ 42 h 84"/>
                <a:gd name="T22" fmla="*/ 64 w 81"/>
                <a:gd name="T23" fmla="*/ 47 h 84"/>
                <a:gd name="T24" fmla="*/ 48 w 81"/>
                <a:gd name="T25" fmla="*/ 47 h 84"/>
                <a:gd name="T26" fmla="*/ 34 w 81"/>
                <a:gd name="T27" fmla="*/ 41 h 84"/>
                <a:gd name="T28" fmla="*/ 19 w 81"/>
                <a:gd name="T29" fmla="*/ 26 h 84"/>
                <a:gd name="T30" fmla="*/ 19 w 81"/>
                <a:gd name="T31" fmla="*/ 21 h 84"/>
                <a:gd name="T32" fmla="*/ 23 w 81"/>
                <a:gd name="T33" fmla="*/ 21 h 84"/>
                <a:gd name="T34" fmla="*/ 38 w 81"/>
                <a:gd name="T35" fmla="*/ 36 h 84"/>
                <a:gd name="T36" fmla="*/ 48 w 81"/>
                <a:gd name="T37" fmla="*/ 40 h 84"/>
                <a:gd name="T38" fmla="*/ 64 w 81"/>
                <a:gd name="T39" fmla="*/ 40 h 84"/>
                <a:gd name="T40" fmla="*/ 71 w 81"/>
                <a:gd name="T41" fmla="*/ 37 h 84"/>
                <a:gd name="T42" fmla="*/ 74 w 81"/>
                <a:gd name="T43" fmla="*/ 31 h 84"/>
                <a:gd name="T44" fmla="*/ 53 w 81"/>
                <a:gd name="T45" fmla="*/ 31 h 84"/>
                <a:gd name="T46" fmla="*/ 31 w 81"/>
                <a:gd name="T47" fmla="*/ 8 h 84"/>
                <a:gd name="T48" fmla="*/ 27 w 81"/>
                <a:gd name="T49" fmla="*/ 7 h 84"/>
                <a:gd name="T50" fmla="*/ 18 w 81"/>
                <a:gd name="T51" fmla="*/ 7 h 84"/>
                <a:gd name="T52" fmla="*/ 7 w 81"/>
                <a:gd name="T53" fmla="*/ 18 h 84"/>
                <a:gd name="T54" fmla="*/ 7 w 81"/>
                <a:gd name="T55" fmla="*/ 66 h 84"/>
                <a:gd name="T56" fmla="*/ 12 w 81"/>
                <a:gd name="T57" fmla="*/ 78 h 84"/>
                <a:gd name="T58" fmla="*/ 13 w 81"/>
                <a:gd name="T59" fmla="*/ 82 h 84"/>
                <a:gd name="T60" fmla="*/ 10 w 81"/>
                <a:gd name="T6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1" h="84">
                  <a:moveTo>
                    <a:pt x="10" y="84"/>
                  </a:moveTo>
                  <a:cubicBezTo>
                    <a:pt x="9" y="84"/>
                    <a:pt x="9" y="84"/>
                    <a:pt x="8" y="83"/>
                  </a:cubicBezTo>
                  <a:cubicBezTo>
                    <a:pt x="1" y="79"/>
                    <a:pt x="0" y="74"/>
                    <a:pt x="0" y="66"/>
                  </a:cubicBezTo>
                  <a:cubicBezTo>
                    <a:pt x="0" y="18"/>
                    <a:pt x="0" y="18"/>
                    <a:pt x="0" y="18"/>
                  </a:cubicBezTo>
                  <a:cubicBezTo>
                    <a:pt x="0" y="8"/>
                    <a:pt x="8" y="0"/>
                    <a:pt x="18" y="0"/>
                  </a:cubicBezTo>
                  <a:cubicBezTo>
                    <a:pt x="27" y="0"/>
                    <a:pt x="27" y="0"/>
                    <a:pt x="27" y="0"/>
                  </a:cubicBezTo>
                  <a:cubicBezTo>
                    <a:pt x="30" y="0"/>
                    <a:pt x="33" y="1"/>
                    <a:pt x="35" y="4"/>
                  </a:cubicBezTo>
                  <a:cubicBezTo>
                    <a:pt x="55" y="24"/>
                    <a:pt x="55" y="24"/>
                    <a:pt x="55" y="24"/>
                  </a:cubicBezTo>
                  <a:cubicBezTo>
                    <a:pt x="80" y="24"/>
                    <a:pt x="80" y="24"/>
                    <a:pt x="80" y="24"/>
                  </a:cubicBezTo>
                  <a:cubicBezTo>
                    <a:pt x="80" y="27"/>
                    <a:pt x="80" y="27"/>
                    <a:pt x="80" y="27"/>
                  </a:cubicBezTo>
                  <a:cubicBezTo>
                    <a:pt x="80" y="27"/>
                    <a:pt x="81" y="36"/>
                    <a:pt x="76" y="42"/>
                  </a:cubicBezTo>
                  <a:cubicBezTo>
                    <a:pt x="73" y="45"/>
                    <a:pt x="69" y="47"/>
                    <a:pt x="64" y="47"/>
                  </a:cubicBezTo>
                  <a:cubicBezTo>
                    <a:pt x="48" y="47"/>
                    <a:pt x="48" y="47"/>
                    <a:pt x="48" y="47"/>
                  </a:cubicBezTo>
                  <a:cubicBezTo>
                    <a:pt x="42" y="47"/>
                    <a:pt x="37" y="44"/>
                    <a:pt x="34" y="41"/>
                  </a:cubicBezTo>
                  <a:cubicBezTo>
                    <a:pt x="19" y="26"/>
                    <a:pt x="19" y="26"/>
                    <a:pt x="19" y="26"/>
                  </a:cubicBezTo>
                  <a:cubicBezTo>
                    <a:pt x="17" y="24"/>
                    <a:pt x="17" y="22"/>
                    <a:pt x="19" y="21"/>
                  </a:cubicBezTo>
                  <a:cubicBezTo>
                    <a:pt x="20" y="20"/>
                    <a:pt x="22" y="20"/>
                    <a:pt x="23" y="21"/>
                  </a:cubicBezTo>
                  <a:cubicBezTo>
                    <a:pt x="38" y="36"/>
                    <a:pt x="38" y="36"/>
                    <a:pt x="38" y="36"/>
                  </a:cubicBezTo>
                  <a:cubicBezTo>
                    <a:pt x="41" y="39"/>
                    <a:pt x="44" y="40"/>
                    <a:pt x="48" y="40"/>
                  </a:cubicBezTo>
                  <a:cubicBezTo>
                    <a:pt x="64" y="40"/>
                    <a:pt x="64" y="40"/>
                    <a:pt x="64" y="40"/>
                  </a:cubicBezTo>
                  <a:cubicBezTo>
                    <a:pt x="67" y="40"/>
                    <a:pt x="70" y="39"/>
                    <a:pt x="71" y="37"/>
                  </a:cubicBezTo>
                  <a:cubicBezTo>
                    <a:pt x="73" y="35"/>
                    <a:pt x="74" y="33"/>
                    <a:pt x="74" y="31"/>
                  </a:cubicBezTo>
                  <a:cubicBezTo>
                    <a:pt x="53" y="31"/>
                    <a:pt x="53" y="31"/>
                    <a:pt x="53" y="31"/>
                  </a:cubicBezTo>
                  <a:cubicBezTo>
                    <a:pt x="31" y="8"/>
                    <a:pt x="31" y="8"/>
                    <a:pt x="31" y="8"/>
                  </a:cubicBezTo>
                  <a:cubicBezTo>
                    <a:pt x="30" y="7"/>
                    <a:pt x="29" y="7"/>
                    <a:pt x="27" y="7"/>
                  </a:cubicBezTo>
                  <a:cubicBezTo>
                    <a:pt x="18" y="7"/>
                    <a:pt x="18" y="7"/>
                    <a:pt x="18" y="7"/>
                  </a:cubicBezTo>
                  <a:cubicBezTo>
                    <a:pt x="11" y="7"/>
                    <a:pt x="7" y="11"/>
                    <a:pt x="7" y="18"/>
                  </a:cubicBezTo>
                  <a:cubicBezTo>
                    <a:pt x="7" y="66"/>
                    <a:pt x="7" y="66"/>
                    <a:pt x="7" y="66"/>
                  </a:cubicBezTo>
                  <a:cubicBezTo>
                    <a:pt x="7" y="73"/>
                    <a:pt x="7" y="75"/>
                    <a:pt x="12" y="78"/>
                  </a:cubicBezTo>
                  <a:cubicBezTo>
                    <a:pt x="13" y="79"/>
                    <a:pt x="14" y="81"/>
                    <a:pt x="13" y="82"/>
                  </a:cubicBezTo>
                  <a:cubicBezTo>
                    <a:pt x="12" y="83"/>
                    <a:pt x="11" y="84"/>
                    <a:pt x="1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76" name="Freeform 49">
              <a:extLst>
                <a:ext uri="{FF2B5EF4-FFF2-40B4-BE49-F238E27FC236}">
                  <a16:creationId xmlns="" xmlns:a16="http://schemas.microsoft.com/office/drawing/2014/main" id="{A1222152-DD2D-4C38-AD29-D29C77D43921}"/>
                </a:ext>
              </a:extLst>
            </p:cNvPr>
            <p:cNvSpPr>
              <a:spLocks/>
            </p:cNvSpPr>
            <p:nvPr/>
          </p:nvSpPr>
          <p:spPr bwMode="auto">
            <a:xfrm>
              <a:off x="7577138" y="5959476"/>
              <a:ext cx="947738" cy="268288"/>
            </a:xfrm>
            <a:custGeom>
              <a:avLst/>
              <a:gdLst>
                <a:gd name="T0" fmla="*/ 212 w 223"/>
                <a:gd name="T1" fmla="*/ 63 h 63"/>
                <a:gd name="T2" fmla="*/ 12 w 223"/>
                <a:gd name="T3" fmla="*/ 63 h 63"/>
                <a:gd name="T4" fmla="*/ 0 w 223"/>
                <a:gd name="T5" fmla="*/ 50 h 63"/>
                <a:gd name="T6" fmla="*/ 0 w 223"/>
                <a:gd name="T7" fmla="*/ 46 h 63"/>
                <a:gd name="T8" fmla="*/ 28 w 223"/>
                <a:gd name="T9" fmla="*/ 2 h 63"/>
                <a:gd name="T10" fmla="*/ 33 w 223"/>
                <a:gd name="T11" fmla="*/ 1 h 63"/>
                <a:gd name="T12" fmla="*/ 34 w 223"/>
                <a:gd name="T13" fmla="*/ 5 h 63"/>
                <a:gd name="T14" fmla="*/ 7 w 223"/>
                <a:gd name="T15" fmla="*/ 48 h 63"/>
                <a:gd name="T16" fmla="*/ 7 w 223"/>
                <a:gd name="T17" fmla="*/ 50 h 63"/>
                <a:gd name="T18" fmla="*/ 12 w 223"/>
                <a:gd name="T19" fmla="*/ 56 h 63"/>
                <a:gd name="T20" fmla="*/ 212 w 223"/>
                <a:gd name="T21" fmla="*/ 56 h 63"/>
                <a:gd name="T22" fmla="*/ 216 w 223"/>
                <a:gd name="T23" fmla="*/ 52 h 63"/>
                <a:gd name="T24" fmla="*/ 216 w 223"/>
                <a:gd name="T25" fmla="*/ 48 h 63"/>
                <a:gd name="T26" fmla="*/ 189 w 223"/>
                <a:gd name="T27" fmla="*/ 5 h 63"/>
                <a:gd name="T28" fmla="*/ 190 w 223"/>
                <a:gd name="T29" fmla="*/ 1 h 63"/>
                <a:gd name="T30" fmla="*/ 195 w 223"/>
                <a:gd name="T31" fmla="*/ 2 h 63"/>
                <a:gd name="T32" fmla="*/ 223 w 223"/>
                <a:gd name="T33" fmla="*/ 46 h 63"/>
                <a:gd name="T34" fmla="*/ 223 w 223"/>
                <a:gd name="T35" fmla="*/ 52 h 63"/>
                <a:gd name="T36" fmla="*/ 212 w 223"/>
                <a:gd name="T3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63">
                  <a:moveTo>
                    <a:pt x="212" y="63"/>
                  </a:moveTo>
                  <a:cubicBezTo>
                    <a:pt x="12" y="63"/>
                    <a:pt x="12" y="63"/>
                    <a:pt x="12" y="63"/>
                  </a:cubicBezTo>
                  <a:cubicBezTo>
                    <a:pt x="6" y="63"/>
                    <a:pt x="0" y="57"/>
                    <a:pt x="0" y="50"/>
                  </a:cubicBezTo>
                  <a:cubicBezTo>
                    <a:pt x="0" y="46"/>
                    <a:pt x="0" y="46"/>
                    <a:pt x="0" y="46"/>
                  </a:cubicBezTo>
                  <a:cubicBezTo>
                    <a:pt x="28" y="2"/>
                    <a:pt x="28" y="2"/>
                    <a:pt x="28" y="2"/>
                  </a:cubicBezTo>
                  <a:cubicBezTo>
                    <a:pt x="29" y="0"/>
                    <a:pt x="31" y="0"/>
                    <a:pt x="33" y="1"/>
                  </a:cubicBezTo>
                  <a:cubicBezTo>
                    <a:pt x="34" y="2"/>
                    <a:pt x="34" y="4"/>
                    <a:pt x="34" y="5"/>
                  </a:cubicBezTo>
                  <a:cubicBezTo>
                    <a:pt x="7" y="48"/>
                    <a:pt x="7" y="48"/>
                    <a:pt x="7" y="48"/>
                  </a:cubicBezTo>
                  <a:cubicBezTo>
                    <a:pt x="7" y="50"/>
                    <a:pt x="7" y="50"/>
                    <a:pt x="7" y="50"/>
                  </a:cubicBezTo>
                  <a:cubicBezTo>
                    <a:pt x="7" y="54"/>
                    <a:pt x="9" y="56"/>
                    <a:pt x="12" y="56"/>
                  </a:cubicBezTo>
                  <a:cubicBezTo>
                    <a:pt x="212" y="56"/>
                    <a:pt x="212" y="56"/>
                    <a:pt x="212" y="56"/>
                  </a:cubicBezTo>
                  <a:cubicBezTo>
                    <a:pt x="214" y="56"/>
                    <a:pt x="216" y="54"/>
                    <a:pt x="216" y="52"/>
                  </a:cubicBezTo>
                  <a:cubicBezTo>
                    <a:pt x="216" y="48"/>
                    <a:pt x="216" y="48"/>
                    <a:pt x="216" y="48"/>
                  </a:cubicBezTo>
                  <a:cubicBezTo>
                    <a:pt x="189" y="5"/>
                    <a:pt x="189" y="5"/>
                    <a:pt x="189" y="5"/>
                  </a:cubicBezTo>
                  <a:cubicBezTo>
                    <a:pt x="188" y="4"/>
                    <a:pt x="189" y="2"/>
                    <a:pt x="190" y="1"/>
                  </a:cubicBezTo>
                  <a:cubicBezTo>
                    <a:pt x="192" y="0"/>
                    <a:pt x="194" y="0"/>
                    <a:pt x="195" y="2"/>
                  </a:cubicBezTo>
                  <a:cubicBezTo>
                    <a:pt x="223" y="46"/>
                    <a:pt x="223" y="46"/>
                    <a:pt x="223" y="46"/>
                  </a:cubicBezTo>
                  <a:cubicBezTo>
                    <a:pt x="223" y="52"/>
                    <a:pt x="223" y="52"/>
                    <a:pt x="223" y="52"/>
                  </a:cubicBezTo>
                  <a:cubicBezTo>
                    <a:pt x="223" y="58"/>
                    <a:pt x="218" y="63"/>
                    <a:pt x="212" y="6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fr-FR"/>
            </a:p>
          </p:txBody>
        </p:sp>
        <p:sp>
          <p:nvSpPr>
            <p:cNvPr id="77" name="Freeform 50">
              <a:extLst>
                <a:ext uri="{FF2B5EF4-FFF2-40B4-BE49-F238E27FC236}">
                  <a16:creationId xmlns="" xmlns:a16="http://schemas.microsoft.com/office/drawing/2014/main" id="{0CAC1A68-E9C9-42F2-8C8F-8618F158B6AF}"/>
                </a:ext>
              </a:extLst>
            </p:cNvPr>
            <p:cNvSpPr>
              <a:spLocks/>
            </p:cNvSpPr>
            <p:nvPr/>
          </p:nvSpPr>
          <p:spPr bwMode="auto">
            <a:xfrm>
              <a:off x="7767638" y="5754688"/>
              <a:ext cx="566738" cy="123825"/>
            </a:xfrm>
            <a:custGeom>
              <a:avLst/>
              <a:gdLst>
                <a:gd name="T0" fmla="*/ 3 w 133"/>
                <a:gd name="T1" fmla="*/ 29 h 29"/>
                <a:gd name="T2" fmla="*/ 2 w 133"/>
                <a:gd name="T3" fmla="*/ 28 h 29"/>
                <a:gd name="T4" fmla="*/ 1 w 133"/>
                <a:gd name="T5" fmla="*/ 24 h 29"/>
                <a:gd name="T6" fmla="*/ 13 w 133"/>
                <a:gd name="T7" fmla="*/ 6 h 29"/>
                <a:gd name="T8" fmla="*/ 24 w 133"/>
                <a:gd name="T9" fmla="*/ 0 h 29"/>
                <a:gd name="T10" fmla="*/ 109 w 133"/>
                <a:gd name="T11" fmla="*/ 0 h 29"/>
                <a:gd name="T12" fmla="*/ 120 w 133"/>
                <a:gd name="T13" fmla="*/ 6 h 29"/>
                <a:gd name="T14" fmla="*/ 132 w 133"/>
                <a:gd name="T15" fmla="*/ 24 h 29"/>
                <a:gd name="T16" fmla="*/ 131 w 133"/>
                <a:gd name="T17" fmla="*/ 28 h 29"/>
                <a:gd name="T18" fmla="*/ 127 w 133"/>
                <a:gd name="T19" fmla="*/ 27 h 29"/>
                <a:gd name="T20" fmla="*/ 115 w 133"/>
                <a:gd name="T21" fmla="*/ 9 h 29"/>
                <a:gd name="T22" fmla="*/ 109 w 133"/>
                <a:gd name="T23" fmla="*/ 7 h 29"/>
                <a:gd name="T24" fmla="*/ 24 w 133"/>
                <a:gd name="T25" fmla="*/ 7 h 29"/>
                <a:gd name="T26" fmla="*/ 18 w 133"/>
                <a:gd name="T27" fmla="*/ 10 h 29"/>
                <a:gd name="T28" fmla="*/ 6 w 133"/>
                <a:gd name="T29" fmla="*/ 27 h 29"/>
                <a:gd name="T30" fmla="*/ 3 w 133"/>
                <a:gd name="T3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 h="29">
                  <a:moveTo>
                    <a:pt x="3" y="29"/>
                  </a:moveTo>
                  <a:cubicBezTo>
                    <a:pt x="3" y="29"/>
                    <a:pt x="2" y="29"/>
                    <a:pt x="2" y="28"/>
                  </a:cubicBezTo>
                  <a:cubicBezTo>
                    <a:pt x="0" y="27"/>
                    <a:pt x="0" y="25"/>
                    <a:pt x="1" y="24"/>
                  </a:cubicBezTo>
                  <a:cubicBezTo>
                    <a:pt x="13" y="6"/>
                    <a:pt x="13" y="6"/>
                    <a:pt x="13" y="6"/>
                  </a:cubicBezTo>
                  <a:cubicBezTo>
                    <a:pt x="15" y="2"/>
                    <a:pt x="19" y="0"/>
                    <a:pt x="24" y="0"/>
                  </a:cubicBezTo>
                  <a:cubicBezTo>
                    <a:pt x="109" y="0"/>
                    <a:pt x="109" y="0"/>
                    <a:pt x="109" y="0"/>
                  </a:cubicBezTo>
                  <a:cubicBezTo>
                    <a:pt x="113" y="0"/>
                    <a:pt x="117" y="2"/>
                    <a:pt x="120" y="6"/>
                  </a:cubicBezTo>
                  <a:cubicBezTo>
                    <a:pt x="132" y="24"/>
                    <a:pt x="132" y="24"/>
                    <a:pt x="132" y="24"/>
                  </a:cubicBezTo>
                  <a:cubicBezTo>
                    <a:pt x="133" y="25"/>
                    <a:pt x="132" y="27"/>
                    <a:pt x="131" y="28"/>
                  </a:cubicBezTo>
                  <a:cubicBezTo>
                    <a:pt x="130" y="29"/>
                    <a:pt x="128" y="29"/>
                    <a:pt x="127" y="27"/>
                  </a:cubicBezTo>
                  <a:cubicBezTo>
                    <a:pt x="115" y="9"/>
                    <a:pt x="115" y="9"/>
                    <a:pt x="115" y="9"/>
                  </a:cubicBezTo>
                  <a:cubicBezTo>
                    <a:pt x="113" y="8"/>
                    <a:pt x="111" y="7"/>
                    <a:pt x="109" y="7"/>
                  </a:cubicBezTo>
                  <a:cubicBezTo>
                    <a:pt x="24" y="7"/>
                    <a:pt x="24" y="7"/>
                    <a:pt x="24" y="7"/>
                  </a:cubicBezTo>
                  <a:cubicBezTo>
                    <a:pt x="22" y="7"/>
                    <a:pt x="19" y="8"/>
                    <a:pt x="18" y="10"/>
                  </a:cubicBezTo>
                  <a:cubicBezTo>
                    <a:pt x="6" y="27"/>
                    <a:pt x="6" y="27"/>
                    <a:pt x="6" y="27"/>
                  </a:cubicBezTo>
                  <a:cubicBezTo>
                    <a:pt x="6" y="28"/>
                    <a:pt x="5" y="29"/>
                    <a:pt x="3" y="2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fr-FR"/>
            </a:p>
          </p:txBody>
        </p:sp>
        <p:sp>
          <p:nvSpPr>
            <p:cNvPr id="78" name="Freeform 51">
              <a:extLst>
                <a:ext uri="{FF2B5EF4-FFF2-40B4-BE49-F238E27FC236}">
                  <a16:creationId xmlns="" xmlns:a16="http://schemas.microsoft.com/office/drawing/2014/main" id="{2FBF79AA-4EF5-4375-BB23-0485971B0A49}"/>
                </a:ext>
              </a:extLst>
            </p:cNvPr>
            <p:cNvSpPr>
              <a:spLocks noEditPoints="1"/>
            </p:cNvSpPr>
            <p:nvPr/>
          </p:nvSpPr>
          <p:spPr bwMode="auto">
            <a:xfrm>
              <a:off x="7610476" y="5551488"/>
              <a:ext cx="166688" cy="200025"/>
            </a:xfrm>
            <a:custGeom>
              <a:avLst/>
              <a:gdLst>
                <a:gd name="T0" fmla="*/ 19 w 39"/>
                <a:gd name="T1" fmla="*/ 47 h 47"/>
                <a:gd name="T2" fmla="*/ 0 w 39"/>
                <a:gd name="T3" fmla="*/ 26 h 47"/>
                <a:gd name="T4" fmla="*/ 0 w 39"/>
                <a:gd name="T5" fmla="*/ 20 h 47"/>
                <a:gd name="T6" fmla="*/ 19 w 39"/>
                <a:gd name="T7" fmla="*/ 0 h 47"/>
                <a:gd name="T8" fmla="*/ 39 w 39"/>
                <a:gd name="T9" fmla="*/ 20 h 47"/>
                <a:gd name="T10" fmla="*/ 39 w 39"/>
                <a:gd name="T11" fmla="*/ 26 h 47"/>
                <a:gd name="T12" fmla="*/ 19 w 39"/>
                <a:gd name="T13" fmla="*/ 47 h 47"/>
                <a:gd name="T14" fmla="*/ 19 w 39"/>
                <a:gd name="T15" fmla="*/ 7 h 47"/>
                <a:gd name="T16" fmla="*/ 7 w 39"/>
                <a:gd name="T17" fmla="*/ 20 h 47"/>
                <a:gd name="T18" fmla="*/ 7 w 39"/>
                <a:gd name="T19" fmla="*/ 26 h 47"/>
                <a:gd name="T20" fmla="*/ 19 w 39"/>
                <a:gd name="T21" fmla="*/ 40 h 47"/>
                <a:gd name="T22" fmla="*/ 32 w 39"/>
                <a:gd name="T23" fmla="*/ 26 h 47"/>
                <a:gd name="T24" fmla="*/ 32 w 39"/>
                <a:gd name="T25" fmla="*/ 20 h 47"/>
                <a:gd name="T26" fmla="*/ 19 w 39"/>
                <a:gd name="T27"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7">
                  <a:moveTo>
                    <a:pt x="19" y="47"/>
                  </a:moveTo>
                  <a:cubicBezTo>
                    <a:pt x="9" y="47"/>
                    <a:pt x="0" y="37"/>
                    <a:pt x="0" y="26"/>
                  </a:cubicBezTo>
                  <a:cubicBezTo>
                    <a:pt x="0" y="20"/>
                    <a:pt x="0" y="20"/>
                    <a:pt x="0" y="20"/>
                  </a:cubicBezTo>
                  <a:cubicBezTo>
                    <a:pt x="0" y="9"/>
                    <a:pt x="9" y="0"/>
                    <a:pt x="19" y="0"/>
                  </a:cubicBezTo>
                  <a:cubicBezTo>
                    <a:pt x="30" y="0"/>
                    <a:pt x="39" y="9"/>
                    <a:pt x="39" y="20"/>
                  </a:cubicBezTo>
                  <a:cubicBezTo>
                    <a:pt x="39" y="26"/>
                    <a:pt x="39" y="26"/>
                    <a:pt x="39" y="26"/>
                  </a:cubicBezTo>
                  <a:cubicBezTo>
                    <a:pt x="39" y="37"/>
                    <a:pt x="30" y="47"/>
                    <a:pt x="19" y="47"/>
                  </a:cubicBezTo>
                  <a:close/>
                  <a:moveTo>
                    <a:pt x="19" y="7"/>
                  </a:moveTo>
                  <a:cubicBezTo>
                    <a:pt x="12" y="7"/>
                    <a:pt x="7" y="13"/>
                    <a:pt x="7" y="20"/>
                  </a:cubicBezTo>
                  <a:cubicBezTo>
                    <a:pt x="7" y="26"/>
                    <a:pt x="7" y="26"/>
                    <a:pt x="7" y="26"/>
                  </a:cubicBezTo>
                  <a:cubicBezTo>
                    <a:pt x="7" y="34"/>
                    <a:pt x="12" y="40"/>
                    <a:pt x="19" y="40"/>
                  </a:cubicBezTo>
                  <a:cubicBezTo>
                    <a:pt x="26" y="40"/>
                    <a:pt x="32" y="34"/>
                    <a:pt x="32" y="26"/>
                  </a:cubicBezTo>
                  <a:cubicBezTo>
                    <a:pt x="32" y="20"/>
                    <a:pt x="32" y="20"/>
                    <a:pt x="32" y="20"/>
                  </a:cubicBezTo>
                  <a:cubicBezTo>
                    <a:pt x="32" y="13"/>
                    <a:pt x="26" y="7"/>
                    <a:pt x="1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24" name="Groupe 23"/>
          <p:cNvGrpSpPr/>
          <p:nvPr/>
        </p:nvGrpSpPr>
        <p:grpSpPr>
          <a:xfrm rot="2190936">
            <a:off x="5158741" y="4604364"/>
            <a:ext cx="214959" cy="326315"/>
            <a:chOff x="11804862" y="3155230"/>
            <a:chExt cx="258779" cy="392837"/>
          </a:xfrm>
          <a:solidFill>
            <a:schemeClr val="bg1"/>
          </a:solidFill>
        </p:grpSpPr>
        <p:sp>
          <p:nvSpPr>
            <p:cNvPr id="80" name="Freeform 140">
              <a:extLst>
                <a:ext uri="{FF2B5EF4-FFF2-40B4-BE49-F238E27FC236}">
                  <a16:creationId xmlns="" xmlns:a16="http://schemas.microsoft.com/office/drawing/2014/main" id="{FBED5BCE-1D5F-412B-8564-A5B021EEB31B}"/>
                </a:ext>
              </a:extLst>
            </p:cNvPr>
            <p:cNvSpPr>
              <a:spLocks/>
            </p:cNvSpPr>
            <p:nvPr/>
          </p:nvSpPr>
          <p:spPr bwMode="auto">
            <a:xfrm rot="19379052">
              <a:off x="11895626" y="3168755"/>
              <a:ext cx="69070" cy="67410"/>
            </a:xfrm>
            <a:custGeom>
              <a:avLst/>
              <a:gdLst>
                <a:gd name="T0" fmla="*/ 35 w 38"/>
                <a:gd name="T1" fmla="*/ 38 h 38"/>
                <a:gd name="T2" fmla="*/ 11 w 38"/>
                <a:gd name="T3" fmla="*/ 38 h 38"/>
                <a:gd name="T4" fmla="*/ 0 w 38"/>
                <a:gd name="T5" fmla="*/ 27 h 38"/>
                <a:gd name="T6" fmla="*/ 0 w 38"/>
                <a:gd name="T7" fmla="*/ 3 h 38"/>
                <a:gd name="T8" fmla="*/ 3 w 38"/>
                <a:gd name="T9" fmla="*/ 0 h 38"/>
                <a:gd name="T10" fmla="*/ 6 w 38"/>
                <a:gd name="T11" fmla="*/ 3 h 38"/>
                <a:gd name="T12" fmla="*/ 6 w 38"/>
                <a:gd name="T13" fmla="*/ 27 h 38"/>
                <a:gd name="T14" fmla="*/ 11 w 38"/>
                <a:gd name="T15" fmla="*/ 32 h 38"/>
                <a:gd name="T16" fmla="*/ 35 w 38"/>
                <a:gd name="T17" fmla="*/ 32 h 38"/>
                <a:gd name="T18" fmla="*/ 38 w 38"/>
                <a:gd name="T19" fmla="*/ 35 h 38"/>
                <a:gd name="T20" fmla="*/ 35 w 38"/>
                <a:gd name="T2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35" y="38"/>
                  </a:moveTo>
                  <a:cubicBezTo>
                    <a:pt x="11" y="38"/>
                    <a:pt x="11" y="38"/>
                    <a:pt x="11" y="38"/>
                  </a:cubicBezTo>
                  <a:cubicBezTo>
                    <a:pt x="5" y="38"/>
                    <a:pt x="0" y="33"/>
                    <a:pt x="0" y="27"/>
                  </a:cubicBezTo>
                  <a:cubicBezTo>
                    <a:pt x="0" y="3"/>
                    <a:pt x="0" y="3"/>
                    <a:pt x="0" y="3"/>
                  </a:cubicBezTo>
                  <a:cubicBezTo>
                    <a:pt x="0" y="1"/>
                    <a:pt x="1" y="0"/>
                    <a:pt x="3" y="0"/>
                  </a:cubicBezTo>
                  <a:cubicBezTo>
                    <a:pt x="5" y="0"/>
                    <a:pt x="6" y="1"/>
                    <a:pt x="6" y="3"/>
                  </a:cubicBezTo>
                  <a:cubicBezTo>
                    <a:pt x="6" y="27"/>
                    <a:pt x="6" y="27"/>
                    <a:pt x="6" y="27"/>
                  </a:cubicBezTo>
                  <a:cubicBezTo>
                    <a:pt x="6" y="30"/>
                    <a:pt x="8" y="32"/>
                    <a:pt x="11" y="32"/>
                  </a:cubicBezTo>
                  <a:cubicBezTo>
                    <a:pt x="35" y="32"/>
                    <a:pt x="35" y="32"/>
                    <a:pt x="35" y="32"/>
                  </a:cubicBezTo>
                  <a:cubicBezTo>
                    <a:pt x="37" y="32"/>
                    <a:pt x="38" y="33"/>
                    <a:pt x="38" y="35"/>
                  </a:cubicBezTo>
                  <a:cubicBezTo>
                    <a:pt x="38" y="37"/>
                    <a:pt x="37" y="38"/>
                    <a:pt x="3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81" name="Freeform 141">
              <a:extLst>
                <a:ext uri="{FF2B5EF4-FFF2-40B4-BE49-F238E27FC236}">
                  <a16:creationId xmlns="" xmlns:a16="http://schemas.microsoft.com/office/drawing/2014/main" id="{DB13BC9A-D323-4932-B034-8DEFD2FDDBD7}"/>
                </a:ext>
              </a:extLst>
            </p:cNvPr>
            <p:cNvSpPr>
              <a:spLocks/>
            </p:cNvSpPr>
            <p:nvPr/>
          </p:nvSpPr>
          <p:spPr bwMode="auto">
            <a:xfrm rot="19379052">
              <a:off x="11804862" y="3229976"/>
              <a:ext cx="242100" cy="318091"/>
            </a:xfrm>
            <a:custGeom>
              <a:avLst/>
              <a:gdLst>
                <a:gd name="T0" fmla="*/ 119 w 134"/>
                <a:gd name="T1" fmla="*/ 178 h 178"/>
                <a:gd name="T2" fmla="*/ 15 w 134"/>
                <a:gd name="T3" fmla="*/ 178 h 178"/>
                <a:gd name="T4" fmla="*/ 0 w 134"/>
                <a:gd name="T5" fmla="*/ 163 h 178"/>
                <a:gd name="T6" fmla="*/ 0 w 134"/>
                <a:gd name="T7" fmla="*/ 15 h 178"/>
                <a:gd name="T8" fmla="*/ 15 w 134"/>
                <a:gd name="T9" fmla="*/ 0 h 178"/>
                <a:gd name="T10" fmla="*/ 19 w 134"/>
                <a:gd name="T11" fmla="*/ 0 h 178"/>
                <a:gd name="T12" fmla="*/ 22 w 134"/>
                <a:gd name="T13" fmla="*/ 3 h 178"/>
                <a:gd name="T14" fmla="*/ 19 w 134"/>
                <a:gd name="T15" fmla="*/ 6 h 178"/>
                <a:gd name="T16" fmla="*/ 15 w 134"/>
                <a:gd name="T17" fmla="*/ 6 h 178"/>
                <a:gd name="T18" fmla="*/ 6 w 134"/>
                <a:gd name="T19" fmla="*/ 15 h 178"/>
                <a:gd name="T20" fmla="*/ 6 w 134"/>
                <a:gd name="T21" fmla="*/ 163 h 178"/>
                <a:gd name="T22" fmla="*/ 15 w 134"/>
                <a:gd name="T23" fmla="*/ 172 h 178"/>
                <a:gd name="T24" fmla="*/ 119 w 134"/>
                <a:gd name="T25" fmla="*/ 172 h 178"/>
                <a:gd name="T26" fmla="*/ 128 w 134"/>
                <a:gd name="T27" fmla="*/ 163 h 178"/>
                <a:gd name="T28" fmla="*/ 131 w 134"/>
                <a:gd name="T29" fmla="*/ 160 h 178"/>
                <a:gd name="T30" fmla="*/ 134 w 134"/>
                <a:gd name="T31" fmla="*/ 163 h 178"/>
                <a:gd name="T32" fmla="*/ 119 w 134"/>
                <a:gd name="T33"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78">
                  <a:moveTo>
                    <a:pt x="119" y="178"/>
                  </a:moveTo>
                  <a:cubicBezTo>
                    <a:pt x="15" y="178"/>
                    <a:pt x="15" y="178"/>
                    <a:pt x="15" y="178"/>
                  </a:cubicBezTo>
                  <a:cubicBezTo>
                    <a:pt x="7" y="178"/>
                    <a:pt x="0" y="171"/>
                    <a:pt x="0" y="163"/>
                  </a:cubicBezTo>
                  <a:cubicBezTo>
                    <a:pt x="0" y="15"/>
                    <a:pt x="0" y="15"/>
                    <a:pt x="0" y="15"/>
                  </a:cubicBezTo>
                  <a:cubicBezTo>
                    <a:pt x="0" y="7"/>
                    <a:pt x="7" y="0"/>
                    <a:pt x="15" y="0"/>
                  </a:cubicBezTo>
                  <a:cubicBezTo>
                    <a:pt x="19" y="0"/>
                    <a:pt x="19" y="0"/>
                    <a:pt x="19" y="0"/>
                  </a:cubicBezTo>
                  <a:cubicBezTo>
                    <a:pt x="21" y="0"/>
                    <a:pt x="22" y="1"/>
                    <a:pt x="22" y="3"/>
                  </a:cubicBezTo>
                  <a:cubicBezTo>
                    <a:pt x="22" y="5"/>
                    <a:pt x="21" y="6"/>
                    <a:pt x="19" y="6"/>
                  </a:cubicBezTo>
                  <a:cubicBezTo>
                    <a:pt x="15" y="6"/>
                    <a:pt x="15" y="6"/>
                    <a:pt x="15" y="6"/>
                  </a:cubicBezTo>
                  <a:cubicBezTo>
                    <a:pt x="10" y="6"/>
                    <a:pt x="6" y="10"/>
                    <a:pt x="6" y="15"/>
                  </a:cubicBezTo>
                  <a:cubicBezTo>
                    <a:pt x="6" y="163"/>
                    <a:pt x="6" y="163"/>
                    <a:pt x="6" y="163"/>
                  </a:cubicBezTo>
                  <a:cubicBezTo>
                    <a:pt x="6" y="168"/>
                    <a:pt x="10" y="172"/>
                    <a:pt x="15" y="172"/>
                  </a:cubicBezTo>
                  <a:cubicBezTo>
                    <a:pt x="119" y="172"/>
                    <a:pt x="119" y="172"/>
                    <a:pt x="119" y="172"/>
                  </a:cubicBezTo>
                  <a:cubicBezTo>
                    <a:pt x="124" y="172"/>
                    <a:pt x="128" y="168"/>
                    <a:pt x="128" y="163"/>
                  </a:cubicBezTo>
                  <a:cubicBezTo>
                    <a:pt x="128" y="161"/>
                    <a:pt x="129" y="160"/>
                    <a:pt x="131" y="160"/>
                  </a:cubicBezTo>
                  <a:cubicBezTo>
                    <a:pt x="133" y="160"/>
                    <a:pt x="134" y="161"/>
                    <a:pt x="134" y="163"/>
                  </a:cubicBezTo>
                  <a:cubicBezTo>
                    <a:pt x="134" y="171"/>
                    <a:pt x="127" y="178"/>
                    <a:pt x="119" y="1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82" name="Freeform 142">
              <a:extLst>
                <a:ext uri="{FF2B5EF4-FFF2-40B4-BE49-F238E27FC236}">
                  <a16:creationId xmlns="" xmlns:a16="http://schemas.microsoft.com/office/drawing/2014/main" id="{B92BDCDA-6974-4F29-B3A4-D21CD7736641}"/>
                </a:ext>
              </a:extLst>
            </p:cNvPr>
            <p:cNvSpPr>
              <a:spLocks noEditPoints="1"/>
            </p:cNvSpPr>
            <p:nvPr/>
          </p:nvSpPr>
          <p:spPr bwMode="auto">
            <a:xfrm rot="19379052">
              <a:off x="11820829" y="3155230"/>
              <a:ext cx="242812" cy="318091"/>
            </a:xfrm>
            <a:custGeom>
              <a:avLst/>
              <a:gdLst>
                <a:gd name="T0" fmla="*/ 119 w 134"/>
                <a:gd name="T1" fmla="*/ 178 h 178"/>
                <a:gd name="T2" fmla="*/ 15 w 134"/>
                <a:gd name="T3" fmla="*/ 178 h 178"/>
                <a:gd name="T4" fmla="*/ 0 w 134"/>
                <a:gd name="T5" fmla="*/ 163 h 178"/>
                <a:gd name="T6" fmla="*/ 0 w 134"/>
                <a:gd name="T7" fmla="*/ 15 h 178"/>
                <a:gd name="T8" fmla="*/ 15 w 134"/>
                <a:gd name="T9" fmla="*/ 0 h 178"/>
                <a:gd name="T10" fmla="*/ 86 w 134"/>
                <a:gd name="T11" fmla="*/ 0 h 178"/>
                <a:gd name="T12" fmla="*/ 97 w 134"/>
                <a:gd name="T13" fmla="*/ 4 h 178"/>
                <a:gd name="T14" fmla="*/ 130 w 134"/>
                <a:gd name="T15" fmla="*/ 38 h 178"/>
                <a:gd name="T16" fmla="*/ 134 w 134"/>
                <a:gd name="T17" fmla="*/ 48 h 178"/>
                <a:gd name="T18" fmla="*/ 134 w 134"/>
                <a:gd name="T19" fmla="*/ 163 h 178"/>
                <a:gd name="T20" fmla="*/ 119 w 134"/>
                <a:gd name="T21" fmla="*/ 178 h 178"/>
                <a:gd name="T22" fmla="*/ 15 w 134"/>
                <a:gd name="T23" fmla="*/ 6 h 178"/>
                <a:gd name="T24" fmla="*/ 6 w 134"/>
                <a:gd name="T25" fmla="*/ 15 h 178"/>
                <a:gd name="T26" fmla="*/ 6 w 134"/>
                <a:gd name="T27" fmla="*/ 163 h 178"/>
                <a:gd name="T28" fmla="*/ 15 w 134"/>
                <a:gd name="T29" fmla="*/ 172 h 178"/>
                <a:gd name="T30" fmla="*/ 119 w 134"/>
                <a:gd name="T31" fmla="*/ 172 h 178"/>
                <a:gd name="T32" fmla="*/ 128 w 134"/>
                <a:gd name="T33" fmla="*/ 163 h 178"/>
                <a:gd name="T34" fmla="*/ 128 w 134"/>
                <a:gd name="T35" fmla="*/ 48 h 178"/>
                <a:gd name="T36" fmla="*/ 125 w 134"/>
                <a:gd name="T37" fmla="*/ 42 h 178"/>
                <a:gd name="T38" fmla="*/ 92 w 134"/>
                <a:gd name="T39" fmla="*/ 9 h 178"/>
                <a:gd name="T40" fmla="*/ 86 w 134"/>
                <a:gd name="T41" fmla="*/ 6 h 178"/>
                <a:gd name="T42" fmla="*/ 15 w 134"/>
                <a:gd name="T43" fmla="*/ 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78">
                  <a:moveTo>
                    <a:pt x="119" y="178"/>
                  </a:moveTo>
                  <a:cubicBezTo>
                    <a:pt x="15" y="178"/>
                    <a:pt x="15" y="178"/>
                    <a:pt x="15" y="178"/>
                  </a:cubicBezTo>
                  <a:cubicBezTo>
                    <a:pt x="7" y="178"/>
                    <a:pt x="0" y="171"/>
                    <a:pt x="0" y="163"/>
                  </a:cubicBezTo>
                  <a:cubicBezTo>
                    <a:pt x="0" y="15"/>
                    <a:pt x="0" y="15"/>
                    <a:pt x="0" y="15"/>
                  </a:cubicBezTo>
                  <a:cubicBezTo>
                    <a:pt x="0" y="7"/>
                    <a:pt x="7" y="0"/>
                    <a:pt x="15" y="0"/>
                  </a:cubicBezTo>
                  <a:cubicBezTo>
                    <a:pt x="86" y="0"/>
                    <a:pt x="86" y="0"/>
                    <a:pt x="86" y="0"/>
                  </a:cubicBezTo>
                  <a:cubicBezTo>
                    <a:pt x="90" y="0"/>
                    <a:pt x="94" y="1"/>
                    <a:pt x="97" y="4"/>
                  </a:cubicBezTo>
                  <a:cubicBezTo>
                    <a:pt x="130" y="38"/>
                    <a:pt x="130" y="38"/>
                    <a:pt x="130" y="38"/>
                  </a:cubicBezTo>
                  <a:cubicBezTo>
                    <a:pt x="133" y="40"/>
                    <a:pt x="134" y="44"/>
                    <a:pt x="134" y="48"/>
                  </a:cubicBezTo>
                  <a:cubicBezTo>
                    <a:pt x="134" y="163"/>
                    <a:pt x="134" y="163"/>
                    <a:pt x="134" y="163"/>
                  </a:cubicBezTo>
                  <a:cubicBezTo>
                    <a:pt x="134" y="171"/>
                    <a:pt x="127" y="178"/>
                    <a:pt x="119" y="178"/>
                  </a:cubicBezTo>
                  <a:close/>
                  <a:moveTo>
                    <a:pt x="15" y="6"/>
                  </a:moveTo>
                  <a:cubicBezTo>
                    <a:pt x="10" y="6"/>
                    <a:pt x="6" y="10"/>
                    <a:pt x="6" y="15"/>
                  </a:cubicBezTo>
                  <a:cubicBezTo>
                    <a:pt x="6" y="163"/>
                    <a:pt x="6" y="163"/>
                    <a:pt x="6" y="163"/>
                  </a:cubicBezTo>
                  <a:cubicBezTo>
                    <a:pt x="6" y="168"/>
                    <a:pt x="10" y="172"/>
                    <a:pt x="15" y="172"/>
                  </a:cubicBezTo>
                  <a:cubicBezTo>
                    <a:pt x="119" y="172"/>
                    <a:pt x="119" y="172"/>
                    <a:pt x="119" y="172"/>
                  </a:cubicBezTo>
                  <a:cubicBezTo>
                    <a:pt x="124" y="172"/>
                    <a:pt x="128" y="168"/>
                    <a:pt x="128" y="163"/>
                  </a:cubicBezTo>
                  <a:cubicBezTo>
                    <a:pt x="128" y="48"/>
                    <a:pt x="128" y="48"/>
                    <a:pt x="128" y="48"/>
                  </a:cubicBezTo>
                  <a:cubicBezTo>
                    <a:pt x="128" y="46"/>
                    <a:pt x="127" y="44"/>
                    <a:pt x="125" y="42"/>
                  </a:cubicBezTo>
                  <a:cubicBezTo>
                    <a:pt x="92" y="9"/>
                    <a:pt x="92" y="9"/>
                    <a:pt x="92" y="9"/>
                  </a:cubicBezTo>
                  <a:cubicBezTo>
                    <a:pt x="91" y="7"/>
                    <a:pt x="88" y="6"/>
                    <a:pt x="86" y="6"/>
                  </a:cubicBezTo>
                  <a:lnTo>
                    <a:pt x="1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grpSp>
      <p:grpSp>
        <p:nvGrpSpPr>
          <p:cNvPr id="84" name="Groupe 83">
            <a:extLst>
              <a:ext uri="{FF2B5EF4-FFF2-40B4-BE49-F238E27FC236}">
                <a16:creationId xmlns="" xmlns:a16="http://schemas.microsoft.com/office/drawing/2014/main" id="{FA373AE6-903B-4590-854C-52ECC21E5B32}"/>
              </a:ext>
            </a:extLst>
          </p:cNvPr>
          <p:cNvGrpSpPr/>
          <p:nvPr/>
        </p:nvGrpSpPr>
        <p:grpSpPr>
          <a:xfrm>
            <a:off x="5107415" y="3682426"/>
            <a:ext cx="297322" cy="269667"/>
            <a:chOff x="7485063" y="5254626"/>
            <a:chExt cx="835025" cy="655638"/>
          </a:xfrm>
          <a:solidFill>
            <a:schemeClr val="bg1"/>
          </a:solidFill>
        </p:grpSpPr>
        <p:sp>
          <p:nvSpPr>
            <p:cNvPr id="85" name="Freeform 122">
              <a:extLst>
                <a:ext uri="{FF2B5EF4-FFF2-40B4-BE49-F238E27FC236}">
                  <a16:creationId xmlns="" xmlns:a16="http://schemas.microsoft.com/office/drawing/2014/main" id="{BC52EA51-F69C-444B-8A6A-816860033B23}"/>
                </a:ext>
              </a:extLst>
            </p:cNvPr>
            <p:cNvSpPr>
              <a:spLocks/>
            </p:cNvSpPr>
            <p:nvPr/>
          </p:nvSpPr>
          <p:spPr bwMode="auto">
            <a:xfrm>
              <a:off x="7759701" y="5788026"/>
              <a:ext cx="319088" cy="122238"/>
            </a:xfrm>
            <a:custGeom>
              <a:avLst/>
              <a:gdLst>
                <a:gd name="T0" fmla="*/ 76 w 79"/>
                <a:gd name="T1" fmla="*/ 30 h 30"/>
                <a:gd name="T2" fmla="*/ 3 w 79"/>
                <a:gd name="T3" fmla="*/ 30 h 30"/>
                <a:gd name="T4" fmla="*/ 0 w 79"/>
                <a:gd name="T5" fmla="*/ 27 h 30"/>
                <a:gd name="T6" fmla="*/ 3 w 79"/>
                <a:gd name="T7" fmla="*/ 24 h 30"/>
                <a:gd name="T8" fmla="*/ 24 w 79"/>
                <a:gd name="T9" fmla="*/ 24 h 30"/>
                <a:gd name="T10" fmla="*/ 24 w 79"/>
                <a:gd name="T11" fmla="*/ 23 h 30"/>
                <a:gd name="T12" fmla="*/ 24 w 79"/>
                <a:gd name="T13" fmla="*/ 3 h 30"/>
                <a:gd name="T14" fmla="*/ 27 w 79"/>
                <a:gd name="T15" fmla="*/ 0 h 30"/>
                <a:gd name="T16" fmla="*/ 31 w 79"/>
                <a:gd name="T17" fmla="*/ 3 h 30"/>
                <a:gd name="T18" fmla="*/ 31 w 79"/>
                <a:gd name="T19" fmla="*/ 23 h 30"/>
                <a:gd name="T20" fmla="*/ 30 w 79"/>
                <a:gd name="T21" fmla="*/ 24 h 30"/>
                <a:gd name="T22" fmla="*/ 48 w 79"/>
                <a:gd name="T23" fmla="*/ 24 h 30"/>
                <a:gd name="T24" fmla="*/ 48 w 79"/>
                <a:gd name="T25" fmla="*/ 23 h 30"/>
                <a:gd name="T26" fmla="*/ 48 w 79"/>
                <a:gd name="T27" fmla="*/ 3 h 30"/>
                <a:gd name="T28" fmla="*/ 51 w 79"/>
                <a:gd name="T29" fmla="*/ 0 h 30"/>
                <a:gd name="T30" fmla="*/ 55 w 79"/>
                <a:gd name="T31" fmla="*/ 3 h 30"/>
                <a:gd name="T32" fmla="*/ 55 w 79"/>
                <a:gd name="T33" fmla="*/ 23 h 30"/>
                <a:gd name="T34" fmla="*/ 54 w 79"/>
                <a:gd name="T35" fmla="*/ 24 h 30"/>
                <a:gd name="T36" fmla="*/ 76 w 79"/>
                <a:gd name="T37" fmla="*/ 24 h 30"/>
                <a:gd name="T38" fmla="*/ 79 w 79"/>
                <a:gd name="T39" fmla="*/ 27 h 30"/>
                <a:gd name="T40" fmla="*/ 76 w 79"/>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0">
                  <a:moveTo>
                    <a:pt x="76" y="30"/>
                  </a:moveTo>
                  <a:cubicBezTo>
                    <a:pt x="3" y="30"/>
                    <a:pt x="3" y="30"/>
                    <a:pt x="3" y="30"/>
                  </a:cubicBezTo>
                  <a:cubicBezTo>
                    <a:pt x="2" y="30"/>
                    <a:pt x="0" y="29"/>
                    <a:pt x="0" y="27"/>
                  </a:cubicBezTo>
                  <a:cubicBezTo>
                    <a:pt x="0" y="25"/>
                    <a:pt x="2" y="24"/>
                    <a:pt x="3" y="24"/>
                  </a:cubicBezTo>
                  <a:cubicBezTo>
                    <a:pt x="24" y="24"/>
                    <a:pt x="24" y="24"/>
                    <a:pt x="24" y="24"/>
                  </a:cubicBezTo>
                  <a:cubicBezTo>
                    <a:pt x="24" y="23"/>
                    <a:pt x="24" y="23"/>
                    <a:pt x="24" y="23"/>
                  </a:cubicBezTo>
                  <a:cubicBezTo>
                    <a:pt x="24" y="3"/>
                    <a:pt x="24" y="3"/>
                    <a:pt x="24" y="3"/>
                  </a:cubicBezTo>
                  <a:cubicBezTo>
                    <a:pt x="24" y="1"/>
                    <a:pt x="26" y="0"/>
                    <a:pt x="27" y="0"/>
                  </a:cubicBezTo>
                  <a:cubicBezTo>
                    <a:pt x="29" y="0"/>
                    <a:pt x="31" y="1"/>
                    <a:pt x="31" y="3"/>
                  </a:cubicBezTo>
                  <a:cubicBezTo>
                    <a:pt x="31" y="23"/>
                    <a:pt x="31" y="23"/>
                    <a:pt x="31" y="23"/>
                  </a:cubicBezTo>
                  <a:cubicBezTo>
                    <a:pt x="31" y="23"/>
                    <a:pt x="31" y="23"/>
                    <a:pt x="30" y="24"/>
                  </a:cubicBezTo>
                  <a:cubicBezTo>
                    <a:pt x="48" y="24"/>
                    <a:pt x="48" y="24"/>
                    <a:pt x="48" y="24"/>
                  </a:cubicBezTo>
                  <a:cubicBezTo>
                    <a:pt x="48" y="23"/>
                    <a:pt x="48" y="23"/>
                    <a:pt x="48" y="23"/>
                  </a:cubicBezTo>
                  <a:cubicBezTo>
                    <a:pt x="48" y="3"/>
                    <a:pt x="48" y="3"/>
                    <a:pt x="48" y="3"/>
                  </a:cubicBezTo>
                  <a:cubicBezTo>
                    <a:pt x="48" y="1"/>
                    <a:pt x="50" y="0"/>
                    <a:pt x="51" y="0"/>
                  </a:cubicBezTo>
                  <a:cubicBezTo>
                    <a:pt x="53" y="0"/>
                    <a:pt x="55" y="1"/>
                    <a:pt x="55" y="3"/>
                  </a:cubicBezTo>
                  <a:cubicBezTo>
                    <a:pt x="55" y="23"/>
                    <a:pt x="55" y="23"/>
                    <a:pt x="55" y="23"/>
                  </a:cubicBezTo>
                  <a:cubicBezTo>
                    <a:pt x="55" y="23"/>
                    <a:pt x="55" y="23"/>
                    <a:pt x="54" y="24"/>
                  </a:cubicBezTo>
                  <a:cubicBezTo>
                    <a:pt x="76" y="24"/>
                    <a:pt x="76" y="24"/>
                    <a:pt x="76" y="24"/>
                  </a:cubicBezTo>
                  <a:cubicBezTo>
                    <a:pt x="78" y="24"/>
                    <a:pt x="79" y="25"/>
                    <a:pt x="79" y="27"/>
                  </a:cubicBezTo>
                  <a:cubicBezTo>
                    <a:pt x="79" y="29"/>
                    <a:pt x="78" y="30"/>
                    <a:pt x="7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6" name="Freeform 123">
              <a:extLst>
                <a:ext uri="{FF2B5EF4-FFF2-40B4-BE49-F238E27FC236}">
                  <a16:creationId xmlns="" xmlns:a16="http://schemas.microsoft.com/office/drawing/2014/main" id="{E93F1197-798E-48D6-82B2-D29BB2A77813}"/>
                </a:ext>
              </a:extLst>
            </p:cNvPr>
            <p:cNvSpPr>
              <a:spLocks noEditPoints="1"/>
            </p:cNvSpPr>
            <p:nvPr/>
          </p:nvSpPr>
          <p:spPr bwMode="auto">
            <a:xfrm>
              <a:off x="7485063" y="5254626"/>
              <a:ext cx="835025" cy="557213"/>
            </a:xfrm>
            <a:custGeom>
              <a:avLst/>
              <a:gdLst>
                <a:gd name="T0" fmla="*/ 191 w 207"/>
                <a:gd name="T1" fmla="*/ 138 h 138"/>
                <a:gd name="T2" fmla="*/ 15 w 207"/>
                <a:gd name="T3" fmla="*/ 138 h 138"/>
                <a:gd name="T4" fmla="*/ 0 w 207"/>
                <a:gd name="T5" fmla="*/ 123 h 138"/>
                <a:gd name="T6" fmla="*/ 0 w 207"/>
                <a:gd name="T7" fmla="*/ 15 h 138"/>
                <a:gd name="T8" fmla="*/ 15 w 207"/>
                <a:gd name="T9" fmla="*/ 0 h 138"/>
                <a:gd name="T10" fmla="*/ 191 w 207"/>
                <a:gd name="T11" fmla="*/ 0 h 138"/>
                <a:gd name="T12" fmla="*/ 207 w 207"/>
                <a:gd name="T13" fmla="*/ 15 h 138"/>
                <a:gd name="T14" fmla="*/ 207 w 207"/>
                <a:gd name="T15" fmla="*/ 123 h 138"/>
                <a:gd name="T16" fmla="*/ 191 w 207"/>
                <a:gd name="T17" fmla="*/ 138 h 138"/>
                <a:gd name="T18" fmla="*/ 15 w 207"/>
                <a:gd name="T19" fmla="*/ 6 h 138"/>
                <a:gd name="T20" fmla="*/ 7 w 207"/>
                <a:gd name="T21" fmla="*/ 15 h 138"/>
                <a:gd name="T22" fmla="*/ 7 w 207"/>
                <a:gd name="T23" fmla="*/ 123 h 138"/>
                <a:gd name="T24" fmla="*/ 15 w 207"/>
                <a:gd name="T25" fmla="*/ 132 h 138"/>
                <a:gd name="T26" fmla="*/ 191 w 207"/>
                <a:gd name="T27" fmla="*/ 132 h 138"/>
                <a:gd name="T28" fmla="*/ 200 w 207"/>
                <a:gd name="T29" fmla="*/ 123 h 138"/>
                <a:gd name="T30" fmla="*/ 200 w 207"/>
                <a:gd name="T31" fmla="*/ 15 h 138"/>
                <a:gd name="T32" fmla="*/ 191 w 207"/>
                <a:gd name="T33" fmla="*/ 6 h 138"/>
                <a:gd name="T34" fmla="*/ 15 w 207"/>
                <a:gd name="T35"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7" h="138">
                  <a:moveTo>
                    <a:pt x="191" y="138"/>
                  </a:moveTo>
                  <a:cubicBezTo>
                    <a:pt x="15" y="138"/>
                    <a:pt x="15" y="138"/>
                    <a:pt x="15" y="138"/>
                  </a:cubicBezTo>
                  <a:cubicBezTo>
                    <a:pt x="7" y="138"/>
                    <a:pt x="0" y="131"/>
                    <a:pt x="0" y="123"/>
                  </a:cubicBezTo>
                  <a:cubicBezTo>
                    <a:pt x="0" y="15"/>
                    <a:pt x="0" y="15"/>
                    <a:pt x="0" y="15"/>
                  </a:cubicBezTo>
                  <a:cubicBezTo>
                    <a:pt x="0" y="6"/>
                    <a:pt x="7" y="0"/>
                    <a:pt x="15" y="0"/>
                  </a:cubicBezTo>
                  <a:cubicBezTo>
                    <a:pt x="191" y="0"/>
                    <a:pt x="191" y="0"/>
                    <a:pt x="191" y="0"/>
                  </a:cubicBezTo>
                  <a:cubicBezTo>
                    <a:pt x="200" y="0"/>
                    <a:pt x="207" y="6"/>
                    <a:pt x="207" y="15"/>
                  </a:cubicBezTo>
                  <a:cubicBezTo>
                    <a:pt x="207" y="123"/>
                    <a:pt x="207" y="123"/>
                    <a:pt x="207" y="123"/>
                  </a:cubicBezTo>
                  <a:cubicBezTo>
                    <a:pt x="207" y="131"/>
                    <a:pt x="200" y="138"/>
                    <a:pt x="191" y="138"/>
                  </a:cubicBezTo>
                  <a:close/>
                  <a:moveTo>
                    <a:pt x="15" y="6"/>
                  </a:moveTo>
                  <a:cubicBezTo>
                    <a:pt x="11" y="6"/>
                    <a:pt x="7" y="10"/>
                    <a:pt x="7" y="15"/>
                  </a:cubicBezTo>
                  <a:cubicBezTo>
                    <a:pt x="7" y="123"/>
                    <a:pt x="7" y="123"/>
                    <a:pt x="7" y="123"/>
                  </a:cubicBezTo>
                  <a:cubicBezTo>
                    <a:pt x="7" y="128"/>
                    <a:pt x="11" y="132"/>
                    <a:pt x="15" y="132"/>
                  </a:cubicBezTo>
                  <a:cubicBezTo>
                    <a:pt x="191" y="132"/>
                    <a:pt x="191" y="132"/>
                    <a:pt x="191" y="132"/>
                  </a:cubicBezTo>
                  <a:cubicBezTo>
                    <a:pt x="196" y="132"/>
                    <a:pt x="200" y="128"/>
                    <a:pt x="200" y="123"/>
                  </a:cubicBezTo>
                  <a:cubicBezTo>
                    <a:pt x="200" y="15"/>
                    <a:pt x="200" y="15"/>
                    <a:pt x="200" y="15"/>
                  </a:cubicBezTo>
                  <a:cubicBezTo>
                    <a:pt x="200" y="10"/>
                    <a:pt x="196" y="6"/>
                    <a:pt x="191" y="6"/>
                  </a:cubicBezTo>
                  <a:lnTo>
                    <a:pt x="1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87" name="Rectangle 124">
              <a:extLst>
                <a:ext uri="{FF2B5EF4-FFF2-40B4-BE49-F238E27FC236}">
                  <a16:creationId xmlns="" xmlns:a16="http://schemas.microsoft.com/office/drawing/2014/main" id="{21BBC9AC-97C2-4649-9C6D-304C468E16AD}"/>
                </a:ext>
              </a:extLst>
            </p:cNvPr>
            <p:cNvSpPr>
              <a:spLocks noChangeArrowheads="1"/>
            </p:cNvSpPr>
            <p:nvPr/>
          </p:nvSpPr>
          <p:spPr bwMode="auto">
            <a:xfrm>
              <a:off x="7577138" y="5626101"/>
              <a:ext cx="646113"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88" name="Freeform 125">
              <a:extLst>
                <a:ext uri="{FF2B5EF4-FFF2-40B4-BE49-F238E27FC236}">
                  <a16:creationId xmlns="" xmlns:a16="http://schemas.microsoft.com/office/drawing/2014/main" id="{6497769D-8E7D-42A2-8A72-22055D30C35D}"/>
                </a:ext>
              </a:extLst>
            </p:cNvPr>
            <p:cNvSpPr>
              <a:spLocks noEditPoints="1"/>
            </p:cNvSpPr>
            <p:nvPr/>
          </p:nvSpPr>
          <p:spPr bwMode="auto">
            <a:xfrm>
              <a:off x="7872413" y="5675313"/>
              <a:ext cx="93663" cy="88900"/>
            </a:xfrm>
            <a:custGeom>
              <a:avLst/>
              <a:gdLst>
                <a:gd name="T0" fmla="*/ 11 w 23"/>
                <a:gd name="T1" fmla="*/ 22 h 22"/>
                <a:gd name="T2" fmla="*/ 0 w 23"/>
                <a:gd name="T3" fmla="*/ 11 h 22"/>
                <a:gd name="T4" fmla="*/ 11 w 23"/>
                <a:gd name="T5" fmla="*/ 0 h 22"/>
                <a:gd name="T6" fmla="*/ 23 w 23"/>
                <a:gd name="T7" fmla="*/ 11 h 22"/>
                <a:gd name="T8" fmla="*/ 11 w 23"/>
                <a:gd name="T9" fmla="*/ 22 h 22"/>
                <a:gd name="T10" fmla="*/ 11 w 23"/>
                <a:gd name="T11" fmla="*/ 6 h 22"/>
                <a:gd name="T12" fmla="*/ 7 w 23"/>
                <a:gd name="T13" fmla="*/ 11 h 22"/>
                <a:gd name="T14" fmla="*/ 11 w 23"/>
                <a:gd name="T15" fmla="*/ 16 h 22"/>
                <a:gd name="T16" fmla="*/ 16 w 23"/>
                <a:gd name="T17" fmla="*/ 11 h 22"/>
                <a:gd name="T18" fmla="*/ 11 w 23"/>
                <a:gd name="T1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11" y="22"/>
                  </a:moveTo>
                  <a:cubicBezTo>
                    <a:pt x="5" y="22"/>
                    <a:pt x="0" y="17"/>
                    <a:pt x="0" y="11"/>
                  </a:cubicBezTo>
                  <a:cubicBezTo>
                    <a:pt x="0" y="5"/>
                    <a:pt x="5" y="0"/>
                    <a:pt x="11" y="0"/>
                  </a:cubicBezTo>
                  <a:cubicBezTo>
                    <a:pt x="18" y="0"/>
                    <a:pt x="23" y="5"/>
                    <a:pt x="23" y="11"/>
                  </a:cubicBezTo>
                  <a:cubicBezTo>
                    <a:pt x="23" y="17"/>
                    <a:pt x="18" y="22"/>
                    <a:pt x="11" y="22"/>
                  </a:cubicBezTo>
                  <a:close/>
                  <a:moveTo>
                    <a:pt x="11" y="6"/>
                  </a:moveTo>
                  <a:cubicBezTo>
                    <a:pt x="9" y="6"/>
                    <a:pt x="7" y="8"/>
                    <a:pt x="7" y="11"/>
                  </a:cubicBezTo>
                  <a:cubicBezTo>
                    <a:pt x="7" y="13"/>
                    <a:pt x="9" y="16"/>
                    <a:pt x="11" y="16"/>
                  </a:cubicBezTo>
                  <a:cubicBezTo>
                    <a:pt x="14" y="16"/>
                    <a:pt x="16" y="13"/>
                    <a:pt x="16" y="11"/>
                  </a:cubicBezTo>
                  <a:cubicBezTo>
                    <a:pt x="16" y="8"/>
                    <a:pt x="14" y="6"/>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grpSp>
      <p:grpSp>
        <p:nvGrpSpPr>
          <p:cNvPr id="89" name="Groupe 88">
            <a:extLst>
              <a:ext uri="{FF2B5EF4-FFF2-40B4-BE49-F238E27FC236}">
                <a16:creationId xmlns="" xmlns:a16="http://schemas.microsoft.com/office/drawing/2014/main" id="{5EFF0C02-50E4-4988-B7ED-5E74F9142A41}"/>
              </a:ext>
            </a:extLst>
          </p:cNvPr>
          <p:cNvGrpSpPr/>
          <p:nvPr/>
        </p:nvGrpSpPr>
        <p:grpSpPr>
          <a:xfrm rot="23336">
            <a:off x="4880734" y="3833009"/>
            <a:ext cx="165555" cy="336346"/>
            <a:chOff x="2503488" y="2814638"/>
            <a:chExt cx="341313" cy="566738"/>
          </a:xfrm>
          <a:solidFill>
            <a:schemeClr val="bg1"/>
          </a:solidFill>
        </p:grpSpPr>
        <p:sp>
          <p:nvSpPr>
            <p:cNvPr id="90" name="Freeform 111">
              <a:extLst>
                <a:ext uri="{FF2B5EF4-FFF2-40B4-BE49-F238E27FC236}">
                  <a16:creationId xmlns="" xmlns:a16="http://schemas.microsoft.com/office/drawing/2014/main" id="{96CBAED3-1BD3-4A60-B5E2-CD07D2652079}"/>
                </a:ext>
              </a:extLst>
            </p:cNvPr>
            <p:cNvSpPr>
              <a:spLocks noEditPoints="1"/>
            </p:cNvSpPr>
            <p:nvPr/>
          </p:nvSpPr>
          <p:spPr bwMode="auto">
            <a:xfrm>
              <a:off x="2503488" y="2814638"/>
              <a:ext cx="341313" cy="566738"/>
            </a:xfrm>
            <a:custGeom>
              <a:avLst/>
              <a:gdLst>
                <a:gd name="T0" fmla="*/ 95 w 110"/>
                <a:gd name="T1" fmla="*/ 182 h 182"/>
                <a:gd name="T2" fmla="*/ 15 w 110"/>
                <a:gd name="T3" fmla="*/ 182 h 182"/>
                <a:gd name="T4" fmla="*/ 0 w 110"/>
                <a:gd name="T5" fmla="*/ 167 h 182"/>
                <a:gd name="T6" fmla="*/ 0 w 110"/>
                <a:gd name="T7" fmla="*/ 15 h 182"/>
                <a:gd name="T8" fmla="*/ 15 w 110"/>
                <a:gd name="T9" fmla="*/ 0 h 182"/>
                <a:gd name="T10" fmla="*/ 95 w 110"/>
                <a:gd name="T11" fmla="*/ 0 h 182"/>
                <a:gd name="T12" fmla="*/ 110 w 110"/>
                <a:gd name="T13" fmla="*/ 15 h 182"/>
                <a:gd name="T14" fmla="*/ 110 w 110"/>
                <a:gd name="T15" fmla="*/ 167 h 182"/>
                <a:gd name="T16" fmla="*/ 95 w 110"/>
                <a:gd name="T17" fmla="*/ 182 h 182"/>
                <a:gd name="T18" fmla="*/ 15 w 110"/>
                <a:gd name="T19" fmla="*/ 6 h 182"/>
                <a:gd name="T20" fmla="*/ 6 w 110"/>
                <a:gd name="T21" fmla="*/ 15 h 182"/>
                <a:gd name="T22" fmla="*/ 6 w 110"/>
                <a:gd name="T23" fmla="*/ 167 h 182"/>
                <a:gd name="T24" fmla="*/ 15 w 110"/>
                <a:gd name="T25" fmla="*/ 176 h 182"/>
                <a:gd name="T26" fmla="*/ 95 w 110"/>
                <a:gd name="T27" fmla="*/ 176 h 182"/>
                <a:gd name="T28" fmla="*/ 104 w 110"/>
                <a:gd name="T29" fmla="*/ 167 h 182"/>
                <a:gd name="T30" fmla="*/ 104 w 110"/>
                <a:gd name="T31" fmla="*/ 15 h 182"/>
                <a:gd name="T32" fmla="*/ 95 w 110"/>
                <a:gd name="T33" fmla="*/ 6 h 182"/>
                <a:gd name="T34" fmla="*/ 15 w 110"/>
                <a:gd name="T35" fmla="*/ 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182">
                  <a:moveTo>
                    <a:pt x="95" y="182"/>
                  </a:moveTo>
                  <a:cubicBezTo>
                    <a:pt x="15" y="182"/>
                    <a:pt x="15" y="182"/>
                    <a:pt x="15" y="182"/>
                  </a:cubicBezTo>
                  <a:cubicBezTo>
                    <a:pt x="6" y="182"/>
                    <a:pt x="0" y="176"/>
                    <a:pt x="0" y="167"/>
                  </a:cubicBezTo>
                  <a:cubicBezTo>
                    <a:pt x="0" y="15"/>
                    <a:pt x="0" y="15"/>
                    <a:pt x="0" y="15"/>
                  </a:cubicBezTo>
                  <a:cubicBezTo>
                    <a:pt x="0" y="7"/>
                    <a:pt x="6" y="0"/>
                    <a:pt x="15" y="0"/>
                  </a:cubicBezTo>
                  <a:cubicBezTo>
                    <a:pt x="95" y="0"/>
                    <a:pt x="95" y="0"/>
                    <a:pt x="95" y="0"/>
                  </a:cubicBezTo>
                  <a:cubicBezTo>
                    <a:pt x="103" y="0"/>
                    <a:pt x="110" y="7"/>
                    <a:pt x="110" y="15"/>
                  </a:cubicBezTo>
                  <a:cubicBezTo>
                    <a:pt x="110" y="167"/>
                    <a:pt x="110" y="167"/>
                    <a:pt x="110" y="167"/>
                  </a:cubicBezTo>
                  <a:cubicBezTo>
                    <a:pt x="110" y="176"/>
                    <a:pt x="103" y="182"/>
                    <a:pt x="95" y="182"/>
                  </a:cubicBezTo>
                  <a:close/>
                  <a:moveTo>
                    <a:pt x="15" y="6"/>
                  </a:moveTo>
                  <a:cubicBezTo>
                    <a:pt x="10" y="6"/>
                    <a:pt x="6" y="10"/>
                    <a:pt x="6" y="15"/>
                  </a:cubicBezTo>
                  <a:cubicBezTo>
                    <a:pt x="6" y="167"/>
                    <a:pt x="6" y="167"/>
                    <a:pt x="6" y="167"/>
                  </a:cubicBezTo>
                  <a:cubicBezTo>
                    <a:pt x="6" y="172"/>
                    <a:pt x="10" y="176"/>
                    <a:pt x="15" y="176"/>
                  </a:cubicBezTo>
                  <a:cubicBezTo>
                    <a:pt x="95" y="176"/>
                    <a:pt x="95" y="176"/>
                    <a:pt x="95" y="176"/>
                  </a:cubicBezTo>
                  <a:cubicBezTo>
                    <a:pt x="100" y="176"/>
                    <a:pt x="104" y="172"/>
                    <a:pt x="104" y="167"/>
                  </a:cubicBezTo>
                  <a:cubicBezTo>
                    <a:pt x="104" y="15"/>
                    <a:pt x="104" y="15"/>
                    <a:pt x="104" y="15"/>
                  </a:cubicBezTo>
                  <a:cubicBezTo>
                    <a:pt x="104" y="10"/>
                    <a:pt x="100" y="6"/>
                    <a:pt x="95" y="6"/>
                  </a:cubicBezTo>
                  <a:lnTo>
                    <a:pt x="1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1" name="Freeform 112">
              <a:extLst>
                <a:ext uri="{FF2B5EF4-FFF2-40B4-BE49-F238E27FC236}">
                  <a16:creationId xmlns="" xmlns:a16="http://schemas.microsoft.com/office/drawing/2014/main" id="{E0BFAFE6-5C11-4E1E-B477-C853886D5BF4}"/>
                </a:ext>
              </a:extLst>
            </p:cNvPr>
            <p:cNvSpPr>
              <a:spLocks noEditPoints="1"/>
            </p:cNvSpPr>
            <p:nvPr/>
          </p:nvSpPr>
          <p:spPr bwMode="auto">
            <a:xfrm>
              <a:off x="2503488" y="2876550"/>
              <a:ext cx="341313" cy="404813"/>
            </a:xfrm>
            <a:custGeom>
              <a:avLst/>
              <a:gdLst>
                <a:gd name="T0" fmla="*/ 215 w 215"/>
                <a:gd name="T1" fmla="*/ 255 h 255"/>
                <a:gd name="T2" fmla="*/ 0 w 215"/>
                <a:gd name="T3" fmla="*/ 255 h 255"/>
                <a:gd name="T4" fmla="*/ 0 w 215"/>
                <a:gd name="T5" fmla="*/ 0 h 255"/>
                <a:gd name="T6" fmla="*/ 215 w 215"/>
                <a:gd name="T7" fmla="*/ 0 h 255"/>
                <a:gd name="T8" fmla="*/ 215 w 215"/>
                <a:gd name="T9" fmla="*/ 255 h 255"/>
                <a:gd name="T10" fmla="*/ 12 w 215"/>
                <a:gd name="T11" fmla="*/ 243 h 255"/>
                <a:gd name="T12" fmla="*/ 203 w 215"/>
                <a:gd name="T13" fmla="*/ 243 h 255"/>
                <a:gd name="T14" fmla="*/ 203 w 215"/>
                <a:gd name="T15" fmla="*/ 12 h 255"/>
                <a:gd name="T16" fmla="*/ 12 w 215"/>
                <a:gd name="T17" fmla="*/ 12 h 255"/>
                <a:gd name="T18" fmla="*/ 12 w 215"/>
                <a:gd name="T19" fmla="*/ 24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255">
                  <a:moveTo>
                    <a:pt x="215" y="255"/>
                  </a:moveTo>
                  <a:lnTo>
                    <a:pt x="0" y="255"/>
                  </a:lnTo>
                  <a:lnTo>
                    <a:pt x="0" y="0"/>
                  </a:lnTo>
                  <a:lnTo>
                    <a:pt x="215" y="0"/>
                  </a:lnTo>
                  <a:lnTo>
                    <a:pt x="215" y="255"/>
                  </a:lnTo>
                  <a:close/>
                  <a:moveTo>
                    <a:pt x="12" y="243"/>
                  </a:moveTo>
                  <a:lnTo>
                    <a:pt x="203" y="243"/>
                  </a:lnTo>
                  <a:lnTo>
                    <a:pt x="203" y="12"/>
                  </a:lnTo>
                  <a:lnTo>
                    <a:pt x="12" y="12"/>
                  </a:lnTo>
                  <a:lnTo>
                    <a:pt x="12"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2" name="Freeform 113">
              <a:extLst>
                <a:ext uri="{FF2B5EF4-FFF2-40B4-BE49-F238E27FC236}">
                  <a16:creationId xmlns="" xmlns:a16="http://schemas.microsoft.com/office/drawing/2014/main" id="{DF2437CC-D16B-4372-AD80-2F9650560F58}"/>
                </a:ext>
              </a:extLst>
            </p:cNvPr>
            <p:cNvSpPr>
              <a:spLocks/>
            </p:cNvSpPr>
            <p:nvPr/>
          </p:nvSpPr>
          <p:spPr bwMode="auto">
            <a:xfrm>
              <a:off x="2627313" y="3313113"/>
              <a:ext cx="93663" cy="17463"/>
            </a:xfrm>
            <a:custGeom>
              <a:avLst/>
              <a:gdLst>
                <a:gd name="T0" fmla="*/ 27 w 30"/>
                <a:gd name="T1" fmla="*/ 6 h 6"/>
                <a:gd name="T2" fmla="*/ 3 w 30"/>
                <a:gd name="T3" fmla="*/ 6 h 6"/>
                <a:gd name="T4" fmla="*/ 0 w 30"/>
                <a:gd name="T5" fmla="*/ 3 h 6"/>
                <a:gd name="T6" fmla="*/ 3 w 30"/>
                <a:gd name="T7" fmla="*/ 0 h 6"/>
                <a:gd name="T8" fmla="*/ 27 w 30"/>
                <a:gd name="T9" fmla="*/ 0 h 6"/>
                <a:gd name="T10" fmla="*/ 30 w 30"/>
                <a:gd name="T11" fmla="*/ 3 h 6"/>
                <a:gd name="T12" fmla="*/ 27 w 3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27" y="6"/>
                  </a:moveTo>
                  <a:cubicBezTo>
                    <a:pt x="3" y="6"/>
                    <a:pt x="3" y="6"/>
                    <a:pt x="3" y="6"/>
                  </a:cubicBezTo>
                  <a:cubicBezTo>
                    <a:pt x="1" y="6"/>
                    <a:pt x="0" y="5"/>
                    <a:pt x="0" y="3"/>
                  </a:cubicBezTo>
                  <a:cubicBezTo>
                    <a:pt x="0" y="1"/>
                    <a:pt x="1" y="0"/>
                    <a:pt x="3" y="0"/>
                  </a:cubicBezTo>
                  <a:cubicBezTo>
                    <a:pt x="27" y="0"/>
                    <a:pt x="27" y="0"/>
                    <a:pt x="27" y="0"/>
                  </a:cubicBezTo>
                  <a:cubicBezTo>
                    <a:pt x="29" y="0"/>
                    <a:pt x="30" y="1"/>
                    <a:pt x="30" y="3"/>
                  </a:cubicBezTo>
                  <a:cubicBezTo>
                    <a:pt x="30" y="5"/>
                    <a:pt x="29" y="6"/>
                    <a:pt x="2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93" name="Line 114">
              <a:extLst>
                <a:ext uri="{FF2B5EF4-FFF2-40B4-BE49-F238E27FC236}">
                  <a16:creationId xmlns="" xmlns:a16="http://schemas.microsoft.com/office/drawing/2014/main" id="{9717A3E6-6E10-4557-8F2F-AFDD88A0DAB0}"/>
                </a:ext>
              </a:extLst>
            </p:cNvPr>
            <p:cNvSpPr>
              <a:spLocks noChangeShapeType="1"/>
            </p:cNvSpPr>
            <p:nvPr/>
          </p:nvSpPr>
          <p:spPr bwMode="auto">
            <a:xfrm>
              <a:off x="2767013" y="2998788"/>
              <a:ext cx="0" cy="0"/>
            </a:xfrm>
            <a:prstGeom prst="line">
              <a:avLst/>
            </a:prstGeom>
            <a:grpFill/>
            <a:ln w="19050" cap="flat">
              <a:solidFill>
                <a:srgbClr val="2A5183"/>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FR"/>
            </a:p>
          </p:txBody>
        </p:sp>
      </p:grpSp>
      <p:grpSp>
        <p:nvGrpSpPr>
          <p:cNvPr id="95" name="Groupe 94">
            <a:extLst>
              <a:ext uri="{FF2B5EF4-FFF2-40B4-BE49-F238E27FC236}">
                <a16:creationId xmlns="" xmlns:a16="http://schemas.microsoft.com/office/drawing/2014/main" id="{4D0D2B99-69D1-42C4-89C6-64902BB008FF}"/>
              </a:ext>
            </a:extLst>
          </p:cNvPr>
          <p:cNvGrpSpPr/>
          <p:nvPr/>
        </p:nvGrpSpPr>
        <p:grpSpPr>
          <a:xfrm>
            <a:off x="5177853" y="5658937"/>
            <a:ext cx="451644" cy="339449"/>
            <a:chOff x="2411413" y="2817813"/>
            <a:chExt cx="896938" cy="654051"/>
          </a:xfrm>
          <a:solidFill>
            <a:schemeClr val="bg1"/>
          </a:solidFill>
        </p:grpSpPr>
        <p:sp>
          <p:nvSpPr>
            <p:cNvPr id="96" name="Freeform 83">
              <a:extLst>
                <a:ext uri="{FF2B5EF4-FFF2-40B4-BE49-F238E27FC236}">
                  <a16:creationId xmlns="" xmlns:a16="http://schemas.microsoft.com/office/drawing/2014/main" id="{636B0E2A-646D-46B7-9E29-15D336DF7552}"/>
                </a:ext>
              </a:extLst>
            </p:cNvPr>
            <p:cNvSpPr>
              <a:spLocks noEditPoints="1"/>
            </p:cNvSpPr>
            <p:nvPr/>
          </p:nvSpPr>
          <p:spPr bwMode="auto">
            <a:xfrm>
              <a:off x="2411413" y="3124201"/>
              <a:ext cx="896938" cy="347663"/>
            </a:xfrm>
            <a:custGeom>
              <a:avLst/>
              <a:gdLst>
                <a:gd name="T0" fmla="*/ 115 w 222"/>
                <a:gd name="T1" fmla="*/ 86 h 86"/>
                <a:gd name="T2" fmla="*/ 112 w 222"/>
                <a:gd name="T3" fmla="*/ 83 h 86"/>
                <a:gd name="T4" fmla="*/ 59 w 222"/>
                <a:gd name="T5" fmla="*/ 55 h 86"/>
                <a:gd name="T6" fmla="*/ 6 w 222"/>
                <a:gd name="T7" fmla="*/ 83 h 86"/>
                <a:gd name="T8" fmla="*/ 3 w 222"/>
                <a:gd name="T9" fmla="*/ 86 h 86"/>
                <a:gd name="T10" fmla="*/ 0 w 222"/>
                <a:gd name="T11" fmla="*/ 83 h 86"/>
                <a:gd name="T12" fmla="*/ 59 w 222"/>
                <a:gd name="T13" fmla="*/ 48 h 86"/>
                <a:gd name="T14" fmla="*/ 118 w 222"/>
                <a:gd name="T15" fmla="*/ 83 h 86"/>
                <a:gd name="T16" fmla="*/ 115 w 222"/>
                <a:gd name="T17" fmla="*/ 86 h 86"/>
                <a:gd name="T18" fmla="*/ 219 w 222"/>
                <a:gd name="T19" fmla="*/ 38 h 86"/>
                <a:gd name="T20" fmla="*/ 216 w 222"/>
                <a:gd name="T21" fmla="*/ 35 h 86"/>
                <a:gd name="T22" fmla="*/ 163 w 222"/>
                <a:gd name="T23" fmla="*/ 7 h 86"/>
                <a:gd name="T24" fmla="*/ 110 w 222"/>
                <a:gd name="T25" fmla="*/ 35 h 86"/>
                <a:gd name="T26" fmla="*/ 107 w 222"/>
                <a:gd name="T27" fmla="*/ 38 h 86"/>
                <a:gd name="T28" fmla="*/ 104 w 222"/>
                <a:gd name="T29" fmla="*/ 35 h 86"/>
                <a:gd name="T30" fmla="*/ 163 w 222"/>
                <a:gd name="T31" fmla="*/ 0 h 86"/>
                <a:gd name="T32" fmla="*/ 222 w 222"/>
                <a:gd name="T33" fmla="*/ 35 h 86"/>
                <a:gd name="T34" fmla="*/ 219 w 222"/>
                <a:gd name="T35" fmla="*/ 3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86">
                  <a:moveTo>
                    <a:pt x="115" y="86"/>
                  </a:moveTo>
                  <a:cubicBezTo>
                    <a:pt x="113" y="86"/>
                    <a:pt x="112" y="85"/>
                    <a:pt x="112" y="83"/>
                  </a:cubicBezTo>
                  <a:cubicBezTo>
                    <a:pt x="112" y="68"/>
                    <a:pt x="88" y="55"/>
                    <a:pt x="59" y="55"/>
                  </a:cubicBezTo>
                  <a:cubicBezTo>
                    <a:pt x="30" y="55"/>
                    <a:pt x="6" y="68"/>
                    <a:pt x="6" y="83"/>
                  </a:cubicBezTo>
                  <a:cubicBezTo>
                    <a:pt x="6" y="85"/>
                    <a:pt x="5" y="86"/>
                    <a:pt x="3" y="86"/>
                  </a:cubicBezTo>
                  <a:cubicBezTo>
                    <a:pt x="1" y="86"/>
                    <a:pt x="0" y="85"/>
                    <a:pt x="0" y="83"/>
                  </a:cubicBezTo>
                  <a:cubicBezTo>
                    <a:pt x="0" y="64"/>
                    <a:pt x="26" y="48"/>
                    <a:pt x="59" y="48"/>
                  </a:cubicBezTo>
                  <a:cubicBezTo>
                    <a:pt x="92" y="48"/>
                    <a:pt x="118" y="64"/>
                    <a:pt x="118" y="83"/>
                  </a:cubicBezTo>
                  <a:cubicBezTo>
                    <a:pt x="118" y="85"/>
                    <a:pt x="117" y="86"/>
                    <a:pt x="115" y="86"/>
                  </a:cubicBezTo>
                  <a:close/>
                  <a:moveTo>
                    <a:pt x="219" y="38"/>
                  </a:moveTo>
                  <a:cubicBezTo>
                    <a:pt x="217" y="38"/>
                    <a:pt x="216" y="37"/>
                    <a:pt x="216" y="35"/>
                  </a:cubicBezTo>
                  <a:cubicBezTo>
                    <a:pt x="216" y="20"/>
                    <a:pt x="192" y="7"/>
                    <a:pt x="163" y="7"/>
                  </a:cubicBezTo>
                  <a:cubicBezTo>
                    <a:pt x="134" y="7"/>
                    <a:pt x="110" y="20"/>
                    <a:pt x="110" y="35"/>
                  </a:cubicBezTo>
                  <a:cubicBezTo>
                    <a:pt x="110" y="37"/>
                    <a:pt x="109" y="38"/>
                    <a:pt x="107" y="38"/>
                  </a:cubicBezTo>
                  <a:cubicBezTo>
                    <a:pt x="105" y="38"/>
                    <a:pt x="104" y="37"/>
                    <a:pt x="104" y="35"/>
                  </a:cubicBezTo>
                  <a:cubicBezTo>
                    <a:pt x="104" y="16"/>
                    <a:pt x="130" y="0"/>
                    <a:pt x="163" y="0"/>
                  </a:cubicBezTo>
                  <a:cubicBezTo>
                    <a:pt x="196" y="0"/>
                    <a:pt x="222" y="16"/>
                    <a:pt x="222" y="35"/>
                  </a:cubicBezTo>
                  <a:cubicBezTo>
                    <a:pt x="222" y="37"/>
                    <a:pt x="221" y="38"/>
                    <a:pt x="219"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97" name="Freeform 84">
              <a:extLst>
                <a:ext uri="{FF2B5EF4-FFF2-40B4-BE49-F238E27FC236}">
                  <a16:creationId xmlns="" xmlns:a16="http://schemas.microsoft.com/office/drawing/2014/main" id="{BA281BD5-572E-4C2D-956F-8784A6A40B3B}"/>
                </a:ext>
              </a:extLst>
            </p:cNvPr>
            <p:cNvSpPr>
              <a:spLocks noEditPoints="1"/>
            </p:cNvSpPr>
            <p:nvPr/>
          </p:nvSpPr>
          <p:spPr bwMode="auto">
            <a:xfrm>
              <a:off x="2525713" y="3011488"/>
              <a:ext cx="249238" cy="255588"/>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98" name="Freeform 85">
              <a:extLst>
                <a:ext uri="{FF2B5EF4-FFF2-40B4-BE49-F238E27FC236}">
                  <a16:creationId xmlns="" xmlns:a16="http://schemas.microsoft.com/office/drawing/2014/main" id="{D7DEFE1B-8E1D-44BB-86E6-E38342ACED9E}"/>
                </a:ext>
              </a:extLst>
            </p:cNvPr>
            <p:cNvSpPr>
              <a:spLocks noEditPoints="1"/>
            </p:cNvSpPr>
            <p:nvPr/>
          </p:nvSpPr>
          <p:spPr bwMode="auto">
            <a:xfrm>
              <a:off x="2944813" y="2817813"/>
              <a:ext cx="250825" cy="254000"/>
            </a:xfrm>
            <a:custGeom>
              <a:avLst/>
              <a:gdLst>
                <a:gd name="T0" fmla="*/ 31 w 62"/>
                <a:gd name="T1" fmla="*/ 63 h 63"/>
                <a:gd name="T2" fmla="*/ 0 w 62"/>
                <a:gd name="T3" fmla="*/ 32 h 63"/>
                <a:gd name="T4" fmla="*/ 31 w 62"/>
                <a:gd name="T5" fmla="*/ 0 h 63"/>
                <a:gd name="T6" fmla="*/ 62 w 62"/>
                <a:gd name="T7" fmla="*/ 32 h 63"/>
                <a:gd name="T8" fmla="*/ 31 w 62"/>
                <a:gd name="T9" fmla="*/ 63 h 63"/>
                <a:gd name="T10" fmla="*/ 31 w 62"/>
                <a:gd name="T11" fmla="*/ 7 h 63"/>
                <a:gd name="T12" fmla="*/ 6 w 62"/>
                <a:gd name="T13" fmla="*/ 32 h 63"/>
                <a:gd name="T14" fmla="*/ 31 w 62"/>
                <a:gd name="T15" fmla="*/ 56 h 63"/>
                <a:gd name="T16" fmla="*/ 56 w 62"/>
                <a:gd name="T17" fmla="*/ 32 h 63"/>
                <a:gd name="T18" fmla="*/ 31 w 62"/>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31" y="63"/>
                  </a:moveTo>
                  <a:cubicBezTo>
                    <a:pt x="14" y="63"/>
                    <a:pt x="0" y="49"/>
                    <a:pt x="0" y="32"/>
                  </a:cubicBezTo>
                  <a:cubicBezTo>
                    <a:pt x="0" y="14"/>
                    <a:pt x="14" y="0"/>
                    <a:pt x="31" y="0"/>
                  </a:cubicBezTo>
                  <a:cubicBezTo>
                    <a:pt x="48" y="0"/>
                    <a:pt x="62" y="14"/>
                    <a:pt x="62" y="32"/>
                  </a:cubicBezTo>
                  <a:cubicBezTo>
                    <a:pt x="62" y="49"/>
                    <a:pt x="48" y="63"/>
                    <a:pt x="31" y="63"/>
                  </a:cubicBezTo>
                  <a:close/>
                  <a:moveTo>
                    <a:pt x="31" y="7"/>
                  </a:moveTo>
                  <a:cubicBezTo>
                    <a:pt x="17" y="7"/>
                    <a:pt x="6" y="18"/>
                    <a:pt x="6" y="32"/>
                  </a:cubicBezTo>
                  <a:cubicBezTo>
                    <a:pt x="6" y="45"/>
                    <a:pt x="17" y="56"/>
                    <a:pt x="31" y="56"/>
                  </a:cubicBezTo>
                  <a:cubicBezTo>
                    <a:pt x="45" y="56"/>
                    <a:pt x="56" y="45"/>
                    <a:pt x="56" y="32"/>
                  </a:cubicBezTo>
                  <a:cubicBezTo>
                    <a:pt x="56" y="18"/>
                    <a:pt x="45" y="7"/>
                    <a:pt x="3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grpSp>
    </p:spTree>
    <p:extLst>
      <p:ext uri="{BB962C8B-B14F-4D97-AF65-F5344CB8AC3E}">
        <p14:creationId xmlns:p14="http://schemas.microsoft.com/office/powerpoint/2010/main" val="21008632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750"/>
                                        <p:tgtEl>
                                          <p:spTgt spid="175"/>
                                        </p:tgtEl>
                                      </p:cBhvr>
                                    </p:animEffect>
                                    <p:anim calcmode="lin" valueType="num">
                                      <p:cBhvr>
                                        <p:cTn id="8" dur="750" fill="hold"/>
                                        <p:tgtEl>
                                          <p:spTgt spid="175"/>
                                        </p:tgtEl>
                                        <p:attrNameLst>
                                          <p:attrName>ppt_x</p:attrName>
                                        </p:attrNameLst>
                                      </p:cBhvr>
                                      <p:tavLst>
                                        <p:tav tm="0">
                                          <p:val>
                                            <p:strVal val="#ppt_x"/>
                                          </p:val>
                                        </p:tav>
                                        <p:tav tm="100000">
                                          <p:val>
                                            <p:strVal val="#ppt_x"/>
                                          </p:val>
                                        </p:tav>
                                      </p:tavLst>
                                    </p:anim>
                                    <p:anim calcmode="lin" valueType="num">
                                      <p:cBhvr>
                                        <p:cTn id="9" dur="750" fill="hold"/>
                                        <p:tgtEl>
                                          <p:spTgt spid="17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4"/>
                                        </p:tgtEl>
                                        <p:attrNameLst>
                                          <p:attrName>style.visibility</p:attrName>
                                        </p:attrNameLst>
                                      </p:cBhvr>
                                      <p:to>
                                        <p:strVal val="visible"/>
                                      </p:to>
                                    </p:set>
                                    <p:animEffect transition="in" filter="fade">
                                      <p:cBhvr>
                                        <p:cTn id="12" dur="750"/>
                                        <p:tgtEl>
                                          <p:spTgt spid="174"/>
                                        </p:tgtEl>
                                      </p:cBhvr>
                                    </p:animEffect>
                                    <p:anim calcmode="lin" valueType="num">
                                      <p:cBhvr>
                                        <p:cTn id="13" dur="750" fill="hold"/>
                                        <p:tgtEl>
                                          <p:spTgt spid="174"/>
                                        </p:tgtEl>
                                        <p:attrNameLst>
                                          <p:attrName>ppt_x</p:attrName>
                                        </p:attrNameLst>
                                      </p:cBhvr>
                                      <p:tavLst>
                                        <p:tav tm="0">
                                          <p:val>
                                            <p:strVal val="#ppt_x"/>
                                          </p:val>
                                        </p:tav>
                                        <p:tav tm="100000">
                                          <p:val>
                                            <p:strVal val="#ppt_x"/>
                                          </p:val>
                                        </p:tav>
                                      </p:tavLst>
                                    </p:anim>
                                    <p:anim calcmode="lin" valueType="num">
                                      <p:cBhvr>
                                        <p:cTn id="14" dur="750" fill="hold"/>
                                        <p:tgtEl>
                                          <p:spTgt spid="1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animEffect transition="in" filter="wipe(left)">
                                      <p:cBhvr>
                                        <p:cTn id="19" dur="500"/>
                                        <p:tgtEl>
                                          <p:spTgt spid="16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3"/>
                                        </p:tgtEl>
                                        <p:attrNameLst>
                                          <p:attrName>style.visibility</p:attrName>
                                        </p:attrNameLst>
                                      </p:cBhvr>
                                      <p:to>
                                        <p:strVal val="visible"/>
                                      </p:to>
                                    </p:set>
                                    <p:animEffect transition="in" filter="fade">
                                      <p:cBhvr>
                                        <p:cTn id="22" dur="500"/>
                                        <p:tgtEl>
                                          <p:spTgt spid="19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72"/>
                                        </p:tgtEl>
                                        <p:attrNameLst>
                                          <p:attrName>style.visibility</p:attrName>
                                        </p:attrNameLst>
                                      </p:cBhvr>
                                      <p:to>
                                        <p:strVal val="visible"/>
                                      </p:to>
                                    </p:set>
                                    <p:animEffect transition="in" filter="wipe(left)">
                                      <p:cBhvr>
                                        <p:cTn id="26" dur="500"/>
                                        <p:tgtEl>
                                          <p:spTgt spid="172"/>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2"/>
                                        </p:tgtEl>
                                        <p:attrNameLst>
                                          <p:attrName>style.visibility</p:attrName>
                                        </p:attrNameLst>
                                      </p:cBhvr>
                                      <p:to>
                                        <p:strVal val="visible"/>
                                      </p:to>
                                    </p:set>
                                    <p:animEffect transition="in" filter="fade">
                                      <p:cBhvr>
                                        <p:cTn id="35" dur="500"/>
                                        <p:tgtEl>
                                          <p:spTgt spid="19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67"/>
                                        </p:tgtEl>
                                        <p:attrNameLst>
                                          <p:attrName>style.visibility</p:attrName>
                                        </p:attrNameLst>
                                      </p:cBhvr>
                                      <p:to>
                                        <p:strVal val="visible"/>
                                      </p:to>
                                    </p:set>
                                    <p:animEffect transition="in" filter="wipe(left)">
                                      <p:cBhvr>
                                        <p:cTn id="40" dur="500"/>
                                        <p:tgtEl>
                                          <p:spTgt spid="16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500"/>
                                        <p:tgtEl>
                                          <p:spTgt spid="19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7"/>
                                        </p:tgtEl>
                                        <p:attrNameLst>
                                          <p:attrName>style.visibility</p:attrName>
                                        </p:attrNameLst>
                                      </p:cBhvr>
                                      <p:to>
                                        <p:strVal val="visible"/>
                                      </p:to>
                                    </p:set>
                                    <p:animEffect transition="in" filter="fade">
                                      <p:cBhvr>
                                        <p:cTn id="46" dur="500"/>
                                        <p:tgtEl>
                                          <p:spTgt spid="197"/>
                                        </p:tgtEl>
                                      </p:cBhvr>
                                    </p:animEffect>
                                  </p:childTnLst>
                                </p:cTn>
                              </p:par>
                            </p:childTnLst>
                          </p:cTn>
                        </p:par>
                        <p:par>
                          <p:cTn id="47" fill="hold">
                            <p:stCondLst>
                              <p:cond delay="500"/>
                            </p:stCondLst>
                            <p:childTnLst>
                              <p:par>
                                <p:cTn id="48" presetID="22" presetClass="entr" presetSubtype="4" fill="hold"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down)">
                                      <p:cBhvr>
                                        <p:cTn id="50" dur="500"/>
                                        <p:tgtEl>
                                          <p:spTgt spid="89"/>
                                        </p:tgtEl>
                                      </p:cBhvr>
                                    </p:animEffect>
                                  </p:childTnLst>
                                </p:cTn>
                              </p:par>
                            </p:childTnLst>
                          </p:cTn>
                        </p:par>
                        <p:par>
                          <p:cTn id="51" fill="hold">
                            <p:stCondLst>
                              <p:cond delay="1000"/>
                            </p:stCondLst>
                            <p:childTnLst>
                              <p:par>
                                <p:cTn id="52" presetID="22" presetClass="entr" presetSubtype="4"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wipe(down)">
                                      <p:cBhvr>
                                        <p:cTn id="54" dur="500"/>
                                        <p:tgtEl>
                                          <p:spTgt spid="84"/>
                                        </p:tgtEl>
                                      </p:cBhvr>
                                    </p:animEffect>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171"/>
                                        </p:tgtEl>
                                        <p:attrNameLst>
                                          <p:attrName>style.visibility</p:attrName>
                                        </p:attrNameLst>
                                      </p:cBhvr>
                                      <p:to>
                                        <p:strVal val="visible"/>
                                      </p:to>
                                    </p:set>
                                    <p:animEffect transition="in" filter="wipe(left)">
                                      <p:cBhvr>
                                        <p:cTn id="58" dur="500"/>
                                        <p:tgtEl>
                                          <p:spTgt spid="171"/>
                                        </p:tgtEl>
                                      </p:cBhvr>
                                    </p:animEffect>
                                  </p:childTnLst>
                                </p:cTn>
                              </p:par>
                            </p:childTnLst>
                          </p:cTn>
                        </p:par>
                        <p:par>
                          <p:cTn id="59" fill="hold">
                            <p:stCondLst>
                              <p:cond delay="2000"/>
                            </p:stCondLst>
                            <p:childTnLst>
                              <p:par>
                                <p:cTn id="60" presetID="53" presetClass="entr" presetSubtype="16"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66"/>
                                        </p:tgtEl>
                                        <p:attrNameLst>
                                          <p:attrName>style.visibility</p:attrName>
                                        </p:attrNameLst>
                                      </p:cBhvr>
                                      <p:to>
                                        <p:strVal val="visible"/>
                                      </p:to>
                                    </p:set>
                                    <p:animEffect transition="in" filter="wipe(left)">
                                      <p:cBhvr>
                                        <p:cTn id="69" dur="500"/>
                                        <p:tgtEl>
                                          <p:spTgt spid="16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4"/>
                                        </p:tgtEl>
                                        <p:attrNameLst>
                                          <p:attrName>style.visibility</p:attrName>
                                        </p:attrNameLst>
                                      </p:cBhvr>
                                      <p:to>
                                        <p:strVal val="visible"/>
                                      </p:to>
                                    </p:set>
                                    <p:animEffect transition="in" filter="fade">
                                      <p:cBhvr>
                                        <p:cTn id="72" dur="500"/>
                                        <p:tgtEl>
                                          <p:spTgt spid="19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98"/>
                                        </p:tgtEl>
                                        <p:attrNameLst>
                                          <p:attrName>style.visibility</p:attrName>
                                        </p:attrNameLst>
                                      </p:cBhvr>
                                      <p:to>
                                        <p:strVal val="visible"/>
                                      </p:to>
                                    </p:set>
                                    <p:animEffect transition="in" filter="fade">
                                      <p:cBhvr>
                                        <p:cTn id="75" dur="500"/>
                                        <p:tgtEl>
                                          <p:spTgt spid="198"/>
                                        </p:tgtEl>
                                      </p:cBhvr>
                                    </p:animEffect>
                                  </p:childTnLst>
                                </p:cTn>
                              </p:par>
                            </p:childTnLst>
                          </p:cTn>
                        </p:par>
                        <p:par>
                          <p:cTn id="76" fill="hold">
                            <p:stCondLst>
                              <p:cond delay="500"/>
                            </p:stCondLst>
                            <p:childTnLst>
                              <p:par>
                                <p:cTn id="77" presetID="22" presetClass="entr" presetSubtype="8" fill="hold" nodeType="afterEffect">
                                  <p:stCondLst>
                                    <p:cond delay="0"/>
                                  </p:stCondLst>
                                  <p:childTnLst>
                                    <p:set>
                                      <p:cBhvr>
                                        <p:cTn id="78" dur="1" fill="hold">
                                          <p:stCondLst>
                                            <p:cond delay="0"/>
                                          </p:stCondLst>
                                        </p:cTn>
                                        <p:tgtEl>
                                          <p:spTgt spid="170"/>
                                        </p:tgtEl>
                                        <p:attrNameLst>
                                          <p:attrName>style.visibility</p:attrName>
                                        </p:attrNameLst>
                                      </p:cBhvr>
                                      <p:to>
                                        <p:strVal val="visible"/>
                                      </p:to>
                                    </p:set>
                                    <p:animEffect transition="in" filter="wipe(left)">
                                      <p:cBhvr>
                                        <p:cTn id="79" dur="500"/>
                                        <p:tgtEl>
                                          <p:spTgt spid="17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169"/>
                                        </p:tgtEl>
                                        <p:attrNameLst>
                                          <p:attrName>style.visibility</p:attrName>
                                        </p:attrNameLst>
                                      </p:cBhvr>
                                      <p:to>
                                        <p:strVal val="visible"/>
                                      </p:to>
                                    </p:set>
                                    <p:animEffect transition="in" filter="wipe(left)">
                                      <p:cBhvr>
                                        <p:cTn id="84" dur="500"/>
                                        <p:tgtEl>
                                          <p:spTgt spid="16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9"/>
                                        </p:tgtEl>
                                        <p:attrNameLst>
                                          <p:attrName>style.visibility</p:attrName>
                                        </p:attrNameLst>
                                      </p:cBhvr>
                                      <p:to>
                                        <p:strVal val="visible"/>
                                      </p:to>
                                    </p:set>
                                    <p:animEffect transition="in" filter="fade">
                                      <p:cBhvr>
                                        <p:cTn id="87" dur="500"/>
                                        <p:tgtEl>
                                          <p:spTgt spid="199"/>
                                        </p:tgtEl>
                                      </p:cBhvr>
                                    </p:animEffect>
                                  </p:childTnLst>
                                </p:cTn>
                              </p:par>
                            </p:childTnLst>
                          </p:cTn>
                        </p:par>
                        <p:par>
                          <p:cTn id="88" fill="hold">
                            <p:stCondLst>
                              <p:cond delay="500"/>
                            </p:stCondLst>
                            <p:childTnLst>
                              <p:par>
                                <p:cTn id="89" presetID="22" presetClass="entr" presetSubtype="8" fill="hold" nodeType="afterEffect">
                                  <p:stCondLst>
                                    <p:cond delay="0"/>
                                  </p:stCondLst>
                                  <p:childTnLst>
                                    <p:set>
                                      <p:cBhvr>
                                        <p:cTn id="90" dur="1" fill="hold">
                                          <p:stCondLst>
                                            <p:cond delay="0"/>
                                          </p:stCondLst>
                                        </p:cTn>
                                        <p:tgtEl>
                                          <p:spTgt spid="173"/>
                                        </p:tgtEl>
                                        <p:attrNameLst>
                                          <p:attrName>style.visibility</p:attrName>
                                        </p:attrNameLst>
                                      </p:cBhvr>
                                      <p:to>
                                        <p:strVal val="visible"/>
                                      </p:to>
                                    </p:set>
                                    <p:animEffect transition="in" filter="wipe(left)">
                                      <p:cBhvr>
                                        <p:cTn id="91" dur="500"/>
                                        <p:tgtEl>
                                          <p:spTgt spid="173"/>
                                        </p:tgtEl>
                                      </p:cBhvr>
                                    </p:animEffect>
                                  </p:childTnLst>
                                </p:cTn>
                              </p:par>
                            </p:childTnLst>
                          </p:cTn>
                        </p:par>
                        <p:par>
                          <p:cTn id="92" fill="hold">
                            <p:stCondLst>
                              <p:cond delay="1000"/>
                            </p:stCondLst>
                            <p:childTnLst>
                              <p:par>
                                <p:cTn id="93" presetID="53" presetClass="entr" presetSubtype="16" fill="hold" nodeType="afterEffect">
                                  <p:stCondLst>
                                    <p:cond delay="0"/>
                                  </p:stCondLst>
                                  <p:childTnLst>
                                    <p:set>
                                      <p:cBhvr>
                                        <p:cTn id="94" dur="1" fill="hold">
                                          <p:stCondLst>
                                            <p:cond delay="0"/>
                                          </p:stCondLst>
                                        </p:cTn>
                                        <p:tgtEl>
                                          <p:spTgt spid="95"/>
                                        </p:tgtEl>
                                        <p:attrNameLst>
                                          <p:attrName>style.visibility</p:attrName>
                                        </p:attrNameLst>
                                      </p:cBhvr>
                                      <p:to>
                                        <p:strVal val="visible"/>
                                      </p:to>
                                    </p:set>
                                    <p:anim calcmode="lin" valueType="num">
                                      <p:cBhvr>
                                        <p:cTn id="95" dur="500" fill="hold"/>
                                        <p:tgtEl>
                                          <p:spTgt spid="95"/>
                                        </p:tgtEl>
                                        <p:attrNameLst>
                                          <p:attrName>ppt_w</p:attrName>
                                        </p:attrNameLst>
                                      </p:cBhvr>
                                      <p:tavLst>
                                        <p:tav tm="0">
                                          <p:val>
                                            <p:fltVal val="0"/>
                                          </p:val>
                                        </p:tav>
                                        <p:tav tm="100000">
                                          <p:val>
                                            <p:strVal val="#ppt_w"/>
                                          </p:val>
                                        </p:tav>
                                      </p:tavLst>
                                    </p:anim>
                                    <p:anim calcmode="lin" valueType="num">
                                      <p:cBhvr>
                                        <p:cTn id="96" dur="500" fill="hold"/>
                                        <p:tgtEl>
                                          <p:spTgt spid="95"/>
                                        </p:tgtEl>
                                        <p:attrNameLst>
                                          <p:attrName>ppt_h</p:attrName>
                                        </p:attrNameLst>
                                      </p:cBhvr>
                                      <p:tavLst>
                                        <p:tav tm="0">
                                          <p:val>
                                            <p:fltVal val="0"/>
                                          </p:val>
                                        </p:tav>
                                        <p:tav tm="100000">
                                          <p:val>
                                            <p:strVal val="#ppt_h"/>
                                          </p:val>
                                        </p:tav>
                                      </p:tavLst>
                                    </p:anim>
                                    <p:animEffect transition="in" filter="fade">
                                      <p:cBhvr>
                                        <p:cTn id="97" dur="500"/>
                                        <p:tgtEl>
                                          <p:spTgt spid="9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6"/>
                                        </p:tgtEl>
                                        <p:attrNameLst>
                                          <p:attrName>style.visibility</p:attrName>
                                        </p:attrNameLst>
                                      </p:cBhvr>
                                      <p:to>
                                        <p:strVal val="visible"/>
                                      </p:to>
                                    </p:set>
                                    <p:animEffect transition="in" filter="fade">
                                      <p:cBhvr>
                                        <p:cTn id="100"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4" grpId="0" animBg="1"/>
      <p:bldP spid="192" grpId="0"/>
      <p:bldP spid="193" grpId="0"/>
      <p:bldP spid="194" grpId="0"/>
      <p:bldP spid="195" grpId="0"/>
      <p:bldP spid="196" grpId="0"/>
      <p:bldP spid="197" grpId="0"/>
      <p:bldP spid="198" grpId="0"/>
      <p:bldP spid="1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2812620" y="610162"/>
            <a:ext cx="4709631" cy="6247837"/>
            <a:chOff x="2812620" y="610162"/>
            <a:chExt cx="4709631" cy="6247837"/>
          </a:xfrm>
        </p:grpSpPr>
        <p:grpSp>
          <p:nvGrpSpPr>
            <p:cNvPr id="15" name="Groupe 14"/>
            <p:cNvGrpSpPr/>
            <p:nvPr/>
          </p:nvGrpSpPr>
          <p:grpSpPr>
            <a:xfrm>
              <a:off x="2812620" y="610162"/>
              <a:ext cx="4709631" cy="6247837"/>
              <a:chOff x="2510461" y="755140"/>
              <a:chExt cx="4600348" cy="6102859"/>
            </a:xfrm>
          </p:grpSpPr>
          <p:grpSp>
            <p:nvGrpSpPr>
              <p:cNvPr id="16" name="Groupe 15"/>
              <p:cNvGrpSpPr/>
              <p:nvPr/>
            </p:nvGrpSpPr>
            <p:grpSpPr>
              <a:xfrm>
                <a:off x="2510461" y="755140"/>
                <a:ext cx="4600348" cy="6102859"/>
                <a:chOff x="2510461" y="755140"/>
                <a:chExt cx="4600348" cy="6102859"/>
              </a:xfrm>
            </p:grpSpPr>
            <p:grpSp>
              <p:nvGrpSpPr>
                <p:cNvPr id="18" name="Groupe 17"/>
                <p:cNvGrpSpPr/>
                <p:nvPr/>
              </p:nvGrpSpPr>
              <p:grpSpPr>
                <a:xfrm>
                  <a:off x="2510461" y="755140"/>
                  <a:ext cx="4600348" cy="6102859"/>
                  <a:chOff x="2267744" y="755140"/>
                  <a:chExt cx="4600348" cy="6102859"/>
                </a:xfrm>
              </p:grpSpPr>
              <p:pic>
                <p:nvPicPr>
                  <p:cNvPr id="21" name="Image 20"/>
                  <p:cNvPicPr>
                    <a:picLocks noChangeAspect="1"/>
                  </p:cNvPicPr>
                  <p:nvPr/>
                </p:nvPicPr>
                <p:blipFill rotWithShape="1">
                  <a:blip r:embed="rId3">
                    <a:extLst>
                      <a:ext uri="{28A0092B-C50C-407E-A947-70E740481C1C}">
                        <a14:useLocalDpi xmlns:a14="http://schemas.microsoft.com/office/drawing/2010/main" val="0"/>
                      </a:ext>
                    </a:extLst>
                  </a:blip>
                  <a:srcRect l="27340" t="6479" r="19787"/>
                  <a:stretch/>
                </p:blipFill>
                <p:spPr>
                  <a:xfrm>
                    <a:off x="2267744" y="755140"/>
                    <a:ext cx="4600348" cy="6102859"/>
                  </a:xfrm>
                  <a:prstGeom prst="rect">
                    <a:avLst/>
                  </a:prstGeom>
                </p:spPr>
              </p:pic>
              <p:sp>
                <p:nvSpPr>
                  <p:cNvPr id="22" name="Rectangle à coins arrondis 21"/>
                  <p:cNvSpPr/>
                  <p:nvPr/>
                </p:nvSpPr>
                <p:spPr>
                  <a:xfrm>
                    <a:off x="3012316" y="1340768"/>
                    <a:ext cx="2304256" cy="4896544"/>
                  </a:xfrm>
                  <a:prstGeom prst="roundRect">
                    <a:avLst>
                      <a:gd name="adj" fmla="val 646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3" name="Picture 2" descr="Iphone, Téléphone Cellulaire, Téléphone"/>
                  <p:cNvPicPr>
                    <a:picLocks noChangeAspect="1" noChangeArrowheads="1"/>
                  </p:cNvPicPr>
                  <p:nvPr/>
                </p:nvPicPr>
                <p:blipFill rotWithShape="1">
                  <a:blip r:embed="rId4">
                    <a:extLst>
                      <a:ext uri="{28A0092B-C50C-407E-A947-70E740481C1C}">
                        <a14:useLocalDpi xmlns:a14="http://schemas.microsoft.com/office/drawing/2010/main" val="0"/>
                      </a:ext>
                    </a:extLst>
                  </a:blip>
                  <a:srcRect t="87140" b="1310"/>
                  <a:stretch/>
                </p:blipFill>
                <p:spPr bwMode="auto">
                  <a:xfrm>
                    <a:off x="2874460" y="5723164"/>
                    <a:ext cx="2579967" cy="595993"/>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pSp>
            <p:pic>
              <p:nvPicPr>
                <p:cNvPr id="19" name="Imag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94906" y="1676621"/>
                  <a:ext cx="2247327" cy="3997246"/>
                </a:xfrm>
                <a:prstGeom prst="rect">
                  <a:avLst/>
                </a:prstGeom>
              </p:spPr>
            </p:pic>
            <p:sp>
              <p:nvSpPr>
                <p:cNvPr id="20" name="Rectangle 19"/>
                <p:cNvSpPr/>
                <p:nvPr/>
              </p:nvSpPr>
              <p:spPr>
                <a:xfrm>
                  <a:off x="3543657" y="1999648"/>
                  <a:ext cx="812319" cy="113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chemeClr val="tx1">
                          <a:lumMod val="65000"/>
                          <a:lumOff val="35000"/>
                        </a:schemeClr>
                      </a:solidFill>
                    </a:rPr>
                    <a:t>VIRGINIE MARTIN</a:t>
                  </a:r>
                  <a:endParaRPr lang="fr-FR" sz="700" b="1" dirty="0">
                    <a:solidFill>
                      <a:schemeClr val="tx1">
                        <a:lumMod val="65000"/>
                        <a:lumOff val="35000"/>
                      </a:schemeClr>
                    </a:solidFill>
                  </a:endParaRPr>
                </a:p>
              </p:txBody>
            </p:sp>
          </p:grpSp>
          <p:sp>
            <p:nvSpPr>
              <p:cNvPr id="17" name="Rectangle 16"/>
              <p:cNvSpPr/>
              <p:nvPr/>
            </p:nvSpPr>
            <p:spPr>
              <a:xfrm>
                <a:off x="3563888" y="2105905"/>
                <a:ext cx="812319" cy="113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700" b="1" dirty="0" smtClean="0">
                    <a:solidFill>
                      <a:schemeClr val="bg1">
                        <a:lumMod val="65000"/>
                      </a:schemeClr>
                    </a:solidFill>
                  </a:rPr>
                  <a:t>Voir le profil</a:t>
                </a:r>
                <a:endParaRPr lang="fr-FR" sz="700" b="1" dirty="0">
                  <a:solidFill>
                    <a:schemeClr val="bg1">
                      <a:lumMod val="65000"/>
                    </a:schemeClr>
                  </a:solidFill>
                </a:endParaRPr>
              </a:p>
            </p:txBody>
          </p:sp>
        </p:grpSp>
        <p:sp>
          <p:nvSpPr>
            <p:cNvPr id="5" name="Rectangle 4"/>
            <p:cNvSpPr/>
            <p:nvPr/>
          </p:nvSpPr>
          <p:spPr>
            <a:xfrm>
              <a:off x="5352503" y="4447608"/>
              <a:ext cx="563910" cy="108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Rectangle 76"/>
            <p:cNvSpPr/>
            <p:nvPr/>
          </p:nvSpPr>
          <p:spPr>
            <a:xfrm>
              <a:off x="5373501" y="4578234"/>
              <a:ext cx="389741" cy="108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Rectangle 77"/>
            <p:cNvSpPr/>
            <p:nvPr/>
          </p:nvSpPr>
          <p:spPr>
            <a:xfrm>
              <a:off x="5364593" y="4556433"/>
              <a:ext cx="551820" cy="252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texte 1"/>
          <p:cNvSpPr>
            <a:spLocks noGrp="1"/>
          </p:cNvSpPr>
          <p:nvPr>
            <p:ph type="body" sz="quarter" idx="13"/>
          </p:nvPr>
        </p:nvSpPr>
        <p:spPr/>
        <p:txBody>
          <a:bodyPr/>
          <a:lstStyle/>
          <a:p>
            <a:r>
              <a:rPr lang="fr-FR" dirty="0" smtClean="0"/>
              <a:t>Le mobile</a:t>
            </a:r>
            <a:endParaRPr lang="fr-FR" dirty="0"/>
          </a:p>
        </p:txBody>
      </p:sp>
      <p:sp>
        <p:nvSpPr>
          <p:cNvPr id="3" name="Espace réservé du texte 2"/>
          <p:cNvSpPr>
            <a:spLocks noGrp="1"/>
          </p:cNvSpPr>
          <p:nvPr>
            <p:ph type="body" sz="quarter" idx="11"/>
          </p:nvPr>
        </p:nvSpPr>
        <p:spPr/>
        <p:txBody>
          <a:bodyPr/>
          <a:lstStyle/>
          <a:p>
            <a:r>
              <a:rPr lang="fr-FR" b="0" spc="-30" dirty="0" smtClean="0"/>
              <a:t>Les principales fonctionnalités Selfcare Mobile à </a:t>
            </a:r>
            <a:r>
              <a:rPr lang="fr-FR" spc="-30" dirty="0" smtClean="0"/>
              <a:t>maîtriser</a:t>
            </a:r>
            <a:r>
              <a:rPr lang="fr-FR" b="0" spc="-30" dirty="0" smtClean="0"/>
              <a:t> et </a:t>
            </a:r>
            <a:r>
              <a:rPr lang="fr-FR" spc="-30" dirty="0" smtClean="0"/>
              <a:t>promouvoir </a:t>
            </a:r>
            <a:r>
              <a:rPr lang="fr-FR" b="0" spc="-30" dirty="0" smtClean="0"/>
              <a:t>auprès de nos clients</a:t>
            </a:r>
            <a:endParaRPr lang="fr-FR" b="0" spc="-30" dirty="0"/>
          </a:p>
        </p:txBody>
      </p:sp>
      <p:sp>
        <p:nvSpPr>
          <p:cNvPr id="25" name="Rectangle 24"/>
          <p:cNvSpPr/>
          <p:nvPr/>
        </p:nvSpPr>
        <p:spPr>
          <a:xfrm>
            <a:off x="2349277" y="1780330"/>
            <a:ext cx="438538" cy="141675"/>
          </a:xfrm>
          <a:prstGeom prst="rect">
            <a:avLst/>
          </a:prstGeom>
          <a:solidFill>
            <a:schemeClr val="accent1"/>
          </a:solidFill>
        </p:spPr>
        <p:txBody>
          <a:bodyPr wrap="none" anchor="ctr">
            <a:spAutoFit/>
          </a:bodyPr>
          <a:lstStyle/>
          <a:p>
            <a:pPr algn="ctr"/>
            <a:r>
              <a:rPr lang="fr-FR" sz="800" b="1" dirty="0">
                <a:solidFill>
                  <a:schemeClr val="bg1"/>
                </a:solidFill>
              </a:rPr>
              <a:t>NOUVEAU</a:t>
            </a:r>
          </a:p>
        </p:txBody>
      </p:sp>
      <p:sp>
        <p:nvSpPr>
          <p:cNvPr id="26" name="Rectangle 25"/>
          <p:cNvSpPr/>
          <p:nvPr/>
        </p:nvSpPr>
        <p:spPr>
          <a:xfrm>
            <a:off x="1863971" y="2894936"/>
            <a:ext cx="438538" cy="141675"/>
          </a:xfrm>
          <a:prstGeom prst="rect">
            <a:avLst/>
          </a:prstGeom>
          <a:solidFill>
            <a:schemeClr val="accent1"/>
          </a:solidFill>
        </p:spPr>
        <p:txBody>
          <a:bodyPr wrap="none" anchor="ctr">
            <a:spAutoFit/>
          </a:bodyPr>
          <a:lstStyle/>
          <a:p>
            <a:pPr algn="ctr"/>
            <a:r>
              <a:rPr lang="fr-FR" sz="800" b="1" dirty="0">
                <a:solidFill>
                  <a:schemeClr val="bg1"/>
                </a:solidFill>
              </a:rPr>
              <a:t>NOUVEAU</a:t>
            </a:r>
          </a:p>
        </p:txBody>
      </p:sp>
      <p:grpSp>
        <p:nvGrpSpPr>
          <p:cNvPr id="27" name="Groupe 26"/>
          <p:cNvGrpSpPr/>
          <p:nvPr/>
        </p:nvGrpSpPr>
        <p:grpSpPr>
          <a:xfrm>
            <a:off x="760043" y="1933099"/>
            <a:ext cx="2913146" cy="154978"/>
            <a:chOff x="449803" y="1865686"/>
            <a:chExt cx="3025749" cy="160968"/>
          </a:xfrm>
        </p:grpSpPr>
        <p:cxnSp>
          <p:nvCxnSpPr>
            <p:cNvPr id="28" name="Connecteur droit 27"/>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0" name="Groupe 29"/>
          <p:cNvGrpSpPr/>
          <p:nvPr/>
        </p:nvGrpSpPr>
        <p:grpSpPr>
          <a:xfrm>
            <a:off x="760043" y="3051862"/>
            <a:ext cx="2913146" cy="154978"/>
            <a:chOff x="449803" y="1865686"/>
            <a:chExt cx="3025749" cy="160968"/>
          </a:xfrm>
        </p:grpSpPr>
        <p:cxnSp>
          <p:nvCxnSpPr>
            <p:cNvPr id="31" name="Connecteur droit 30"/>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3" name="Groupe 32"/>
          <p:cNvGrpSpPr/>
          <p:nvPr/>
        </p:nvGrpSpPr>
        <p:grpSpPr>
          <a:xfrm>
            <a:off x="757422" y="2558431"/>
            <a:ext cx="2915767" cy="648409"/>
            <a:chOff x="449803" y="1865686"/>
            <a:chExt cx="3028471" cy="673472"/>
          </a:xfrm>
        </p:grpSpPr>
        <p:cxnSp>
          <p:nvCxnSpPr>
            <p:cNvPr id="34" name="Connecteur droit 33"/>
            <p:cNvCxnSpPr/>
            <p:nvPr/>
          </p:nvCxnSpPr>
          <p:spPr>
            <a:xfrm>
              <a:off x="3059832" y="1865686"/>
              <a:ext cx="418442" cy="673472"/>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6" name="Groupe 35"/>
          <p:cNvGrpSpPr/>
          <p:nvPr/>
        </p:nvGrpSpPr>
        <p:grpSpPr>
          <a:xfrm>
            <a:off x="760043" y="3523967"/>
            <a:ext cx="2913146" cy="154978"/>
            <a:chOff x="449803" y="1865686"/>
            <a:chExt cx="3025749" cy="160968"/>
          </a:xfrm>
        </p:grpSpPr>
        <p:cxnSp>
          <p:nvCxnSpPr>
            <p:cNvPr id="37" name="Connecteur droit 36"/>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9" name="Groupe 38"/>
          <p:cNvGrpSpPr/>
          <p:nvPr/>
        </p:nvGrpSpPr>
        <p:grpSpPr>
          <a:xfrm>
            <a:off x="760043" y="5247235"/>
            <a:ext cx="2913146" cy="154978"/>
            <a:chOff x="449803" y="1865686"/>
            <a:chExt cx="3025749" cy="160968"/>
          </a:xfrm>
        </p:grpSpPr>
        <p:cxnSp>
          <p:nvCxnSpPr>
            <p:cNvPr id="40" name="Connecteur droit 39"/>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5" name="Groupe 44"/>
          <p:cNvGrpSpPr/>
          <p:nvPr/>
        </p:nvGrpSpPr>
        <p:grpSpPr>
          <a:xfrm flipH="1">
            <a:off x="5006146" y="3757146"/>
            <a:ext cx="3697371" cy="154978"/>
            <a:chOff x="-364735" y="1865686"/>
            <a:chExt cx="3840287" cy="160968"/>
          </a:xfrm>
        </p:grpSpPr>
        <p:cxnSp>
          <p:nvCxnSpPr>
            <p:cNvPr id="46" name="Connecteur droit 45"/>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a:xfrm flipH="1">
              <a:off x="-364735" y="1865686"/>
              <a:ext cx="3424567"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 name="Groupe 47"/>
          <p:cNvGrpSpPr/>
          <p:nvPr/>
        </p:nvGrpSpPr>
        <p:grpSpPr>
          <a:xfrm>
            <a:off x="760043" y="4022334"/>
            <a:ext cx="2913146" cy="154978"/>
            <a:chOff x="449803" y="1865686"/>
            <a:chExt cx="3025749" cy="160968"/>
          </a:xfrm>
        </p:grpSpPr>
        <p:cxnSp>
          <p:nvCxnSpPr>
            <p:cNvPr id="49" name="Connecteur droit 48"/>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flipH="1">
              <a:off x="449803" y="1865686"/>
              <a:ext cx="261002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 name="Groupe 50"/>
          <p:cNvGrpSpPr/>
          <p:nvPr/>
        </p:nvGrpSpPr>
        <p:grpSpPr>
          <a:xfrm flipH="1">
            <a:off x="5001313" y="4131735"/>
            <a:ext cx="3702203" cy="517943"/>
            <a:chOff x="-367032" y="2001195"/>
            <a:chExt cx="3845306" cy="537963"/>
          </a:xfrm>
        </p:grpSpPr>
        <p:cxnSp>
          <p:nvCxnSpPr>
            <p:cNvPr id="52" name="Connecteur droit 51"/>
            <p:cNvCxnSpPr/>
            <p:nvPr/>
          </p:nvCxnSpPr>
          <p:spPr>
            <a:xfrm>
              <a:off x="3057535" y="2001195"/>
              <a:ext cx="420739" cy="537963"/>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flipH="1">
              <a:off x="-367032" y="2001195"/>
              <a:ext cx="3426864"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4" name="Groupe 53"/>
          <p:cNvGrpSpPr/>
          <p:nvPr/>
        </p:nvGrpSpPr>
        <p:grpSpPr>
          <a:xfrm>
            <a:off x="802988" y="5207031"/>
            <a:ext cx="1776671" cy="730777"/>
            <a:chOff x="494408" y="5197126"/>
            <a:chExt cx="1845345" cy="759024"/>
          </a:xfrm>
        </p:grpSpPr>
        <p:sp>
          <p:nvSpPr>
            <p:cNvPr id="55" name="ZoneTexte 54"/>
            <p:cNvSpPr txBox="1"/>
            <p:nvPr/>
          </p:nvSpPr>
          <p:spPr>
            <a:xfrm>
              <a:off x="662535" y="5332788"/>
              <a:ext cx="1677218" cy="623362"/>
            </a:xfrm>
            <a:prstGeom prst="rect">
              <a:avLst/>
            </a:prstGeom>
            <a:noFill/>
          </p:spPr>
          <p:txBody>
            <a:bodyPr wrap="square" rtlCol="0">
              <a:spAutoFit/>
            </a:bodyPr>
            <a:lstStyle/>
            <a:p>
              <a:r>
                <a:rPr lang="fr-FR" sz="1100" dirty="0" smtClean="0">
                  <a:solidFill>
                    <a:schemeClr val="bg2"/>
                  </a:solidFill>
                </a:rPr>
                <a:t>Cliquez à l’aide </a:t>
              </a:r>
              <a:r>
                <a:rPr lang="fr-FR" sz="1100" u="sng" dirty="0" smtClean="0">
                  <a:solidFill>
                    <a:schemeClr val="bg2"/>
                  </a:solidFill>
                </a:rPr>
                <a:t>de votre souris </a:t>
              </a:r>
              <a:r>
                <a:rPr lang="fr-FR" sz="1100" dirty="0" smtClean="0">
                  <a:solidFill>
                    <a:schemeClr val="bg2"/>
                  </a:solidFill>
                </a:rPr>
                <a:t>sur les différentes fonctionnalités à découvrir </a:t>
              </a:r>
            </a:p>
          </p:txBody>
        </p:sp>
        <p:sp>
          <p:nvSpPr>
            <p:cNvPr id="56" name="Arc 55"/>
            <p:cNvSpPr/>
            <p:nvPr/>
          </p:nvSpPr>
          <p:spPr>
            <a:xfrm rot="9248769">
              <a:off x="494408" y="5197126"/>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cxnSp>
        <p:nvCxnSpPr>
          <p:cNvPr id="57" name="Connecteur droit 56"/>
          <p:cNvCxnSpPr/>
          <p:nvPr/>
        </p:nvCxnSpPr>
        <p:spPr>
          <a:xfrm>
            <a:off x="6021072" y="2555097"/>
            <a:ext cx="26824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6021072" y="1932795"/>
            <a:ext cx="268244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2" name="Groupe 71"/>
          <p:cNvGrpSpPr/>
          <p:nvPr/>
        </p:nvGrpSpPr>
        <p:grpSpPr>
          <a:xfrm>
            <a:off x="7355598" y="5685962"/>
            <a:ext cx="1681491" cy="877897"/>
            <a:chOff x="6557744" y="89277"/>
            <a:chExt cx="1681491" cy="877897"/>
          </a:xfrm>
        </p:grpSpPr>
        <p:sp>
          <p:nvSpPr>
            <p:cNvPr id="73" name="ZoneTexte 72"/>
            <p:cNvSpPr txBox="1"/>
            <p:nvPr/>
          </p:nvSpPr>
          <p:spPr>
            <a:xfrm>
              <a:off x="6557744" y="89277"/>
              <a:ext cx="1681491" cy="600164"/>
            </a:xfrm>
            <a:prstGeom prst="rect">
              <a:avLst/>
            </a:prstGeom>
            <a:noFill/>
          </p:spPr>
          <p:txBody>
            <a:bodyPr wrap="square" rtlCol="0">
              <a:spAutoFit/>
            </a:bodyPr>
            <a:lstStyle/>
            <a:p>
              <a:r>
                <a:rPr lang="fr-FR" sz="1100" dirty="0" smtClean="0">
                  <a:solidFill>
                    <a:schemeClr val="bg2"/>
                  </a:solidFill>
                </a:rPr>
                <a:t>Puis cliquez sur cette icone présente dans les différentes </a:t>
              </a:r>
              <a:r>
                <a:rPr lang="fr-FR" sz="1100" dirty="0" err="1" smtClean="0">
                  <a:solidFill>
                    <a:schemeClr val="bg2"/>
                  </a:solidFill>
                </a:rPr>
                <a:t>slides</a:t>
              </a:r>
              <a:r>
                <a:rPr lang="fr-FR" sz="1100" dirty="0" smtClean="0">
                  <a:solidFill>
                    <a:schemeClr val="bg2"/>
                  </a:solidFill>
                </a:rPr>
                <a:t> pour revenir à ce menu</a:t>
              </a:r>
            </a:p>
          </p:txBody>
        </p:sp>
        <p:sp>
          <p:nvSpPr>
            <p:cNvPr id="74" name="Arc 73"/>
            <p:cNvSpPr/>
            <p:nvPr/>
          </p:nvSpPr>
          <p:spPr>
            <a:xfrm rot="19130572">
              <a:off x="7573764"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
        <p:nvSpPr>
          <p:cNvPr id="84" name="Freeform 11">
            <a:hlinkClick r:id="" action="ppaction://hlinkshowjump?jump=previousslide"/>
          </p:cNvPr>
          <p:cNvSpPr>
            <a:spLocks noEditPoints="1"/>
          </p:cNvSpPr>
          <p:nvPr/>
        </p:nvSpPr>
        <p:spPr bwMode="auto">
          <a:xfrm>
            <a:off x="8620826" y="6465855"/>
            <a:ext cx="167878" cy="166688"/>
          </a:xfrm>
          <a:prstGeom prst="roundRect">
            <a:avLst/>
          </a:prstGeom>
          <a:solidFill>
            <a:schemeClr val="bg1"/>
          </a:solidFill>
          <a:ln w="6350">
            <a:solidFill>
              <a:schemeClr val="tx1">
                <a:lumMod val="50000"/>
                <a:lumOff val="50000"/>
              </a:schemeClr>
            </a:solidFill>
          </a:ln>
        </p:spPr>
        <p:txBody>
          <a:bodyPr/>
          <a:lstStyle/>
          <a:p>
            <a:pPr fontAlgn="auto">
              <a:spcBef>
                <a:spcPts val="0"/>
              </a:spcBef>
              <a:spcAft>
                <a:spcPts val="0"/>
              </a:spcAft>
              <a:defRPr/>
            </a:pPr>
            <a:endParaRPr lang="id-ID">
              <a:latin typeface="+mn-lt"/>
              <a:ea typeface="+mn-ea"/>
            </a:endParaRPr>
          </a:p>
        </p:txBody>
      </p:sp>
      <p:grpSp>
        <p:nvGrpSpPr>
          <p:cNvPr id="85" name="Group 4">
            <a:extLst>
              <a:ext uri="{FF2B5EF4-FFF2-40B4-BE49-F238E27FC236}"/>
            </a:extLst>
          </p:cNvPr>
          <p:cNvGrpSpPr>
            <a:grpSpLocks noChangeAspect="1"/>
          </p:cNvGrpSpPr>
          <p:nvPr/>
        </p:nvGrpSpPr>
        <p:grpSpPr bwMode="auto">
          <a:xfrm>
            <a:off x="8644898" y="6463473"/>
            <a:ext cx="117237" cy="157785"/>
            <a:chOff x="4684" y="936"/>
            <a:chExt cx="266" cy="358"/>
          </a:xfrm>
          <a:solidFill>
            <a:srgbClr val="333333"/>
          </a:solidFill>
        </p:grpSpPr>
        <p:sp>
          <p:nvSpPr>
            <p:cNvPr id="86" name="Freeform 5">
              <a:extLst>
                <a:ext uri="{FF2B5EF4-FFF2-40B4-BE49-F238E27FC236}"/>
              </a:extLst>
            </p:cNvPr>
            <p:cNvSpPr>
              <a:spLocks/>
            </p:cNvSpPr>
            <p:nvPr/>
          </p:nvSpPr>
          <p:spPr bwMode="auto">
            <a:xfrm>
              <a:off x="4684" y="1138"/>
              <a:ext cx="80" cy="156"/>
            </a:xfrm>
            <a:custGeom>
              <a:avLst/>
              <a:gdLst>
                <a:gd name="T0" fmla="*/ 40 w 44"/>
                <a:gd name="T1" fmla="*/ 87 h 87"/>
                <a:gd name="T2" fmla="*/ 38 w 44"/>
                <a:gd name="T3" fmla="*/ 86 h 87"/>
                <a:gd name="T4" fmla="*/ 3 w 44"/>
                <a:gd name="T5" fmla="*/ 51 h 87"/>
                <a:gd name="T6" fmla="*/ 0 w 44"/>
                <a:gd name="T7" fmla="*/ 43 h 87"/>
                <a:gd name="T8" fmla="*/ 3 w 44"/>
                <a:gd name="T9" fmla="*/ 36 h 87"/>
                <a:gd name="T10" fmla="*/ 38 w 44"/>
                <a:gd name="T11" fmla="*/ 1 h 87"/>
                <a:gd name="T12" fmla="*/ 42 w 44"/>
                <a:gd name="T13" fmla="*/ 1 h 87"/>
                <a:gd name="T14" fmla="*/ 42 w 44"/>
                <a:gd name="T15" fmla="*/ 6 h 87"/>
                <a:gd name="T16" fmla="*/ 8 w 44"/>
                <a:gd name="T17" fmla="*/ 40 h 87"/>
                <a:gd name="T18" fmla="*/ 7 w 44"/>
                <a:gd name="T19" fmla="*/ 43 h 87"/>
                <a:gd name="T20" fmla="*/ 8 w 44"/>
                <a:gd name="T21" fmla="*/ 47 h 87"/>
                <a:gd name="T22" fmla="*/ 42 w 44"/>
                <a:gd name="T23" fmla="*/ 81 h 87"/>
                <a:gd name="T24" fmla="*/ 42 w 44"/>
                <a:gd name="T25" fmla="*/ 86 h 87"/>
                <a:gd name="T26" fmla="*/ 40 w 4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87">
                  <a:moveTo>
                    <a:pt x="40" y="87"/>
                  </a:moveTo>
                  <a:cubicBezTo>
                    <a:pt x="39" y="87"/>
                    <a:pt x="38" y="86"/>
                    <a:pt x="38" y="86"/>
                  </a:cubicBezTo>
                  <a:cubicBezTo>
                    <a:pt x="3" y="51"/>
                    <a:pt x="3" y="51"/>
                    <a:pt x="3" y="51"/>
                  </a:cubicBezTo>
                  <a:cubicBezTo>
                    <a:pt x="1" y="49"/>
                    <a:pt x="0" y="46"/>
                    <a:pt x="0" y="43"/>
                  </a:cubicBezTo>
                  <a:cubicBezTo>
                    <a:pt x="0" y="41"/>
                    <a:pt x="1" y="38"/>
                    <a:pt x="3" y="36"/>
                  </a:cubicBezTo>
                  <a:cubicBezTo>
                    <a:pt x="38" y="1"/>
                    <a:pt x="38" y="1"/>
                    <a:pt x="38" y="1"/>
                  </a:cubicBezTo>
                  <a:cubicBezTo>
                    <a:pt x="39" y="0"/>
                    <a:pt x="41" y="0"/>
                    <a:pt x="42" y="1"/>
                  </a:cubicBezTo>
                  <a:cubicBezTo>
                    <a:pt x="44" y="2"/>
                    <a:pt x="44" y="5"/>
                    <a:pt x="42" y="6"/>
                  </a:cubicBezTo>
                  <a:cubicBezTo>
                    <a:pt x="8" y="40"/>
                    <a:pt x="8" y="40"/>
                    <a:pt x="8" y="40"/>
                  </a:cubicBezTo>
                  <a:cubicBezTo>
                    <a:pt x="7" y="41"/>
                    <a:pt x="7" y="42"/>
                    <a:pt x="7" y="43"/>
                  </a:cubicBezTo>
                  <a:cubicBezTo>
                    <a:pt x="7" y="45"/>
                    <a:pt x="7" y="46"/>
                    <a:pt x="8" y="47"/>
                  </a:cubicBezTo>
                  <a:cubicBezTo>
                    <a:pt x="42" y="81"/>
                    <a:pt x="42" y="81"/>
                    <a:pt x="42" y="81"/>
                  </a:cubicBezTo>
                  <a:cubicBezTo>
                    <a:pt x="44" y="82"/>
                    <a:pt x="44" y="85"/>
                    <a:pt x="42" y="86"/>
                  </a:cubicBezTo>
                  <a:cubicBezTo>
                    <a:pt x="42" y="86"/>
                    <a:pt x="41" y="87"/>
                    <a:pt x="4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ubuntu"/>
                <a:cs typeface="Arial" charset="0"/>
              </a:endParaRPr>
            </a:p>
          </p:txBody>
        </p:sp>
        <p:sp>
          <p:nvSpPr>
            <p:cNvPr id="87" name="Freeform 6">
              <a:extLst>
                <a:ext uri="{FF2B5EF4-FFF2-40B4-BE49-F238E27FC236}"/>
              </a:extLst>
            </p:cNvPr>
            <p:cNvSpPr>
              <a:spLocks/>
            </p:cNvSpPr>
            <p:nvPr/>
          </p:nvSpPr>
          <p:spPr bwMode="auto">
            <a:xfrm>
              <a:off x="4693" y="936"/>
              <a:ext cx="257" cy="286"/>
            </a:xfrm>
            <a:custGeom>
              <a:avLst/>
              <a:gdLst>
                <a:gd name="T0" fmla="*/ 119 w 142"/>
                <a:gd name="T1" fmla="*/ 159 h 159"/>
                <a:gd name="T2" fmla="*/ 3 w 142"/>
                <a:gd name="T3" fmla="*/ 159 h 159"/>
                <a:gd name="T4" fmla="*/ 0 w 142"/>
                <a:gd name="T5" fmla="*/ 155 h 159"/>
                <a:gd name="T6" fmla="*/ 3 w 142"/>
                <a:gd name="T7" fmla="*/ 152 h 159"/>
                <a:gd name="T8" fmla="*/ 119 w 142"/>
                <a:gd name="T9" fmla="*/ 152 h 159"/>
                <a:gd name="T10" fmla="*/ 136 w 142"/>
                <a:gd name="T11" fmla="*/ 135 h 159"/>
                <a:gd name="T12" fmla="*/ 136 w 142"/>
                <a:gd name="T13" fmla="*/ 3 h 159"/>
                <a:gd name="T14" fmla="*/ 139 w 142"/>
                <a:gd name="T15" fmla="*/ 0 h 159"/>
                <a:gd name="T16" fmla="*/ 142 w 142"/>
                <a:gd name="T17" fmla="*/ 3 h 159"/>
                <a:gd name="T18" fmla="*/ 142 w 142"/>
                <a:gd name="T19" fmla="*/ 135 h 159"/>
                <a:gd name="T20" fmla="*/ 119 w 142"/>
                <a:gd name="T2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9">
                  <a:moveTo>
                    <a:pt x="119" y="159"/>
                  </a:moveTo>
                  <a:cubicBezTo>
                    <a:pt x="3" y="159"/>
                    <a:pt x="3" y="159"/>
                    <a:pt x="3" y="159"/>
                  </a:cubicBezTo>
                  <a:cubicBezTo>
                    <a:pt x="1" y="159"/>
                    <a:pt x="0" y="157"/>
                    <a:pt x="0" y="155"/>
                  </a:cubicBezTo>
                  <a:cubicBezTo>
                    <a:pt x="0" y="154"/>
                    <a:pt x="1" y="152"/>
                    <a:pt x="3" y="152"/>
                  </a:cubicBezTo>
                  <a:cubicBezTo>
                    <a:pt x="119" y="152"/>
                    <a:pt x="119" y="152"/>
                    <a:pt x="119" y="152"/>
                  </a:cubicBezTo>
                  <a:cubicBezTo>
                    <a:pt x="128" y="152"/>
                    <a:pt x="136" y="145"/>
                    <a:pt x="136" y="135"/>
                  </a:cubicBezTo>
                  <a:cubicBezTo>
                    <a:pt x="136" y="3"/>
                    <a:pt x="136" y="3"/>
                    <a:pt x="136" y="3"/>
                  </a:cubicBezTo>
                  <a:cubicBezTo>
                    <a:pt x="136" y="2"/>
                    <a:pt x="137" y="0"/>
                    <a:pt x="139" y="0"/>
                  </a:cubicBezTo>
                  <a:cubicBezTo>
                    <a:pt x="141" y="0"/>
                    <a:pt x="142" y="2"/>
                    <a:pt x="142" y="3"/>
                  </a:cubicBezTo>
                  <a:cubicBezTo>
                    <a:pt x="142" y="135"/>
                    <a:pt x="142" y="135"/>
                    <a:pt x="142" y="135"/>
                  </a:cubicBezTo>
                  <a:cubicBezTo>
                    <a:pt x="142" y="148"/>
                    <a:pt x="132" y="159"/>
                    <a:pt x="119"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ubuntu"/>
                <a:cs typeface="Arial" charset="0"/>
              </a:endParaRPr>
            </a:p>
          </p:txBody>
        </p:sp>
      </p:grpSp>
      <p:grpSp>
        <p:nvGrpSpPr>
          <p:cNvPr id="89" name="Groupe 88"/>
          <p:cNvGrpSpPr/>
          <p:nvPr/>
        </p:nvGrpSpPr>
        <p:grpSpPr>
          <a:xfrm flipH="1">
            <a:off x="5006146" y="4649676"/>
            <a:ext cx="3699354" cy="216088"/>
            <a:chOff x="-208503" y="1868369"/>
            <a:chExt cx="3842346" cy="224441"/>
          </a:xfrm>
        </p:grpSpPr>
        <p:cxnSp>
          <p:nvCxnSpPr>
            <p:cNvPr id="90" name="Connecteur droit 89"/>
            <p:cNvCxnSpPr/>
            <p:nvPr/>
          </p:nvCxnSpPr>
          <p:spPr>
            <a:xfrm flipV="1">
              <a:off x="3059832" y="1868369"/>
              <a:ext cx="574011" cy="224441"/>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flipH="1">
              <a:off x="-208503" y="2092807"/>
              <a:ext cx="3330691"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4" name="Image 3">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33251" y="3877487"/>
            <a:ext cx="2316289" cy="347443"/>
          </a:xfrm>
          <a:prstGeom prst="rect">
            <a:avLst/>
          </a:prstGeom>
        </p:spPr>
      </p:pic>
      <p:pic>
        <p:nvPicPr>
          <p:cNvPr id="62" name="Image 61">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3035" y="1680807"/>
            <a:ext cx="1731121" cy="347443"/>
          </a:xfrm>
          <a:prstGeom prst="rect">
            <a:avLst/>
          </a:prstGeom>
        </p:spPr>
      </p:pic>
      <p:pic>
        <p:nvPicPr>
          <p:cNvPr id="63" name="Image 62">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3035" y="2792349"/>
            <a:ext cx="1273959" cy="347443"/>
          </a:xfrm>
          <a:prstGeom prst="rect">
            <a:avLst/>
          </a:prstGeom>
        </p:spPr>
      </p:pic>
      <p:pic>
        <p:nvPicPr>
          <p:cNvPr id="64" name="Image 63">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3035" y="3288652"/>
            <a:ext cx="1139858" cy="347443"/>
          </a:xfrm>
          <a:prstGeom prst="rect">
            <a:avLst/>
          </a:prstGeom>
        </p:spPr>
      </p:pic>
      <p:pic>
        <p:nvPicPr>
          <p:cNvPr id="65" name="Image 64">
            <a:hlinkClick r:id="rId14" action="ppaction://hlinksldjump"/>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3035" y="3776128"/>
            <a:ext cx="1651880" cy="347443"/>
          </a:xfrm>
          <a:prstGeom prst="rect">
            <a:avLst/>
          </a:prstGeom>
        </p:spPr>
      </p:pic>
      <p:pic>
        <p:nvPicPr>
          <p:cNvPr id="66" name="Image 65">
            <a:hlinkClick r:id="rId16" action="ppaction://hlinksldjump"/>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313593" y="1703833"/>
            <a:ext cx="2486963" cy="347443"/>
          </a:xfrm>
          <a:prstGeom prst="rect">
            <a:avLst/>
          </a:prstGeom>
        </p:spPr>
      </p:pic>
      <p:pic>
        <p:nvPicPr>
          <p:cNvPr id="67" name="Image 66">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88060" y="2304823"/>
            <a:ext cx="2712496" cy="347443"/>
          </a:xfrm>
          <a:prstGeom prst="rect">
            <a:avLst/>
          </a:prstGeom>
        </p:spPr>
      </p:pic>
      <p:pic>
        <p:nvPicPr>
          <p:cNvPr id="68" name="Image 67">
            <a:hlinkClick r:id="rId20" action="ppaction://hlinksldjump"/>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84369" y="4993609"/>
            <a:ext cx="1609211" cy="347443"/>
          </a:xfrm>
          <a:prstGeom prst="rect">
            <a:avLst/>
          </a:prstGeom>
        </p:spPr>
      </p:pic>
      <p:pic>
        <p:nvPicPr>
          <p:cNvPr id="69" name="Image 68">
            <a:hlinkClick r:id="rId22" action="ppaction://hlinksldjump"/>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593986" y="3495356"/>
            <a:ext cx="2206570" cy="347443"/>
          </a:xfrm>
          <a:prstGeom prst="rect">
            <a:avLst/>
          </a:prstGeom>
        </p:spPr>
      </p:pic>
      <p:pic>
        <p:nvPicPr>
          <p:cNvPr id="70" name="Image 69">
            <a:hlinkClick r:id="rId24" action="ppaction://hlinksldjump"/>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63035" y="2309519"/>
            <a:ext cx="2675923" cy="347443"/>
          </a:xfrm>
          <a:prstGeom prst="rect">
            <a:avLst/>
          </a:prstGeom>
        </p:spPr>
      </p:pic>
      <p:pic>
        <p:nvPicPr>
          <p:cNvPr id="71" name="Image 70">
            <a:hlinkClick r:id="rId26" action="ppaction://hlinksldjump"/>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7240109" y="4249430"/>
            <a:ext cx="1560447" cy="347443"/>
          </a:xfrm>
          <a:prstGeom prst="rect">
            <a:avLst/>
          </a:prstGeom>
        </p:spPr>
      </p:pic>
      <p:pic>
        <p:nvPicPr>
          <p:cNvPr id="75" name="Image 74">
            <a:hlinkClick r:id="rId28" action="ppaction://hlinksldjump"/>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935334" y="4596682"/>
            <a:ext cx="1865222" cy="347443"/>
          </a:xfrm>
          <a:prstGeom prst="rect">
            <a:avLst/>
          </a:prstGeom>
        </p:spPr>
      </p:pic>
      <p:grpSp>
        <p:nvGrpSpPr>
          <p:cNvPr id="42" name="Groupe 41"/>
          <p:cNvGrpSpPr/>
          <p:nvPr/>
        </p:nvGrpSpPr>
        <p:grpSpPr>
          <a:xfrm flipH="1">
            <a:off x="5006146" y="4494701"/>
            <a:ext cx="3697371" cy="154978"/>
            <a:chOff x="-364735" y="1865686"/>
            <a:chExt cx="3840287" cy="160968"/>
          </a:xfrm>
        </p:grpSpPr>
        <p:cxnSp>
          <p:nvCxnSpPr>
            <p:cNvPr id="43" name="Connecteur droit 42"/>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flipH="1">
              <a:off x="-364735" y="1865686"/>
              <a:ext cx="3424567"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091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54"/>
                                        </p:tgtEl>
                                        <p:attrNameLst>
                                          <p:attrName>style.visibility</p:attrName>
                                        </p:attrNameLst>
                                      </p:cBhvr>
                                      <p:to>
                                        <p:strVal val="visible"/>
                                      </p:to>
                                    </p:set>
                                  </p:childTnLst>
                                  <p:subTnLst>
                                    <p:audio>
                                      <p:cMediaNode vol="100000">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72"/>
                                        </p:tgtEl>
                                        <p:attrNameLst>
                                          <p:attrName>style.visibility</p:attrName>
                                        </p:attrNameLst>
                                      </p:cBhvr>
                                      <p:to>
                                        <p:strVal val="visible"/>
                                      </p:to>
                                    </p:set>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54"/>
                                        </p:tgtEl>
                                      </p:cBhvr>
                                    </p:animEffect>
                                    <p:animScale>
                                      <p:cBhvr>
                                        <p:cTn id="13" dur="250" autoRev="1" fill="hold"/>
                                        <p:tgtEl>
                                          <p:spTgt spid="54"/>
                                        </p:tgtEl>
                                      </p:cBhvr>
                                      <p:by x="105000" y="105000"/>
                                    </p:animScale>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72"/>
                                        </p:tgtEl>
                                      </p:cBhvr>
                                    </p:animEffect>
                                    <p:animScale>
                                      <p:cBhvr>
                                        <p:cTn id="17" dur="25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DIRECT </a:t>
            </a:r>
            <a:r>
              <a:rPr lang="fr-FR" dirty="0"/>
              <a:t>ECUREUIL INTERNET</a:t>
            </a:r>
          </a:p>
        </p:txBody>
      </p:sp>
      <p:sp>
        <p:nvSpPr>
          <p:cNvPr id="3" name="Espace réservé du texte 2"/>
          <p:cNvSpPr>
            <a:spLocks noGrp="1"/>
          </p:cNvSpPr>
          <p:nvPr>
            <p:ph type="body" sz="quarter" idx="11"/>
          </p:nvPr>
        </p:nvSpPr>
        <p:spPr/>
        <p:txBody>
          <a:bodyPr/>
          <a:lstStyle/>
          <a:p>
            <a:r>
              <a:rPr lang="fr-FR" b="0" spc="-30" dirty="0"/>
              <a:t>Les principales fonctionnalités </a:t>
            </a:r>
            <a:r>
              <a:rPr lang="fr-FR" b="0" spc="-30" dirty="0" smtClean="0"/>
              <a:t>Selfcare DEI à </a:t>
            </a:r>
            <a:r>
              <a:rPr lang="fr-FR" spc="-30" dirty="0"/>
              <a:t>maîtriser</a:t>
            </a:r>
            <a:r>
              <a:rPr lang="fr-FR" b="0" spc="-30" dirty="0"/>
              <a:t> et </a:t>
            </a:r>
            <a:r>
              <a:rPr lang="fr-FR" spc="-30" dirty="0"/>
              <a:t>promouvoir </a:t>
            </a:r>
            <a:r>
              <a:rPr lang="fr-FR" b="0" spc="-30" dirty="0"/>
              <a:t>auprès de nos clients</a:t>
            </a:r>
          </a:p>
        </p:txBody>
      </p:sp>
      <p:grpSp>
        <p:nvGrpSpPr>
          <p:cNvPr id="5" name="Groupe 4"/>
          <p:cNvGrpSpPr/>
          <p:nvPr/>
        </p:nvGrpSpPr>
        <p:grpSpPr>
          <a:xfrm>
            <a:off x="2987824" y="2005504"/>
            <a:ext cx="5037827" cy="4088922"/>
            <a:chOff x="1988933" y="2005504"/>
            <a:chExt cx="5037827" cy="4088922"/>
          </a:xfrm>
        </p:grpSpPr>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0979" t="4772" r="12141" b="6084"/>
            <a:stretch/>
          </p:blipFill>
          <p:spPr>
            <a:xfrm>
              <a:off x="1988933" y="2005504"/>
              <a:ext cx="5037827" cy="4088922"/>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86" y="2285036"/>
              <a:ext cx="4338228" cy="759079"/>
            </a:xfrm>
            <a:prstGeom prst="rect">
              <a:avLst/>
            </a:prstGeom>
          </p:spPr>
        </p:pic>
      </p:gr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6248"/>
          <a:stretch/>
        </p:blipFill>
        <p:spPr bwMode="auto">
          <a:xfrm>
            <a:off x="3415813" y="3027152"/>
            <a:ext cx="4274847" cy="1666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oupe 23"/>
          <p:cNvGrpSpPr/>
          <p:nvPr/>
        </p:nvGrpSpPr>
        <p:grpSpPr>
          <a:xfrm flipH="1">
            <a:off x="5955392" y="1963593"/>
            <a:ext cx="2828528" cy="570363"/>
            <a:chOff x="537690" y="1434246"/>
            <a:chExt cx="2937861" cy="592408"/>
          </a:xfrm>
        </p:grpSpPr>
        <p:cxnSp>
          <p:nvCxnSpPr>
            <p:cNvPr id="25" name="Connecteur droit 24"/>
            <p:cNvCxnSpPr/>
            <p:nvPr/>
          </p:nvCxnSpPr>
          <p:spPr>
            <a:xfrm>
              <a:off x="3059832" y="1434247"/>
              <a:ext cx="415719" cy="592407"/>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flipH="1">
              <a:off x="537690" y="1434246"/>
              <a:ext cx="2522142" cy="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3742" y="2541423"/>
            <a:ext cx="489418" cy="287893"/>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cxnSp>
        <p:nvCxnSpPr>
          <p:cNvPr id="22" name="Connecteur droit 21"/>
          <p:cNvCxnSpPr/>
          <p:nvPr/>
        </p:nvCxnSpPr>
        <p:spPr>
          <a:xfrm flipV="1">
            <a:off x="3015566" y="2711128"/>
            <a:ext cx="1412418" cy="573856"/>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Groupe 12"/>
          <p:cNvGrpSpPr/>
          <p:nvPr/>
        </p:nvGrpSpPr>
        <p:grpSpPr>
          <a:xfrm>
            <a:off x="683568" y="4103280"/>
            <a:ext cx="2669101" cy="154978"/>
            <a:chOff x="703281" y="1865686"/>
            <a:chExt cx="2772271" cy="160968"/>
          </a:xfrm>
        </p:grpSpPr>
        <p:cxnSp>
          <p:nvCxnSpPr>
            <p:cNvPr id="14" name="Connecteur droit 13"/>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H="1">
              <a:off x="703281" y="1865686"/>
              <a:ext cx="2356553"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8" name="Groupe 17"/>
          <p:cNvGrpSpPr/>
          <p:nvPr/>
        </p:nvGrpSpPr>
        <p:grpSpPr>
          <a:xfrm>
            <a:off x="683568" y="3284984"/>
            <a:ext cx="2732245" cy="154978"/>
            <a:chOff x="637696" y="1865686"/>
            <a:chExt cx="2837856" cy="160968"/>
          </a:xfrm>
        </p:grpSpPr>
        <p:cxnSp>
          <p:nvCxnSpPr>
            <p:cNvPr id="19" name="Connecteur droit 18"/>
            <p:cNvCxnSpPr/>
            <p:nvPr/>
          </p:nvCxnSpPr>
          <p:spPr>
            <a:xfrm>
              <a:off x="3059832" y="1865686"/>
              <a:ext cx="415720" cy="160968"/>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flipH="1">
              <a:off x="637696" y="1865686"/>
              <a:ext cx="2422138"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28" name="Image 27">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605" y="3860491"/>
            <a:ext cx="2535727" cy="347443"/>
          </a:xfrm>
          <a:prstGeom prst="rect">
            <a:avLst/>
          </a:prstGeom>
        </p:spPr>
      </p:pic>
      <p:pic>
        <p:nvPicPr>
          <p:cNvPr id="11" name="Image 10">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7716" y="3034737"/>
            <a:ext cx="2316289" cy="347443"/>
          </a:xfrm>
          <a:prstGeom prst="rect">
            <a:avLst/>
          </a:prstGeom>
        </p:spPr>
      </p:pic>
      <p:pic>
        <p:nvPicPr>
          <p:cNvPr id="16" name="Image 15">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55820" y="1715209"/>
            <a:ext cx="1651880" cy="347443"/>
          </a:xfrm>
          <a:prstGeom prst="rect">
            <a:avLst/>
          </a:prstGeom>
        </p:spPr>
      </p:pic>
      <p:sp>
        <p:nvSpPr>
          <p:cNvPr id="32" name="Rectangle 31"/>
          <p:cNvSpPr/>
          <p:nvPr/>
        </p:nvSpPr>
        <p:spPr>
          <a:xfrm>
            <a:off x="4457255" y="2392281"/>
            <a:ext cx="482392" cy="141675"/>
          </a:xfrm>
          <a:prstGeom prst="rect">
            <a:avLst/>
          </a:prstGeom>
          <a:solidFill>
            <a:schemeClr val="accent1"/>
          </a:solidFill>
        </p:spPr>
        <p:txBody>
          <a:bodyPr wrap="none" anchor="ctr">
            <a:spAutoFit/>
          </a:bodyPr>
          <a:lstStyle/>
          <a:p>
            <a:pPr algn="ctr"/>
            <a:r>
              <a:rPr lang="fr-FR" sz="800" b="1" dirty="0">
                <a:solidFill>
                  <a:schemeClr val="bg1"/>
                </a:solidFill>
              </a:rPr>
              <a:t>NOUVEAU</a:t>
            </a:r>
          </a:p>
        </p:txBody>
      </p:sp>
    </p:spTree>
    <p:extLst>
      <p:ext uri="{BB962C8B-B14F-4D97-AF65-F5344CB8AC3E}">
        <p14:creationId xmlns:p14="http://schemas.microsoft.com/office/powerpoint/2010/main" val="943876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p:txBody>
          <a:bodyPr/>
          <a:lstStyle/>
          <a:p>
            <a:r>
              <a:rPr lang="fr-FR" dirty="0" smtClean="0"/>
              <a:t>QUIZ</a:t>
            </a:r>
            <a:endParaRPr lang="fr-FR" dirty="0"/>
          </a:p>
        </p:txBody>
      </p:sp>
      <p:sp>
        <p:nvSpPr>
          <p:cNvPr id="3" name="Espace réservé du texte 2"/>
          <p:cNvSpPr>
            <a:spLocks noGrp="1"/>
          </p:cNvSpPr>
          <p:nvPr>
            <p:ph type="body" sz="quarter" idx="11"/>
          </p:nvPr>
        </p:nvSpPr>
        <p:spPr/>
        <p:txBody>
          <a:bodyPr/>
          <a:lstStyle/>
          <a:p>
            <a:r>
              <a:rPr lang="fr-FR" dirty="0" smtClean="0"/>
              <a:t>Testez </a:t>
            </a:r>
            <a:r>
              <a:rPr lang="fr-FR" b="0" dirty="0" smtClean="0"/>
              <a:t>vos</a:t>
            </a:r>
            <a:r>
              <a:rPr lang="fr-FR" dirty="0" smtClean="0"/>
              <a:t> </a:t>
            </a:r>
            <a:r>
              <a:rPr lang="fr-FR" b="0" dirty="0" smtClean="0"/>
              <a:t>connaissances !</a:t>
            </a:r>
            <a:endParaRPr lang="fr-FR" b="0" dirty="0"/>
          </a:p>
        </p:txBody>
      </p:sp>
      <p:sp>
        <p:nvSpPr>
          <p:cNvPr id="4" name="Espace réservé du contenu 3"/>
          <p:cNvSpPr>
            <a:spLocks noGrp="1"/>
          </p:cNvSpPr>
          <p:nvPr>
            <p:ph sz="quarter" idx="12"/>
          </p:nvPr>
        </p:nvSpPr>
        <p:spPr>
          <a:xfrm>
            <a:off x="723105" y="1895789"/>
            <a:ext cx="3776887" cy="3765459"/>
          </a:xfrm>
        </p:spPr>
        <p:txBody>
          <a:bodyPr>
            <a:normAutofit/>
          </a:bodyPr>
          <a:lstStyle/>
          <a:p>
            <a:r>
              <a:rPr lang="fr-FR" b="0" dirty="0" smtClean="0">
                <a:solidFill>
                  <a:schemeClr val="tx1">
                    <a:lumMod val="75000"/>
                    <a:lumOff val="25000"/>
                  </a:schemeClr>
                </a:solidFill>
              </a:rPr>
              <a:t>Connectez vous depuis le navigateur de votre </a:t>
            </a:r>
            <a:r>
              <a:rPr lang="fr-FR" b="0" dirty="0">
                <a:solidFill>
                  <a:schemeClr val="tx1">
                    <a:lumMod val="75000"/>
                    <a:lumOff val="25000"/>
                  </a:schemeClr>
                </a:solidFill>
              </a:rPr>
              <a:t>Smartphone </a:t>
            </a:r>
            <a:r>
              <a:rPr lang="fr-FR" b="0" dirty="0" smtClean="0">
                <a:solidFill>
                  <a:schemeClr val="tx1">
                    <a:lumMod val="75000"/>
                    <a:lumOff val="25000"/>
                  </a:schemeClr>
                </a:solidFill>
              </a:rPr>
              <a:t>à </a:t>
            </a:r>
            <a:r>
              <a:rPr lang="fr-FR" b="0" dirty="0">
                <a:solidFill>
                  <a:schemeClr val="tx1">
                    <a:lumMod val="75000"/>
                    <a:lumOff val="25000"/>
                  </a:schemeClr>
                </a:solidFill>
              </a:rPr>
              <a:t>la page </a:t>
            </a:r>
            <a:r>
              <a:rPr lang="fr-FR" b="0" u="sng" dirty="0" smtClean="0">
                <a:solidFill>
                  <a:schemeClr val="tx1">
                    <a:lumMod val="75000"/>
                    <a:lumOff val="25000"/>
                  </a:schemeClr>
                </a:solidFill>
              </a:rPr>
              <a:t>app.klaxoon.com</a:t>
            </a:r>
          </a:p>
          <a:p>
            <a:endParaRPr lang="fr-FR" b="0" u="sng" dirty="0" smtClean="0">
              <a:solidFill>
                <a:schemeClr val="tx1">
                  <a:lumMod val="75000"/>
                  <a:lumOff val="25000"/>
                </a:schemeClr>
              </a:solidFill>
            </a:endParaRPr>
          </a:p>
          <a:p>
            <a:r>
              <a:rPr lang="fr-FR" b="0" dirty="0" smtClean="0">
                <a:solidFill>
                  <a:schemeClr val="tx1">
                    <a:lumMod val="75000"/>
                    <a:lumOff val="25000"/>
                  </a:schemeClr>
                </a:solidFill>
              </a:rPr>
              <a:t> Renseignez le code </a:t>
            </a:r>
            <a:r>
              <a:rPr lang="fr-FR" sz="3200" dirty="0" smtClean="0">
                <a:solidFill>
                  <a:schemeClr val="accent1"/>
                </a:solidFill>
              </a:rPr>
              <a:t>MTYSME*</a:t>
            </a:r>
            <a:r>
              <a:rPr lang="fr-FR" sz="2800" dirty="0" smtClean="0">
                <a:solidFill>
                  <a:schemeClr val="tx1">
                    <a:lumMod val="75000"/>
                    <a:lumOff val="25000"/>
                  </a:schemeClr>
                </a:solidFill>
              </a:rPr>
              <a:t> </a:t>
            </a:r>
            <a:r>
              <a:rPr lang="fr-FR" dirty="0" smtClean="0">
                <a:solidFill>
                  <a:schemeClr val="tx1">
                    <a:lumMod val="75000"/>
                    <a:lumOff val="25000"/>
                  </a:schemeClr>
                </a:solidFill>
              </a:rPr>
              <a:t/>
            </a:r>
            <a:br>
              <a:rPr lang="fr-FR" dirty="0" smtClean="0">
                <a:solidFill>
                  <a:schemeClr val="tx1">
                    <a:lumMod val="75000"/>
                    <a:lumOff val="25000"/>
                  </a:schemeClr>
                </a:solidFill>
              </a:rPr>
            </a:br>
            <a:r>
              <a:rPr lang="fr-FR" b="0" dirty="0" smtClean="0">
                <a:solidFill>
                  <a:schemeClr val="tx1">
                    <a:lumMod val="75000"/>
                    <a:lumOff val="25000"/>
                  </a:schemeClr>
                </a:solidFill>
              </a:rPr>
              <a:t>et saisissez </a:t>
            </a:r>
            <a:r>
              <a:rPr lang="fr-FR" dirty="0" smtClean="0">
                <a:solidFill>
                  <a:schemeClr val="accent1"/>
                </a:solidFill>
              </a:rPr>
              <a:t>votre email </a:t>
            </a:r>
            <a:r>
              <a:rPr lang="fr-FR" dirty="0" smtClean="0">
                <a:solidFill>
                  <a:schemeClr val="accent1"/>
                </a:solidFill>
              </a:rPr>
              <a:t>professionnel</a:t>
            </a:r>
            <a:endParaRPr lang="fr-FR" dirty="0" smtClean="0">
              <a:solidFill>
                <a:schemeClr val="accent1"/>
              </a:solidFill>
            </a:endParaRPr>
          </a:p>
          <a:p>
            <a:endParaRPr lang="fr-FR" b="0" dirty="0">
              <a:solidFill>
                <a:schemeClr val="accent1"/>
              </a:solidFill>
            </a:endParaRPr>
          </a:p>
          <a:p>
            <a:pPr lvl="0">
              <a:buClr>
                <a:srgbClr val="C31632"/>
              </a:buClr>
            </a:pPr>
            <a:r>
              <a:rPr lang="fr-FR" b="0" dirty="0">
                <a:solidFill>
                  <a:prstClr val="black">
                    <a:lumMod val="75000"/>
                    <a:lumOff val="25000"/>
                  </a:prstClr>
                </a:solidFill>
              </a:rPr>
              <a:t>Participez sans attendre au quizz pour tenter </a:t>
            </a:r>
            <a:r>
              <a:rPr lang="fr-FR" b="0" dirty="0" smtClean="0">
                <a:solidFill>
                  <a:prstClr val="black">
                    <a:lumMod val="75000"/>
                    <a:lumOff val="25000"/>
                  </a:prstClr>
                </a:solidFill>
              </a:rPr>
              <a:t/>
            </a:r>
            <a:br>
              <a:rPr lang="fr-FR" b="0" dirty="0" smtClean="0">
                <a:solidFill>
                  <a:prstClr val="black">
                    <a:lumMod val="75000"/>
                    <a:lumOff val="25000"/>
                  </a:prstClr>
                </a:solidFill>
              </a:rPr>
            </a:br>
            <a:r>
              <a:rPr lang="fr-FR" b="0" dirty="0" smtClean="0">
                <a:solidFill>
                  <a:prstClr val="black">
                    <a:lumMod val="75000"/>
                    <a:lumOff val="25000"/>
                  </a:prstClr>
                </a:solidFill>
              </a:rPr>
              <a:t>de </a:t>
            </a:r>
            <a:r>
              <a:rPr lang="fr-FR" b="0" dirty="0">
                <a:solidFill>
                  <a:prstClr val="black">
                    <a:lumMod val="75000"/>
                    <a:lumOff val="25000"/>
                  </a:prstClr>
                </a:solidFill>
              </a:rPr>
              <a:t>gagner de nombreux lots</a:t>
            </a:r>
          </a:p>
          <a:p>
            <a:endParaRPr lang="fr-FR" b="0" dirty="0" smtClean="0">
              <a:solidFill>
                <a:schemeClr val="accent1"/>
              </a:solidFill>
            </a:endParaRPr>
          </a:p>
        </p:txBody>
      </p:sp>
      <p:grpSp>
        <p:nvGrpSpPr>
          <p:cNvPr id="9" name="Groupe 8"/>
          <p:cNvGrpSpPr/>
          <p:nvPr/>
        </p:nvGrpSpPr>
        <p:grpSpPr>
          <a:xfrm>
            <a:off x="3122088" y="4174652"/>
            <a:ext cx="1017864" cy="1651521"/>
            <a:chOff x="5004048" y="4404693"/>
            <a:chExt cx="1089409" cy="1767605"/>
          </a:xfrm>
        </p:grpSpPr>
        <p:pic>
          <p:nvPicPr>
            <p:cNvPr id="1028" name="Picture 4" descr="image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419698"/>
              <a:ext cx="9334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rot="21112503">
              <a:off x="5781541" y="4404693"/>
              <a:ext cx="311916" cy="773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26" name="Picture 2" descr="8b7e142f-cce1-49cc-8af5-28fae478f09a@dom10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03" b="7007"/>
          <a:stretch/>
        </p:blipFill>
        <p:spPr bwMode="auto">
          <a:xfrm>
            <a:off x="4361813" y="1844824"/>
            <a:ext cx="2154403" cy="358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e42186b9-57b8-47d2-8bdb-c4a0b55d5437@dom1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303" b="7007"/>
          <a:stretch/>
        </p:blipFill>
        <p:spPr bwMode="auto">
          <a:xfrm>
            <a:off x="6666068" y="1844824"/>
            <a:ext cx="2154404" cy="358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e 7"/>
          <p:cNvGrpSpPr/>
          <p:nvPr/>
        </p:nvGrpSpPr>
        <p:grpSpPr>
          <a:xfrm>
            <a:off x="884939" y="5013557"/>
            <a:ext cx="1978633" cy="497873"/>
            <a:chOff x="2095315" y="5088327"/>
            <a:chExt cx="3695090" cy="929777"/>
          </a:xfrm>
        </p:grpSpPr>
        <p:pic>
          <p:nvPicPr>
            <p:cNvPr id="1027" name="Picture 3" descr="image0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06729">
              <a:off x="3475830" y="5157929"/>
              <a:ext cx="23145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 xmlns:a16="http://schemas.microsoft.com/office/drawing/2014/main" id="{5EFF0C02-50E4-4988-B7ED-5E74F9142A41}"/>
                </a:ext>
              </a:extLst>
            </p:cNvPr>
            <p:cNvGrpSpPr/>
            <p:nvPr/>
          </p:nvGrpSpPr>
          <p:grpSpPr>
            <a:xfrm rot="20794461">
              <a:off x="2095315" y="5088327"/>
              <a:ext cx="519772" cy="929777"/>
              <a:chOff x="2503488" y="2814638"/>
              <a:chExt cx="341313" cy="566738"/>
            </a:xfrm>
            <a:solidFill>
              <a:srgbClr val="5F5F5F"/>
            </a:solidFill>
          </p:grpSpPr>
          <p:sp>
            <p:nvSpPr>
              <p:cNvPr id="11" name="Freeform 111">
                <a:extLst>
                  <a:ext uri="{FF2B5EF4-FFF2-40B4-BE49-F238E27FC236}">
                    <a16:creationId xmlns="" xmlns:a16="http://schemas.microsoft.com/office/drawing/2014/main" id="{96CBAED3-1BD3-4A60-B5E2-CD07D2652079}"/>
                  </a:ext>
                </a:extLst>
              </p:cNvPr>
              <p:cNvSpPr>
                <a:spLocks noEditPoints="1"/>
              </p:cNvSpPr>
              <p:nvPr/>
            </p:nvSpPr>
            <p:spPr bwMode="auto">
              <a:xfrm>
                <a:off x="2503488" y="2814638"/>
                <a:ext cx="341313" cy="566738"/>
              </a:xfrm>
              <a:custGeom>
                <a:avLst/>
                <a:gdLst>
                  <a:gd name="T0" fmla="*/ 95 w 110"/>
                  <a:gd name="T1" fmla="*/ 182 h 182"/>
                  <a:gd name="T2" fmla="*/ 15 w 110"/>
                  <a:gd name="T3" fmla="*/ 182 h 182"/>
                  <a:gd name="T4" fmla="*/ 0 w 110"/>
                  <a:gd name="T5" fmla="*/ 167 h 182"/>
                  <a:gd name="T6" fmla="*/ 0 w 110"/>
                  <a:gd name="T7" fmla="*/ 15 h 182"/>
                  <a:gd name="T8" fmla="*/ 15 w 110"/>
                  <a:gd name="T9" fmla="*/ 0 h 182"/>
                  <a:gd name="T10" fmla="*/ 95 w 110"/>
                  <a:gd name="T11" fmla="*/ 0 h 182"/>
                  <a:gd name="T12" fmla="*/ 110 w 110"/>
                  <a:gd name="T13" fmla="*/ 15 h 182"/>
                  <a:gd name="T14" fmla="*/ 110 w 110"/>
                  <a:gd name="T15" fmla="*/ 167 h 182"/>
                  <a:gd name="T16" fmla="*/ 95 w 110"/>
                  <a:gd name="T17" fmla="*/ 182 h 182"/>
                  <a:gd name="T18" fmla="*/ 15 w 110"/>
                  <a:gd name="T19" fmla="*/ 6 h 182"/>
                  <a:gd name="T20" fmla="*/ 6 w 110"/>
                  <a:gd name="T21" fmla="*/ 15 h 182"/>
                  <a:gd name="T22" fmla="*/ 6 w 110"/>
                  <a:gd name="T23" fmla="*/ 167 h 182"/>
                  <a:gd name="T24" fmla="*/ 15 w 110"/>
                  <a:gd name="T25" fmla="*/ 176 h 182"/>
                  <a:gd name="T26" fmla="*/ 95 w 110"/>
                  <a:gd name="T27" fmla="*/ 176 h 182"/>
                  <a:gd name="T28" fmla="*/ 104 w 110"/>
                  <a:gd name="T29" fmla="*/ 167 h 182"/>
                  <a:gd name="T30" fmla="*/ 104 w 110"/>
                  <a:gd name="T31" fmla="*/ 15 h 182"/>
                  <a:gd name="T32" fmla="*/ 95 w 110"/>
                  <a:gd name="T33" fmla="*/ 6 h 182"/>
                  <a:gd name="T34" fmla="*/ 15 w 110"/>
                  <a:gd name="T35" fmla="*/ 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182">
                    <a:moveTo>
                      <a:pt x="95" y="182"/>
                    </a:moveTo>
                    <a:cubicBezTo>
                      <a:pt x="15" y="182"/>
                      <a:pt x="15" y="182"/>
                      <a:pt x="15" y="182"/>
                    </a:cubicBezTo>
                    <a:cubicBezTo>
                      <a:pt x="6" y="182"/>
                      <a:pt x="0" y="176"/>
                      <a:pt x="0" y="167"/>
                    </a:cubicBezTo>
                    <a:cubicBezTo>
                      <a:pt x="0" y="15"/>
                      <a:pt x="0" y="15"/>
                      <a:pt x="0" y="15"/>
                    </a:cubicBezTo>
                    <a:cubicBezTo>
                      <a:pt x="0" y="7"/>
                      <a:pt x="6" y="0"/>
                      <a:pt x="15" y="0"/>
                    </a:cubicBezTo>
                    <a:cubicBezTo>
                      <a:pt x="95" y="0"/>
                      <a:pt x="95" y="0"/>
                      <a:pt x="95" y="0"/>
                    </a:cubicBezTo>
                    <a:cubicBezTo>
                      <a:pt x="103" y="0"/>
                      <a:pt x="110" y="7"/>
                      <a:pt x="110" y="15"/>
                    </a:cubicBezTo>
                    <a:cubicBezTo>
                      <a:pt x="110" y="167"/>
                      <a:pt x="110" y="167"/>
                      <a:pt x="110" y="167"/>
                    </a:cubicBezTo>
                    <a:cubicBezTo>
                      <a:pt x="110" y="176"/>
                      <a:pt x="103" y="182"/>
                      <a:pt x="95" y="182"/>
                    </a:cubicBezTo>
                    <a:close/>
                    <a:moveTo>
                      <a:pt x="15" y="6"/>
                    </a:moveTo>
                    <a:cubicBezTo>
                      <a:pt x="10" y="6"/>
                      <a:pt x="6" y="10"/>
                      <a:pt x="6" y="15"/>
                    </a:cubicBezTo>
                    <a:cubicBezTo>
                      <a:pt x="6" y="167"/>
                      <a:pt x="6" y="167"/>
                      <a:pt x="6" y="167"/>
                    </a:cubicBezTo>
                    <a:cubicBezTo>
                      <a:pt x="6" y="172"/>
                      <a:pt x="10" y="176"/>
                      <a:pt x="15" y="176"/>
                    </a:cubicBezTo>
                    <a:cubicBezTo>
                      <a:pt x="95" y="176"/>
                      <a:pt x="95" y="176"/>
                      <a:pt x="95" y="176"/>
                    </a:cubicBezTo>
                    <a:cubicBezTo>
                      <a:pt x="100" y="176"/>
                      <a:pt x="104" y="172"/>
                      <a:pt x="104" y="167"/>
                    </a:cubicBezTo>
                    <a:cubicBezTo>
                      <a:pt x="104" y="15"/>
                      <a:pt x="104" y="15"/>
                      <a:pt x="104" y="15"/>
                    </a:cubicBezTo>
                    <a:cubicBezTo>
                      <a:pt x="104" y="10"/>
                      <a:pt x="100" y="6"/>
                      <a:pt x="95" y="6"/>
                    </a:cubicBezTo>
                    <a:lnTo>
                      <a:pt x="1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12">
                <a:extLst>
                  <a:ext uri="{FF2B5EF4-FFF2-40B4-BE49-F238E27FC236}">
                    <a16:creationId xmlns="" xmlns:a16="http://schemas.microsoft.com/office/drawing/2014/main" id="{E0BFAFE6-5C11-4E1E-B477-C853886D5BF4}"/>
                  </a:ext>
                </a:extLst>
              </p:cNvPr>
              <p:cNvSpPr>
                <a:spLocks noEditPoints="1"/>
              </p:cNvSpPr>
              <p:nvPr/>
            </p:nvSpPr>
            <p:spPr bwMode="auto">
              <a:xfrm>
                <a:off x="2503488" y="2876550"/>
                <a:ext cx="341313" cy="404813"/>
              </a:xfrm>
              <a:custGeom>
                <a:avLst/>
                <a:gdLst>
                  <a:gd name="T0" fmla="*/ 215 w 215"/>
                  <a:gd name="T1" fmla="*/ 255 h 255"/>
                  <a:gd name="T2" fmla="*/ 0 w 215"/>
                  <a:gd name="T3" fmla="*/ 255 h 255"/>
                  <a:gd name="T4" fmla="*/ 0 w 215"/>
                  <a:gd name="T5" fmla="*/ 0 h 255"/>
                  <a:gd name="T6" fmla="*/ 215 w 215"/>
                  <a:gd name="T7" fmla="*/ 0 h 255"/>
                  <a:gd name="T8" fmla="*/ 215 w 215"/>
                  <a:gd name="T9" fmla="*/ 255 h 255"/>
                  <a:gd name="T10" fmla="*/ 12 w 215"/>
                  <a:gd name="T11" fmla="*/ 243 h 255"/>
                  <a:gd name="T12" fmla="*/ 203 w 215"/>
                  <a:gd name="T13" fmla="*/ 243 h 255"/>
                  <a:gd name="T14" fmla="*/ 203 w 215"/>
                  <a:gd name="T15" fmla="*/ 12 h 255"/>
                  <a:gd name="T16" fmla="*/ 12 w 215"/>
                  <a:gd name="T17" fmla="*/ 12 h 255"/>
                  <a:gd name="T18" fmla="*/ 12 w 215"/>
                  <a:gd name="T19" fmla="*/ 24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255">
                    <a:moveTo>
                      <a:pt x="215" y="255"/>
                    </a:moveTo>
                    <a:lnTo>
                      <a:pt x="0" y="255"/>
                    </a:lnTo>
                    <a:lnTo>
                      <a:pt x="0" y="0"/>
                    </a:lnTo>
                    <a:lnTo>
                      <a:pt x="215" y="0"/>
                    </a:lnTo>
                    <a:lnTo>
                      <a:pt x="215" y="255"/>
                    </a:lnTo>
                    <a:close/>
                    <a:moveTo>
                      <a:pt x="12" y="243"/>
                    </a:moveTo>
                    <a:lnTo>
                      <a:pt x="203" y="243"/>
                    </a:lnTo>
                    <a:lnTo>
                      <a:pt x="203" y="12"/>
                    </a:lnTo>
                    <a:lnTo>
                      <a:pt x="12" y="12"/>
                    </a:lnTo>
                    <a:lnTo>
                      <a:pt x="12"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13">
                <a:extLst>
                  <a:ext uri="{FF2B5EF4-FFF2-40B4-BE49-F238E27FC236}">
                    <a16:creationId xmlns="" xmlns:a16="http://schemas.microsoft.com/office/drawing/2014/main" id="{DF2437CC-D16B-4372-AD80-2F9650560F58}"/>
                  </a:ext>
                </a:extLst>
              </p:cNvPr>
              <p:cNvSpPr>
                <a:spLocks/>
              </p:cNvSpPr>
              <p:nvPr/>
            </p:nvSpPr>
            <p:spPr bwMode="auto">
              <a:xfrm>
                <a:off x="2627313" y="3313113"/>
                <a:ext cx="93663" cy="17463"/>
              </a:xfrm>
              <a:custGeom>
                <a:avLst/>
                <a:gdLst>
                  <a:gd name="T0" fmla="*/ 27 w 30"/>
                  <a:gd name="T1" fmla="*/ 6 h 6"/>
                  <a:gd name="T2" fmla="*/ 3 w 30"/>
                  <a:gd name="T3" fmla="*/ 6 h 6"/>
                  <a:gd name="T4" fmla="*/ 0 w 30"/>
                  <a:gd name="T5" fmla="*/ 3 h 6"/>
                  <a:gd name="T6" fmla="*/ 3 w 30"/>
                  <a:gd name="T7" fmla="*/ 0 h 6"/>
                  <a:gd name="T8" fmla="*/ 27 w 30"/>
                  <a:gd name="T9" fmla="*/ 0 h 6"/>
                  <a:gd name="T10" fmla="*/ 30 w 30"/>
                  <a:gd name="T11" fmla="*/ 3 h 6"/>
                  <a:gd name="T12" fmla="*/ 27 w 3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27" y="6"/>
                    </a:moveTo>
                    <a:cubicBezTo>
                      <a:pt x="3" y="6"/>
                      <a:pt x="3" y="6"/>
                      <a:pt x="3" y="6"/>
                    </a:cubicBezTo>
                    <a:cubicBezTo>
                      <a:pt x="1" y="6"/>
                      <a:pt x="0" y="5"/>
                      <a:pt x="0" y="3"/>
                    </a:cubicBezTo>
                    <a:cubicBezTo>
                      <a:pt x="0" y="1"/>
                      <a:pt x="1" y="0"/>
                      <a:pt x="3" y="0"/>
                    </a:cubicBezTo>
                    <a:cubicBezTo>
                      <a:pt x="27" y="0"/>
                      <a:pt x="27" y="0"/>
                      <a:pt x="27" y="0"/>
                    </a:cubicBezTo>
                    <a:cubicBezTo>
                      <a:pt x="29" y="0"/>
                      <a:pt x="30" y="1"/>
                      <a:pt x="30" y="3"/>
                    </a:cubicBezTo>
                    <a:cubicBezTo>
                      <a:pt x="30" y="5"/>
                      <a:pt x="29" y="6"/>
                      <a:pt x="2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dirty="0"/>
              </a:p>
            </p:txBody>
          </p:sp>
          <p:sp>
            <p:nvSpPr>
              <p:cNvPr id="14" name="Line 114">
                <a:extLst>
                  <a:ext uri="{FF2B5EF4-FFF2-40B4-BE49-F238E27FC236}">
                    <a16:creationId xmlns="" xmlns:a16="http://schemas.microsoft.com/office/drawing/2014/main" id="{9717A3E6-6E10-4557-8F2F-AFDD88A0DAB0}"/>
                  </a:ext>
                </a:extLst>
              </p:cNvPr>
              <p:cNvSpPr>
                <a:spLocks noChangeShapeType="1"/>
              </p:cNvSpPr>
              <p:nvPr/>
            </p:nvSpPr>
            <p:spPr bwMode="auto">
              <a:xfrm>
                <a:off x="2767013" y="2998788"/>
                <a:ext cx="0" cy="0"/>
              </a:xfrm>
              <a:prstGeom prst="line">
                <a:avLst/>
              </a:prstGeom>
              <a:grpFill/>
              <a:ln w="19050" cap="flat">
                <a:solidFill>
                  <a:srgbClr val="2A5183"/>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FR"/>
              </a:p>
            </p:txBody>
          </p:sp>
        </p:grpSp>
        <p:sp>
          <p:nvSpPr>
            <p:cNvPr id="15" name="Forme libre 14"/>
            <p:cNvSpPr/>
            <p:nvPr/>
          </p:nvSpPr>
          <p:spPr>
            <a:xfrm>
              <a:off x="2538654" y="5752275"/>
              <a:ext cx="1017396" cy="221130"/>
            </a:xfrm>
            <a:custGeom>
              <a:avLst/>
              <a:gdLst>
                <a:gd name="connsiteX0" fmla="*/ 0 w 1017396"/>
                <a:gd name="connsiteY0" fmla="*/ 221130 h 221130"/>
                <a:gd name="connsiteX1" fmla="*/ 514350 w 1017396"/>
                <a:gd name="connsiteY1" fmla="*/ 173505 h 221130"/>
                <a:gd name="connsiteX2" fmla="*/ 657225 w 1017396"/>
                <a:gd name="connsiteY2" fmla="*/ 2055 h 221130"/>
                <a:gd name="connsiteX3" fmla="*/ 857250 w 1017396"/>
                <a:gd name="connsiteY3" fmla="*/ 78255 h 221130"/>
                <a:gd name="connsiteX4" fmla="*/ 1000125 w 1017396"/>
                <a:gd name="connsiteY4" fmla="*/ 68730 h 221130"/>
                <a:gd name="connsiteX5" fmla="*/ 1009650 w 1017396"/>
                <a:gd name="connsiteY5" fmla="*/ 68730 h 22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7396" h="221130">
                  <a:moveTo>
                    <a:pt x="0" y="221130"/>
                  </a:moveTo>
                  <a:cubicBezTo>
                    <a:pt x="202406" y="215574"/>
                    <a:pt x="404812" y="210018"/>
                    <a:pt x="514350" y="173505"/>
                  </a:cubicBezTo>
                  <a:cubicBezTo>
                    <a:pt x="623888" y="136992"/>
                    <a:pt x="600075" y="17930"/>
                    <a:pt x="657225" y="2055"/>
                  </a:cubicBezTo>
                  <a:cubicBezTo>
                    <a:pt x="714375" y="-13820"/>
                    <a:pt x="800100" y="67142"/>
                    <a:pt x="857250" y="78255"/>
                  </a:cubicBezTo>
                  <a:cubicBezTo>
                    <a:pt x="914400" y="89367"/>
                    <a:pt x="974725" y="70317"/>
                    <a:pt x="1000125" y="68730"/>
                  </a:cubicBezTo>
                  <a:cubicBezTo>
                    <a:pt x="1025525" y="67142"/>
                    <a:pt x="1017587" y="67936"/>
                    <a:pt x="1009650" y="6873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ZoneTexte 18"/>
          <p:cNvSpPr txBox="1"/>
          <p:nvPr/>
        </p:nvSpPr>
        <p:spPr>
          <a:xfrm>
            <a:off x="5436096" y="5466710"/>
            <a:ext cx="3520516" cy="338554"/>
          </a:xfrm>
          <a:prstGeom prst="rect">
            <a:avLst/>
          </a:prstGeom>
          <a:noFill/>
        </p:spPr>
        <p:txBody>
          <a:bodyPr wrap="none" rtlCol="0">
            <a:spAutoFit/>
          </a:bodyPr>
          <a:lstStyle/>
          <a:p>
            <a:r>
              <a:rPr lang="fr-FR" sz="1100" dirty="0">
                <a:solidFill>
                  <a:schemeClr val="tx1">
                    <a:lumMod val="75000"/>
                    <a:lumOff val="25000"/>
                  </a:schemeClr>
                </a:solidFill>
                <a:latin typeface="+mj-lt"/>
                <a:cs typeface="Arial" pitchFamily="34" charset="0"/>
              </a:rPr>
              <a:t>*Le code d’accès au quiz de l’HDJ du 18 avril est le </a:t>
            </a:r>
            <a:r>
              <a:rPr lang="fr-FR" sz="1600" b="1" dirty="0">
                <a:solidFill>
                  <a:schemeClr val="accent1"/>
                </a:solidFill>
                <a:latin typeface="+mj-lt"/>
                <a:cs typeface="Arial" pitchFamily="34" charset="0"/>
              </a:rPr>
              <a:t>C5JCZZ </a:t>
            </a:r>
          </a:p>
        </p:txBody>
      </p:sp>
    </p:spTree>
    <p:extLst>
      <p:ext uri="{BB962C8B-B14F-4D97-AF65-F5344CB8AC3E}">
        <p14:creationId xmlns:p14="http://schemas.microsoft.com/office/powerpoint/2010/main" val="2843864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 name="Picture 2" descr="https://cdn2.iconfinder.com/data/icons/flat-icons-19/128/Light_bul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608"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41" name="Imag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296" y="1107000"/>
            <a:ext cx="2520000" cy="4482240"/>
          </a:xfrm>
          <a:prstGeom prst="rect">
            <a:avLst/>
          </a:prstGeom>
        </p:spPr>
      </p:pic>
      <p:sp>
        <p:nvSpPr>
          <p:cNvPr id="5" name="Titre 6"/>
          <p:cNvSpPr txBox="1">
            <a:spLocks/>
          </p:cNvSpPr>
          <p:nvPr/>
        </p:nvSpPr>
        <p:spPr>
          <a:xfrm>
            <a:off x="4644008" y="327025"/>
            <a:ext cx="4010754" cy="56832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solidFill>
                  <a:schemeClr val="accent1"/>
                </a:solidFill>
                <a:ea typeface="Arial" charset="0"/>
                <a:cs typeface="Arial" charset="0"/>
              </a:rPr>
              <a:t>Consulter et modifier ses coordonnées</a:t>
            </a:r>
            <a:endParaRPr lang="fr-FR" sz="2000" dirty="0">
              <a:solidFill>
                <a:schemeClr val="accent1"/>
              </a:solidFill>
              <a:ea typeface="Arial" charset="0"/>
              <a:cs typeface="Arial" charset="0"/>
            </a:endParaRPr>
          </a:p>
        </p:txBody>
      </p:sp>
      <p:sp>
        <p:nvSpPr>
          <p:cNvPr id="29" name="Titre 1"/>
          <p:cNvSpPr txBox="1">
            <a:spLocks/>
          </p:cNvSpPr>
          <p:nvPr/>
        </p:nvSpPr>
        <p:spPr>
          <a:xfrm>
            <a:off x="4737004" y="1072209"/>
            <a:ext cx="765269" cy="196551"/>
          </a:xfrm>
          <a:prstGeom prst="rect">
            <a:avLst/>
          </a:prstGeom>
          <a:solidFill>
            <a:schemeClr val="accent1"/>
          </a:solidFill>
        </p:spPr>
        <p:txBody>
          <a:bodyPr vert="horz" wrap="square" lIns="91440" tIns="45720" rIns="91440" bIns="45720" rtlCol="0" anchor="ctr"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ctr"/>
            <a:r>
              <a:rPr lang="fr-FR" sz="1100" dirty="0" smtClean="0">
                <a:solidFill>
                  <a:schemeClr val="bg1"/>
                </a:solidFill>
              </a:rPr>
              <a:t>NOUVEAU</a:t>
            </a:r>
            <a:endParaRPr lang="fr-FR" sz="1100" dirty="0">
              <a:solidFill>
                <a:schemeClr val="bg1"/>
              </a:solidFill>
            </a:endParaRPr>
          </a:p>
        </p:txBody>
      </p:sp>
      <p:sp>
        <p:nvSpPr>
          <p:cNvPr id="2" name="Espace réservé du texte 1"/>
          <p:cNvSpPr>
            <a:spLocks noGrp="1"/>
          </p:cNvSpPr>
          <p:nvPr>
            <p:ph type="body" sz="quarter" idx="11"/>
          </p:nvPr>
        </p:nvSpPr>
        <p:spPr/>
        <p:txBody>
          <a:bodyPr/>
          <a:lstStyle/>
          <a:p>
            <a:r>
              <a:rPr lang="fr-FR" dirty="0" smtClean="0"/>
              <a:t>Consulter et modifier ses coordonnées</a:t>
            </a:r>
          </a:p>
        </p:txBody>
      </p:sp>
      <p:sp>
        <p:nvSpPr>
          <p:cNvPr id="3" name="Espace réservé du contenu 2"/>
          <p:cNvSpPr>
            <a:spLocks noGrp="1"/>
          </p:cNvSpPr>
          <p:nvPr>
            <p:ph sz="quarter" idx="13"/>
          </p:nvPr>
        </p:nvSpPr>
        <p:spPr/>
        <p:txBody>
          <a:bodyPr>
            <a:normAutofit lnSpcReduction="10000"/>
          </a:bodyPr>
          <a:lstStyle/>
          <a:p>
            <a:r>
              <a:rPr lang="fr-FR" dirty="0"/>
              <a:t>Permettre à nos clients de mettre à jour leurs coordonnées, en toute autonomie et de manière sécurisée</a:t>
            </a:r>
            <a:r>
              <a:rPr lang="fr-FR" dirty="0" smtClean="0"/>
              <a:t>.</a:t>
            </a:r>
            <a:endParaRPr lang="fr-FR" dirty="0"/>
          </a:p>
        </p:txBody>
      </p:sp>
      <p:sp>
        <p:nvSpPr>
          <p:cNvPr id="4" name="Espace réservé du contenu 3"/>
          <p:cNvSpPr>
            <a:spLocks noGrp="1"/>
          </p:cNvSpPr>
          <p:nvPr>
            <p:ph sz="quarter" idx="14"/>
          </p:nvPr>
        </p:nvSpPr>
        <p:spPr>
          <a:xfrm>
            <a:off x="4707924" y="2060848"/>
            <a:ext cx="4112548" cy="864096"/>
          </a:xfrm>
        </p:spPr>
        <p:txBody>
          <a:bodyPr/>
          <a:lstStyle/>
          <a:p>
            <a:pPr lvl="0" algn="just"/>
            <a:r>
              <a:rPr lang="fr-FR" b="1" kern="0" dirty="0" smtClean="0"/>
              <a:t>pratique </a:t>
            </a:r>
            <a:r>
              <a:rPr lang="fr-FR" kern="0" dirty="0"/>
              <a:t>: </a:t>
            </a:r>
            <a:r>
              <a:rPr lang="fr-FR" kern="0" dirty="0" smtClean="0"/>
              <a:t>le </a:t>
            </a:r>
            <a:r>
              <a:rPr lang="fr-FR" kern="0" dirty="0"/>
              <a:t>client est autonome. Il peut vérifier et mettre </a:t>
            </a:r>
            <a:r>
              <a:rPr lang="fr-FR" kern="0" dirty="0" smtClean="0"/>
              <a:t/>
            </a:r>
            <a:br>
              <a:rPr lang="fr-FR" kern="0" dirty="0" smtClean="0"/>
            </a:br>
            <a:r>
              <a:rPr lang="fr-FR" kern="0" dirty="0" smtClean="0"/>
              <a:t>à </a:t>
            </a:r>
            <a:r>
              <a:rPr lang="fr-FR" kern="0" dirty="0"/>
              <a:t>jour ses coordonnées</a:t>
            </a:r>
            <a:endParaRPr lang="fr-FR" kern="0" dirty="0">
              <a:sym typeface="Wingdings" panose="05000000000000000000" pitchFamily="2" charset="2"/>
            </a:endParaRPr>
          </a:p>
          <a:p>
            <a:pPr lvl="0" algn="just"/>
            <a:r>
              <a:rPr lang="fr-FR" b="1" kern="0" dirty="0" smtClean="0">
                <a:sym typeface="Wingdings" panose="05000000000000000000" pitchFamily="2" charset="2"/>
              </a:rPr>
              <a:t>réactif </a:t>
            </a:r>
            <a:r>
              <a:rPr lang="fr-FR" kern="0" dirty="0">
                <a:sym typeface="Wingdings" panose="05000000000000000000" pitchFamily="2" charset="2"/>
              </a:rPr>
              <a:t>: </a:t>
            </a:r>
            <a:r>
              <a:rPr lang="fr-FR" kern="0" dirty="0" smtClean="0">
                <a:sym typeface="Wingdings" panose="05000000000000000000" pitchFamily="2" charset="2"/>
              </a:rPr>
              <a:t>la </a:t>
            </a:r>
            <a:r>
              <a:rPr lang="fr-FR" kern="0" dirty="0">
                <a:sym typeface="Wingdings" panose="05000000000000000000" pitchFamily="2" charset="2"/>
              </a:rPr>
              <a:t>prise en compte est immédiate</a:t>
            </a:r>
            <a:endParaRPr lang="fr-FR" kern="0" dirty="0"/>
          </a:p>
          <a:p>
            <a:pPr algn="just"/>
            <a:endParaRPr lang="fr-FR" dirty="0"/>
          </a:p>
        </p:txBody>
      </p:sp>
      <p:sp>
        <p:nvSpPr>
          <p:cNvPr id="6" name="Rectangle 5"/>
          <p:cNvSpPr/>
          <p:nvPr/>
        </p:nvSpPr>
        <p:spPr>
          <a:xfrm>
            <a:off x="4707924" y="3562596"/>
            <a:ext cx="4112548" cy="1246495"/>
          </a:xfrm>
          <a:prstGeom prst="rect">
            <a:avLst/>
          </a:prstGeom>
        </p:spPr>
        <p:txBody>
          <a:bodyPr wrap="square">
            <a:spAutoFit/>
          </a:bodyPr>
          <a:lstStyle/>
          <a:p>
            <a:pPr algn="just">
              <a:spcBef>
                <a:spcPts val="600"/>
              </a:spcBef>
            </a:pPr>
            <a:r>
              <a:rPr lang="fr-FR" sz="1400" dirty="0" smtClean="0">
                <a:solidFill>
                  <a:schemeClr val="tx1">
                    <a:lumMod val="75000"/>
                    <a:lumOff val="25000"/>
                  </a:schemeClr>
                </a:solidFill>
              </a:rPr>
              <a:t>Opération sécurisée : la </a:t>
            </a:r>
            <a:r>
              <a:rPr lang="fr-FR" sz="1400" dirty="0">
                <a:solidFill>
                  <a:schemeClr val="tx1">
                    <a:lumMod val="75000"/>
                    <a:lumOff val="25000"/>
                  </a:schemeClr>
                </a:solidFill>
              </a:rPr>
              <a:t>modification de l’adresse email </a:t>
            </a:r>
            <a:r>
              <a:rPr lang="fr-FR" sz="1400" dirty="0" smtClean="0">
                <a:solidFill>
                  <a:schemeClr val="tx1">
                    <a:lumMod val="75000"/>
                    <a:lumOff val="25000"/>
                  </a:schemeClr>
                </a:solidFill>
              </a:rPr>
              <a:t>nécessite </a:t>
            </a:r>
            <a:r>
              <a:rPr lang="fr-FR" sz="1400" dirty="0">
                <a:solidFill>
                  <a:schemeClr val="tx1">
                    <a:lumMod val="75000"/>
                    <a:lumOff val="25000"/>
                  </a:schemeClr>
                </a:solidFill>
              </a:rPr>
              <a:t>la détention du service </a:t>
            </a:r>
            <a:r>
              <a:rPr lang="fr-FR" sz="1400" b="1" dirty="0" smtClean="0">
                <a:solidFill>
                  <a:schemeClr val="tx1">
                    <a:lumMod val="75000"/>
                    <a:lumOff val="25000"/>
                  </a:schemeClr>
                </a:solidFill>
              </a:rPr>
              <a:t>Sécur'Pass</a:t>
            </a:r>
            <a:r>
              <a:rPr lang="fr-FR" sz="1400" dirty="0" smtClean="0">
                <a:solidFill>
                  <a:schemeClr val="tx1">
                    <a:lumMod val="75000"/>
                    <a:lumOff val="25000"/>
                  </a:schemeClr>
                </a:solidFill>
              </a:rPr>
              <a:t> </a:t>
            </a:r>
            <a:r>
              <a:rPr lang="fr-FR" sz="1400" dirty="0">
                <a:solidFill>
                  <a:schemeClr val="tx1">
                    <a:lumMod val="75000"/>
                    <a:lumOff val="25000"/>
                  </a:schemeClr>
                </a:solidFill>
              </a:rPr>
              <a:t>ou </a:t>
            </a:r>
            <a:r>
              <a:rPr lang="fr-FR" sz="1400" b="1" dirty="0">
                <a:solidFill>
                  <a:schemeClr val="tx1">
                    <a:lumMod val="75000"/>
                    <a:lumOff val="25000"/>
                  </a:schemeClr>
                </a:solidFill>
              </a:rPr>
              <a:t>SOL </a:t>
            </a:r>
            <a:r>
              <a:rPr lang="fr-FR" sz="1400" b="1" dirty="0" smtClean="0">
                <a:solidFill>
                  <a:schemeClr val="tx1">
                    <a:lumMod val="75000"/>
                    <a:lumOff val="25000"/>
                  </a:schemeClr>
                </a:solidFill>
              </a:rPr>
              <a:t>SMS avec un terminal habituel</a:t>
            </a:r>
            <a:r>
              <a:rPr lang="fr-FR" sz="1400" dirty="0" smtClean="0">
                <a:solidFill>
                  <a:schemeClr val="tx1">
                    <a:lumMod val="75000"/>
                    <a:lumOff val="25000"/>
                  </a:schemeClr>
                </a:solidFill>
              </a:rPr>
              <a:t>. </a:t>
            </a:r>
            <a:endParaRPr lang="fr-FR" sz="1400" dirty="0">
              <a:solidFill>
                <a:schemeClr val="tx1">
                  <a:lumMod val="75000"/>
                  <a:lumOff val="25000"/>
                </a:schemeClr>
              </a:solidFill>
            </a:endParaRPr>
          </a:p>
          <a:p>
            <a:pPr algn="just">
              <a:spcBef>
                <a:spcPts val="600"/>
              </a:spcBef>
            </a:pPr>
            <a:r>
              <a:rPr lang="fr-FR" sz="1400" dirty="0" smtClean="0">
                <a:solidFill>
                  <a:schemeClr val="tx1">
                    <a:lumMod val="75000"/>
                    <a:lumOff val="25000"/>
                  </a:schemeClr>
                </a:solidFill>
              </a:rPr>
              <a:t>Les coordonnées modifiées par le client se mettent automatiquement à jour dans </a:t>
            </a:r>
            <a:r>
              <a:rPr lang="fr-FR" sz="1400" dirty="0" err="1" smtClean="0">
                <a:solidFill>
                  <a:schemeClr val="tx1">
                    <a:lumMod val="75000"/>
                    <a:lumOff val="25000"/>
                  </a:schemeClr>
                </a:solidFill>
              </a:rPr>
              <a:t>MySys</a:t>
            </a:r>
            <a:r>
              <a:rPr lang="fr-FR" sz="1400" dirty="0" smtClean="0">
                <a:solidFill>
                  <a:schemeClr val="tx1">
                    <a:lumMod val="75000"/>
                    <a:lumOff val="25000"/>
                  </a:schemeClr>
                </a:solidFill>
              </a:rPr>
              <a:t>. </a:t>
            </a:r>
          </a:p>
        </p:txBody>
      </p:sp>
      <p:sp>
        <p:nvSpPr>
          <p:cNvPr id="70" name="Rectangle 69"/>
          <p:cNvSpPr/>
          <p:nvPr/>
        </p:nvSpPr>
        <p:spPr>
          <a:xfrm>
            <a:off x="4635047" y="6040338"/>
            <a:ext cx="657033" cy="400110"/>
          </a:xfrm>
          <a:prstGeom prst="rect">
            <a:avLst/>
          </a:prstGeom>
        </p:spPr>
        <p:txBody>
          <a:bodyPr wrap="square">
            <a:spAutoFit/>
          </a:bodyPr>
          <a:lstStyle/>
          <a:p>
            <a:pPr lvl="0" algn="ctr"/>
            <a:r>
              <a:rPr lang="fr-FR" sz="1000" dirty="0" smtClean="0">
                <a:solidFill>
                  <a:srgbClr val="C31632"/>
                </a:solidFill>
                <a:hlinkClick r:id="rId5"/>
              </a:rPr>
              <a:t>Fiche</a:t>
            </a:r>
            <a:br>
              <a:rPr lang="fr-FR" sz="1000" dirty="0" smtClean="0">
                <a:solidFill>
                  <a:srgbClr val="C31632"/>
                </a:solidFill>
                <a:hlinkClick r:id="rId5"/>
              </a:rPr>
            </a:br>
            <a:r>
              <a:rPr lang="fr-FR" sz="1000" dirty="0" smtClean="0">
                <a:solidFill>
                  <a:srgbClr val="C31632"/>
                </a:solidFill>
                <a:hlinkClick r:id="rId5"/>
              </a:rPr>
              <a:t>pratique</a:t>
            </a:r>
            <a:endParaRPr lang="fr-FR" sz="1000" dirty="0">
              <a:solidFill>
                <a:srgbClr val="C31632"/>
              </a:solidFill>
            </a:endParaRPr>
          </a:p>
        </p:txBody>
      </p:sp>
      <p:cxnSp>
        <p:nvCxnSpPr>
          <p:cNvPr id="53" name="Connecteur droit 52"/>
          <p:cNvCxnSpPr/>
          <p:nvPr/>
        </p:nvCxnSpPr>
        <p:spPr>
          <a:xfrm flipH="1" flipV="1">
            <a:off x="2281022" y="3009209"/>
            <a:ext cx="778810" cy="942341"/>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5" name="Groupe 44"/>
          <p:cNvGrpSpPr/>
          <p:nvPr/>
        </p:nvGrpSpPr>
        <p:grpSpPr>
          <a:xfrm>
            <a:off x="1059181" y="4012417"/>
            <a:ext cx="259534" cy="294210"/>
            <a:chOff x="9452253" y="2889859"/>
            <a:chExt cx="1384443" cy="1569415"/>
          </a:xfrm>
          <a:solidFill>
            <a:schemeClr val="accent1"/>
          </a:solidFill>
        </p:grpSpPr>
        <p:sp>
          <p:nvSpPr>
            <p:cNvPr id="58" name="Freeform 6"/>
            <p:cNvSpPr>
              <a:spLocks noEditPoints="1"/>
            </p:cNvSpPr>
            <p:nvPr/>
          </p:nvSpPr>
          <p:spPr bwMode="auto">
            <a:xfrm>
              <a:off x="9680640" y="2889859"/>
              <a:ext cx="1156056" cy="1177171"/>
            </a:xfrm>
            <a:custGeom>
              <a:avLst/>
              <a:gdLst>
                <a:gd name="T0" fmla="*/ 38526330 w 168"/>
                <a:gd name="T1" fmla="*/ 742553786 h 169"/>
                <a:gd name="T2" fmla="*/ 12842800 w 168"/>
                <a:gd name="T3" fmla="*/ 729371552 h 169"/>
                <a:gd name="T4" fmla="*/ 4281623 w 168"/>
                <a:gd name="T5" fmla="*/ 698616498 h 169"/>
                <a:gd name="T6" fmla="*/ 38526330 w 168"/>
                <a:gd name="T7" fmla="*/ 474531091 h 169"/>
                <a:gd name="T8" fmla="*/ 47087507 w 168"/>
                <a:gd name="T9" fmla="*/ 452561400 h 169"/>
                <a:gd name="T10" fmla="*/ 470879207 w 168"/>
                <a:gd name="T11" fmla="*/ 17574915 h 169"/>
                <a:gd name="T12" fmla="*/ 522246268 w 168"/>
                <a:gd name="T13" fmla="*/ 17574915 h 169"/>
                <a:gd name="T14" fmla="*/ 706316741 w 168"/>
                <a:gd name="T15" fmla="*/ 202115715 h 169"/>
                <a:gd name="T16" fmla="*/ 706316741 w 168"/>
                <a:gd name="T17" fmla="*/ 259235237 h 169"/>
                <a:gd name="T18" fmla="*/ 282527110 w 168"/>
                <a:gd name="T19" fmla="*/ 694221721 h 169"/>
                <a:gd name="T20" fmla="*/ 261123134 w 168"/>
                <a:gd name="T21" fmla="*/ 707403955 h 169"/>
                <a:gd name="T22" fmla="*/ 47087507 w 168"/>
                <a:gd name="T23" fmla="*/ 742553786 h 169"/>
                <a:gd name="T24" fmla="*/ 38526330 w 168"/>
                <a:gd name="T25" fmla="*/ 742553786 h 169"/>
                <a:gd name="T26" fmla="*/ 376702124 w 168"/>
                <a:gd name="T27" fmla="*/ 153783651 h 169"/>
                <a:gd name="T28" fmla="*/ 68491483 w 168"/>
                <a:gd name="T29" fmla="*/ 474531091 h 169"/>
                <a:gd name="T30" fmla="*/ 64209860 w 168"/>
                <a:gd name="T31" fmla="*/ 478925867 h 169"/>
                <a:gd name="T32" fmla="*/ 29965153 w 168"/>
                <a:gd name="T33" fmla="*/ 703009179 h 169"/>
                <a:gd name="T34" fmla="*/ 34244707 w 168"/>
                <a:gd name="T35" fmla="*/ 711796637 h 169"/>
                <a:gd name="T36" fmla="*/ 42807953 w 168"/>
                <a:gd name="T37" fmla="*/ 711796637 h 169"/>
                <a:gd name="T38" fmla="*/ 256843580 w 168"/>
                <a:gd name="T39" fmla="*/ 676646806 h 169"/>
                <a:gd name="T40" fmla="*/ 265404757 w 168"/>
                <a:gd name="T41" fmla="*/ 676646806 h 169"/>
                <a:gd name="T42" fmla="*/ 573615398 w 168"/>
                <a:gd name="T43" fmla="*/ 355899366 h 169"/>
                <a:gd name="T44" fmla="*/ 376702124 w 168"/>
                <a:gd name="T45" fmla="*/ 153783651 h 169"/>
                <a:gd name="T46" fmla="*/ 393824478 w 168"/>
                <a:gd name="T47" fmla="*/ 136208735 h 169"/>
                <a:gd name="T48" fmla="*/ 590737751 w 168"/>
                <a:gd name="T49" fmla="*/ 338322356 h 169"/>
                <a:gd name="T50" fmla="*/ 684914834 w 168"/>
                <a:gd name="T51" fmla="*/ 237265546 h 169"/>
                <a:gd name="T52" fmla="*/ 684914834 w 168"/>
                <a:gd name="T53" fmla="*/ 224083312 h 169"/>
                <a:gd name="T54" fmla="*/ 684914834 w 168"/>
                <a:gd name="T55" fmla="*/ 224083312 h 169"/>
                <a:gd name="T56" fmla="*/ 505123914 w 168"/>
                <a:gd name="T57" fmla="*/ 35149831 h 169"/>
                <a:gd name="T58" fmla="*/ 488001561 w 168"/>
                <a:gd name="T59" fmla="*/ 35149831 h 169"/>
                <a:gd name="T60" fmla="*/ 393824478 w 168"/>
                <a:gd name="T61" fmla="*/ 136208735 h 1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68" h="169">
                  <a:moveTo>
                    <a:pt x="9" y="169"/>
                  </a:moveTo>
                  <a:cubicBezTo>
                    <a:pt x="7" y="169"/>
                    <a:pt x="5" y="168"/>
                    <a:pt x="3" y="166"/>
                  </a:cubicBezTo>
                  <a:cubicBezTo>
                    <a:pt x="1" y="164"/>
                    <a:pt x="0" y="161"/>
                    <a:pt x="1" y="159"/>
                  </a:cubicBezTo>
                  <a:cubicBezTo>
                    <a:pt x="9" y="108"/>
                    <a:pt x="9" y="108"/>
                    <a:pt x="9" y="108"/>
                  </a:cubicBezTo>
                  <a:cubicBezTo>
                    <a:pt x="9" y="106"/>
                    <a:pt x="10" y="104"/>
                    <a:pt x="11" y="103"/>
                  </a:cubicBezTo>
                  <a:cubicBezTo>
                    <a:pt x="110" y="4"/>
                    <a:pt x="110" y="4"/>
                    <a:pt x="110" y="4"/>
                  </a:cubicBezTo>
                  <a:cubicBezTo>
                    <a:pt x="113" y="0"/>
                    <a:pt x="119" y="0"/>
                    <a:pt x="122" y="4"/>
                  </a:cubicBezTo>
                  <a:cubicBezTo>
                    <a:pt x="165" y="46"/>
                    <a:pt x="165" y="46"/>
                    <a:pt x="165" y="46"/>
                  </a:cubicBezTo>
                  <a:cubicBezTo>
                    <a:pt x="168" y="50"/>
                    <a:pt x="168" y="55"/>
                    <a:pt x="165" y="59"/>
                  </a:cubicBezTo>
                  <a:cubicBezTo>
                    <a:pt x="66" y="158"/>
                    <a:pt x="66" y="158"/>
                    <a:pt x="66" y="158"/>
                  </a:cubicBezTo>
                  <a:cubicBezTo>
                    <a:pt x="65" y="159"/>
                    <a:pt x="63" y="160"/>
                    <a:pt x="61" y="161"/>
                  </a:cubicBezTo>
                  <a:cubicBezTo>
                    <a:pt x="11" y="169"/>
                    <a:pt x="11" y="169"/>
                    <a:pt x="11" y="169"/>
                  </a:cubicBezTo>
                  <a:cubicBezTo>
                    <a:pt x="10" y="169"/>
                    <a:pt x="10" y="169"/>
                    <a:pt x="9" y="169"/>
                  </a:cubicBezTo>
                  <a:close/>
                  <a:moveTo>
                    <a:pt x="88" y="35"/>
                  </a:moveTo>
                  <a:cubicBezTo>
                    <a:pt x="16" y="108"/>
                    <a:pt x="16" y="108"/>
                    <a:pt x="16" y="108"/>
                  </a:cubicBezTo>
                  <a:cubicBezTo>
                    <a:pt x="15" y="108"/>
                    <a:pt x="15" y="108"/>
                    <a:pt x="15" y="109"/>
                  </a:cubicBezTo>
                  <a:cubicBezTo>
                    <a:pt x="7" y="160"/>
                    <a:pt x="7" y="160"/>
                    <a:pt x="7" y="160"/>
                  </a:cubicBezTo>
                  <a:cubicBezTo>
                    <a:pt x="7" y="160"/>
                    <a:pt x="7" y="161"/>
                    <a:pt x="8" y="162"/>
                  </a:cubicBezTo>
                  <a:cubicBezTo>
                    <a:pt x="8" y="162"/>
                    <a:pt x="9" y="162"/>
                    <a:pt x="10" y="162"/>
                  </a:cubicBezTo>
                  <a:cubicBezTo>
                    <a:pt x="60" y="154"/>
                    <a:pt x="60" y="154"/>
                    <a:pt x="60" y="154"/>
                  </a:cubicBezTo>
                  <a:cubicBezTo>
                    <a:pt x="61" y="154"/>
                    <a:pt x="61" y="154"/>
                    <a:pt x="62" y="154"/>
                  </a:cubicBezTo>
                  <a:cubicBezTo>
                    <a:pt x="134" y="81"/>
                    <a:pt x="134" y="81"/>
                    <a:pt x="134" y="81"/>
                  </a:cubicBezTo>
                  <a:lnTo>
                    <a:pt x="88" y="35"/>
                  </a:lnTo>
                  <a:close/>
                  <a:moveTo>
                    <a:pt x="92" y="31"/>
                  </a:moveTo>
                  <a:cubicBezTo>
                    <a:pt x="138" y="77"/>
                    <a:pt x="138" y="77"/>
                    <a:pt x="138" y="77"/>
                  </a:cubicBezTo>
                  <a:cubicBezTo>
                    <a:pt x="160" y="54"/>
                    <a:pt x="160" y="54"/>
                    <a:pt x="160" y="54"/>
                  </a:cubicBezTo>
                  <a:cubicBezTo>
                    <a:pt x="161" y="53"/>
                    <a:pt x="161" y="52"/>
                    <a:pt x="160" y="51"/>
                  </a:cubicBezTo>
                  <a:cubicBezTo>
                    <a:pt x="160" y="51"/>
                    <a:pt x="160" y="51"/>
                    <a:pt x="160" y="51"/>
                  </a:cubicBezTo>
                  <a:cubicBezTo>
                    <a:pt x="118" y="8"/>
                    <a:pt x="118" y="8"/>
                    <a:pt x="118" y="8"/>
                  </a:cubicBezTo>
                  <a:cubicBezTo>
                    <a:pt x="117" y="7"/>
                    <a:pt x="115" y="7"/>
                    <a:pt x="114" y="8"/>
                  </a:cubicBezTo>
                  <a:lnTo>
                    <a:pt x="92" y="31"/>
                  </a:lnTo>
                  <a:close/>
                </a:path>
              </a:pathLst>
            </a:custGeom>
            <a:grpFill/>
            <a:ln>
              <a:noFill/>
            </a:ln>
          </p:spPr>
          <p:txBody>
            <a:bodyPr/>
            <a:lstStyle/>
            <a:p>
              <a:endParaRPr lang="fr-FR"/>
            </a:p>
          </p:txBody>
        </p:sp>
        <p:sp>
          <p:nvSpPr>
            <p:cNvPr id="60" name="Freeform 141">
              <a:extLst>
                <a:ext uri="{FF2B5EF4-FFF2-40B4-BE49-F238E27FC236}"/>
              </a:extLst>
            </p:cNvPr>
            <p:cNvSpPr>
              <a:spLocks/>
            </p:cNvSpPr>
            <p:nvPr/>
          </p:nvSpPr>
          <p:spPr bwMode="auto">
            <a:xfrm>
              <a:off x="9452253" y="3023047"/>
              <a:ext cx="1077966" cy="1436227"/>
            </a:xfrm>
            <a:custGeom>
              <a:avLst/>
              <a:gdLst>
                <a:gd name="T0" fmla="*/ 119 w 134"/>
                <a:gd name="T1" fmla="*/ 178 h 178"/>
                <a:gd name="T2" fmla="*/ 15 w 134"/>
                <a:gd name="T3" fmla="*/ 178 h 178"/>
                <a:gd name="T4" fmla="*/ 0 w 134"/>
                <a:gd name="T5" fmla="*/ 163 h 178"/>
                <a:gd name="T6" fmla="*/ 0 w 134"/>
                <a:gd name="T7" fmla="*/ 15 h 178"/>
                <a:gd name="T8" fmla="*/ 15 w 134"/>
                <a:gd name="T9" fmla="*/ 0 h 178"/>
                <a:gd name="T10" fmla="*/ 19 w 134"/>
                <a:gd name="T11" fmla="*/ 0 h 178"/>
                <a:gd name="T12" fmla="*/ 22 w 134"/>
                <a:gd name="T13" fmla="*/ 3 h 178"/>
                <a:gd name="T14" fmla="*/ 19 w 134"/>
                <a:gd name="T15" fmla="*/ 6 h 178"/>
                <a:gd name="T16" fmla="*/ 15 w 134"/>
                <a:gd name="T17" fmla="*/ 6 h 178"/>
                <a:gd name="T18" fmla="*/ 6 w 134"/>
                <a:gd name="T19" fmla="*/ 15 h 178"/>
                <a:gd name="T20" fmla="*/ 6 w 134"/>
                <a:gd name="T21" fmla="*/ 163 h 178"/>
                <a:gd name="T22" fmla="*/ 15 w 134"/>
                <a:gd name="T23" fmla="*/ 172 h 178"/>
                <a:gd name="T24" fmla="*/ 119 w 134"/>
                <a:gd name="T25" fmla="*/ 172 h 178"/>
                <a:gd name="T26" fmla="*/ 128 w 134"/>
                <a:gd name="T27" fmla="*/ 163 h 178"/>
                <a:gd name="T28" fmla="*/ 131 w 134"/>
                <a:gd name="T29" fmla="*/ 160 h 178"/>
                <a:gd name="T30" fmla="*/ 134 w 134"/>
                <a:gd name="T31" fmla="*/ 163 h 178"/>
                <a:gd name="T32" fmla="*/ 119 w 134"/>
                <a:gd name="T33"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78">
                  <a:moveTo>
                    <a:pt x="119" y="178"/>
                  </a:moveTo>
                  <a:cubicBezTo>
                    <a:pt x="15" y="178"/>
                    <a:pt x="15" y="178"/>
                    <a:pt x="15" y="178"/>
                  </a:cubicBezTo>
                  <a:cubicBezTo>
                    <a:pt x="7" y="178"/>
                    <a:pt x="0" y="171"/>
                    <a:pt x="0" y="163"/>
                  </a:cubicBezTo>
                  <a:cubicBezTo>
                    <a:pt x="0" y="15"/>
                    <a:pt x="0" y="15"/>
                    <a:pt x="0" y="15"/>
                  </a:cubicBezTo>
                  <a:cubicBezTo>
                    <a:pt x="0" y="7"/>
                    <a:pt x="7" y="0"/>
                    <a:pt x="15" y="0"/>
                  </a:cubicBezTo>
                  <a:cubicBezTo>
                    <a:pt x="19" y="0"/>
                    <a:pt x="19" y="0"/>
                    <a:pt x="19" y="0"/>
                  </a:cubicBezTo>
                  <a:cubicBezTo>
                    <a:pt x="21" y="0"/>
                    <a:pt x="22" y="1"/>
                    <a:pt x="22" y="3"/>
                  </a:cubicBezTo>
                  <a:cubicBezTo>
                    <a:pt x="22" y="5"/>
                    <a:pt x="21" y="6"/>
                    <a:pt x="19" y="6"/>
                  </a:cubicBezTo>
                  <a:cubicBezTo>
                    <a:pt x="15" y="6"/>
                    <a:pt x="15" y="6"/>
                    <a:pt x="15" y="6"/>
                  </a:cubicBezTo>
                  <a:cubicBezTo>
                    <a:pt x="10" y="6"/>
                    <a:pt x="6" y="10"/>
                    <a:pt x="6" y="15"/>
                  </a:cubicBezTo>
                  <a:cubicBezTo>
                    <a:pt x="6" y="163"/>
                    <a:pt x="6" y="163"/>
                    <a:pt x="6" y="163"/>
                  </a:cubicBezTo>
                  <a:cubicBezTo>
                    <a:pt x="6" y="168"/>
                    <a:pt x="10" y="172"/>
                    <a:pt x="15" y="172"/>
                  </a:cubicBezTo>
                  <a:cubicBezTo>
                    <a:pt x="119" y="172"/>
                    <a:pt x="119" y="172"/>
                    <a:pt x="119" y="172"/>
                  </a:cubicBezTo>
                  <a:cubicBezTo>
                    <a:pt x="124" y="172"/>
                    <a:pt x="128" y="168"/>
                    <a:pt x="128" y="163"/>
                  </a:cubicBezTo>
                  <a:cubicBezTo>
                    <a:pt x="128" y="161"/>
                    <a:pt x="129" y="160"/>
                    <a:pt x="131" y="160"/>
                  </a:cubicBezTo>
                  <a:cubicBezTo>
                    <a:pt x="133" y="160"/>
                    <a:pt x="134" y="161"/>
                    <a:pt x="134" y="163"/>
                  </a:cubicBezTo>
                  <a:cubicBezTo>
                    <a:pt x="134" y="171"/>
                    <a:pt x="127" y="178"/>
                    <a:pt x="119" y="178"/>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charset="0"/>
              </a:endParaRPr>
            </a:p>
          </p:txBody>
        </p:sp>
      </p:grpSp>
      <p:cxnSp>
        <p:nvCxnSpPr>
          <p:cNvPr id="62" name="Connecteur droit 61"/>
          <p:cNvCxnSpPr/>
          <p:nvPr/>
        </p:nvCxnSpPr>
        <p:spPr>
          <a:xfrm flipH="1" flipV="1">
            <a:off x="2443018" y="2252749"/>
            <a:ext cx="616814" cy="1698801"/>
          </a:xfrm>
          <a:prstGeom prst="line">
            <a:avLst/>
          </a:prstGeom>
          <a:ln>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1318084" y="3928690"/>
            <a:ext cx="2102211" cy="461665"/>
          </a:xfrm>
          <a:prstGeom prst="rect">
            <a:avLst/>
          </a:prstGeom>
        </p:spPr>
        <p:txBody>
          <a:bodyPr wrap="square">
            <a:spAutoFit/>
          </a:bodyPr>
          <a:lstStyle/>
          <a:p>
            <a:r>
              <a:rPr lang="fr-FR" sz="1200" dirty="0" smtClean="0">
                <a:solidFill>
                  <a:schemeClr val="accent1"/>
                </a:solidFill>
              </a:rPr>
              <a:t>Modification de </a:t>
            </a:r>
            <a:r>
              <a:rPr lang="fr-FR" sz="1200" b="1" dirty="0" smtClean="0">
                <a:solidFill>
                  <a:schemeClr val="accent1"/>
                </a:solidFill>
              </a:rPr>
              <a:t>l’adresse email </a:t>
            </a:r>
            <a:br>
              <a:rPr lang="fr-FR" sz="1200" b="1" dirty="0" smtClean="0">
                <a:solidFill>
                  <a:schemeClr val="accent1"/>
                </a:solidFill>
              </a:rPr>
            </a:br>
            <a:r>
              <a:rPr lang="fr-FR" sz="1200" dirty="0" smtClean="0">
                <a:solidFill>
                  <a:schemeClr val="accent1"/>
                </a:solidFill>
              </a:rPr>
              <a:t>et du </a:t>
            </a:r>
            <a:r>
              <a:rPr lang="fr-FR" sz="1200" b="1" dirty="0" smtClean="0">
                <a:solidFill>
                  <a:schemeClr val="accent1"/>
                </a:solidFill>
              </a:rPr>
              <a:t>téléphone fixe </a:t>
            </a:r>
            <a:r>
              <a:rPr lang="fr-FR" sz="1200" dirty="0" smtClean="0">
                <a:solidFill>
                  <a:schemeClr val="accent1"/>
                </a:solidFill>
              </a:rPr>
              <a:t>possible</a:t>
            </a:r>
            <a:endParaRPr lang="fr-FR" sz="1200" dirty="0">
              <a:solidFill>
                <a:schemeClr val="accent1"/>
              </a:solidFill>
            </a:endParaRPr>
          </a:p>
        </p:txBody>
      </p:sp>
      <p:pic>
        <p:nvPicPr>
          <p:cNvPr id="7" name="Image 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3" name="Groupe 22"/>
          <p:cNvGrpSpPr/>
          <p:nvPr/>
        </p:nvGrpSpPr>
        <p:grpSpPr>
          <a:xfrm>
            <a:off x="7839788" y="5781200"/>
            <a:ext cx="1131403" cy="782659"/>
            <a:chOff x="7041934" y="184515"/>
            <a:chExt cx="1131403" cy="782659"/>
          </a:xfrm>
        </p:grpSpPr>
        <p:sp>
          <p:nvSpPr>
            <p:cNvPr id="24" name="ZoneTexte 23"/>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25" name="Arc 24"/>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Tree>
    <p:extLst>
      <p:ext uri="{BB962C8B-B14F-4D97-AF65-F5344CB8AC3E}">
        <p14:creationId xmlns:p14="http://schemas.microsoft.com/office/powerpoint/2010/main" val="252853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80">
                                          <p:stCondLst>
                                            <p:cond delay="0"/>
                                          </p:stCondLst>
                                        </p:cTn>
                                        <p:tgtEl>
                                          <p:spTgt spid="23"/>
                                        </p:tgtEl>
                                      </p:cBhvr>
                                    </p:animEffect>
                                    <p:anim calcmode="lin" valueType="num">
                                      <p:cBhvr>
                                        <p:cTn id="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3" dur="26">
                                          <p:stCondLst>
                                            <p:cond delay="650"/>
                                          </p:stCondLst>
                                        </p:cTn>
                                        <p:tgtEl>
                                          <p:spTgt spid="23"/>
                                        </p:tgtEl>
                                      </p:cBhvr>
                                      <p:to x="100000" y="60000"/>
                                    </p:animScale>
                                    <p:animScale>
                                      <p:cBhvr>
                                        <p:cTn id="14" dur="166" decel="50000">
                                          <p:stCondLst>
                                            <p:cond delay="676"/>
                                          </p:stCondLst>
                                        </p:cTn>
                                        <p:tgtEl>
                                          <p:spTgt spid="23"/>
                                        </p:tgtEl>
                                      </p:cBhvr>
                                      <p:to x="100000" y="100000"/>
                                    </p:animScale>
                                    <p:animScale>
                                      <p:cBhvr>
                                        <p:cTn id="15" dur="26">
                                          <p:stCondLst>
                                            <p:cond delay="1312"/>
                                          </p:stCondLst>
                                        </p:cTn>
                                        <p:tgtEl>
                                          <p:spTgt spid="23"/>
                                        </p:tgtEl>
                                      </p:cBhvr>
                                      <p:to x="100000" y="80000"/>
                                    </p:animScale>
                                    <p:animScale>
                                      <p:cBhvr>
                                        <p:cTn id="16" dur="166" decel="50000">
                                          <p:stCondLst>
                                            <p:cond delay="1338"/>
                                          </p:stCondLst>
                                        </p:cTn>
                                        <p:tgtEl>
                                          <p:spTgt spid="23"/>
                                        </p:tgtEl>
                                      </p:cBhvr>
                                      <p:to x="100000" y="100000"/>
                                    </p:animScale>
                                    <p:animScale>
                                      <p:cBhvr>
                                        <p:cTn id="17" dur="26">
                                          <p:stCondLst>
                                            <p:cond delay="1642"/>
                                          </p:stCondLst>
                                        </p:cTn>
                                        <p:tgtEl>
                                          <p:spTgt spid="23"/>
                                        </p:tgtEl>
                                      </p:cBhvr>
                                      <p:to x="100000" y="90000"/>
                                    </p:animScale>
                                    <p:animScale>
                                      <p:cBhvr>
                                        <p:cTn id="18" dur="166" decel="50000">
                                          <p:stCondLst>
                                            <p:cond delay="1668"/>
                                          </p:stCondLst>
                                        </p:cTn>
                                        <p:tgtEl>
                                          <p:spTgt spid="23"/>
                                        </p:tgtEl>
                                      </p:cBhvr>
                                      <p:to x="100000" y="100000"/>
                                    </p:animScale>
                                    <p:animScale>
                                      <p:cBhvr>
                                        <p:cTn id="19" dur="26">
                                          <p:stCondLst>
                                            <p:cond delay="1808"/>
                                          </p:stCondLst>
                                        </p:cTn>
                                        <p:tgtEl>
                                          <p:spTgt spid="23"/>
                                        </p:tgtEl>
                                      </p:cBhvr>
                                      <p:to x="100000" y="95000"/>
                                    </p:animScale>
                                    <p:animScale>
                                      <p:cBhvr>
                                        <p:cTn id="20"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5" name="Picture 2" descr="https://cdn2.iconfinder.com/data/icons/flat-icons-19/128/Light_bul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video, youtub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3628" y="5700909"/>
            <a:ext cx="330437" cy="33043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video, youtub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0383" y="5700909"/>
            <a:ext cx="330437" cy="330437"/>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cdn2.iconfinder.com/data/icons/social-media-8/128/note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https://cdn0.iconfinder.com/data/icons/office-icons-5/110/Briefcase-256.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249" t="23785" r="20153" b="25322"/>
          <a:stretch/>
        </p:blipFill>
        <p:spPr bwMode="auto">
          <a:xfrm>
            <a:off x="6127061" y="5712313"/>
            <a:ext cx="360249" cy="307629"/>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9592" y="1107000"/>
            <a:ext cx="2520000" cy="4482240"/>
          </a:xfrm>
          <a:prstGeom prst="rect">
            <a:avLst/>
          </a:prstGeom>
        </p:spPr>
      </p:pic>
      <p:pic>
        <p:nvPicPr>
          <p:cNvPr id="14" name="Image 13"/>
          <p:cNvPicPr/>
          <p:nvPr/>
        </p:nvPicPr>
        <p:blipFill>
          <a:blip r:embed="rId7" cstate="print">
            <a:extLst>
              <a:ext uri="{28A0092B-C50C-407E-A947-70E740481C1C}">
                <a14:useLocalDpi xmlns:a14="http://schemas.microsoft.com/office/drawing/2010/main" val="0"/>
              </a:ext>
            </a:extLst>
          </a:blip>
          <a:stretch>
            <a:fillRect/>
          </a:stretch>
        </p:blipFill>
        <p:spPr bwMode="auto">
          <a:xfrm>
            <a:off x="2599638" y="4797152"/>
            <a:ext cx="287634" cy="287634"/>
          </a:xfrm>
          <a:prstGeom prst="rect">
            <a:avLst/>
          </a:prstGeom>
          <a:noFill/>
          <a:ln>
            <a:noFill/>
          </a:ln>
        </p:spPr>
      </p:pic>
      <p:sp>
        <p:nvSpPr>
          <p:cNvPr id="2" name="Espace réservé du texte 1"/>
          <p:cNvSpPr>
            <a:spLocks noGrp="1"/>
          </p:cNvSpPr>
          <p:nvPr>
            <p:ph type="body" sz="quarter" idx="11"/>
          </p:nvPr>
        </p:nvSpPr>
        <p:spPr/>
        <p:txBody>
          <a:bodyPr/>
          <a:lstStyle/>
          <a:p>
            <a:r>
              <a:rPr lang="fr-FR" dirty="0" smtClean="0"/>
              <a:t>PayLib entre amis</a:t>
            </a:r>
            <a:endParaRPr lang="fr-FR" dirty="0"/>
          </a:p>
        </p:txBody>
      </p:sp>
      <p:sp>
        <p:nvSpPr>
          <p:cNvPr id="7" name="Espace réservé du contenu 6"/>
          <p:cNvSpPr>
            <a:spLocks noGrp="1"/>
          </p:cNvSpPr>
          <p:nvPr>
            <p:ph sz="quarter" idx="13"/>
          </p:nvPr>
        </p:nvSpPr>
        <p:spPr/>
        <p:txBody>
          <a:bodyPr>
            <a:normAutofit lnSpcReduction="10000"/>
          </a:bodyPr>
          <a:lstStyle/>
          <a:p>
            <a:r>
              <a:rPr lang="fr-FR" dirty="0"/>
              <a:t>Permettre à nos clients d’effectuer un virement SEPA grâce au numéro de téléphone mobile du bénéficiaire.</a:t>
            </a:r>
          </a:p>
          <a:p>
            <a:endParaRPr lang="fr-FR" dirty="0"/>
          </a:p>
        </p:txBody>
      </p:sp>
      <p:sp>
        <p:nvSpPr>
          <p:cNvPr id="12" name="Espace réservé du contenu 11"/>
          <p:cNvSpPr>
            <a:spLocks noGrp="1"/>
          </p:cNvSpPr>
          <p:nvPr>
            <p:ph sz="quarter" idx="14"/>
          </p:nvPr>
        </p:nvSpPr>
        <p:spPr>
          <a:xfrm>
            <a:off x="4707924" y="2060848"/>
            <a:ext cx="4112548" cy="1008112"/>
          </a:xfrm>
        </p:spPr>
        <p:txBody>
          <a:bodyPr>
            <a:noAutofit/>
          </a:bodyPr>
          <a:lstStyle/>
          <a:p>
            <a:pPr lvl="0" algn="just"/>
            <a:r>
              <a:rPr lang="fr-FR" b="1" kern="0" dirty="0" smtClean="0"/>
              <a:t>simple : </a:t>
            </a:r>
            <a:r>
              <a:rPr lang="fr-FR" kern="0" dirty="0" smtClean="0"/>
              <a:t>il </a:t>
            </a:r>
            <a:r>
              <a:rPr lang="fr-FR" kern="0" dirty="0"/>
              <a:t>suffit de connaître le numéro de téléphone mobile du bénéficiaire. </a:t>
            </a:r>
            <a:endParaRPr lang="fr-FR" kern="0" dirty="0" smtClean="0"/>
          </a:p>
          <a:p>
            <a:pPr lvl="0" algn="just"/>
            <a:r>
              <a:rPr lang="fr-FR" b="1" kern="0" dirty="0" smtClean="0"/>
              <a:t>rapide : </a:t>
            </a:r>
            <a:r>
              <a:rPr lang="fr-FR" kern="0" dirty="0" smtClean="0"/>
              <a:t>plus </a:t>
            </a:r>
            <a:r>
              <a:rPr lang="fr-FR" kern="0" dirty="0"/>
              <a:t>nécessaire de renseigner l’IBAN </a:t>
            </a:r>
            <a:r>
              <a:rPr lang="fr-FR" kern="0" dirty="0" smtClean="0"/>
              <a:t>du compte</a:t>
            </a:r>
            <a:r>
              <a:rPr lang="fr-FR" kern="0" dirty="0"/>
              <a:t> </a:t>
            </a:r>
            <a:r>
              <a:rPr lang="fr-FR" kern="0" dirty="0" smtClean="0"/>
              <a:t>à créditer.</a:t>
            </a:r>
            <a:endParaRPr lang="fr-FR" kern="0" dirty="0"/>
          </a:p>
          <a:p>
            <a:pPr algn="just"/>
            <a:endParaRPr lang="fr-FR" dirty="0"/>
          </a:p>
        </p:txBody>
      </p:sp>
      <p:sp>
        <p:nvSpPr>
          <p:cNvPr id="15" name="Titre 1"/>
          <p:cNvSpPr txBox="1">
            <a:spLocks/>
          </p:cNvSpPr>
          <p:nvPr/>
        </p:nvSpPr>
        <p:spPr>
          <a:xfrm>
            <a:off x="4737004" y="1072209"/>
            <a:ext cx="765269" cy="196551"/>
          </a:xfrm>
          <a:prstGeom prst="rect">
            <a:avLst/>
          </a:prstGeom>
          <a:solidFill>
            <a:schemeClr val="accent1"/>
          </a:solidFill>
        </p:spPr>
        <p:txBody>
          <a:bodyPr vert="horz" wrap="square" lIns="91440" tIns="45720" rIns="91440" bIns="45720" rtlCol="0" anchor="ctr" anchorCtr="0">
            <a:spAutoFit/>
          </a:bodyPr>
          <a:lstStyle>
            <a:lvl1pPr algn="l" defTabSz="914400" rtl="0" eaLnBrk="1" latinLnBrk="0" hangingPunct="1">
              <a:spcBef>
                <a:spcPct val="0"/>
              </a:spcBef>
              <a:buNone/>
              <a:defRPr sz="2000" b="1" kern="1200" cap="all" baseline="0">
                <a:solidFill>
                  <a:schemeClr val="accent1"/>
                </a:solidFill>
                <a:latin typeface="+mj-lt"/>
                <a:ea typeface="+mj-ea"/>
                <a:cs typeface="+mj-cs"/>
              </a:defRPr>
            </a:lvl1pPr>
          </a:lstStyle>
          <a:p>
            <a:pPr algn="ctr"/>
            <a:r>
              <a:rPr lang="fr-FR" sz="1100" dirty="0" smtClean="0">
                <a:solidFill>
                  <a:schemeClr val="bg1"/>
                </a:solidFill>
              </a:rPr>
              <a:t>NOUVEAU</a:t>
            </a:r>
            <a:endParaRPr lang="fr-FR" sz="1100" dirty="0">
              <a:solidFill>
                <a:schemeClr val="bg1"/>
              </a:solidFill>
            </a:endParaRPr>
          </a:p>
        </p:txBody>
      </p:sp>
      <p:sp>
        <p:nvSpPr>
          <p:cNvPr id="5" name="Rectangle 4"/>
          <p:cNvSpPr/>
          <p:nvPr/>
        </p:nvSpPr>
        <p:spPr>
          <a:xfrm>
            <a:off x="4583420" y="6040338"/>
            <a:ext cx="864096" cy="553998"/>
          </a:xfrm>
          <a:prstGeom prst="rect">
            <a:avLst/>
          </a:prstGeom>
        </p:spPr>
        <p:txBody>
          <a:bodyPr wrap="square">
            <a:spAutoFit/>
          </a:bodyPr>
          <a:lstStyle/>
          <a:p>
            <a:pPr lvl="0" algn="ctr"/>
            <a:r>
              <a:rPr lang="fr-FR" sz="1000" dirty="0" smtClean="0">
                <a:solidFill>
                  <a:srgbClr val="C31632"/>
                </a:solidFill>
                <a:hlinkClick r:id="rId8"/>
              </a:rPr>
              <a:t>Note d’information XPC-19-07</a:t>
            </a:r>
            <a:endParaRPr lang="fr-FR" sz="1000" dirty="0">
              <a:solidFill>
                <a:srgbClr val="C31632"/>
              </a:solidFill>
            </a:endParaRPr>
          </a:p>
        </p:txBody>
      </p:sp>
      <p:sp>
        <p:nvSpPr>
          <p:cNvPr id="6" name="Rectangle 5"/>
          <p:cNvSpPr/>
          <p:nvPr/>
        </p:nvSpPr>
        <p:spPr>
          <a:xfrm>
            <a:off x="5364088" y="6040338"/>
            <a:ext cx="657033" cy="400110"/>
          </a:xfrm>
          <a:prstGeom prst="rect">
            <a:avLst/>
          </a:prstGeom>
        </p:spPr>
        <p:txBody>
          <a:bodyPr wrap="square">
            <a:spAutoFit/>
          </a:bodyPr>
          <a:lstStyle/>
          <a:p>
            <a:pPr lvl="0" algn="ctr"/>
            <a:r>
              <a:rPr lang="fr-FR" sz="1000" dirty="0" smtClean="0">
                <a:solidFill>
                  <a:srgbClr val="C31632"/>
                </a:solidFill>
                <a:hlinkClick r:id="rId9"/>
              </a:rPr>
              <a:t>Fiche</a:t>
            </a:r>
            <a:br>
              <a:rPr lang="fr-FR" sz="1000" dirty="0" smtClean="0">
                <a:solidFill>
                  <a:srgbClr val="C31632"/>
                </a:solidFill>
                <a:hlinkClick r:id="rId9"/>
              </a:rPr>
            </a:br>
            <a:r>
              <a:rPr lang="fr-FR" sz="1000" dirty="0" smtClean="0">
                <a:solidFill>
                  <a:srgbClr val="C31632"/>
                </a:solidFill>
                <a:hlinkClick r:id="rId9"/>
              </a:rPr>
              <a:t>pratique</a:t>
            </a:r>
            <a:endParaRPr lang="fr-FR" sz="1000" dirty="0">
              <a:solidFill>
                <a:srgbClr val="C31632"/>
              </a:solidFill>
            </a:endParaRPr>
          </a:p>
        </p:txBody>
      </p:sp>
      <p:sp>
        <p:nvSpPr>
          <p:cNvPr id="8" name="Rectangle 7"/>
          <p:cNvSpPr/>
          <p:nvPr/>
        </p:nvSpPr>
        <p:spPr>
          <a:xfrm>
            <a:off x="6108660" y="6040338"/>
            <a:ext cx="401072" cy="246221"/>
          </a:xfrm>
          <a:prstGeom prst="rect">
            <a:avLst/>
          </a:prstGeom>
        </p:spPr>
        <p:txBody>
          <a:bodyPr wrap="none">
            <a:spAutoFit/>
          </a:bodyPr>
          <a:lstStyle/>
          <a:p>
            <a:pPr lvl="0" algn="ctr"/>
            <a:r>
              <a:rPr lang="fr-FR" sz="1000" dirty="0">
                <a:solidFill>
                  <a:srgbClr val="C31632"/>
                </a:solidFill>
                <a:hlinkClick r:id="rId10"/>
              </a:rPr>
              <a:t>FAQ</a:t>
            </a:r>
            <a:endParaRPr lang="fr-FR" sz="1000" dirty="0">
              <a:solidFill>
                <a:srgbClr val="C31632"/>
              </a:solidFill>
            </a:endParaRPr>
          </a:p>
        </p:txBody>
      </p:sp>
      <p:sp>
        <p:nvSpPr>
          <p:cNvPr id="33" name="Rectangle 32"/>
          <p:cNvSpPr/>
          <p:nvPr/>
        </p:nvSpPr>
        <p:spPr>
          <a:xfrm>
            <a:off x="6576130" y="6040338"/>
            <a:ext cx="720080" cy="400110"/>
          </a:xfrm>
          <a:prstGeom prst="rect">
            <a:avLst/>
          </a:prstGeom>
        </p:spPr>
        <p:txBody>
          <a:bodyPr wrap="square">
            <a:spAutoFit/>
          </a:bodyPr>
          <a:lstStyle/>
          <a:p>
            <a:pPr algn="ctr"/>
            <a:r>
              <a:rPr lang="fr-FR" sz="1000" dirty="0" smtClean="0">
                <a:solidFill>
                  <a:srgbClr val="C31632"/>
                </a:solidFill>
                <a:hlinkClick r:id="rId11"/>
              </a:rPr>
              <a:t>Envoyer </a:t>
            </a:r>
            <a:br>
              <a:rPr lang="fr-FR" sz="1000" dirty="0" smtClean="0">
                <a:solidFill>
                  <a:srgbClr val="C31632"/>
                </a:solidFill>
                <a:hlinkClick r:id="rId11"/>
              </a:rPr>
            </a:br>
            <a:r>
              <a:rPr lang="fr-FR" sz="1000" dirty="0" smtClean="0">
                <a:solidFill>
                  <a:srgbClr val="C31632"/>
                </a:solidFill>
                <a:hlinkClick r:id="rId11"/>
              </a:rPr>
              <a:t>de l’argent</a:t>
            </a:r>
            <a:r>
              <a:rPr lang="fr-FR" sz="1000" dirty="0" smtClean="0">
                <a:solidFill>
                  <a:srgbClr val="C31632"/>
                </a:solidFill>
              </a:rPr>
              <a:t> </a:t>
            </a:r>
            <a:endParaRPr lang="fr-FR" sz="1400" dirty="0"/>
          </a:p>
        </p:txBody>
      </p:sp>
      <p:sp>
        <p:nvSpPr>
          <p:cNvPr id="34" name="Rectangle 33"/>
          <p:cNvSpPr/>
          <p:nvPr/>
        </p:nvSpPr>
        <p:spPr>
          <a:xfrm>
            <a:off x="7163629" y="6040338"/>
            <a:ext cx="792088" cy="400110"/>
          </a:xfrm>
          <a:prstGeom prst="rect">
            <a:avLst/>
          </a:prstGeom>
        </p:spPr>
        <p:txBody>
          <a:bodyPr wrap="square">
            <a:spAutoFit/>
          </a:bodyPr>
          <a:lstStyle/>
          <a:p>
            <a:pPr algn="ctr"/>
            <a:r>
              <a:rPr lang="fr-FR" sz="1000" dirty="0" smtClean="0">
                <a:solidFill>
                  <a:srgbClr val="C31632"/>
                </a:solidFill>
                <a:hlinkClick r:id="rId12"/>
              </a:rPr>
              <a:t>Recevoir </a:t>
            </a:r>
            <a:br>
              <a:rPr lang="fr-FR" sz="1000" dirty="0" smtClean="0">
                <a:solidFill>
                  <a:srgbClr val="C31632"/>
                </a:solidFill>
                <a:hlinkClick r:id="rId12"/>
              </a:rPr>
            </a:br>
            <a:r>
              <a:rPr lang="fr-FR" sz="1000" dirty="0" smtClean="0">
                <a:solidFill>
                  <a:srgbClr val="C31632"/>
                </a:solidFill>
                <a:hlinkClick r:id="rId12"/>
              </a:rPr>
              <a:t>de l'argent</a:t>
            </a:r>
            <a:endParaRPr lang="fr-FR" sz="1400" dirty="0"/>
          </a:p>
        </p:txBody>
      </p:sp>
      <p:pic>
        <p:nvPicPr>
          <p:cNvPr id="30" name="Image 2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0296" y="1107000"/>
            <a:ext cx="2518591" cy="4482240"/>
          </a:xfrm>
          <a:prstGeom prst="rect">
            <a:avLst/>
          </a:prstGeom>
        </p:spPr>
      </p:pic>
      <p:pic>
        <p:nvPicPr>
          <p:cNvPr id="80" name="Image 79"/>
          <p:cNvPicPr/>
          <p:nvPr/>
        </p:nvPicPr>
        <p:blipFill>
          <a:blip r:embed="rId7" cstate="print">
            <a:extLst>
              <a:ext uri="{28A0092B-C50C-407E-A947-70E740481C1C}">
                <a14:useLocalDpi xmlns:a14="http://schemas.microsoft.com/office/drawing/2010/main" val="0"/>
              </a:ext>
            </a:extLst>
          </a:blip>
          <a:stretch>
            <a:fillRect/>
          </a:stretch>
        </p:blipFill>
        <p:spPr bwMode="auto">
          <a:xfrm>
            <a:off x="2583887" y="5281463"/>
            <a:ext cx="287634" cy="287634"/>
          </a:xfrm>
          <a:prstGeom prst="rect">
            <a:avLst/>
          </a:prstGeom>
          <a:noFill/>
          <a:ln>
            <a:noFill/>
          </a:ln>
        </p:spPr>
      </p:pic>
      <p:pic>
        <p:nvPicPr>
          <p:cNvPr id="29" name="Image 2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0296" y="1107000"/>
            <a:ext cx="2520000" cy="4479998"/>
          </a:xfrm>
          <a:prstGeom prst="rect">
            <a:avLst/>
          </a:prstGeom>
        </p:spPr>
      </p:pic>
      <p:pic>
        <p:nvPicPr>
          <p:cNvPr id="81" name="Image 80"/>
          <p:cNvPicPr/>
          <p:nvPr/>
        </p:nvPicPr>
        <p:blipFill>
          <a:blip r:embed="rId7" cstate="print">
            <a:extLst>
              <a:ext uri="{28A0092B-C50C-407E-A947-70E740481C1C}">
                <a14:useLocalDpi xmlns:a14="http://schemas.microsoft.com/office/drawing/2010/main" val="0"/>
              </a:ext>
            </a:extLst>
          </a:blip>
          <a:stretch>
            <a:fillRect/>
          </a:stretch>
        </p:blipFill>
        <p:spPr bwMode="auto">
          <a:xfrm>
            <a:off x="2599638" y="5281463"/>
            <a:ext cx="287634" cy="287634"/>
          </a:xfrm>
          <a:prstGeom prst="rect">
            <a:avLst/>
          </a:prstGeom>
          <a:noFill/>
          <a:ln>
            <a:noFill/>
          </a:ln>
        </p:spPr>
      </p:pic>
      <p:pic>
        <p:nvPicPr>
          <p:cNvPr id="28" name="Image 2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00296" y="1107000"/>
            <a:ext cx="2518591" cy="4482240"/>
          </a:xfrm>
          <a:prstGeom prst="rect">
            <a:avLst/>
          </a:prstGeom>
        </p:spPr>
      </p:pic>
      <p:pic>
        <p:nvPicPr>
          <p:cNvPr id="84" name="Image 83"/>
          <p:cNvPicPr/>
          <p:nvPr/>
        </p:nvPicPr>
        <p:blipFill>
          <a:blip r:embed="rId7" cstate="print">
            <a:extLst>
              <a:ext uri="{28A0092B-C50C-407E-A947-70E740481C1C}">
                <a14:useLocalDpi xmlns:a14="http://schemas.microsoft.com/office/drawing/2010/main" val="0"/>
              </a:ext>
            </a:extLst>
          </a:blip>
          <a:stretch>
            <a:fillRect/>
          </a:stretch>
        </p:blipFill>
        <p:spPr bwMode="auto">
          <a:xfrm>
            <a:off x="2720536" y="5273456"/>
            <a:ext cx="287634" cy="287634"/>
          </a:xfrm>
          <a:prstGeom prst="rect">
            <a:avLst/>
          </a:prstGeom>
          <a:noFill/>
          <a:ln>
            <a:noFill/>
          </a:ln>
        </p:spPr>
      </p:pic>
      <p:pic>
        <p:nvPicPr>
          <p:cNvPr id="4" name="Image 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00296" y="1107000"/>
            <a:ext cx="2520000" cy="4482240"/>
          </a:xfrm>
          <a:prstGeom prst="rect">
            <a:avLst/>
          </a:prstGeom>
        </p:spPr>
      </p:pic>
      <p:sp>
        <p:nvSpPr>
          <p:cNvPr id="88" name="Rectangle 87"/>
          <p:cNvSpPr/>
          <p:nvPr/>
        </p:nvSpPr>
        <p:spPr>
          <a:xfrm>
            <a:off x="4707924" y="3566320"/>
            <a:ext cx="4112548" cy="492443"/>
          </a:xfrm>
          <a:prstGeom prst="rect">
            <a:avLst/>
          </a:prstGeom>
        </p:spPr>
        <p:txBody>
          <a:bodyPr wrap="square">
            <a:spAutoFit/>
          </a:bodyPr>
          <a:lstStyle/>
          <a:p>
            <a:pPr algn="just"/>
            <a:r>
              <a:rPr lang="fr-FR" sz="1400" dirty="0">
                <a:solidFill>
                  <a:schemeClr val="tx1">
                    <a:lumMod val="75000"/>
                    <a:lumOff val="25000"/>
                  </a:schemeClr>
                </a:solidFill>
              </a:rPr>
              <a:t>Virement d’un montant maximum de </a:t>
            </a:r>
            <a:r>
              <a:rPr lang="fr-FR" sz="1400" dirty="0" smtClean="0">
                <a:solidFill>
                  <a:schemeClr val="tx1">
                    <a:lumMod val="75000"/>
                    <a:lumOff val="25000"/>
                  </a:schemeClr>
                </a:solidFill>
              </a:rPr>
              <a:t>300€ </a:t>
            </a:r>
            <a:r>
              <a:rPr lang="fr-FR" sz="1100" dirty="0" smtClean="0">
                <a:solidFill>
                  <a:schemeClr val="tx1">
                    <a:lumMod val="75000"/>
                    <a:lumOff val="25000"/>
                  </a:schemeClr>
                </a:solidFill>
              </a:rPr>
              <a:t>(</a:t>
            </a:r>
            <a:r>
              <a:rPr lang="fr-FR" sz="1100" dirty="0">
                <a:solidFill>
                  <a:schemeClr val="tx1">
                    <a:lumMod val="75000"/>
                    <a:lumOff val="25000"/>
                  </a:schemeClr>
                </a:solidFill>
              </a:rPr>
              <a:t>sous réserve que le montant soit disponible sur le compte).</a:t>
            </a:r>
          </a:p>
        </p:txBody>
      </p:sp>
      <p:pic>
        <p:nvPicPr>
          <p:cNvPr id="47" name="Image 46">
            <a:hlinkClick r:id="rId17" action="ppaction://hlinksldjump"/>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42" name="Groupe 41"/>
          <p:cNvGrpSpPr/>
          <p:nvPr/>
        </p:nvGrpSpPr>
        <p:grpSpPr>
          <a:xfrm>
            <a:off x="7839788" y="5781200"/>
            <a:ext cx="1131403" cy="782659"/>
            <a:chOff x="7041934" y="184515"/>
            <a:chExt cx="1131403" cy="782659"/>
          </a:xfrm>
        </p:grpSpPr>
        <p:sp>
          <p:nvSpPr>
            <p:cNvPr id="43" name="ZoneTexte 42"/>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44" name="Arc 43"/>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Tree>
    <p:extLst>
      <p:ext uri="{BB962C8B-B14F-4D97-AF65-F5344CB8AC3E}">
        <p14:creationId xmlns:p14="http://schemas.microsoft.com/office/powerpoint/2010/main" val="207092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2000"/>
                                  </p:stCondLst>
                                  <p:childTnLst>
                                    <p:set>
                                      <p:cBhvr>
                                        <p:cTn id="12" dur="1" fill="hold">
                                          <p:stCondLst>
                                            <p:cond delay="0"/>
                                          </p:stCondLst>
                                        </p:cTn>
                                        <p:tgtEl>
                                          <p:spTgt spid="30"/>
                                        </p:tgtEl>
                                        <p:attrNameLst>
                                          <p:attrName>style.visibility</p:attrName>
                                        </p:attrNameLst>
                                      </p:cBhvr>
                                      <p:to>
                                        <p:strVal val="visible"/>
                                      </p:to>
                                    </p:set>
                                  </p:childTnLst>
                                </p:cTn>
                              </p:par>
                            </p:childTnLst>
                          </p:cTn>
                        </p:par>
                        <p:par>
                          <p:cTn id="13" fill="hold">
                            <p:stCondLst>
                              <p:cond delay="3000"/>
                            </p:stCondLst>
                            <p:childTnLst>
                              <p:par>
                                <p:cTn id="14" presetID="47" presetClass="entr" presetSubtype="0"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1000"/>
                                        <p:tgtEl>
                                          <p:spTgt spid="80"/>
                                        </p:tgtEl>
                                      </p:cBhvr>
                                    </p:animEffect>
                                    <p:anim calcmode="lin" valueType="num">
                                      <p:cBhvr>
                                        <p:cTn id="17" dur="1000" fill="hold"/>
                                        <p:tgtEl>
                                          <p:spTgt spid="80"/>
                                        </p:tgtEl>
                                        <p:attrNameLst>
                                          <p:attrName>ppt_x</p:attrName>
                                        </p:attrNameLst>
                                      </p:cBhvr>
                                      <p:tavLst>
                                        <p:tav tm="0">
                                          <p:val>
                                            <p:strVal val="#ppt_x"/>
                                          </p:val>
                                        </p:tav>
                                        <p:tav tm="100000">
                                          <p:val>
                                            <p:strVal val="#ppt_x"/>
                                          </p:val>
                                        </p:tav>
                                      </p:tavLst>
                                    </p:anim>
                                    <p:anim calcmode="lin" valueType="num">
                                      <p:cBhvr>
                                        <p:cTn id="18" dur="1000" fill="hold"/>
                                        <p:tgtEl>
                                          <p:spTgt spid="80"/>
                                        </p:tgtEl>
                                        <p:attrNameLst>
                                          <p:attrName>ppt_y</p:attrName>
                                        </p:attrNameLst>
                                      </p:cBhvr>
                                      <p:tavLst>
                                        <p:tav tm="0">
                                          <p:val>
                                            <p:strVal val="#ppt_y-.1"/>
                                          </p:val>
                                        </p:tav>
                                        <p:tav tm="100000">
                                          <p:val>
                                            <p:strVal val="#ppt_y"/>
                                          </p:val>
                                        </p:tav>
                                      </p:tavLst>
                                    </p:anim>
                                  </p:childTnLst>
                                </p:cTn>
                              </p:par>
                            </p:childTnLst>
                          </p:cTn>
                        </p:par>
                        <p:par>
                          <p:cTn id="19" fill="hold">
                            <p:stCondLst>
                              <p:cond delay="4000"/>
                            </p:stCondLst>
                            <p:childTnLst>
                              <p:par>
                                <p:cTn id="20" presetID="1" presetClass="entr" presetSubtype="0" fill="hold" nodeType="afterEffect">
                                  <p:stCondLst>
                                    <p:cond delay="2000"/>
                                  </p:stCondLst>
                                  <p:childTnLst>
                                    <p:set>
                                      <p:cBhvr>
                                        <p:cTn id="21" dur="1" fill="hold">
                                          <p:stCondLst>
                                            <p:cond delay="0"/>
                                          </p:stCondLst>
                                        </p:cTn>
                                        <p:tgtEl>
                                          <p:spTgt spid="29"/>
                                        </p:tgtEl>
                                        <p:attrNameLst>
                                          <p:attrName>style.visibility</p:attrName>
                                        </p:attrNameLst>
                                      </p:cBhvr>
                                      <p:to>
                                        <p:strVal val="visible"/>
                                      </p:to>
                                    </p:set>
                                  </p:childTnLst>
                                </p:cTn>
                              </p:par>
                            </p:childTnLst>
                          </p:cTn>
                        </p:par>
                        <p:par>
                          <p:cTn id="22" fill="hold">
                            <p:stCondLst>
                              <p:cond delay="6000"/>
                            </p:stCondLst>
                            <p:childTnLst>
                              <p:par>
                                <p:cTn id="23" presetID="47" presetClass="entr" presetSubtype="0"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1000"/>
                                        <p:tgtEl>
                                          <p:spTgt spid="81"/>
                                        </p:tgtEl>
                                      </p:cBhvr>
                                    </p:animEffect>
                                    <p:anim calcmode="lin" valueType="num">
                                      <p:cBhvr>
                                        <p:cTn id="26" dur="1000" fill="hold"/>
                                        <p:tgtEl>
                                          <p:spTgt spid="81"/>
                                        </p:tgtEl>
                                        <p:attrNameLst>
                                          <p:attrName>ppt_x</p:attrName>
                                        </p:attrNameLst>
                                      </p:cBhvr>
                                      <p:tavLst>
                                        <p:tav tm="0">
                                          <p:val>
                                            <p:strVal val="#ppt_x"/>
                                          </p:val>
                                        </p:tav>
                                        <p:tav tm="100000">
                                          <p:val>
                                            <p:strVal val="#ppt_x"/>
                                          </p:val>
                                        </p:tav>
                                      </p:tavLst>
                                    </p:anim>
                                    <p:anim calcmode="lin" valueType="num">
                                      <p:cBhvr>
                                        <p:cTn id="27" dur="1000" fill="hold"/>
                                        <p:tgtEl>
                                          <p:spTgt spid="81"/>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1" presetClass="entr" presetSubtype="0" fill="hold" nodeType="afterEffect">
                                  <p:stCondLst>
                                    <p:cond delay="2000"/>
                                  </p:stCondLst>
                                  <p:childTnLst>
                                    <p:set>
                                      <p:cBhvr>
                                        <p:cTn id="30" dur="1" fill="hold">
                                          <p:stCondLst>
                                            <p:cond delay="0"/>
                                          </p:stCondLst>
                                        </p:cTn>
                                        <p:tgtEl>
                                          <p:spTgt spid="28"/>
                                        </p:tgtEl>
                                        <p:attrNameLst>
                                          <p:attrName>style.visibility</p:attrName>
                                        </p:attrNameLst>
                                      </p:cBhvr>
                                      <p:to>
                                        <p:strVal val="visible"/>
                                      </p:to>
                                    </p:set>
                                  </p:childTnLst>
                                </p:cTn>
                              </p:par>
                            </p:childTnLst>
                          </p:cTn>
                        </p:par>
                        <p:par>
                          <p:cTn id="31" fill="hold">
                            <p:stCondLst>
                              <p:cond delay="9000"/>
                            </p:stCondLst>
                            <p:childTnLst>
                              <p:par>
                                <p:cTn id="32" presetID="42" presetClass="entr" presetSubtype="0"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1000"/>
                                        <p:tgtEl>
                                          <p:spTgt spid="84"/>
                                        </p:tgtEl>
                                      </p:cBhvr>
                                    </p:animEffect>
                                    <p:anim calcmode="lin" valueType="num">
                                      <p:cBhvr>
                                        <p:cTn id="35" dur="1000" fill="hold"/>
                                        <p:tgtEl>
                                          <p:spTgt spid="84"/>
                                        </p:tgtEl>
                                        <p:attrNameLst>
                                          <p:attrName>ppt_x</p:attrName>
                                        </p:attrNameLst>
                                      </p:cBhvr>
                                      <p:tavLst>
                                        <p:tav tm="0">
                                          <p:val>
                                            <p:strVal val="#ppt_x"/>
                                          </p:val>
                                        </p:tav>
                                        <p:tav tm="100000">
                                          <p:val>
                                            <p:strVal val="#ppt_x"/>
                                          </p:val>
                                        </p:tav>
                                      </p:tavLst>
                                    </p:anim>
                                    <p:anim calcmode="lin" valueType="num">
                                      <p:cBhvr>
                                        <p:cTn id="36" dur="1000" fill="hold"/>
                                        <p:tgtEl>
                                          <p:spTgt spid="84"/>
                                        </p:tgtEl>
                                        <p:attrNameLst>
                                          <p:attrName>ppt_y</p:attrName>
                                        </p:attrNameLst>
                                      </p:cBhvr>
                                      <p:tavLst>
                                        <p:tav tm="0">
                                          <p:val>
                                            <p:strVal val="#ppt_y+.1"/>
                                          </p:val>
                                        </p:tav>
                                        <p:tav tm="100000">
                                          <p:val>
                                            <p:strVal val="#ppt_y"/>
                                          </p:val>
                                        </p:tav>
                                      </p:tavLst>
                                    </p:anim>
                                  </p:childTnLst>
                                </p:cTn>
                              </p:par>
                            </p:childTnLst>
                          </p:cTn>
                        </p:par>
                        <p:par>
                          <p:cTn id="37" fill="hold">
                            <p:stCondLst>
                              <p:cond delay="10000"/>
                            </p:stCondLst>
                            <p:childTnLst>
                              <p:par>
                                <p:cTn id="38" presetID="1" presetClass="entr" presetSubtype="0" fill="hold" nodeType="afterEffect">
                                  <p:stCondLst>
                                    <p:cond delay="2000"/>
                                  </p:stCondLst>
                                  <p:childTnLst>
                                    <p:set>
                                      <p:cBhvr>
                                        <p:cTn id="39" dur="1" fill="hold">
                                          <p:stCondLst>
                                            <p:cond delay="0"/>
                                          </p:stCondLst>
                                        </p:cTn>
                                        <p:tgtEl>
                                          <p:spTgt spid="4"/>
                                        </p:tgtEl>
                                        <p:attrNameLst>
                                          <p:attrName>style.visibility</p:attrName>
                                        </p:attrNameLst>
                                      </p:cBhvr>
                                      <p:to>
                                        <p:strVal val="visible"/>
                                      </p:to>
                                    </p:set>
                                  </p:childTnLst>
                                </p:cTn>
                              </p:par>
                            </p:childTnLst>
                          </p:cTn>
                        </p:par>
                        <p:par>
                          <p:cTn id="40" fill="hold">
                            <p:stCondLst>
                              <p:cond delay="12000"/>
                            </p:stCondLst>
                            <p:childTnLst>
                              <p:par>
                                <p:cTn id="41" presetID="26" presetClass="entr" presetSubtype="0" fill="hold" nodeType="afterEffect">
                                  <p:stCondLst>
                                    <p:cond delay="125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80">
                                          <p:stCondLst>
                                            <p:cond delay="0"/>
                                          </p:stCondLst>
                                        </p:cTn>
                                        <p:tgtEl>
                                          <p:spTgt spid="42"/>
                                        </p:tgtEl>
                                      </p:cBhvr>
                                    </p:animEffect>
                                    <p:anim calcmode="lin" valueType="num">
                                      <p:cBhvr>
                                        <p:cTn id="44"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49" dur="26">
                                          <p:stCondLst>
                                            <p:cond delay="650"/>
                                          </p:stCondLst>
                                        </p:cTn>
                                        <p:tgtEl>
                                          <p:spTgt spid="42"/>
                                        </p:tgtEl>
                                      </p:cBhvr>
                                      <p:to x="100000" y="60000"/>
                                    </p:animScale>
                                    <p:animScale>
                                      <p:cBhvr>
                                        <p:cTn id="50" dur="166" decel="50000">
                                          <p:stCondLst>
                                            <p:cond delay="676"/>
                                          </p:stCondLst>
                                        </p:cTn>
                                        <p:tgtEl>
                                          <p:spTgt spid="42"/>
                                        </p:tgtEl>
                                      </p:cBhvr>
                                      <p:to x="100000" y="100000"/>
                                    </p:animScale>
                                    <p:animScale>
                                      <p:cBhvr>
                                        <p:cTn id="51" dur="26">
                                          <p:stCondLst>
                                            <p:cond delay="1312"/>
                                          </p:stCondLst>
                                        </p:cTn>
                                        <p:tgtEl>
                                          <p:spTgt spid="42"/>
                                        </p:tgtEl>
                                      </p:cBhvr>
                                      <p:to x="100000" y="80000"/>
                                    </p:animScale>
                                    <p:animScale>
                                      <p:cBhvr>
                                        <p:cTn id="52" dur="166" decel="50000">
                                          <p:stCondLst>
                                            <p:cond delay="1338"/>
                                          </p:stCondLst>
                                        </p:cTn>
                                        <p:tgtEl>
                                          <p:spTgt spid="42"/>
                                        </p:tgtEl>
                                      </p:cBhvr>
                                      <p:to x="100000" y="100000"/>
                                    </p:animScale>
                                    <p:animScale>
                                      <p:cBhvr>
                                        <p:cTn id="53" dur="26">
                                          <p:stCondLst>
                                            <p:cond delay="1642"/>
                                          </p:stCondLst>
                                        </p:cTn>
                                        <p:tgtEl>
                                          <p:spTgt spid="42"/>
                                        </p:tgtEl>
                                      </p:cBhvr>
                                      <p:to x="100000" y="90000"/>
                                    </p:animScale>
                                    <p:animScale>
                                      <p:cBhvr>
                                        <p:cTn id="54" dur="166" decel="50000">
                                          <p:stCondLst>
                                            <p:cond delay="1668"/>
                                          </p:stCondLst>
                                        </p:cTn>
                                        <p:tgtEl>
                                          <p:spTgt spid="42"/>
                                        </p:tgtEl>
                                      </p:cBhvr>
                                      <p:to x="100000" y="100000"/>
                                    </p:animScale>
                                    <p:animScale>
                                      <p:cBhvr>
                                        <p:cTn id="55" dur="26">
                                          <p:stCondLst>
                                            <p:cond delay="1808"/>
                                          </p:stCondLst>
                                        </p:cTn>
                                        <p:tgtEl>
                                          <p:spTgt spid="42"/>
                                        </p:tgtEl>
                                      </p:cBhvr>
                                      <p:to x="100000" y="95000"/>
                                    </p:animScale>
                                    <p:animScale>
                                      <p:cBhvr>
                                        <p:cTn id="56"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60" name="Picture 12" descr="card, credit, shopping ic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649" b="22014"/>
          <a:stretch/>
        </p:blipFill>
        <p:spPr bwMode="auto">
          <a:xfrm>
            <a:off x="6868149" y="5769238"/>
            <a:ext cx="392639" cy="2408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rowser, explorer, internet, internet explorer, web, web browser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1945" y="5727025"/>
            <a:ext cx="313035" cy="31303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4" descr="https://cdn0.iconfinder.com/data/icons/office-icons-5/110/Briefcase-256.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249" t="23785" r="20153" b="25322"/>
          <a:stretch/>
        </p:blipFill>
        <p:spPr bwMode="auto">
          <a:xfrm>
            <a:off x="6127061" y="5712313"/>
            <a:ext cx="360249" cy="30762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1"/>
          </p:nvPr>
        </p:nvSpPr>
        <p:spPr/>
        <p:txBody>
          <a:bodyPr/>
          <a:lstStyle/>
          <a:p>
            <a:r>
              <a:rPr lang="fr-FR" dirty="0" smtClean="0"/>
              <a:t>Piloter sa carte</a:t>
            </a:r>
            <a:endParaRPr lang="fr-FR" dirty="0"/>
          </a:p>
        </p:txBody>
      </p:sp>
      <p:sp>
        <p:nvSpPr>
          <p:cNvPr id="29" name="Espace réservé du contenu 28"/>
          <p:cNvSpPr>
            <a:spLocks noGrp="1"/>
          </p:cNvSpPr>
          <p:nvPr>
            <p:ph sz="quarter" idx="13"/>
          </p:nvPr>
        </p:nvSpPr>
        <p:spPr/>
        <p:txBody>
          <a:bodyPr>
            <a:normAutofit lnSpcReduction="10000"/>
          </a:bodyPr>
          <a:lstStyle/>
          <a:p>
            <a:pPr lvl="0">
              <a:buClrTx/>
              <a:buSzTx/>
            </a:pPr>
            <a:r>
              <a:rPr lang="fr-FR" dirty="0">
                <a:solidFill>
                  <a:srgbClr val="C31632"/>
                </a:solidFill>
                <a:cs typeface="+mn-cs"/>
              </a:rPr>
              <a:t>Permettre à nos clients de gérer les fonctionnalités de leur carte simplement et rapidement, en toute autonomie</a:t>
            </a:r>
            <a:r>
              <a:rPr lang="fr-FR" dirty="0" smtClean="0">
                <a:solidFill>
                  <a:srgbClr val="C31632"/>
                </a:solidFill>
                <a:cs typeface="+mn-cs"/>
              </a:rPr>
              <a:t>.</a:t>
            </a:r>
            <a:endParaRPr lang="fr-FR" dirty="0">
              <a:solidFill>
                <a:srgbClr val="C31632"/>
              </a:solidFill>
              <a:cs typeface="+mn-cs"/>
            </a:endParaRPr>
          </a:p>
        </p:txBody>
      </p:sp>
      <p:sp>
        <p:nvSpPr>
          <p:cNvPr id="30" name="Espace réservé du contenu 29"/>
          <p:cNvSpPr>
            <a:spLocks noGrp="1"/>
          </p:cNvSpPr>
          <p:nvPr>
            <p:ph sz="quarter" idx="14"/>
          </p:nvPr>
        </p:nvSpPr>
        <p:spPr>
          <a:xfrm>
            <a:off x="4707924" y="2060848"/>
            <a:ext cx="4112548" cy="1008112"/>
          </a:xfrm>
        </p:spPr>
        <p:txBody>
          <a:bodyPr>
            <a:noAutofit/>
          </a:bodyPr>
          <a:lstStyle/>
          <a:p>
            <a:pPr lvl="0" algn="just"/>
            <a:r>
              <a:rPr lang="fr-FR" b="1" kern="0" dirty="0" smtClean="0"/>
              <a:t>sérénité : </a:t>
            </a:r>
            <a:r>
              <a:rPr lang="fr-FR" kern="0" dirty="0" smtClean="0"/>
              <a:t>nos </a:t>
            </a:r>
            <a:r>
              <a:rPr lang="fr-FR" kern="0" dirty="0"/>
              <a:t>clients peuvent piloter leur carte quand ils le souhaitent. </a:t>
            </a:r>
          </a:p>
          <a:p>
            <a:pPr lvl="0" algn="just"/>
            <a:r>
              <a:rPr lang="fr-FR" b="1" kern="0" dirty="0" smtClean="0"/>
              <a:t>d’autonomie : </a:t>
            </a:r>
            <a:r>
              <a:rPr lang="fr-FR" kern="0" dirty="0" smtClean="0"/>
              <a:t>les fonctions sont opérationnelles </a:t>
            </a:r>
            <a:r>
              <a:rPr lang="fr-FR" kern="0" dirty="0"/>
              <a:t>sans délai </a:t>
            </a:r>
            <a:r>
              <a:rPr lang="fr-FR" kern="0" dirty="0" smtClean="0"/>
              <a:t>d’attente.</a:t>
            </a:r>
            <a:endParaRPr lang="fr-FR" kern="0" dirty="0"/>
          </a:p>
        </p:txBody>
      </p:sp>
      <p:pic>
        <p:nvPicPr>
          <p:cNvPr id="18" name="Imag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592" y="1113418"/>
            <a:ext cx="2520000" cy="4475822"/>
          </a:xfrm>
          <a:prstGeom prst="rect">
            <a:avLst/>
          </a:prstGeom>
        </p:spPr>
      </p:pic>
      <p:sp>
        <p:nvSpPr>
          <p:cNvPr id="25" name="Rectangle 24"/>
          <p:cNvSpPr/>
          <p:nvPr/>
        </p:nvSpPr>
        <p:spPr>
          <a:xfrm>
            <a:off x="6037185" y="6040338"/>
            <a:ext cx="539999" cy="2879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smtClean="0">
                <a:solidFill>
                  <a:schemeClr val="accent1"/>
                </a:solidFill>
                <a:hlinkClick r:id="rId6"/>
              </a:rPr>
              <a:t>FAQ</a:t>
            </a:r>
            <a:endParaRPr lang="fr-FR" sz="1000" dirty="0">
              <a:solidFill>
                <a:schemeClr val="accent1"/>
              </a:solidFill>
            </a:endParaRPr>
          </a:p>
        </p:txBody>
      </p:sp>
      <p:sp>
        <p:nvSpPr>
          <p:cNvPr id="17" name="Rectangle 16"/>
          <p:cNvSpPr/>
          <p:nvPr/>
        </p:nvSpPr>
        <p:spPr>
          <a:xfrm>
            <a:off x="4722367" y="6045705"/>
            <a:ext cx="673582" cy="253916"/>
          </a:xfrm>
          <a:prstGeom prst="rect">
            <a:avLst/>
          </a:prstGeom>
        </p:spPr>
        <p:txBody>
          <a:bodyPr wrap="none">
            <a:spAutoFit/>
          </a:bodyPr>
          <a:lstStyle/>
          <a:p>
            <a:pPr algn="ctr"/>
            <a:r>
              <a:rPr lang="fr-FR" sz="1000" dirty="0">
                <a:solidFill>
                  <a:schemeClr val="accent1"/>
                </a:solidFill>
                <a:hlinkClick r:id="rId7"/>
              </a:rPr>
              <a:t>Page web</a:t>
            </a:r>
            <a:endParaRPr lang="fr-FR" sz="1000" dirty="0">
              <a:solidFill>
                <a:schemeClr val="accent1"/>
              </a:solidFill>
            </a:endParaRPr>
          </a:p>
        </p:txBody>
      </p:sp>
      <p:sp>
        <p:nvSpPr>
          <p:cNvPr id="27" name="Rectangle 26"/>
          <p:cNvSpPr/>
          <p:nvPr/>
        </p:nvSpPr>
        <p:spPr>
          <a:xfrm>
            <a:off x="5295436" y="6040338"/>
            <a:ext cx="798668" cy="400110"/>
          </a:xfrm>
          <a:prstGeom prst="rect">
            <a:avLst/>
          </a:prstGeom>
        </p:spPr>
        <p:txBody>
          <a:bodyPr wrap="square">
            <a:spAutoFit/>
          </a:bodyPr>
          <a:lstStyle/>
          <a:p>
            <a:pPr algn="ctr"/>
            <a:r>
              <a:rPr lang="fr-FR" sz="1000" dirty="0">
                <a:solidFill>
                  <a:schemeClr val="accent1"/>
                </a:solidFill>
                <a:hlinkClick r:id="rId8"/>
              </a:rPr>
              <a:t>Fiche pratique</a:t>
            </a:r>
            <a:endParaRPr lang="fr-FR" sz="1000" dirty="0">
              <a:solidFill>
                <a:schemeClr val="accent1"/>
              </a:solidFill>
            </a:endParaRPr>
          </a:p>
        </p:txBody>
      </p:sp>
      <p:sp>
        <p:nvSpPr>
          <p:cNvPr id="58" name="Rectangle 57"/>
          <p:cNvSpPr/>
          <p:nvPr/>
        </p:nvSpPr>
        <p:spPr>
          <a:xfrm>
            <a:off x="4707924" y="3553722"/>
            <a:ext cx="4183200" cy="307777"/>
          </a:xfrm>
          <a:prstGeom prst="rect">
            <a:avLst/>
          </a:prstGeom>
        </p:spPr>
        <p:txBody>
          <a:bodyPr wrap="square">
            <a:spAutoFit/>
          </a:bodyPr>
          <a:lstStyle/>
          <a:p>
            <a:r>
              <a:rPr lang="fr-FR" sz="1400" dirty="0">
                <a:solidFill>
                  <a:schemeClr val="tx1">
                    <a:lumMod val="75000"/>
                    <a:lumOff val="25000"/>
                  </a:schemeClr>
                </a:solidFill>
              </a:rPr>
              <a:t>Version d’OS minimum </a:t>
            </a:r>
            <a:r>
              <a:rPr lang="fr-FR" sz="1400" dirty="0" err="1">
                <a:solidFill>
                  <a:schemeClr val="tx1">
                    <a:lumMod val="75000"/>
                    <a:lumOff val="25000"/>
                  </a:schemeClr>
                </a:solidFill>
              </a:rPr>
              <a:t>Android</a:t>
            </a:r>
            <a:r>
              <a:rPr lang="fr-FR" sz="1400" dirty="0">
                <a:solidFill>
                  <a:schemeClr val="tx1">
                    <a:lumMod val="75000"/>
                    <a:lumOff val="25000"/>
                  </a:schemeClr>
                </a:solidFill>
              </a:rPr>
              <a:t> 4.1 et </a:t>
            </a:r>
            <a:r>
              <a:rPr lang="fr-FR" sz="1400" dirty="0" err="1">
                <a:solidFill>
                  <a:schemeClr val="tx1">
                    <a:lumMod val="75000"/>
                    <a:lumOff val="25000"/>
                  </a:schemeClr>
                </a:solidFill>
              </a:rPr>
              <a:t>iOS</a:t>
            </a:r>
            <a:r>
              <a:rPr lang="fr-FR" sz="1400" dirty="0">
                <a:solidFill>
                  <a:schemeClr val="tx1">
                    <a:lumMod val="75000"/>
                    <a:lumOff val="25000"/>
                  </a:schemeClr>
                </a:solidFill>
              </a:rPr>
              <a:t> 10</a:t>
            </a:r>
          </a:p>
        </p:txBody>
      </p:sp>
      <p:pic>
        <p:nvPicPr>
          <p:cNvPr id="56" name="Image 55">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42" name="Groupe 41"/>
          <p:cNvGrpSpPr/>
          <p:nvPr/>
        </p:nvGrpSpPr>
        <p:grpSpPr>
          <a:xfrm>
            <a:off x="7839788" y="5781200"/>
            <a:ext cx="1131403" cy="782659"/>
            <a:chOff x="7041934" y="184515"/>
            <a:chExt cx="1131403" cy="782659"/>
          </a:xfrm>
        </p:grpSpPr>
        <p:sp>
          <p:nvSpPr>
            <p:cNvPr id="43" name="ZoneTexte 42"/>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44" name="Arc 43"/>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
        <p:nvSpPr>
          <p:cNvPr id="2" name="ZoneTexte 1"/>
          <p:cNvSpPr txBox="1"/>
          <p:nvPr/>
        </p:nvSpPr>
        <p:spPr>
          <a:xfrm>
            <a:off x="6650707" y="6040338"/>
            <a:ext cx="891524" cy="707886"/>
          </a:xfrm>
          <a:prstGeom prst="rect">
            <a:avLst/>
          </a:prstGeom>
          <a:noFill/>
        </p:spPr>
        <p:txBody>
          <a:bodyPr wrap="square" rtlCol="0">
            <a:spAutoFit/>
          </a:bodyPr>
          <a:lstStyle/>
          <a:p>
            <a:pPr algn="ctr"/>
            <a:r>
              <a:rPr lang="fr-FR" sz="1000" dirty="0" smtClean="0">
                <a:hlinkClick r:id="rId11" action="ppaction://hlinksldjump"/>
              </a:rPr>
              <a:t>Consulter ses plafonds Carte Bancaire sur mobile</a:t>
            </a:r>
            <a:endParaRPr lang="fr-FR" sz="1000" dirty="0"/>
          </a:p>
        </p:txBody>
      </p:sp>
      <p:sp>
        <p:nvSpPr>
          <p:cNvPr id="61" name="Line 114">
            <a:extLst>
              <a:ext uri="{FF2B5EF4-FFF2-40B4-BE49-F238E27FC236}"/>
            </a:extLst>
          </p:cNvPr>
          <p:cNvSpPr>
            <a:spLocks noChangeShapeType="1"/>
          </p:cNvSpPr>
          <p:nvPr/>
        </p:nvSpPr>
        <p:spPr bwMode="auto">
          <a:xfrm>
            <a:off x="9649856" y="4989581"/>
            <a:ext cx="0" cy="0"/>
          </a:xfrm>
          <a:prstGeom prst="line">
            <a:avLst/>
          </a:prstGeom>
          <a:solidFill>
            <a:srgbClr val="646567"/>
          </a:solidFill>
          <a:ln w="19050" cap="flat">
            <a:solidFill>
              <a:srgbClr val="2A5183"/>
            </a:solidFill>
            <a:prstDash val="solid"/>
            <a:miter lim="800000"/>
            <a:headEnd/>
            <a:tailEnd/>
          </a:ln>
          <a:extLst/>
        </p:spPr>
        <p:txBody>
          <a:bodyPr/>
          <a:lstStyle/>
          <a:p>
            <a:pPr>
              <a:defRPr/>
            </a:pPr>
            <a:endParaRPr lang="fr-FR">
              <a:solidFill>
                <a:prstClr val="black"/>
              </a:solidFill>
              <a:latin typeface="ubuntu"/>
              <a:cs typeface="Arial" charset="0"/>
            </a:endParaRPr>
          </a:p>
        </p:txBody>
      </p:sp>
      <p:pic>
        <p:nvPicPr>
          <p:cNvPr id="54" name="Picture 2" descr="https://cdn2.iconfinder.com/data/icons/flat-icons-19/128/Light_bulb.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597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80">
                                          <p:stCondLst>
                                            <p:cond delay="0"/>
                                          </p:stCondLst>
                                        </p:cTn>
                                        <p:tgtEl>
                                          <p:spTgt spid="42"/>
                                        </p:tgtEl>
                                      </p:cBhvr>
                                    </p:animEffect>
                                    <p:anim calcmode="lin" valueType="num">
                                      <p:cBhvr>
                                        <p:cTn id="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3" dur="26">
                                          <p:stCondLst>
                                            <p:cond delay="650"/>
                                          </p:stCondLst>
                                        </p:cTn>
                                        <p:tgtEl>
                                          <p:spTgt spid="42"/>
                                        </p:tgtEl>
                                      </p:cBhvr>
                                      <p:to x="100000" y="60000"/>
                                    </p:animScale>
                                    <p:animScale>
                                      <p:cBhvr>
                                        <p:cTn id="14" dur="166" decel="50000">
                                          <p:stCondLst>
                                            <p:cond delay="676"/>
                                          </p:stCondLst>
                                        </p:cTn>
                                        <p:tgtEl>
                                          <p:spTgt spid="42"/>
                                        </p:tgtEl>
                                      </p:cBhvr>
                                      <p:to x="100000" y="100000"/>
                                    </p:animScale>
                                    <p:animScale>
                                      <p:cBhvr>
                                        <p:cTn id="15" dur="26">
                                          <p:stCondLst>
                                            <p:cond delay="1312"/>
                                          </p:stCondLst>
                                        </p:cTn>
                                        <p:tgtEl>
                                          <p:spTgt spid="42"/>
                                        </p:tgtEl>
                                      </p:cBhvr>
                                      <p:to x="100000" y="80000"/>
                                    </p:animScale>
                                    <p:animScale>
                                      <p:cBhvr>
                                        <p:cTn id="16" dur="166" decel="50000">
                                          <p:stCondLst>
                                            <p:cond delay="1338"/>
                                          </p:stCondLst>
                                        </p:cTn>
                                        <p:tgtEl>
                                          <p:spTgt spid="42"/>
                                        </p:tgtEl>
                                      </p:cBhvr>
                                      <p:to x="100000" y="100000"/>
                                    </p:animScale>
                                    <p:animScale>
                                      <p:cBhvr>
                                        <p:cTn id="17" dur="26">
                                          <p:stCondLst>
                                            <p:cond delay="1642"/>
                                          </p:stCondLst>
                                        </p:cTn>
                                        <p:tgtEl>
                                          <p:spTgt spid="42"/>
                                        </p:tgtEl>
                                      </p:cBhvr>
                                      <p:to x="100000" y="90000"/>
                                    </p:animScale>
                                    <p:animScale>
                                      <p:cBhvr>
                                        <p:cTn id="18" dur="166" decel="50000">
                                          <p:stCondLst>
                                            <p:cond delay="1668"/>
                                          </p:stCondLst>
                                        </p:cTn>
                                        <p:tgtEl>
                                          <p:spTgt spid="42"/>
                                        </p:tgtEl>
                                      </p:cBhvr>
                                      <p:to x="100000" y="100000"/>
                                    </p:animScale>
                                    <p:animScale>
                                      <p:cBhvr>
                                        <p:cTn id="19" dur="26">
                                          <p:stCondLst>
                                            <p:cond delay="1808"/>
                                          </p:stCondLst>
                                        </p:cTn>
                                        <p:tgtEl>
                                          <p:spTgt spid="42"/>
                                        </p:tgtEl>
                                      </p:cBhvr>
                                      <p:to x="100000" y="95000"/>
                                    </p:animScale>
                                    <p:animScale>
                                      <p:cBhvr>
                                        <p:cTn id="20"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2" name="Picture 2" descr="https://cdn2.iconfinder.com/data/icons/flat-icons-19/128/Light_bul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3784"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https://cdn2.iconfinder.com/data/icons/social-media-8/128/note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1103009"/>
            <a:ext cx="2520000" cy="4486231"/>
          </a:xfrm>
          <a:prstGeom prst="rect">
            <a:avLst/>
          </a:prstGeom>
        </p:spPr>
      </p:pic>
      <p:sp>
        <p:nvSpPr>
          <p:cNvPr id="3" name="Espace réservé du texte 2"/>
          <p:cNvSpPr>
            <a:spLocks noGrp="1"/>
          </p:cNvSpPr>
          <p:nvPr>
            <p:ph type="body" sz="quarter" idx="11"/>
          </p:nvPr>
        </p:nvSpPr>
        <p:spPr/>
        <p:txBody>
          <a:bodyPr/>
          <a:lstStyle/>
          <a:p>
            <a:r>
              <a:rPr lang="fr-FR" dirty="0"/>
              <a:t>Souscrire à l’Option internationale</a:t>
            </a:r>
          </a:p>
        </p:txBody>
      </p:sp>
      <p:sp>
        <p:nvSpPr>
          <p:cNvPr id="18" name="Espace réservé du contenu 17"/>
          <p:cNvSpPr>
            <a:spLocks noGrp="1"/>
          </p:cNvSpPr>
          <p:nvPr>
            <p:ph sz="quarter" idx="13"/>
          </p:nvPr>
        </p:nvSpPr>
        <p:spPr/>
        <p:txBody>
          <a:bodyPr>
            <a:normAutofit lnSpcReduction="10000"/>
          </a:bodyPr>
          <a:lstStyle/>
          <a:p>
            <a:r>
              <a:rPr lang="fr-FR" dirty="0"/>
              <a:t>Permettre à nos clients de souscrire à l’Option Internationale et de bénéficier d’avantages tarifaires </a:t>
            </a:r>
            <a:r>
              <a:rPr lang="fr-FR" dirty="0" smtClean="0"/>
              <a:t/>
            </a:r>
            <a:br>
              <a:rPr lang="fr-FR" dirty="0" smtClean="0"/>
            </a:br>
            <a:r>
              <a:rPr lang="fr-FR" dirty="0" smtClean="0"/>
              <a:t>à </a:t>
            </a:r>
            <a:r>
              <a:rPr lang="fr-FR" dirty="0"/>
              <a:t>l’étranger.</a:t>
            </a:r>
          </a:p>
          <a:p>
            <a:endParaRPr lang="fr-FR" dirty="0"/>
          </a:p>
        </p:txBody>
      </p:sp>
      <p:sp>
        <p:nvSpPr>
          <p:cNvPr id="19" name="Espace réservé du contenu 18"/>
          <p:cNvSpPr>
            <a:spLocks noGrp="1"/>
          </p:cNvSpPr>
          <p:nvPr>
            <p:ph sz="quarter" idx="14"/>
          </p:nvPr>
        </p:nvSpPr>
        <p:spPr/>
        <p:txBody>
          <a:bodyPr>
            <a:normAutofit/>
          </a:bodyPr>
          <a:lstStyle/>
          <a:p>
            <a:pPr lvl="0" algn="just"/>
            <a:r>
              <a:rPr lang="fr-FR" b="1" kern="0" dirty="0" smtClean="0"/>
              <a:t>de disponibilités : </a:t>
            </a:r>
            <a:r>
              <a:rPr lang="fr-FR" kern="0" dirty="0" smtClean="0"/>
              <a:t>souscription possible 24H/24 7J/7</a:t>
            </a:r>
          </a:p>
          <a:p>
            <a:pPr lvl="0" algn="just"/>
            <a:r>
              <a:rPr lang="fr-FR" b="1" kern="0" dirty="0" smtClean="0"/>
              <a:t>de flexibilité </a:t>
            </a:r>
            <a:r>
              <a:rPr lang="fr-FR" kern="0" dirty="0" smtClean="0"/>
              <a:t>: possibilité de modifier et résilier la Formule choisie après le délai d’engagement</a:t>
            </a:r>
            <a:endParaRPr lang="fr-FR" kern="0" dirty="0"/>
          </a:p>
        </p:txBody>
      </p:sp>
      <p:sp>
        <p:nvSpPr>
          <p:cNvPr id="21" name="Rectangle 20"/>
          <p:cNvSpPr/>
          <p:nvPr/>
        </p:nvSpPr>
        <p:spPr>
          <a:xfrm>
            <a:off x="5325773" y="6059388"/>
            <a:ext cx="864096" cy="50405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000" dirty="0" smtClean="0">
                <a:solidFill>
                  <a:schemeClr val="accent1"/>
                </a:solidFill>
                <a:hlinkClick r:id="rId5"/>
              </a:rPr>
              <a:t>Evolutions parcours mobile</a:t>
            </a:r>
            <a:endParaRPr lang="fr-FR" sz="1000" dirty="0">
              <a:solidFill>
                <a:schemeClr val="accent1"/>
              </a:solidFill>
            </a:endParaRPr>
          </a:p>
        </p:txBody>
      </p:sp>
      <p:sp>
        <p:nvSpPr>
          <p:cNvPr id="26" name="Rectangle 25"/>
          <p:cNvSpPr/>
          <p:nvPr/>
        </p:nvSpPr>
        <p:spPr>
          <a:xfrm>
            <a:off x="4617381" y="6059388"/>
            <a:ext cx="818715" cy="553998"/>
          </a:xfrm>
          <a:prstGeom prst="rect">
            <a:avLst/>
          </a:prstGeom>
        </p:spPr>
        <p:txBody>
          <a:bodyPr wrap="square">
            <a:spAutoFit/>
          </a:bodyPr>
          <a:lstStyle/>
          <a:p>
            <a:pPr algn="ctr"/>
            <a:r>
              <a:rPr lang="fr-FR" sz="1000" dirty="0" smtClean="0">
                <a:solidFill>
                  <a:schemeClr val="accent1"/>
                </a:solidFill>
                <a:hlinkClick r:id="rId6"/>
              </a:rPr>
              <a:t>Note d’information XPC-18-52</a:t>
            </a:r>
            <a:endParaRPr lang="fr-FR" sz="1000" dirty="0">
              <a:solidFill>
                <a:schemeClr val="accent1"/>
              </a:solidFill>
            </a:endParaRPr>
          </a:p>
        </p:txBody>
      </p:sp>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9592" y="1107000"/>
            <a:ext cx="2520000" cy="4482240"/>
          </a:xfrm>
          <a:prstGeom prst="rect">
            <a:avLst/>
          </a:prstGeom>
        </p:spPr>
      </p:pic>
      <p:pic>
        <p:nvPicPr>
          <p:cNvPr id="36" name="Image 35"/>
          <p:cNvPicPr/>
          <p:nvPr/>
        </p:nvPicPr>
        <p:blipFill>
          <a:blip r:embed="rId8" cstate="print">
            <a:extLst>
              <a:ext uri="{28A0092B-C50C-407E-A947-70E740481C1C}">
                <a14:useLocalDpi xmlns:a14="http://schemas.microsoft.com/office/drawing/2010/main" val="0"/>
              </a:ext>
            </a:extLst>
          </a:blip>
          <a:stretch>
            <a:fillRect/>
          </a:stretch>
        </p:blipFill>
        <p:spPr bwMode="auto">
          <a:xfrm>
            <a:off x="2604610" y="5354096"/>
            <a:ext cx="287634" cy="287634"/>
          </a:xfrm>
          <a:prstGeom prst="rect">
            <a:avLst/>
          </a:prstGeom>
          <a:noFill/>
          <a:ln>
            <a:noFill/>
          </a:ln>
        </p:spPr>
      </p:pic>
      <p:pic>
        <p:nvPicPr>
          <p:cNvPr id="37" name="Image 36"/>
          <p:cNvPicPr/>
          <p:nvPr/>
        </p:nvPicPr>
        <p:blipFill>
          <a:blip r:embed="rId8" cstate="print">
            <a:extLst>
              <a:ext uri="{28A0092B-C50C-407E-A947-70E740481C1C}">
                <a14:useLocalDpi xmlns:a14="http://schemas.microsoft.com/office/drawing/2010/main" val="0"/>
              </a:ext>
            </a:extLst>
          </a:blip>
          <a:stretch>
            <a:fillRect/>
          </a:stretch>
        </p:blipFill>
        <p:spPr bwMode="auto">
          <a:xfrm>
            <a:off x="1547664" y="3348120"/>
            <a:ext cx="287634" cy="287634"/>
          </a:xfrm>
          <a:prstGeom prst="rect">
            <a:avLst/>
          </a:prstGeom>
          <a:noFill/>
          <a:ln>
            <a:noFill/>
          </a:ln>
        </p:spPr>
      </p:pic>
      <p:pic>
        <p:nvPicPr>
          <p:cNvPr id="27" name="Image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592" y="1107000"/>
            <a:ext cx="2520000" cy="4482240"/>
          </a:xfrm>
          <a:prstGeom prst="rect">
            <a:avLst/>
          </a:prstGeom>
        </p:spPr>
      </p:pic>
      <p:pic>
        <p:nvPicPr>
          <p:cNvPr id="39" name="Image 38"/>
          <p:cNvPicPr/>
          <p:nvPr/>
        </p:nvPicPr>
        <p:blipFill>
          <a:blip r:embed="rId8" cstate="print">
            <a:extLst>
              <a:ext uri="{28A0092B-C50C-407E-A947-70E740481C1C}">
                <a14:useLocalDpi xmlns:a14="http://schemas.microsoft.com/office/drawing/2010/main" val="0"/>
              </a:ext>
            </a:extLst>
          </a:blip>
          <a:stretch>
            <a:fillRect/>
          </a:stretch>
        </p:blipFill>
        <p:spPr bwMode="auto">
          <a:xfrm>
            <a:off x="2892244" y="5413905"/>
            <a:ext cx="287634" cy="287634"/>
          </a:xfrm>
          <a:prstGeom prst="rect">
            <a:avLst/>
          </a:prstGeom>
          <a:noFill/>
          <a:ln>
            <a:noFill/>
          </a:ln>
        </p:spPr>
      </p:pic>
      <p:pic>
        <p:nvPicPr>
          <p:cNvPr id="16" name="Imag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9592" y="1089681"/>
            <a:ext cx="2520000" cy="4482240"/>
          </a:xfrm>
          <a:prstGeom prst="rect">
            <a:avLst/>
          </a:prstGeom>
        </p:spPr>
      </p:pic>
      <p:pic>
        <p:nvPicPr>
          <p:cNvPr id="2" name="Imag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9592" y="1089681"/>
            <a:ext cx="2520000" cy="4482240"/>
          </a:xfrm>
          <a:prstGeom prst="rect">
            <a:avLst/>
          </a:prstGeom>
        </p:spPr>
      </p:pic>
      <p:pic>
        <p:nvPicPr>
          <p:cNvPr id="40" name="Image 39"/>
          <p:cNvPicPr/>
          <p:nvPr/>
        </p:nvPicPr>
        <p:blipFill>
          <a:blip r:embed="rId8" cstate="print">
            <a:extLst>
              <a:ext uri="{28A0092B-C50C-407E-A947-70E740481C1C}">
                <a14:useLocalDpi xmlns:a14="http://schemas.microsoft.com/office/drawing/2010/main" val="0"/>
              </a:ext>
            </a:extLst>
          </a:blip>
          <a:stretch>
            <a:fillRect/>
          </a:stretch>
        </p:blipFill>
        <p:spPr bwMode="auto">
          <a:xfrm>
            <a:off x="1562098" y="5270088"/>
            <a:ext cx="287634" cy="287634"/>
          </a:xfrm>
          <a:prstGeom prst="rect">
            <a:avLst/>
          </a:prstGeom>
          <a:noFill/>
          <a:ln>
            <a:noFill/>
          </a:ln>
        </p:spPr>
      </p:pic>
      <p:pic>
        <p:nvPicPr>
          <p:cNvPr id="38" name="Image 37">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sp>
        <p:nvSpPr>
          <p:cNvPr id="4" name="Rectangle 3"/>
          <p:cNvSpPr/>
          <p:nvPr/>
        </p:nvSpPr>
        <p:spPr>
          <a:xfrm>
            <a:off x="4716016" y="3212976"/>
            <a:ext cx="4104456" cy="422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p:nvGrpSpPr>
        <p:grpSpPr>
          <a:xfrm>
            <a:off x="7839788" y="5781200"/>
            <a:ext cx="1131403" cy="782659"/>
            <a:chOff x="7041934" y="184515"/>
            <a:chExt cx="1131403" cy="782659"/>
          </a:xfrm>
        </p:grpSpPr>
        <p:sp>
          <p:nvSpPr>
            <p:cNvPr id="35" name="ZoneTexte 34"/>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41" name="Arc 40"/>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Tree>
    <p:extLst>
      <p:ext uri="{BB962C8B-B14F-4D97-AF65-F5344CB8AC3E}">
        <p14:creationId xmlns:p14="http://schemas.microsoft.com/office/powerpoint/2010/main" val="3922833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0"/>
                                  </p:stCondLst>
                                  <p:childTnLst>
                                    <p:set>
                                      <p:cBhvr>
                                        <p:cTn id="15" dur="1" fill="hold">
                                          <p:stCondLst>
                                            <p:cond delay="0"/>
                                          </p:stCondLst>
                                        </p:cTn>
                                        <p:tgtEl>
                                          <p:spTgt spid="36"/>
                                        </p:tgtEl>
                                        <p:attrNameLst>
                                          <p:attrName>style.visibility</p:attrName>
                                        </p:attrNameLst>
                                      </p:cBhvr>
                                      <p:to>
                                        <p:strVal val="hidden"/>
                                      </p:to>
                                    </p:se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 presetClass="entr" presetSubtype="0" fill="hold" nodeType="afterEffect">
                                  <p:stCondLst>
                                    <p:cond delay="2000"/>
                                  </p:stCondLst>
                                  <p:childTnLst>
                                    <p:set>
                                      <p:cBhvr>
                                        <p:cTn id="24" dur="1" fill="hold">
                                          <p:stCondLst>
                                            <p:cond delay="0"/>
                                          </p:stCondLst>
                                        </p:cTn>
                                        <p:tgtEl>
                                          <p:spTgt spid="27"/>
                                        </p:tgtEl>
                                        <p:attrNameLst>
                                          <p:attrName>style.visibility</p:attrName>
                                        </p:attrNameLst>
                                      </p:cBhvr>
                                      <p:to>
                                        <p:strVal val="visible"/>
                                      </p:to>
                                    </p:set>
                                  </p:childTnLst>
                                </p:cTn>
                              </p:par>
                            </p:childTnLst>
                          </p:cTn>
                        </p:par>
                        <p:par>
                          <p:cTn id="25" fill="hold">
                            <p:stCondLst>
                              <p:cond delay="4000"/>
                            </p:stCondLst>
                            <p:childTnLst>
                              <p:par>
                                <p:cTn id="26" presetID="1" presetClass="exit" presetSubtype="0" fill="hold" nodeType="afterEffect">
                                  <p:stCondLst>
                                    <p:cond delay="0"/>
                                  </p:stCondLst>
                                  <p:childTnLst>
                                    <p:set>
                                      <p:cBhvr>
                                        <p:cTn id="27" dur="1" fill="hold">
                                          <p:stCondLst>
                                            <p:cond delay="0"/>
                                          </p:stCondLst>
                                        </p:cTn>
                                        <p:tgtEl>
                                          <p:spTgt spid="37"/>
                                        </p:tgtEl>
                                        <p:attrNameLst>
                                          <p:attrName>style.visibility</p:attrName>
                                        </p:attrNameLst>
                                      </p:cBhvr>
                                      <p:to>
                                        <p:strVal val="hidden"/>
                                      </p:to>
                                    </p:set>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 presetClass="entr" presetSubtype="0" fill="hold" nodeType="afterEffect">
                                  <p:stCondLst>
                                    <p:cond delay="200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7000"/>
                            </p:stCondLst>
                            <p:childTnLst>
                              <p:par>
                                <p:cTn id="38" presetID="1" presetClass="exit" presetSubtype="0" fill="hold" nodeType="afterEffect">
                                  <p:stCondLst>
                                    <p:cond delay="0"/>
                                  </p:stCondLst>
                                  <p:childTnLst>
                                    <p:set>
                                      <p:cBhvr>
                                        <p:cTn id="39" dur="1" fill="hold">
                                          <p:stCondLst>
                                            <p:cond delay="0"/>
                                          </p:stCondLst>
                                        </p:cTn>
                                        <p:tgtEl>
                                          <p:spTgt spid="39"/>
                                        </p:tgtEl>
                                        <p:attrNameLst>
                                          <p:attrName>style.visibility</p:attrName>
                                        </p:attrNameLst>
                                      </p:cBhvr>
                                      <p:to>
                                        <p:strVal val="hidden"/>
                                      </p:to>
                                    </p:set>
                                  </p:childTnLst>
                                </p:cTn>
                              </p:par>
                            </p:childTnLst>
                          </p:cTn>
                        </p:par>
                        <p:par>
                          <p:cTn id="40" fill="hold">
                            <p:stCondLst>
                              <p:cond delay="7000"/>
                            </p:stCondLst>
                            <p:childTnLst>
                              <p:par>
                                <p:cTn id="41" presetID="47" presetClass="entr" presetSubtype="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par>
                          <p:cTn id="46" fill="hold">
                            <p:stCondLst>
                              <p:cond delay="8000"/>
                            </p:stCondLst>
                            <p:childTnLst>
                              <p:par>
                                <p:cTn id="47" presetID="1" presetClass="entr" presetSubtype="0" fill="hold" nodeType="afterEffect">
                                  <p:stCondLst>
                                    <p:cond delay="2000"/>
                                  </p:stCondLst>
                                  <p:childTnLst>
                                    <p:set>
                                      <p:cBhvr>
                                        <p:cTn id="48" dur="1" fill="hold">
                                          <p:stCondLst>
                                            <p:cond delay="0"/>
                                          </p:stCondLst>
                                        </p:cTn>
                                        <p:tgtEl>
                                          <p:spTgt spid="2"/>
                                        </p:tgtEl>
                                        <p:attrNameLst>
                                          <p:attrName>style.visibility</p:attrName>
                                        </p:attrNameLst>
                                      </p:cBhvr>
                                      <p:to>
                                        <p:strVal val="visible"/>
                                      </p:to>
                                    </p:set>
                                  </p:childTnLst>
                                </p:cTn>
                              </p:par>
                            </p:childTnLst>
                          </p:cTn>
                        </p:par>
                        <p:par>
                          <p:cTn id="49" fill="hold">
                            <p:stCondLst>
                              <p:cond delay="10000"/>
                            </p:stCondLst>
                            <p:childTnLst>
                              <p:par>
                                <p:cTn id="50" presetID="1" presetClass="exit" presetSubtype="0" fill="hold" nodeType="afterEffect">
                                  <p:stCondLst>
                                    <p:cond delay="0"/>
                                  </p:stCondLst>
                                  <p:childTnLst>
                                    <p:set>
                                      <p:cBhvr>
                                        <p:cTn id="51" dur="1" fill="hold">
                                          <p:stCondLst>
                                            <p:cond delay="0"/>
                                          </p:stCondLst>
                                        </p:cTn>
                                        <p:tgtEl>
                                          <p:spTgt spid="40"/>
                                        </p:tgtEl>
                                        <p:attrNameLst>
                                          <p:attrName>style.visibility</p:attrName>
                                        </p:attrNameLst>
                                      </p:cBhvr>
                                      <p:to>
                                        <p:strVal val="hidden"/>
                                      </p:to>
                                    </p:set>
                                  </p:childTnLst>
                                </p:cTn>
                              </p:par>
                            </p:childTnLst>
                          </p:cTn>
                        </p:par>
                        <p:par>
                          <p:cTn id="52" fill="hold">
                            <p:stCondLst>
                              <p:cond delay="10000"/>
                            </p:stCondLst>
                            <p:childTnLst>
                              <p:par>
                                <p:cTn id="53" presetID="26" presetClass="entr" presetSubtype="0" fill="hold" nodeType="afterEffect">
                                  <p:stCondLst>
                                    <p:cond delay="125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80">
                                          <p:stCondLst>
                                            <p:cond delay="0"/>
                                          </p:stCondLst>
                                        </p:cTn>
                                        <p:tgtEl>
                                          <p:spTgt spid="25"/>
                                        </p:tgtEl>
                                      </p:cBhvr>
                                    </p:animEffect>
                                    <p:anim calcmode="lin" valueType="num">
                                      <p:cBhvr>
                                        <p:cTn id="5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61" dur="26">
                                          <p:stCondLst>
                                            <p:cond delay="650"/>
                                          </p:stCondLst>
                                        </p:cTn>
                                        <p:tgtEl>
                                          <p:spTgt spid="25"/>
                                        </p:tgtEl>
                                      </p:cBhvr>
                                      <p:to x="100000" y="60000"/>
                                    </p:animScale>
                                    <p:animScale>
                                      <p:cBhvr>
                                        <p:cTn id="62" dur="166" decel="50000">
                                          <p:stCondLst>
                                            <p:cond delay="676"/>
                                          </p:stCondLst>
                                        </p:cTn>
                                        <p:tgtEl>
                                          <p:spTgt spid="25"/>
                                        </p:tgtEl>
                                      </p:cBhvr>
                                      <p:to x="100000" y="100000"/>
                                    </p:animScale>
                                    <p:animScale>
                                      <p:cBhvr>
                                        <p:cTn id="63" dur="26">
                                          <p:stCondLst>
                                            <p:cond delay="1312"/>
                                          </p:stCondLst>
                                        </p:cTn>
                                        <p:tgtEl>
                                          <p:spTgt spid="25"/>
                                        </p:tgtEl>
                                      </p:cBhvr>
                                      <p:to x="100000" y="80000"/>
                                    </p:animScale>
                                    <p:animScale>
                                      <p:cBhvr>
                                        <p:cTn id="64" dur="166" decel="50000">
                                          <p:stCondLst>
                                            <p:cond delay="1338"/>
                                          </p:stCondLst>
                                        </p:cTn>
                                        <p:tgtEl>
                                          <p:spTgt spid="25"/>
                                        </p:tgtEl>
                                      </p:cBhvr>
                                      <p:to x="100000" y="100000"/>
                                    </p:animScale>
                                    <p:animScale>
                                      <p:cBhvr>
                                        <p:cTn id="65" dur="26">
                                          <p:stCondLst>
                                            <p:cond delay="1642"/>
                                          </p:stCondLst>
                                        </p:cTn>
                                        <p:tgtEl>
                                          <p:spTgt spid="25"/>
                                        </p:tgtEl>
                                      </p:cBhvr>
                                      <p:to x="100000" y="90000"/>
                                    </p:animScale>
                                    <p:animScale>
                                      <p:cBhvr>
                                        <p:cTn id="66" dur="166" decel="50000">
                                          <p:stCondLst>
                                            <p:cond delay="1668"/>
                                          </p:stCondLst>
                                        </p:cTn>
                                        <p:tgtEl>
                                          <p:spTgt spid="25"/>
                                        </p:tgtEl>
                                      </p:cBhvr>
                                      <p:to x="100000" y="100000"/>
                                    </p:animScale>
                                    <p:animScale>
                                      <p:cBhvr>
                                        <p:cTn id="67" dur="26">
                                          <p:stCondLst>
                                            <p:cond delay="1808"/>
                                          </p:stCondLst>
                                        </p:cTn>
                                        <p:tgtEl>
                                          <p:spTgt spid="25"/>
                                        </p:tgtEl>
                                      </p:cBhvr>
                                      <p:to x="100000" y="95000"/>
                                    </p:animScale>
                                    <p:animScale>
                                      <p:cBhvr>
                                        <p:cTn id="68"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Picture 10" descr="https://cdn2.iconfinder.com/data/icons/social-media-8/128/note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Q:\Images\Captures\IMG_18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106999"/>
            <a:ext cx="2520000" cy="448224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1"/>
          </p:nvPr>
        </p:nvSpPr>
        <p:spPr/>
        <p:txBody>
          <a:bodyPr/>
          <a:lstStyle/>
          <a:p>
            <a:r>
              <a:rPr lang="fr-FR" dirty="0"/>
              <a:t>Prendre </a:t>
            </a:r>
            <a:r>
              <a:rPr lang="fr-FR" dirty="0" smtClean="0"/>
              <a:t>RDV en </a:t>
            </a:r>
            <a:r>
              <a:rPr lang="fr-FR" dirty="0"/>
              <a:t>ligne avec un conseiller</a:t>
            </a:r>
          </a:p>
        </p:txBody>
      </p:sp>
      <p:sp>
        <p:nvSpPr>
          <p:cNvPr id="17" name="Espace réservé du contenu 16"/>
          <p:cNvSpPr>
            <a:spLocks noGrp="1"/>
          </p:cNvSpPr>
          <p:nvPr>
            <p:ph sz="quarter" idx="13"/>
          </p:nvPr>
        </p:nvSpPr>
        <p:spPr/>
        <p:txBody>
          <a:bodyPr>
            <a:noAutofit/>
          </a:bodyPr>
          <a:lstStyle/>
          <a:p>
            <a:r>
              <a:rPr lang="fr-FR" dirty="0"/>
              <a:t>Permettre à nos clients de prendre </a:t>
            </a:r>
            <a:r>
              <a:rPr lang="fr-FR" dirty="0" smtClean="0"/>
              <a:t>rendez-vous avec leur conseiller via la Banque à Distance</a:t>
            </a:r>
            <a:endParaRPr lang="fr-FR" sz="1400" dirty="0"/>
          </a:p>
        </p:txBody>
      </p:sp>
      <p:sp>
        <p:nvSpPr>
          <p:cNvPr id="16" name="Espace réservé du contenu 15"/>
          <p:cNvSpPr>
            <a:spLocks noGrp="1"/>
          </p:cNvSpPr>
          <p:nvPr>
            <p:ph sz="quarter" idx="14"/>
          </p:nvPr>
        </p:nvSpPr>
        <p:spPr>
          <a:xfrm>
            <a:off x="4707924" y="2060848"/>
            <a:ext cx="4112548" cy="864096"/>
          </a:xfrm>
        </p:spPr>
        <p:txBody>
          <a:bodyPr>
            <a:noAutofit/>
          </a:bodyPr>
          <a:lstStyle/>
          <a:p>
            <a:pPr algn="just"/>
            <a:r>
              <a:rPr lang="fr-FR" b="1" dirty="0" smtClean="0"/>
              <a:t>proche : </a:t>
            </a:r>
            <a:r>
              <a:rPr lang="fr-FR" dirty="0"/>
              <a:t>v</a:t>
            </a:r>
            <a:r>
              <a:rPr lang="fr-FR" dirty="0" smtClean="0"/>
              <a:t>isionner </a:t>
            </a:r>
            <a:r>
              <a:rPr lang="fr-FR" dirty="0"/>
              <a:t>les disponibilités de son conseiller </a:t>
            </a:r>
          </a:p>
          <a:p>
            <a:pPr algn="just"/>
            <a:r>
              <a:rPr lang="fr-FR" b="1" dirty="0" smtClean="0"/>
              <a:t>simple : </a:t>
            </a:r>
            <a:r>
              <a:rPr lang="fr-FR" dirty="0"/>
              <a:t>c</a:t>
            </a:r>
            <a:r>
              <a:rPr lang="fr-FR" dirty="0" smtClean="0"/>
              <a:t>hoisir </a:t>
            </a:r>
            <a:r>
              <a:rPr lang="fr-FR" dirty="0"/>
              <a:t>un RDV téléphonique ou en </a:t>
            </a:r>
            <a:r>
              <a:rPr lang="fr-FR" dirty="0" smtClean="0"/>
              <a:t>présentiel</a:t>
            </a:r>
            <a:endParaRPr lang="fr-FR" dirty="0"/>
          </a:p>
        </p:txBody>
      </p:sp>
      <p:pic>
        <p:nvPicPr>
          <p:cNvPr id="1035" name="Picture 11" descr="Q:\Images\Captures\IMG_181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1106999"/>
            <a:ext cx="2520000" cy="4482240"/>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p:cNvPicPr/>
          <p:nvPr/>
        </p:nvPicPr>
        <p:blipFill>
          <a:blip r:embed="rId5" cstate="print">
            <a:extLst>
              <a:ext uri="{28A0092B-C50C-407E-A947-70E740481C1C}">
                <a14:useLocalDpi xmlns:a14="http://schemas.microsoft.com/office/drawing/2010/main" val="0"/>
              </a:ext>
            </a:extLst>
          </a:blip>
          <a:stretch>
            <a:fillRect/>
          </a:stretch>
        </p:blipFill>
        <p:spPr bwMode="auto">
          <a:xfrm>
            <a:off x="2508237" y="3645024"/>
            <a:ext cx="287634" cy="287634"/>
          </a:xfrm>
          <a:prstGeom prst="rect">
            <a:avLst/>
          </a:prstGeom>
          <a:noFill/>
          <a:ln>
            <a:noFill/>
          </a:ln>
        </p:spPr>
      </p:pic>
      <p:pic>
        <p:nvPicPr>
          <p:cNvPr id="61" name="Image 60"/>
          <p:cNvPicPr/>
          <p:nvPr/>
        </p:nvPicPr>
        <p:blipFill>
          <a:blip r:embed="rId5" cstate="print">
            <a:extLst>
              <a:ext uri="{28A0092B-C50C-407E-A947-70E740481C1C}">
                <a14:useLocalDpi xmlns:a14="http://schemas.microsoft.com/office/drawing/2010/main" val="0"/>
              </a:ext>
            </a:extLst>
          </a:blip>
          <a:stretch>
            <a:fillRect/>
          </a:stretch>
        </p:blipFill>
        <p:spPr bwMode="auto">
          <a:xfrm>
            <a:off x="1122692" y="3842480"/>
            <a:ext cx="287634" cy="287634"/>
          </a:xfrm>
          <a:prstGeom prst="rect">
            <a:avLst/>
          </a:prstGeom>
          <a:noFill/>
          <a:ln>
            <a:noFill/>
          </a:ln>
        </p:spPr>
      </p:pic>
      <p:grpSp>
        <p:nvGrpSpPr>
          <p:cNvPr id="62" name="Groupe 61"/>
          <p:cNvGrpSpPr/>
          <p:nvPr/>
        </p:nvGrpSpPr>
        <p:grpSpPr>
          <a:xfrm>
            <a:off x="899592" y="1109049"/>
            <a:ext cx="2523536" cy="4480190"/>
            <a:chOff x="5220294" y="1109049"/>
            <a:chExt cx="2523536" cy="4480190"/>
          </a:xfrm>
        </p:grpSpPr>
        <p:grpSp>
          <p:nvGrpSpPr>
            <p:cNvPr id="59" name="Groupe 58"/>
            <p:cNvGrpSpPr/>
            <p:nvPr/>
          </p:nvGrpSpPr>
          <p:grpSpPr>
            <a:xfrm>
              <a:off x="5220294" y="1109049"/>
              <a:ext cx="2523536" cy="4480190"/>
              <a:chOff x="899592" y="1109049"/>
              <a:chExt cx="2523536" cy="4480190"/>
            </a:xfrm>
          </p:grpSpPr>
          <p:pic>
            <p:nvPicPr>
              <p:cNvPr id="26" name="Imag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592" y="1109049"/>
                <a:ext cx="2523536" cy="4480190"/>
              </a:xfrm>
              <a:prstGeom prst="rect">
                <a:avLst/>
              </a:prstGeom>
            </p:spPr>
          </p:pic>
          <p:sp>
            <p:nvSpPr>
              <p:cNvPr id="55" name="Rectangle 54"/>
              <p:cNvSpPr/>
              <p:nvPr/>
            </p:nvSpPr>
            <p:spPr>
              <a:xfrm>
                <a:off x="2166814" y="2564904"/>
                <a:ext cx="1037034" cy="14401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Rectangle 80"/>
              <p:cNvSpPr/>
              <p:nvPr/>
            </p:nvSpPr>
            <p:spPr>
              <a:xfrm>
                <a:off x="1282179" y="2710424"/>
                <a:ext cx="1711297" cy="14251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0" name="Rectangle 59"/>
            <p:cNvSpPr/>
            <p:nvPr/>
          </p:nvSpPr>
          <p:spPr>
            <a:xfrm>
              <a:off x="5364088" y="3429000"/>
              <a:ext cx="1008112" cy="2160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b="1" dirty="0" smtClean="0">
                  <a:solidFill>
                    <a:schemeClr val="tx1"/>
                  </a:solidFill>
                </a:rPr>
                <a:t>Mardi 2 avril</a:t>
              </a:r>
              <a:endParaRPr lang="fr-FR" sz="1000" b="1" dirty="0">
                <a:solidFill>
                  <a:schemeClr val="tx1"/>
                </a:solidFill>
              </a:endParaRPr>
            </a:p>
          </p:txBody>
        </p:sp>
      </p:grpSp>
      <p:pic>
        <p:nvPicPr>
          <p:cNvPr id="41" name="Image 40"/>
          <p:cNvPicPr/>
          <p:nvPr/>
        </p:nvPicPr>
        <p:blipFill>
          <a:blip r:embed="rId5" cstate="print">
            <a:extLst>
              <a:ext uri="{28A0092B-C50C-407E-A947-70E740481C1C}">
                <a14:useLocalDpi xmlns:a14="http://schemas.microsoft.com/office/drawing/2010/main" val="0"/>
              </a:ext>
            </a:extLst>
          </a:blip>
          <a:stretch>
            <a:fillRect/>
          </a:stretch>
        </p:blipFill>
        <p:spPr bwMode="auto">
          <a:xfrm>
            <a:off x="2793791" y="4130114"/>
            <a:ext cx="287634" cy="287634"/>
          </a:xfrm>
          <a:prstGeom prst="rect">
            <a:avLst/>
          </a:prstGeom>
          <a:noFill/>
          <a:ln>
            <a:noFill/>
          </a:ln>
        </p:spPr>
      </p:pic>
      <p:sp>
        <p:nvSpPr>
          <p:cNvPr id="46" name="Rectangle 45"/>
          <p:cNvSpPr/>
          <p:nvPr/>
        </p:nvSpPr>
        <p:spPr>
          <a:xfrm>
            <a:off x="4707924" y="3563326"/>
            <a:ext cx="4184556" cy="738664"/>
          </a:xfrm>
          <a:prstGeom prst="rect">
            <a:avLst/>
          </a:prstGeom>
        </p:spPr>
        <p:txBody>
          <a:bodyPr wrap="square">
            <a:spAutoFit/>
          </a:bodyPr>
          <a:lstStyle/>
          <a:p>
            <a:pPr algn="just"/>
            <a:r>
              <a:rPr lang="fr-FR" sz="1400" dirty="0">
                <a:solidFill>
                  <a:schemeClr val="tx1">
                    <a:lumMod val="75000"/>
                    <a:lumOff val="25000"/>
                  </a:schemeClr>
                </a:solidFill>
              </a:rPr>
              <a:t>Le client en </a:t>
            </a:r>
            <a:r>
              <a:rPr lang="fr-FR" sz="1400" dirty="0" err="1" smtClean="0">
                <a:solidFill>
                  <a:schemeClr val="tx1">
                    <a:lumMod val="75000"/>
                    <a:lumOff val="25000"/>
                  </a:schemeClr>
                </a:solidFill>
              </a:rPr>
              <a:t>portef</a:t>
            </a:r>
            <a:r>
              <a:rPr lang="fr-FR" sz="1400" dirty="0" smtClean="0">
                <a:solidFill>
                  <a:schemeClr val="tx1">
                    <a:lumMod val="75000"/>
                    <a:lumOff val="25000"/>
                  </a:schemeClr>
                </a:solidFill>
              </a:rPr>
              <a:t>. </a:t>
            </a:r>
            <a:r>
              <a:rPr lang="fr-FR" sz="1400" dirty="0">
                <a:solidFill>
                  <a:schemeClr val="tx1">
                    <a:lumMod val="75000"/>
                    <a:lumOff val="25000"/>
                  </a:schemeClr>
                </a:solidFill>
              </a:rPr>
              <a:t>prend rdv avec </a:t>
            </a:r>
            <a:r>
              <a:rPr lang="fr-FR" sz="1400" b="1" dirty="0">
                <a:solidFill>
                  <a:schemeClr val="tx1">
                    <a:lumMod val="75000"/>
                    <a:lumOff val="25000"/>
                  </a:schemeClr>
                </a:solidFill>
              </a:rPr>
              <a:t>son conseiller</a:t>
            </a:r>
            <a:r>
              <a:rPr lang="fr-FR" sz="1400" dirty="0" smtClean="0">
                <a:solidFill>
                  <a:schemeClr val="tx1">
                    <a:lumMod val="75000"/>
                    <a:lumOff val="25000"/>
                  </a:schemeClr>
                </a:solidFill>
              </a:rPr>
              <a:t>. Le </a:t>
            </a:r>
            <a:r>
              <a:rPr lang="fr-FR" sz="1400" dirty="0">
                <a:solidFill>
                  <a:schemeClr val="tx1">
                    <a:lumMod val="75000"/>
                    <a:lumOff val="25000"/>
                  </a:schemeClr>
                </a:solidFill>
              </a:rPr>
              <a:t>client hors </a:t>
            </a:r>
            <a:r>
              <a:rPr lang="fr-FR" sz="1400" dirty="0" err="1" smtClean="0">
                <a:solidFill>
                  <a:schemeClr val="tx1">
                    <a:lumMod val="75000"/>
                    <a:lumOff val="25000"/>
                  </a:schemeClr>
                </a:solidFill>
              </a:rPr>
              <a:t>portef</a:t>
            </a:r>
            <a:r>
              <a:rPr lang="fr-FR" sz="1400" dirty="0" smtClean="0">
                <a:solidFill>
                  <a:schemeClr val="tx1">
                    <a:lumMod val="75000"/>
                    <a:lumOff val="25000"/>
                  </a:schemeClr>
                </a:solidFill>
              </a:rPr>
              <a:t>. </a:t>
            </a:r>
            <a:r>
              <a:rPr lang="fr-FR" sz="1400" dirty="0">
                <a:solidFill>
                  <a:schemeClr val="tx1">
                    <a:lumMod val="75000"/>
                    <a:lumOff val="25000"/>
                  </a:schemeClr>
                </a:solidFill>
              </a:rPr>
              <a:t>ou le prospect prend rdv avec </a:t>
            </a:r>
            <a:r>
              <a:rPr lang="fr-FR" sz="1400" dirty="0" smtClean="0">
                <a:solidFill>
                  <a:schemeClr val="tx1">
                    <a:lumMod val="75000"/>
                    <a:lumOff val="25000"/>
                  </a:schemeClr>
                </a:solidFill>
              </a:rPr>
              <a:t>le </a:t>
            </a:r>
            <a:r>
              <a:rPr lang="fr-FR" sz="1400" dirty="0">
                <a:solidFill>
                  <a:schemeClr val="tx1">
                    <a:lumMod val="75000"/>
                    <a:lumOff val="25000"/>
                  </a:schemeClr>
                </a:solidFill>
              </a:rPr>
              <a:t>conseiller qui a le </a:t>
            </a:r>
            <a:r>
              <a:rPr lang="fr-FR" sz="1400" dirty="0" smtClean="0">
                <a:solidFill>
                  <a:schemeClr val="tx1">
                    <a:lumMod val="75000"/>
                    <a:lumOff val="25000"/>
                  </a:schemeClr>
                </a:solidFill>
              </a:rPr>
              <a:t>+ de </a:t>
            </a:r>
            <a:r>
              <a:rPr lang="fr-FR" sz="1400" dirty="0">
                <a:solidFill>
                  <a:schemeClr val="tx1">
                    <a:lumMod val="75000"/>
                    <a:lumOff val="25000"/>
                  </a:schemeClr>
                </a:solidFill>
              </a:rPr>
              <a:t>disponibilité.</a:t>
            </a:r>
          </a:p>
        </p:txBody>
      </p:sp>
      <p:pic>
        <p:nvPicPr>
          <p:cNvPr id="39" name="Image 38">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3" name="Groupe 22"/>
          <p:cNvGrpSpPr/>
          <p:nvPr/>
        </p:nvGrpSpPr>
        <p:grpSpPr>
          <a:xfrm>
            <a:off x="7839788" y="5781200"/>
            <a:ext cx="1131403" cy="782659"/>
            <a:chOff x="7041934" y="184515"/>
            <a:chExt cx="1131403" cy="782659"/>
          </a:xfrm>
        </p:grpSpPr>
        <p:sp>
          <p:nvSpPr>
            <p:cNvPr id="24" name="ZoneTexte 23"/>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25" name="Arc 24"/>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
        <p:nvSpPr>
          <p:cNvPr id="28" name="Rectangle 27"/>
          <p:cNvSpPr/>
          <p:nvPr/>
        </p:nvSpPr>
        <p:spPr>
          <a:xfrm>
            <a:off x="4593522" y="6040338"/>
            <a:ext cx="864096" cy="553998"/>
          </a:xfrm>
          <a:prstGeom prst="rect">
            <a:avLst/>
          </a:prstGeom>
        </p:spPr>
        <p:txBody>
          <a:bodyPr wrap="square">
            <a:spAutoFit/>
          </a:bodyPr>
          <a:lstStyle/>
          <a:p>
            <a:pPr lvl="0" algn="ctr"/>
            <a:r>
              <a:rPr lang="fr-FR" sz="1000" dirty="0" smtClean="0">
                <a:solidFill>
                  <a:srgbClr val="C31632"/>
                </a:solidFill>
                <a:hlinkClick r:id="rId9"/>
              </a:rPr>
              <a:t>Note d’information XPC 19-09</a:t>
            </a:r>
            <a:endParaRPr lang="fr-FR" sz="1000" dirty="0">
              <a:solidFill>
                <a:srgbClr val="C31632"/>
              </a:solidFill>
            </a:endParaRPr>
          </a:p>
        </p:txBody>
      </p:sp>
    </p:spTree>
    <p:extLst>
      <p:ext uri="{BB962C8B-B14F-4D97-AF65-F5344CB8AC3E}">
        <p14:creationId xmlns:p14="http://schemas.microsoft.com/office/powerpoint/2010/main" val="3588033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2000"/>
                                  </p:stCondLst>
                                  <p:childTnLst>
                                    <p:set>
                                      <p:cBhvr>
                                        <p:cTn id="12" dur="1" fill="hold">
                                          <p:stCondLst>
                                            <p:cond delay="9"/>
                                          </p:stCondLst>
                                        </p:cTn>
                                        <p:tgtEl>
                                          <p:spTgt spid="1035"/>
                                        </p:tgtEl>
                                        <p:attrNameLst>
                                          <p:attrName>style.visibility</p:attrName>
                                        </p:attrNameLst>
                                      </p:cBhvr>
                                      <p:to>
                                        <p:strVal val="visible"/>
                                      </p:to>
                                    </p:set>
                                  </p:childTnLst>
                                </p:cTn>
                              </p:par>
                              <p:par>
                                <p:cTn id="13" presetID="1" presetClass="exit" presetSubtype="0" fill="hold" nodeType="withEffect">
                                  <p:stCondLst>
                                    <p:cond delay="2000"/>
                                  </p:stCondLst>
                                  <p:childTnLst>
                                    <p:set>
                                      <p:cBhvr>
                                        <p:cTn id="14" dur="1" fill="hold">
                                          <p:stCondLst>
                                            <p:cond delay="0"/>
                                          </p:stCondLst>
                                        </p:cTn>
                                        <p:tgtEl>
                                          <p:spTgt spid="35"/>
                                        </p:tgtEl>
                                        <p:attrNameLst>
                                          <p:attrName>style.visibility</p:attrName>
                                        </p:attrNameLst>
                                      </p:cBhvr>
                                      <p:to>
                                        <p:strVal val="hidden"/>
                                      </p:to>
                                    </p:set>
                                  </p:childTnLst>
                                </p:cTn>
                              </p:par>
                              <p:par>
                                <p:cTn id="15" presetID="42" presetClass="entr" presetSubtype="0" fill="hold" nodeType="withEffect">
                                  <p:stCondLst>
                                    <p:cond delay="200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1000"/>
                                        <p:tgtEl>
                                          <p:spTgt spid="61"/>
                                        </p:tgtEl>
                                      </p:cBhvr>
                                    </p:animEffect>
                                    <p:anim calcmode="lin" valueType="num">
                                      <p:cBhvr>
                                        <p:cTn id="18" dur="1000" fill="hold"/>
                                        <p:tgtEl>
                                          <p:spTgt spid="61"/>
                                        </p:tgtEl>
                                        <p:attrNameLst>
                                          <p:attrName>ppt_x</p:attrName>
                                        </p:attrNameLst>
                                      </p:cBhvr>
                                      <p:tavLst>
                                        <p:tav tm="0">
                                          <p:val>
                                            <p:strVal val="#ppt_x"/>
                                          </p:val>
                                        </p:tav>
                                        <p:tav tm="100000">
                                          <p:val>
                                            <p:strVal val="#ppt_x"/>
                                          </p:val>
                                        </p:tav>
                                      </p:tavLst>
                                    </p:anim>
                                    <p:anim calcmode="lin" valueType="num">
                                      <p:cBhvr>
                                        <p:cTn id="19" dur="1000" fill="hold"/>
                                        <p:tgtEl>
                                          <p:spTgt spid="61"/>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1" presetClass="entr" presetSubtype="0" fill="hold" nodeType="afterEffect">
                                  <p:stCondLst>
                                    <p:cond delay="200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xit" presetSubtype="0" fill="hold" nodeType="withEffect">
                                  <p:stCondLst>
                                    <p:cond delay="2000"/>
                                  </p:stCondLst>
                                  <p:childTnLst>
                                    <p:set>
                                      <p:cBhvr>
                                        <p:cTn id="24" dur="1" fill="hold">
                                          <p:stCondLst>
                                            <p:cond delay="0"/>
                                          </p:stCondLst>
                                        </p:cTn>
                                        <p:tgtEl>
                                          <p:spTgt spid="61"/>
                                        </p:tgtEl>
                                        <p:attrNameLst>
                                          <p:attrName>style.visibility</p:attrName>
                                        </p:attrNameLst>
                                      </p:cBhvr>
                                      <p:to>
                                        <p:strVal val="hidden"/>
                                      </p:to>
                                    </p:set>
                                  </p:childTnLst>
                                </p:cTn>
                              </p:par>
                            </p:childTnLst>
                          </p:cTn>
                        </p:par>
                        <p:par>
                          <p:cTn id="25" fill="hold">
                            <p:stCondLst>
                              <p:cond delay="6000"/>
                            </p:stCondLst>
                            <p:childTnLst>
                              <p:par>
                                <p:cTn id="26" presetID="42"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7000"/>
                            </p:stCondLst>
                            <p:childTnLst>
                              <p:par>
                                <p:cTn id="32" presetID="26" presetClass="entr" presetSubtype="0" fill="hold" nodeType="afterEffect">
                                  <p:stCondLst>
                                    <p:cond delay="1500"/>
                                  </p:stCondLst>
                                  <p:childTnLst>
                                    <p:set>
                                      <p:cBhvr>
                                        <p:cTn id="33" dur="1" fill="hold">
                                          <p:stCondLst>
                                            <p:cond delay="0"/>
                                          </p:stCondLst>
                                        </p:cTn>
                                        <p:tgtEl>
                                          <p:spTgt spid="23"/>
                                        </p:tgtEl>
                                        <p:attrNameLst>
                                          <p:attrName>style.visibility</p:attrName>
                                        </p:attrNameLst>
                                      </p:cBhvr>
                                      <p:to>
                                        <p:strVal val="visible"/>
                                      </p:to>
                                    </p:set>
                                    <p:animEffect transition="in" filter="wipe(down)">
                                      <p:cBhvr>
                                        <p:cTn id="34" dur="580">
                                          <p:stCondLst>
                                            <p:cond delay="0"/>
                                          </p:stCondLst>
                                        </p:cTn>
                                        <p:tgtEl>
                                          <p:spTgt spid="23"/>
                                        </p:tgtEl>
                                      </p:cBhvr>
                                    </p:animEffect>
                                    <p:anim calcmode="lin" valueType="num">
                                      <p:cBhvr>
                                        <p:cTn id="35"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0" dur="26">
                                          <p:stCondLst>
                                            <p:cond delay="650"/>
                                          </p:stCondLst>
                                        </p:cTn>
                                        <p:tgtEl>
                                          <p:spTgt spid="23"/>
                                        </p:tgtEl>
                                      </p:cBhvr>
                                      <p:to x="100000" y="60000"/>
                                    </p:animScale>
                                    <p:animScale>
                                      <p:cBhvr>
                                        <p:cTn id="41" dur="166" decel="50000">
                                          <p:stCondLst>
                                            <p:cond delay="676"/>
                                          </p:stCondLst>
                                        </p:cTn>
                                        <p:tgtEl>
                                          <p:spTgt spid="23"/>
                                        </p:tgtEl>
                                      </p:cBhvr>
                                      <p:to x="100000" y="100000"/>
                                    </p:animScale>
                                    <p:animScale>
                                      <p:cBhvr>
                                        <p:cTn id="42" dur="26">
                                          <p:stCondLst>
                                            <p:cond delay="1312"/>
                                          </p:stCondLst>
                                        </p:cTn>
                                        <p:tgtEl>
                                          <p:spTgt spid="23"/>
                                        </p:tgtEl>
                                      </p:cBhvr>
                                      <p:to x="100000" y="80000"/>
                                    </p:animScale>
                                    <p:animScale>
                                      <p:cBhvr>
                                        <p:cTn id="43" dur="166" decel="50000">
                                          <p:stCondLst>
                                            <p:cond delay="1338"/>
                                          </p:stCondLst>
                                        </p:cTn>
                                        <p:tgtEl>
                                          <p:spTgt spid="23"/>
                                        </p:tgtEl>
                                      </p:cBhvr>
                                      <p:to x="100000" y="100000"/>
                                    </p:animScale>
                                    <p:animScale>
                                      <p:cBhvr>
                                        <p:cTn id="44" dur="26">
                                          <p:stCondLst>
                                            <p:cond delay="1642"/>
                                          </p:stCondLst>
                                        </p:cTn>
                                        <p:tgtEl>
                                          <p:spTgt spid="23"/>
                                        </p:tgtEl>
                                      </p:cBhvr>
                                      <p:to x="100000" y="90000"/>
                                    </p:animScale>
                                    <p:animScale>
                                      <p:cBhvr>
                                        <p:cTn id="45" dur="166" decel="50000">
                                          <p:stCondLst>
                                            <p:cond delay="1668"/>
                                          </p:stCondLst>
                                        </p:cTn>
                                        <p:tgtEl>
                                          <p:spTgt spid="23"/>
                                        </p:tgtEl>
                                      </p:cBhvr>
                                      <p:to x="100000" y="100000"/>
                                    </p:animScale>
                                    <p:animScale>
                                      <p:cBhvr>
                                        <p:cTn id="46" dur="26">
                                          <p:stCondLst>
                                            <p:cond delay="1808"/>
                                          </p:stCondLst>
                                        </p:cTn>
                                        <p:tgtEl>
                                          <p:spTgt spid="23"/>
                                        </p:tgtEl>
                                      </p:cBhvr>
                                      <p:to x="100000" y="95000"/>
                                    </p:animScale>
                                    <p:animScale>
                                      <p:cBhvr>
                                        <p:cTn id="47"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r>
              <a:rPr lang="fr-FR" dirty="0"/>
              <a:t>Gérer ses virements</a:t>
            </a:r>
          </a:p>
        </p:txBody>
      </p:sp>
      <p:sp>
        <p:nvSpPr>
          <p:cNvPr id="4" name="Espace réservé du contenu 3"/>
          <p:cNvSpPr>
            <a:spLocks noGrp="1"/>
          </p:cNvSpPr>
          <p:nvPr>
            <p:ph sz="quarter" idx="13"/>
          </p:nvPr>
        </p:nvSpPr>
        <p:spPr/>
        <p:txBody>
          <a:bodyPr>
            <a:normAutofit lnSpcReduction="10000"/>
          </a:bodyPr>
          <a:lstStyle/>
          <a:p>
            <a:r>
              <a:rPr lang="fr-FR" dirty="0"/>
              <a:t>Permettre à nos clients d’envoyer des fonds par virement  interbancaire en France ou dans l’un des pays de la zone SEPA*. </a:t>
            </a:r>
          </a:p>
        </p:txBody>
      </p:sp>
      <p:sp>
        <p:nvSpPr>
          <p:cNvPr id="18" name="Espace réservé du contenu 17"/>
          <p:cNvSpPr>
            <a:spLocks noGrp="1"/>
          </p:cNvSpPr>
          <p:nvPr>
            <p:ph sz="quarter" idx="14"/>
          </p:nvPr>
        </p:nvSpPr>
        <p:spPr/>
        <p:txBody>
          <a:bodyPr/>
          <a:lstStyle/>
          <a:p>
            <a:r>
              <a:rPr lang="fr-FR" b="1" dirty="0"/>
              <a:t>autonome : </a:t>
            </a:r>
            <a:r>
              <a:rPr lang="fr-FR" dirty="0"/>
              <a:t>saisir en toute autonomie, 24h/7j</a:t>
            </a:r>
          </a:p>
          <a:p>
            <a:r>
              <a:rPr lang="fr-FR" b="1" dirty="0"/>
              <a:t>d’adaptabilité : </a:t>
            </a:r>
            <a:r>
              <a:rPr lang="fr-FR" dirty="0"/>
              <a:t>gérer tous les virements, qu’ils soient immédiats, différés ou programmés</a:t>
            </a:r>
            <a:r>
              <a:rPr lang="fr-FR" dirty="0" smtClean="0"/>
              <a:t>.</a:t>
            </a:r>
            <a:endParaRPr lang="fr-FR" dirty="0"/>
          </a:p>
        </p:txBody>
      </p:sp>
      <p:sp>
        <p:nvSpPr>
          <p:cNvPr id="6" name="Espace réservé du contenu 15"/>
          <p:cNvSpPr txBox="1">
            <a:spLocks/>
          </p:cNvSpPr>
          <p:nvPr/>
        </p:nvSpPr>
        <p:spPr>
          <a:xfrm>
            <a:off x="4764995" y="2659400"/>
            <a:ext cx="4112548" cy="864096"/>
          </a:xfrm>
          <a:prstGeom prst="rect">
            <a:avLst/>
          </a:prstGeom>
        </p:spPr>
        <p:txBody>
          <a:bodyPr vert="horz" lIns="91440" tIns="45720" rIns="91440" bIns="45720" rtlCol="0">
            <a:noAutofit/>
          </a:bodyPr>
          <a:lstStyle>
            <a:lvl1pPr marL="144000" marR="0" indent="-144000" algn="l" defTabSz="914400" rtl="0" eaLnBrk="1" fontAlgn="auto" latinLnBrk="0" hangingPunct="1">
              <a:lnSpc>
                <a:spcPct val="100000"/>
              </a:lnSpc>
              <a:spcBef>
                <a:spcPts val="600"/>
              </a:spcBef>
              <a:spcAft>
                <a:spcPts val="0"/>
              </a:spcAft>
              <a:buClrTx/>
              <a:buSzPct val="100000"/>
              <a:buFont typeface="Arial Narrow" panose="020B0606020202030204" pitchFamily="34" charset="0"/>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1"/>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388" y="1268759"/>
            <a:ext cx="2592288" cy="4364923"/>
          </a:xfrm>
          <a:prstGeom prst="rect">
            <a:avLst/>
          </a:prstGeom>
        </p:spPr>
      </p:pic>
      <p:pic>
        <p:nvPicPr>
          <p:cNvPr id="8" name="Image 7"/>
          <p:cNvPicPr/>
          <p:nvPr/>
        </p:nvPicPr>
        <p:blipFill>
          <a:blip r:embed="rId3">
            <a:extLst>
              <a:ext uri="{28A0092B-C50C-407E-A947-70E740481C1C}">
                <a14:useLocalDpi xmlns:a14="http://schemas.microsoft.com/office/drawing/2010/main" val="0"/>
              </a:ext>
            </a:extLst>
          </a:blip>
          <a:stretch>
            <a:fillRect/>
          </a:stretch>
        </p:blipFill>
        <p:spPr bwMode="auto">
          <a:xfrm>
            <a:off x="1691680" y="2924944"/>
            <a:ext cx="575268" cy="575268"/>
          </a:xfrm>
          <a:prstGeom prst="rect">
            <a:avLst/>
          </a:prstGeom>
          <a:noFill/>
          <a:ln>
            <a:noFill/>
          </a:ln>
        </p:spPr>
      </p:pic>
      <p:sp>
        <p:nvSpPr>
          <p:cNvPr id="16" name="Rectangle 15"/>
          <p:cNvSpPr/>
          <p:nvPr/>
        </p:nvSpPr>
        <p:spPr>
          <a:xfrm>
            <a:off x="4617381" y="6059388"/>
            <a:ext cx="818715" cy="723275"/>
          </a:xfrm>
          <a:prstGeom prst="rect">
            <a:avLst/>
          </a:prstGeom>
        </p:spPr>
        <p:txBody>
          <a:bodyPr wrap="square">
            <a:spAutoFit/>
          </a:bodyPr>
          <a:lstStyle/>
          <a:p>
            <a:pPr algn="ctr"/>
            <a:r>
              <a:rPr lang="fr-FR" sz="1000" dirty="0">
                <a:solidFill>
                  <a:schemeClr val="accent1"/>
                </a:solidFill>
                <a:hlinkClick r:id="rId4"/>
              </a:rPr>
              <a:t>Note </a:t>
            </a:r>
            <a:r>
              <a:rPr lang="fr-FR" sz="1000" dirty="0" smtClean="0">
                <a:solidFill>
                  <a:schemeClr val="accent1"/>
                </a:solidFill>
                <a:hlinkClick r:id="rId4"/>
              </a:rPr>
              <a:t>d’information </a:t>
            </a:r>
            <a:r>
              <a:rPr lang="fr-FR" sz="1000" dirty="0">
                <a:hlinkClick r:id="rId4"/>
              </a:rPr>
              <a:t>XPC-18-07</a:t>
            </a:r>
            <a:endParaRPr lang="fr-FR" sz="1000" dirty="0"/>
          </a:p>
          <a:p>
            <a:pPr algn="ctr"/>
            <a:endParaRPr lang="fr-FR" sz="1000" dirty="0">
              <a:solidFill>
                <a:schemeClr val="accent1"/>
              </a:solidFill>
            </a:endParaRPr>
          </a:p>
        </p:txBody>
      </p:sp>
      <p:pic>
        <p:nvPicPr>
          <p:cNvPr id="19" name="Imag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1437" y="1268759"/>
            <a:ext cx="2601743" cy="4332025"/>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5300244" y="6059388"/>
            <a:ext cx="843749" cy="553998"/>
          </a:xfrm>
          <a:prstGeom prst="rect">
            <a:avLst/>
          </a:prstGeom>
        </p:spPr>
        <p:txBody>
          <a:bodyPr wrap="square">
            <a:spAutoFit/>
          </a:bodyPr>
          <a:lstStyle/>
          <a:p>
            <a:pPr algn="ctr"/>
            <a:r>
              <a:rPr lang="fr-FR" sz="1000" dirty="0" smtClean="0">
                <a:solidFill>
                  <a:schemeClr val="accent1"/>
                </a:solidFill>
                <a:hlinkClick r:id="rId6" action="ppaction://hlinksldjump"/>
              </a:rPr>
              <a:t>*Détail </a:t>
            </a:r>
            <a:r>
              <a:rPr lang="fr-FR" sz="1000" dirty="0">
                <a:solidFill>
                  <a:schemeClr val="accent1"/>
                </a:solidFill>
                <a:hlinkClick r:id="rId6" action="ppaction://hlinksldjump"/>
              </a:rPr>
              <a:t>des pays de la Zone SEPA </a:t>
            </a:r>
            <a:endParaRPr lang="fr-FR" sz="1000" dirty="0">
              <a:solidFill>
                <a:schemeClr val="accent1"/>
              </a:solidFill>
            </a:endParaRPr>
          </a:p>
        </p:txBody>
      </p:sp>
      <p:pic>
        <p:nvPicPr>
          <p:cNvPr id="30" name="Image 29"/>
          <p:cNvPicPr/>
          <p:nvPr/>
        </p:nvPicPr>
        <p:blipFill>
          <a:blip r:embed="rId3">
            <a:extLst>
              <a:ext uri="{28A0092B-C50C-407E-A947-70E740481C1C}">
                <a14:useLocalDpi xmlns:a14="http://schemas.microsoft.com/office/drawing/2010/main" val="0"/>
              </a:ext>
            </a:extLst>
          </a:blip>
          <a:stretch>
            <a:fillRect/>
          </a:stretch>
        </p:blipFill>
        <p:spPr bwMode="auto">
          <a:xfrm>
            <a:off x="2555776" y="5085162"/>
            <a:ext cx="575268" cy="575268"/>
          </a:xfrm>
          <a:prstGeom prst="rect">
            <a:avLst/>
          </a:prstGeom>
          <a:noFill/>
          <a:ln>
            <a:noFill/>
          </a:ln>
        </p:spPr>
      </p:pic>
      <p:sp>
        <p:nvSpPr>
          <p:cNvPr id="40" name="Rectangle 39"/>
          <p:cNvSpPr/>
          <p:nvPr/>
        </p:nvSpPr>
        <p:spPr>
          <a:xfrm>
            <a:off x="4707924" y="3556688"/>
            <a:ext cx="4183200" cy="523220"/>
          </a:xfrm>
          <a:prstGeom prst="rect">
            <a:avLst/>
          </a:prstGeom>
        </p:spPr>
        <p:txBody>
          <a:bodyPr wrap="square">
            <a:spAutoFit/>
          </a:bodyPr>
          <a:lstStyle/>
          <a:p>
            <a:r>
              <a:rPr lang="fr-FR" sz="1400" dirty="0">
                <a:solidFill>
                  <a:schemeClr val="tx1">
                    <a:lumMod val="75000"/>
                    <a:lumOff val="25000"/>
                  </a:schemeClr>
                </a:solidFill>
              </a:rPr>
              <a:t>Opération sécurisée </a:t>
            </a:r>
            <a:r>
              <a:rPr lang="fr-FR" sz="1400" dirty="0" smtClean="0">
                <a:solidFill>
                  <a:schemeClr val="tx1">
                    <a:lumMod val="75000"/>
                    <a:lumOff val="25000"/>
                  </a:schemeClr>
                </a:solidFill>
              </a:rPr>
              <a:t>: nécessite </a:t>
            </a:r>
            <a:r>
              <a:rPr lang="fr-FR" sz="1400" dirty="0">
                <a:solidFill>
                  <a:schemeClr val="tx1">
                    <a:lumMod val="75000"/>
                    <a:lumOff val="25000"/>
                  </a:schemeClr>
                </a:solidFill>
              </a:rPr>
              <a:t>la détention du service </a:t>
            </a:r>
            <a:r>
              <a:rPr lang="fr-FR" sz="1400" b="1" dirty="0" smtClean="0">
                <a:solidFill>
                  <a:schemeClr val="tx1">
                    <a:lumMod val="75000"/>
                    <a:lumOff val="25000"/>
                  </a:schemeClr>
                </a:solidFill>
              </a:rPr>
              <a:t>Sécur'Pass</a:t>
            </a:r>
            <a:r>
              <a:rPr lang="fr-FR" sz="1400" dirty="0" smtClean="0">
                <a:solidFill>
                  <a:schemeClr val="tx1">
                    <a:lumMod val="75000"/>
                    <a:lumOff val="25000"/>
                  </a:schemeClr>
                </a:solidFill>
              </a:rPr>
              <a:t> </a:t>
            </a:r>
            <a:r>
              <a:rPr lang="fr-FR" sz="1400" dirty="0">
                <a:solidFill>
                  <a:schemeClr val="tx1">
                    <a:lumMod val="75000"/>
                    <a:lumOff val="25000"/>
                  </a:schemeClr>
                </a:solidFill>
              </a:rPr>
              <a:t>ou </a:t>
            </a:r>
            <a:r>
              <a:rPr lang="fr-FR" sz="1400" b="1" dirty="0">
                <a:solidFill>
                  <a:schemeClr val="tx1">
                    <a:lumMod val="75000"/>
                    <a:lumOff val="25000"/>
                  </a:schemeClr>
                </a:solidFill>
              </a:rPr>
              <a:t>SOL SMS/SOL CAP</a:t>
            </a:r>
            <a:r>
              <a:rPr lang="fr-FR" sz="1400" dirty="0">
                <a:solidFill>
                  <a:schemeClr val="tx1">
                    <a:lumMod val="75000"/>
                    <a:lumOff val="25000"/>
                  </a:schemeClr>
                </a:solidFill>
              </a:rPr>
              <a:t>.</a:t>
            </a:r>
          </a:p>
        </p:txBody>
      </p:sp>
      <p:pic>
        <p:nvPicPr>
          <p:cNvPr id="46" name="Image 4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9" name="Groupe 28"/>
          <p:cNvGrpSpPr/>
          <p:nvPr/>
        </p:nvGrpSpPr>
        <p:grpSpPr>
          <a:xfrm>
            <a:off x="7839788" y="5781200"/>
            <a:ext cx="1131403" cy="782659"/>
            <a:chOff x="7041934" y="184515"/>
            <a:chExt cx="1131403" cy="782659"/>
          </a:xfrm>
        </p:grpSpPr>
        <p:sp>
          <p:nvSpPr>
            <p:cNvPr id="31" name="ZoneTexte 30"/>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3" name="Arc 32"/>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28" name="Picture 2" descr="https://cdn2.iconfinder.com/data/icons/flat-icons-19/128/Light_bulb.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0" descr="https://cdn2.iconfinder.com/data/icons/social-media-8/128/note3.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940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3000"/>
                                        <p:tgtEl>
                                          <p:spTgt spid="19"/>
                                        </p:tgtEl>
                                      </p:cBhvr>
                                    </p:animEffect>
                                  </p:childTnLst>
                                </p:cTn>
                              </p:par>
                            </p:childTnLst>
                          </p:cTn>
                        </p:par>
                        <p:par>
                          <p:cTn id="13" fill="hold">
                            <p:stCondLst>
                              <p:cond delay="5000"/>
                            </p:stCondLst>
                            <p:childTnLst>
                              <p:par>
                                <p:cTn id="14" presetID="2" presetClass="entr" presetSubtype="4"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2000" fill="hold"/>
                                        <p:tgtEl>
                                          <p:spTgt spid="30"/>
                                        </p:tgtEl>
                                        <p:attrNameLst>
                                          <p:attrName>ppt_x</p:attrName>
                                        </p:attrNameLst>
                                      </p:cBhvr>
                                      <p:tavLst>
                                        <p:tav tm="0">
                                          <p:val>
                                            <p:strVal val="#ppt_x"/>
                                          </p:val>
                                        </p:tav>
                                        <p:tav tm="100000">
                                          <p:val>
                                            <p:strVal val="#ppt_x"/>
                                          </p:val>
                                        </p:tav>
                                      </p:tavLst>
                                    </p:anim>
                                    <p:anim calcmode="lin" valueType="num">
                                      <p:cBhvr additive="base">
                                        <p:cTn id="17" dur="20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7000"/>
                            </p:stCondLst>
                            <p:childTnLst>
                              <p:par>
                                <p:cTn id="19" presetID="26" presetClass="entr" presetSubtype="0" fill="hold" nodeType="afterEffect">
                                  <p:stCondLst>
                                    <p:cond delay="1500"/>
                                  </p:stCondLst>
                                  <p:childTnLst>
                                    <p:set>
                                      <p:cBhvr>
                                        <p:cTn id="20" dur="1" fill="hold">
                                          <p:stCondLst>
                                            <p:cond delay="0"/>
                                          </p:stCondLst>
                                        </p:cTn>
                                        <p:tgtEl>
                                          <p:spTgt spid="29"/>
                                        </p:tgtEl>
                                        <p:attrNameLst>
                                          <p:attrName>style.visibility</p:attrName>
                                        </p:attrNameLst>
                                      </p:cBhvr>
                                      <p:to>
                                        <p:strVal val="visible"/>
                                      </p:to>
                                    </p:set>
                                    <p:animEffect transition="in" filter="wipe(down)">
                                      <p:cBhvr>
                                        <p:cTn id="21" dur="580">
                                          <p:stCondLst>
                                            <p:cond delay="0"/>
                                          </p:stCondLst>
                                        </p:cTn>
                                        <p:tgtEl>
                                          <p:spTgt spid="29"/>
                                        </p:tgtEl>
                                      </p:cBhvr>
                                    </p:animEffect>
                                    <p:anim calcmode="lin" valueType="num">
                                      <p:cBhvr>
                                        <p:cTn id="22"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7" dur="26">
                                          <p:stCondLst>
                                            <p:cond delay="650"/>
                                          </p:stCondLst>
                                        </p:cTn>
                                        <p:tgtEl>
                                          <p:spTgt spid="29"/>
                                        </p:tgtEl>
                                      </p:cBhvr>
                                      <p:to x="100000" y="60000"/>
                                    </p:animScale>
                                    <p:animScale>
                                      <p:cBhvr>
                                        <p:cTn id="28" dur="166" decel="50000">
                                          <p:stCondLst>
                                            <p:cond delay="676"/>
                                          </p:stCondLst>
                                        </p:cTn>
                                        <p:tgtEl>
                                          <p:spTgt spid="29"/>
                                        </p:tgtEl>
                                      </p:cBhvr>
                                      <p:to x="100000" y="100000"/>
                                    </p:animScale>
                                    <p:animScale>
                                      <p:cBhvr>
                                        <p:cTn id="29" dur="26">
                                          <p:stCondLst>
                                            <p:cond delay="1312"/>
                                          </p:stCondLst>
                                        </p:cTn>
                                        <p:tgtEl>
                                          <p:spTgt spid="29"/>
                                        </p:tgtEl>
                                      </p:cBhvr>
                                      <p:to x="100000" y="80000"/>
                                    </p:animScale>
                                    <p:animScale>
                                      <p:cBhvr>
                                        <p:cTn id="30" dur="166" decel="50000">
                                          <p:stCondLst>
                                            <p:cond delay="1338"/>
                                          </p:stCondLst>
                                        </p:cTn>
                                        <p:tgtEl>
                                          <p:spTgt spid="29"/>
                                        </p:tgtEl>
                                      </p:cBhvr>
                                      <p:to x="100000" y="100000"/>
                                    </p:animScale>
                                    <p:animScale>
                                      <p:cBhvr>
                                        <p:cTn id="31" dur="26">
                                          <p:stCondLst>
                                            <p:cond delay="1642"/>
                                          </p:stCondLst>
                                        </p:cTn>
                                        <p:tgtEl>
                                          <p:spTgt spid="29"/>
                                        </p:tgtEl>
                                      </p:cBhvr>
                                      <p:to x="100000" y="90000"/>
                                    </p:animScale>
                                    <p:animScale>
                                      <p:cBhvr>
                                        <p:cTn id="32" dur="166" decel="50000">
                                          <p:stCondLst>
                                            <p:cond delay="1668"/>
                                          </p:stCondLst>
                                        </p:cTn>
                                        <p:tgtEl>
                                          <p:spTgt spid="29"/>
                                        </p:tgtEl>
                                      </p:cBhvr>
                                      <p:to x="100000" y="100000"/>
                                    </p:animScale>
                                    <p:animScale>
                                      <p:cBhvr>
                                        <p:cTn id="33" dur="26">
                                          <p:stCondLst>
                                            <p:cond delay="1808"/>
                                          </p:stCondLst>
                                        </p:cTn>
                                        <p:tgtEl>
                                          <p:spTgt spid="29"/>
                                        </p:tgtEl>
                                      </p:cBhvr>
                                      <p:to x="100000" y="95000"/>
                                    </p:animScale>
                                    <p:animScale>
                                      <p:cBhvr>
                                        <p:cTn id="34"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089681"/>
            <a:ext cx="2520000" cy="4581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6" descr="video, youtub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026" y="5700909"/>
            <a:ext cx="330437" cy="3304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video, youtub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4980" y="5700909"/>
            <a:ext cx="330437" cy="33043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4" descr="https://cdn0.iconfinder.com/data/icons/office-icons-5/110/Briefcase-256.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249" t="23785" r="20153" b="25322"/>
          <a:stretch/>
        </p:blipFill>
        <p:spPr bwMode="auto">
          <a:xfrm>
            <a:off x="7505552" y="5712313"/>
            <a:ext cx="360249" cy="30762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1"/>
          </p:nvPr>
        </p:nvSpPr>
        <p:spPr/>
        <p:txBody>
          <a:bodyPr/>
          <a:lstStyle/>
          <a:p>
            <a:r>
              <a:rPr lang="fr-FR" dirty="0"/>
              <a:t>Régler ses achats </a:t>
            </a:r>
            <a:r>
              <a:rPr lang="fr-FR" dirty="0" smtClean="0"/>
              <a:t>avec </a:t>
            </a:r>
            <a:r>
              <a:rPr lang="fr-FR" dirty="0"/>
              <a:t>son Smartphone</a:t>
            </a:r>
          </a:p>
        </p:txBody>
      </p:sp>
      <p:sp>
        <p:nvSpPr>
          <p:cNvPr id="4" name="Espace réservé du contenu 3"/>
          <p:cNvSpPr>
            <a:spLocks noGrp="1"/>
          </p:cNvSpPr>
          <p:nvPr>
            <p:ph sz="quarter" idx="13"/>
          </p:nvPr>
        </p:nvSpPr>
        <p:spPr/>
        <p:txBody>
          <a:bodyPr>
            <a:normAutofit lnSpcReduction="10000"/>
          </a:bodyPr>
          <a:lstStyle/>
          <a:p>
            <a:r>
              <a:rPr lang="fr-FR" dirty="0"/>
              <a:t>Permettre à nos clients de </a:t>
            </a:r>
            <a:r>
              <a:rPr lang="fr-FR" dirty="0" smtClean="0"/>
              <a:t>régler des achats sur un TPE éligible, avec leur </a:t>
            </a:r>
            <a:r>
              <a:rPr lang="fr-FR" dirty="0"/>
              <a:t>Smartphone </a:t>
            </a:r>
            <a:r>
              <a:rPr lang="fr-FR" dirty="0" smtClean="0"/>
              <a:t>doté de la fonctionnalité </a:t>
            </a:r>
            <a:r>
              <a:rPr lang="fr-FR" dirty="0"/>
              <a:t>NFC « sans contact </a:t>
            </a:r>
            <a:r>
              <a:rPr lang="fr-FR" dirty="0" smtClean="0"/>
              <a:t>»</a:t>
            </a:r>
            <a:r>
              <a:rPr lang="fr-FR" dirty="0"/>
              <a:t> </a:t>
            </a:r>
            <a:endParaRPr lang="fr-FR" dirty="0" smtClean="0"/>
          </a:p>
        </p:txBody>
      </p:sp>
      <p:sp>
        <p:nvSpPr>
          <p:cNvPr id="19" name="Espace réservé du contenu 18"/>
          <p:cNvSpPr>
            <a:spLocks noGrp="1"/>
          </p:cNvSpPr>
          <p:nvPr>
            <p:ph sz="quarter" idx="14"/>
          </p:nvPr>
        </p:nvSpPr>
        <p:spPr>
          <a:xfrm>
            <a:off x="4707924" y="2060848"/>
            <a:ext cx="4112548" cy="864096"/>
          </a:xfrm>
        </p:spPr>
        <p:txBody>
          <a:bodyPr/>
          <a:lstStyle/>
          <a:p>
            <a:pPr algn="just"/>
            <a:r>
              <a:rPr lang="fr-FR" b="1" dirty="0"/>
              <a:t>rapide : </a:t>
            </a:r>
            <a:r>
              <a:rPr lang="fr-FR" dirty="0" smtClean="0"/>
              <a:t>nous </a:t>
            </a:r>
            <a:r>
              <a:rPr lang="fr-FR" dirty="0"/>
              <a:t>avons tous notre Smartphone à portée de main</a:t>
            </a:r>
          </a:p>
          <a:p>
            <a:pPr algn="just"/>
            <a:r>
              <a:rPr lang="fr-FR" b="1" dirty="0"/>
              <a:t>pratique : </a:t>
            </a:r>
            <a:r>
              <a:rPr lang="fr-FR" dirty="0" smtClean="0"/>
              <a:t>plus </a:t>
            </a:r>
            <a:r>
              <a:rPr lang="fr-FR" dirty="0"/>
              <a:t>besoin de sortir son </a:t>
            </a:r>
            <a:r>
              <a:rPr lang="fr-FR" dirty="0" smtClean="0"/>
              <a:t>porte-monnaie</a:t>
            </a:r>
            <a:endParaRPr lang="fr-FR" dirty="0"/>
          </a:p>
        </p:txBody>
      </p:sp>
      <p:sp>
        <p:nvSpPr>
          <p:cNvPr id="27" name="Rectangle 26"/>
          <p:cNvSpPr/>
          <p:nvPr/>
        </p:nvSpPr>
        <p:spPr>
          <a:xfrm>
            <a:off x="7247524" y="6021044"/>
            <a:ext cx="876304" cy="553998"/>
          </a:xfrm>
          <a:prstGeom prst="rect">
            <a:avLst/>
          </a:prstGeom>
        </p:spPr>
        <p:txBody>
          <a:bodyPr wrap="square">
            <a:spAutoFit/>
          </a:bodyPr>
          <a:lstStyle/>
          <a:p>
            <a:pPr algn="ctr"/>
            <a:r>
              <a:rPr lang="fr-FR" sz="1000" dirty="0" smtClean="0">
                <a:hlinkClick r:id="rId5"/>
              </a:rPr>
              <a:t>FAQ </a:t>
            </a:r>
            <a:r>
              <a:rPr lang="fr-FR" sz="1000" dirty="0">
                <a:hlinkClick r:id="rId5"/>
              </a:rPr>
              <a:t>Paylib </a:t>
            </a:r>
            <a:r>
              <a:rPr lang="fr-FR" sz="1000" dirty="0" smtClean="0">
                <a:hlinkClick r:id="rId5"/>
              </a:rPr>
              <a:t>Paiement </a:t>
            </a:r>
            <a:r>
              <a:rPr lang="fr-FR" sz="1000" dirty="0">
                <a:hlinkClick r:id="rId5"/>
              </a:rPr>
              <a:t>mobile</a:t>
            </a:r>
            <a:endParaRPr lang="fr-FR" sz="1000" dirty="0"/>
          </a:p>
        </p:txBody>
      </p:sp>
      <p:sp>
        <p:nvSpPr>
          <p:cNvPr id="29" name="ZoneTexte 28"/>
          <p:cNvSpPr txBox="1"/>
          <p:nvPr/>
        </p:nvSpPr>
        <p:spPr>
          <a:xfrm>
            <a:off x="0" y="6340508"/>
            <a:ext cx="4283968" cy="507831"/>
          </a:xfrm>
          <a:prstGeom prst="rect">
            <a:avLst/>
          </a:prstGeom>
          <a:noFill/>
        </p:spPr>
        <p:txBody>
          <a:bodyPr wrap="square" rtlCol="0">
            <a:spAutoFit/>
          </a:bodyPr>
          <a:lstStyle/>
          <a:p>
            <a:pPr algn="just"/>
            <a:r>
              <a:rPr lang="fr-FR" sz="900" dirty="0" smtClean="0">
                <a:solidFill>
                  <a:schemeClr val="tx1">
                    <a:lumMod val="75000"/>
                    <a:lumOff val="25000"/>
                  </a:schemeClr>
                </a:solidFill>
              </a:rPr>
              <a:t>* </a:t>
            </a:r>
            <a:r>
              <a:rPr lang="fr-FR" sz="900" dirty="0">
                <a:solidFill>
                  <a:schemeClr val="tx1">
                    <a:lumMod val="75000"/>
                    <a:lumOff val="25000"/>
                  </a:schemeClr>
                </a:solidFill>
                <a:latin typeface="Arial Narrow" panose="020B0606020202030204" pitchFamily="34" charset="0"/>
              </a:rPr>
              <a:t>OS Androïd* à partir de la version </a:t>
            </a:r>
            <a:r>
              <a:rPr lang="fr-FR" sz="900" dirty="0" smtClean="0">
                <a:solidFill>
                  <a:schemeClr val="tx1">
                    <a:lumMod val="75000"/>
                    <a:lumOff val="25000"/>
                  </a:schemeClr>
                </a:solidFill>
                <a:latin typeface="Arial Narrow" panose="020B0606020202030204" pitchFamily="34" charset="0"/>
              </a:rPr>
              <a:t>4.4. </a:t>
            </a:r>
            <a:r>
              <a:rPr lang="fr-FR" sz="900" b="1" dirty="0" smtClean="0">
                <a:solidFill>
                  <a:schemeClr val="tx1">
                    <a:lumMod val="75000"/>
                    <a:lumOff val="25000"/>
                  </a:schemeClr>
                </a:solidFill>
              </a:rPr>
              <a:t>Exclusions </a:t>
            </a:r>
            <a:r>
              <a:rPr lang="fr-FR" sz="900" dirty="0" smtClean="0">
                <a:solidFill>
                  <a:schemeClr val="tx1">
                    <a:lumMod val="75000"/>
                    <a:lumOff val="25000"/>
                  </a:schemeClr>
                </a:solidFill>
              </a:rPr>
              <a:t>: Samsung </a:t>
            </a:r>
            <a:r>
              <a:rPr lang="fr-FR" sz="900" dirty="0" err="1" smtClean="0">
                <a:solidFill>
                  <a:schemeClr val="tx1">
                    <a:lumMod val="75000"/>
                    <a:lumOff val="25000"/>
                  </a:schemeClr>
                </a:solidFill>
              </a:rPr>
              <a:t>Galaxy</a:t>
            </a:r>
            <a:r>
              <a:rPr lang="fr-FR" sz="900" dirty="0" smtClean="0">
                <a:solidFill>
                  <a:schemeClr val="tx1">
                    <a:lumMod val="75000"/>
                    <a:lumOff val="25000"/>
                  </a:schemeClr>
                </a:solidFill>
              </a:rPr>
              <a:t> Note 3 et </a:t>
            </a:r>
            <a:r>
              <a:rPr lang="fr-FR" sz="900" dirty="0" err="1" smtClean="0">
                <a:solidFill>
                  <a:schemeClr val="tx1">
                    <a:lumMod val="75000"/>
                    <a:lumOff val="25000"/>
                  </a:schemeClr>
                </a:solidFill>
              </a:rPr>
              <a:t>Galaxy</a:t>
            </a:r>
            <a:r>
              <a:rPr lang="fr-FR" sz="900" dirty="0" smtClean="0">
                <a:solidFill>
                  <a:schemeClr val="tx1">
                    <a:lumMod val="75000"/>
                    <a:lumOff val="25000"/>
                  </a:schemeClr>
                </a:solidFill>
              </a:rPr>
              <a:t> S3 dont l’antenne NFC n’est pas compatible, </a:t>
            </a:r>
            <a:r>
              <a:rPr lang="fr-FR" sz="900" dirty="0" err="1">
                <a:solidFill>
                  <a:schemeClr val="tx1">
                    <a:lumMod val="75000"/>
                    <a:lumOff val="25000"/>
                  </a:schemeClr>
                </a:solidFill>
              </a:rPr>
              <a:t>Asus</a:t>
            </a:r>
            <a:r>
              <a:rPr lang="fr-FR" sz="900" dirty="0">
                <a:solidFill>
                  <a:schemeClr val="tx1">
                    <a:lumMod val="75000"/>
                    <a:lumOff val="25000"/>
                  </a:schemeClr>
                </a:solidFill>
              </a:rPr>
              <a:t> </a:t>
            </a:r>
            <a:r>
              <a:rPr lang="fr-FR" sz="900" dirty="0" err="1">
                <a:solidFill>
                  <a:schemeClr val="tx1">
                    <a:lumMod val="75000"/>
                    <a:lumOff val="25000"/>
                  </a:schemeClr>
                </a:solidFill>
              </a:rPr>
              <a:t>ZenFone</a:t>
            </a:r>
            <a:r>
              <a:rPr lang="fr-FR" sz="900" dirty="0">
                <a:solidFill>
                  <a:schemeClr val="tx1">
                    <a:lumMod val="75000"/>
                    <a:lumOff val="25000"/>
                  </a:schemeClr>
                </a:solidFill>
              </a:rPr>
              <a:t> et certaines tablettes Lenovo, possédant un processeur Intel </a:t>
            </a:r>
            <a:r>
              <a:rPr lang="fr-FR" sz="900" dirty="0" err="1">
                <a:solidFill>
                  <a:schemeClr val="tx1">
                    <a:lumMod val="75000"/>
                    <a:lumOff val="25000"/>
                  </a:schemeClr>
                </a:solidFill>
              </a:rPr>
              <a:t>Atom</a:t>
            </a:r>
            <a:r>
              <a:rPr lang="fr-FR" sz="900" dirty="0">
                <a:solidFill>
                  <a:schemeClr val="tx1">
                    <a:lumMod val="75000"/>
                    <a:lumOff val="25000"/>
                  </a:schemeClr>
                </a:solidFill>
              </a:rPr>
              <a:t> de type x86 ou </a:t>
            </a:r>
            <a:r>
              <a:rPr lang="fr-FR" sz="900" dirty="0" smtClean="0">
                <a:solidFill>
                  <a:schemeClr val="tx1">
                    <a:lumMod val="75000"/>
                    <a:lumOff val="25000"/>
                  </a:schemeClr>
                </a:solidFill>
              </a:rPr>
              <a:t>x64 </a:t>
            </a:r>
            <a:r>
              <a:rPr lang="fr-FR" sz="900" dirty="0">
                <a:solidFill>
                  <a:schemeClr val="tx1">
                    <a:lumMod val="75000"/>
                    <a:lumOff val="25000"/>
                  </a:schemeClr>
                </a:solidFill>
              </a:rPr>
              <a:t>(liste non exhaustive et susceptible d’évoluer) </a:t>
            </a:r>
            <a:r>
              <a:rPr lang="fr-FR" sz="900" dirty="0" smtClean="0">
                <a:solidFill>
                  <a:schemeClr val="tx1">
                    <a:lumMod val="75000"/>
                    <a:lumOff val="25000"/>
                  </a:schemeClr>
                </a:solidFill>
              </a:rPr>
              <a:t>   </a:t>
            </a:r>
          </a:p>
        </p:txBody>
      </p:sp>
      <p:sp>
        <p:nvSpPr>
          <p:cNvPr id="30" name="Rectangle 29"/>
          <p:cNvSpPr/>
          <p:nvPr/>
        </p:nvSpPr>
        <p:spPr>
          <a:xfrm>
            <a:off x="6583873" y="6021044"/>
            <a:ext cx="868447" cy="553998"/>
          </a:xfrm>
          <a:prstGeom prst="rect">
            <a:avLst/>
          </a:prstGeom>
        </p:spPr>
        <p:txBody>
          <a:bodyPr wrap="square">
            <a:spAutoFit/>
          </a:bodyPr>
          <a:lstStyle/>
          <a:p>
            <a:pPr algn="ctr"/>
            <a:r>
              <a:rPr lang="fr-FR" sz="1000" dirty="0" smtClean="0">
                <a:hlinkClick r:id="rId6"/>
              </a:rPr>
              <a:t>Utiliser l'appli SAMSUNG</a:t>
            </a:r>
            <a:br>
              <a:rPr lang="fr-FR" sz="1000" dirty="0" smtClean="0">
                <a:hlinkClick r:id="rId6"/>
              </a:rPr>
            </a:br>
            <a:r>
              <a:rPr lang="fr-FR" sz="1000" dirty="0" smtClean="0">
                <a:hlinkClick r:id="rId6"/>
              </a:rPr>
              <a:t>PAY</a:t>
            </a:r>
            <a:endParaRPr lang="fr-FR" sz="1000" dirty="0"/>
          </a:p>
        </p:txBody>
      </p:sp>
      <p:sp>
        <p:nvSpPr>
          <p:cNvPr id="31" name="Rectangle 30"/>
          <p:cNvSpPr/>
          <p:nvPr/>
        </p:nvSpPr>
        <p:spPr>
          <a:xfrm>
            <a:off x="5218470" y="6021044"/>
            <a:ext cx="900000" cy="553998"/>
          </a:xfrm>
          <a:prstGeom prst="rect">
            <a:avLst/>
          </a:prstGeom>
        </p:spPr>
        <p:txBody>
          <a:bodyPr wrap="square">
            <a:spAutoFit/>
          </a:bodyPr>
          <a:lstStyle/>
          <a:p>
            <a:pPr lvl="0" algn="ctr"/>
            <a:r>
              <a:rPr lang="fr-FR" sz="1000" dirty="0">
                <a:solidFill>
                  <a:prstClr val="black"/>
                </a:solidFill>
                <a:hlinkClick r:id="rId7"/>
              </a:rPr>
              <a:t>Payer avec APPLE </a:t>
            </a:r>
            <a:r>
              <a:rPr lang="fr-FR" sz="1000" dirty="0" smtClean="0">
                <a:solidFill>
                  <a:prstClr val="black"/>
                </a:solidFill>
                <a:hlinkClick r:id="rId7"/>
              </a:rPr>
              <a:t/>
            </a:r>
            <a:br>
              <a:rPr lang="fr-FR" sz="1000" dirty="0" smtClean="0">
                <a:solidFill>
                  <a:prstClr val="black"/>
                </a:solidFill>
                <a:hlinkClick r:id="rId7"/>
              </a:rPr>
            </a:br>
            <a:r>
              <a:rPr lang="fr-FR" sz="1000" dirty="0" smtClean="0">
                <a:solidFill>
                  <a:prstClr val="black"/>
                </a:solidFill>
                <a:hlinkClick r:id="rId7"/>
              </a:rPr>
              <a:t>PAY</a:t>
            </a:r>
            <a:endParaRPr lang="fr-FR" sz="1000" dirty="0">
              <a:solidFill>
                <a:prstClr val="black"/>
              </a:solidFill>
            </a:endParaRPr>
          </a:p>
        </p:txBody>
      </p:sp>
      <p:sp>
        <p:nvSpPr>
          <p:cNvPr id="34" name="Rectangle 33"/>
          <p:cNvSpPr/>
          <p:nvPr/>
        </p:nvSpPr>
        <p:spPr>
          <a:xfrm>
            <a:off x="4707924" y="3556688"/>
            <a:ext cx="4183200" cy="523220"/>
          </a:xfrm>
          <a:prstGeom prst="rect">
            <a:avLst/>
          </a:prstGeom>
        </p:spPr>
        <p:txBody>
          <a:bodyPr wrap="square">
            <a:spAutoFit/>
          </a:bodyPr>
          <a:lstStyle/>
          <a:p>
            <a:pPr algn="just"/>
            <a:r>
              <a:rPr lang="fr-FR" sz="1400" dirty="0" smtClean="0">
                <a:solidFill>
                  <a:schemeClr val="tx1">
                    <a:lumMod val="75000"/>
                    <a:lumOff val="25000"/>
                  </a:schemeClr>
                </a:solidFill>
              </a:rPr>
              <a:t>IPhone </a:t>
            </a:r>
            <a:r>
              <a:rPr lang="fr-FR" sz="1400" dirty="0">
                <a:solidFill>
                  <a:schemeClr val="tx1">
                    <a:lumMod val="75000"/>
                    <a:lumOff val="25000"/>
                  </a:schemeClr>
                </a:solidFill>
              </a:rPr>
              <a:t>6 minimum, SAMSUNG ou Smartphone avec OS </a:t>
            </a:r>
            <a:r>
              <a:rPr lang="fr-FR" sz="1400" dirty="0" err="1">
                <a:solidFill>
                  <a:schemeClr val="tx1">
                    <a:lumMod val="75000"/>
                    <a:lumOff val="25000"/>
                  </a:schemeClr>
                </a:solidFill>
              </a:rPr>
              <a:t>Androïd</a:t>
            </a:r>
            <a:r>
              <a:rPr lang="fr-FR" sz="1400" dirty="0">
                <a:solidFill>
                  <a:schemeClr val="tx1">
                    <a:lumMod val="75000"/>
                    <a:lumOff val="25000"/>
                  </a:schemeClr>
                </a:solidFill>
              </a:rPr>
              <a:t>* à partir de la version 4.4</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p:txBody>
      </p:sp>
      <p:sp>
        <p:nvSpPr>
          <p:cNvPr id="74" name="Rectangle 73"/>
          <p:cNvSpPr/>
          <p:nvPr/>
        </p:nvSpPr>
        <p:spPr>
          <a:xfrm>
            <a:off x="4641291" y="6021044"/>
            <a:ext cx="650790" cy="553998"/>
          </a:xfrm>
          <a:prstGeom prst="rect">
            <a:avLst/>
          </a:prstGeom>
        </p:spPr>
        <p:txBody>
          <a:bodyPr wrap="square">
            <a:spAutoFit/>
          </a:bodyPr>
          <a:lstStyle/>
          <a:p>
            <a:pPr lvl="0" algn="ctr"/>
            <a:r>
              <a:rPr lang="fr-FR" sz="1000" dirty="0">
                <a:solidFill>
                  <a:prstClr val="black"/>
                </a:solidFill>
                <a:hlinkClick r:id="rId8"/>
              </a:rPr>
              <a:t>FAQ </a:t>
            </a:r>
            <a:r>
              <a:rPr lang="fr-FR" sz="1000" dirty="0" smtClean="0">
                <a:solidFill>
                  <a:prstClr val="black"/>
                </a:solidFill>
                <a:hlinkClick r:id="rId8"/>
              </a:rPr>
              <a:t/>
            </a:r>
            <a:br>
              <a:rPr lang="fr-FR" sz="1000" dirty="0" smtClean="0">
                <a:solidFill>
                  <a:prstClr val="black"/>
                </a:solidFill>
                <a:hlinkClick r:id="rId8"/>
              </a:rPr>
            </a:br>
            <a:r>
              <a:rPr lang="fr-FR" sz="1000" dirty="0" smtClean="0">
                <a:solidFill>
                  <a:prstClr val="black"/>
                </a:solidFill>
                <a:hlinkClick r:id="rId8"/>
              </a:rPr>
              <a:t>APPLE PAY</a:t>
            </a:r>
            <a:endParaRPr lang="fr-FR" sz="1000" dirty="0">
              <a:solidFill>
                <a:prstClr val="black"/>
              </a:solidFill>
            </a:endParaRPr>
          </a:p>
        </p:txBody>
      </p:sp>
      <p:sp>
        <p:nvSpPr>
          <p:cNvPr id="75" name="Rectangle 74"/>
          <p:cNvSpPr/>
          <p:nvPr/>
        </p:nvSpPr>
        <p:spPr>
          <a:xfrm>
            <a:off x="5944604" y="6021044"/>
            <a:ext cx="820233" cy="553998"/>
          </a:xfrm>
          <a:prstGeom prst="rect">
            <a:avLst/>
          </a:prstGeom>
        </p:spPr>
        <p:txBody>
          <a:bodyPr wrap="square">
            <a:spAutoFit/>
          </a:bodyPr>
          <a:lstStyle/>
          <a:p>
            <a:pPr lvl="0" algn="ctr"/>
            <a:r>
              <a:rPr lang="fr-FR" sz="1000" dirty="0">
                <a:solidFill>
                  <a:prstClr val="black"/>
                </a:solidFill>
                <a:hlinkClick r:id="rId9"/>
              </a:rPr>
              <a:t>FAQ </a:t>
            </a:r>
            <a:r>
              <a:rPr lang="fr-FR" sz="1000" dirty="0" smtClean="0">
                <a:solidFill>
                  <a:prstClr val="black"/>
                </a:solidFill>
                <a:hlinkClick r:id="rId9"/>
              </a:rPr>
              <a:t/>
            </a:r>
            <a:br>
              <a:rPr lang="fr-FR" sz="1000" dirty="0" smtClean="0">
                <a:solidFill>
                  <a:prstClr val="black"/>
                </a:solidFill>
                <a:hlinkClick r:id="rId9"/>
              </a:rPr>
            </a:br>
            <a:r>
              <a:rPr lang="fr-FR" sz="1000" dirty="0" smtClean="0">
                <a:solidFill>
                  <a:prstClr val="black"/>
                </a:solidFill>
                <a:hlinkClick r:id="rId9"/>
              </a:rPr>
              <a:t>SAMSUNG </a:t>
            </a:r>
            <a:r>
              <a:rPr lang="fr-FR" sz="1000" dirty="0">
                <a:solidFill>
                  <a:prstClr val="black"/>
                </a:solidFill>
                <a:hlinkClick r:id="rId9"/>
              </a:rPr>
              <a:t>PAY</a:t>
            </a:r>
            <a:endParaRPr lang="fr-FR" sz="1000" dirty="0">
              <a:solidFill>
                <a:prstClr val="black"/>
              </a:solidFill>
            </a:endParaRPr>
          </a:p>
        </p:txBody>
      </p:sp>
      <p:pic>
        <p:nvPicPr>
          <p:cNvPr id="51" name="Image 50">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35" name="Groupe 34"/>
          <p:cNvGrpSpPr/>
          <p:nvPr/>
        </p:nvGrpSpPr>
        <p:grpSpPr>
          <a:xfrm>
            <a:off x="8036368" y="5588476"/>
            <a:ext cx="1131403" cy="864860"/>
            <a:chOff x="7041934" y="184515"/>
            <a:chExt cx="1131403" cy="864860"/>
          </a:xfrm>
        </p:grpSpPr>
        <p:sp>
          <p:nvSpPr>
            <p:cNvPr id="36" name="ZoneTexte 35"/>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7" name="Arc 36"/>
            <p:cNvSpPr/>
            <p:nvPr/>
          </p:nvSpPr>
          <p:spPr>
            <a:xfrm rot="256129">
              <a:off x="7564250" y="705821"/>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9218" name="Picture 2" descr="Résultat d’images pour apple pay"/>
          <p:cNvPicPr>
            <a:picLocks noChangeAspect="1" noChangeArrowheads="1"/>
          </p:cNvPicPr>
          <p:nvPr/>
        </p:nvPicPr>
        <p:blipFill rotWithShape="1">
          <a:blip r:embed="rId12">
            <a:extLst>
              <a:ext uri="{28A0092B-C50C-407E-A947-70E740481C1C}">
                <a14:useLocalDpi xmlns:a14="http://schemas.microsoft.com/office/drawing/2010/main" val="0"/>
              </a:ext>
            </a:extLst>
          </a:blip>
          <a:srcRect l="28424" t="32726" r="26086" b="34549"/>
          <a:stretch/>
        </p:blipFill>
        <p:spPr bwMode="auto">
          <a:xfrm>
            <a:off x="4683834" y="5763737"/>
            <a:ext cx="534636" cy="23680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ésultat d’images pour samsung pay"/>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2413" r="13541"/>
          <a:stretch/>
        </p:blipFill>
        <p:spPr bwMode="auto">
          <a:xfrm>
            <a:off x="6162693" y="5693289"/>
            <a:ext cx="353574" cy="373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01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4716016" y="5301208"/>
            <a:ext cx="4104456" cy="4799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1"/>
          </p:nvPr>
        </p:nvSpPr>
        <p:spPr/>
        <p:txBody>
          <a:bodyPr/>
          <a:lstStyle/>
          <a:p>
            <a:r>
              <a:rPr lang="fr-FR" dirty="0"/>
              <a:t>Gérer ses </a:t>
            </a:r>
            <a:r>
              <a:rPr lang="fr-FR" dirty="0" smtClean="0"/>
              <a:t>propres RIB </a:t>
            </a:r>
            <a:endParaRPr lang="fr-FR" dirty="0"/>
          </a:p>
        </p:txBody>
      </p:sp>
      <p:sp>
        <p:nvSpPr>
          <p:cNvPr id="4" name="Espace réservé du contenu 3"/>
          <p:cNvSpPr>
            <a:spLocks noGrp="1"/>
          </p:cNvSpPr>
          <p:nvPr>
            <p:ph sz="quarter" idx="13"/>
          </p:nvPr>
        </p:nvSpPr>
        <p:spPr/>
        <p:txBody>
          <a:bodyPr>
            <a:normAutofit/>
          </a:bodyPr>
          <a:lstStyle/>
          <a:p>
            <a:r>
              <a:rPr lang="fr-FR" dirty="0"/>
              <a:t>Permettre à nos clients de pouvoir </a:t>
            </a:r>
            <a:r>
              <a:rPr lang="fr-FR" dirty="0" smtClean="0"/>
              <a:t>obtenir et </a:t>
            </a:r>
            <a:r>
              <a:rPr lang="fr-FR" dirty="0"/>
              <a:t>transmettre son  </a:t>
            </a:r>
            <a:r>
              <a:rPr lang="fr-FR" dirty="0" smtClean="0"/>
              <a:t>RIB par mail ou par SMS</a:t>
            </a:r>
            <a:endParaRPr lang="fr-FR" dirty="0"/>
          </a:p>
        </p:txBody>
      </p:sp>
      <p:sp>
        <p:nvSpPr>
          <p:cNvPr id="5" name="Espace réservé du contenu 4"/>
          <p:cNvSpPr>
            <a:spLocks noGrp="1"/>
          </p:cNvSpPr>
          <p:nvPr>
            <p:ph sz="quarter" idx="14"/>
          </p:nvPr>
        </p:nvSpPr>
        <p:spPr/>
        <p:txBody>
          <a:bodyPr>
            <a:normAutofit fontScale="92500" lnSpcReduction="20000"/>
          </a:bodyPr>
          <a:lstStyle/>
          <a:p>
            <a:r>
              <a:rPr lang="fr-FR" b="1" dirty="0"/>
              <a:t>autonome : </a:t>
            </a:r>
            <a:r>
              <a:rPr lang="fr-FR" dirty="0" smtClean="0"/>
              <a:t>plus besoin de passer en agence pour obtenir un RIB</a:t>
            </a:r>
            <a:endParaRPr lang="fr-FR" dirty="0"/>
          </a:p>
          <a:p>
            <a:r>
              <a:rPr lang="fr-FR" b="1" dirty="0" smtClean="0"/>
              <a:t>pratique : </a:t>
            </a:r>
            <a:r>
              <a:rPr lang="fr-FR" dirty="0" smtClean="0"/>
              <a:t>partager son RIB en toute autonomie par SMS, mail, Messenger, </a:t>
            </a:r>
            <a:r>
              <a:rPr lang="fr-FR" dirty="0" err="1" smtClean="0"/>
              <a:t>Whatsapp</a:t>
            </a:r>
            <a:r>
              <a:rPr lang="fr-FR" dirty="0" smtClean="0"/>
              <a:t> ….</a:t>
            </a:r>
            <a:endParaRPr lang="fr-FR" dirty="0"/>
          </a:p>
        </p:txBody>
      </p:sp>
      <p:pic>
        <p:nvPicPr>
          <p:cNvPr id="28" name="Image 27"/>
          <p:cNvPicPr>
            <a:picLocks noChangeAspect="1"/>
          </p:cNvPicPr>
          <p:nvPr/>
        </p:nvPicPr>
        <p:blipFill rotWithShape="1">
          <a:blip r:embed="rId2" cstate="print">
            <a:extLst>
              <a:ext uri="{28A0092B-C50C-407E-A947-70E740481C1C}">
                <a14:useLocalDpi xmlns:a14="http://schemas.microsoft.com/office/drawing/2010/main" val="0"/>
              </a:ext>
            </a:extLst>
          </a:blip>
          <a:srcRect b="1217"/>
          <a:stretch/>
        </p:blipFill>
        <p:spPr>
          <a:xfrm>
            <a:off x="848159" y="1110475"/>
            <a:ext cx="2592288" cy="4554745"/>
          </a:xfrm>
          <a:prstGeom prst="rect">
            <a:avLst/>
          </a:prstGeom>
        </p:spPr>
      </p:pic>
      <p:pic>
        <p:nvPicPr>
          <p:cNvPr id="29" name="Image 28"/>
          <p:cNvPicPr/>
          <p:nvPr/>
        </p:nvPicPr>
        <p:blipFill>
          <a:blip r:embed="rId3">
            <a:extLst>
              <a:ext uri="{28A0092B-C50C-407E-A947-70E740481C1C}">
                <a14:useLocalDpi xmlns:a14="http://schemas.microsoft.com/office/drawing/2010/main" val="0"/>
              </a:ext>
            </a:extLst>
          </a:blip>
          <a:stretch>
            <a:fillRect/>
          </a:stretch>
        </p:blipFill>
        <p:spPr bwMode="auto">
          <a:xfrm>
            <a:off x="899592" y="3573016"/>
            <a:ext cx="575268" cy="575268"/>
          </a:xfrm>
          <a:prstGeom prst="rect">
            <a:avLst/>
          </a:prstGeom>
          <a:noFill/>
          <a:ln>
            <a:noFill/>
          </a:ln>
        </p:spPr>
      </p:pic>
      <p:pic>
        <p:nvPicPr>
          <p:cNvPr id="3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7584" y="1104389"/>
            <a:ext cx="2633439" cy="4571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327" y="1110475"/>
            <a:ext cx="2617952" cy="4554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Image 31"/>
          <p:cNvPicPr/>
          <p:nvPr/>
        </p:nvPicPr>
        <p:blipFill>
          <a:blip r:embed="rId3">
            <a:extLst>
              <a:ext uri="{28A0092B-C50C-407E-A947-70E740481C1C}">
                <a14:useLocalDpi xmlns:a14="http://schemas.microsoft.com/office/drawing/2010/main" val="0"/>
              </a:ext>
            </a:extLst>
          </a:blip>
          <a:stretch>
            <a:fillRect/>
          </a:stretch>
        </p:blipFill>
        <p:spPr bwMode="auto">
          <a:xfrm>
            <a:off x="2267744" y="2594597"/>
            <a:ext cx="575268" cy="575268"/>
          </a:xfrm>
          <a:prstGeom prst="rect">
            <a:avLst/>
          </a:prstGeom>
          <a:noFill/>
          <a:ln>
            <a:noFill/>
          </a:ln>
        </p:spPr>
      </p:pic>
      <p:pic>
        <p:nvPicPr>
          <p:cNvPr id="33" name="Image 32"/>
          <p:cNvPicPr/>
          <p:nvPr/>
        </p:nvPicPr>
        <p:blipFill>
          <a:blip r:embed="rId3">
            <a:extLst>
              <a:ext uri="{28A0092B-C50C-407E-A947-70E740481C1C}">
                <a14:useLocalDpi xmlns:a14="http://schemas.microsoft.com/office/drawing/2010/main" val="0"/>
              </a:ext>
            </a:extLst>
          </a:blip>
          <a:stretch>
            <a:fillRect/>
          </a:stretch>
        </p:blipFill>
        <p:spPr bwMode="auto">
          <a:xfrm>
            <a:off x="2483768" y="4427515"/>
            <a:ext cx="575268" cy="575268"/>
          </a:xfrm>
          <a:prstGeom prst="rect">
            <a:avLst/>
          </a:prstGeom>
          <a:noFill/>
          <a:ln>
            <a:noFill/>
          </a:ln>
        </p:spPr>
      </p:pic>
      <p:pic>
        <p:nvPicPr>
          <p:cNvPr id="41" name="Image 4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sp>
        <p:nvSpPr>
          <p:cNvPr id="19" name="Rectangle 18"/>
          <p:cNvSpPr/>
          <p:nvPr/>
        </p:nvSpPr>
        <p:spPr>
          <a:xfrm>
            <a:off x="4716016" y="3192259"/>
            <a:ext cx="4104456" cy="422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p:cNvGrpSpPr/>
          <p:nvPr/>
        </p:nvGrpSpPr>
        <p:grpSpPr>
          <a:xfrm>
            <a:off x="7839788" y="5781200"/>
            <a:ext cx="1131403" cy="782659"/>
            <a:chOff x="7041934" y="184515"/>
            <a:chExt cx="1131403" cy="782659"/>
          </a:xfrm>
        </p:grpSpPr>
        <p:sp>
          <p:nvSpPr>
            <p:cNvPr id="20" name="ZoneTexte 19"/>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21" name="Arc 20"/>
            <p:cNvSpPr/>
            <p:nvPr/>
          </p:nvSpPr>
          <p:spPr>
            <a:xfrm rot="19130572">
              <a:off x="7606420"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Tree>
    <p:extLst>
      <p:ext uri="{BB962C8B-B14F-4D97-AF65-F5344CB8AC3E}">
        <p14:creationId xmlns:p14="http://schemas.microsoft.com/office/powerpoint/2010/main" val="215019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2000"/>
                                        <p:tgtEl>
                                          <p:spTgt spid="30"/>
                                        </p:tgtEl>
                                      </p:cBhvr>
                                    </p:animEffect>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2000" fill="hold"/>
                                        <p:tgtEl>
                                          <p:spTgt spid="32"/>
                                        </p:tgtEl>
                                        <p:attrNameLst>
                                          <p:attrName>ppt_x</p:attrName>
                                        </p:attrNameLst>
                                      </p:cBhvr>
                                      <p:tavLst>
                                        <p:tav tm="0">
                                          <p:val>
                                            <p:strVal val="#ppt_x"/>
                                          </p:val>
                                        </p:tav>
                                        <p:tav tm="100000">
                                          <p:val>
                                            <p:strVal val="#ppt_x"/>
                                          </p:val>
                                        </p:tav>
                                      </p:tavLst>
                                    </p:anim>
                                    <p:anim calcmode="lin" valueType="num">
                                      <p:cBhvr additive="base">
                                        <p:cTn id="17" dur="2000" fill="hold"/>
                                        <p:tgtEl>
                                          <p:spTgt spid="32"/>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4"/>
                                            </p:cond>
                                          </p:stCondLst>
                                        </p:cTn>
                                        <p:tgtEl>
                                          <p:spTgt spid="32"/>
                                        </p:tgtEl>
                                        <p:attrNameLst>
                                          <p:attrName>style.visibility</p:attrName>
                                        </p:attrNameLst>
                                      </p:cBhvr>
                                      <p:to>
                                        <p:strVal val="hidden"/>
                                      </p:to>
                                    </p:set>
                                  </p:subTnLst>
                                </p:cTn>
                              </p:par>
                            </p:childTnLst>
                          </p:cTn>
                        </p:par>
                        <p:par>
                          <p:cTn id="18" fill="hold">
                            <p:stCondLst>
                              <p:cond delay="5000"/>
                            </p:stCondLst>
                            <p:childTnLst>
                              <p:par>
                                <p:cTn id="19" presetID="22" presetClass="entr" presetSubtype="1" fill="hold" nodeType="after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wipe(up)">
                                      <p:cBhvr>
                                        <p:cTn id="21" dur="2000"/>
                                        <p:tgtEl>
                                          <p:spTgt spid="3074"/>
                                        </p:tgtEl>
                                      </p:cBhvr>
                                    </p:animEffect>
                                  </p:childTnLst>
                                </p:cTn>
                              </p:par>
                            </p:childTnLst>
                          </p:cTn>
                        </p:par>
                        <p:par>
                          <p:cTn id="22" fill="hold">
                            <p:stCondLst>
                              <p:cond delay="7000"/>
                            </p:stCondLst>
                            <p:childTnLst>
                              <p:par>
                                <p:cTn id="23" presetID="2" presetClass="entr" presetSubtype="4"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1000" fill="hold"/>
                                        <p:tgtEl>
                                          <p:spTgt spid="33"/>
                                        </p:tgtEl>
                                        <p:attrNameLst>
                                          <p:attrName>ppt_x</p:attrName>
                                        </p:attrNameLst>
                                      </p:cBhvr>
                                      <p:tavLst>
                                        <p:tav tm="0">
                                          <p:val>
                                            <p:strVal val="#ppt_x"/>
                                          </p:val>
                                        </p:tav>
                                        <p:tav tm="100000">
                                          <p:val>
                                            <p:strVal val="#ppt_x"/>
                                          </p:val>
                                        </p:tav>
                                      </p:tavLst>
                                    </p:anim>
                                    <p:anim calcmode="lin" valueType="num">
                                      <p:cBhvr additive="base">
                                        <p:cTn id="26" dur="1000" fill="hold"/>
                                        <p:tgtEl>
                                          <p:spTgt spid="33"/>
                                        </p:tgtEl>
                                        <p:attrNameLst>
                                          <p:attrName>ppt_y</p:attrName>
                                        </p:attrNameLst>
                                      </p:cBhvr>
                                      <p:tavLst>
                                        <p:tav tm="0">
                                          <p:val>
                                            <p:strVal val="1+#ppt_h/2"/>
                                          </p:val>
                                        </p:tav>
                                        <p:tav tm="100000">
                                          <p:val>
                                            <p:strVal val="#ppt_y"/>
                                          </p:val>
                                        </p:tav>
                                      </p:tavLst>
                                    </p:anim>
                                  </p:childTnLst>
                                </p:cTn>
                              </p:par>
                            </p:childTnLst>
                          </p:cTn>
                        </p:par>
                        <p:par>
                          <p:cTn id="27" fill="hold">
                            <p:stCondLst>
                              <p:cond delay="8000"/>
                            </p:stCondLst>
                            <p:childTnLst>
                              <p:par>
                                <p:cTn id="28" presetID="26" presetClass="entr" presetSubtype="0" fill="hold" nodeType="afterEffect">
                                  <p:stCondLst>
                                    <p:cond delay="125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80">
                                          <p:stCondLst>
                                            <p:cond delay="0"/>
                                          </p:stCondLst>
                                        </p:cTn>
                                        <p:tgtEl>
                                          <p:spTgt spid="18"/>
                                        </p:tgtEl>
                                      </p:cBhvr>
                                    </p:animEffect>
                                    <p:anim calcmode="lin" valueType="num">
                                      <p:cBhvr>
                                        <p:cTn id="31"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6" dur="26">
                                          <p:stCondLst>
                                            <p:cond delay="650"/>
                                          </p:stCondLst>
                                        </p:cTn>
                                        <p:tgtEl>
                                          <p:spTgt spid="18"/>
                                        </p:tgtEl>
                                      </p:cBhvr>
                                      <p:to x="100000" y="60000"/>
                                    </p:animScale>
                                    <p:animScale>
                                      <p:cBhvr>
                                        <p:cTn id="37" dur="166" decel="50000">
                                          <p:stCondLst>
                                            <p:cond delay="676"/>
                                          </p:stCondLst>
                                        </p:cTn>
                                        <p:tgtEl>
                                          <p:spTgt spid="18"/>
                                        </p:tgtEl>
                                      </p:cBhvr>
                                      <p:to x="100000" y="100000"/>
                                    </p:animScale>
                                    <p:animScale>
                                      <p:cBhvr>
                                        <p:cTn id="38" dur="26">
                                          <p:stCondLst>
                                            <p:cond delay="1312"/>
                                          </p:stCondLst>
                                        </p:cTn>
                                        <p:tgtEl>
                                          <p:spTgt spid="18"/>
                                        </p:tgtEl>
                                      </p:cBhvr>
                                      <p:to x="100000" y="80000"/>
                                    </p:animScale>
                                    <p:animScale>
                                      <p:cBhvr>
                                        <p:cTn id="39" dur="166" decel="50000">
                                          <p:stCondLst>
                                            <p:cond delay="1338"/>
                                          </p:stCondLst>
                                        </p:cTn>
                                        <p:tgtEl>
                                          <p:spTgt spid="18"/>
                                        </p:tgtEl>
                                      </p:cBhvr>
                                      <p:to x="100000" y="100000"/>
                                    </p:animScale>
                                    <p:animScale>
                                      <p:cBhvr>
                                        <p:cTn id="40" dur="26">
                                          <p:stCondLst>
                                            <p:cond delay="1642"/>
                                          </p:stCondLst>
                                        </p:cTn>
                                        <p:tgtEl>
                                          <p:spTgt spid="18"/>
                                        </p:tgtEl>
                                      </p:cBhvr>
                                      <p:to x="100000" y="90000"/>
                                    </p:animScale>
                                    <p:animScale>
                                      <p:cBhvr>
                                        <p:cTn id="41" dur="166" decel="50000">
                                          <p:stCondLst>
                                            <p:cond delay="1668"/>
                                          </p:stCondLst>
                                        </p:cTn>
                                        <p:tgtEl>
                                          <p:spTgt spid="18"/>
                                        </p:tgtEl>
                                      </p:cBhvr>
                                      <p:to x="100000" y="100000"/>
                                    </p:animScale>
                                    <p:animScale>
                                      <p:cBhvr>
                                        <p:cTn id="42" dur="26">
                                          <p:stCondLst>
                                            <p:cond delay="1808"/>
                                          </p:stCondLst>
                                        </p:cTn>
                                        <p:tgtEl>
                                          <p:spTgt spid="18"/>
                                        </p:tgtEl>
                                      </p:cBhvr>
                                      <p:to x="100000" y="95000"/>
                                    </p:animScale>
                                    <p:animScale>
                                      <p:cBhvr>
                                        <p:cTn id="43"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r>
              <a:rPr lang="fr-FR" dirty="0" smtClean="0"/>
              <a:t>Gérer ses RIB* bénéficiaires </a:t>
            </a:r>
            <a:endParaRPr lang="fr-FR" dirty="0"/>
          </a:p>
        </p:txBody>
      </p:sp>
      <p:sp>
        <p:nvSpPr>
          <p:cNvPr id="4" name="Espace réservé du contenu 3"/>
          <p:cNvSpPr>
            <a:spLocks noGrp="1"/>
          </p:cNvSpPr>
          <p:nvPr>
            <p:ph sz="quarter" idx="13"/>
          </p:nvPr>
        </p:nvSpPr>
        <p:spPr/>
        <p:txBody>
          <a:bodyPr>
            <a:noAutofit/>
          </a:bodyPr>
          <a:lstStyle/>
          <a:p>
            <a:r>
              <a:rPr lang="fr-FR" dirty="0"/>
              <a:t>Permettre à nos clients de gérer un RIB / IBAN* dans son périmètre de Banque à Distance </a:t>
            </a:r>
            <a:r>
              <a:rPr lang="fr-FR" dirty="0" smtClean="0"/>
              <a:t>DEI ou MOBILE</a:t>
            </a:r>
            <a:endParaRPr lang="fr-FR" dirty="0"/>
          </a:p>
        </p:txBody>
      </p:sp>
      <p:sp>
        <p:nvSpPr>
          <p:cNvPr id="5" name="Espace réservé du contenu 4"/>
          <p:cNvSpPr>
            <a:spLocks noGrp="1"/>
          </p:cNvSpPr>
          <p:nvPr>
            <p:ph sz="quarter" idx="14"/>
          </p:nvPr>
        </p:nvSpPr>
        <p:spPr/>
        <p:txBody>
          <a:bodyPr>
            <a:noAutofit/>
          </a:bodyPr>
          <a:lstStyle/>
          <a:p>
            <a:pPr algn="just"/>
            <a:r>
              <a:rPr lang="fr-FR" b="1" dirty="0"/>
              <a:t>autonome : </a:t>
            </a:r>
            <a:r>
              <a:rPr lang="fr-FR" dirty="0"/>
              <a:t>gérer en toute autonomie, 24h/7j la liste des </a:t>
            </a:r>
            <a:r>
              <a:rPr lang="fr-FR" dirty="0" smtClean="0"/>
              <a:t>RIB </a:t>
            </a:r>
            <a:r>
              <a:rPr lang="fr-FR" dirty="0"/>
              <a:t>disponibles dans la BAD permettant la réalisation des virements</a:t>
            </a:r>
          </a:p>
          <a:p>
            <a:pPr algn="just"/>
            <a:r>
              <a:rPr lang="fr-FR" b="1" dirty="0" smtClean="0"/>
              <a:t>pratique : </a:t>
            </a:r>
            <a:r>
              <a:rPr lang="fr-FR" dirty="0" smtClean="0"/>
              <a:t>plus besoin de se déplacer en agence</a:t>
            </a:r>
            <a:endParaRPr lang="fr-FR" dirty="0"/>
          </a:p>
        </p:txBody>
      </p:sp>
      <p:pic>
        <p:nvPicPr>
          <p:cNvPr id="28" name="Imag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1110475"/>
            <a:ext cx="2592288" cy="4610817"/>
          </a:xfrm>
          <a:prstGeom prst="rect">
            <a:avLst/>
          </a:prstGeom>
        </p:spPr>
      </p:pic>
      <p:pic>
        <p:nvPicPr>
          <p:cNvPr id="29" name="Image 28"/>
          <p:cNvPicPr/>
          <p:nvPr/>
        </p:nvPicPr>
        <p:blipFill>
          <a:blip r:embed="rId3">
            <a:extLst>
              <a:ext uri="{28A0092B-C50C-407E-A947-70E740481C1C}">
                <a14:useLocalDpi xmlns:a14="http://schemas.microsoft.com/office/drawing/2010/main" val="0"/>
              </a:ext>
            </a:extLst>
          </a:blip>
          <a:stretch>
            <a:fillRect/>
          </a:stretch>
        </p:blipFill>
        <p:spPr bwMode="auto">
          <a:xfrm>
            <a:off x="1187624" y="2179426"/>
            <a:ext cx="575268" cy="575268"/>
          </a:xfrm>
          <a:prstGeom prst="rect">
            <a:avLst/>
          </a:prstGeom>
          <a:noFill/>
          <a:ln>
            <a:noFill/>
          </a:ln>
        </p:spPr>
      </p:pic>
      <p:pic>
        <p:nvPicPr>
          <p:cNvPr id="34" name="Imag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032" y="1111664"/>
            <a:ext cx="2626940" cy="4610750"/>
          </a:xfrm>
          <a:prstGeom prst="rect">
            <a:avLst/>
          </a:prstGeom>
          <a:ln>
            <a:noFill/>
          </a:ln>
          <a:effectLst>
            <a:outerShdw blurRad="292100" dist="139700" dir="2700000" algn="tl" rotWithShape="0">
              <a:srgbClr val="333333">
                <a:alpha val="65000"/>
              </a:srgbClr>
            </a:outerShdw>
          </a:effectLst>
        </p:spPr>
      </p:pic>
      <p:pic>
        <p:nvPicPr>
          <p:cNvPr id="38" name="Image 37"/>
          <p:cNvPicPr/>
          <p:nvPr/>
        </p:nvPicPr>
        <p:blipFill>
          <a:blip r:embed="rId3">
            <a:extLst>
              <a:ext uri="{28A0092B-C50C-407E-A947-70E740481C1C}">
                <a14:useLocalDpi xmlns:a14="http://schemas.microsoft.com/office/drawing/2010/main" val="0"/>
              </a:ext>
            </a:extLst>
          </a:blip>
          <a:stretch>
            <a:fillRect/>
          </a:stretch>
        </p:blipFill>
        <p:spPr bwMode="auto">
          <a:xfrm>
            <a:off x="1331640" y="5409324"/>
            <a:ext cx="575268" cy="575268"/>
          </a:xfrm>
          <a:prstGeom prst="rect">
            <a:avLst/>
          </a:prstGeom>
          <a:noFill/>
          <a:ln>
            <a:noFill/>
          </a:ln>
        </p:spPr>
      </p:pic>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7744" y="5353349"/>
            <a:ext cx="1861359" cy="367943"/>
          </a:xfrm>
          <a:prstGeom prst="rect">
            <a:avLst/>
          </a:prstGeom>
          <a:ln>
            <a:noFill/>
          </a:ln>
          <a:effectLst>
            <a:outerShdw blurRad="190500" algn="tl" rotWithShape="0">
              <a:srgbClr val="000000">
                <a:alpha val="70000"/>
              </a:srgbClr>
            </a:outerShdw>
          </a:effectLst>
        </p:spPr>
      </p:pic>
      <p:sp>
        <p:nvSpPr>
          <p:cNvPr id="32" name="Rectangle 31"/>
          <p:cNvSpPr/>
          <p:nvPr/>
        </p:nvSpPr>
        <p:spPr>
          <a:xfrm>
            <a:off x="5447516" y="5633824"/>
            <a:ext cx="3588980" cy="1131079"/>
          </a:xfrm>
          <a:prstGeom prst="rect">
            <a:avLst/>
          </a:prstGeom>
        </p:spPr>
        <p:txBody>
          <a:bodyPr wrap="square">
            <a:spAutoFit/>
          </a:bodyPr>
          <a:lstStyle/>
          <a:p>
            <a:pPr algn="just">
              <a:lnSpc>
                <a:spcPts val="900"/>
              </a:lnSpc>
            </a:pPr>
            <a:r>
              <a:rPr lang="fr-FR" sz="900" b="1" dirty="0" smtClean="0">
                <a:solidFill>
                  <a:schemeClr val="bg1">
                    <a:lumMod val="50000"/>
                  </a:schemeClr>
                </a:solidFill>
              </a:rPr>
              <a:t>*UE </a:t>
            </a:r>
            <a:r>
              <a:rPr lang="fr-FR" sz="900" b="1" dirty="0">
                <a:solidFill>
                  <a:schemeClr val="bg1">
                    <a:lumMod val="50000"/>
                  </a:schemeClr>
                </a:solidFill>
              </a:rPr>
              <a:t>zone non euro </a:t>
            </a:r>
            <a:r>
              <a:rPr lang="fr-FR" sz="900" dirty="0">
                <a:solidFill>
                  <a:schemeClr val="bg1">
                    <a:lumMod val="50000"/>
                  </a:schemeClr>
                </a:solidFill>
              </a:rPr>
              <a:t>: Bulgarie, Danemark, Hongrie, Lettonie, Lituanie, Pologne, République Tchèque, Roumanie, Royaume Uni, Suède + </a:t>
            </a:r>
            <a:r>
              <a:rPr lang="fr-FR" sz="900" b="1" dirty="0">
                <a:solidFill>
                  <a:schemeClr val="bg1">
                    <a:lumMod val="50000"/>
                  </a:schemeClr>
                </a:solidFill>
              </a:rPr>
              <a:t>UE zone euro </a:t>
            </a:r>
            <a:r>
              <a:rPr lang="fr-FR" sz="900" dirty="0">
                <a:solidFill>
                  <a:schemeClr val="bg1">
                    <a:lumMod val="50000"/>
                  </a:schemeClr>
                </a:solidFill>
              </a:rPr>
              <a:t>: Allemagne, Autriche, Belgique, Chypre (partie grecque), Espagne, Estonie, Finlande, Grèce, Irlande, Italie, Luxembourg, Malte, Pays-Bas, Portugal, Slovaquie, Slovénie, Croatie, France (</a:t>
            </a:r>
            <a:r>
              <a:rPr lang="fr-FR" sz="900" u="sng" dirty="0">
                <a:solidFill>
                  <a:schemeClr val="bg1">
                    <a:lumMod val="50000"/>
                  </a:schemeClr>
                </a:solidFill>
              </a:rPr>
              <a:t>y compris Guadeloupe, Martinique, Guyane, Réunion et Mayotte, Saint-Pierre-et-Miquelon, Saint-Barthélemy et la partie française de Saint-Martin</a:t>
            </a:r>
            <a:r>
              <a:rPr lang="fr-FR" sz="900" dirty="0" smtClean="0">
                <a:solidFill>
                  <a:schemeClr val="bg1">
                    <a:lumMod val="50000"/>
                  </a:schemeClr>
                </a:solidFill>
              </a:rPr>
              <a:t>)</a:t>
            </a:r>
          </a:p>
          <a:p>
            <a:pPr marL="171450" indent="-171450" algn="just">
              <a:lnSpc>
                <a:spcPts val="900"/>
              </a:lnSpc>
              <a:buFont typeface="Arial" charset="0"/>
              <a:buChar char="•"/>
            </a:pPr>
            <a:r>
              <a:rPr lang="fr-FR" sz="900" dirty="0" smtClean="0">
                <a:solidFill>
                  <a:schemeClr val="bg1">
                    <a:lumMod val="50000"/>
                  </a:schemeClr>
                </a:solidFill>
              </a:rPr>
              <a:t> </a:t>
            </a:r>
            <a:br>
              <a:rPr lang="fr-FR" sz="900" dirty="0" smtClean="0">
                <a:solidFill>
                  <a:schemeClr val="bg1">
                    <a:lumMod val="50000"/>
                  </a:schemeClr>
                </a:solidFill>
              </a:rPr>
            </a:br>
            <a:endParaRPr lang="fr-FR" sz="900" dirty="0">
              <a:solidFill>
                <a:schemeClr val="bg1">
                  <a:lumMod val="50000"/>
                </a:schemeClr>
              </a:solidFill>
            </a:endParaRPr>
          </a:p>
        </p:txBody>
      </p:sp>
      <p:sp>
        <p:nvSpPr>
          <p:cNvPr id="41" name="Rectangle 40"/>
          <p:cNvSpPr/>
          <p:nvPr/>
        </p:nvSpPr>
        <p:spPr>
          <a:xfrm>
            <a:off x="4707924" y="3556688"/>
            <a:ext cx="4183200" cy="523220"/>
          </a:xfrm>
          <a:prstGeom prst="rect">
            <a:avLst/>
          </a:prstGeom>
        </p:spPr>
        <p:txBody>
          <a:bodyPr wrap="square">
            <a:spAutoFit/>
          </a:bodyPr>
          <a:lstStyle/>
          <a:p>
            <a:pPr algn="just"/>
            <a:r>
              <a:rPr lang="fr-FR" sz="1400" dirty="0">
                <a:solidFill>
                  <a:schemeClr val="tx1">
                    <a:lumMod val="75000"/>
                    <a:lumOff val="25000"/>
                  </a:schemeClr>
                </a:solidFill>
              </a:rPr>
              <a:t>Opération sécurisée </a:t>
            </a:r>
            <a:r>
              <a:rPr lang="fr-FR" sz="1400" dirty="0" smtClean="0">
                <a:solidFill>
                  <a:schemeClr val="tx1">
                    <a:lumMod val="75000"/>
                    <a:lumOff val="25000"/>
                  </a:schemeClr>
                </a:solidFill>
              </a:rPr>
              <a:t>: nécessite </a:t>
            </a:r>
            <a:r>
              <a:rPr lang="fr-FR" sz="1400" dirty="0">
                <a:solidFill>
                  <a:schemeClr val="tx1">
                    <a:lumMod val="75000"/>
                    <a:lumOff val="25000"/>
                  </a:schemeClr>
                </a:solidFill>
              </a:rPr>
              <a:t>la détention du service </a:t>
            </a:r>
            <a:r>
              <a:rPr lang="fr-FR" sz="1400" dirty="0" smtClean="0">
                <a:solidFill>
                  <a:schemeClr val="tx1">
                    <a:lumMod val="75000"/>
                    <a:lumOff val="25000"/>
                  </a:schemeClr>
                </a:solidFill>
              </a:rPr>
              <a:t>Sécur'Pass </a:t>
            </a:r>
            <a:r>
              <a:rPr lang="fr-FR" sz="1400" dirty="0">
                <a:solidFill>
                  <a:schemeClr val="tx1">
                    <a:lumMod val="75000"/>
                    <a:lumOff val="25000"/>
                  </a:schemeClr>
                </a:solidFill>
              </a:rPr>
              <a:t>ou SOL </a:t>
            </a:r>
            <a:r>
              <a:rPr lang="fr-FR" sz="1400" dirty="0" smtClean="0">
                <a:solidFill>
                  <a:schemeClr val="tx1">
                    <a:lumMod val="75000"/>
                    <a:lumOff val="25000"/>
                  </a:schemeClr>
                </a:solidFill>
              </a:rPr>
              <a:t>SMS.</a:t>
            </a:r>
            <a:endParaRPr lang="fr-FR" sz="1400" dirty="0">
              <a:solidFill>
                <a:schemeClr val="tx1">
                  <a:lumMod val="75000"/>
                  <a:lumOff val="25000"/>
                </a:schemeClr>
              </a:solidFill>
            </a:endParaRPr>
          </a:p>
        </p:txBody>
      </p:sp>
      <p:sp>
        <p:nvSpPr>
          <p:cNvPr id="43" name="Rectangle 42"/>
          <p:cNvSpPr/>
          <p:nvPr/>
        </p:nvSpPr>
        <p:spPr>
          <a:xfrm>
            <a:off x="4583420" y="6040338"/>
            <a:ext cx="864096" cy="553998"/>
          </a:xfrm>
          <a:prstGeom prst="rect">
            <a:avLst/>
          </a:prstGeom>
        </p:spPr>
        <p:txBody>
          <a:bodyPr wrap="square">
            <a:spAutoFit/>
          </a:bodyPr>
          <a:lstStyle/>
          <a:p>
            <a:pPr lvl="0" algn="ctr"/>
            <a:r>
              <a:rPr lang="fr-FR" sz="1000" dirty="0" smtClean="0">
                <a:solidFill>
                  <a:srgbClr val="C31632"/>
                </a:solidFill>
                <a:hlinkClick r:id="rId6"/>
              </a:rPr>
              <a:t>Note d’information XPC-18-07</a:t>
            </a:r>
            <a:endParaRPr lang="fr-FR" sz="1000" dirty="0">
              <a:solidFill>
                <a:srgbClr val="C31632"/>
              </a:solidFill>
            </a:endParaRPr>
          </a:p>
        </p:txBody>
      </p:sp>
      <p:sp>
        <p:nvSpPr>
          <p:cNvPr id="2" name="Rectangle 1"/>
          <p:cNvSpPr/>
          <p:nvPr/>
        </p:nvSpPr>
        <p:spPr>
          <a:xfrm>
            <a:off x="5447516" y="6440279"/>
            <a:ext cx="2724885" cy="323165"/>
          </a:xfrm>
          <a:prstGeom prst="rect">
            <a:avLst/>
          </a:prstGeom>
        </p:spPr>
        <p:txBody>
          <a:bodyPr wrap="square">
            <a:spAutoFit/>
          </a:bodyPr>
          <a:lstStyle/>
          <a:p>
            <a:pPr>
              <a:lnSpc>
                <a:spcPts val="900"/>
              </a:lnSpc>
            </a:pPr>
            <a:r>
              <a:rPr lang="fr-FR" sz="900" b="1" dirty="0">
                <a:solidFill>
                  <a:schemeClr val="bg1">
                    <a:lumMod val="50000"/>
                  </a:schemeClr>
                </a:solidFill>
              </a:rPr>
              <a:t>+ Monaco + pays de l'Association Européenne de Libre Echange</a:t>
            </a:r>
            <a:r>
              <a:rPr lang="fr-FR" sz="900" dirty="0">
                <a:solidFill>
                  <a:schemeClr val="bg1">
                    <a:lumMod val="50000"/>
                  </a:schemeClr>
                </a:solidFill>
              </a:rPr>
              <a:t> : Islande, Norvège, Liechtenstein et Suisse.</a:t>
            </a:r>
          </a:p>
        </p:txBody>
      </p:sp>
      <p:pic>
        <p:nvPicPr>
          <p:cNvPr id="36" name="Image 3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9813" y="5423246"/>
            <a:ext cx="176769" cy="176769"/>
          </a:xfrm>
          <a:prstGeom prst="rect">
            <a:avLst/>
          </a:prstGeom>
        </p:spPr>
      </p:pic>
      <p:grpSp>
        <p:nvGrpSpPr>
          <p:cNvPr id="20" name="Groupe 19"/>
          <p:cNvGrpSpPr/>
          <p:nvPr/>
        </p:nvGrpSpPr>
        <p:grpSpPr>
          <a:xfrm>
            <a:off x="7962807" y="4742522"/>
            <a:ext cx="1131403" cy="782659"/>
            <a:chOff x="7041934" y="184515"/>
            <a:chExt cx="1131403" cy="782659"/>
          </a:xfrm>
        </p:grpSpPr>
        <p:sp>
          <p:nvSpPr>
            <p:cNvPr id="21" name="ZoneTexte 20"/>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22" name="Arc 21"/>
            <p:cNvSpPr/>
            <p:nvPr/>
          </p:nvSpPr>
          <p:spPr>
            <a:xfrm rot="19130572">
              <a:off x="7656299"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24" name="Picture 10" descr="https://cdn2.iconfinder.com/data/icons/social-media-8/128/note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289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000" fill="hold"/>
                                        <p:tgtEl>
                                          <p:spTgt spid="29"/>
                                        </p:tgtEl>
                                        <p:attrNameLst>
                                          <p:attrName>ppt_x</p:attrName>
                                        </p:attrNameLst>
                                      </p:cBhvr>
                                      <p:tavLst>
                                        <p:tav tm="0">
                                          <p:val>
                                            <p:strVal val="#ppt_x"/>
                                          </p:val>
                                        </p:tav>
                                        <p:tav tm="100000">
                                          <p:val>
                                            <p:strVal val="#ppt_x"/>
                                          </p:val>
                                        </p:tav>
                                      </p:tavLst>
                                    </p:anim>
                                    <p:anim calcmode="lin" valueType="num">
                                      <p:cBhvr additive="base">
                                        <p:cTn id="8" dur="20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2000"/>
                                        <p:tgtEl>
                                          <p:spTgt spid="34"/>
                                        </p:tgtEl>
                                      </p:cBhvr>
                                    </p:animEffect>
                                  </p:childTnLst>
                                </p:cTn>
                              </p:par>
                            </p:childTnLst>
                          </p:cTn>
                        </p:par>
                        <p:par>
                          <p:cTn id="13" fill="hold">
                            <p:stCondLst>
                              <p:cond delay="4000"/>
                            </p:stCondLst>
                            <p:childTnLst>
                              <p:par>
                                <p:cTn id="14" presetID="2" presetClass="entr" presetSubtype="4"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2000" fill="hold"/>
                                        <p:tgtEl>
                                          <p:spTgt spid="38"/>
                                        </p:tgtEl>
                                        <p:attrNameLst>
                                          <p:attrName>ppt_x</p:attrName>
                                        </p:attrNameLst>
                                      </p:cBhvr>
                                      <p:tavLst>
                                        <p:tav tm="0">
                                          <p:val>
                                            <p:strVal val="#ppt_x"/>
                                          </p:val>
                                        </p:tav>
                                        <p:tav tm="100000">
                                          <p:val>
                                            <p:strVal val="#ppt_x"/>
                                          </p:val>
                                        </p:tav>
                                      </p:tavLst>
                                    </p:anim>
                                    <p:anim calcmode="lin" valueType="num">
                                      <p:cBhvr additive="base">
                                        <p:cTn id="17" dur="2000" fill="hold"/>
                                        <p:tgtEl>
                                          <p:spTgt spid="38"/>
                                        </p:tgtEl>
                                        <p:attrNameLst>
                                          <p:attrName>ppt_y</p:attrName>
                                        </p:attrNameLst>
                                      </p:cBhvr>
                                      <p:tavLst>
                                        <p:tav tm="0">
                                          <p:val>
                                            <p:strVal val="1+#ppt_h/2"/>
                                          </p:val>
                                        </p:tav>
                                        <p:tav tm="100000">
                                          <p:val>
                                            <p:strVal val="#ppt_y"/>
                                          </p:val>
                                        </p:tav>
                                      </p:tavLst>
                                    </p:anim>
                                  </p:childTnLst>
                                </p:cTn>
                              </p:par>
                            </p:childTnLst>
                          </p:cTn>
                        </p:par>
                        <p:par>
                          <p:cTn id="18" fill="hold">
                            <p:stCondLst>
                              <p:cond delay="6000"/>
                            </p:stCondLst>
                            <p:childTnLst>
                              <p:par>
                                <p:cTn id="19" presetID="2" presetClass="entr" presetSubtype="4"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childTnLst>
                          </p:cTn>
                        </p:par>
                        <p:par>
                          <p:cTn id="23" fill="hold">
                            <p:stCondLst>
                              <p:cond delay="6500"/>
                            </p:stCondLst>
                            <p:childTnLst>
                              <p:par>
                                <p:cTn id="24" presetID="26"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80">
                                          <p:stCondLst>
                                            <p:cond delay="0"/>
                                          </p:stCondLst>
                                        </p:cTn>
                                        <p:tgtEl>
                                          <p:spTgt spid="20"/>
                                        </p:tgtEl>
                                      </p:cBhvr>
                                    </p:animEffect>
                                    <p:anim calcmode="lin" valueType="num">
                                      <p:cBhvr>
                                        <p:cTn id="2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2" dur="26">
                                          <p:stCondLst>
                                            <p:cond delay="650"/>
                                          </p:stCondLst>
                                        </p:cTn>
                                        <p:tgtEl>
                                          <p:spTgt spid="20"/>
                                        </p:tgtEl>
                                      </p:cBhvr>
                                      <p:to x="100000" y="60000"/>
                                    </p:animScale>
                                    <p:animScale>
                                      <p:cBhvr>
                                        <p:cTn id="33" dur="166" decel="50000">
                                          <p:stCondLst>
                                            <p:cond delay="676"/>
                                          </p:stCondLst>
                                        </p:cTn>
                                        <p:tgtEl>
                                          <p:spTgt spid="20"/>
                                        </p:tgtEl>
                                      </p:cBhvr>
                                      <p:to x="100000" y="100000"/>
                                    </p:animScale>
                                    <p:animScale>
                                      <p:cBhvr>
                                        <p:cTn id="34" dur="26">
                                          <p:stCondLst>
                                            <p:cond delay="1312"/>
                                          </p:stCondLst>
                                        </p:cTn>
                                        <p:tgtEl>
                                          <p:spTgt spid="20"/>
                                        </p:tgtEl>
                                      </p:cBhvr>
                                      <p:to x="100000" y="80000"/>
                                    </p:animScale>
                                    <p:animScale>
                                      <p:cBhvr>
                                        <p:cTn id="35" dur="166" decel="50000">
                                          <p:stCondLst>
                                            <p:cond delay="1338"/>
                                          </p:stCondLst>
                                        </p:cTn>
                                        <p:tgtEl>
                                          <p:spTgt spid="20"/>
                                        </p:tgtEl>
                                      </p:cBhvr>
                                      <p:to x="100000" y="100000"/>
                                    </p:animScale>
                                    <p:animScale>
                                      <p:cBhvr>
                                        <p:cTn id="36" dur="26">
                                          <p:stCondLst>
                                            <p:cond delay="1642"/>
                                          </p:stCondLst>
                                        </p:cTn>
                                        <p:tgtEl>
                                          <p:spTgt spid="20"/>
                                        </p:tgtEl>
                                      </p:cBhvr>
                                      <p:to x="100000" y="90000"/>
                                    </p:animScale>
                                    <p:animScale>
                                      <p:cBhvr>
                                        <p:cTn id="37" dur="166" decel="50000">
                                          <p:stCondLst>
                                            <p:cond delay="1668"/>
                                          </p:stCondLst>
                                        </p:cTn>
                                        <p:tgtEl>
                                          <p:spTgt spid="20"/>
                                        </p:tgtEl>
                                      </p:cBhvr>
                                      <p:to x="100000" y="100000"/>
                                    </p:animScale>
                                    <p:animScale>
                                      <p:cBhvr>
                                        <p:cTn id="38" dur="26">
                                          <p:stCondLst>
                                            <p:cond delay="1808"/>
                                          </p:stCondLst>
                                        </p:cTn>
                                        <p:tgtEl>
                                          <p:spTgt spid="20"/>
                                        </p:tgtEl>
                                      </p:cBhvr>
                                      <p:to x="100000" y="95000"/>
                                    </p:animScale>
                                    <p:animScale>
                                      <p:cBhvr>
                                        <p:cTn id="39"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Rectangle 21"/>
          <p:cNvSpPr/>
          <p:nvPr/>
        </p:nvSpPr>
        <p:spPr>
          <a:xfrm>
            <a:off x="4707924" y="3556688"/>
            <a:ext cx="4192648" cy="1169551"/>
          </a:xfrm>
          <a:prstGeom prst="rect">
            <a:avLst/>
          </a:prstGeom>
        </p:spPr>
        <p:txBody>
          <a:bodyPr wrap="square">
            <a:spAutoFit/>
          </a:bodyPr>
          <a:lstStyle/>
          <a:p>
            <a:pPr algn="just"/>
            <a:r>
              <a:rPr lang="fr-FR" sz="1400" dirty="0">
                <a:solidFill>
                  <a:schemeClr val="tx1">
                    <a:lumMod val="75000"/>
                    <a:lumOff val="25000"/>
                  </a:schemeClr>
                </a:solidFill>
              </a:rPr>
              <a:t>Les demandes de MDP </a:t>
            </a:r>
            <a:r>
              <a:rPr lang="fr-FR" sz="1400" dirty="0" smtClean="0">
                <a:solidFill>
                  <a:schemeClr val="tx1">
                    <a:lumMod val="75000"/>
                    <a:lumOff val="25000"/>
                  </a:schemeClr>
                </a:solidFill>
              </a:rPr>
              <a:t>réalisées </a:t>
            </a:r>
            <a:r>
              <a:rPr lang="fr-FR" sz="1400" dirty="0">
                <a:solidFill>
                  <a:schemeClr val="tx1">
                    <a:lumMod val="75000"/>
                    <a:lumOff val="25000"/>
                  </a:schemeClr>
                </a:solidFill>
              </a:rPr>
              <a:t>à distance (mail, MSI ou appel téléphonique) doivent  être </a:t>
            </a:r>
            <a:r>
              <a:rPr lang="fr-FR" sz="1400" dirty="0" smtClean="0">
                <a:solidFill>
                  <a:schemeClr val="tx1">
                    <a:lumMod val="75000"/>
                    <a:lumOff val="25000"/>
                  </a:schemeClr>
                </a:solidFill>
              </a:rPr>
              <a:t>traitées </a:t>
            </a:r>
            <a:r>
              <a:rPr lang="fr-FR" sz="1400" dirty="0">
                <a:solidFill>
                  <a:schemeClr val="accent1"/>
                </a:solidFill>
              </a:rPr>
              <a:t>avec la plus grande vigilance (risque de fraude</a:t>
            </a:r>
            <a:r>
              <a:rPr lang="fr-FR" sz="1400" dirty="0" smtClean="0">
                <a:solidFill>
                  <a:schemeClr val="accent1"/>
                </a:solidFill>
              </a:rPr>
              <a:t>).</a:t>
            </a:r>
          </a:p>
          <a:p>
            <a:pPr algn="just"/>
            <a:r>
              <a:rPr lang="fr-FR" sz="1400" dirty="0" smtClean="0">
                <a:solidFill>
                  <a:schemeClr val="accent1"/>
                </a:solidFill>
              </a:rPr>
              <a:t>Le client dispose de 90 jours pour </a:t>
            </a:r>
            <a:r>
              <a:rPr lang="fr-FR" sz="1400" dirty="0">
                <a:solidFill>
                  <a:schemeClr val="accent1"/>
                </a:solidFill>
              </a:rPr>
              <a:t> </a:t>
            </a:r>
            <a:r>
              <a:rPr lang="fr-FR" sz="1400" dirty="0" smtClean="0">
                <a:solidFill>
                  <a:schemeClr val="accent1"/>
                </a:solidFill>
              </a:rPr>
              <a:t>modifier son mot de </a:t>
            </a:r>
            <a:r>
              <a:rPr lang="fr-FR" sz="1400" smtClean="0">
                <a:solidFill>
                  <a:schemeClr val="accent1"/>
                </a:solidFill>
              </a:rPr>
              <a:t>passe provisoire.</a:t>
            </a:r>
            <a:endParaRPr lang="fr-FR" sz="1400" dirty="0">
              <a:solidFill>
                <a:schemeClr val="accent1"/>
              </a:solidFill>
            </a:endParaRPr>
          </a:p>
        </p:txBody>
      </p:sp>
      <p:sp>
        <p:nvSpPr>
          <p:cNvPr id="3" name="Espace réservé du texte 2"/>
          <p:cNvSpPr>
            <a:spLocks noGrp="1"/>
          </p:cNvSpPr>
          <p:nvPr>
            <p:ph type="body" sz="quarter" idx="11"/>
          </p:nvPr>
        </p:nvSpPr>
        <p:spPr/>
        <p:txBody>
          <a:bodyPr/>
          <a:lstStyle/>
          <a:p>
            <a:r>
              <a:rPr lang="fr-FR" dirty="0" smtClean="0"/>
              <a:t>Récupérer son mot de passe oublié</a:t>
            </a:r>
            <a:endParaRPr lang="fr-FR" dirty="0"/>
          </a:p>
        </p:txBody>
      </p:sp>
      <p:sp>
        <p:nvSpPr>
          <p:cNvPr id="4" name="Espace réservé du contenu 3"/>
          <p:cNvSpPr>
            <a:spLocks noGrp="1"/>
          </p:cNvSpPr>
          <p:nvPr>
            <p:ph sz="quarter" idx="13"/>
          </p:nvPr>
        </p:nvSpPr>
        <p:spPr/>
        <p:txBody>
          <a:bodyPr>
            <a:normAutofit lnSpcReduction="10000"/>
          </a:bodyPr>
          <a:lstStyle/>
          <a:p>
            <a:r>
              <a:rPr lang="fr-FR" dirty="0"/>
              <a:t>Permettre à nos clients </a:t>
            </a:r>
            <a:r>
              <a:rPr lang="fr-FR" dirty="0" smtClean="0"/>
              <a:t>de pourvoir </a:t>
            </a:r>
            <a:r>
              <a:rPr lang="fr-FR" dirty="0"/>
              <a:t>continuer à utiliser sa Banque à Distance afin de rester autonome dans la gestion de ses comptes. </a:t>
            </a:r>
          </a:p>
          <a:p>
            <a:endParaRPr lang="fr-FR" sz="1200" dirty="0"/>
          </a:p>
        </p:txBody>
      </p:sp>
      <p:sp>
        <p:nvSpPr>
          <p:cNvPr id="35" name="Espace réservé du contenu 34"/>
          <p:cNvSpPr>
            <a:spLocks noGrp="1"/>
          </p:cNvSpPr>
          <p:nvPr>
            <p:ph sz="quarter" idx="14"/>
          </p:nvPr>
        </p:nvSpPr>
        <p:spPr/>
        <p:txBody>
          <a:bodyPr/>
          <a:lstStyle/>
          <a:p>
            <a:r>
              <a:rPr lang="fr-FR" b="1" dirty="0"/>
              <a:t>autonome : </a:t>
            </a:r>
            <a:r>
              <a:rPr lang="fr-FR" dirty="0" smtClean="0"/>
              <a:t>saisie </a:t>
            </a:r>
            <a:r>
              <a:rPr lang="fr-FR" dirty="0"/>
              <a:t>en toute autonomie , 24h/7j</a:t>
            </a:r>
          </a:p>
          <a:p>
            <a:r>
              <a:rPr lang="fr-FR" b="1" dirty="0" smtClean="0"/>
              <a:t>de </a:t>
            </a:r>
            <a:r>
              <a:rPr lang="fr-FR" b="1" dirty="0"/>
              <a:t>réactivité : </a:t>
            </a:r>
            <a:r>
              <a:rPr lang="fr-FR" dirty="0"/>
              <a:t>envoi </a:t>
            </a:r>
            <a:r>
              <a:rPr lang="fr-FR" dirty="0">
                <a:solidFill>
                  <a:schemeClr val="accent1"/>
                </a:solidFill>
              </a:rPr>
              <a:t>immédiat par </a:t>
            </a:r>
            <a:r>
              <a:rPr lang="fr-FR" dirty="0" smtClean="0">
                <a:solidFill>
                  <a:schemeClr val="accent1"/>
                </a:solidFill>
              </a:rPr>
              <a:t>SMS </a:t>
            </a:r>
            <a:r>
              <a:rPr lang="fr-FR" dirty="0" smtClean="0"/>
              <a:t>(</a:t>
            </a:r>
            <a:r>
              <a:rPr lang="fr-FR" dirty="0"/>
              <a:t>sous condition</a:t>
            </a:r>
            <a:r>
              <a:rPr lang="fr-FR" dirty="0" smtClean="0"/>
              <a:t>)</a:t>
            </a:r>
            <a:endParaRPr lang="fr-FR" dirty="0"/>
          </a:p>
        </p:txBody>
      </p:sp>
      <p:sp>
        <p:nvSpPr>
          <p:cNvPr id="6" name="Espace réservé du contenu 15"/>
          <p:cNvSpPr txBox="1">
            <a:spLocks/>
          </p:cNvSpPr>
          <p:nvPr/>
        </p:nvSpPr>
        <p:spPr>
          <a:xfrm>
            <a:off x="5128468" y="2420888"/>
            <a:ext cx="3772104" cy="864096"/>
          </a:xfrm>
          <a:prstGeom prst="rect">
            <a:avLst/>
          </a:prstGeom>
        </p:spPr>
        <p:txBody>
          <a:bodyPr vert="horz" lIns="91440" tIns="45720" rIns="91440" bIns="45720" rtlCol="0">
            <a:noAutofit/>
          </a:bodyPr>
          <a:lstStyle>
            <a:lvl1pPr marL="144000" marR="0" indent="-144000" algn="l" defTabSz="914400" rtl="0" eaLnBrk="1" fontAlgn="auto" latinLnBrk="0" hangingPunct="1">
              <a:lnSpc>
                <a:spcPct val="100000"/>
              </a:lnSpc>
              <a:spcBef>
                <a:spcPts val="600"/>
              </a:spcBef>
              <a:spcAft>
                <a:spcPts val="0"/>
              </a:spcAft>
              <a:buClrTx/>
              <a:buSzPct val="100000"/>
              <a:buFont typeface="Arial Narrow" panose="020B0606020202030204" pitchFamily="34" charset="0"/>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1"/>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pic>
        <p:nvPicPr>
          <p:cNvPr id="27" name="Imag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981" y="1196752"/>
            <a:ext cx="2592288" cy="45346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Image 27"/>
          <p:cNvPicPr/>
          <p:nvPr/>
        </p:nvPicPr>
        <p:blipFill>
          <a:blip r:embed="rId3">
            <a:extLst>
              <a:ext uri="{28A0092B-C50C-407E-A947-70E740481C1C}">
                <a14:useLocalDpi xmlns:a14="http://schemas.microsoft.com/office/drawing/2010/main" val="0"/>
              </a:ext>
            </a:extLst>
          </a:blip>
          <a:stretch>
            <a:fillRect/>
          </a:stretch>
        </p:blipFill>
        <p:spPr bwMode="auto">
          <a:xfrm>
            <a:off x="1828872" y="5079361"/>
            <a:ext cx="575268" cy="575268"/>
          </a:xfrm>
          <a:prstGeom prst="rect">
            <a:avLst/>
          </a:prstGeom>
          <a:noFill/>
          <a:ln>
            <a:noFill/>
          </a:ln>
        </p:spPr>
      </p:pic>
      <p:pic>
        <p:nvPicPr>
          <p:cNvPr id="2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469" y="1196752"/>
            <a:ext cx="2565313" cy="44578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Image 30"/>
          <p:cNvPicPr/>
          <p:nvPr/>
        </p:nvPicPr>
        <p:blipFill>
          <a:blip r:embed="rId3">
            <a:extLst>
              <a:ext uri="{28A0092B-C50C-407E-A947-70E740481C1C}">
                <a14:useLocalDpi xmlns:a14="http://schemas.microsoft.com/office/drawing/2010/main" val="0"/>
              </a:ext>
            </a:extLst>
          </a:blip>
          <a:stretch>
            <a:fillRect/>
          </a:stretch>
        </p:blipFill>
        <p:spPr bwMode="auto">
          <a:xfrm>
            <a:off x="2055694" y="5287101"/>
            <a:ext cx="575268" cy="575268"/>
          </a:xfrm>
          <a:prstGeom prst="rect">
            <a:avLst/>
          </a:prstGeom>
          <a:noFill/>
          <a:ln>
            <a:noFill/>
          </a:ln>
        </p:spPr>
      </p:pic>
      <p:sp>
        <p:nvSpPr>
          <p:cNvPr id="33" name="Rectangle à coins arrondis 32"/>
          <p:cNvSpPr/>
          <p:nvPr/>
        </p:nvSpPr>
        <p:spPr>
          <a:xfrm>
            <a:off x="940412" y="3068960"/>
            <a:ext cx="2390378" cy="1368152"/>
          </a:xfrm>
          <a:prstGeom prst="roundRect">
            <a:avLst>
              <a:gd name="adj" fmla="val 8909"/>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Image 33">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0" name="Groupe 19"/>
          <p:cNvGrpSpPr/>
          <p:nvPr/>
        </p:nvGrpSpPr>
        <p:grpSpPr>
          <a:xfrm>
            <a:off x="7839788" y="5781200"/>
            <a:ext cx="1131403" cy="782659"/>
            <a:chOff x="7041934" y="184515"/>
            <a:chExt cx="1131403" cy="782659"/>
          </a:xfrm>
        </p:grpSpPr>
        <p:sp>
          <p:nvSpPr>
            <p:cNvPr id="30" name="ZoneTexte 29"/>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2" name="Arc 31"/>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
        <p:nvSpPr>
          <p:cNvPr id="2" name="Rectangle 1"/>
          <p:cNvSpPr/>
          <p:nvPr/>
        </p:nvSpPr>
        <p:spPr>
          <a:xfrm>
            <a:off x="4707923" y="5287101"/>
            <a:ext cx="4263267" cy="367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39434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000" fill="hold"/>
                                        <p:tgtEl>
                                          <p:spTgt spid="28"/>
                                        </p:tgtEl>
                                        <p:attrNameLst>
                                          <p:attrName>ppt_x</p:attrName>
                                        </p:attrNameLst>
                                      </p:cBhvr>
                                      <p:tavLst>
                                        <p:tav tm="0">
                                          <p:val>
                                            <p:strVal val="#ppt_x"/>
                                          </p:val>
                                        </p:tav>
                                        <p:tav tm="100000">
                                          <p:val>
                                            <p:strVal val="#ppt_x"/>
                                          </p:val>
                                        </p:tav>
                                      </p:tavLst>
                                    </p:anim>
                                    <p:anim calcmode="lin" valueType="num">
                                      <p:cBhvr additive="base">
                                        <p:cTn id="8" dur="20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2000"/>
                                        <p:tgtEl>
                                          <p:spTgt spid="29"/>
                                        </p:tgtEl>
                                      </p:cBhvr>
                                    </p:animEffect>
                                  </p:childTnLst>
                                </p:cTn>
                              </p:par>
                            </p:childTnLst>
                          </p:cTn>
                        </p:par>
                        <p:par>
                          <p:cTn id="13" fill="hold">
                            <p:stCondLst>
                              <p:cond delay="4000"/>
                            </p:stCondLst>
                            <p:childTnLst>
                              <p:par>
                                <p:cTn id="14" presetID="10" presetClass="entr" presetSubtype="0" repeatCount="300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par>
                          <p:cTn id="17" fill="hold">
                            <p:stCondLst>
                              <p:cond delay="5500"/>
                            </p:stCondLst>
                            <p:childTnLst>
                              <p:par>
                                <p:cTn id="18" presetID="2" presetClass="entr" presetSubtype="4"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2000" fill="hold"/>
                                        <p:tgtEl>
                                          <p:spTgt spid="31"/>
                                        </p:tgtEl>
                                        <p:attrNameLst>
                                          <p:attrName>ppt_x</p:attrName>
                                        </p:attrNameLst>
                                      </p:cBhvr>
                                      <p:tavLst>
                                        <p:tav tm="0">
                                          <p:val>
                                            <p:strVal val="#ppt_x"/>
                                          </p:val>
                                        </p:tav>
                                        <p:tav tm="100000">
                                          <p:val>
                                            <p:strVal val="#ppt_x"/>
                                          </p:val>
                                        </p:tav>
                                      </p:tavLst>
                                    </p:anim>
                                    <p:anim calcmode="lin" valueType="num">
                                      <p:cBhvr additive="base">
                                        <p:cTn id="21" dur="2000" fill="hold"/>
                                        <p:tgtEl>
                                          <p:spTgt spid="31"/>
                                        </p:tgtEl>
                                        <p:attrNameLst>
                                          <p:attrName>ppt_y</p:attrName>
                                        </p:attrNameLst>
                                      </p:cBhvr>
                                      <p:tavLst>
                                        <p:tav tm="0">
                                          <p:val>
                                            <p:strVal val="1+#ppt_h/2"/>
                                          </p:val>
                                        </p:tav>
                                        <p:tav tm="100000">
                                          <p:val>
                                            <p:strVal val="#ppt_y"/>
                                          </p:val>
                                        </p:tav>
                                      </p:tavLst>
                                    </p:anim>
                                  </p:childTnLst>
                                </p:cTn>
                              </p:par>
                            </p:childTnLst>
                          </p:cTn>
                        </p:par>
                        <p:par>
                          <p:cTn id="22" fill="hold">
                            <p:stCondLst>
                              <p:cond delay="7500"/>
                            </p:stCondLst>
                            <p:childTnLst>
                              <p:par>
                                <p:cTn id="23" presetID="26"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80">
                                          <p:stCondLst>
                                            <p:cond delay="0"/>
                                          </p:stCondLst>
                                        </p:cTn>
                                        <p:tgtEl>
                                          <p:spTgt spid="20"/>
                                        </p:tgtEl>
                                      </p:cBhvr>
                                    </p:animEffect>
                                    <p:anim calcmode="lin" valueType="num">
                                      <p:cBhvr>
                                        <p:cTn id="2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
                                        </p:tgtEl>
                                      </p:cBhvr>
                                      <p:to x="100000" y="60000"/>
                                    </p:animScale>
                                    <p:animScale>
                                      <p:cBhvr>
                                        <p:cTn id="32" dur="166" decel="50000">
                                          <p:stCondLst>
                                            <p:cond delay="676"/>
                                          </p:stCondLst>
                                        </p:cTn>
                                        <p:tgtEl>
                                          <p:spTgt spid="20"/>
                                        </p:tgtEl>
                                      </p:cBhvr>
                                      <p:to x="100000" y="100000"/>
                                    </p:animScale>
                                    <p:animScale>
                                      <p:cBhvr>
                                        <p:cTn id="33" dur="26">
                                          <p:stCondLst>
                                            <p:cond delay="1312"/>
                                          </p:stCondLst>
                                        </p:cTn>
                                        <p:tgtEl>
                                          <p:spTgt spid="20"/>
                                        </p:tgtEl>
                                      </p:cBhvr>
                                      <p:to x="100000" y="80000"/>
                                    </p:animScale>
                                    <p:animScale>
                                      <p:cBhvr>
                                        <p:cTn id="34" dur="166" decel="50000">
                                          <p:stCondLst>
                                            <p:cond delay="1338"/>
                                          </p:stCondLst>
                                        </p:cTn>
                                        <p:tgtEl>
                                          <p:spTgt spid="20"/>
                                        </p:tgtEl>
                                      </p:cBhvr>
                                      <p:to x="100000" y="100000"/>
                                    </p:animScale>
                                    <p:animScale>
                                      <p:cBhvr>
                                        <p:cTn id="35" dur="26">
                                          <p:stCondLst>
                                            <p:cond delay="1642"/>
                                          </p:stCondLst>
                                        </p:cTn>
                                        <p:tgtEl>
                                          <p:spTgt spid="20"/>
                                        </p:tgtEl>
                                      </p:cBhvr>
                                      <p:to x="100000" y="90000"/>
                                    </p:animScale>
                                    <p:animScale>
                                      <p:cBhvr>
                                        <p:cTn id="36" dur="166" decel="50000">
                                          <p:stCondLst>
                                            <p:cond delay="1668"/>
                                          </p:stCondLst>
                                        </p:cTn>
                                        <p:tgtEl>
                                          <p:spTgt spid="20"/>
                                        </p:tgtEl>
                                      </p:cBhvr>
                                      <p:to x="100000" y="100000"/>
                                    </p:animScale>
                                    <p:animScale>
                                      <p:cBhvr>
                                        <p:cTn id="37" dur="26">
                                          <p:stCondLst>
                                            <p:cond delay="1808"/>
                                          </p:stCondLst>
                                        </p:cTn>
                                        <p:tgtEl>
                                          <p:spTgt spid="20"/>
                                        </p:tgtEl>
                                      </p:cBhvr>
                                      <p:to x="100000" y="95000"/>
                                    </p:animScale>
                                    <p:animScale>
                                      <p:cBhvr>
                                        <p:cTn id="38"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r>
              <a:rPr lang="fr-FR" dirty="0" smtClean="0"/>
              <a:t>Gérer et consulter ses </a:t>
            </a:r>
            <a:r>
              <a:rPr lang="fr-FR" dirty="0"/>
              <a:t>documents </a:t>
            </a:r>
          </a:p>
        </p:txBody>
      </p:sp>
      <p:sp>
        <p:nvSpPr>
          <p:cNvPr id="4" name="Espace réservé du contenu 3"/>
          <p:cNvSpPr>
            <a:spLocks noGrp="1"/>
          </p:cNvSpPr>
          <p:nvPr>
            <p:ph sz="quarter" idx="13"/>
          </p:nvPr>
        </p:nvSpPr>
        <p:spPr/>
        <p:txBody>
          <a:bodyPr>
            <a:normAutofit/>
          </a:bodyPr>
          <a:lstStyle/>
          <a:p>
            <a:r>
              <a:rPr lang="fr-FR" dirty="0"/>
              <a:t>Permettre à nos clients de pouvoir souscrire en ligne au service </a:t>
            </a:r>
            <a:r>
              <a:rPr lang="fr-FR" dirty="0" smtClean="0"/>
              <a:t>eDocument.</a:t>
            </a:r>
            <a:endParaRPr lang="fr-FR" dirty="0"/>
          </a:p>
        </p:txBody>
      </p:sp>
      <p:sp>
        <p:nvSpPr>
          <p:cNvPr id="32" name="Espace réservé du contenu 31"/>
          <p:cNvSpPr>
            <a:spLocks noGrp="1"/>
          </p:cNvSpPr>
          <p:nvPr>
            <p:ph sz="quarter" idx="14"/>
          </p:nvPr>
        </p:nvSpPr>
        <p:spPr/>
        <p:txBody>
          <a:bodyPr/>
          <a:lstStyle/>
          <a:p>
            <a:r>
              <a:rPr lang="fr-FR" b="1" dirty="0"/>
              <a:t>autonome : </a:t>
            </a:r>
            <a:r>
              <a:rPr lang="fr-FR" dirty="0"/>
              <a:t>souscription et résiliation en toute autonomie, 24h/7j directement via le mobile</a:t>
            </a:r>
          </a:p>
          <a:p>
            <a:r>
              <a:rPr lang="fr-FR" b="1" dirty="0" smtClean="0"/>
              <a:t>pratique </a:t>
            </a:r>
            <a:r>
              <a:rPr lang="fr-FR" b="1" dirty="0"/>
              <a:t>: </a:t>
            </a:r>
            <a:r>
              <a:rPr lang="fr-FR" dirty="0" smtClean="0"/>
              <a:t>des documents toujours à portée de main</a:t>
            </a:r>
            <a:endParaRPr lang="fr-FR" dirty="0"/>
          </a:p>
        </p:txBody>
      </p:sp>
      <p:sp>
        <p:nvSpPr>
          <p:cNvPr id="6" name="Espace réservé du contenu 15"/>
          <p:cNvSpPr txBox="1">
            <a:spLocks/>
          </p:cNvSpPr>
          <p:nvPr/>
        </p:nvSpPr>
        <p:spPr>
          <a:xfrm>
            <a:off x="4788024" y="2420888"/>
            <a:ext cx="4112548" cy="864096"/>
          </a:xfrm>
          <a:prstGeom prst="rect">
            <a:avLst/>
          </a:prstGeom>
        </p:spPr>
        <p:txBody>
          <a:bodyPr vert="horz" lIns="91440" tIns="45720" rIns="91440" bIns="45720" rtlCol="0">
            <a:noAutofit/>
          </a:bodyPr>
          <a:lstStyle>
            <a:lvl1pPr marL="144000" marR="0" indent="-144000" algn="l" defTabSz="914400" rtl="0" eaLnBrk="1" fontAlgn="auto" latinLnBrk="0" hangingPunct="1">
              <a:lnSpc>
                <a:spcPct val="100000"/>
              </a:lnSpc>
              <a:spcBef>
                <a:spcPts val="600"/>
              </a:spcBef>
              <a:spcAft>
                <a:spcPts val="0"/>
              </a:spcAft>
              <a:buClrTx/>
              <a:buSzPct val="100000"/>
              <a:buFont typeface="Arial Narrow" panose="020B0606020202030204" pitchFamily="34" charset="0"/>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1"/>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19" name="Rectangle 18"/>
          <p:cNvSpPr/>
          <p:nvPr/>
        </p:nvSpPr>
        <p:spPr>
          <a:xfrm>
            <a:off x="4617381" y="6059388"/>
            <a:ext cx="818715" cy="553998"/>
          </a:xfrm>
          <a:prstGeom prst="rect">
            <a:avLst/>
          </a:prstGeom>
        </p:spPr>
        <p:txBody>
          <a:bodyPr wrap="square">
            <a:spAutoFit/>
          </a:bodyPr>
          <a:lstStyle/>
          <a:p>
            <a:pPr algn="ctr"/>
            <a:r>
              <a:rPr lang="fr-FR" sz="1000" dirty="0">
                <a:solidFill>
                  <a:schemeClr val="accent1"/>
                </a:solidFill>
                <a:hlinkClick r:id="rId2"/>
              </a:rPr>
              <a:t>Note d’information </a:t>
            </a:r>
            <a:r>
              <a:rPr lang="fr-FR" sz="1000" dirty="0" smtClean="0">
                <a:solidFill>
                  <a:schemeClr val="accent1"/>
                </a:solidFill>
                <a:hlinkClick r:id="rId2"/>
              </a:rPr>
              <a:t>XPC-18-01</a:t>
            </a:r>
            <a:endParaRPr lang="fr-FR" sz="1000" dirty="0">
              <a:solidFill>
                <a:schemeClr val="accent1"/>
              </a:solidFill>
            </a:endParaRPr>
          </a:p>
        </p:txBody>
      </p:sp>
      <p:sp>
        <p:nvSpPr>
          <p:cNvPr id="28" name="Rectangle 6"/>
          <p:cNvSpPr>
            <a:spLocks noChangeArrowheads="1"/>
          </p:cNvSpPr>
          <p:nvPr/>
        </p:nvSpPr>
        <p:spPr bwMode="auto">
          <a:xfrm>
            <a:off x="4699687" y="4452090"/>
            <a:ext cx="4107077" cy="646331"/>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fr-FR" altLang="fr-FR" sz="1200" b="1" dirty="0">
                <a:solidFill>
                  <a:schemeClr val="accent1"/>
                </a:solidFill>
              </a:rPr>
              <a:t>Le service eDocument est désormais la norme </a:t>
            </a:r>
            <a:r>
              <a:rPr lang="fr-FR" altLang="fr-FR" sz="1200" dirty="0">
                <a:solidFill>
                  <a:schemeClr val="accent1"/>
                </a:solidFill>
              </a:rPr>
              <a:t>et doit être proposé à 100% de nos clients actuels (bancarisés, distanciés, jeunes…) mais également lors de chaque EER. </a:t>
            </a:r>
          </a:p>
        </p:txBody>
      </p:sp>
      <p:pic>
        <p:nvPicPr>
          <p:cNvPr id="30" name="Imag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53" y="1153826"/>
            <a:ext cx="2619719" cy="4411111"/>
          </a:xfrm>
          <a:prstGeom prst="rect">
            <a:avLst/>
          </a:prstGeom>
        </p:spPr>
      </p:pic>
      <p:pic>
        <p:nvPicPr>
          <p:cNvPr id="31" name="Image 30"/>
          <p:cNvPicPr/>
          <p:nvPr/>
        </p:nvPicPr>
        <p:blipFill>
          <a:blip r:embed="rId4">
            <a:extLst>
              <a:ext uri="{28A0092B-C50C-407E-A947-70E740481C1C}">
                <a14:useLocalDpi xmlns:a14="http://schemas.microsoft.com/office/drawing/2010/main" val="0"/>
              </a:ext>
            </a:extLst>
          </a:blip>
          <a:stretch>
            <a:fillRect/>
          </a:stretch>
        </p:blipFill>
        <p:spPr bwMode="auto">
          <a:xfrm>
            <a:off x="1619672" y="4365104"/>
            <a:ext cx="575268" cy="575268"/>
          </a:xfrm>
          <a:prstGeom prst="rect">
            <a:avLst/>
          </a:prstGeom>
          <a:noFill/>
          <a:ln>
            <a:noFill/>
          </a:ln>
        </p:spPr>
      </p:pic>
      <p:pic>
        <p:nvPicPr>
          <p:cNvPr id="40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7982"/>
          <a:stretch/>
        </p:blipFill>
        <p:spPr bwMode="auto">
          <a:xfrm>
            <a:off x="840000" y="1165021"/>
            <a:ext cx="2617424" cy="4399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Image 32"/>
          <p:cNvPicPr/>
          <p:nvPr/>
        </p:nvPicPr>
        <p:blipFill>
          <a:blip r:embed="rId4">
            <a:extLst>
              <a:ext uri="{28A0092B-C50C-407E-A947-70E740481C1C}">
                <a14:useLocalDpi xmlns:a14="http://schemas.microsoft.com/office/drawing/2010/main" val="0"/>
              </a:ext>
            </a:extLst>
          </a:blip>
          <a:stretch>
            <a:fillRect/>
          </a:stretch>
        </p:blipFill>
        <p:spPr bwMode="auto">
          <a:xfrm>
            <a:off x="2627784" y="2302982"/>
            <a:ext cx="575268" cy="575268"/>
          </a:xfrm>
          <a:prstGeom prst="rect">
            <a:avLst/>
          </a:prstGeom>
          <a:noFill/>
          <a:ln>
            <a:noFill/>
          </a:ln>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2" y="1153826"/>
            <a:ext cx="2642261" cy="4411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Image 34"/>
          <p:cNvPicPr/>
          <p:nvPr/>
        </p:nvPicPr>
        <p:blipFill>
          <a:blip r:embed="rId4">
            <a:extLst>
              <a:ext uri="{28A0092B-C50C-407E-A947-70E740481C1C}">
                <a14:useLocalDpi xmlns:a14="http://schemas.microsoft.com/office/drawing/2010/main" val="0"/>
              </a:ext>
            </a:extLst>
          </a:blip>
          <a:stretch>
            <a:fillRect/>
          </a:stretch>
        </p:blipFill>
        <p:spPr bwMode="auto">
          <a:xfrm>
            <a:off x="1691680" y="4007718"/>
            <a:ext cx="575268" cy="575268"/>
          </a:xfrm>
          <a:prstGeom prst="rect">
            <a:avLst/>
          </a:prstGeom>
          <a:noFill/>
          <a:ln>
            <a:noFill/>
          </a:ln>
        </p:spPr>
      </p:pic>
      <p:sp>
        <p:nvSpPr>
          <p:cNvPr id="37" name="ZoneTexte 24"/>
          <p:cNvSpPr txBox="1">
            <a:spLocks noChangeArrowheads="1"/>
          </p:cNvSpPr>
          <p:nvPr/>
        </p:nvSpPr>
        <p:spPr bwMode="auto">
          <a:xfrm>
            <a:off x="5957061" y="6059388"/>
            <a:ext cx="1041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300"/>
              </a:spcAft>
              <a:defRPr sz="2200" b="1">
                <a:solidFill>
                  <a:schemeClr val="accent1"/>
                </a:solidFill>
                <a:latin typeface="Arial" charset="0"/>
              </a:defRPr>
            </a:lvl1pPr>
            <a:lvl2pPr marL="742950" indent="-285750" eaLnBrk="0" hangingPunct="0">
              <a:defRPr b="1">
                <a:solidFill>
                  <a:schemeClr val="accent1"/>
                </a:solidFill>
                <a:latin typeface="Arial" charset="0"/>
              </a:defRPr>
            </a:lvl2pPr>
            <a:lvl3pPr marL="1143000" indent="-228600" eaLnBrk="0" hangingPunct="0">
              <a:buClr>
                <a:schemeClr val="accent1"/>
              </a:buClr>
              <a:defRPr sz="1600">
                <a:solidFill>
                  <a:schemeClr val="accent1"/>
                </a:solidFill>
                <a:latin typeface="Arial" charset="0"/>
              </a:defRPr>
            </a:lvl3pPr>
            <a:lvl4pPr marL="1600200" indent="-228600" eaLnBrk="0" hangingPunct="0">
              <a:lnSpc>
                <a:spcPts val="1600"/>
              </a:lnSpc>
              <a:defRPr sz="1200">
                <a:solidFill>
                  <a:schemeClr val="tx1"/>
                </a:solidFill>
                <a:latin typeface="Arial" charset="0"/>
                <a:cs typeface="Arial" charset="0"/>
              </a:defRPr>
            </a:lvl4pPr>
            <a:lvl5pPr marL="2057400" indent="-228600" eaLnBrk="0" hangingPunct="0">
              <a:spcBef>
                <a:spcPts val="300"/>
              </a:spcBef>
              <a:spcAft>
                <a:spcPts val="1200"/>
              </a:spcAft>
              <a:buClr>
                <a:schemeClr val="accent1"/>
              </a:buClr>
              <a:buFont typeface="Britannic Bold" pitchFamily="34" charset="0"/>
              <a:buChar char="&gt;"/>
              <a:defRPr sz="1200" b="1">
                <a:solidFill>
                  <a:schemeClr val="tx1"/>
                </a:solidFill>
                <a:latin typeface="Arial" charset="0"/>
                <a:cs typeface="Arial" charset="0"/>
              </a:defRPr>
            </a:lvl5pPr>
            <a:lvl6pPr marL="25146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charset="0"/>
                <a:cs typeface="Arial" charset="0"/>
              </a:defRPr>
            </a:lvl6pPr>
            <a:lvl7pPr marL="29718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charset="0"/>
                <a:cs typeface="Arial" charset="0"/>
              </a:defRPr>
            </a:lvl7pPr>
            <a:lvl8pPr marL="34290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charset="0"/>
                <a:cs typeface="Arial" charset="0"/>
              </a:defRPr>
            </a:lvl8pPr>
            <a:lvl9pPr marL="3886200" indent="-228600" eaLnBrk="0" fontAlgn="base" hangingPunct="0">
              <a:spcBef>
                <a:spcPts val="300"/>
              </a:spcBef>
              <a:spcAft>
                <a:spcPts val="1200"/>
              </a:spcAft>
              <a:buClr>
                <a:schemeClr val="accent1"/>
              </a:buClr>
              <a:buFont typeface="Britannic Bold" pitchFamily="34" charset="0"/>
              <a:buChar char="&gt;"/>
              <a:defRPr sz="1200" b="1">
                <a:solidFill>
                  <a:schemeClr val="tx1"/>
                </a:solidFill>
                <a:latin typeface="Arial" charset="0"/>
                <a:cs typeface="Arial" charset="0"/>
              </a:defRPr>
            </a:lvl9pPr>
          </a:lstStyle>
          <a:p>
            <a:pPr algn="ctr" eaLnBrk="1" hangingPunct="1">
              <a:spcAft>
                <a:spcPct val="0"/>
              </a:spcAft>
            </a:pPr>
            <a:r>
              <a:rPr lang="fr-FR" altLang="fr-FR" sz="1000" b="0" dirty="0">
                <a:solidFill>
                  <a:schemeClr val="tx1"/>
                </a:solidFill>
                <a:latin typeface="Arial Narrow" pitchFamily="34" charset="0"/>
                <a:hlinkClick r:id="rId7"/>
              </a:rPr>
              <a:t>Nouvelle ergonomie détaillée</a:t>
            </a:r>
            <a:endParaRPr lang="fr-FR" altLang="fr-FR" sz="1000" b="0" dirty="0">
              <a:solidFill>
                <a:schemeClr val="tx1"/>
              </a:solidFill>
              <a:latin typeface="Arial Narrow" pitchFamily="34" charset="0"/>
            </a:endParaRPr>
          </a:p>
        </p:txBody>
      </p:sp>
      <p:sp>
        <p:nvSpPr>
          <p:cNvPr id="49" name="Rectangle 48"/>
          <p:cNvSpPr/>
          <p:nvPr/>
        </p:nvSpPr>
        <p:spPr>
          <a:xfrm>
            <a:off x="5287809" y="6059388"/>
            <a:ext cx="818715" cy="553998"/>
          </a:xfrm>
          <a:prstGeom prst="rect">
            <a:avLst/>
          </a:prstGeom>
        </p:spPr>
        <p:txBody>
          <a:bodyPr wrap="square">
            <a:spAutoFit/>
          </a:bodyPr>
          <a:lstStyle/>
          <a:p>
            <a:pPr algn="ctr"/>
            <a:r>
              <a:rPr lang="fr-FR" sz="1000" dirty="0">
                <a:solidFill>
                  <a:schemeClr val="accent1"/>
                </a:solidFill>
                <a:hlinkClick r:id="rId8"/>
              </a:rPr>
              <a:t>Note d’information </a:t>
            </a:r>
            <a:r>
              <a:rPr lang="fr-FR" sz="1000" dirty="0" smtClean="0">
                <a:solidFill>
                  <a:schemeClr val="accent1"/>
                </a:solidFill>
                <a:hlinkClick r:id="rId8"/>
              </a:rPr>
              <a:t>XPC-19-014</a:t>
            </a:r>
            <a:endParaRPr lang="fr-FR" sz="1000" dirty="0">
              <a:solidFill>
                <a:schemeClr val="accent1"/>
              </a:solidFill>
            </a:endParaRPr>
          </a:p>
        </p:txBody>
      </p:sp>
      <p:pic>
        <p:nvPicPr>
          <p:cNvPr id="50" name="Image 49">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sp>
        <p:nvSpPr>
          <p:cNvPr id="34" name="Rectangle 33"/>
          <p:cNvSpPr/>
          <p:nvPr/>
        </p:nvSpPr>
        <p:spPr>
          <a:xfrm>
            <a:off x="4707924" y="3556688"/>
            <a:ext cx="4192648" cy="738664"/>
          </a:xfrm>
          <a:prstGeom prst="rect">
            <a:avLst/>
          </a:prstGeom>
        </p:spPr>
        <p:txBody>
          <a:bodyPr wrap="square">
            <a:spAutoFit/>
          </a:bodyPr>
          <a:lstStyle/>
          <a:p>
            <a:r>
              <a:rPr lang="fr-FR" sz="1400" dirty="0">
                <a:solidFill>
                  <a:schemeClr val="tx1">
                    <a:lumMod val="75000"/>
                    <a:lumOff val="25000"/>
                  </a:schemeClr>
                </a:solidFill>
              </a:rPr>
              <a:t>Les e-Documents sont disponibles 10 ans sur la BAD. </a:t>
            </a:r>
            <a:r>
              <a:rPr lang="fr-FR" sz="1400" dirty="0">
                <a:solidFill>
                  <a:schemeClr val="accent1"/>
                </a:solidFill>
              </a:rPr>
              <a:t>En cas de demande de résiliation </a:t>
            </a:r>
            <a:r>
              <a:rPr lang="fr-FR" sz="1400" dirty="0">
                <a:solidFill>
                  <a:schemeClr val="tx1">
                    <a:lumMod val="75000"/>
                    <a:lumOff val="25000"/>
                  </a:schemeClr>
                </a:solidFill>
              </a:rPr>
              <a:t>éventuelle de sa BAD, le client doit les télécharger sur un support personnel.</a:t>
            </a:r>
          </a:p>
        </p:txBody>
      </p:sp>
      <p:grpSp>
        <p:nvGrpSpPr>
          <p:cNvPr id="29" name="Groupe 28"/>
          <p:cNvGrpSpPr/>
          <p:nvPr/>
        </p:nvGrpSpPr>
        <p:grpSpPr>
          <a:xfrm>
            <a:off x="7839788" y="5781200"/>
            <a:ext cx="1131403" cy="782659"/>
            <a:chOff x="7041934" y="184515"/>
            <a:chExt cx="1131403" cy="782659"/>
          </a:xfrm>
        </p:grpSpPr>
        <p:sp>
          <p:nvSpPr>
            <p:cNvPr id="36" name="ZoneTexte 35"/>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8" name="Arc 37"/>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39" name="Picture 10" descr="https://cdn2.iconfinder.com/data/icons/social-media-8/128/note3.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ttps://cdn2.iconfinder.com/data/icons/flat-icons-19/128/Light_bulb.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https://cdn2.iconfinder.com/data/icons/social-media-8/128/note3.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95207" y="5675501"/>
            <a:ext cx="381253" cy="381253"/>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s://cdn2.iconfinder.com/data/icons/flat-icons-19/128/Light_bulb.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07857" y="5696112"/>
            <a:ext cx="340030" cy="340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311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ppt_x"/>
                                          </p:val>
                                        </p:tav>
                                        <p:tav tm="100000">
                                          <p:val>
                                            <p:strVal val="#ppt_x"/>
                                          </p:val>
                                        </p:tav>
                                      </p:tavLst>
                                    </p:anim>
                                    <p:anim calcmode="lin" valueType="num">
                                      <p:cBhvr additive="base">
                                        <p:cTn id="8" dur="20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up)">
                                      <p:cBhvr>
                                        <p:cTn id="12" dur="3000"/>
                                        <p:tgtEl>
                                          <p:spTgt spid="4098"/>
                                        </p:tgtEl>
                                      </p:cBhvr>
                                    </p:animEffect>
                                  </p:childTnLst>
                                </p:cTn>
                              </p:par>
                            </p:childTnLst>
                          </p:cTn>
                        </p:par>
                        <p:par>
                          <p:cTn id="13" fill="hold">
                            <p:stCondLst>
                              <p:cond delay="5000"/>
                            </p:stCondLst>
                            <p:childTnLst>
                              <p:par>
                                <p:cTn id="14" presetID="2" presetClass="entr" presetSubtype="4"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2000" fill="hold"/>
                                        <p:tgtEl>
                                          <p:spTgt spid="33"/>
                                        </p:tgtEl>
                                        <p:attrNameLst>
                                          <p:attrName>ppt_x</p:attrName>
                                        </p:attrNameLst>
                                      </p:cBhvr>
                                      <p:tavLst>
                                        <p:tav tm="0">
                                          <p:val>
                                            <p:strVal val="#ppt_x"/>
                                          </p:val>
                                        </p:tav>
                                        <p:tav tm="100000">
                                          <p:val>
                                            <p:strVal val="#ppt_x"/>
                                          </p:val>
                                        </p:tav>
                                      </p:tavLst>
                                    </p:anim>
                                    <p:anim calcmode="lin" valueType="num">
                                      <p:cBhvr additive="base">
                                        <p:cTn id="17" dur="2000" fill="hold"/>
                                        <p:tgtEl>
                                          <p:spTgt spid="33"/>
                                        </p:tgtEl>
                                        <p:attrNameLst>
                                          <p:attrName>ppt_y</p:attrName>
                                        </p:attrNameLst>
                                      </p:cBhvr>
                                      <p:tavLst>
                                        <p:tav tm="0">
                                          <p:val>
                                            <p:strVal val="1+#ppt_h/2"/>
                                          </p:val>
                                        </p:tav>
                                        <p:tav tm="100000">
                                          <p:val>
                                            <p:strVal val="#ppt_y"/>
                                          </p:val>
                                        </p:tav>
                                      </p:tavLst>
                                    </p:anim>
                                  </p:childTnLst>
                                </p:cTn>
                              </p:par>
                            </p:childTnLst>
                          </p:cTn>
                        </p:par>
                        <p:par>
                          <p:cTn id="18" fill="hold">
                            <p:stCondLst>
                              <p:cond delay="7000"/>
                            </p:stCondLst>
                            <p:childTnLst>
                              <p:par>
                                <p:cTn id="19" presetID="22" presetClass="entr" presetSubtype="1" fill="hold" nodeType="afterEffect">
                                  <p:stCondLst>
                                    <p:cond delay="0"/>
                                  </p:stCondLst>
                                  <p:childTnLst>
                                    <p:set>
                                      <p:cBhvr>
                                        <p:cTn id="20" dur="1" fill="hold">
                                          <p:stCondLst>
                                            <p:cond delay="0"/>
                                          </p:stCondLst>
                                        </p:cTn>
                                        <p:tgtEl>
                                          <p:spTgt spid="4100"/>
                                        </p:tgtEl>
                                        <p:attrNameLst>
                                          <p:attrName>style.visibility</p:attrName>
                                        </p:attrNameLst>
                                      </p:cBhvr>
                                      <p:to>
                                        <p:strVal val="visible"/>
                                      </p:to>
                                    </p:set>
                                    <p:animEffect transition="in" filter="wipe(up)">
                                      <p:cBhvr>
                                        <p:cTn id="21" dur="2000"/>
                                        <p:tgtEl>
                                          <p:spTgt spid="4100"/>
                                        </p:tgtEl>
                                      </p:cBhvr>
                                    </p:animEffect>
                                  </p:childTnLst>
                                </p:cTn>
                              </p:par>
                            </p:childTnLst>
                          </p:cTn>
                        </p:par>
                        <p:par>
                          <p:cTn id="22" fill="hold">
                            <p:stCondLst>
                              <p:cond delay="9000"/>
                            </p:stCondLst>
                            <p:childTnLst>
                              <p:par>
                                <p:cTn id="23" presetID="2" presetClass="entr" presetSubtype="4"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3000" fill="hold"/>
                                        <p:tgtEl>
                                          <p:spTgt spid="35"/>
                                        </p:tgtEl>
                                        <p:attrNameLst>
                                          <p:attrName>ppt_x</p:attrName>
                                        </p:attrNameLst>
                                      </p:cBhvr>
                                      <p:tavLst>
                                        <p:tav tm="0">
                                          <p:val>
                                            <p:strVal val="#ppt_x"/>
                                          </p:val>
                                        </p:tav>
                                        <p:tav tm="100000">
                                          <p:val>
                                            <p:strVal val="#ppt_x"/>
                                          </p:val>
                                        </p:tav>
                                      </p:tavLst>
                                    </p:anim>
                                    <p:anim calcmode="lin" valueType="num">
                                      <p:cBhvr additive="base">
                                        <p:cTn id="26" dur="3000" fill="hold"/>
                                        <p:tgtEl>
                                          <p:spTgt spid="35"/>
                                        </p:tgtEl>
                                        <p:attrNameLst>
                                          <p:attrName>ppt_y</p:attrName>
                                        </p:attrNameLst>
                                      </p:cBhvr>
                                      <p:tavLst>
                                        <p:tav tm="0">
                                          <p:val>
                                            <p:strVal val="1+#ppt_h/2"/>
                                          </p:val>
                                        </p:tav>
                                        <p:tav tm="100000">
                                          <p:val>
                                            <p:strVal val="#ppt_y"/>
                                          </p:val>
                                        </p:tav>
                                      </p:tavLst>
                                    </p:anim>
                                  </p:childTnLst>
                                </p:cTn>
                              </p:par>
                            </p:childTnLst>
                          </p:cTn>
                        </p:par>
                        <p:par>
                          <p:cTn id="27" fill="hold">
                            <p:stCondLst>
                              <p:cond delay="12000"/>
                            </p:stCondLst>
                            <p:childTnLst>
                              <p:par>
                                <p:cTn id="28" presetID="26" presetClass="entr" presetSubtype="0"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80">
                                          <p:stCondLst>
                                            <p:cond delay="0"/>
                                          </p:stCondLst>
                                        </p:cTn>
                                        <p:tgtEl>
                                          <p:spTgt spid="29"/>
                                        </p:tgtEl>
                                      </p:cBhvr>
                                    </p:animEffect>
                                    <p:anim calcmode="lin" valueType="num">
                                      <p:cBhvr>
                                        <p:cTn id="31"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36" dur="26">
                                          <p:stCondLst>
                                            <p:cond delay="650"/>
                                          </p:stCondLst>
                                        </p:cTn>
                                        <p:tgtEl>
                                          <p:spTgt spid="29"/>
                                        </p:tgtEl>
                                      </p:cBhvr>
                                      <p:to x="100000" y="60000"/>
                                    </p:animScale>
                                    <p:animScale>
                                      <p:cBhvr>
                                        <p:cTn id="37" dur="166" decel="50000">
                                          <p:stCondLst>
                                            <p:cond delay="676"/>
                                          </p:stCondLst>
                                        </p:cTn>
                                        <p:tgtEl>
                                          <p:spTgt spid="29"/>
                                        </p:tgtEl>
                                      </p:cBhvr>
                                      <p:to x="100000" y="100000"/>
                                    </p:animScale>
                                    <p:animScale>
                                      <p:cBhvr>
                                        <p:cTn id="38" dur="26">
                                          <p:stCondLst>
                                            <p:cond delay="1312"/>
                                          </p:stCondLst>
                                        </p:cTn>
                                        <p:tgtEl>
                                          <p:spTgt spid="29"/>
                                        </p:tgtEl>
                                      </p:cBhvr>
                                      <p:to x="100000" y="80000"/>
                                    </p:animScale>
                                    <p:animScale>
                                      <p:cBhvr>
                                        <p:cTn id="39" dur="166" decel="50000">
                                          <p:stCondLst>
                                            <p:cond delay="1338"/>
                                          </p:stCondLst>
                                        </p:cTn>
                                        <p:tgtEl>
                                          <p:spTgt spid="29"/>
                                        </p:tgtEl>
                                      </p:cBhvr>
                                      <p:to x="100000" y="100000"/>
                                    </p:animScale>
                                    <p:animScale>
                                      <p:cBhvr>
                                        <p:cTn id="40" dur="26">
                                          <p:stCondLst>
                                            <p:cond delay="1642"/>
                                          </p:stCondLst>
                                        </p:cTn>
                                        <p:tgtEl>
                                          <p:spTgt spid="29"/>
                                        </p:tgtEl>
                                      </p:cBhvr>
                                      <p:to x="100000" y="90000"/>
                                    </p:animScale>
                                    <p:animScale>
                                      <p:cBhvr>
                                        <p:cTn id="41" dur="166" decel="50000">
                                          <p:stCondLst>
                                            <p:cond delay="1668"/>
                                          </p:stCondLst>
                                        </p:cTn>
                                        <p:tgtEl>
                                          <p:spTgt spid="29"/>
                                        </p:tgtEl>
                                      </p:cBhvr>
                                      <p:to x="100000" y="100000"/>
                                    </p:animScale>
                                    <p:animScale>
                                      <p:cBhvr>
                                        <p:cTn id="42" dur="26">
                                          <p:stCondLst>
                                            <p:cond delay="1808"/>
                                          </p:stCondLst>
                                        </p:cTn>
                                        <p:tgtEl>
                                          <p:spTgt spid="29"/>
                                        </p:tgtEl>
                                      </p:cBhvr>
                                      <p:to x="100000" y="95000"/>
                                    </p:animScale>
                                    <p:animScale>
                                      <p:cBhvr>
                                        <p:cTn id="43"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p:txBody>
          <a:bodyPr/>
          <a:lstStyle/>
          <a:p>
            <a:r>
              <a:rPr lang="fr-FR" dirty="0" smtClean="0"/>
              <a:t>Consulter </a:t>
            </a:r>
            <a:r>
              <a:rPr lang="fr-FR" dirty="0"/>
              <a:t>ses plafonds Carte </a:t>
            </a:r>
            <a:r>
              <a:rPr lang="fr-FR" dirty="0" smtClean="0"/>
              <a:t>Bancaire</a:t>
            </a:r>
            <a:endParaRPr lang="fr-FR" dirty="0"/>
          </a:p>
        </p:txBody>
      </p:sp>
      <p:sp>
        <p:nvSpPr>
          <p:cNvPr id="4" name="Espace réservé du contenu 3"/>
          <p:cNvSpPr>
            <a:spLocks noGrp="1"/>
          </p:cNvSpPr>
          <p:nvPr>
            <p:ph sz="quarter" idx="13"/>
          </p:nvPr>
        </p:nvSpPr>
        <p:spPr/>
        <p:txBody>
          <a:bodyPr>
            <a:normAutofit/>
          </a:bodyPr>
          <a:lstStyle/>
          <a:p>
            <a:r>
              <a:rPr lang="fr-FR" dirty="0"/>
              <a:t>Permettre à nos clients de suivre leurs plafonds de carte </a:t>
            </a:r>
            <a:r>
              <a:rPr lang="fr-FR" dirty="0" smtClean="0"/>
              <a:t>bancaire</a:t>
            </a:r>
            <a:endParaRPr lang="fr-FR" dirty="0"/>
          </a:p>
        </p:txBody>
      </p:sp>
      <p:sp>
        <p:nvSpPr>
          <p:cNvPr id="2" name="Espace réservé du contenu 1"/>
          <p:cNvSpPr>
            <a:spLocks noGrp="1"/>
          </p:cNvSpPr>
          <p:nvPr>
            <p:ph sz="quarter" idx="14"/>
          </p:nvPr>
        </p:nvSpPr>
        <p:spPr/>
        <p:txBody>
          <a:bodyPr/>
          <a:lstStyle/>
          <a:p>
            <a:r>
              <a:rPr lang="fr-FR" b="1" dirty="0"/>
              <a:t>autonome : </a:t>
            </a:r>
            <a:r>
              <a:rPr lang="fr-FR" dirty="0"/>
              <a:t>suivre ses encours de paiements et de retraits effectués par cartes </a:t>
            </a:r>
            <a:r>
              <a:rPr lang="fr-FR" dirty="0" smtClean="0"/>
              <a:t>bancaire</a:t>
            </a:r>
          </a:p>
        </p:txBody>
      </p:sp>
      <p:pic>
        <p:nvPicPr>
          <p:cNvPr id="27" name="Imag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543" y="1153676"/>
            <a:ext cx="2499251" cy="4435564"/>
          </a:xfrm>
          <a:prstGeom prst="rect">
            <a:avLst/>
          </a:prstGeom>
        </p:spPr>
      </p:pic>
      <p:pic>
        <p:nvPicPr>
          <p:cNvPr id="28" name="Image 27"/>
          <p:cNvPicPr/>
          <p:nvPr/>
        </p:nvPicPr>
        <p:blipFill>
          <a:blip r:embed="rId3">
            <a:extLst>
              <a:ext uri="{28A0092B-C50C-407E-A947-70E740481C1C}">
                <a14:useLocalDpi xmlns:a14="http://schemas.microsoft.com/office/drawing/2010/main" val="0"/>
              </a:ext>
            </a:extLst>
          </a:blip>
          <a:stretch>
            <a:fillRect/>
          </a:stretch>
        </p:blipFill>
        <p:spPr bwMode="auto">
          <a:xfrm>
            <a:off x="1043608" y="3398488"/>
            <a:ext cx="575268" cy="575268"/>
          </a:xfrm>
          <a:prstGeom prst="rect">
            <a:avLst/>
          </a:prstGeom>
          <a:noFill/>
          <a:ln>
            <a:noFill/>
          </a:ln>
        </p:spPr>
      </p:pic>
      <p:pic>
        <p:nvPicPr>
          <p:cNvPr id="2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440" y="1153676"/>
            <a:ext cx="2504354" cy="44274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Image 29"/>
          <p:cNvPicPr/>
          <p:nvPr/>
        </p:nvPicPr>
        <p:blipFill>
          <a:blip r:embed="rId3">
            <a:extLst>
              <a:ext uri="{28A0092B-C50C-407E-A947-70E740481C1C}">
                <a14:useLocalDpi xmlns:a14="http://schemas.microsoft.com/office/drawing/2010/main" val="0"/>
              </a:ext>
            </a:extLst>
          </a:blip>
          <a:stretch>
            <a:fillRect/>
          </a:stretch>
        </p:blipFill>
        <p:spPr bwMode="auto">
          <a:xfrm>
            <a:off x="2592208" y="3861048"/>
            <a:ext cx="575268" cy="575268"/>
          </a:xfrm>
          <a:prstGeom prst="rect">
            <a:avLst/>
          </a:prstGeom>
          <a:noFill/>
          <a:ln>
            <a:noFill/>
          </a:ln>
        </p:spPr>
      </p:pic>
      <p:pic>
        <p:nvPicPr>
          <p:cNvPr id="3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0642" y="1153675"/>
            <a:ext cx="2489823" cy="4427427"/>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Rectangle à coins arrondis 31"/>
          <p:cNvSpPr/>
          <p:nvPr/>
        </p:nvSpPr>
        <p:spPr>
          <a:xfrm>
            <a:off x="930642" y="2078656"/>
            <a:ext cx="2448662" cy="1800200"/>
          </a:xfrm>
          <a:prstGeom prst="roundRect">
            <a:avLst>
              <a:gd name="adj" fmla="val 6508"/>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sp>
        <p:nvSpPr>
          <p:cNvPr id="33" name="Rectangle 32"/>
          <p:cNvSpPr/>
          <p:nvPr/>
        </p:nvSpPr>
        <p:spPr>
          <a:xfrm>
            <a:off x="4707924" y="3556688"/>
            <a:ext cx="4192648" cy="1384995"/>
          </a:xfrm>
          <a:prstGeom prst="rect">
            <a:avLst/>
          </a:prstGeom>
        </p:spPr>
        <p:txBody>
          <a:bodyPr wrap="square">
            <a:spAutoFit/>
          </a:bodyPr>
          <a:lstStyle/>
          <a:p>
            <a:pPr algn="just"/>
            <a:r>
              <a:rPr lang="fr-FR" sz="1400" dirty="0">
                <a:solidFill>
                  <a:schemeClr val="accent1"/>
                </a:solidFill>
              </a:rPr>
              <a:t>Seule la consultation des plafonds de paiement et retraits est possible via le Mobile. </a:t>
            </a:r>
            <a:r>
              <a:rPr lang="fr-FR" sz="1400" dirty="0">
                <a:solidFill>
                  <a:schemeClr val="tx1">
                    <a:lumMod val="75000"/>
                    <a:lumOff val="25000"/>
                  </a:schemeClr>
                </a:solidFill>
              </a:rPr>
              <a:t>Les demandes de modification de plafonds peuvent être réalisées uniquement via Direct Ecureuil Internet. Une étude technique est actuellement en cours au niveau national pour proposer prochainement cette fonctionnalité sur le Mobile.</a:t>
            </a:r>
          </a:p>
        </p:txBody>
      </p:sp>
      <p:grpSp>
        <p:nvGrpSpPr>
          <p:cNvPr id="22" name="Groupe 21"/>
          <p:cNvGrpSpPr/>
          <p:nvPr/>
        </p:nvGrpSpPr>
        <p:grpSpPr>
          <a:xfrm>
            <a:off x="7839788" y="5781200"/>
            <a:ext cx="1131403" cy="782659"/>
            <a:chOff x="7041934" y="184515"/>
            <a:chExt cx="1131403" cy="782659"/>
          </a:xfrm>
        </p:grpSpPr>
        <p:sp>
          <p:nvSpPr>
            <p:cNvPr id="34" name="ZoneTexte 33"/>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5" name="Arc 34"/>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
        <p:nvSpPr>
          <p:cNvPr id="5" name="Rectangle 4"/>
          <p:cNvSpPr/>
          <p:nvPr/>
        </p:nvSpPr>
        <p:spPr>
          <a:xfrm>
            <a:off x="4707924" y="3276792"/>
            <a:ext cx="318814" cy="254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p:nvSpPr>
        <p:spPr>
          <a:xfrm>
            <a:off x="4932040" y="3260302"/>
            <a:ext cx="1224136" cy="279797"/>
          </a:xfrm>
          <a:prstGeom prst="rect">
            <a:avLst/>
          </a:prstGeom>
          <a:solidFill>
            <a:schemeClr val="bg1"/>
          </a:solidFill>
        </p:spPr>
        <p:txBody>
          <a:bodyPr wrap="square">
            <a:spAutoFit/>
          </a:bodyPr>
          <a:lstStyle/>
          <a:p>
            <a:pPr lvl="0"/>
            <a:r>
              <a:rPr lang="fr-FR" sz="1400" dirty="0" smtClean="0">
                <a:solidFill>
                  <a:srgbClr val="C31632"/>
                </a:solidFill>
              </a:rPr>
              <a:t>A retenir</a:t>
            </a:r>
            <a:endParaRPr lang="fr-FR" sz="1400" dirty="0">
              <a:solidFill>
                <a:srgbClr val="C31632"/>
              </a:solidFill>
            </a:endParaRPr>
          </a:p>
        </p:txBody>
      </p:sp>
      <p:pic>
        <p:nvPicPr>
          <p:cNvPr id="4098" name="Picture 2" descr="https://cdn2.iconfinder.com/data/icons/flat-icons-19/128/Light_bulb.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5366" y="3230133"/>
            <a:ext cx="278160" cy="278160"/>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p:cNvSpPr/>
          <p:nvPr/>
        </p:nvSpPr>
        <p:spPr>
          <a:xfrm>
            <a:off x="4707923" y="5287101"/>
            <a:ext cx="4263267" cy="367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72423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000" fill="hold"/>
                                        <p:tgtEl>
                                          <p:spTgt spid="28"/>
                                        </p:tgtEl>
                                        <p:attrNameLst>
                                          <p:attrName>ppt_x</p:attrName>
                                        </p:attrNameLst>
                                      </p:cBhvr>
                                      <p:tavLst>
                                        <p:tav tm="0">
                                          <p:val>
                                            <p:strVal val="#ppt_x"/>
                                          </p:val>
                                        </p:tav>
                                        <p:tav tm="100000">
                                          <p:val>
                                            <p:strVal val="#ppt_x"/>
                                          </p:val>
                                        </p:tav>
                                      </p:tavLst>
                                    </p:anim>
                                    <p:anim calcmode="lin" valueType="num">
                                      <p:cBhvr additive="base">
                                        <p:cTn id="8" dur="2000" fill="hold"/>
                                        <p:tgtEl>
                                          <p:spTgt spid="28"/>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28"/>
                                        </p:tgtEl>
                                        <p:attrNameLst>
                                          <p:attrName>style.visibility</p:attrName>
                                        </p:attrNameLst>
                                      </p:cBhvr>
                                      <p:to>
                                        <p:strVal val="hidden"/>
                                      </p:to>
                                    </p:set>
                                  </p:sub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1000"/>
                                        <p:tgtEl>
                                          <p:spTgt spid="29"/>
                                        </p:tgtEl>
                                      </p:cBhvr>
                                    </p:animEffect>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2000" fill="hold"/>
                                        <p:tgtEl>
                                          <p:spTgt spid="30"/>
                                        </p:tgtEl>
                                        <p:attrNameLst>
                                          <p:attrName>ppt_x</p:attrName>
                                        </p:attrNameLst>
                                      </p:cBhvr>
                                      <p:tavLst>
                                        <p:tav tm="0">
                                          <p:val>
                                            <p:strVal val="#ppt_x"/>
                                          </p:val>
                                        </p:tav>
                                        <p:tav tm="100000">
                                          <p:val>
                                            <p:strVal val="#ppt_x"/>
                                          </p:val>
                                        </p:tav>
                                      </p:tavLst>
                                    </p:anim>
                                    <p:anim calcmode="lin" valueType="num">
                                      <p:cBhvr additive="base">
                                        <p:cTn id="17" dur="2000" fill="hold"/>
                                        <p:tgtEl>
                                          <p:spTgt spid="30"/>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14"/>
                                            </p:cond>
                                          </p:stCondLst>
                                        </p:cTn>
                                        <p:tgtEl>
                                          <p:spTgt spid="30"/>
                                        </p:tgtEl>
                                        <p:attrNameLst>
                                          <p:attrName>style.visibility</p:attrName>
                                        </p:attrNameLst>
                                      </p:cBhvr>
                                      <p:to>
                                        <p:strVal val="hidden"/>
                                      </p:to>
                                    </p:set>
                                  </p:subTnLst>
                                </p:cTn>
                              </p:par>
                            </p:childTnLst>
                          </p:cTn>
                        </p:par>
                        <p:par>
                          <p:cTn id="18" fill="hold">
                            <p:stCondLst>
                              <p:cond delay="5000"/>
                            </p:stCondLst>
                            <p:childTnLst>
                              <p:par>
                                <p:cTn id="19" presetID="22" presetClass="entr" presetSubtype="1"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2000"/>
                                        <p:tgtEl>
                                          <p:spTgt spid="31"/>
                                        </p:tgtEl>
                                      </p:cBhvr>
                                    </p:animEffect>
                                  </p:childTnLst>
                                </p:cTn>
                              </p:par>
                            </p:childTnLst>
                          </p:cTn>
                        </p:par>
                        <p:par>
                          <p:cTn id="22" fill="hold">
                            <p:stCondLst>
                              <p:cond delay="7000"/>
                            </p:stCondLst>
                            <p:childTnLst>
                              <p:par>
                                <p:cTn id="23" presetID="1" presetClass="entr" presetSubtype="0" fill="hold" grpId="0" nodeType="afterEffect">
                                  <p:stCondLst>
                                    <p:cond delay="500"/>
                                  </p:stCondLst>
                                  <p:childTnLst>
                                    <p:set>
                                      <p:cBhvr>
                                        <p:cTn id="24" dur="1" fill="hold">
                                          <p:stCondLst>
                                            <p:cond delay="0"/>
                                          </p:stCondLst>
                                        </p:cTn>
                                        <p:tgtEl>
                                          <p:spTgt spid="32"/>
                                        </p:tgtEl>
                                        <p:attrNameLst>
                                          <p:attrName>style.visibility</p:attrName>
                                        </p:attrNameLst>
                                      </p:cBhvr>
                                      <p:to>
                                        <p:strVal val="visible"/>
                                      </p:to>
                                    </p:set>
                                  </p:childTnLst>
                                </p:cTn>
                              </p:par>
                            </p:childTnLst>
                          </p:cTn>
                        </p:par>
                        <p:par>
                          <p:cTn id="25" fill="hold">
                            <p:stCondLst>
                              <p:cond delay="7500"/>
                            </p:stCondLst>
                            <p:childTnLst>
                              <p:par>
                                <p:cTn id="26" presetID="26"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80">
                                          <p:stCondLst>
                                            <p:cond delay="0"/>
                                          </p:stCondLst>
                                        </p:cTn>
                                        <p:tgtEl>
                                          <p:spTgt spid="22"/>
                                        </p:tgtEl>
                                      </p:cBhvr>
                                    </p:animEffect>
                                    <p:anim calcmode="lin" valueType="num">
                                      <p:cBhvr>
                                        <p:cTn id="2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4" dur="26">
                                          <p:stCondLst>
                                            <p:cond delay="650"/>
                                          </p:stCondLst>
                                        </p:cTn>
                                        <p:tgtEl>
                                          <p:spTgt spid="22"/>
                                        </p:tgtEl>
                                      </p:cBhvr>
                                      <p:to x="100000" y="60000"/>
                                    </p:animScale>
                                    <p:animScale>
                                      <p:cBhvr>
                                        <p:cTn id="35" dur="166" decel="50000">
                                          <p:stCondLst>
                                            <p:cond delay="676"/>
                                          </p:stCondLst>
                                        </p:cTn>
                                        <p:tgtEl>
                                          <p:spTgt spid="22"/>
                                        </p:tgtEl>
                                      </p:cBhvr>
                                      <p:to x="100000" y="100000"/>
                                    </p:animScale>
                                    <p:animScale>
                                      <p:cBhvr>
                                        <p:cTn id="36" dur="26">
                                          <p:stCondLst>
                                            <p:cond delay="1312"/>
                                          </p:stCondLst>
                                        </p:cTn>
                                        <p:tgtEl>
                                          <p:spTgt spid="22"/>
                                        </p:tgtEl>
                                      </p:cBhvr>
                                      <p:to x="100000" y="80000"/>
                                    </p:animScale>
                                    <p:animScale>
                                      <p:cBhvr>
                                        <p:cTn id="37" dur="166" decel="50000">
                                          <p:stCondLst>
                                            <p:cond delay="1338"/>
                                          </p:stCondLst>
                                        </p:cTn>
                                        <p:tgtEl>
                                          <p:spTgt spid="22"/>
                                        </p:tgtEl>
                                      </p:cBhvr>
                                      <p:to x="100000" y="100000"/>
                                    </p:animScale>
                                    <p:animScale>
                                      <p:cBhvr>
                                        <p:cTn id="38" dur="26">
                                          <p:stCondLst>
                                            <p:cond delay="1642"/>
                                          </p:stCondLst>
                                        </p:cTn>
                                        <p:tgtEl>
                                          <p:spTgt spid="22"/>
                                        </p:tgtEl>
                                      </p:cBhvr>
                                      <p:to x="100000" y="90000"/>
                                    </p:animScale>
                                    <p:animScale>
                                      <p:cBhvr>
                                        <p:cTn id="39" dur="166" decel="50000">
                                          <p:stCondLst>
                                            <p:cond delay="1668"/>
                                          </p:stCondLst>
                                        </p:cTn>
                                        <p:tgtEl>
                                          <p:spTgt spid="22"/>
                                        </p:tgtEl>
                                      </p:cBhvr>
                                      <p:to x="100000" y="100000"/>
                                    </p:animScale>
                                    <p:animScale>
                                      <p:cBhvr>
                                        <p:cTn id="40" dur="26">
                                          <p:stCondLst>
                                            <p:cond delay="1808"/>
                                          </p:stCondLst>
                                        </p:cTn>
                                        <p:tgtEl>
                                          <p:spTgt spid="22"/>
                                        </p:tgtEl>
                                      </p:cBhvr>
                                      <p:to x="100000" y="95000"/>
                                    </p:animScale>
                                    <p:animScale>
                                      <p:cBhvr>
                                        <p:cTn id="41"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 name="Picture 2" descr="https://cdn2.iconfinder.com/data/icons/flat-icons-19/128/Light_bul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descr="https://cdn0.iconfinder.com/data/icons/office-icons-5/110/Briefcase-256.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249" t="23785" r="20153" b="25322"/>
          <a:stretch/>
        </p:blipFill>
        <p:spPr bwMode="auto">
          <a:xfrm>
            <a:off x="6127061" y="5712313"/>
            <a:ext cx="360249" cy="307629"/>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p:cNvSpPr>
            <a:spLocks noGrp="1"/>
          </p:cNvSpPr>
          <p:nvPr>
            <p:ph type="body" sz="quarter" idx="11"/>
          </p:nvPr>
        </p:nvSpPr>
        <p:spPr/>
        <p:txBody>
          <a:bodyPr/>
          <a:lstStyle/>
          <a:p>
            <a:r>
              <a:rPr lang="fr-FR" dirty="0"/>
              <a:t>S’enrôler à </a:t>
            </a:r>
            <a:r>
              <a:rPr lang="fr-FR" dirty="0" smtClean="0"/>
              <a:t>Secur'Pass</a:t>
            </a:r>
            <a:endParaRPr lang="fr-FR" dirty="0"/>
          </a:p>
        </p:txBody>
      </p:sp>
      <p:sp>
        <p:nvSpPr>
          <p:cNvPr id="4" name="Espace réservé du contenu 3"/>
          <p:cNvSpPr>
            <a:spLocks noGrp="1"/>
          </p:cNvSpPr>
          <p:nvPr>
            <p:ph sz="quarter" idx="13"/>
          </p:nvPr>
        </p:nvSpPr>
        <p:spPr/>
        <p:txBody>
          <a:bodyPr/>
          <a:lstStyle/>
          <a:p>
            <a:r>
              <a:rPr lang="fr-FR" dirty="0" smtClean="0"/>
              <a:t>Permettre à nos clients de réaliser des opérations sécurisées de BAD </a:t>
            </a:r>
            <a:endParaRPr lang="fr-FR" dirty="0"/>
          </a:p>
        </p:txBody>
      </p:sp>
      <p:sp>
        <p:nvSpPr>
          <p:cNvPr id="5" name="Espace réservé du contenu 4"/>
          <p:cNvSpPr>
            <a:spLocks noGrp="1"/>
          </p:cNvSpPr>
          <p:nvPr>
            <p:ph sz="quarter" idx="14"/>
          </p:nvPr>
        </p:nvSpPr>
        <p:spPr>
          <a:xfrm>
            <a:off x="4707923" y="2060848"/>
            <a:ext cx="4263267" cy="864096"/>
          </a:xfrm>
        </p:spPr>
        <p:txBody>
          <a:bodyPr>
            <a:noAutofit/>
          </a:bodyPr>
          <a:lstStyle/>
          <a:p>
            <a:r>
              <a:rPr lang="fr-FR" b="1" spc="-30" dirty="0"/>
              <a:t>s</a:t>
            </a:r>
            <a:r>
              <a:rPr lang="fr-FR" b="1" spc="-30" dirty="0" smtClean="0"/>
              <a:t>écuritaire </a:t>
            </a:r>
            <a:r>
              <a:rPr lang="fr-FR" spc="-30" dirty="0" smtClean="0"/>
              <a:t>: Sécur'Pass est  LA  solution sécuritaire de 1</a:t>
            </a:r>
            <a:r>
              <a:rPr lang="fr-FR" spc="-30" baseline="30000" dirty="0" smtClean="0"/>
              <a:t>er</a:t>
            </a:r>
            <a:r>
              <a:rPr lang="fr-FR" spc="-30" dirty="0" smtClean="0"/>
              <a:t> ordre</a:t>
            </a:r>
          </a:p>
          <a:p>
            <a:pPr algn="just"/>
            <a:r>
              <a:rPr lang="fr-FR" b="1" dirty="0"/>
              <a:t>i</a:t>
            </a:r>
            <a:r>
              <a:rPr lang="fr-FR" b="1" dirty="0" smtClean="0"/>
              <a:t>nstantané</a:t>
            </a:r>
            <a:r>
              <a:rPr lang="fr-FR" dirty="0" smtClean="0"/>
              <a:t> :  fini le délai de 72h00 entre l’ajout d’un RIB dans la BAD et la possibilité d’effectuer un virement.</a:t>
            </a:r>
            <a:endParaRPr lang="fr-FR" dirty="0"/>
          </a:p>
        </p:txBody>
      </p:sp>
      <p:sp>
        <p:nvSpPr>
          <p:cNvPr id="6" name="ZoneTexte 5"/>
          <p:cNvSpPr txBox="1"/>
          <p:nvPr/>
        </p:nvSpPr>
        <p:spPr>
          <a:xfrm>
            <a:off x="4716016" y="3083476"/>
            <a:ext cx="4112548" cy="1569660"/>
          </a:xfrm>
          <a:prstGeom prst="rect">
            <a:avLst/>
          </a:prstGeom>
          <a:solidFill>
            <a:schemeClr val="bg1"/>
          </a:solidFill>
          <a:ln>
            <a:solidFill>
              <a:schemeClr val="accent1"/>
            </a:solidFill>
          </a:ln>
        </p:spPr>
        <p:txBody>
          <a:bodyPr wrap="square" rtlCol="0">
            <a:spAutoFit/>
          </a:bodyPr>
          <a:lstStyle/>
          <a:p>
            <a:pPr algn="just"/>
            <a:r>
              <a:rPr lang="fr-FR" sz="1200" b="1" dirty="0" smtClean="0">
                <a:solidFill>
                  <a:schemeClr val="accent1"/>
                </a:solidFill>
              </a:rPr>
              <a:t>Secur'Pass est depuis 2018 la solution d’authentification forte du groupe Caisse d’Epargne. Tous nos clients détenteurs d’un Smartphone doivent en être équipés.</a:t>
            </a:r>
          </a:p>
          <a:p>
            <a:pPr marL="171450" indent="-171450" algn="just">
              <a:buClr>
                <a:schemeClr val="accent1"/>
              </a:buClr>
              <a:buFontTx/>
              <a:buChar char="-"/>
            </a:pPr>
            <a:r>
              <a:rPr lang="fr-FR" sz="1200" b="1" dirty="0" smtClean="0">
                <a:solidFill>
                  <a:schemeClr val="accent1"/>
                </a:solidFill>
              </a:rPr>
              <a:t>Dès à présent </a:t>
            </a:r>
            <a:r>
              <a:rPr lang="fr-FR" sz="1200" dirty="0" smtClean="0">
                <a:solidFill>
                  <a:schemeClr val="tx1">
                    <a:lumMod val="65000"/>
                    <a:lumOff val="35000"/>
                  </a:schemeClr>
                </a:solidFill>
              </a:rPr>
              <a:t>Sécur'Pass vient remplacer SOL SMS  lors de la réalisation d’opérations sécurisées de BAD*. </a:t>
            </a:r>
          </a:p>
          <a:p>
            <a:pPr marL="171450" indent="-171450" algn="just">
              <a:buClr>
                <a:schemeClr val="accent1"/>
              </a:buClr>
              <a:buFontTx/>
              <a:buChar char="-"/>
            </a:pPr>
            <a:r>
              <a:rPr lang="fr-FR" sz="1200" b="1" dirty="0" smtClean="0">
                <a:solidFill>
                  <a:schemeClr val="accent1"/>
                </a:solidFill>
              </a:rPr>
              <a:t>Prochainement, </a:t>
            </a:r>
            <a:r>
              <a:rPr lang="fr-FR" sz="1200" dirty="0" smtClean="0">
                <a:solidFill>
                  <a:schemeClr val="tx1">
                    <a:lumMod val="65000"/>
                    <a:lumOff val="35000"/>
                  </a:schemeClr>
                </a:solidFill>
              </a:rPr>
              <a:t>Secur'Pass viendra également remplacer le SMS à saisir lors des paiements internet réalisés en 3Dsecure (achats sur Internet).</a:t>
            </a:r>
            <a:endParaRPr lang="fr-FR" sz="1200" dirty="0">
              <a:solidFill>
                <a:schemeClr val="tx1">
                  <a:lumMod val="65000"/>
                  <a:lumOff val="35000"/>
                </a:schemeClr>
              </a:solidFill>
            </a:endParaRPr>
          </a:p>
        </p:txBody>
      </p:sp>
      <p:sp>
        <p:nvSpPr>
          <p:cNvPr id="12" name="Rectangle 11"/>
          <p:cNvSpPr/>
          <p:nvPr/>
        </p:nvSpPr>
        <p:spPr>
          <a:xfrm>
            <a:off x="4578070" y="6057317"/>
            <a:ext cx="891396" cy="553998"/>
          </a:xfrm>
          <a:prstGeom prst="rect">
            <a:avLst/>
          </a:prstGeom>
        </p:spPr>
        <p:txBody>
          <a:bodyPr wrap="square">
            <a:spAutoFit/>
          </a:bodyPr>
          <a:lstStyle/>
          <a:p>
            <a:pPr algn="ctr"/>
            <a:r>
              <a:rPr lang="fr-FR" sz="1000" dirty="0" smtClean="0">
                <a:hlinkClick r:id="rId4"/>
              </a:rPr>
              <a:t>Vidéo activation Secur'Pass</a:t>
            </a:r>
            <a:endParaRPr lang="fr-FR" sz="1000" dirty="0"/>
          </a:p>
        </p:txBody>
      </p:sp>
      <p:sp>
        <p:nvSpPr>
          <p:cNvPr id="16" name="ZoneTexte 15"/>
          <p:cNvSpPr txBox="1"/>
          <p:nvPr/>
        </p:nvSpPr>
        <p:spPr>
          <a:xfrm>
            <a:off x="5312869" y="6057317"/>
            <a:ext cx="699291" cy="400110"/>
          </a:xfrm>
          <a:prstGeom prst="rect">
            <a:avLst/>
          </a:prstGeom>
          <a:noFill/>
        </p:spPr>
        <p:txBody>
          <a:bodyPr wrap="square" rtlCol="0">
            <a:spAutoFit/>
          </a:bodyPr>
          <a:lstStyle/>
          <a:p>
            <a:pPr algn="ctr"/>
            <a:r>
              <a:rPr lang="fr-FR" sz="1000" dirty="0" smtClean="0">
                <a:hlinkClick r:id="rId5"/>
              </a:rPr>
              <a:t>Fiche Pratique </a:t>
            </a:r>
            <a:endParaRPr lang="fr-FR" sz="1000" dirty="0"/>
          </a:p>
        </p:txBody>
      </p:sp>
      <p:sp>
        <p:nvSpPr>
          <p:cNvPr id="18" name="ZoneTexte 17"/>
          <p:cNvSpPr txBox="1"/>
          <p:nvPr/>
        </p:nvSpPr>
        <p:spPr>
          <a:xfrm>
            <a:off x="5868144" y="6061741"/>
            <a:ext cx="874095" cy="400110"/>
          </a:xfrm>
          <a:prstGeom prst="rect">
            <a:avLst/>
          </a:prstGeom>
          <a:noFill/>
        </p:spPr>
        <p:txBody>
          <a:bodyPr wrap="square" rtlCol="0">
            <a:spAutoFit/>
          </a:bodyPr>
          <a:lstStyle/>
          <a:p>
            <a:pPr algn="ctr"/>
            <a:r>
              <a:rPr lang="fr-FR" sz="1000" dirty="0" smtClean="0">
                <a:hlinkClick r:id="rId6"/>
              </a:rPr>
              <a:t>FAQ Secur'Pass</a:t>
            </a:r>
            <a:endParaRPr lang="fr-FR" sz="1000" dirty="0"/>
          </a:p>
        </p:txBody>
      </p:sp>
      <p:sp>
        <p:nvSpPr>
          <p:cNvPr id="51" name="ZoneTexte 50"/>
          <p:cNvSpPr txBox="1"/>
          <p:nvPr/>
        </p:nvSpPr>
        <p:spPr>
          <a:xfrm>
            <a:off x="358736" y="6413847"/>
            <a:ext cx="3672408" cy="369332"/>
          </a:xfrm>
          <a:prstGeom prst="rect">
            <a:avLst/>
          </a:prstGeom>
          <a:noFill/>
        </p:spPr>
        <p:txBody>
          <a:bodyPr wrap="square" rtlCol="0">
            <a:spAutoFit/>
          </a:bodyPr>
          <a:lstStyle/>
          <a:p>
            <a:r>
              <a:rPr lang="fr-FR" sz="900" dirty="0" smtClean="0">
                <a:solidFill>
                  <a:schemeClr val="accent1"/>
                </a:solidFill>
              </a:rPr>
              <a:t>*</a:t>
            </a:r>
            <a:r>
              <a:rPr lang="fr-FR" sz="900" b="1" dirty="0" smtClean="0">
                <a:solidFill>
                  <a:schemeClr val="accent1"/>
                </a:solidFill>
              </a:rPr>
              <a:t>Opération sécurisé Banque </a:t>
            </a:r>
            <a:r>
              <a:rPr lang="fr-FR" sz="900" b="1" dirty="0">
                <a:solidFill>
                  <a:schemeClr val="accent1"/>
                </a:solidFill>
              </a:rPr>
              <a:t>à Distance : </a:t>
            </a:r>
            <a:r>
              <a:rPr lang="fr-FR" sz="900" dirty="0">
                <a:solidFill>
                  <a:schemeClr val="tx1">
                    <a:lumMod val="75000"/>
                    <a:lumOff val="25000"/>
                  </a:schemeClr>
                </a:solidFill>
              </a:rPr>
              <a:t>Ajouter un </a:t>
            </a:r>
            <a:r>
              <a:rPr lang="fr-FR" sz="900" dirty="0" smtClean="0">
                <a:solidFill>
                  <a:schemeClr val="tx1">
                    <a:lumMod val="75000"/>
                    <a:lumOff val="25000"/>
                  </a:schemeClr>
                </a:solidFill>
              </a:rPr>
              <a:t>RIB, réaliser  </a:t>
            </a:r>
            <a:r>
              <a:rPr lang="fr-FR" sz="900" dirty="0">
                <a:solidFill>
                  <a:schemeClr val="tx1">
                    <a:lumMod val="75000"/>
                    <a:lumOff val="25000"/>
                  </a:schemeClr>
                </a:solidFill>
              </a:rPr>
              <a:t>un virement en France et hors </a:t>
            </a:r>
            <a:r>
              <a:rPr lang="fr-FR" sz="900" dirty="0" smtClean="0">
                <a:solidFill>
                  <a:schemeClr val="tx1">
                    <a:lumMod val="75000"/>
                    <a:lumOff val="25000"/>
                  </a:schemeClr>
                </a:solidFill>
              </a:rPr>
              <a:t>France, Commander </a:t>
            </a:r>
            <a:r>
              <a:rPr lang="fr-FR" sz="900" dirty="0">
                <a:solidFill>
                  <a:schemeClr val="tx1">
                    <a:lumMod val="75000"/>
                    <a:lumOff val="25000"/>
                  </a:schemeClr>
                </a:solidFill>
              </a:rPr>
              <a:t>un </a:t>
            </a:r>
            <a:r>
              <a:rPr lang="fr-FR" sz="900" dirty="0" smtClean="0">
                <a:solidFill>
                  <a:schemeClr val="tx1">
                    <a:lumMod val="75000"/>
                    <a:lumOff val="25000"/>
                  </a:schemeClr>
                </a:solidFill>
              </a:rPr>
              <a:t>chéquier, Modifier </a:t>
            </a:r>
            <a:r>
              <a:rPr lang="fr-FR" sz="900" dirty="0">
                <a:solidFill>
                  <a:schemeClr val="tx1">
                    <a:lumMod val="75000"/>
                    <a:lumOff val="25000"/>
                  </a:schemeClr>
                </a:solidFill>
              </a:rPr>
              <a:t>ses coordonnées </a:t>
            </a:r>
            <a:r>
              <a:rPr lang="fr-FR" sz="900" dirty="0" smtClean="0">
                <a:solidFill>
                  <a:schemeClr val="tx1">
                    <a:lumMod val="75000"/>
                    <a:lumOff val="25000"/>
                  </a:schemeClr>
                </a:solidFill>
              </a:rPr>
              <a:t>…</a:t>
            </a:r>
            <a:endParaRPr lang="fr-FR" sz="900" dirty="0">
              <a:solidFill>
                <a:schemeClr val="tx1">
                  <a:lumMod val="75000"/>
                  <a:lumOff val="25000"/>
                </a:schemeClr>
              </a:solidFill>
            </a:endParaRPr>
          </a:p>
        </p:txBody>
      </p:sp>
      <p:pic>
        <p:nvPicPr>
          <p:cNvPr id="53" name="Image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583" y="1153826"/>
            <a:ext cx="2619719" cy="4411111"/>
          </a:xfrm>
          <a:prstGeom prst="rect">
            <a:avLst/>
          </a:prstGeom>
        </p:spPr>
      </p:pic>
      <p:pic>
        <p:nvPicPr>
          <p:cNvPr id="54" name="Image 53"/>
          <p:cNvPicPr/>
          <p:nvPr/>
        </p:nvPicPr>
        <p:blipFill>
          <a:blip r:embed="rId8">
            <a:extLst>
              <a:ext uri="{28A0092B-C50C-407E-A947-70E740481C1C}">
                <a14:useLocalDpi xmlns:a14="http://schemas.microsoft.com/office/drawing/2010/main" val="0"/>
              </a:ext>
            </a:extLst>
          </a:blip>
          <a:stretch>
            <a:fillRect/>
          </a:stretch>
        </p:blipFill>
        <p:spPr bwMode="auto">
          <a:xfrm>
            <a:off x="974054" y="5185262"/>
            <a:ext cx="575268" cy="575268"/>
          </a:xfrm>
          <a:prstGeom prst="rect">
            <a:avLst/>
          </a:prstGeom>
          <a:noFill/>
          <a:ln>
            <a:noFill/>
          </a:ln>
        </p:spPr>
      </p:pic>
      <p:pic>
        <p:nvPicPr>
          <p:cNvPr id="2050" name="Picture 2" descr="f967ee21-0817-4182-8f13-08c95aa126eb@dom1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203" y="1185278"/>
            <a:ext cx="2645453" cy="450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Image 54"/>
          <p:cNvPicPr/>
          <p:nvPr/>
        </p:nvPicPr>
        <p:blipFill>
          <a:blip r:embed="rId8">
            <a:extLst>
              <a:ext uri="{28A0092B-C50C-407E-A947-70E740481C1C}">
                <a14:useLocalDpi xmlns:a14="http://schemas.microsoft.com/office/drawing/2010/main" val="0"/>
              </a:ext>
            </a:extLst>
          </a:blip>
          <a:stretch>
            <a:fillRect/>
          </a:stretch>
        </p:blipFill>
        <p:spPr bwMode="auto">
          <a:xfrm>
            <a:off x="1619672" y="3212976"/>
            <a:ext cx="575268" cy="575268"/>
          </a:xfrm>
          <a:prstGeom prst="rect">
            <a:avLst/>
          </a:prstGeom>
          <a:noFill/>
          <a:ln>
            <a:noFill/>
          </a:ln>
        </p:spPr>
      </p:pic>
      <p:pic>
        <p:nvPicPr>
          <p:cNvPr id="56" name="Image 55">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6" name="Groupe 25"/>
          <p:cNvGrpSpPr/>
          <p:nvPr/>
        </p:nvGrpSpPr>
        <p:grpSpPr>
          <a:xfrm>
            <a:off x="7839788" y="5781200"/>
            <a:ext cx="1131403" cy="782659"/>
            <a:chOff x="7041934" y="184515"/>
            <a:chExt cx="1131403" cy="782659"/>
          </a:xfrm>
        </p:grpSpPr>
        <p:sp>
          <p:nvSpPr>
            <p:cNvPr id="29" name="ZoneTexte 28"/>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3" name="Arc 32"/>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37" name="Picture 6" descr="video, youtube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60032" y="5700909"/>
            <a:ext cx="330437" cy="330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86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2000" fill="hold"/>
                                        <p:tgtEl>
                                          <p:spTgt spid="54"/>
                                        </p:tgtEl>
                                        <p:attrNameLst>
                                          <p:attrName>ppt_x</p:attrName>
                                        </p:attrNameLst>
                                      </p:cBhvr>
                                      <p:tavLst>
                                        <p:tav tm="0">
                                          <p:val>
                                            <p:strVal val="#ppt_x"/>
                                          </p:val>
                                        </p:tav>
                                        <p:tav tm="100000">
                                          <p:val>
                                            <p:strVal val="#ppt_x"/>
                                          </p:val>
                                        </p:tav>
                                      </p:tavLst>
                                    </p:anim>
                                    <p:anim calcmode="lin" valueType="num">
                                      <p:cBhvr additive="base">
                                        <p:cTn id="8" dur="2000" fill="hold"/>
                                        <p:tgtEl>
                                          <p:spTgt spid="5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up)">
                                      <p:cBhvr>
                                        <p:cTn id="12" dur="2000"/>
                                        <p:tgtEl>
                                          <p:spTgt spid="2050"/>
                                        </p:tgtEl>
                                      </p:cBhvr>
                                    </p:animEffect>
                                  </p:childTnLst>
                                </p:cTn>
                              </p:par>
                            </p:childTnLst>
                          </p:cTn>
                        </p:par>
                        <p:par>
                          <p:cTn id="13" fill="hold">
                            <p:stCondLst>
                              <p:cond delay="4000"/>
                            </p:stCondLst>
                            <p:childTnLst>
                              <p:par>
                                <p:cTn id="14" presetID="2" presetClass="entr" presetSubtype="4"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additive="base">
                                        <p:cTn id="16" dur="2000" fill="hold"/>
                                        <p:tgtEl>
                                          <p:spTgt spid="55"/>
                                        </p:tgtEl>
                                        <p:attrNameLst>
                                          <p:attrName>ppt_x</p:attrName>
                                        </p:attrNameLst>
                                      </p:cBhvr>
                                      <p:tavLst>
                                        <p:tav tm="0">
                                          <p:val>
                                            <p:strVal val="#ppt_x"/>
                                          </p:val>
                                        </p:tav>
                                        <p:tav tm="100000">
                                          <p:val>
                                            <p:strVal val="#ppt_x"/>
                                          </p:val>
                                        </p:tav>
                                      </p:tavLst>
                                    </p:anim>
                                    <p:anim calcmode="lin" valueType="num">
                                      <p:cBhvr additive="base">
                                        <p:cTn id="17" dur="2000" fill="hold"/>
                                        <p:tgtEl>
                                          <p:spTgt spid="55"/>
                                        </p:tgtEl>
                                        <p:attrNameLst>
                                          <p:attrName>ppt_y</p:attrName>
                                        </p:attrNameLst>
                                      </p:cBhvr>
                                      <p:tavLst>
                                        <p:tav tm="0">
                                          <p:val>
                                            <p:strVal val="1+#ppt_h/2"/>
                                          </p:val>
                                        </p:tav>
                                        <p:tav tm="100000">
                                          <p:val>
                                            <p:strVal val="#ppt_y"/>
                                          </p:val>
                                        </p:tav>
                                      </p:tavLst>
                                    </p:anim>
                                  </p:childTnLst>
                                </p:cTn>
                              </p:par>
                            </p:childTnLst>
                          </p:cTn>
                        </p:par>
                        <p:par>
                          <p:cTn id="18" fill="hold">
                            <p:stCondLst>
                              <p:cond delay="6000"/>
                            </p:stCondLst>
                            <p:childTnLst>
                              <p:par>
                                <p:cTn id="19" presetID="26" presetClass="entr" presetSubtype="0"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80">
                                          <p:stCondLst>
                                            <p:cond delay="0"/>
                                          </p:stCondLst>
                                        </p:cTn>
                                        <p:tgtEl>
                                          <p:spTgt spid="26"/>
                                        </p:tgtEl>
                                      </p:cBhvr>
                                    </p:animEffect>
                                    <p:anim calcmode="lin" valueType="num">
                                      <p:cBhvr>
                                        <p:cTn id="2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7" dur="26">
                                          <p:stCondLst>
                                            <p:cond delay="650"/>
                                          </p:stCondLst>
                                        </p:cTn>
                                        <p:tgtEl>
                                          <p:spTgt spid="26"/>
                                        </p:tgtEl>
                                      </p:cBhvr>
                                      <p:to x="100000" y="60000"/>
                                    </p:animScale>
                                    <p:animScale>
                                      <p:cBhvr>
                                        <p:cTn id="28" dur="166" decel="50000">
                                          <p:stCondLst>
                                            <p:cond delay="676"/>
                                          </p:stCondLst>
                                        </p:cTn>
                                        <p:tgtEl>
                                          <p:spTgt spid="26"/>
                                        </p:tgtEl>
                                      </p:cBhvr>
                                      <p:to x="100000" y="100000"/>
                                    </p:animScale>
                                    <p:animScale>
                                      <p:cBhvr>
                                        <p:cTn id="29" dur="26">
                                          <p:stCondLst>
                                            <p:cond delay="1312"/>
                                          </p:stCondLst>
                                        </p:cTn>
                                        <p:tgtEl>
                                          <p:spTgt spid="26"/>
                                        </p:tgtEl>
                                      </p:cBhvr>
                                      <p:to x="100000" y="80000"/>
                                    </p:animScale>
                                    <p:animScale>
                                      <p:cBhvr>
                                        <p:cTn id="30" dur="166" decel="50000">
                                          <p:stCondLst>
                                            <p:cond delay="1338"/>
                                          </p:stCondLst>
                                        </p:cTn>
                                        <p:tgtEl>
                                          <p:spTgt spid="26"/>
                                        </p:tgtEl>
                                      </p:cBhvr>
                                      <p:to x="100000" y="100000"/>
                                    </p:animScale>
                                    <p:animScale>
                                      <p:cBhvr>
                                        <p:cTn id="31" dur="26">
                                          <p:stCondLst>
                                            <p:cond delay="1642"/>
                                          </p:stCondLst>
                                        </p:cTn>
                                        <p:tgtEl>
                                          <p:spTgt spid="26"/>
                                        </p:tgtEl>
                                      </p:cBhvr>
                                      <p:to x="100000" y="90000"/>
                                    </p:animScale>
                                    <p:animScale>
                                      <p:cBhvr>
                                        <p:cTn id="32" dur="166" decel="50000">
                                          <p:stCondLst>
                                            <p:cond delay="1668"/>
                                          </p:stCondLst>
                                        </p:cTn>
                                        <p:tgtEl>
                                          <p:spTgt spid="26"/>
                                        </p:tgtEl>
                                      </p:cBhvr>
                                      <p:to x="100000" y="100000"/>
                                    </p:animScale>
                                    <p:animScale>
                                      <p:cBhvr>
                                        <p:cTn id="33" dur="26">
                                          <p:stCondLst>
                                            <p:cond delay="1808"/>
                                          </p:stCondLst>
                                        </p:cTn>
                                        <p:tgtEl>
                                          <p:spTgt spid="26"/>
                                        </p:tgtEl>
                                      </p:cBhvr>
                                      <p:to x="100000" y="95000"/>
                                    </p:animScale>
                                    <p:animScale>
                                      <p:cBhvr>
                                        <p:cTn id="34" dur="166" decel="50000">
                                          <p:stCondLst>
                                            <p:cond delay="1834"/>
                                          </p:stCondLst>
                                        </p:cTn>
                                        <p:tgtEl>
                                          <p:spTgt spid="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 name="Picture 10" descr="https://cdn2.iconfinder.com/data/icons/social-media-8/128/note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4"/>
          <p:cNvSpPr>
            <a:spLocks noGrp="1"/>
          </p:cNvSpPr>
          <p:nvPr>
            <p:ph type="body" sz="quarter" idx="11"/>
          </p:nvPr>
        </p:nvSpPr>
        <p:spPr/>
        <p:txBody>
          <a:bodyPr/>
          <a:lstStyle/>
          <a:p>
            <a:r>
              <a:rPr lang="fr-FR" dirty="0"/>
              <a:t>Gérer et consulter ses </a:t>
            </a:r>
            <a:r>
              <a:rPr lang="fr-FR" dirty="0" smtClean="0"/>
              <a:t>e-Documents </a:t>
            </a:r>
            <a:endParaRPr lang="fr-FR" dirty="0"/>
          </a:p>
        </p:txBody>
      </p:sp>
      <p:sp>
        <p:nvSpPr>
          <p:cNvPr id="6" name="Espace réservé du contenu 5"/>
          <p:cNvSpPr>
            <a:spLocks noGrp="1"/>
          </p:cNvSpPr>
          <p:nvPr>
            <p:ph sz="quarter" idx="13"/>
          </p:nvPr>
        </p:nvSpPr>
        <p:spPr/>
        <p:txBody>
          <a:bodyPr>
            <a:normAutofit lnSpcReduction="10000"/>
          </a:bodyPr>
          <a:lstStyle/>
          <a:p>
            <a:pPr algn="just"/>
            <a:r>
              <a:rPr lang="fr-FR" dirty="0" err="1" smtClean="0"/>
              <a:t>e-Document</a:t>
            </a:r>
            <a:r>
              <a:rPr lang="fr-FR" dirty="0" smtClean="0"/>
              <a:t> est désormais la norme est doit être proposé à 100% de nos clients.</a:t>
            </a:r>
          </a:p>
          <a:p>
            <a:pPr algn="just"/>
            <a:endParaRPr lang="fr-FR" dirty="0"/>
          </a:p>
        </p:txBody>
      </p:sp>
      <p:sp>
        <p:nvSpPr>
          <p:cNvPr id="4" name="Espace réservé du contenu 3"/>
          <p:cNvSpPr>
            <a:spLocks noGrp="1"/>
          </p:cNvSpPr>
          <p:nvPr>
            <p:ph sz="quarter" idx="14"/>
          </p:nvPr>
        </p:nvSpPr>
        <p:spPr>
          <a:xfrm>
            <a:off x="6167477" y="2060848"/>
            <a:ext cx="2700722" cy="1204384"/>
          </a:xfrm>
        </p:spPr>
        <p:txBody>
          <a:bodyPr>
            <a:noAutofit/>
          </a:bodyPr>
          <a:lstStyle/>
          <a:p>
            <a:pPr algn="just"/>
            <a:r>
              <a:rPr lang="fr-FR" b="1" spc="-30" dirty="0" smtClean="0"/>
              <a:t>écologique</a:t>
            </a:r>
            <a:r>
              <a:rPr lang="fr-FR" spc="-30" dirty="0" smtClean="0"/>
              <a:t> </a:t>
            </a:r>
            <a:r>
              <a:rPr lang="fr-FR" spc="-30" dirty="0"/>
              <a:t>: moins de papier, moins d’impact carbone …</a:t>
            </a:r>
          </a:p>
          <a:p>
            <a:pPr algn="just"/>
            <a:r>
              <a:rPr lang="fr-FR" b="1" spc="-30" dirty="0" smtClean="0"/>
              <a:t>organisé</a:t>
            </a:r>
            <a:r>
              <a:rPr lang="fr-FR" spc="-30" dirty="0" smtClean="0"/>
              <a:t> </a:t>
            </a:r>
            <a:r>
              <a:rPr lang="fr-FR" spc="-30" dirty="0"/>
              <a:t>: des documents disponibles sur DEI et sur Mobile 24h/24 7j/7 </a:t>
            </a:r>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17" y="1412776"/>
            <a:ext cx="5050731" cy="864096"/>
          </a:xfrm>
          <a:prstGeom prst="rect">
            <a:avLst/>
          </a:prstGeom>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1700877"/>
            <a:ext cx="489418" cy="287893"/>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6814"/>
          <a:stretch/>
        </p:blipFill>
        <p:spPr bwMode="auto">
          <a:xfrm>
            <a:off x="669217" y="2276872"/>
            <a:ext cx="5064925" cy="1976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Image 10"/>
          <p:cNvPicPr/>
          <p:nvPr/>
        </p:nvPicPr>
        <p:blipFill>
          <a:blip r:embed="rId6">
            <a:extLst>
              <a:ext uri="{28A0092B-C50C-407E-A947-70E740481C1C}">
                <a14:useLocalDpi xmlns:a14="http://schemas.microsoft.com/office/drawing/2010/main" val="0"/>
              </a:ext>
            </a:extLst>
          </a:blip>
          <a:stretch>
            <a:fillRect/>
          </a:stretch>
        </p:blipFill>
        <p:spPr bwMode="auto">
          <a:xfrm>
            <a:off x="1116412" y="3203931"/>
            <a:ext cx="575268" cy="575268"/>
          </a:xfrm>
          <a:prstGeom prst="rect">
            <a:avLst/>
          </a:prstGeom>
          <a:noFill/>
          <a:ln>
            <a:noFill/>
          </a:ln>
        </p:spPr>
      </p:pic>
      <p:pic>
        <p:nvPicPr>
          <p:cNvPr id="12" name="Image 11"/>
          <p:cNvPicPr/>
          <p:nvPr/>
        </p:nvPicPr>
        <p:blipFill>
          <a:blip r:embed="rId6">
            <a:extLst>
              <a:ext uri="{28A0092B-C50C-407E-A947-70E740481C1C}">
                <a14:useLocalDpi xmlns:a14="http://schemas.microsoft.com/office/drawing/2010/main" val="0"/>
              </a:ext>
            </a:extLst>
          </a:blip>
          <a:stretch>
            <a:fillRect/>
          </a:stretch>
        </p:blipFill>
        <p:spPr bwMode="auto">
          <a:xfrm>
            <a:off x="1627804" y="1757162"/>
            <a:ext cx="575268" cy="575268"/>
          </a:xfrm>
          <a:prstGeom prst="rect">
            <a:avLst/>
          </a:prstGeom>
          <a:noFill/>
          <a:ln>
            <a:noFill/>
          </a:ln>
        </p:spPr>
      </p:pic>
      <p:sp>
        <p:nvSpPr>
          <p:cNvPr id="13" name="Rectangle 12"/>
          <p:cNvSpPr/>
          <p:nvPr/>
        </p:nvSpPr>
        <p:spPr>
          <a:xfrm>
            <a:off x="1261784" y="1460941"/>
            <a:ext cx="1781257" cy="215444"/>
          </a:xfrm>
          <a:prstGeom prst="rect">
            <a:avLst/>
          </a:prstGeom>
          <a:solidFill>
            <a:schemeClr val="accent1"/>
          </a:solidFill>
        </p:spPr>
        <p:txBody>
          <a:bodyPr wrap="none" anchor="ctr">
            <a:spAutoFit/>
          </a:bodyPr>
          <a:lstStyle/>
          <a:p>
            <a:pPr algn="ctr"/>
            <a:r>
              <a:rPr lang="fr-FR" sz="800" b="1" dirty="0" smtClean="0">
                <a:solidFill>
                  <a:schemeClr val="bg1"/>
                </a:solidFill>
              </a:rPr>
              <a:t>NOUVEAU :  à compter du 08 avril 2019 </a:t>
            </a:r>
            <a:endParaRPr lang="fr-FR" sz="800" b="1" dirty="0">
              <a:solidFill>
                <a:schemeClr val="bg1"/>
              </a:solidFill>
            </a:endParaRPr>
          </a:p>
        </p:txBody>
      </p:sp>
      <p:sp>
        <p:nvSpPr>
          <p:cNvPr id="23" name="Rectangle 22"/>
          <p:cNvSpPr/>
          <p:nvPr/>
        </p:nvSpPr>
        <p:spPr>
          <a:xfrm>
            <a:off x="4593522" y="6040338"/>
            <a:ext cx="864096" cy="553998"/>
          </a:xfrm>
          <a:prstGeom prst="rect">
            <a:avLst/>
          </a:prstGeom>
        </p:spPr>
        <p:txBody>
          <a:bodyPr wrap="square">
            <a:spAutoFit/>
          </a:bodyPr>
          <a:lstStyle/>
          <a:p>
            <a:pPr lvl="0" algn="ctr"/>
            <a:r>
              <a:rPr lang="fr-FR" sz="1000" dirty="0" smtClean="0">
                <a:solidFill>
                  <a:srgbClr val="C31632"/>
                </a:solidFill>
                <a:hlinkClick r:id="rId7"/>
              </a:rPr>
              <a:t>Note d’information XPC 19-04</a:t>
            </a:r>
            <a:endParaRPr lang="fr-FR" sz="1000" dirty="0">
              <a:solidFill>
                <a:srgbClr val="C31632"/>
              </a:solidFill>
            </a:endParaRPr>
          </a:p>
        </p:txBody>
      </p:sp>
      <p:sp>
        <p:nvSpPr>
          <p:cNvPr id="24" name="Rectangle 23"/>
          <p:cNvSpPr/>
          <p:nvPr/>
        </p:nvSpPr>
        <p:spPr>
          <a:xfrm>
            <a:off x="5364088" y="6040338"/>
            <a:ext cx="657033" cy="400110"/>
          </a:xfrm>
          <a:prstGeom prst="rect">
            <a:avLst/>
          </a:prstGeom>
        </p:spPr>
        <p:txBody>
          <a:bodyPr wrap="square">
            <a:spAutoFit/>
          </a:bodyPr>
          <a:lstStyle/>
          <a:p>
            <a:pPr lvl="0" algn="ctr"/>
            <a:r>
              <a:rPr lang="fr-FR" sz="1000" dirty="0" smtClean="0">
                <a:solidFill>
                  <a:srgbClr val="C31632"/>
                </a:solidFill>
                <a:hlinkClick r:id="rId8"/>
              </a:rPr>
              <a:t>Fiche</a:t>
            </a:r>
            <a:br>
              <a:rPr lang="fr-FR" sz="1000" dirty="0" smtClean="0">
                <a:solidFill>
                  <a:srgbClr val="C31632"/>
                </a:solidFill>
                <a:hlinkClick r:id="rId8"/>
              </a:rPr>
            </a:br>
            <a:r>
              <a:rPr lang="fr-FR" sz="1000" dirty="0" smtClean="0">
                <a:solidFill>
                  <a:srgbClr val="C31632"/>
                </a:solidFill>
                <a:hlinkClick r:id="rId8"/>
              </a:rPr>
              <a:t>pratique</a:t>
            </a:r>
            <a:endParaRPr lang="fr-FR" sz="1000" dirty="0">
              <a:solidFill>
                <a:srgbClr val="C31632"/>
              </a:solidFill>
            </a:endParaRPr>
          </a:p>
        </p:txBody>
      </p:sp>
      <p:sp>
        <p:nvSpPr>
          <p:cNvPr id="14" name="Rectangle 13"/>
          <p:cNvSpPr/>
          <p:nvPr/>
        </p:nvSpPr>
        <p:spPr>
          <a:xfrm>
            <a:off x="6215100" y="4941168"/>
            <a:ext cx="2618341" cy="461665"/>
          </a:xfrm>
          <a:prstGeom prst="rect">
            <a:avLst/>
          </a:prstGeom>
          <a:ln>
            <a:solidFill>
              <a:schemeClr val="accent1"/>
            </a:solidFill>
          </a:ln>
        </p:spPr>
        <p:txBody>
          <a:bodyPr wrap="square">
            <a:spAutoFit/>
          </a:bodyPr>
          <a:lstStyle/>
          <a:p>
            <a:pPr algn="just">
              <a:spcBef>
                <a:spcPts val="600"/>
              </a:spcBef>
              <a:buSzPct val="100000"/>
            </a:pPr>
            <a:r>
              <a:rPr lang="fr-FR" sz="1200" b="1" dirty="0">
                <a:solidFill>
                  <a:schemeClr val="accent1"/>
                </a:solidFill>
                <a:latin typeface="+mj-lt"/>
                <a:cs typeface="Arial" pitchFamily="34" charset="0"/>
              </a:rPr>
              <a:t>90% des Entrées en Relation doivent être </a:t>
            </a:r>
            <a:r>
              <a:rPr lang="fr-FR" sz="1200" b="1" dirty="0" smtClean="0">
                <a:solidFill>
                  <a:schemeClr val="accent1"/>
                </a:solidFill>
                <a:latin typeface="+mj-lt"/>
                <a:cs typeface="Arial" pitchFamily="34" charset="0"/>
              </a:rPr>
              <a:t>équipées </a:t>
            </a:r>
            <a:r>
              <a:rPr lang="fr-FR" sz="1200" b="1" dirty="0">
                <a:solidFill>
                  <a:schemeClr val="accent1"/>
                </a:solidFill>
                <a:latin typeface="+mj-lt"/>
                <a:cs typeface="Arial" pitchFamily="34" charset="0"/>
              </a:rPr>
              <a:t>d’eDocument</a:t>
            </a:r>
          </a:p>
        </p:txBody>
      </p:sp>
      <p:cxnSp>
        <p:nvCxnSpPr>
          <p:cNvPr id="57" name="Connecteur droit 56"/>
          <p:cNvCxnSpPr/>
          <p:nvPr/>
        </p:nvCxnSpPr>
        <p:spPr>
          <a:xfrm>
            <a:off x="6271895" y="3668983"/>
            <a:ext cx="2506948"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0" name="Rectangle 59"/>
          <p:cNvSpPr/>
          <p:nvPr/>
        </p:nvSpPr>
        <p:spPr>
          <a:xfrm>
            <a:off x="6215100" y="3668983"/>
            <a:ext cx="2677380" cy="1261884"/>
          </a:xfrm>
          <a:prstGeom prst="rect">
            <a:avLst/>
          </a:prstGeom>
        </p:spPr>
        <p:txBody>
          <a:bodyPr wrap="square">
            <a:spAutoFit/>
          </a:bodyPr>
          <a:lstStyle/>
          <a:p>
            <a:pPr algn="just"/>
            <a:r>
              <a:rPr lang="fr-FR" sz="1400" spc="-20" dirty="0">
                <a:solidFill>
                  <a:schemeClr val="accent1"/>
                </a:solidFill>
              </a:rPr>
              <a:t>À compter du 08 avril, les crédits NAFI sont affichés au-dessus des crédits </a:t>
            </a:r>
            <a:r>
              <a:rPr lang="fr-FR" sz="1400" spc="-20" dirty="0" smtClean="0">
                <a:solidFill>
                  <a:schemeClr val="accent1"/>
                </a:solidFill>
              </a:rPr>
              <a:t>CE.</a:t>
            </a:r>
          </a:p>
          <a:p>
            <a:pPr algn="just"/>
            <a:r>
              <a:rPr lang="fr-FR" sz="1200" spc="-20" dirty="0" smtClean="0">
                <a:solidFill>
                  <a:schemeClr val="tx1">
                    <a:lumMod val="75000"/>
                    <a:lumOff val="25000"/>
                  </a:schemeClr>
                </a:solidFill>
              </a:rPr>
              <a:t>Le client doit cliquer sur « Cliquez ici pour consulter les courriers de ce contrat » pour ouvrir la page NAFI et accéder au contrat sélectionné.</a:t>
            </a:r>
            <a:endParaRPr lang="fr-FR" sz="1200" spc="-20" dirty="0">
              <a:solidFill>
                <a:schemeClr val="tx1">
                  <a:lumMod val="75000"/>
                  <a:lumOff val="25000"/>
                </a:schemeClr>
              </a:solidFill>
            </a:endParaRPr>
          </a:p>
        </p:txBody>
      </p:sp>
      <p:pic>
        <p:nvPicPr>
          <p:cNvPr id="40" name="Image 39">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7" name="Groupe 26"/>
          <p:cNvGrpSpPr/>
          <p:nvPr/>
        </p:nvGrpSpPr>
        <p:grpSpPr>
          <a:xfrm>
            <a:off x="7839788" y="5781200"/>
            <a:ext cx="1131403" cy="782659"/>
            <a:chOff x="7041934" y="184515"/>
            <a:chExt cx="1131403" cy="782659"/>
          </a:xfrm>
        </p:grpSpPr>
        <p:sp>
          <p:nvSpPr>
            <p:cNvPr id="29" name="ZoneTexte 28"/>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30" name="Arc 29"/>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36" name="Picture 2" descr="https://cdn2.iconfinder.com/data/icons/flat-icons-19/128/Light_bulb.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00713" y="5696112"/>
            <a:ext cx="340030" cy="340030"/>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513379" y="3380227"/>
            <a:ext cx="1241045" cy="307777"/>
          </a:xfrm>
          <a:prstGeom prst="rect">
            <a:avLst/>
          </a:prstGeom>
        </p:spPr>
        <p:txBody>
          <a:bodyPr wrap="none">
            <a:spAutoFit/>
          </a:bodyPr>
          <a:lstStyle/>
          <a:p>
            <a:pPr lvl="0"/>
            <a:r>
              <a:rPr lang="fr-FR" sz="1400" dirty="0" smtClean="0">
                <a:solidFill>
                  <a:srgbClr val="C31632"/>
                </a:solidFill>
              </a:rPr>
              <a:t>Point d’attention</a:t>
            </a:r>
            <a:endParaRPr lang="fr-FR" sz="1400" dirty="0">
              <a:solidFill>
                <a:srgbClr val="C31632"/>
              </a:solidFill>
            </a:endParaRPr>
          </a:p>
        </p:txBody>
      </p:sp>
      <p:pic>
        <p:nvPicPr>
          <p:cNvPr id="39" name="Picture 6" descr="https://cdn4.iconfinder.com/data/icons/the-weather-is-nice-today/64/weather_48-256.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71895" y="3354560"/>
            <a:ext cx="314152" cy="314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35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500"/>
                            </p:stCondLst>
                            <p:childTnLst>
                              <p:par>
                                <p:cTn id="21" presetID="26"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80">
                                          <p:stCondLst>
                                            <p:cond delay="0"/>
                                          </p:stCondLst>
                                        </p:cTn>
                                        <p:tgtEl>
                                          <p:spTgt spid="27"/>
                                        </p:tgtEl>
                                      </p:cBhvr>
                                    </p:animEffect>
                                    <p:anim calcmode="lin" valueType="num">
                                      <p:cBhvr>
                                        <p:cTn id="2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9" dur="26">
                                          <p:stCondLst>
                                            <p:cond delay="650"/>
                                          </p:stCondLst>
                                        </p:cTn>
                                        <p:tgtEl>
                                          <p:spTgt spid="27"/>
                                        </p:tgtEl>
                                      </p:cBhvr>
                                      <p:to x="100000" y="60000"/>
                                    </p:animScale>
                                    <p:animScale>
                                      <p:cBhvr>
                                        <p:cTn id="30" dur="166" decel="50000">
                                          <p:stCondLst>
                                            <p:cond delay="676"/>
                                          </p:stCondLst>
                                        </p:cTn>
                                        <p:tgtEl>
                                          <p:spTgt spid="27"/>
                                        </p:tgtEl>
                                      </p:cBhvr>
                                      <p:to x="100000" y="100000"/>
                                    </p:animScale>
                                    <p:animScale>
                                      <p:cBhvr>
                                        <p:cTn id="31" dur="26">
                                          <p:stCondLst>
                                            <p:cond delay="1312"/>
                                          </p:stCondLst>
                                        </p:cTn>
                                        <p:tgtEl>
                                          <p:spTgt spid="27"/>
                                        </p:tgtEl>
                                      </p:cBhvr>
                                      <p:to x="100000" y="80000"/>
                                    </p:animScale>
                                    <p:animScale>
                                      <p:cBhvr>
                                        <p:cTn id="32" dur="166" decel="50000">
                                          <p:stCondLst>
                                            <p:cond delay="1338"/>
                                          </p:stCondLst>
                                        </p:cTn>
                                        <p:tgtEl>
                                          <p:spTgt spid="27"/>
                                        </p:tgtEl>
                                      </p:cBhvr>
                                      <p:to x="100000" y="100000"/>
                                    </p:animScale>
                                    <p:animScale>
                                      <p:cBhvr>
                                        <p:cTn id="33" dur="26">
                                          <p:stCondLst>
                                            <p:cond delay="1642"/>
                                          </p:stCondLst>
                                        </p:cTn>
                                        <p:tgtEl>
                                          <p:spTgt spid="27"/>
                                        </p:tgtEl>
                                      </p:cBhvr>
                                      <p:to x="100000" y="90000"/>
                                    </p:animScale>
                                    <p:animScale>
                                      <p:cBhvr>
                                        <p:cTn id="34" dur="166" decel="50000">
                                          <p:stCondLst>
                                            <p:cond delay="1668"/>
                                          </p:stCondLst>
                                        </p:cTn>
                                        <p:tgtEl>
                                          <p:spTgt spid="27"/>
                                        </p:tgtEl>
                                      </p:cBhvr>
                                      <p:to x="100000" y="100000"/>
                                    </p:animScale>
                                    <p:animScale>
                                      <p:cBhvr>
                                        <p:cTn id="35" dur="26">
                                          <p:stCondLst>
                                            <p:cond delay="1808"/>
                                          </p:stCondLst>
                                        </p:cTn>
                                        <p:tgtEl>
                                          <p:spTgt spid="27"/>
                                        </p:tgtEl>
                                      </p:cBhvr>
                                      <p:to x="100000" y="95000"/>
                                    </p:animScale>
                                    <p:animScale>
                                      <p:cBhvr>
                                        <p:cTn id="36"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4644008" y="5229200"/>
            <a:ext cx="4176464"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266" y="2293200"/>
            <a:ext cx="5070141"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texte 4"/>
          <p:cNvSpPr>
            <a:spLocks noGrp="1"/>
          </p:cNvSpPr>
          <p:nvPr>
            <p:ph type="body" sz="quarter" idx="11"/>
          </p:nvPr>
        </p:nvSpPr>
        <p:spPr/>
        <p:txBody>
          <a:bodyPr/>
          <a:lstStyle/>
          <a:p>
            <a:r>
              <a:rPr lang="fr-FR" dirty="0"/>
              <a:t>Gérer ses plafonds de Carte Bancaire</a:t>
            </a:r>
          </a:p>
        </p:txBody>
      </p:sp>
      <p:sp>
        <p:nvSpPr>
          <p:cNvPr id="2" name="Espace réservé du contenu 1"/>
          <p:cNvSpPr>
            <a:spLocks noGrp="1"/>
          </p:cNvSpPr>
          <p:nvPr>
            <p:ph sz="quarter" idx="13"/>
          </p:nvPr>
        </p:nvSpPr>
        <p:spPr/>
        <p:txBody>
          <a:bodyPr>
            <a:normAutofit lnSpcReduction="10000"/>
          </a:bodyPr>
          <a:lstStyle/>
          <a:p>
            <a:pPr algn="just"/>
            <a:r>
              <a:rPr lang="fr-FR" dirty="0"/>
              <a:t>Permettre à notre client de moduler ses plafonds en fonction de ses </a:t>
            </a:r>
            <a:r>
              <a:rPr lang="fr-FR" dirty="0" smtClean="0"/>
              <a:t>besoins</a:t>
            </a:r>
            <a:endParaRPr lang="fr-FR" dirty="0"/>
          </a:p>
        </p:txBody>
      </p:sp>
      <p:sp>
        <p:nvSpPr>
          <p:cNvPr id="3" name="Espace réservé du contenu 2"/>
          <p:cNvSpPr>
            <a:spLocks noGrp="1"/>
          </p:cNvSpPr>
          <p:nvPr>
            <p:ph sz="quarter" idx="14"/>
          </p:nvPr>
        </p:nvSpPr>
        <p:spPr>
          <a:xfrm>
            <a:off x="6167476" y="2060848"/>
            <a:ext cx="2652996" cy="4176464"/>
          </a:xfrm>
        </p:spPr>
        <p:txBody>
          <a:bodyPr>
            <a:noAutofit/>
          </a:bodyPr>
          <a:lstStyle/>
          <a:p>
            <a:pPr algn="just"/>
            <a:r>
              <a:rPr lang="fr-FR" b="1" dirty="0"/>
              <a:t>Les conditions d’éligibilité au Niveau de Service Dérogatoire (NSD) sur DEI :</a:t>
            </a:r>
          </a:p>
          <a:p>
            <a:pPr marL="360000" lvl="1" algn="just">
              <a:lnSpc>
                <a:spcPts val="1300"/>
              </a:lnSpc>
              <a:spcBef>
                <a:spcPts val="0"/>
              </a:spcBef>
              <a:buFont typeface="Arial" panose="020B0604020202020204" pitchFamily="34" charset="0"/>
              <a:buChar char="-"/>
            </a:pPr>
            <a:r>
              <a:rPr lang="fr-FR" sz="1300" dirty="0" smtClean="0"/>
              <a:t>Le </a:t>
            </a:r>
            <a:r>
              <a:rPr lang="fr-FR" sz="1300" dirty="0"/>
              <a:t>client est porteur d’une Carte (sans opposition existante)</a:t>
            </a:r>
          </a:p>
          <a:p>
            <a:pPr marL="360000" lvl="1" algn="just">
              <a:lnSpc>
                <a:spcPts val="1300"/>
              </a:lnSpc>
              <a:spcBef>
                <a:spcPts val="0"/>
              </a:spcBef>
              <a:buFont typeface="Arial" panose="020B0604020202020204" pitchFamily="34" charset="0"/>
              <a:buChar char="-"/>
            </a:pPr>
            <a:r>
              <a:rPr lang="fr-FR" sz="1300" dirty="0"/>
              <a:t>L</a:t>
            </a:r>
            <a:r>
              <a:rPr lang="fr-FR" sz="1300" dirty="0" smtClean="0"/>
              <a:t>e </a:t>
            </a:r>
            <a:r>
              <a:rPr lang="fr-FR" sz="1300" dirty="0"/>
              <a:t>client détient une note Bâle 2 comprise entre 1 et 6</a:t>
            </a:r>
          </a:p>
          <a:p>
            <a:pPr marL="360000" lvl="1" algn="just">
              <a:lnSpc>
                <a:spcPts val="1300"/>
              </a:lnSpc>
              <a:spcBef>
                <a:spcPts val="0"/>
              </a:spcBef>
              <a:buFont typeface="Arial" panose="020B0604020202020204" pitchFamily="34" charset="0"/>
              <a:buChar char="-"/>
            </a:pPr>
            <a:r>
              <a:rPr lang="fr-FR" sz="1300" dirty="0"/>
              <a:t>S</a:t>
            </a:r>
            <a:r>
              <a:rPr lang="fr-FR" sz="1300" dirty="0" smtClean="0"/>
              <a:t>on </a:t>
            </a:r>
            <a:r>
              <a:rPr lang="fr-FR" sz="1300" dirty="0"/>
              <a:t>adresse email est enregistrée dans la Base Client</a:t>
            </a:r>
          </a:p>
          <a:p>
            <a:pPr marL="360000" lvl="1" algn="just">
              <a:lnSpc>
                <a:spcPts val="1300"/>
              </a:lnSpc>
              <a:spcBef>
                <a:spcPts val="0"/>
              </a:spcBef>
              <a:buFont typeface="Arial" panose="020B0604020202020204" pitchFamily="34" charset="0"/>
              <a:buChar char="-"/>
            </a:pPr>
            <a:r>
              <a:rPr lang="fr-FR" sz="1300" dirty="0" smtClean="0"/>
              <a:t>Il </a:t>
            </a:r>
            <a:r>
              <a:rPr lang="fr-FR" sz="1300" dirty="0"/>
              <a:t>dispose d’un téléphone mobile (renseigné sur le SI) ou d’une solution CAP</a:t>
            </a:r>
          </a:p>
          <a:p>
            <a:pPr marL="360000" lvl="1" algn="just">
              <a:lnSpc>
                <a:spcPts val="1300"/>
              </a:lnSpc>
              <a:spcBef>
                <a:spcPts val="0"/>
              </a:spcBef>
              <a:buFont typeface="Arial" panose="020B0604020202020204" pitchFamily="34" charset="0"/>
              <a:buChar char="-"/>
            </a:pPr>
            <a:r>
              <a:rPr lang="fr-FR" sz="1300" dirty="0" smtClean="0"/>
              <a:t>Le </a:t>
            </a:r>
            <a:r>
              <a:rPr lang="fr-FR" sz="1300" dirty="0"/>
              <a:t>client n’a pas déjà une même demande, en cours sur sa carte</a:t>
            </a:r>
          </a:p>
          <a:p>
            <a:pPr marL="360000" lvl="1" algn="just">
              <a:lnSpc>
                <a:spcPts val="1300"/>
              </a:lnSpc>
              <a:spcBef>
                <a:spcPts val="0"/>
              </a:spcBef>
              <a:buFont typeface="Arial" panose="020B0604020202020204" pitchFamily="34" charset="0"/>
              <a:buChar char="-"/>
            </a:pPr>
            <a:r>
              <a:rPr lang="fr-FR" sz="1300" dirty="0"/>
              <a:t>L</a:t>
            </a:r>
            <a:r>
              <a:rPr lang="fr-FR" sz="1300" dirty="0" smtClean="0"/>
              <a:t>e </a:t>
            </a:r>
            <a:r>
              <a:rPr lang="fr-FR" sz="1300" dirty="0"/>
              <a:t>compte support a une ancienneté de 6 mois minimum</a:t>
            </a:r>
          </a:p>
          <a:p>
            <a:pPr algn="just"/>
            <a:r>
              <a:rPr lang="fr-FR" b="1" dirty="0"/>
              <a:t>La fonctionnalité sera proposée uniquement si toutes ces conditions sont réunies.</a:t>
            </a:r>
          </a:p>
          <a:p>
            <a:pPr algn="just"/>
            <a:endParaRPr lang="fr-FR"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053" y="1412776"/>
            <a:ext cx="5050731" cy="864096"/>
          </a:xfrm>
          <a:prstGeom prst="rect">
            <a:avLst/>
          </a:prstGeom>
        </p:spPr>
      </p:pic>
      <p:pic>
        <p:nvPicPr>
          <p:cNvPr id="9" name="Image 8"/>
          <p:cNvPicPr/>
          <p:nvPr/>
        </p:nvPicPr>
        <p:blipFill>
          <a:blip r:embed="rId4">
            <a:extLst>
              <a:ext uri="{28A0092B-C50C-407E-A947-70E740481C1C}">
                <a14:useLocalDpi xmlns:a14="http://schemas.microsoft.com/office/drawing/2010/main" val="0"/>
              </a:ext>
            </a:extLst>
          </a:blip>
          <a:stretch>
            <a:fillRect/>
          </a:stretch>
        </p:blipFill>
        <p:spPr bwMode="auto">
          <a:xfrm>
            <a:off x="661053" y="3694653"/>
            <a:ext cx="575268" cy="575268"/>
          </a:xfrm>
          <a:prstGeom prst="rect">
            <a:avLst/>
          </a:prstGeom>
          <a:noFill/>
          <a:ln>
            <a:noFill/>
          </a:ln>
        </p:spPr>
      </p:pic>
      <p:pic>
        <p:nvPicPr>
          <p:cNvPr id="10" name="Image 9"/>
          <p:cNvPicPr/>
          <p:nvPr/>
        </p:nvPicPr>
        <p:blipFill>
          <a:blip r:embed="rId4">
            <a:extLst>
              <a:ext uri="{28A0092B-C50C-407E-A947-70E740481C1C}">
                <a14:useLocalDpi xmlns:a14="http://schemas.microsoft.com/office/drawing/2010/main" val="0"/>
              </a:ext>
            </a:extLst>
          </a:blip>
          <a:stretch>
            <a:fillRect/>
          </a:stretch>
        </p:blipFill>
        <p:spPr bwMode="auto">
          <a:xfrm>
            <a:off x="2611068" y="2941670"/>
            <a:ext cx="575268" cy="575268"/>
          </a:xfrm>
          <a:prstGeom prst="rect">
            <a:avLst/>
          </a:prstGeom>
          <a:noFill/>
          <a:ln>
            <a:noFill/>
          </a:ln>
        </p:spPr>
      </p:pic>
      <p:pic>
        <p:nvPicPr>
          <p:cNvPr id="307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t="2007" b="5439"/>
          <a:stretch/>
        </p:blipFill>
        <p:spPr bwMode="auto">
          <a:xfrm>
            <a:off x="643102" y="1371604"/>
            <a:ext cx="5110770" cy="299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p:cNvPicPr/>
          <p:nvPr/>
        </p:nvPicPr>
        <p:blipFill>
          <a:blip r:embed="rId4">
            <a:extLst>
              <a:ext uri="{28A0092B-C50C-407E-A947-70E740481C1C}">
                <a14:useLocalDpi xmlns:a14="http://schemas.microsoft.com/office/drawing/2010/main" val="0"/>
              </a:ext>
            </a:extLst>
          </a:blip>
          <a:stretch>
            <a:fillRect/>
          </a:stretch>
        </p:blipFill>
        <p:spPr bwMode="auto">
          <a:xfrm>
            <a:off x="4951710" y="2780928"/>
            <a:ext cx="575268" cy="575268"/>
          </a:xfrm>
          <a:prstGeom prst="rect">
            <a:avLst/>
          </a:prstGeom>
          <a:noFill/>
          <a:ln>
            <a:noFill/>
          </a:ln>
        </p:spPr>
      </p:pic>
      <p:sp>
        <p:nvSpPr>
          <p:cNvPr id="38" name="Espace réservé du contenu 6"/>
          <p:cNvSpPr txBox="1">
            <a:spLocks/>
          </p:cNvSpPr>
          <p:nvPr/>
        </p:nvSpPr>
        <p:spPr>
          <a:xfrm>
            <a:off x="6167476" y="2060846"/>
            <a:ext cx="2652996" cy="4464497"/>
          </a:xfrm>
          <a:prstGeom prst="rect">
            <a:avLst/>
          </a:prstGeom>
        </p:spPr>
        <p:txBody>
          <a:bodyPr vert="horz" lIns="91440" tIns="45720" rIns="91440" bIns="45720" rtlCol="0">
            <a:noAutofit/>
          </a:bodyPr>
          <a:lstStyle>
            <a:lvl1pPr marL="144000" marR="0" indent="-144000" algn="l" defTabSz="914400" rtl="0" eaLnBrk="1" fontAlgn="auto" latinLnBrk="0" hangingPunct="1">
              <a:lnSpc>
                <a:spcPct val="100000"/>
              </a:lnSpc>
              <a:spcBef>
                <a:spcPts val="600"/>
              </a:spcBef>
              <a:spcAft>
                <a:spcPts val="0"/>
              </a:spcAft>
              <a:buClrTx/>
              <a:buSzPct val="100000"/>
              <a:buFont typeface="Arial Narrow" panose="020B0606020202030204" pitchFamily="34" charset="0"/>
              <a:buChar char="+"/>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1"/>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pPr>
            <a:endParaRPr lang="fr-FR" sz="1300" dirty="0">
              <a:solidFill>
                <a:srgbClr val="C00000"/>
              </a:solidFill>
            </a:endParaRPr>
          </a:p>
        </p:txBody>
      </p:sp>
      <p:pic>
        <p:nvPicPr>
          <p:cNvPr id="11" name="Image 1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14" name="Groupe 13"/>
          <p:cNvGrpSpPr/>
          <p:nvPr/>
        </p:nvGrpSpPr>
        <p:grpSpPr>
          <a:xfrm>
            <a:off x="7839788" y="5781200"/>
            <a:ext cx="1131403" cy="782659"/>
            <a:chOff x="7041934" y="184515"/>
            <a:chExt cx="1131403" cy="782659"/>
          </a:xfrm>
        </p:grpSpPr>
        <p:sp>
          <p:nvSpPr>
            <p:cNvPr id="15" name="ZoneTexte 14"/>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16" name="Arc 15"/>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spTree>
    <p:extLst>
      <p:ext uri="{BB962C8B-B14F-4D97-AF65-F5344CB8AC3E}">
        <p14:creationId xmlns:p14="http://schemas.microsoft.com/office/powerpoint/2010/main" val="3729060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077"/>
                                        </p:tgtEl>
                                        <p:attrNameLst>
                                          <p:attrName>style.visibility</p:attrName>
                                        </p:attrNameLst>
                                      </p:cBhvr>
                                      <p:to>
                                        <p:strVal val="visible"/>
                                      </p:to>
                                    </p:set>
                                    <p:animEffect transition="in" filter="wipe(up)">
                                      <p:cBhvr>
                                        <p:cTn id="19" dur="400"/>
                                        <p:tgtEl>
                                          <p:spTgt spid="3077"/>
                                        </p:tgtEl>
                                      </p:cBhvr>
                                    </p:animEffect>
                                  </p:childTnLst>
                                </p:cTn>
                              </p:par>
                            </p:childTnLst>
                          </p:cTn>
                        </p:par>
                        <p:par>
                          <p:cTn id="20" fill="hold">
                            <p:stCondLst>
                              <p:cond delay="24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3400"/>
                            </p:stCondLst>
                            <p:childTnLst>
                              <p:par>
                                <p:cTn id="27" presetID="26"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80">
                                          <p:stCondLst>
                                            <p:cond delay="0"/>
                                          </p:stCondLst>
                                        </p:cTn>
                                        <p:tgtEl>
                                          <p:spTgt spid="14"/>
                                        </p:tgtEl>
                                      </p:cBhvr>
                                    </p:animEffect>
                                    <p:anim calcmode="lin" valueType="num">
                                      <p:cBhvr>
                                        <p:cTn id="3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5" dur="26">
                                          <p:stCondLst>
                                            <p:cond delay="650"/>
                                          </p:stCondLst>
                                        </p:cTn>
                                        <p:tgtEl>
                                          <p:spTgt spid="14"/>
                                        </p:tgtEl>
                                      </p:cBhvr>
                                      <p:to x="100000" y="60000"/>
                                    </p:animScale>
                                    <p:animScale>
                                      <p:cBhvr>
                                        <p:cTn id="36" dur="166" decel="50000">
                                          <p:stCondLst>
                                            <p:cond delay="676"/>
                                          </p:stCondLst>
                                        </p:cTn>
                                        <p:tgtEl>
                                          <p:spTgt spid="14"/>
                                        </p:tgtEl>
                                      </p:cBhvr>
                                      <p:to x="100000" y="100000"/>
                                    </p:animScale>
                                    <p:animScale>
                                      <p:cBhvr>
                                        <p:cTn id="37" dur="26">
                                          <p:stCondLst>
                                            <p:cond delay="1312"/>
                                          </p:stCondLst>
                                        </p:cTn>
                                        <p:tgtEl>
                                          <p:spTgt spid="14"/>
                                        </p:tgtEl>
                                      </p:cBhvr>
                                      <p:to x="100000" y="80000"/>
                                    </p:animScale>
                                    <p:animScale>
                                      <p:cBhvr>
                                        <p:cTn id="38" dur="166" decel="50000">
                                          <p:stCondLst>
                                            <p:cond delay="1338"/>
                                          </p:stCondLst>
                                        </p:cTn>
                                        <p:tgtEl>
                                          <p:spTgt spid="14"/>
                                        </p:tgtEl>
                                      </p:cBhvr>
                                      <p:to x="100000" y="100000"/>
                                    </p:animScale>
                                    <p:animScale>
                                      <p:cBhvr>
                                        <p:cTn id="39" dur="26">
                                          <p:stCondLst>
                                            <p:cond delay="1642"/>
                                          </p:stCondLst>
                                        </p:cTn>
                                        <p:tgtEl>
                                          <p:spTgt spid="14"/>
                                        </p:tgtEl>
                                      </p:cBhvr>
                                      <p:to x="100000" y="90000"/>
                                    </p:animScale>
                                    <p:animScale>
                                      <p:cBhvr>
                                        <p:cTn id="40" dur="166" decel="50000">
                                          <p:stCondLst>
                                            <p:cond delay="1668"/>
                                          </p:stCondLst>
                                        </p:cTn>
                                        <p:tgtEl>
                                          <p:spTgt spid="14"/>
                                        </p:tgtEl>
                                      </p:cBhvr>
                                      <p:to x="100000" y="100000"/>
                                    </p:animScale>
                                    <p:animScale>
                                      <p:cBhvr>
                                        <p:cTn id="41" dur="26">
                                          <p:stCondLst>
                                            <p:cond delay="1808"/>
                                          </p:stCondLst>
                                        </p:cTn>
                                        <p:tgtEl>
                                          <p:spTgt spid="14"/>
                                        </p:tgtEl>
                                      </p:cBhvr>
                                      <p:to x="100000" y="95000"/>
                                    </p:animScale>
                                    <p:animScale>
                                      <p:cBhvr>
                                        <p:cTn id="4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 name="Picture 6" descr="video, youtube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4152" y="5700909"/>
            <a:ext cx="330437" cy="33043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1010"/>
          <a:stretch/>
        </p:blipFill>
        <p:spPr bwMode="auto">
          <a:xfrm>
            <a:off x="629363" y="1380120"/>
            <a:ext cx="5040559" cy="2889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texte 4"/>
          <p:cNvSpPr>
            <a:spLocks noGrp="1"/>
          </p:cNvSpPr>
          <p:nvPr>
            <p:ph type="body" sz="quarter" idx="11"/>
          </p:nvPr>
        </p:nvSpPr>
        <p:spPr/>
        <p:txBody>
          <a:bodyPr/>
          <a:lstStyle/>
          <a:p>
            <a:r>
              <a:rPr lang="fr-FR" smtClean="0"/>
              <a:t>Prendre RDV en ligne avec un conseiller</a:t>
            </a:r>
            <a:endParaRPr lang="fr-FR" dirty="0"/>
          </a:p>
        </p:txBody>
      </p:sp>
      <p:sp>
        <p:nvSpPr>
          <p:cNvPr id="6" name="Espace réservé du contenu 5"/>
          <p:cNvSpPr>
            <a:spLocks noGrp="1"/>
          </p:cNvSpPr>
          <p:nvPr>
            <p:ph sz="quarter" idx="13"/>
          </p:nvPr>
        </p:nvSpPr>
        <p:spPr/>
        <p:txBody>
          <a:bodyPr>
            <a:normAutofit lnSpcReduction="10000"/>
          </a:bodyPr>
          <a:lstStyle/>
          <a:p>
            <a:pPr algn="just"/>
            <a:r>
              <a:rPr lang="fr-FR" dirty="0" smtClean="0"/>
              <a:t>Permettre à nos clients de prendre rendez-vous avec leur conseiller via la BAD</a:t>
            </a:r>
            <a:endParaRPr lang="fr-FR" sz="1400" dirty="0"/>
          </a:p>
        </p:txBody>
      </p:sp>
      <p:sp>
        <p:nvSpPr>
          <p:cNvPr id="39" name="Espace réservé du contenu 3"/>
          <p:cNvSpPr txBox="1">
            <a:spLocks noGrp="1"/>
          </p:cNvSpPr>
          <p:nvPr>
            <p:ph sz="quarter" idx="14"/>
          </p:nvPr>
        </p:nvSpPr>
        <p:spPr>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ts val="600"/>
              </a:spcBef>
              <a:spcAft>
                <a:spcPts val="0"/>
              </a:spcAft>
              <a:buClr>
                <a:schemeClr val="accent1"/>
              </a:buClr>
              <a:buSzPct val="70000"/>
              <a:buFont typeface="Wingdings 2" pitchFamily="18" charset="2"/>
              <a:buNone/>
              <a:tabLst/>
              <a:defRPr sz="1400" b="0" kern="1200" baseline="0">
                <a:solidFill>
                  <a:schemeClr val="tx1">
                    <a:lumMod val="75000"/>
                    <a:lumOff val="25000"/>
                  </a:schemeClr>
                </a:solidFill>
                <a:latin typeface="+mj-lt"/>
                <a:ea typeface="+mn-ea"/>
                <a:cs typeface="Arial" pitchFamily="34" charset="0"/>
              </a:defRPr>
            </a:lvl1pPr>
            <a:lvl2pPr marL="612000" marR="0" indent="-180000" algn="l" defTabSz="914400" rtl="0" eaLnBrk="1" fontAlgn="auto" latinLnBrk="0" hangingPunct="1">
              <a:lnSpc>
                <a:spcPct val="100000"/>
              </a:lnSpc>
              <a:spcBef>
                <a:spcPts val="300"/>
              </a:spcBef>
              <a:spcAft>
                <a:spcPts val="0"/>
              </a:spcAft>
              <a:buClr>
                <a:schemeClr val="accent1"/>
              </a:buClr>
              <a:buSzPct val="70000"/>
              <a:buFont typeface="Wingdings 2" pitchFamily="18" charset="2"/>
              <a:buChar char=""/>
              <a:tabLst/>
              <a:defRPr sz="1400" kern="1200">
                <a:solidFill>
                  <a:schemeClr val="tx1">
                    <a:lumMod val="50000"/>
                    <a:lumOff val="50000"/>
                  </a:schemeClr>
                </a:solidFill>
                <a:latin typeface="+mj-lt"/>
                <a:ea typeface="+mn-ea"/>
                <a:cs typeface="Arial" pitchFamily="34" charset="0"/>
              </a:defRPr>
            </a:lvl2pPr>
            <a:lvl3pPr marL="1080000" marR="0" indent="-180000" algn="l" defTabSz="914400" rtl="0" eaLnBrk="1" fontAlgn="auto" latinLnBrk="0" hangingPunct="1">
              <a:lnSpc>
                <a:spcPct val="100000"/>
              </a:lnSpc>
              <a:spcBef>
                <a:spcPts val="300"/>
              </a:spcBef>
              <a:spcAft>
                <a:spcPts val="0"/>
              </a:spcAft>
              <a:buClr>
                <a:schemeClr val="accent1"/>
              </a:buClr>
              <a:buSzPct val="70000"/>
              <a:buFont typeface="Wingdings" pitchFamily="2" charset="2"/>
              <a:buChar char=""/>
              <a:tabLst/>
              <a:defRPr sz="1200" kern="1200">
                <a:solidFill>
                  <a:schemeClr val="tx1">
                    <a:lumMod val="50000"/>
                    <a:lumOff val="50000"/>
                  </a:schemeClr>
                </a:solidFill>
                <a:latin typeface="+mj-lt"/>
                <a:ea typeface="+mn-ea"/>
                <a:cs typeface="Arial" pitchFamily="34" charset="0"/>
              </a:defRPr>
            </a:lvl3pPr>
            <a:lvl4pPr marL="1440000" marR="0" indent="-180000" algn="l" defTabSz="914400" rtl="0" eaLnBrk="1" fontAlgn="auto" latinLnBrk="0" hangingPunct="1">
              <a:lnSpc>
                <a:spcPct val="100000"/>
              </a:lnSpc>
              <a:spcBef>
                <a:spcPts val="300"/>
              </a:spcBef>
              <a:spcAft>
                <a:spcPts val="0"/>
              </a:spcAft>
              <a:buClr>
                <a:schemeClr val="accent1"/>
              </a:buClr>
              <a:buSzPct val="70000"/>
              <a:buFont typeface="Arial" panose="020B0604020202020204" pitchFamily="34" charset="0"/>
              <a:buChar char="-"/>
              <a:tabLst/>
              <a:defRPr sz="1100" kern="1200">
                <a:solidFill>
                  <a:schemeClr val="tx1">
                    <a:lumMod val="50000"/>
                    <a:lumOff val="50000"/>
                  </a:schemeClr>
                </a:solidFill>
                <a:latin typeface="+mj-lt"/>
                <a:ea typeface="+mn-ea"/>
                <a:cs typeface="Arial" pitchFamily="34" charset="0"/>
              </a:defRPr>
            </a:lvl4pPr>
            <a:lvl5pPr marL="1800000" marR="0" indent="-180000" algn="l" defTabSz="914400" rtl="0" eaLnBrk="1" fontAlgn="auto" latinLnBrk="0" hangingPunct="1">
              <a:lnSpc>
                <a:spcPct val="100000"/>
              </a:lnSpc>
              <a:spcBef>
                <a:spcPts val="300"/>
              </a:spcBef>
              <a:spcAft>
                <a:spcPts val="0"/>
              </a:spcAft>
              <a:buClr>
                <a:schemeClr val="accent1"/>
              </a:buClr>
              <a:buSzPct val="60000"/>
              <a:buFont typeface="Arial Narrow" panose="020B0606020202030204" pitchFamily="34" charset="0"/>
              <a:buChar char="›"/>
              <a:tabLst/>
              <a:defRPr sz="1100" kern="1200">
                <a:solidFill>
                  <a:schemeClr val="tx1">
                    <a:lumMod val="50000"/>
                    <a:lumOff val="50000"/>
                  </a:schemeClr>
                </a:solidFill>
                <a:latin typeface="+mj-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b="1" kern="0" dirty="0" smtClean="0"/>
              <a:t>+ pratique </a:t>
            </a:r>
            <a:r>
              <a:rPr lang="fr-FR" kern="0" dirty="0" smtClean="0"/>
              <a:t>: à tout moment sans se déplacer</a:t>
            </a:r>
            <a:endParaRPr lang="fr-FR" kern="0" dirty="0" smtClean="0">
              <a:sym typeface="Wingdings" panose="05000000000000000000" pitchFamily="2" charset="2"/>
            </a:endParaRPr>
          </a:p>
          <a:p>
            <a:pPr algn="just"/>
            <a:r>
              <a:rPr lang="fr-FR" b="1" kern="0" dirty="0" smtClean="0">
                <a:sym typeface="Wingdings" panose="05000000000000000000" pitchFamily="2" charset="2"/>
              </a:rPr>
              <a:t>+ organisé </a:t>
            </a:r>
            <a:r>
              <a:rPr lang="fr-FR" kern="0" dirty="0" smtClean="0">
                <a:sym typeface="Wingdings" panose="05000000000000000000" pitchFamily="2" charset="2"/>
              </a:rPr>
              <a:t>: les RDV en ligne sont notifiés et clairement identifiés dans l’agenda du collaborateur</a:t>
            </a:r>
            <a:endParaRPr lang="fr-FR" kern="0" dirty="0" smtClean="0"/>
          </a:p>
        </p:txBody>
      </p:sp>
      <p:pic>
        <p:nvPicPr>
          <p:cNvPr id="10" name="Image 9"/>
          <p:cNvPicPr/>
          <p:nvPr/>
        </p:nvPicPr>
        <p:blipFill>
          <a:blip r:embed="rId4">
            <a:extLst>
              <a:ext uri="{28A0092B-C50C-407E-A947-70E740481C1C}">
                <a14:useLocalDpi xmlns:a14="http://schemas.microsoft.com/office/drawing/2010/main" val="0"/>
              </a:ext>
            </a:extLst>
          </a:blip>
          <a:stretch>
            <a:fillRect/>
          </a:stretch>
        </p:blipFill>
        <p:spPr bwMode="auto">
          <a:xfrm>
            <a:off x="3419872" y="1772816"/>
            <a:ext cx="575268" cy="575268"/>
          </a:xfrm>
          <a:prstGeom prst="rect">
            <a:avLst/>
          </a:prstGeom>
          <a:noFill/>
          <a:ln>
            <a:noFill/>
          </a:ln>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1391073"/>
            <a:ext cx="5081735" cy="2888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5452741" y="6134110"/>
            <a:ext cx="835622" cy="415498"/>
          </a:xfrm>
          <a:prstGeom prst="rect">
            <a:avLst/>
          </a:prstGeom>
          <a:noFill/>
        </p:spPr>
        <p:txBody>
          <a:bodyPr wrap="square" rtlCol="0">
            <a:spAutoFit/>
          </a:bodyPr>
          <a:lstStyle/>
          <a:p>
            <a:pPr algn="ctr"/>
            <a:r>
              <a:rPr lang="fr-FR" sz="1050" dirty="0" smtClean="0">
                <a:hlinkClick r:id="rId6"/>
              </a:rPr>
              <a:t>Vidéo de présentation</a:t>
            </a:r>
            <a:endParaRPr lang="fr-FR" sz="1050" dirty="0"/>
          </a:p>
        </p:txBody>
      </p:sp>
      <p:sp>
        <p:nvSpPr>
          <p:cNvPr id="40" name="Rectangle 39"/>
          <p:cNvSpPr/>
          <p:nvPr/>
        </p:nvSpPr>
        <p:spPr>
          <a:xfrm>
            <a:off x="6215101" y="3834452"/>
            <a:ext cx="2605372" cy="1169551"/>
          </a:xfrm>
          <a:prstGeom prst="rect">
            <a:avLst/>
          </a:prstGeom>
        </p:spPr>
        <p:txBody>
          <a:bodyPr wrap="square">
            <a:spAutoFit/>
          </a:bodyPr>
          <a:lstStyle/>
          <a:p>
            <a:pPr algn="just"/>
            <a:r>
              <a:rPr lang="fr-FR" sz="1400" dirty="0">
                <a:solidFill>
                  <a:schemeClr val="tx1">
                    <a:lumMod val="75000"/>
                    <a:lumOff val="25000"/>
                  </a:schemeClr>
                </a:solidFill>
              </a:rPr>
              <a:t>Depuis le lancement de cette fonctionnalité, une notification automatique à destination du conseiller </a:t>
            </a:r>
            <a:r>
              <a:rPr lang="fr-FR" sz="1400" dirty="0" smtClean="0">
                <a:solidFill>
                  <a:schemeClr val="tx1">
                    <a:lumMod val="75000"/>
                    <a:lumOff val="25000"/>
                  </a:schemeClr>
                </a:solidFill>
              </a:rPr>
              <a:t>a </a:t>
            </a:r>
            <a:r>
              <a:rPr lang="fr-FR" sz="1400" dirty="0">
                <a:solidFill>
                  <a:schemeClr val="tx1">
                    <a:lumMod val="75000"/>
                    <a:lumOff val="25000"/>
                  </a:schemeClr>
                </a:solidFill>
              </a:rPr>
              <a:t>été mise en place afin de faciliter la visibilité de son agenda</a:t>
            </a:r>
            <a:r>
              <a:rPr lang="fr-FR" sz="1400" dirty="0" smtClean="0">
                <a:solidFill>
                  <a:schemeClr val="tx1">
                    <a:lumMod val="75000"/>
                    <a:lumOff val="25000"/>
                  </a:schemeClr>
                </a:solidFill>
              </a:rPr>
              <a:t>.</a:t>
            </a:r>
            <a:endParaRPr lang="fr-FR" sz="1400" dirty="0">
              <a:solidFill>
                <a:schemeClr val="tx1">
                  <a:lumMod val="75000"/>
                  <a:lumOff val="25000"/>
                </a:schemeClr>
              </a:solidFill>
            </a:endParaRPr>
          </a:p>
        </p:txBody>
      </p:sp>
      <p:pic>
        <p:nvPicPr>
          <p:cNvPr id="36" name="Image 3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6377" y="6465855"/>
            <a:ext cx="176769" cy="176769"/>
          </a:xfrm>
          <a:prstGeom prst="rect">
            <a:avLst/>
          </a:prstGeom>
        </p:spPr>
      </p:pic>
      <p:grpSp>
        <p:nvGrpSpPr>
          <p:cNvPr id="21" name="Groupe 20"/>
          <p:cNvGrpSpPr/>
          <p:nvPr/>
        </p:nvGrpSpPr>
        <p:grpSpPr>
          <a:xfrm>
            <a:off x="7839788" y="5781200"/>
            <a:ext cx="1131403" cy="782659"/>
            <a:chOff x="7041934" y="184515"/>
            <a:chExt cx="1131403" cy="782659"/>
          </a:xfrm>
        </p:grpSpPr>
        <p:sp>
          <p:nvSpPr>
            <p:cNvPr id="25" name="ZoneTexte 24"/>
            <p:cNvSpPr txBox="1"/>
            <p:nvPr/>
          </p:nvSpPr>
          <p:spPr>
            <a:xfrm>
              <a:off x="7041934" y="184515"/>
              <a:ext cx="1131403" cy="600164"/>
            </a:xfrm>
            <a:prstGeom prst="rect">
              <a:avLst/>
            </a:prstGeom>
            <a:noFill/>
          </p:spPr>
          <p:txBody>
            <a:bodyPr wrap="square" rtlCol="0">
              <a:spAutoFit/>
            </a:bodyPr>
            <a:lstStyle/>
            <a:p>
              <a:r>
                <a:rPr lang="fr-FR" sz="1100" dirty="0">
                  <a:solidFill>
                    <a:schemeClr val="bg2"/>
                  </a:solidFill>
                </a:rPr>
                <a:t>C</a:t>
              </a:r>
              <a:r>
                <a:rPr lang="fr-FR" sz="1100" dirty="0" smtClean="0">
                  <a:solidFill>
                    <a:schemeClr val="bg2"/>
                  </a:solidFill>
                </a:rPr>
                <a:t>liquez sur cette icone pour revenir au menu</a:t>
              </a:r>
            </a:p>
          </p:txBody>
        </p:sp>
        <p:sp>
          <p:nvSpPr>
            <p:cNvPr id="26" name="Arc 25"/>
            <p:cNvSpPr/>
            <p:nvPr/>
          </p:nvSpPr>
          <p:spPr>
            <a:xfrm rot="19130572">
              <a:off x="7635302" y="623620"/>
              <a:ext cx="230767" cy="343554"/>
            </a:xfrm>
            <a:prstGeom prst="arc">
              <a:avLst>
                <a:gd name="adj1" fmla="val 16200000"/>
                <a:gd name="adj2" fmla="val 3228206"/>
              </a:avLst>
            </a:prstGeom>
            <a:ln>
              <a:solidFill>
                <a:schemeClr val="bg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bg2"/>
                </a:solidFill>
              </a:endParaRPr>
            </a:p>
          </p:txBody>
        </p:sp>
      </p:grpSp>
      <p:pic>
        <p:nvPicPr>
          <p:cNvPr id="27" name="Picture 10" descr="https://cdn2.iconfinder.com/data/icons/social-media-8/128/note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33142" y="5675501"/>
            <a:ext cx="381253" cy="381253"/>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593522" y="6040338"/>
            <a:ext cx="864096" cy="553998"/>
          </a:xfrm>
          <a:prstGeom prst="rect">
            <a:avLst/>
          </a:prstGeom>
        </p:spPr>
        <p:txBody>
          <a:bodyPr wrap="square">
            <a:spAutoFit/>
          </a:bodyPr>
          <a:lstStyle/>
          <a:p>
            <a:pPr lvl="0" algn="ctr"/>
            <a:r>
              <a:rPr lang="fr-FR" sz="1000" dirty="0" smtClean="0">
                <a:solidFill>
                  <a:srgbClr val="C31632"/>
                </a:solidFill>
                <a:hlinkClick r:id="rId10"/>
              </a:rPr>
              <a:t>Note d’information XPC 19-09</a:t>
            </a:r>
            <a:endParaRPr lang="fr-FR" sz="1000" dirty="0">
              <a:solidFill>
                <a:srgbClr val="C31632"/>
              </a:solidFill>
            </a:endParaRPr>
          </a:p>
        </p:txBody>
      </p:sp>
      <p:cxnSp>
        <p:nvCxnSpPr>
          <p:cNvPr id="32" name="Connecteur droit 31"/>
          <p:cNvCxnSpPr/>
          <p:nvPr/>
        </p:nvCxnSpPr>
        <p:spPr>
          <a:xfrm>
            <a:off x="6271895" y="3815431"/>
            <a:ext cx="2506948" cy="0"/>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6513379" y="3526675"/>
            <a:ext cx="1241045" cy="307777"/>
          </a:xfrm>
          <a:prstGeom prst="rect">
            <a:avLst/>
          </a:prstGeom>
        </p:spPr>
        <p:txBody>
          <a:bodyPr wrap="none">
            <a:spAutoFit/>
          </a:bodyPr>
          <a:lstStyle/>
          <a:p>
            <a:pPr lvl="0"/>
            <a:r>
              <a:rPr lang="fr-FR" sz="1400" dirty="0" smtClean="0">
                <a:solidFill>
                  <a:srgbClr val="C31632"/>
                </a:solidFill>
              </a:rPr>
              <a:t>Point d’attention</a:t>
            </a:r>
            <a:endParaRPr lang="fr-FR" sz="1400" dirty="0">
              <a:solidFill>
                <a:srgbClr val="C31632"/>
              </a:solidFill>
            </a:endParaRPr>
          </a:p>
        </p:txBody>
      </p:sp>
      <p:pic>
        <p:nvPicPr>
          <p:cNvPr id="41" name="Picture 6" descr="https://cdn4.iconfinder.com/data/icons/the-weather-is-nice-today/64/weather_48-256.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71895" y="3501008"/>
            <a:ext cx="314152" cy="314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007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099"/>
                                        </p:tgtEl>
                                        <p:attrNameLst>
                                          <p:attrName>style.visibility</p:attrName>
                                        </p:attrNameLst>
                                      </p:cBhvr>
                                      <p:to>
                                        <p:strVal val="visible"/>
                                      </p:to>
                                    </p:set>
                                    <p:animEffect transition="in" filter="wipe(up)">
                                      <p:cBhvr>
                                        <p:cTn id="13" dur="2000"/>
                                        <p:tgtEl>
                                          <p:spTgt spid="4099"/>
                                        </p:tgtEl>
                                      </p:cBhvr>
                                    </p:animEffect>
                                  </p:childTnLst>
                                </p:cTn>
                              </p:par>
                            </p:childTnLst>
                          </p:cTn>
                        </p:par>
                        <p:par>
                          <p:cTn id="14" fill="hold">
                            <p:stCondLst>
                              <p:cond delay="3000"/>
                            </p:stCondLst>
                            <p:childTnLst>
                              <p:par>
                                <p:cTn id="15" presetID="26"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80">
                                          <p:stCondLst>
                                            <p:cond delay="0"/>
                                          </p:stCondLst>
                                        </p:cTn>
                                        <p:tgtEl>
                                          <p:spTgt spid="21"/>
                                        </p:tgtEl>
                                      </p:cBhvr>
                                    </p:animEffect>
                                    <p:anim calcmode="lin" valueType="num">
                                      <p:cBhvr>
                                        <p:cTn id="1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3" dur="26">
                                          <p:stCondLst>
                                            <p:cond delay="650"/>
                                          </p:stCondLst>
                                        </p:cTn>
                                        <p:tgtEl>
                                          <p:spTgt spid="21"/>
                                        </p:tgtEl>
                                      </p:cBhvr>
                                      <p:to x="100000" y="60000"/>
                                    </p:animScale>
                                    <p:animScale>
                                      <p:cBhvr>
                                        <p:cTn id="24" dur="166" decel="50000">
                                          <p:stCondLst>
                                            <p:cond delay="676"/>
                                          </p:stCondLst>
                                        </p:cTn>
                                        <p:tgtEl>
                                          <p:spTgt spid="21"/>
                                        </p:tgtEl>
                                      </p:cBhvr>
                                      <p:to x="100000" y="100000"/>
                                    </p:animScale>
                                    <p:animScale>
                                      <p:cBhvr>
                                        <p:cTn id="25" dur="26">
                                          <p:stCondLst>
                                            <p:cond delay="1312"/>
                                          </p:stCondLst>
                                        </p:cTn>
                                        <p:tgtEl>
                                          <p:spTgt spid="21"/>
                                        </p:tgtEl>
                                      </p:cBhvr>
                                      <p:to x="100000" y="80000"/>
                                    </p:animScale>
                                    <p:animScale>
                                      <p:cBhvr>
                                        <p:cTn id="26" dur="166" decel="50000">
                                          <p:stCondLst>
                                            <p:cond delay="1338"/>
                                          </p:stCondLst>
                                        </p:cTn>
                                        <p:tgtEl>
                                          <p:spTgt spid="21"/>
                                        </p:tgtEl>
                                      </p:cBhvr>
                                      <p:to x="100000" y="100000"/>
                                    </p:animScale>
                                    <p:animScale>
                                      <p:cBhvr>
                                        <p:cTn id="27" dur="26">
                                          <p:stCondLst>
                                            <p:cond delay="1642"/>
                                          </p:stCondLst>
                                        </p:cTn>
                                        <p:tgtEl>
                                          <p:spTgt spid="21"/>
                                        </p:tgtEl>
                                      </p:cBhvr>
                                      <p:to x="100000" y="90000"/>
                                    </p:animScale>
                                    <p:animScale>
                                      <p:cBhvr>
                                        <p:cTn id="28" dur="166" decel="50000">
                                          <p:stCondLst>
                                            <p:cond delay="1668"/>
                                          </p:stCondLst>
                                        </p:cTn>
                                        <p:tgtEl>
                                          <p:spTgt spid="21"/>
                                        </p:tgtEl>
                                      </p:cBhvr>
                                      <p:to x="100000" y="100000"/>
                                    </p:animScale>
                                    <p:animScale>
                                      <p:cBhvr>
                                        <p:cTn id="29" dur="26">
                                          <p:stCondLst>
                                            <p:cond delay="1808"/>
                                          </p:stCondLst>
                                        </p:cTn>
                                        <p:tgtEl>
                                          <p:spTgt spid="21"/>
                                        </p:tgtEl>
                                      </p:cBhvr>
                                      <p:to x="100000" y="95000"/>
                                    </p:animScale>
                                    <p:animScale>
                                      <p:cBhvr>
                                        <p:cTn id="30"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CEGEE">
      <a:majorFont>
        <a:latin typeface="Arial Narrow"/>
        <a:ea typeface=""/>
        <a:cs typeface=""/>
      </a:majorFont>
      <a:minorFont>
        <a:latin typeface="Arial Narrow"/>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4041</TotalTime>
  <Words>2003</Words>
  <Application>Microsoft Office PowerPoint</Application>
  <PresentationFormat>Affichage à l'écran (4:3)</PresentationFormat>
  <Paragraphs>229</Paragraphs>
  <Slides>23</Slides>
  <Notes>2</Notes>
  <HiddenSlides>16</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GCE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A5704738</dc:creator>
  <cp:lastModifiedBy>A5704738</cp:lastModifiedBy>
  <cp:revision>128</cp:revision>
  <dcterms:created xsi:type="dcterms:W3CDTF">2019-03-14T07:41:22Z</dcterms:created>
  <dcterms:modified xsi:type="dcterms:W3CDTF">2019-04-10T08:52:36Z</dcterms:modified>
</cp:coreProperties>
</file>