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theme/themeOverride6.xml" ContentType="application/vnd.openxmlformats-officedocument.themeOverride+xml"/>
  <Override PartName="/ppt/charts/chart8.xml" ContentType="application/vnd.openxmlformats-officedocument.drawingml.chart+xml"/>
  <Override PartName="/ppt/theme/themeOverride7.xml" ContentType="application/vnd.openxmlformats-officedocument.themeOverr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86" r:id="rId2"/>
    <p:sldId id="349" r:id="rId3"/>
    <p:sldId id="339" r:id="rId4"/>
    <p:sldId id="320" r:id="rId5"/>
    <p:sldId id="346" r:id="rId6"/>
    <p:sldId id="317" r:id="rId7"/>
    <p:sldId id="342" r:id="rId8"/>
    <p:sldId id="328" r:id="rId9"/>
    <p:sldId id="329" r:id="rId10"/>
    <p:sldId id="345" r:id="rId11"/>
    <p:sldId id="350" r:id="rId12"/>
    <p:sldId id="347" r:id="rId13"/>
    <p:sldId id="348" r:id="rId14"/>
    <p:sldId id="344" r:id="rId15"/>
    <p:sldId id="330" r:id="rId16"/>
    <p:sldId id="343" r:id="rId17"/>
    <p:sldId id="331" r:id="rId18"/>
    <p:sldId id="332" r:id="rId19"/>
    <p:sldId id="338" r:id="rId20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1632"/>
    <a:srgbClr val="960000"/>
    <a:srgbClr val="DBFDFC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Style léger 3 - Accentuation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8049" autoAdjust="0"/>
  </p:normalViewPr>
  <p:slideViewPr>
    <p:cSldViewPr showGuides="1">
      <p:cViewPr>
        <p:scale>
          <a:sx n="120" d="100"/>
          <a:sy n="120" d="100"/>
        </p:scale>
        <p:origin x="-1380" y="102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79" d="100"/>
          <a:sy n="79" d="100"/>
        </p:scale>
        <p:origin x="-3936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geedrt\directions\GEE%20MKTG_XPC%20DRT\D&#233;partement%20CRM%20&amp;%20Data%20Performance\4.%20Outils%20Commerciaux\ORCA\Etude%20jeunes%202019\Etude%20Jeunes%202019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4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5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6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7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1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Segments!$B$20</c:f>
              <c:strCache>
                <c:ptCount val="1"/>
                <c:pt idx="0">
                  <c:v>CEGEE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chemeClr val="tx2">
                            <a:lumMod val="50000"/>
                          </a:schemeClr>
                        </a:solidFill>
                      </a:rPr>
                      <a:t>29%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chemeClr val="tx2">
                            <a:lumMod val="50000"/>
                          </a:schemeClr>
                        </a:solidFill>
                      </a:rPr>
                      <a:t>19% 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chemeClr val="tx2">
                            <a:lumMod val="50000"/>
                          </a:schemeClr>
                        </a:solidFill>
                      </a:rPr>
                      <a:t>18%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chemeClr val="tx2">
                            <a:lumMod val="50000"/>
                          </a:schemeClr>
                        </a:solidFill>
                      </a:rPr>
                      <a:t>6%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chemeClr val="tx2">
                            <a:lumMod val="50000"/>
                          </a:schemeClr>
                        </a:solidFill>
                      </a:rPr>
                      <a:t>4%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chemeClr val="tx2">
                            <a:lumMod val="50000"/>
                          </a:schemeClr>
                        </a:solidFill>
                      </a:rPr>
                      <a:t>24%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Segments!$A$21:$A$26</c:f>
              <c:strCache>
                <c:ptCount val="6"/>
                <c:pt idx="0">
                  <c:v>Ee         </c:v>
                </c:pt>
                <c:pt idx="1">
                  <c:v>Ene        </c:v>
                </c:pt>
                <c:pt idx="2">
                  <c:v>JBPe       </c:v>
                </c:pt>
                <c:pt idx="3">
                  <c:v>JBPne      </c:v>
                </c:pt>
                <c:pt idx="4">
                  <c:v>JDe        </c:v>
                </c:pt>
                <c:pt idx="5">
                  <c:v>JDne       </c:v>
                </c:pt>
              </c:strCache>
            </c:strRef>
          </c:cat>
          <c:val>
            <c:numRef>
              <c:f>Segments!$B$21:$B$26</c:f>
              <c:numCache>
                <c:formatCode>0.00%</c:formatCode>
                <c:ptCount val="6"/>
                <c:pt idx="0">
                  <c:v>0.2904196329120054</c:v>
                </c:pt>
                <c:pt idx="1">
                  <c:v>0.19460082812727009</c:v>
                </c:pt>
                <c:pt idx="2">
                  <c:v>0.18453678144220059</c:v>
                </c:pt>
                <c:pt idx="3">
                  <c:v>5.8002203496537362E-2</c:v>
                </c:pt>
                <c:pt idx="4">
                  <c:v>3.4235919414983773E-2</c:v>
                </c:pt>
                <c:pt idx="5">
                  <c:v>0.23820463460700275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6059136"/>
        <c:axId val="176060672"/>
      </c:barChart>
      <c:catAx>
        <c:axId val="1760591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176060672"/>
        <c:crosses val="autoZero"/>
        <c:auto val="1"/>
        <c:lblAlgn val="ctr"/>
        <c:lblOffset val="100"/>
        <c:noMultiLvlLbl val="0"/>
      </c:catAx>
      <c:valAx>
        <c:axId val="176060672"/>
        <c:scaling>
          <c:orientation val="minMax"/>
        </c:scaling>
        <c:delete val="1"/>
        <c:axPos val="l"/>
        <c:numFmt formatCode="0.00%" sourceLinked="1"/>
        <c:majorTickMark val="out"/>
        <c:minorTickMark val="none"/>
        <c:tickLblPos val="nextTo"/>
        <c:crossAx val="176059136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960000"/>
            </a:solidFill>
          </c:spPr>
          <c:invertIfNegative val="0"/>
          <c:dLbls>
            <c:txPr>
              <a:bodyPr/>
              <a:lstStyle/>
              <a:p>
                <a:pPr algn="ctr">
                  <a:defRPr lang="fr-FR" sz="900" b="1" i="0" u="none" strike="noStrike" kern="1200" baseline="0">
                    <a:solidFill>
                      <a:srgbClr val="FCBE04">
                        <a:lumMod val="50000"/>
                      </a:srgb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Moselle!$A$1:$D$1</c:f>
              <c:strCache>
                <c:ptCount val="4"/>
                <c:pt idx="0">
                  <c:v>JDne</c:v>
                </c:pt>
                <c:pt idx="1">
                  <c:v>JDe</c:v>
                </c:pt>
                <c:pt idx="2">
                  <c:v>JBPne</c:v>
                </c:pt>
                <c:pt idx="3">
                  <c:v>JBPe</c:v>
                </c:pt>
              </c:strCache>
            </c:strRef>
          </c:cat>
          <c:val>
            <c:numRef>
              <c:f>Moselle!$A$3:$D$3</c:f>
              <c:numCache>
                <c:formatCode>0%</c:formatCode>
                <c:ptCount val="4"/>
                <c:pt idx="0">
                  <c:v>0.31039136302294196</c:v>
                </c:pt>
                <c:pt idx="1">
                  <c:v>9.2523616734143055E-2</c:v>
                </c:pt>
                <c:pt idx="2">
                  <c:v>0.11093117408906883</c:v>
                </c:pt>
                <c:pt idx="3">
                  <c:v>0.48615384615384616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1720704"/>
        <c:axId val="111755264"/>
      </c:barChart>
      <c:catAx>
        <c:axId val="111720704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111755264"/>
        <c:crosses val="autoZero"/>
        <c:auto val="1"/>
        <c:lblAlgn val="ctr"/>
        <c:lblOffset val="100"/>
        <c:noMultiLvlLbl val="0"/>
      </c:catAx>
      <c:valAx>
        <c:axId val="111755264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1172070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960000"/>
            </a:solidFill>
          </c:spPr>
          <c:invertIfNegative val="0"/>
          <c:dLbls>
            <c:txPr>
              <a:bodyPr/>
              <a:lstStyle/>
              <a:p>
                <a:pPr algn="ctr">
                  <a:defRPr lang="fr-FR" sz="900" b="1" i="0" u="none" strike="noStrike" kern="1200" baseline="0">
                    <a:solidFill>
                      <a:srgbClr val="FCBE04">
                        <a:lumMod val="50000"/>
                      </a:srgb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MM!$A$1:$D$1</c:f>
              <c:strCache>
                <c:ptCount val="4"/>
                <c:pt idx="0">
                  <c:v>JDne</c:v>
                </c:pt>
                <c:pt idx="1">
                  <c:v>JDe</c:v>
                </c:pt>
                <c:pt idx="2">
                  <c:v>JBPne</c:v>
                </c:pt>
                <c:pt idx="3">
                  <c:v>JBPe</c:v>
                </c:pt>
              </c:strCache>
            </c:strRef>
          </c:cat>
          <c:val>
            <c:numRef>
              <c:f>MM!$A$3:$D$3</c:f>
              <c:numCache>
                <c:formatCode>0%</c:formatCode>
                <c:ptCount val="4"/>
                <c:pt idx="0">
                  <c:v>0.32895569620253162</c:v>
                </c:pt>
                <c:pt idx="1">
                  <c:v>7.8375527426160344E-2</c:v>
                </c:pt>
                <c:pt idx="2">
                  <c:v>0.11424050632911392</c:v>
                </c:pt>
                <c:pt idx="3">
                  <c:v>0.47842827004219407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530752"/>
        <c:axId val="113532288"/>
      </c:barChart>
      <c:catAx>
        <c:axId val="11353075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113532288"/>
        <c:crosses val="autoZero"/>
        <c:auto val="1"/>
        <c:lblAlgn val="ctr"/>
        <c:lblOffset val="100"/>
        <c:noMultiLvlLbl val="0"/>
      </c:catAx>
      <c:valAx>
        <c:axId val="113532288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1353075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960000"/>
            </a:solidFill>
          </c:spPr>
          <c:invertIfNegative val="0"/>
          <c:dLbls>
            <c:txPr>
              <a:bodyPr/>
              <a:lstStyle/>
              <a:p>
                <a:pPr algn="ctr">
                  <a:defRPr lang="fr-FR" sz="900" b="1" i="0" u="none" strike="noStrike" kern="1200" baseline="0">
                    <a:solidFill>
                      <a:srgbClr val="FCBE04">
                        <a:lumMod val="50000"/>
                      </a:srgb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'Aube Haute marne'!$A$1:$D$1</c:f>
              <c:strCache>
                <c:ptCount val="4"/>
                <c:pt idx="0">
                  <c:v>JDne</c:v>
                </c:pt>
                <c:pt idx="1">
                  <c:v>JDe</c:v>
                </c:pt>
                <c:pt idx="2">
                  <c:v>JBPne</c:v>
                </c:pt>
                <c:pt idx="3">
                  <c:v>JBPe</c:v>
                </c:pt>
              </c:strCache>
            </c:strRef>
          </c:cat>
          <c:val>
            <c:numRef>
              <c:f>'Aube Haute marne'!$A$3:$D$3</c:f>
              <c:numCache>
                <c:formatCode>0%</c:formatCode>
                <c:ptCount val="4"/>
                <c:pt idx="0">
                  <c:v>0.32060988433228182</c:v>
                </c:pt>
                <c:pt idx="1">
                  <c:v>7.8759200841219762E-2</c:v>
                </c:pt>
                <c:pt idx="2">
                  <c:v>0.11871713985278654</c:v>
                </c:pt>
                <c:pt idx="3">
                  <c:v>0.48191377497371191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568768"/>
        <c:axId val="113570560"/>
      </c:barChart>
      <c:catAx>
        <c:axId val="11356876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113570560"/>
        <c:crosses val="autoZero"/>
        <c:auto val="1"/>
        <c:lblAlgn val="ctr"/>
        <c:lblOffset val="100"/>
        <c:noMultiLvlLbl val="0"/>
      </c:catAx>
      <c:valAx>
        <c:axId val="113570560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1356876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960000"/>
            </a:solidFill>
          </c:spPr>
          <c:invertIfNegative val="0"/>
          <c:dLbls>
            <c:txPr>
              <a:bodyPr/>
              <a:lstStyle/>
              <a:p>
                <a:pPr algn="ctr">
                  <a:defRPr lang="fr-FR" sz="900" b="1" i="0" u="none" strike="noStrike" kern="1200" baseline="0">
                    <a:solidFill>
                      <a:srgbClr val="FCBE04">
                        <a:lumMod val="50000"/>
                      </a:srgb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Vosges!$A$1:$D$1</c:f>
              <c:strCache>
                <c:ptCount val="4"/>
                <c:pt idx="0">
                  <c:v>JDne</c:v>
                </c:pt>
                <c:pt idx="1">
                  <c:v>JDe</c:v>
                </c:pt>
                <c:pt idx="2">
                  <c:v>JBPne</c:v>
                </c:pt>
                <c:pt idx="3">
                  <c:v>JBPe</c:v>
                </c:pt>
              </c:strCache>
            </c:strRef>
          </c:cat>
          <c:val>
            <c:numRef>
              <c:f>Vosges!$A$3:$D$3</c:f>
              <c:numCache>
                <c:formatCode>0%</c:formatCode>
                <c:ptCount val="4"/>
                <c:pt idx="0">
                  <c:v>0.3207383905393712</c:v>
                </c:pt>
                <c:pt idx="1">
                  <c:v>7.8165561003749634E-2</c:v>
                </c:pt>
                <c:pt idx="2">
                  <c:v>0.10864339967310835</c:v>
                </c:pt>
                <c:pt idx="3">
                  <c:v>0.49245264878377082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709440"/>
        <c:axId val="113710976"/>
      </c:barChart>
      <c:catAx>
        <c:axId val="113709440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113710976"/>
        <c:crosses val="autoZero"/>
        <c:auto val="1"/>
        <c:lblAlgn val="ctr"/>
        <c:lblOffset val="100"/>
        <c:noMultiLvlLbl val="0"/>
      </c:catAx>
      <c:valAx>
        <c:axId val="113710976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1370944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960000"/>
            </a:solidFill>
          </c:spPr>
          <c:invertIfNegative val="0"/>
          <c:dLbls>
            <c:txPr>
              <a:bodyPr/>
              <a:lstStyle/>
              <a:p>
                <a:pPr algn="ctr">
                  <a:defRPr lang="fr-FR" sz="900" b="1" i="0" u="none" strike="noStrike" kern="1200" baseline="0">
                    <a:solidFill>
                      <a:srgbClr val="FCBE04">
                        <a:lumMod val="50000"/>
                      </a:srgb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'Marne Ardenne'!$A$1:$D$1</c:f>
              <c:strCache>
                <c:ptCount val="4"/>
                <c:pt idx="0">
                  <c:v>JDne</c:v>
                </c:pt>
                <c:pt idx="1">
                  <c:v>JDe</c:v>
                </c:pt>
                <c:pt idx="2">
                  <c:v>JBPne</c:v>
                </c:pt>
                <c:pt idx="3">
                  <c:v>JBPe</c:v>
                </c:pt>
              </c:strCache>
            </c:strRef>
          </c:cat>
          <c:val>
            <c:numRef>
              <c:f>'Marne Ardenne'!$A$3:$D$3</c:f>
              <c:numCache>
                <c:formatCode>0%</c:formatCode>
                <c:ptCount val="4"/>
                <c:pt idx="0">
                  <c:v>0.3436426116838488</c:v>
                </c:pt>
                <c:pt idx="1">
                  <c:v>9.7569955817378498E-2</c:v>
                </c:pt>
                <c:pt idx="2">
                  <c:v>0.10769513991163476</c:v>
                </c:pt>
                <c:pt idx="3">
                  <c:v>0.45109229258713796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763840"/>
        <c:axId val="113765376"/>
      </c:barChart>
      <c:catAx>
        <c:axId val="113763840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113765376"/>
        <c:crosses val="autoZero"/>
        <c:auto val="1"/>
        <c:lblAlgn val="ctr"/>
        <c:lblOffset val="100"/>
        <c:noMultiLvlLbl val="0"/>
      </c:catAx>
      <c:valAx>
        <c:axId val="113765376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1376384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960000"/>
            </a:solidFill>
          </c:spPr>
          <c:invertIfNegative val="0"/>
          <c:dLbls>
            <c:txPr>
              <a:bodyPr/>
              <a:lstStyle/>
              <a:p>
                <a:pPr algn="ctr">
                  <a:defRPr lang="fr-FR" sz="900" b="1" i="0" u="none" strike="noStrike" kern="1200" baseline="0">
                    <a:solidFill>
                      <a:srgbClr val="FCBE04">
                        <a:lumMod val="50000"/>
                      </a:srgb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'Bas rhin'!$A$1:$D$1</c:f>
              <c:strCache>
                <c:ptCount val="4"/>
                <c:pt idx="0">
                  <c:v>JDne</c:v>
                </c:pt>
                <c:pt idx="1">
                  <c:v>JDe</c:v>
                </c:pt>
                <c:pt idx="2">
                  <c:v>JBPne</c:v>
                </c:pt>
                <c:pt idx="3">
                  <c:v>JBPe</c:v>
                </c:pt>
              </c:strCache>
            </c:strRef>
          </c:cat>
          <c:val>
            <c:numRef>
              <c:f>'Bas rhin'!$A$3:$D$3</c:f>
              <c:numCache>
                <c:formatCode>0%</c:formatCode>
                <c:ptCount val="4"/>
                <c:pt idx="0">
                  <c:v>0.42178070381691357</c:v>
                </c:pt>
                <c:pt idx="1">
                  <c:v>8.829061838702093E-2</c:v>
                </c:pt>
                <c:pt idx="2">
                  <c:v>8.7546045928364291E-2</c:v>
                </c:pt>
                <c:pt idx="3">
                  <c:v>0.40238263186770123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13833472"/>
        <c:axId val="114123136"/>
      </c:barChart>
      <c:catAx>
        <c:axId val="11383347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114123136"/>
        <c:crosses val="autoZero"/>
        <c:auto val="1"/>
        <c:lblAlgn val="ctr"/>
        <c:lblOffset val="100"/>
        <c:noMultiLvlLbl val="0"/>
      </c:catAx>
      <c:valAx>
        <c:axId val="114123136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1383347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960000"/>
            </a:solidFill>
          </c:spPr>
          <c:invertIfNegative val="0"/>
          <c:dLbls>
            <c:txPr>
              <a:bodyPr/>
              <a:lstStyle/>
              <a:p>
                <a:pPr algn="ctr">
                  <a:defRPr lang="fr-FR" sz="900" b="1" i="0" u="none" strike="noStrike" kern="1200" baseline="0">
                    <a:solidFill>
                      <a:srgbClr val="FCBE04">
                        <a:lumMod val="50000"/>
                      </a:srgb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'Haut rhin'!$A$1:$D$1</c:f>
              <c:strCache>
                <c:ptCount val="4"/>
                <c:pt idx="0">
                  <c:v>JDne</c:v>
                </c:pt>
                <c:pt idx="1">
                  <c:v>JDe</c:v>
                </c:pt>
                <c:pt idx="2">
                  <c:v>JBPne</c:v>
                </c:pt>
                <c:pt idx="3">
                  <c:v>JBPe</c:v>
                </c:pt>
              </c:strCache>
            </c:strRef>
          </c:cat>
          <c:val>
            <c:numRef>
              <c:f>'Haut rhin'!$A$3:$D$3</c:f>
              <c:numCache>
                <c:formatCode>0%</c:formatCode>
                <c:ptCount val="4"/>
                <c:pt idx="0">
                  <c:v>0.42309100226956586</c:v>
                </c:pt>
                <c:pt idx="1">
                  <c:v>8.3900724796837245E-2</c:v>
                </c:pt>
                <c:pt idx="2">
                  <c:v>9.0562998755399374E-2</c:v>
                </c:pt>
                <c:pt idx="3">
                  <c:v>0.40244527417819753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13846912"/>
        <c:axId val="113862144"/>
      </c:barChart>
      <c:catAx>
        <c:axId val="11384691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113862144"/>
        <c:crosses val="autoZero"/>
        <c:auto val="1"/>
        <c:lblAlgn val="ctr"/>
        <c:lblOffset val="100"/>
        <c:noMultiLvlLbl val="0"/>
      </c:catAx>
      <c:valAx>
        <c:axId val="113862144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1384691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A -1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  <a:effectLst/>
          </c:spPr>
          <c:invertIfNegative val="0"/>
          <c:cat>
            <c:strRef>
              <c:f>Feuil1!$A$2:$A$13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  <c:pt idx="6">
                  <c:v>Juill</c:v>
                </c:pt>
                <c:pt idx="7">
                  <c:v>Août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Feuil1!$B$2:$B$13</c:f>
              <c:numCache>
                <c:formatCode>#,##0</c:formatCode>
                <c:ptCount val="12"/>
                <c:pt idx="0">
                  <c:v>477</c:v>
                </c:pt>
                <c:pt idx="1">
                  <c:v>469</c:v>
                </c:pt>
                <c:pt idx="2">
                  <c:v>642</c:v>
                </c:pt>
                <c:pt idx="3">
                  <c:v>572</c:v>
                </c:pt>
                <c:pt idx="4">
                  <c:v>603</c:v>
                </c:pt>
                <c:pt idx="5">
                  <c:v>969</c:v>
                </c:pt>
                <c:pt idx="6">
                  <c:v>998</c:v>
                </c:pt>
                <c:pt idx="7">
                  <c:v>899</c:v>
                </c:pt>
                <c:pt idx="8">
                  <c:v>827</c:v>
                </c:pt>
                <c:pt idx="9">
                  <c:v>564</c:v>
                </c:pt>
                <c:pt idx="10" formatCode="General">
                  <c:v>-138</c:v>
                </c:pt>
                <c:pt idx="11" formatCode="General">
                  <c:v>-456</c:v>
                </c:pt>
              </c:numCache>
            </c:numRef>
          </c:val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A</c:v>
                </c:pt>
              </c:strCache>
            </c:strRef>
          </c:tx>
          <c:spPr>
            <a:solidFill>
              <a:srgbClr val="C00000">
                <a:alpha val="78000"/>
              </a:srgb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1"/>
              <c:layout>
                <c:manualLayout>
                  <c:x val="-5.9614073934532007E-3"/>
                  <c:y val="2.64150374360358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txPr>
              <a:bodyPr/>
              <a:lstStyle/>
              <a:p>
                <a:pPr>
                  <a:defRPr sz="900" b="1">
                    <a:solidFill>
                      <a:srgbClr val="C00000"/>
                    </a:solidFill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Feuil1!$A$2:$A$13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  <c:pt idx="6">
                  <c:v>Juill</c:v>
                </c:pt>
                <c:pt idx="7">
                  <c:v>Août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Feuil1!$C$2:$C$13</c:f>
              <c:numCache>
                <c:formatCode>#,##0</c:formatCode>
                <c:ptCount val="12"/>
                <c:pt idx="0">
                  <c:v>620</c:v>
                </c:pt>
                <c:pt idx="1">
                  <c:v>507</c:v>
                </c:pt>
                <c:pt idx="2">
                  <c:v>605</c:v>
                </c:pt>
                <c:pt idx="3">
                  <c:v>611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90"/>
        <c:axId val="111231360"/>
        <c:axId val="111232896"/>
      </c:barChart>
      <c:catAx>
        <c:axId val="111231360"/>
        <c:scaling>
          <c:orientation val="minMax"/>
        </c:scaling>
        <c:delete val="0"/>
        <c:axPos val="b"/>
        <c:majorTickMark val="out"/>
        <c:minorTickMark val="none"/>
        <c:tickLblPos val="low"/>
        <c:txPr>
          <a:bodyPr/>
          <a:lstStyle/>
          <a:p>
            <a:pPr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endParaRPr lang="fr-FR"/>
          </a:p>
        </c:txPr>
        <c:crossAx val="111232896"/>
        <c:crosses val="autoZero"/>
        <c:auto val="1"/>
        <c:lblAlgn val="ctr"/>
        <c:lblOffset val="100"/>
        <c:noMultiLvlLbl val="0"/>
      </c:catAx>
      <c:valAx>
        <c:axId val="111232896"/>
        <c:scaling>
          <c:orientation val="minMax"/>
        </c:scaling>
        <c:delete val="0"/>
        <c:axPos val="l"/>
        <c:majorGridlines>
          <c:spPr>
            <a:ln w="6350"/>
          </c:spPr>
        </c:majorGridlines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endParaRPr lang="fr-FR"/>
          </a:p>
        </c:txPr>
        <c:crossAx val="111231360"/>
        <c:crosses val="autoZero"/>
        <c:crossBetween val="midCat"/>
      </c:valAx>
      <c:spPr>
        <a:gradFill flip="none" rotWithShape="1">
          <a:gsLst>
            <a:gs pos="0">
              <a:schemeClr val="bg1">
                <a:lumMod val="75000"/>
              </a:schemeClr>
            </a:gs>
            <a:gs pos="24000">
              <a:schemeClr val="bg1">
                <a:lumMod val="95000"/>
              </a:schemeClr>
            </a:gs>
            <a:gs pos="50000">
              <a:schemeClr val="bg1"/>
            </a:gs>
          </a:gsLst>
          <a:lin ang="18900000" scaled="1"/>
          <a:tileRect/>
        </a:gradFill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A -1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  <a:effectLst/>
          </c:spPr>
          <c:invertIfNegative val="0"/>
          <c:cat>
            <c:strRef>
              <c:f>Feuil1!$A$2:$A$13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  <c:pt idx="6">
                  <c:v>Juill</c:v>
                </c:pt>
                <c:pt idx="7">
                  <c:v>Août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Feuil1!$B$2:$B$13</c:f>
              <c:numCache>
                <c:formatCode>#,##0</c:formatCode>
                <c:ptCount val="12"/>
                <c:pt idx="0">
                  <c:v>968</c:v>
                </c:pt>
                <c:pt idx="1">
                  <c:v>962</c:v>
                </c:pt>
                <c:pt idx="2">
                  <c:v>1002</c:v>
                </c:pt>
                <c:pt idx="3">
                  <c:v>1034</c:v>
                </c:pt>
                <c:pt idx="4">
                  <c:v>812</c:v>
                </c:pt>
                <c:pt idx="5">
                  <c:v>883</c:v>
                </c:pt>
                <c:pt idx="6">
                  <c:v>926</c:v>
                </c:pt>
                <c:pt idx="7">
                  <c:v>904</c:v>
                </c:pt>
                <c:pt idx="8">
                  <c:v>961</c:v>
                </c:pt>
                <c:pt idx="9">
                  <c:v>916</c:v>
                </c:pt>
                <c:pt idx="10" formatCode="General">
                  <c:v>1236</c:v>
                </c:pt>
                <c:pt idx="11" formatCode="General">
                  <c:v>379</c:v>
                </c:pt>
              </c:numCache>
            </c:numRef>
          </c:val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A</c:v>
                </c:pt>
              </c:strCache>
            </c:strRef>
          </c:tx>
          <c:spPr>
            <a:solidFill>
              <a:srgbClr val="C00000">
                <a:alpha val="78000"/>
              </a:srgb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1"/>
              <c:layout>
                <c:manualLayout>
                  <c:x val="-5.9614073934532007E-3"/>
                  <c:y val="2.64150374360358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txPr>
              <a:bodyPr/>
              <a:lstStyle/>
              <a:p>
                <a:pPr>
                  <a:defRPr sz="900" b="1">
                    <a:solidFill>
                      <a:srgbClr val="C00000"/>
                    </a:solidFill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Feuil1!$A$2:$A$13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  <c:pt idx="6">
                  <c:v>Juill</c:v>
                </c:pt>
                <c:pt idx="7">
                  <c:v>Août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Feuil1!$C$2:$C$13</c:f>
              <c:numCache>
                <c:formatCode>#,##0</c:formatCode>
                <c:ptCount val="12"/>
                <c:pt idx="0">
                  <c:v>976</c:v>
                </c:pt>
                <c:pt idx="1">
                  <c:v>794</c:v>
                </c:pt>
                <c:pt idx="2">
                  <c:v>893</c:v>
                </c:pt>
                <c:pt idx="3">
                  <c:v>673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90"/>
        <c:axId val="111294720"/>
        <c:axId val="111296512"/>
      </c:barChart>
      <c:catAx>
        <c:axId val="111294720"/>
        <c:scaling>
          <c:orientation val="minMax"/>
        </c:scaling>
        <c:delete val="0"/>
        <c:axPos val="b"/>
        <c:majorTickMark val="out"/>
        <c:minorTickMark val="none"/>
        <c:tickLblPos val="low"/>
        <c:txPr>
          <a:bodyPr/>
          <a:lstStyle/>
          <a:p>
            <a:pPr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endParaRPr lang="fr-FR"/>
          </a:p>
        </c:txPr>
        <c:crossAx val="111296512"/>
        <c:crosses val="autoZero"/>
        <c:auto val="1"/>
        <c:lblAlgn val="ctr"/>
        <c:lblOffset val="100"/>
        <c:noMultiLvlLbl val="0"/>
      </c:catAx>
      <c:valAx>
        <c:axId val="111296512"/>
        <c:scaling>
          <c:orientation val="minMax"/>
        </c:scaling>
        <c:delete val="0"/>
        <c:axPos val="l"/>
        <c:majorGridlines>
          <c:spPr>
            <a:ln w="6350"/>
          </c:spPr>
        </c:majorGridlines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endParaRPr lang="fr-FR"/>
          </a:p>
        </c:txPr>
        <c:crossAx val="111294720"/>
        <c:crosses val="autoZero"/>
        <c:crossBetween val="midCat"/>
      </c:valAx>
      <c:spPr>
        <a:gradFill flip="none" rotWithShape="1">
          <a:gsLst>
            <a:gs pos="0">
              <a:schemeClr val="bg1">
                <a:lumMod val="75000"/>
              </a:schemeClr>
            </a:gs>
            <a:gs pos="24000">
              <a:schemeClr val="bg1">
                <a:lumMod val="95000"/>
              </a:schemeClr>
            </a:gs>
            <a:gs pos="50000">
              <a:schemeClr val="bg1"/>
            </a:gs>
          </a:gsLst>
          <a:lin ang="18900000" scaled="1"/>
          <a:tileRect/>
        </a:gradFill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14/05/2019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14/05/2019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741127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83060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6288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txBody>
          <a:bodyPr lIns="3240000" anchor="ctr"/>
          <a:lstStyle>
            <a:lvl1pPr algn="ctr">
              <a:defRPr/>
            </a:lvl1pPr>
          </a:lstStyle>
          <a:p>
            <a:pPr lvl="0"/>
            <a:r>
              <a:rPr lang="fr-FR" dirty="0" smtClean="0"/>
              <a:t>INSÉRER IMAGE </a:t>
            </a:r>
            <a:br>
              <a:rPr lang="fr-FR" dirty="0" smtClean="0"/>
            </a:br>
            <a:r>
              <a:rPr lang="fr-FR" dirty="0" smtClean="0"/>
              <a:t>254x190,5 mm</a:t>
            </a:r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995936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2051050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Forme en L 10"/>
          <p:cNvSpPr/>
          <p:nvPr userDrawn="1"/>
        </p:nvSpPr>
        <p:spPr>
          <a:xfrm>
            <a:off x="2016000" y="23328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en L 11"/>
          <p:cNvSpPr/>
          <p:nvPr userDrawn="1"/>
        </p:nvSpPr>
        <p:spPr>
          <a:xfrm rot="10800000">
            <a:off x="5472000" y="1196753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Espace réservé pour une image 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Espace réservé pour une image 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Espace réservé pour une image 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rme en L 13"/>
          <p:cNvSpPr/>
          <p:nvPr userDrawn="1"/>
        </p:nvSpPr>
        <p:spPr>
          <a:xfrm>
            <a:off x="0" y="52020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15" name="Forme en L 14"/>
          <p:cNvSpPr/>
          <p:nvPr userDrawn="1"/>
        </p:nvSpPr>
        <p:spPr>
          <a:xfrm rot="10800000">
            <a:off x="7488000" y="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9"/>
          <a:stretch/>
        </p:blipFill>
        <p:spPr bwMode="auto">
          <a:xfrm>
            <a:off x="4872637" y="965443"/>
            <a:ext cx="4271364" cy="52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5782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6404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-504000" y="6453336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1123200" y="260648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79" r:id="rId3"/>
    <p:sldLayoutId id="2147483680" r:id="rId4"/>
    <p:sldLayoutId id="2147483683" r:id="rId5"/>
    <p:sldLayoutId id="2147483682" r:id="rId6"/>
    <p:sldLayoutId id="2147483655" r:id="rId7"/>
    <p:sldLayoutId id="2147483671" r:id="rId8"/>
    <p:sldLayoutId id="2147483672" r:id="rId9"/>
    <p:sldLayoutId id="2147483676" r:id="rId10"/>
    <p:sldLayoutId id="2147483673" r:id="rId11"/>
    <p:sldLayoutId id="2147483674" r:id="rId12"/>
    <p:sldLayoutId id="2147483659" r:id="rId13"/>
    <p:sldLayoutId id="2147483703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695" r:id="rId24"/>
    <p:sldLayoutId id="2147483696" r:id="rId25"/>
    <p:sldLayoutId id="2147483697" r:id="rId26"/>
    <p:sldLayoutId id="2147483698" r:id="rId27"/>
    <p:sldLayoutId id="2147483699" r:id="rId28"/>
    <p:sldLayoutId id="2147483700" r:id="rId29"/>
    <p:sldLayoutId id="2147483701" r:id="rId30"/>
    <p:sldLayoutId id="2147483702" r:id="rId3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 typeface="Britannic Bold" panose="020B0903060703020204" pitchFamily="34" charset="0"/>
        <a:buChar char="&gt;"/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13" Type="http://schemas.openxmlformats.org/officeDocument/2006/relationships/image" Target="../media/image19.png"/><Relationship Id="rId3" Type="http://schemas.openxmlformats.org/officeDocument/2006/relationships/slide" Target="slide9.xml"/><Relationship Id="rId7" Type="http://schemas.openxmlformats.org/officeDocument/2006/relationships/chart" Target="../charts/chart4.xml"/><Relationship Id="rId12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Relationship Id="rId6" Type="http://schemas.openxmlformats.org/officeDocument/2006/relationships/chart" Target="../charts/chart3.xml"/><Relationship Id="rId11" Type="http://schemas.openxmlformats.org/officeDocument/2006/relationships/chart" Target="../charts/chart8.xml"/><Relationship Id="rId5" Type="http://schemas.openxmlformats.org/officeDocument/2006/relationships/chart" Target="../charts/chart2.xml"/><Relationship Id="rId15" Type="http://schemas.openxmlformats.org/officeDocument/2006/relationships/image" Target="../media/image21.png"/><Relationship Id="rId10" Type="http://schemas.openxmlformats.org/officeDocument/2006/relationships/chart" Target="../charts/chart7.xml"/><Relationship Id="rId4" Type="http://schemas.openxmlformats.org/officeDocument/2006/relationships/slide" Target="slide7.xml"/><Relationship Id="rId9" Type="http://schemas.openxmlformats.org/officeDocument/2006/relationships/chart" Target="../charts/chart6.xml"/><Relationship Id="rId1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hyperlink" Target="http://commerciaux.celca.caisse-epargne.fr/global-bdd/actions-commerciales/les-cibles-a-votre-disposition-pmc-et-gerc/les-campagnes-ponctuelles/les-campagnes-ponctuelles/" TargetMode="External"/><Relationship Id="rId1" Type="http://schemas.openxmlformats.org/officeDocument/2006/relationships/slideLayout" Target="../slideLayouts/slideLayout10.xml"/><Relationship Id="rId6" Type="http://schemas.microsoft.com/office/2007/relationships/hdphoto" Target="../media/hdphoto1.wdp"/><Relationship Id="rId11" Type="http://schemas.openxmlformats.org/officeDocument/2006/relationships/image" Target="../media/image27.png"/><Relationship Id="rId5" Type="http://schemas.openxmlformats.org/officeDocument/2006/relationships/image" Target="../media/image24.png"/><Relationship Id="rId10" Type="http://schemas.microsoft.com/office/2007/relationships/hdphoto" Target="../media/hdphoto3.wdp"/><Relationship Id="rId4" Type="http://schemas.openxmlformats.org/officeDocument/2006/relationships/image" Target="../media/image23.jpe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341/tarification/8938/offres-promo-en-cours.pdf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Relationship Id="rId5" Type="http://schemas.microsoft.com/office/2007/relationships/hdphoto" Target="../media/hdphoto4.wdp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aisse-epargne.recompensebancaire.fr/vitrine?session=060620171250060727" TargetMode="External"/><Relationship Id="rId2" Type="http://schemas.openxmlformats.org/officeDocument/2006/relationships/hyperlink" Target="http://commerciaux.celca.caisse-epargne.fr/download/1416/campagne-jeunes-2019/13219/mode-operatoire_bons-dachat-cadomilis.pptx" TargetMode="Externa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.xml"/><Relationship Id="rId5" Type="http://schemas.microsoft.com/office/2007/relationships/hdphoto" Target="../media/hdphoto5.wdp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comparateur.bpcea.caisse-epargne.fr/Comparateur?ctxt=CE&amp;prod=mrh" TargetMode="External"/><Relationship Id="rId13" Type="http://schemas.openxmlformats.org/officeDocument/2006/relationships/image" Target="../media/image47.jpeg"/><Relationship Id="rId18" Type="http://schemas.openxmlformats.org/officeDocument/2006/relationships/image" Target="../media/image48.png"/><Relationship Id="rId3" Type="http://schemas.openxmlformats.org/officeDocument/2006/relationships/image" Target="../media/image42.png"/><Relationship Id="rId21" Type="http://schemas.openxmlformats.org/officeDocument/2006/relationships/hyperlink" Target="http://commerciaux.celca.caisse-epargne.fr/download/198/bancarisation/4624/book-bancarisation-2017-2.pptx" TargetMode="External"/><Relationship Id="rId7" Type="http://schemas.openxmlformats.org/officeDocument/2006/relationships/hyperlink" Target="http://commerciaux.celca.caisse-epargne.fr/download/1416/campagne-jeunes-2019/12972/exemple-rbt-sante-alsacemoselle.pdf" TargetMode="External"/><Relationship Id="rId12" Type="http://schemas.openxmlformats.org/officeDocument/2006/relationships/hyperlink" Target="http://commerciaux.celca.caisse-epargne.fr/download/318/assurtoit/12979/book-assurances_habitation.pdf" TargetMode="External"/><Relationship Id="rId17" Type="http://schemas.openxmlformats.org/officeDocument/2006/relationships/hyperlink" Target="http://commerciaux.celca.caisse-epargne.fr/download/1416/campagne-jeunes-2019/13190/option-internationale-fiche-produit-2.pdf" TargetMode="External"/><Relationship Id="rId25" Type="http://schemas.openxmlformats.org/officeDocument/2006/relationships/image" Target="../media/image51.png"/><Relationship Id="rId2" Type="http://schemas.openxmlformats.org/officeDocument/2006/relationships/hyperlink" Target="http://commerciaux.celca.caisse-epargne.fr/particuliers/zoom-jeunes/campagne-jeunes-2018/" TargetMode="External"/><Relationship Id="rId16" Type="http://schemas.openxmlformats.org/officeDocument/2006/relationships/hyperlink" Target="http://commerciaux.celca.caisse-epargne.fr/download/1416/campagne-jeunes-2019/13188/brocure-start-expat.pdf" TargetMode="External"/><Relationship Id="rId20" Type="http://schemas.openxmlformats.org/officeDocument/2006/relationships/image" Target="../media/image49.jpeg"/><Relationship Id="rId1" Type="http://schemas.openxmlformats.org/officeDocument/2006/relationships/slideLayout" Target="../slideLayouts/slideLayout10.xml"/><Relationship Id="rId6" Type="http://schemas.openxmlformats.org/officeDocument/2006/relationships/hyperlink" Target="http://commerciaux.celca.caisse-epargne.fr/download/1416/campagne-jeunes-2019/12975/exemple-rbt-sante-natio.pdf" TargetMode="External"/><Relationship Id="rId11" Type="http://schemas.openxmlformats.org/officeDocument/2006/relationships/image" Target="../media/image46.jpeg"/><Relationship Id="rId24" Type="http://schemas.openxmlformats.org/officeDocument/2006/relationships/hyperlink" Target="http://commerciaux.celca.caisse-epargne.fr/download/342/zoom-jeunes/4628/book-jeunes-2017.pptx" TargetMode="External"/><Relationship Id="rId5" Type="http://schemas.openxmlformats.org/officeDocument/2006/relationships/hyperlink" Target="http://commerciaux.celca.caisse-epargne.fr/download/1416/campagne-jeunes-2019/12973/oav_sante_jeunes.pdf" TargetMode="External"/><Relationship Id="rId15" Type="http://schemas.openxmlformats.org/officeDocument/2006/relationships/hyperlink" Target="http://commerciaux.celca.caisse-epargne.fr/download/1416/campagne-jeunes-2019/13189/details_offres_credits-etudiants.pptx" TargetMode="External"/><Relationship Id="rId23" Type="http://schemas.openxmlformats.org/officeDocument/2006/relationships/image" Target="../media/image50.png"/><Relationship Id="rId10" Type="http://schemas.openxmlformats.org/officeDocument/2006/relationships/image" Target="../media/image45.jpeg"/><Relationship Id="rId19" Type="http://schemas.microsoft.com/office/2007/relationships/hdphoto" Target="../media/hdphoto6.wdp"/><Relationship Id="rId4" Type="http://schemas.openxmlformats.org/officeDocument/2006/relationships/image" Target="../media/image43.png"/><Relationship Id="rId9" Type="http://schemas.openxmlformats.org/officeDocument/2006/relationships/image" Target="../media/image44.jpeg"/><Relationship Id="rId14" Type="http://schemas.openxmlformats.org/officeDocument/2006/relationships/hyperlink" Target="http://commerciaux.celca.caisse-epargne.fr/download/1080/credits-etudiant/2436/oav-le-pret-etudiant.pdf" TargetMode="External"/><Relationship Id="rId22" Type="http://schemas.openxmlformats.org/officeDocument/2006/relationships/hyperlink" Target="http://commerciaux.celca.caisse-epargne.fr/download/341/tarification/8938/offres-promo-en-cours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108186" y="3420004"/>
            <a:ext cx="2844000" cy="623248"/>
          </a:xfrm>
        </p:spPr>
        <p:txBody>
          <a:bodyPr/>
          <a:lstStyle/>
          <a:p>
            <a:endParaRPr lang="fr-FR" dirty="0" smtClean="0"/>
          </a:p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07504" y="2582034"/>
            <a:ext cx="2844000" cy="630942"/>
          </a:xfrm>
        </p:spPr>
        <p:txBody>
          <a:bodyPr/>
          <a:lstStyle/>
          <a:p>
            <a:r>
              <a:rPr lang="fr-FR" dirty="0" smtClean="0"/>
              <a:t>CAMPAGNE Jeunes</a:t>
            </a:r>
            <a:br>
              <a:rPr lang="fr-FR" dirty="0" smtClean="0"/>
            </a:br>
            <a:r>
              <a:rPr lang="fr-FR" sz="2000" dirty="0" smtClean="0"/>
              <a:t>16/25 ans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2000" dirty="0" smtClean="0"/>
              <a:t>MAI &gt; octobre 2019</a:t>
            </a:r>
            <a:endParaRPr lang="fr-FR" sz="20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Direction marchés et offres</a:t>
            </a:r>
          </a:p>
        </p:txBody>
      </p:sp>
      <p:sp>
        <p:nvSpPr>
          <p:cNvPr id="4" name="Espace réservé du texte 139"/>
          <p:cNvSpPr>
            <a:spLocks noGrp="1"/>
          </p:cNvSpPr>
          <p:nvPr/>
        </p:nvSpPr>
        <p:spPr>
          <a:xfrm>
            <a:off x="1043608" y="5301207"/>
            <a:ext cx="8575675" cy="346075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Heure du Jeudi du 16 mai 2019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816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SYNTHÈSE</a:t>
            </a:r>
            <a:endParaRPr lang="fr-F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4294967295"/>
          </p:nvPr>
        </p:nvSpPr>
        <p:spPr>
          <a:xfrm>
            <a:off x="558527" y="1557338"/>
            <a:ext cx="5525641" cy="4824412"/>
          </a:xfrm>
        </p:spPr>
        <p:txBody>
          <a:bodyPr>
            <a:normAutofit/>
          </a:bodyPr>
          <a:lstStyle/>
          <a:p>
            <a:r>
              <a:rPr lang="fr-FR" sz="16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Contexte et constat			</a:t>
            </a:r>
            <a:r>
              <a:rPr lang="fr-FR" sz="1600" b="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1600" b="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.3</a:t>
            </a:r>
          </a:p>
          <a:p>
            <a:r>
              <a:rPr lang="fr-FR" sz="1400" b="0" cap="none" dirty="0" smtClean="0">
                <a:solidFill>
                  <a:schemeClr val="bg1">
                    <a:lumMod val="50000"/>
                  </a:schemeClr>
                </a:solidFill>
              </a:rPr>
              <a:t>      </a:t>
            </a:r>
            <a:r>
              <a:rPr lang="fr-FR" sz="1400" b="0" cap="none" dirty="0">
                <a:solidFill>
                  <a:schemeClr val="tx2">
                    <a:lumMod val="75000"/>
                  </a:schemeClr>
                </a:solidFill>
              </a:rPr>
              <a:t>Des opportunités à saisir pour repartir en conquête sur les </a:t>
            </a:r>
            <a:r>
              <a:rPr lang="fr-FR" sz="1400" b="0" cap="none" dirty="0" smtClean="0">
                <a:solidFill>
                  <a:schemeClr val="tx2">
                    <a:lumMod val="75000"/>
                  </a:schemeClr>
                </a:solidFill>
              </a:rPr>
              <a:t>Jeunes</a:t>
            </a:r>
          </a:p>
          <a:p>
            <a:r>
              <a:rPr lang="fr-FR" sz="1400" b="0" cap="none" dirty="0" smtClean="0">
                <a:solidFill>
                  <a:schemeClr val="tx2">
                    <a:lumMod val="75000"/>
                  </a:schemeClr>
                </a:solidFill>
              </a:rPr>
              <a:t>      </a:t>
            </a:r>
            <a:r>
              <a:rPr lang="fr-FR" sz="1400" b="0" cap="none" dirty="0">
                <a:solidFill>
                  <a:schemeClr val="tx2">
                    <a:lumMod val="75000"/>
                  </a:schemeClr>
                </a:solidFill>
              </a:rPr>
              <a:t>Un fond de commerce à potentiel avec </a:t>
            </a:r>
            <a:r>
              <a:rPr lang="fr-FR" sz="1400" b="0" cap="none" dirty="0" smtClean="0">
                <a:solidFill>
                  <a:schemeClr val="tx2">
                    <a:lumMod val="75000"/>
                  </a:schemeClr>
                </a:solidFill>
              </a:rPr>
              <a:t>27% </a:t>
            </a:r>
            <a:r>
              <a:rPr lang="fr-FR" sz="1400" b="0" cap="none" dirty="0">
                <a:solidFill>
                  <a:schemeClr val="tx2">
                    <a:lumMod val="75000"/>
                  </a:schemeClr>
                </a:solidFill>
              </a:rPr>
              <a:t>de </a:t>
            </a:r>
            <a:r>
              <a:rPr lang="fr-FR" sz="1400" b="0" cap="none" dirty="0" smtClean="0">
                <a:solidFill>
                  <a:schemeClr val="tx2">
                    <a:lumMod val="75000"/>
                  </a:schemeClr>
                </a:solidFill>
              </a:rPr>
              <a:t>pénétration sur les 16/25 ans</a:t>
            </a:r>
            <a:endParaRPr lang="fr-FR" sz="1400" b="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fr-FR" sz="1400" b="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FR" sz="1400" b="0" dirty="0" smtClean="0">
                <a:solidFill>
                  <a:schemeClr val="tx2">
                    <a:lumMod val="75000"/>
                  </a:schemeClr>
                </a:solidFill>
              </a:rPr>
              <a:t>     </a:t>
            </a:r>
            <a:r>
              <a:rPr lang="fr-FR" sz="1400" b="0" cap="none" dirty="0">
                <a:solidFill>
                  <a:schemeClr val="tx2">
                    <a:lumMod val="75000"/>
                  </a:schemeClr>
                </a:solidFill>
              </a:rPr>
              <a:t>Une perte de dynamique se fait sentir comparée à </a:t>
            </a:r>
            <a:r>
              <a:rPr lang="fr-FR" sz="1400" b="0" cap="none" dirty="0" smtClean="0">
                <a:solidFill>
                  <a:schemeClr val="tx2">
                    <a:lumMod val="75000"/>
                  </a:schemeClr>
                </a:solidFill>
              </a:rPr>
              <a:t> la production 2018</a:t>
            </a:r>
          </a:p>
          <a:p>
            <a:r>
              <a:rPr lang="fr-FR" sz="1400" b="0" cap="none" dirty="0" smtClean="0">
                <a:solidFill>
                  <a:schemeClr val="bg1"/>
                </a:solidFill>
              </a:rPr>
              <a:t>N</a:t>
            </a:r>
          </a:p>
          <a:p>
            <a:endParaRPr lang="fr-FR" sz="900" b="0" cap="none" dirty="0">
              <a:solidFill>
                <a:schemeClr val="bg1"/>
              </a:solidFill>
            </a:endParaRPr>
          </a:p>
          <a:p>
            <a:r>
              <a:rPr lang="fr-FR" sz="16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Des moyens à votre disposition		 </a:t>
            </a:r>
            <a:r>
              <a:rPr lang="fr-FR" sz="1600" b="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p.7</a:t>
            </a:r>
            <a:r>
              <a:rPr lang="fr-FR" sz="1400" b="0" cap="none" dirty="0" smtClean="0">
                <a:solidFill>
                  <a:schemeClr val="bg1">
                    <a:lumMod val="50000"/>
                  </a:schemeClr>
                </a:solidFill>
              </a:rPr>
              <a:t>          </a:t>
            </a:r>
          </a:p>
          <a:p>
            <a:r>
              <a:rPr lang="fr-FR" sz="1400" b="0" cap="none" dirty="0" smtClean="0">
                <a:solidFill>
                  <a:schemeClr val="bg1">
                    <a:lumMod val="50000"/>
                  </a:schemeClr>
                </a:solidFill>
              </a:rPr>
              <a:t>      </a:t>
            </a:r>
            <a:r>
              <a:rPr lang="fr-FR" sz="1400" b="0" cap="none" dirty="0" smtClean="0">
                <a:solidFill>
                  <a:schemeClr val="tx2">
                    <a:lumMod val="75000"/>
                  </a:schemeClr>
                </a:solidFill>
              </a:rPr>
              <a:t>Des </a:t>
            </a:r>
            <a:r>
              <a:rPr lang="fr-FR" sz="1400" b="0" cap="none" dirty="0">
                <a:solidFill>
                  <a:schemeClr val="tx2">
                    <a:lumMod val="75000"/>
                  </a:schemeClr>
                </a:solidFill>
              </a:rPr>
              <a:t>nouvelles cibles GERC </a:t>
            </a:r>
            <a:r>
              <a:rPr lang="fr-FR" sz="1400" b="0" cap="none" dirty="0" smtClean="0">
                <a:solidFill>
                  <a:schemeClr val="tx2">
                    <a:lumMod val="75000"/>
                  </a:schemeClr>
                </a:solidFill>
              </a:rPr>
              <a:t>pour équiper nos clients</a:t>
            </a:r>
          </a:p>
          <a:p>
            <a:r>
              <a:rPr lang="fr-FR" sz="1400" b="0" cap="none" dirty="0" smtClean="0">
                <a:solidFill>
                  <a:schemeClr val="tx2">
                    <a:lumMod val="75000"/>
                  </a:schemeClr>
                </a:solidFill>
              </a:rPr>
              <a:t>      </a:t>
            </a:r>
            <a:r>
              <a:rPr lang="fr-FR" sz="1400" b="0" cap="none" dirty="0" smtClean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Des </a:t>
            </a:r>
            <a:r>
              <a:rPr lang="fr-FR" sz="1400" b="0" cap="none" dirty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offre dédiées pour conquérir </a:t>
            </a:r>
            <a:r>
              <a:rPr lang="fr-FR" sz="1400" b="0" cap="none" dirty="0" smtClean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les Jeunes</a:t>
            </a:r>
          </a:p>
          <a:p>
            <a:r>
              <a:rPr lang="fr-FR" sz="1400" b="0" cap="none" dirty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fr-FR" sz="1400" b="0" cap="none" dirty="0" smtClean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     </a:t>
            </a:r>
            <a:r>
              <a:rPr lang="fr-FR" sz="1400" b="0" cap="none" dirty="0">
                <a:solidFill>
                  <a:schemeClr val="tx2">
                    <a:lumMod val="75000"/>
                  </a:schemeClr>
                </a:solidFill>
              </a:rPr>
              <a:t>Les RDV Bancaires – Spécial JEUNES pour rencontrer nos </a:t>
            </a:r>
            <a:r>
              <a:rPr lang="fr-FR" sz="1400" b="0" cap="none" dirty="0" smtClean="0">
                <a:solidFill>
                  <a:schemeClr val="tx2">
                    <a:lumMod val="75000"/>
                  </a:schemeClr>
                </a:solidFill>
              </a:rPr>
              <a:t>clients</a:t>
            </a:r>
            <a:endParaRPr lang="fr-FR" sz="1400" b="0" cap="none" dirty="0" smtClean="0">
              <a:solidFill>
                <a:schemeClr val="tx2">
                  <a:lumMod val="75000"/>
                </a:schemeClr>
              </a:solidFill>
              <a:cs typeface="Calibri" panose="020F0502020204030204" pitchFamily="34" charset="0"/>
            </a:endParaRPr>
          </a:p>
          <a:p>
            <a:r>
              <a:rPr lang="fr-FR" sz="1400" b="0" cap="none" dirty="0" smtClean="0">
                <a:solidFill>
                  <a:schemeClr val="tx2">
                    <a:lumMod val="75000"/>
                  </a:schemeClr>
                </a:solidFill>
              </a:rPr>
              <a:t>      Un dispositif de communication cadencé sur 5 mois</a:t>
            </a:r>
          </a:p>
          <a:p>
            <a:r>
              <a:rPr lang="fr-FR" sz="1400" b="0" cap="non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FR" sz="1400" b="0" cap="none" dirty="0" smtClean="0">
                <a:solidFill>
                  <a:schemeClr val="tx2">
                    <a:lumMod val="75000"/>
                  </a:schemeClr>
                </a:solidFill>
              </a:rPr>
              <a:t>     </a:t>
            </a:r>
            <a:r>
              <a:rPr lang="fr-FR" sz="1400" b="0" cap="none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</a:t>
            </a:r>
          </a:p>
          <a:p>
            <a:endParaRPr lang="fr-FR" sz="1050" b="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6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POUR VOUS ACCOMPAGNER			 </a:t>
            </a:r>
            <a:r>
              <a:rPr lang="fr-FR" sz="1600" b="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p.15</a:t>
            </a:r>
          </a:p>
          <a:p>
            <a:pPr lvl="0"/>
            <a:r>
              <a:rPr lang="fr-FR" sz="1400" b="0" cap="none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400" b="0" cap="none" dirty="0" smtClean="0">
                <a:solidFill>
                  <a:schemeClr val="bg1">
                    <a:lumMod val="50000"/>
                  </a:schemeClr>
                </a:solidFill>
              </a:rPr>
              <a:t>     </a:t>
            </a:r>
            <a:r>
              <a:rPr lang="fr-FR" sz="1400" b="0" cap="none" dirty="0" smtClean="0">
                <a:solidFill>
                  <a:schemeClr val="tx2">
                    <a:lumMod val="75000"/>
                  </a:schemeClr>
                </a:solidFill>
              </a:rPr>
              <a:t>NOUVEAU pilotage Jeunes</a:t>
            </a:r>
          </a:p>
          <a:p>
            <a:r>
              <a:rPr lang="fr-FR" sz="1400" b="0" cap="none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FR" sz="1400" b="0" cap="none" dirty="0">
                <a:solidFill>
                  <a:schemeClr val="tx2">
                    <a:lumMod val="75000"/>
                  </a:schemeClr>
                </a:solidFill>
              </a:rPr>
              <a:t>     FRESH’NEWS – la newsletter spéciale </a:t>
            </a:r>
            <a:r>
              <a:rPr lang="fr-FR" sz="1400" b="0" cap="none" dirty="0" smtClean="0">
                <a:solidFill>
                  <a:schemeClr val="tx2">
                    <a:lumMod val="75000"/>
                  </a:schemeClr>
                </a:solidFill>
              </a:rPr>
              <a:t>JEUNES</a:t>
            </a:r>
          </a:p>
          <a:p>
            <a:r>
              <a:rPr lang="fr-FR" sz="1400" b="0" cap="none" dirty="0" smtClean="0">
                <a:solidFill>
                  <a:schemeClr val="tx2">
                    <a:lumMod val="75000"/>
                  </a:schemeClr>
                </a:solidFill>
              </a:rPr>
              <a:t>      </a:t>
            </a:r>
            <a:r>
              <a:rPr lang="fr-FR" sz="1400" b="0" cap="none" dirty="0">
                <a:solidFill>
                  <a:schemeClr val="tx2">
                    <a:lumMod val="75000"/>
                  </a:schemeClr>
                </a:solidFill>
              </a:rPr>
              <a:t>Boîte à outils</a:t>
            </a:r>
          </a:p>
          <a:p>
            <a:endParaRPr lang="fr-FR" sz="2000" b="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518050" y="1569530"/>
            <a:ext cx="3672408" cy="145598"/>
            <a:chOff x="467544" y="2851354"/>
            <a:chExt cx="3672408" cy="145598"/>
          </a:xfrm>
        </p:grpSpPr>
        <p:cxnSp>
          <p:nvCxnSpPr>
            <p:cNvPr id="5" name="Connecteur droit 4"/>
            <p:cNvCxnSpPr>
              <a:stCxn id="8" idx="0"/>
            </p:cNvCxnSpPr>
            <p:nvPr/>
          </p:nvCxnSpPr>
          <p:spPr>
            <a:xfrm>
              <a:off x="503548" y="2851354"/>
              <a:ext cx="3636404" cy="0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467544" y="2851354"/>
              <a:ext cx="72008" cy="14559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3" name="Groupe 12"/>
          <p:cNvGrpSpPr/>
          <p:nvPr/>
        </p:nvGrpSpPr>
        <p:grpSpPr>
          <a:xfrm>
            <a:off x="516063" y="3068960"/>
            <a:ext cx="3672408" cy="145598"/>
            <a:chOff x="467544" y="2851354"/>
            <a:chExt cx="3672408" cy="145598"/>
          </a:xfrm>
          <a:solidFill>
            <a:schemeClr val="tx2">
              <a:lumMod val="75000"/>
            </a:schemeClr>
          </a:solidFill>
        </p:grpSpPr>
        <p:cxnSp>
          <p:nvCxnSpPr>
            <p:cNvPr id="14" name="Connecteur droit 13"/>
            <p:cNvCxnSpPr>
              <a:stCxn id="15" idx="0"/>
            </p:cNvCxnSpPr>
            <p:nvPr/>
          </p:nvCxnSpPr>
          <p:spPr>
            <a:xfrm>
              <a:off x="503548" y="2851354"/>
              <a:ext cx="3636404" cy="0"/>
            </a:xfrm>
            <a:prstGeom prst="line">
              <a:avLst/>
            </a:prstGeom>
            <a:grp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/>
            <p:cNvSpPr/>
            <p:nvPr/>
          </p:nvSpPr>
          <p:spPr>
            <a:xfrm>
              <a:off x="467544" y="2851354"/>
              <a:ext cx="72008" cy="1455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6" name="Groupe 15"/>
          <p:cNvGrpSpPr/>
          <p:nvPr/>
        </p:nvGrpSpPr>
        <p:grpSpPr>
          <a:xfrm>
            <a:off x="516063" y="5013176"/>
            <a:ext cx="3672408" cy="145598"/>
            <a:chOff x="467544" y="2851354"/>
            <a:chExt cx="3672408" cy="145598"/>
          </a:xfrm>
          <a:solidFill>
            <a:schemeClr val="tx2">
              <a:lumMod val="75000"/>
            </a:schemeClr>
          </a:solidFill>
        </p:grpSpPr>
        <p:cxnSp>
          <p:nvCxnSpPr>
            <p:cNvPr id="17" name="Connecteur droit 16"/>
            <p:cNvCxnSpPr>
              <a:stCxn id="18" idx="0"/>
            </p:cNvCxnSpPr>
            <p:nvPr/>
          </p:nvCxnSpPr>
          <p:spPr>
            <a:xfrm>
              <a:off x="503548" y="2851354"/>
              <a:ext cx="3636404" cy="0"/>
            </a:xfrm>
            <a:prstGeom prst="line">
              <a:avLst/>
            </a:prstGeom>
            <a:grp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/>
            <p:cNvSpPr/>
            <p:nvPr/>
          </p:nvSpPr>
          <p:spPr>
            <a:xfrm>
              <a:off x="467544" y="2851354"/>
              <a:ext cx="72008" cy="1455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81807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9552" y="1579875"/>
            <a:ext cx="4176464" cy="28803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SOMMAIRE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4294967295"/>
          </p:nvPr>
        </p:nvSpPr>
        <p:spPr>
          <a:xfrm>
            <a:off x="558527" y="1579563"/>
            <a:ext cx="5381625" cy="4802187"/>
          </a:xfrm>
        </p:spPr>
        <p:txBody>
          <a:bodyPr>
            <a:normAutofit/>
          </a:bodyPr>
          <a:lstStyle/>
          <a:p>
            <a:r>
              <a:rPr lang="fr-FR" sz="1600" b="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Contexte et constat</a:t>
            </a:r>
            <a:endParaRPr lang="fr-FR" sz="1600" b="0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b="0" cap="none" dirty="0">
              <a:solidFill>
                <a:schemeClr val="bg1"/>
              </a:solidFill>
            </a:endParaRPr>
          </a:p>
          <a:p>
            <a:endParaRPr lang="fr-FR" sz="1400" b="0" cap="none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6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Des moyens à votre disposition	</a:t>
            </a:r>
            <a:endParaRPr lang="fr-FR" sz="1600" b="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b="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b="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6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POUR VOUS ACCOMPAGNER</a:t>
            </a:r>
            <a:endParaRPr lang="fr-FR" sz="1600" b="0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fr-FR" sz="1400" b="0" cap="none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400" b="0" cap="none" dirty="0" smtClean="0">
                <a:solidFill>
                  <a:schemeClr val="bg1">
                    <a:lumMod val="50000"/>
                  </a:schemeClr>
                </a:solidFill>
              </a:rPr>
              <a:t>     </a:t>
            </a:r>
            <a:endParaRPr lang="fr-FR" sz="2000" b="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Flèche droite rayée 18">
            <a:hlinkClick r:id="rId2" action="ppaction://hlinksldjump"/>
          </p:cNvPr>
          <p:cNvSpPr/>
          <p:nvPr/>
        </p:nvSpPr>
        <p:spPr>
          <a:xfrm flipH="1">
            <a:off x="767812" y="5586344"/>
            <a:ext cx="1440160" cy="648048"/>
          </a:xfrm>
          <a:prstGeom prst="striped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RETOUR SYNTHÈSE</a:t>
            </a:r>
            <a:endParaRPr lang="fr-FR" sz="1200" b="1" dirty="0"/>
          </a:p>
        </p:txBody>
      </p:sp>
    </p:spTree>
    <p:extLst>
      <p:ext uri="{BB962C8B-B14F-4D97-AF65-F5344CB8AC3E}">
        <p14:creationId xmlns:p14="http://schemas.microsoft.com/office/powerpoint/2010/main" val="313167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5999" y="306000"/>
            <a:ext cx="7650457" cy="707886"/>
          </a:xfrm>
        </p:spPr>
        <p:txBody>
          <a:bodyPr/>
          <a:lstStyle/>
          <a:p>
            <a:r>
              <a:rPr lang="fr-FR" b="0" dirty="0" smtClean="0"/>
              <a:t>Contexte et constats</a:t>
            </a:r>
            <a:br>
              <a:rPr lang="fr-FR" b="0" dirty="0" smtClean="0"/>
            </a:br>
            <a:r>
              <a:rPr lang="fr-FR" sz="1800" b="0" cap="none" dirty="0">
                <a:solidFill>
                  <a:schemeClr val="tx2">
                    <a:lumMod val="75000"/>
                  </a:schemeClr>
                </a:solidFill>
              </a:rPr>
              <a:t>Des opportunités à saisir pour repartir en conquête sur les Jeunes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12" name="Espace réservé du contenu 18"/>
          <p:cNvSpPr txBox="1">
            <a:spLocks/>
          </p:cNvSpPr>
          <p:nvPr/>
        </p:nvSpPr>
        <p:spPr>
          <a:xfrm>
            <a:off x="458478" y="4013587"/>
            <a:ext cx="8336322" cy="3509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b="0" dirty="0" smtClean="0">
                <a:solidFill>
                  <a:srgbClr val="C31632"/>
                </a:solidFill>
                <a:latin typeface="Arial Narrow"/>
              </a:rPr>
              <a:t>Les jeunes et la banque</a:t>
            </a:r>
            <a:endParaRPr kumimoji="0" lang="fr-FR" sz="1300" b="0" i="0" u="none" strike="noStrike" kern="1200" cap="all" spc="0" normalizeH="0" baseline="0" noProof="0" dirty="0" smtClean="0">
              <a:ln>
                <a:noFill/>
              </a:ln>
              <a:solidFill>
                <a:srgbClr val="C31632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3" name="Espace réservé du texte 15"/>
          <p:cNvSpPr txBox="1">
            <a:spLocks/>
          </p:cNvSpPr>
          <p:nvPr/>
        </p:nvSpPr>
        <p:spPr>
          <a:xfrm>
            <a:off x="349200" y="1340768"/>
            <a:ext cx="8445600" cy="11519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3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fr-FR" sz="1400" dirty="0" smtClean="0"/>
              <a:t>Le mois de juin est le moment où</a:t>
            </a:r>
            <a:r>
              <a:rPr lang="fr-FR" sz="1400" b="1" dirty="0" smtClean="0"/>
              <a:t> les 16/25 ans </a:t>
            </a:r>
            <a:r>
              <a:rPr lang="fr-FR" sz="1400" dirty="0" smtClean="0"/>
              <a:t>passent leurs </a:t>
            </a:r>
            <a:r>
              <a:rPr lang="fr-FR" sz="1400" b="1" dirty="0" smtClean="0"/>
              <a:t>examens </a:t>
            </a:r>
            <a:r>
              <a:rPr lang="fr-FR" sz="1400" dirty="0" smtClean="0"/>
              <a:t>et finalisent leurs </a:t>
            </a:r>
            <a:r>
              <a:rPr lang="fr-FR" sz="1400" b="1" dirty="0" smtClean="0"/>
              <a:t>projets pour la rentrée prochaine </a:t>
            </a:r>
            <a:r>
              <a:rPr lang="fr-FR" sz="1400" dirty="0" smtClean="0"/>
              <a:t>(scolaire/universitaire). La CEGEE lance sa </a:t>
            </a:r>
            <a:r>
              <a:rPr lang="fr-FR" sz="1400" b="1" dirty="0" smtClean="0"/>
              <a:t>Campagne Jeunes 2019, </a:t>
            </a:r>
            <a:r>
              <a:rPr lang="fr-FR" sz="1400" b="1" dirty="0" smtClean="0">
                <a:solidFill>
                  <a:schemeClr val="accent1"/>
                </a:solidFill>
              </a:rPr>
              <a:t>du 16 mai au 31 octobre, </a:t>
            </a:r>
            <a:r>
              <a:rPr lang="fr-FR" sz="1400" dirty="0" smtClean="0"/>
              <a:t>s’intégrant pleinement dans le</a:t>
            </a:r>
            <a:r>
              <a:rPr lang="fr-FR" sz="1400" b="1" dirty="0" smtClean="0">
                <a:solidFill>
                  <a:schemeClr val="accent1"/>
                </a:solidFill>
              </a:rPr>
              <a:t> </a:t>
            </a:r>
            <a:r>
              <a:rPr lang="fr-FR" sz="1400" b="1" dirty="0" smtClean="0"/>
              <a:t>Temps Fort </a:t>
            </a:r>
            <a:r>
              <a:rPr lang="fr-FR" sz="1400" b="1" dirty="0" smtClean="0">
                <a:solidFill>
                  <a:schemeClr val="accent1"/>
                </a:solidFill>
              </a:rPr>
              <a:t>Performons Ensemble</a:t>
            </a:r>
            <a:r>
              <a:rPr lang="fr-FR" sz="1400" b="1" dirty="0" smtClean="0"/>
              <a:t> </a:t>
            </a:r>
            <a:r>
              <a:rPr lang="fr-FR" sz="1400" dirty="0" smtClean="0"/>
              <a:t>afin d’être présente auprès de ses jeunes clients au moment </a:t>
            </a:r>
            <a:r>
              <a:rPr lang="fr-FR" sz="1400" b="1" dirty="0" smtClean="0"/>
              <a:t>où les besoins bancaires évoluent </a:t>
            </a:r>
            <a:r>
              <a:rPr lang="fr-FR" sz="1400" dirty="0" smtClean="0"/>
              <a:t>(financement des études, 1</a:t>
            </a:r>
            <a:r>
              <a:rPr lang="fr-FR" sz="1400" baseline="30000" dirty="0" smtClean="0"/>
              <a:t>ère</a:t>
            </a:r>
            <a:r>
              <a:rPr lang="fr-FR" sz="1400" dirty="0" smtClean="0"/>
              <a:t> voiture, 1</a:t>
            </a:r>
            <a:r>
              <a:rPr lang="fr-FR" sz="1400" baseline="30000" dirty="0" smtClean="0"/>
              <a:t>er</a:t>
            </a:r>
            <a:r>
              <a:rPr lang="fr-FR" sz="1400" dirty="0" smtClean="0"/>
              <a:t> logement…).</a:t>
            </a:r>
          </a:p>
        </p:txBody>
      </p:sp>
      <p:grpSp>
        <p:nvGrpSpPr>
          <p:cNvPr id="17" name="Groupe 16"/>
          <p:cNvGrpSpPr/>
          <p:nvPr/>
        </p:nvGrpSpPr>
        <p:grpSpPr>
          <a:xfrm>
            <a:off x="467544" y="4364501"/>
            <a:ext cx="4320479" cy="2304859"/>
            <a:chOff x="493301" y="3664165"/>
            <a:chExt cx="4320479" cy="2304859"/>
          </a:xfrm>
        </p:grpSpPr>
        <p:sp>
          <p:nvSpPr>
            <p:cNvPr id="18" name="Rectangle 17"/>
            <p:cNvSpPr>
              <a:spLocks/>
            </p:cNvSpPr>
            <p:nvPr/>
          </p:nvSpPr>
          <p:spPr>
            <a:xfrm>
              <a:off x="493301" y="3664165"/>
              <a:ext cx="4297051" cy="210482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dirty="0">
                <a:latin typeface="+mj-lt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941573" y="4758244"/>
              <a:ext cx="1872207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/>
              <a:r>
                <a:rPr lang="fr-FR" sz="1600" b="1" dirty="0" smtClean="0">
                  <a:solidFill>
                    <a:srgbClr val="EB0F2D"/>
                  </a:solidFill>
                  <a:latin typeface="+mj-lt"/>
                  <a:ea typeface="Times New Roman"/>
                </a:rPr>
                <a:t>1</a:t>
              </a:r>
              <a:r>
                <a:rPr lang="fr-FR" sz="1600" b="1" baseline="30000" dirty="0" smtClean="0">
                  <a:solidFill>
                    <a:srgbClr val="EB0F2D"/>
                  </a:solidFill>
                  <a:latin typeface="+mj-lt"/>
                  <a:ea typeface="Times New Roman"/>
                </a:rPr>
                <a:t>er</a:t>
              </a:r>
              <a:r>
                <a:rPr lang="fr-FR" sz="1600" b="1" dirty="0" smtClean="0">
                  <a:solidFill>
                    <a:srgbClr val="EB0F2D"/>
                  </a:solidFill>
                  <a:latin typeface="+mj-lt"/>
                  <a:ea typeface="Times New Roman"/>
                </a:rPr>
                <a:t> soutien </a:t>
              </a:r>
              <a:r>
                <a:rPr lang="fr-FR" sz="1600" b="1" dirty="0">
                  <a:solidFill>
                    <a:srgbClr val="EB0F2D"/>
                  </a:solidFill>
                  <a:latin typeface="+mj-lt"/>
                  <a:ea typeface="Times New Roman"/>
                </a:rPr>
                <a:t>financier </a:t>
              </a:r>
              <a:r>
                <a:rPr lang="fr-FR" sz="1200" dirty="0">
                  <a:latin typeface="+mj-lt"/>
                </a:rPr>
                <a:t>pour 41% des </a:t>
              </a:r>
              <a:r>
                <a:rPr lang="fr-FR" sz="1200" dirty="0" smtClean="0">
                  <a:latin typeface="+mj-lt"/>
                </a:rPr>
                <a:t>Jeunes</a:t>
              </a:r>
              <a:endParaRPr lang="fr-FR" sz="1200" dirty="0">
                <a:latin typeface="+mj-lt"/>
              </a:endParaRPr>
            </a:p>
            <a:p>
              <a:pPr marL="0" lvl="1"/>
              <a:r>
                <a:rPr lang="fr-FR" sz="1600" b="1" dirty="0" smtClean="0">
                  <a:solidFill>
                    <a:srgbClr val="EB0F2D"/>
                  </a:solidFill>
                  <a:latin typeface="+mj-lt"/>
                  <a:ea typeface="Times New Roman"/>
                </a:rPr>
                <a:t>1</a:t>
              </a:r>
              <a:r>
                <a:rPr lang="fr-FR" sz="1600" b="1" baseline="30000" dirty="0" smtClean="0">
                  <a:solidFill>
                    <a:srgbClr val="EB0F2D"/>
                  </a:solidFill>
                  <a:latin typeface="+mj-lt"/>
                  <a:ea typeface="Times New Roman"/>
                </a:rPr>
                <a:t>er</a:t>
              </a:r>
              <a:r>
                <a:rPr lang="fr-FR" sz="1600" b="1" dirty="0" smtClean="0">
                  <a:solidFill>
                    <a:srgbClr val="EB0F2D"/>
                  </a:solidFill>
                  <a:latin typeface="+mj-lt"/>
                  <a:ea typeface="Times New Roman"/>
                </a:rPr>
                <a:t> </a:t>
              </a:r>
              <a:r>
                <a:rPr lang="fr-FR" sz="1400" b="1" dirty="0" smtClean="0">
                  <a:solidFill>
                    <a:srgbClr val="EB0F2D"/>
                  </a:solidFill>
                  <a:latin typeface="+mj-lt"/>
                  <a:ea typeface="Times New Roman"/>
                </a:rPr>
                <a:t>interlocuteur</a:t>
              </a:r>
              <a:r>
                <a:rPr lang="fr-FR" sz="1600" b="1" dirty="0" smtClean="0">
                  <a:solidFill>
                    <a:srgbClr val="EB0F2D"/>
                  </a:solidFill>
                  <a:latin typeface="+mj-lt"/>
                  <a:ea typeface="Times New Roman"/>
                </a:rPr>
                <a:t> </a:t>
              </a:r>
              <a:r>
                <a:rPr lang="fr-FR" sz="1200" dirty="0">
                  <a:latin typeface="+mj-lt"/>
                </a:rPr>
                <a:t>sur les questions d’argent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65309" y="4744889"/>
              <a:ext cx="206633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Times New Roman"/>
                </a:rPr>
                <a:t>Les parents conservent leur rôle de soutien quant à l’argent…</a:t>
              </a:r>
            </a:p>
          </p:txBody>
        </p:sp>
        <p:pic>
          <p:nvPicPr>
            <p:cNvPr id="25" name="Picture 6" descr="woman icon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2955" y="5073865"/>
              <a:ext cx="891089" cy="8910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8" descr="man icon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1494" y="5032921"/>
              <a:ext cx="936103" cy="9361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8" name="Rectangle 27"/>
          <p:cNvSpPr/>
          <p:nvPr/>
        </p:nvSpPr>
        <p:spPr>
          <a:xfrm>
            <a:off x="527950" y="2695272"/>
            <a:ext cx="3612000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300" cap="all" dirty="0">
                <a:solidFill>
                  <a:srgbClr val="C31632"/>
                </a:solidFill>
                <a:latin typeface="Arial Narrow"/>
              </a:rPr>
              <a:t>DATES </a:t>
            </a:r>
            <a:r>
              <a:rPr lang="fr-FR" sz="1300" cap="all" dirty="0" smtClean="0">
                <a:solidFill>
                  <a:srgbClr val="C31632"/>
                </a:solidFill>
                <a:latin typeface="Arial Narrow"/>
              </a:rPr>
              <a:t>BUTOIRES </a:t>
            </a:r>
            <a:r>
              <a:rPr lang="fr-FR" sz="1300" cap="all" dirty="0">
                <a:solidFill>
                  <a:srgbClr val="C31632"/>
                </a:solidFill>
                <a:latin typeface="Arial Narrow"/>
              </a:rPr>
              <a:t>DU BAC</a:t>
            </a:r>
          </a:p>
          <a:p>
            <a:pPr algn="ctr"/>
            <a:endParaRPr lang="fr-FR" sz="1200" b="1" dirty="0" smtClean="0">
              <a:solidFill>
                <a:schemeClr val="accent1"/>
              </a:solidFill>
              <a:latin typeface="+mj-lt"/>
            </a:endParaRPr>
          </a:p>
          <a:p>
            <a:r>
              <a:rPr lang="fr-FR" sz="12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fr-FR" sz="1200" dirty="0" smtClean="0">
                <a:solidFill>
                  <a:schemeClr val="accent1"/>
                </a:solidFill>
                <a:latin typeface="+mj-lt"/>
              </a:rPr>
              <a:t>         </a:t>
            </a:r>
            <a:endParaRPr lang="fr-FR" sz="400" b="1" dirty="0">
              <a:solidFill>
                <a:schemeClr val="accent1"/>
              </a:solidFill>
              <a:latin typeface="+mj-lt"/>
            </a:endParaRPr>
          </a:p>
        </p:txBody>
      </p:sp>
      <p:grpSp>
        <p:nvGrpSpPr>
          <p:cNvPr id="32" name="Groupe 31"/>
          <p:cNvGrpSpPr/>
          <p:nvPr/>
        </p:nvGrpSpPr>
        <p:grpSpPr>
          <a:xfrm>
            <a:off x="467542" y="2688711"/>
            <a:ext cx="3672408" cy="145598"/>
            <a:chOff x="467544" y="2851354"/>
            <a:chExt cx="3672408" cy="145598"/>
          </a:xfrm>
        </p:grpSpPr>
        <p:cxnSp>
          <p:nvCxnSpPr>
            <p:cNvPr id="33" name="Connecteur droit 32"/>
            <p:cNvCxnSpPr>
              <a:stCxn id="34" idx="0"/>
            </p:cNvCxnSpPr>
            <p:nvPr/>
          </p:nvCxnSpPr>
          <p:spPr>
            <a:xfrm>
              <a:off x="503548" y="2851354"/>
              <a:ext cx="3636404" cy="0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/>
            <p:nvPr/>
          </p:nvSpPr>
          <p:spPr>
            <a:xfrm>
              <a:off x="467544" y="2851354"/>
              <a:ext cx="72008" cy="14559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5" name="Groupe 34"/>
          <p:cNvGrpSpPr/>
          <p:nvPr/>
        </p:nvGrpSpPr>
        <p:grpSpPr>
          <a:xfrm>
            <a:off x="427633" y="4005064"/>
            <a:ext cx="3672408" cy="145598"/>
            <a:chOff x="467544" y="2851354"/>
            <a:chExt cx="3672408" cy="145598"/>
          </a:xfrm>
        </p:grpSpPr>
        <p:cxnSp>
          <p:nvCxnSpPr>
            <p:cNvPr id="36" name="Connecteur droit 35"/>
            <p:cNvCxnSpPr>
              <a:stCxn id="37" idx="0"/>
            </p:cNvCxnSpPr>
            <p:nvPr/>
          </p:nvCxnSpPr>
          <p:spPr>
            <a:xfrm>
              <a:off x="503548" y="2851354"/>
              <a:ext cx="3636404" cy="0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36"/>
            <p:cNvSpPr/>
            <p:nvPr/>
          </p:nvSpPr>
          <p:spPr>
            <a:xfrm>
              <a:off x="467544" y="2851354"/>
              <a:ext cx="72008" cy="14559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107504" y="3068960"/>
            <a:ext cx="1844133" cy="578308"/>
            <a:chOff x="785492" y="2742782"/>
            <a:chExt cx="1844133" cy="578308"/>
          </a:xfrm>
        </p:grpSpPr>
        <p:sp>
          <p:nvSpPr>
            <p:cNvPr id="10" name="Rectangle 9"/>
            <p:cNvSpPr/>
            <p:nvPr/>
          </p:nvSpPr>
          <p:spPr>
            <a:xfrm>
              <a:off x="1079252" y="2767092"/>
              <a:ext cx="1550373" cy="55399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368074" y="2756058"/>
              <a:ext cx="1261551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fr-FR" sz="1200" dirty="0">
                  <a:solidFill>
                    <a:schemeClr val="bg1"/>
                  </a:solidFill>
                </a:rPr>
                <a:t> du </a:t>
              </a:r>
              <a:r>
                <a:rPr lang="fr-FR" dirty="0">
                  <a:solidFill>
                    <a:schemeClr val="bg1"/>
                  </a:solidFill>
                </a:rPr>
                <a:t>17</a:t>
              </a:r>
              <a:r>
                <a:rPr lang="fr-FR" sz="1200" dirty="0">
                  <a:solidFill>
                    <a:schemeClr val="bg1"/>
                  </a:solidFill>
                </a:rPr>
                <a:t> au </a:t>
              </a:r>
              <a:r>
                <a:rPr lang="fr-FR" dirty="0">
                  <a:solidFill>
                    <a:schemeClr val="bg1"/>
                  </a:solidFill>
                </a:rPr>
                <a:t>24</a:t>
              </a:r>
              <a:r>
                <a:rPr lang="fr-FR" sz="1200" dirty="0">
                  <a:solidFill>
                    <a:schemeClr val="bg1"/>
                  </a:solidFill>
                </a:rPr>
                <a:t> </a:t>
              </a:r>
              <a:r>
                <a:rPr lang="fr-FR" sz="1200" dirty="0" smtClean="0">
                  <a:solidFill>
                    <a:schemeClr val="bg1"/>
                  </a:solidFill>
                </a:rPr>
                <a:t>juin</a:t>
              </a:r>
              <a:endParaRPr lang="fr-FR" sz="1200" dirty="0">
                <a:solidFill>
                  <a:schemeClr val="bg1"/>
                </a:solidFill>
              </a:endParaRPr>
            </a:p>
            <a:p>
              <a:pPr algn="r"/>
              <a:r>
                <a:rPr lang="fr-FR" sz="1100" b="1" spc="3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ÉPREUVES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  <p:grpSp>
          <p:nvGrpSpPr>
            <p:cNvPr id="8" name="Groupe 7"/>
            <p:cNvGrpSpPr/>
            <p:nvPr/>
          </p:nvGrpSpPr>
          <p:grpSpPr>
            <a:xfrm>
              <a:off x="785492" y="2742782"/>
              <a:ext cx="587521" cy="576064"/>
              <a:chOff x="3846189" y="2787605"/>
              <a:chExt cx="587521" cy="576064"/>
            </a:xfrm>
          </p:grpSpPr>
          <p:sp>
            <p:nvSpPr>
              <p:cNvPr id="30" name="Ellipse 29"/>
              <p:cNvSpPr/>
              <p:nvPr/>
            </p:nvSpPr>
            <p:spPr>
              <a:xfrm>
                <a:off x="3846189" y="2787605"/>
                <a:ext cx="587521" cy="576064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7" name="Image 6"/>
              <p:cNvPicPr>
                <a:picLocks noChangeAspect="1"/>
              </p:cNvPicPr>
              <p:nvPr/>
            </p:nvPicPr>
            <p:blipFill>
              <a:blip r:embed="rId4" cstate="screen">
                <a:biLevel thresh="25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970262" y="2895937"/>
                <a:ext cx="384297" cy="359401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</p:grpSp>
      <p:grpSp>
        <p:nvGrpSpPr>
          <p:cNvPr id="9" name="Groupe 8"/>
          <p:cNvGrpSpPr/>
          <p:nvPr/>
        </p:nvGrpSpPr>
        <p:grpSpPr>
          <a:xfrm>
            <a:off x="2411760" y="3068960"/>
            <a:ext cx="1752459" cy="576064"/>
            <a:chOff x="1392191" y="3501008"/>
            <a:chExt cx="1752459" cy="576064"/>
          </a:xfrm>
        </p:grpSpPr>
        <p:sp>
          <p:nvSpPr>
            <p:cNvPr id="38" name="Rectangle 37"/>
            <p:cNvSpPr/>
            <p:nvPr/>
          </p:nvSpPr>
          <p:spPr>
            <a:xfrm>
              <a:off x="1704490" y="3523074"/>
              <a:ext cx="1440160" cy="55399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047150" y="3512040"/>
              <a:ext cx="1097500" cy="5386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bg1"/>
                  </a:solidFill>
                </a:rPr>
                <a:t> </a:t>
              </a:r>
              <a:r>
                <a:rPr lang="fr-FR" sz="1200" dirty="0" smtClean="0">
                  <a:solidFill>
                    <a:schemeClr val="bg1"/>
                  </a:solidFill>
                </a:rPr>
                <a:t> </a:t>
              </a:r>
              <a:r>
                <a:rPr lang="fr-FR" dirty="0" smtClean="0">
                  <a:solidFill>
                    <a:schemeClr val="bg1"/>
                  </a:solidFill>
                </a:rPr>
                <a:t>5 </a:t>
              </a:r>
              <a:r>
                <a:rPr lang="fr-FR" sz="1200" dirty="0" smtClean="0">
                  <a:solidFill>
                    <a:schemeClr val="bg1"/>
                  </a:solidFill>
                </a:rPr>
                <a:t> </a:t>
              </a:r>
              <a:r>
                <a:rPr lang="fr-FR" sz="1400" spc="300" dirty="0" smtClean="0">
                  <a:solidFill>
                    <a:schemeClr val="bg1"/>
                  </a:solidFill>
                </a:rPr>
                <a:t>juillet</a:t>
              </a:r>
              <a:endParaRPr lang="fr-FR" sz="1400" spc="300" dirty="0">
                <a:solidFill>
                  <a:schemeClr val="bg1"/>
                </a:solidFill>
              </a:endParaRPr>
            </a:p>
            <a:p>
              <a:pPr algn="ctr"/>
              <a:r>
                <a:rPr lang="fr-FR" sz="11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RÉSULTATS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  <p:grpSp>
          <p:nvGrpSpPr>
            <p:cNvPr id="5" name="Groupe 4"/>
            <p:cNvGrpSpPr/>
            <p:nvPr/>
          </p:nvGrpSpPr>
          <p:grpSpPr>
            <a:xfrm>
              <a:off x="1392191" y="3501008"/>
              <a:ext cx="587521" cy="576064"/>
              <a:chOff x="3719920" y="2492896"/>
              <a:chExt cx="587521" cy="576064"/>
            </a:xfrm>
          </p:grpSpPr>
          <p:sp>
            <p:nvSpPr>
              <p:cNvPr id="3" name="Ellipse 2"/>
              <p:cNvSpPr/>
              <p:nvPr/>
            </p:nvSpPr>
            <p:spPr>
              <a:xfrm>
                <a:off x="3719920" y="2492896"/>
                <a:ext cx="587521" cy="576064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2" name="Image 1"/>
              <p:cNvPicPr>
                <a:picLocks noChangeAspect="1"/>
              </p:cNvPicPr>
              <p:nvPr/>
            </p:nvPicPr>
            <p:blipFill>
              <a:blip r:embed="rId5" cstate="screen">
                <a:biLevel thresh="25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731377" y="2511435"/>
                <a:ext cx="538987" cy="538987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</p:grpSp>
      <p:sp>
        <p:nvSpPr>
          <p:cNvPr id="40" name="Rectangle 39"/>
          <p:cNvSpPr/>
          <p:nvPr/>
        </p:nvSpPr>
        <p:spPr>
          <a:xfrm>
            <a:off x="4932039" y="2655849"/>
            <a:ext cx="3612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300" cap="all" dirty="0">
                <a:solidFill>
                  <a:srgbClr val="C31632"/>
                </a:solidFill>
              </a:rPr>
              <a:t>CHIFFRES CLÉS CEGEE</a:t>
            </a:r>
          </a:p>
          <a:p>
            <a:r>
              <a:rPr lang="fr-FR" sz="1300" b="1" dirty="0">
                <a:solidFill>
                  <a:srgbClr val="C31632"/>
                </a:solidFill>
              </a:rPr>
              <a:t>Marché des </a:t>
            </a:r>
            <a:r>
              <a:rPr lang="fr-FR" sz="1300" b="1" dirty="0" smtClean="0">
                <a:solidFill>
                  <a:srgbClr val="C31632"/>
                </a:solidFill>
              </a:rPr>
              <a:t>Jeunes</a:t>
            </a:r>
            <a:endParaRPr lang="fr-FR" sz="1300" b="1" dirty="0">
              <a:solidFill>
                <a:srgbClr val="C31632"/>
              </a:solidFill>
            </a:endParaRPr>
          </a:p>
        </p:txBody>
      </p:sp>
      <p:grpSp>
        <p:nvGrpSpPr>
          <p:cNvPr id="41" name="Groupe 40"/>
          <p:cNvGrpSpPr/>
          <p:nvPr/>
        </p:nvGrpSpPr>
        <p:grpSpPr>
          <a:xfrm>
            <a:off x="4871631" y="2649288"/>
            <a:ext cx="3672408" cy="145598"/>
            <a:chOff x="467544" y="2851354"/>
            <a:chExt cx="3672408" cy="145598"/>
          </a:xfrm>
        </p:grpSpPr>
        <p:cxnSp>
          <p:nvCxnSpPr>
            <p:cNvPr id="42" name="Connecteur droit 41"/>
            <p:cNvCxnSpPr>
              <a:stCxn id="43" idx="0"/>
            </p:cNvCxnSpPr>
            <p:nvPr/>
          </p:nvCxnSpPr>
          <p:spPr>
            <a:xfrm>
              <a:off x="503548" y="2851354"/>
              <a:ext cx="3636404" cy="0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42"/>
            <p:cNvSpPr/>
            <p:nvPr/>
          </p:nvSpPr>
          <p:spPr>
            <a:xfrm>
              <a:off x="467544" y="2851354"/>
              <a:ext cx="72008" cy="14559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4" name="Rectangle 43"/>
          <p:cNvSpPr/>
          <p:nvPr/>
        </p:nvSpPr>
        <p:spPr>
          <a:xfrm>
            <a:off x="467544" y="4405760"/>
            <a:ext cx="39701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Times New Roman"/>
              </a:rPr>
              <a:t>L’argent est une source de préoccupation</a:t>
            </a:r>
          </a:p>
        </p:txBody>
      </p:sp>
      <p:pic>
        <p:nvPicPr>
          <p:cNvPr id="46" name="Image 4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9952" y="4265156"/>
            <a:ext cx="624643" cy="624643"/>
          </a:xfrm>
          <a:prstGeom prst="rect">
            <a:avLst/>
          </a:prstGeom>
        </p:spPr>
      </p:pic>
      <p:sp>
        <p:nvSpPr>
          <p:cNvPr id="47" name="Rectangle 46"/>
          <p:cNvSpPr/>
          <p:nvPr/>
        </p:nvSpPr>
        <p:spPr>
          <a:xfrm>
            <a:off x="1115616" y="4766116"/>
            <a:ext cx="20263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fr-FR" sz="2000" b="1" dirty="0" smtClean="0">
                <a:solidFill>
                  <a:srgbClr val="EB0F2D"/>
                </a:solidFill>
                <a:ea typeface="Times New Roman"/>
              </a:rPr>
              <a:t>37%</a:t>
            </a:r>
            <a:r>
              <a:rPr lang="fr-FR" sz="2000" dirty="0">
                <a:solidFill>
                  <a:srgbClr val="EB0F2D"/>
                </a:solidFill>
                <a:ea typeface="Times New Roman"/>
              </a:rPr>
              <a:t> </a:t>
            </a:r>
            <a:r>
              <a:rPr lang="fr-FR" sz="1200" dirty="0" smtClean="0"/>
              <a:t>des Jeunes déclarent </a:t>
            </a:r>
            <a:r>
              <a:rPr lang="fr-FR" sz="1200" dirty="0"/>
              <a:t>travailler </a:t>
            </a:r>
            <a:r>
              <a:rPr lang="fr-FR" sz="1200" dirty="0" smtClean="0"/>
              <a:t>pendant leurs études</a:t>
            </a:r>
            <a:r>
              <a:rPr lang="fr-FR" sz="1200" dirty="0"/>
              <a:t>  </a:t>
            </a:r>
          </a:p>
        </p:txBody>
      </p:sp>
      <p:pic>
        <p:nvPicPr>
          <p:cNvPr id="48" name="Picture 2" descr="3, student icon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400" y="4559648"/>
            <a:ext cx="980232" cy="98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Rectangle 48"/>
          <p:cNvSpPr/>
          <p:nvPr/>
        </p:nvSpPr>
        <p:spPr>
          <a:xfrm>
            <a:off x="2987824" y="4766116"/>
            <a:ext cx="17958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fr-FR" sz="2000" b="1" dirty="0" smtClean="0">
                <a:solidFill>
                  <a:srgbClr val="EB0F2D"/>
                </a:solidFill>
                <a:ea typeface="Times New Roman"/>
              </a:rPr>
              <a:t>1/3</a:t>
            </a:r>
            <a:r>
              <a:rPr lang="fr-FR" sz="1600" dirty="0">
                <a:solidFill>
                  <a:srgbClr val="EB0F2D"/>
                </a:solidFill>
                <a:ea typeface="Times New Roman"/>
              </a:rPr>
              <a:t> </a:t>
            </a:r>
            <a:r>
              <a:rPr lang="fr-FR" sz="1200" dirty="0" smtClean="0"/>
              <a:t>des Jeunes font leurs </a:t>
            </a:r>
            <a:r>
              <a:rPr lang="fr-FR" sz="1200" dirty="0"/>
              <a:t>comptes tous les jours</a:t>
            </a:r>
            <a:endParaRPr lang="fr-FR" sz="1600" dirty="0"/>
          </a:p>
        </p:txBody>
      </p:sp>
      <p:grpSp>
        <p:nvGrpSpPr>
          <p:cNvPr id="50" name="Groupe 49"/>
          <p:cNvGrpSpPr/>
          <p:nvPr/>
        </p:nvGrpSpPr>
        <p:grpSpPr>
          <a:xfrm>
            <a:off x="5161512" y="3335925"/>
            <a:ext cx="3373141" cy="2829379"/>
            <a:chOff x="5436096" y="2831869"/>
            <a:chExt cx="3373141" cy="2829379"/>
          </a:xfrm>
        </p:grpSpPr>
        <p:sp>
          <p:nvSpPr>
            <p:cNvPr id="53" name="Rectangle 52"/>
            <p:cNvSpPr/>
            <p:nvPr/>
          </p:nvSpPr>
          <p:spPr>
            <a:xfrm>
              <a:off x="5832140" y="2831869"/>
              <a:ext cx="297709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400" b="1" dirty="0">
                  <a:solidFill>
                    <a:schemeClr val="tx2">
                      <a:lumMod val="75000"/>
                    </a:schemeClr>
                  </a:solidFill>
                </a:rPr>
                <a:t>330 </a:t>
              </a:r>
              <a:r>
                <a:rPr lang="fr-FR" sz="2400" b="1" dirty="0" smtClean="0">
                  <a:solidFill>
                    <a:schemeClr val="tx2">
                      <a:lumMod val="75000"/>
                    </a:schemeClr>
                  </a:solidFill>
                </a:rPr>
                <a:t>400 </a:t>
              </a:r>
              <a:r>
                <a:rPr lang="fr-FR" sz="1400" b="1" dirty="0" smtClean="0"/>
                <a:t>clients </a:t>
              </a:r>
              <a:r>
                <a:rPr lang="fr-FR" sz="1400" b="1" dirty="0"/>
                <a:t>âgés de 0 à 25 ans</a:t>
              </a: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5868144" y="3284984"/>
              <a:ext cx="2526654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400" b="1" dirty="0" smtClean="0">
                  <a:solidFill>
                    <a:schemeClr val="tx2">
                      <a:lumMod val="75000"/>
                    </a:schemeClr>
                  </a:solidFill>
                </a:rPr>
                <a:t>160 250  </a:t>
              </a:r>
              <a:r>
                <a:rPr lang="fr-FR" sz="1400" dirty="0" smtClean="0"/>
                <a:t>Enfants de 0/15 ans</a:t>
              </a:r>
            </a:p>
            <a:p>
              <a:r>
                <a:rPr lang="fr-FR" sz="2000" b="1" dirty="0" smtClean="0">
                  <a:solidFill>
                    <a:schemeClr val="tx2">
                      <a:lumMod val="75000"/>
                    </a:schemeClr>
                  </a:solidFill>
                </a:rPr>
                <a:t>170 150  </a:t>
              </a:r>
              <a:r>
                <a:rPr lang="fr-FR" sz="1400" b="1" dirty="0" smtClean="0"/>
                <a:t>Jeunes de 16/25 ans</a:t>
              </a:r>
              <a:endParaRPr lang="fr-FR" sz="1400" b="1" dirty="0"/>
            </a:p>
          </p:txBody>
        </p:sp>
        <p:graphicFrame>
          <p:nvGraphicFramePr>
            <p:cNvPr id="55" name="Graphique 5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491942504"/>
                </p:ext>
              </p:extLst>
            </p:nvPr>
          </p:nvGraphicFramePr>
          <p:xfrm>
            <a:off x="5868144" y="4404752"/>
            <a:ext cx="2709618" cy="125649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pic>
          <p:nvPicPr>
            <p:cNvPr id="56" name="Image 55">
              <a:extLst>
                <a:ext uri="{FF2B5EF4-FFF2-40B4-BE49-F238E27FC236}"/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36096" y="2831869"/>
              <a:ext cx="407382" cy="407382"/>
            </a:xfrm>
            <a:prstGeom prst="rect">
              <a:avLst/>
            </a:prstGeom>
          </p:spPr>
        </p:pic>
        <p:pic>
          <p:nvPicPr>
            <p:cNvPr id="57" name="Image 56">
              <a:extLst>
                <a:ext uri="{FF2B5EF4-FFF2-40B4-BE49-F238E27FC236}"/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08104" y="4057199"/>
              <a:ext cx="360040" cy="360040"/>
            </a:xfrm>
            <a:prstGeom prst="rect">
              <a:avLst/>
            </a:prstGeom>
          </p:spPr>
        </p:pic>
        <p:sp>
          <p:nvSpPr>
            <p:cNvPr id="58" name="Rectangle 57"/>
            <p:cNvSpPr/>
            <p:nvPr/>
          </p:nvSpPr>
          <p:spPr>
            <a:xfrm>
              <a:off x="5868144" y="4041172"/>
              <a:ext cx="168142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b="1" dirty="0" smtClean="0">
                  <a:solidFill>
                    <a:schemeClr val="tx2">
                      <a:lumMod val="75000"/>
                    </a:schemeClr>
                  </a:solidFill>
                </a:rPr>
                <a:t>SEGMENTATION</a:t>
              </a:r>
              <a:endParaRPr lang="fr-FR" sz="11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03760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/>
          <p:cNvGrpSpPr/>
          <p:nvPr/>
        </p:nvGrpSpPr>
        <p:grpSpPr>
          <a:xfrm>
            <a:off x="1778073" y="2431414"/>
            <a:ext cx="4989540" cy="3661882"/>
            <a:chOff x="1763688" y="2308972"/>
            <a:chExt cx="5045505" cy="3973034"/>
          </a:xfrm>
        </p:grpSpPr>
        <p:grpSp>
          <p:nvGrpSpPr>
            <p:cNvPr id="2" name="Groupe 1"/>
            <p:cNvGrpSpPr/>
            <p:nvPr/>
          </p:nvGrpSpPr>
          <p:grpSpPr>
            <a:xfrm>
              <a:off x="1763688" y="2308972"/>
              <a:ext cx="5045505" cy="3973034"/>
              <a:chOff x="-130051" y="2628239"/>
              <a:chExt cx="5404965" cy="4256087"/>
            </a:xfrm>
          </p:grpSpPr>
          <p:pic>
            <p:nvPicPr>
              <p:cNvPr id="18" name="Picture 31"/>
              <p:cNvPicPr>
                <a:picLocks noChangeAspect="1" noChangeArrowheads="1"/>
              </p:cNvPicPr>
              <p:nvPr/>
            </p:nvPicPr>
            <p:blipFill rotWithShape="1">
              <a:blip r:embed="rId2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-130051" y="2628239"/>
                <a:ext cx="5404965" cy="42560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6" name="Forme libre 25">
                <a:hlinkClick r:id="rId3" action="ppaction://hlinksldjump"/>
              </p:cNvPr>
              <p:cNvSpPr/>
              <p:nvPr/>
            </p:nvSpPr>
            <p:spPr>
              <a:xfrm>
                <a:off x="3378324" y="3456780"/>
                <a:ext cx="869950" cy="506413"/>
              </a:xfrm>
              <a:custGeom>
                <a:avLst/>
                <a:gdLst>
                  <a:gd name="connsiteX0" fmla="*/ 0 w 1724891"/>
                  <a:gd name="connsiteY0" fmla="*/ 55418 h 1385454"/>
                  <a:gd name="connsiteX1" fmla="*/ 34637 w 1724891"/>
                  <a:gd name="connsiteY1" fmla="*/ 62345 h 1385454"/>
                  <a:gd name="connsiteX2" fmla="*/ 62346 w 1724891"/>
                  <a:gd name="connsiteY2" fmla="*/ 76200 h 1385454"/>
                  <a:gd name="connsiteX3" fmla="*/ 90055 w 1724891"/>
                  <a:gd name="connsiteY3" fmla="*/ 83127 h 1385454"/>
                  <a:gd name="connsiteX4" fmla="*/ 110837 w 1724891"/>
                  <a:gd name="connsiteY4" fmla="*/ 76200 h 1385454"/>
                  <a:gd name="connsiteX5" fmla="*/ 145473 w 1724891"/>
                  <a:gd name="connsiteY5" fmla="*/ 13854 h 1385454"/>
                  <a:gd name="connsiteX6" fmla="*/ 187037 w 1724891"/>
                  <a:gd name="connsiteY6" fmla="*/ 0 h 1385454"/>
                  <a:gd name="connsiteX7" fmla="*/ 277091 w 1724891"/>
                  <a:gd name="connsiteY7" fmla="*/ 13854 h 1385454"/>
                  <a:gd name="connsiteX8" fmla="*/ 318655 w 1724891"/>
                  <a:gd name="connsiteY8" fmla="*/ 34636 h 1385454"/>
                  <a:gd name="connsiteX9" fmla="*/ 367146 w 1724891"/>
                  <a:gd name="connsiteY9" fmla="*/ 55418 h 1385454"/>
                  <a:gd name="connsiteX10" fmla="*/ 547255 w 1724891"/>
                  <a:gd name="connsiteY10" fmla="*/ 69272 h 1385454"/>
                  <a:gd name="connsiteX11" fmla="*/ 561109 w 1724891"/>
                  <a:gd name="connsiteY11" fmla="*/ 117763 h 1385454"/>
                  <a:gd name="connsiteX12" fmla="*/ 609600 w 1724891"/>
                  <a:gd name="connsiteY12" fmla="*/ 180109 h 1385454"/>
                  <a:gd name="connsiteX13" fmla="*/ 630382 w 1724891"/>
                  <a:gd name="connsiteY13" fmla="*/ 221672 h 1385454"/>
                  <a:gd name="connsiteX14" fmla="*/ 658091 w 1724891"/>
                  <a:gd name="connsiteY14" fmla="*/ 256309 h 1385454"/>
                  <a:gd name="connsiteX15" fmla="*/ 671946 w 1724891"/>
                  <a:gd name="connsiteY15" fmla="*/ 277091 h 1385454"/>
                  <a:gd name="connsiteX16" fmla="*/ 692727 w 1724891"/>
                  <a:gd name="connsiteY16" fmla="*/ 297872 h 1385454"/>
                  <a:gd name="connsiteX17" fmla="*/ 706582 w 1724891"/>
                  <a:gd name="connsiteY17" fmla="*/ 325581 h 1385454"/>
                  <a:gd name="connsiteX18" fmla="*/ 713509 w 1724891"/>
                  <a:gd name="connsiteY18" fmla="*/ 346363 h 1385454"/>
                  <a:gd name="connsiteX19" fmla="*/ 734291 w 1724891"/>
                  <a:gd name="connsiteY19" fmla="*/ 367145 h 1385454"/>
                  <a:gd name="connsiteX20" fmla="*/ 741218 w 1724891"/>
                  <a:gd name="connsiteY20" fmla="*/ 387927 h 1385454"/>
                  <a:gd name="connsiteX21" fmla="*/ 824346 w 1724891"/>
                  <a:gd name="connsiteY21" fmla="*/ 471054 h 1385454"/>
                  <a:gd name="connsiteX22" fmla="*/ 845127 w 1724891"/>
                  <a:gd name="connsiteY22" fmla="*/ 477981 h 1385454"/>
                  <a:gd name="connsiteX23" fmla="*/ 962891 w 1724891"/>
                  <a:gd name="connsiteY23" fmla="*/ 498763 h 1385454"/>
                  <a:gd name="connsiteX24" fmla="*/ 969818 w 1724891"/>
                  <a:gd name="connsiteY24" fmla="*/ 436418 h 1385454"/>
                  <a:gd name="connsiteX25" fmla="*/ 990600 w 1724891"/>
                  <a:gd name="connsiteY25" fmla="*/ 429491 h 1385454"/>
                  <a:gd name="connsiteX26" fmla="*/ 1066800 w 1724891"/>
                  <a:gd name="connsiteY26" fmla="*/ 436418 h 1385454"/>
                  <a:gd name="connsiteX27" fmla="*/ 1108364 w 1724891"/>
                  <a:gd name="connsiteY27" fmla="*/ 464127 h 1385454"/>
                  <a:gd name="connsiteX28" fmla="*/ 1129146 w 1724891"/>
                  <a:gd name="connsiteY28" fmla="*/ 477981 h 1385454"/>
                  <a:gd name="connsiteX29" fmla="*/ 1156855 w 1724891"/>
                  <a:gd name="connsiteY29" fmla="*/ 526472 h 1385454"/>
                  <a:gd name="connsiteX30" fmla="*/ 1184564 w 1724891"/>
                  <a:gd name="connsiteY30" fmla="*/ 540327 h 1385454"/>
                  <a:gd name="connsiteX31" fmla="*/ 1253837 w 1724891"/>
                  <a:gd name="connsiteY31" fmla="*/ 526472 h 1385454"/>
                  <a:gd name="connsiteX32" fmla="*/ 1475509 w 1724891"/>
                  <a:gd name="connsiteY32" fmla="*/ 512618 h 1385454"/>
                  <a:gd name="connsiteX33" fmla="*/ 1496291 w 1724891"/>
                  <a:gd name="connsiteY33" fmla="*/ 498763 h 1385454"/>
                  <a:gd name="connsiteX34" fmla="*/ 1537855 w 1724891"/>
                  <a:gd name="connsiteY34" fmla="*/ 484909 h 1385454"/>
                  <a:gd name="connsiteX35" fmla="*/ 1558637 w 1724891"/>
                  <a:gd name="connsiteY35" fmla="*/ 471054 h 1385454"/>
                  <a:gd name="connsiteX36" fmla="*/ 1614055 w 1724891"/>
                  <a:gd name="connsiteY36" fmla="*/ 484909 h 1385454"/>
                  <a:gd name="connsiteX37" fmla="*/ 1655618 w 1724891"/>
                  <a:gd name="connsiteY37" fmla="*/ 519545 h 1385454"/>
                  <a:gd name="connsiteX38" fmla="*/ 1697182 w 1724891"/>
                  <a:gd name="connsiteY38" fmla="*/ 547254 h 1385454"/>
                  <a:gd name="connsiteX39" fmla="*/ 1711037 w 1724891"/>
                  <a:gd name="connsiteY39" fmla="*/ 602672 h 1385454"/>
                  <a:gd name="connsiteX40" fmla="*/ 1724891 w 1724891"/>
                  <a:gd name="connsiteY40" fmla="*/ 644236 h 1385454"/>
                  <a:gd name="connsiteX41" fmla="*/ 1717964 w 1724891"/>
                  <a:gd name="connsiteY41" fmla="*/ 665018 h 1385454"/>
                  <a:gd name="connsiteX42" fmla="*/ 1669473 w 1724891"/>
                  <a:gd name="connsiteY42" fmla="*/ 685800 h 1385454"/>
                  <a:gd name="connsiteX43" fmla="*/ 1413164 w 1724891"/>
                  <a:gd name="connsiteY43" fmla="*/ 678872 h 1385454"/>
                  <a:gd name="connsiteX44" fmla="*/ 1350818 w 1724891"/>
                  <a:gd name="connsiteY44" fmla="*/ 665018 h 1385454"/>
                  <a:gd name="connsiteX45" fmla="*/ 1323109 w 1724891"/>
                  <a:gd name="connsiteY45" fmla="*/ 651163 h 1385454"/>
                  <a:gd name="connsiteX46" fmla="*/ 1295400 w 1724891"/>
                  <a:gd name="connsiteY46" fmla="*/ 644236 h 1385454"/>
                  <a:gd name="connsiteX47" fmla="*/ 1288473 w 1724891"/>
                  <a:gd name="connsiteY47" fmla="*/ 616527 h 1385454"/>
                  <a:gd name="connsiteX48" fmla="*/ 1281546 w 1724891"/>
                  <a:gd name="connsiteY48" fmla="*/ 595745 h 1385454"/>
                  <a:gd name="connsiteX49" fmla="*/ 1260764 w 1724891"/>
                  <a:gd name="connsiteY49" fmla="*/ 581891 h 1385454"/>
                  <a:gd name="connsiteX50" fmla="*/ 1219200 w 1724891"/>
                  <a:gd name="connsiteY50" fmla="*/ 568036 h 1385454"/>
                  <a:gd name="connsiteX51" fmla="*/ 1115291 w 1724891"/>
                  <a:gd name="connsiteY51" fmla="*/ 595745 h 1385454"/>
                  <a:gd name="connsiteX52" fmla="*/ 1115291 w 1724891"/>
                  <a:gd name="connsiteY52" fmla="*/ 644236 h 1385454"/>
                  <a:gd name="connsiteX53" fmla="*/ 1108364 w 1724891"/>
                  <a:gd name="connsiteY53" fmla="*/ 734291 h 1385454"/>
                  <a:gd name="connsiteX54" fmla="*/ 1094509 w 1724891"/>
                  <a:gd name="connsiteY54" fmla="*/ 755072 h 1385454"/>
                  <a:gd name="connsiteX55" fmla="*/ 1052946 w 1724891"/>
                  <a:gd name="connsiteY55" fmla="*/ 762000 h 1385454"/>
                  <a:gd name="connsiteX56" fmla="*/ 1032164 w 1724891"/>
                  <a:gd name="connsiteY56" fmla="*/ 768927 h 1385454"/>
                  <a:gd name="connsiteX57" fmla="*/ 1018309 w 1724891"/>
                  <a:gd name="connsiteY57" fmla="*/ 789709 h 1385454"/>
                  <a:gd name="connsiteX58" fmla="*/ 1039091 w 1724891"/>
                  <a:gd name="connsiteY58" fmla="*/ 858981 h 1385454"/>
                  <a:gd name="connsiteX59" fmla="*/ 1080655 w 1724891"/>
                  <a:gd name="connsiteY59" fmla="*/ 900545 h 1385454"/>
                  <a:gd name="connsiteX60" fmla="*/ 1122218 w 1724891"/>
                  <a:gd name="connsiteY60" fmla="*/ 928254 h 1385454"/>
                  <a:gd name="connsiteX61" fmla="*/ 1143000 w 1724891"/>
                  <a:gd name="connsiteY61" fmla="*/ 942109 h 1385454"/>
                  <a:gd name="connsiteX62" fmla="*/ 1156855 w 1724891"/>
                  <a:gd name="connsiteY62" fmla="*/ 997527 h 1385454"/>
                  <a:gd name="connsiteX63" fmla="*/ 1177637 w 1724891"/>
                  <a:gd name="connsiteY63" fmla="*/ 1046018 h 1385454"/>
                  <a:gd name="connsiteX64" fmla="*/ 1205346 w 1724891"/>
                  <a:gd name="connsiteY64" fmla="*/ 1052945 h 1385454"/>
                  <a:gd name="connsiteX65" fmla="*/ 1246909 w 1724891"/>
                  <a:gd name="connsiteY65" fmla="*/ 1080654 h 1385454"/>
                  <a:gd name="connsiteX66" fmla="*/ 1274618 w 1724891"/>
                  <a:gd name="connsiteY66" fmla="*/ 1073727 h 1385454"/>
                  <a:gd name="connsiteX67" fmla="*/ 1281546 w 1724891"/>
                  <a:gd name="connsiteY67" fmla="*/ 1018309 h 1385454"/>
                  <a:gd name="connsiteX68" fmla="*/ 1371600 w 1724891"/>
                  <a:gd name="connsiteY68" fmla="*/ 1052945 h 1385454"/>
                  <a:gd name="connsiteX69" fmla="*/ 1364673 w 1724891"/>
                  <a:gd name="connsiteY69" fmla="*/ 1233054 h 1385454"/>
                  <a:gd name="connsiteX70" fmla="*/ 1357746 w 1724891"/>
                  <a:gd name="connsiteY70" fmla="*/ 1350818 h 1385454"/>
                  <a:gd name="connsiteX71" fmla="*/ 1295400 w 1724891"/>
                  <a:gd name="connsiteY71" fmla="*/ 1385454 h 1385454"/>
                  <a:gd name="connsiteX72" fmla="*/ 1212273 w 1724891"/>
                  <a:gd name="connsiteY72" fmla="*/ 1378527 h 1385454"/>
                  <a:gd name="connsiteX73" fmla="*/ 1205346 w 1724891"/>
                  <a:gd name="connsiteY73" fmla="*/ 1357745 h 1385454"/>
                  <a:gd name="connsiteX74" fmla="*/ 1177637 w 1724891"/>
                  <a:gd name="connsiteY74" fmla="*/ 1274618 h 1385454"/>
                  <a:gd name="connsiteX75" fmla="*/ 1066800 w 1724891"/>
                  <a:gd name="connsiteY75" fmla="*/ 1253836 h 1385454"/>
                  <a:gd name="connsiteX76" fmla="*/ 1039091 w 1724891"/>
                  <a:gd name="connsiteY76" fmla="*/ 1239981 h 1385454"/>
                  <a:gd name="connsiteX77" fmla="*/ 1004455 w 1724891"/>
                  <a:gd name="connsiteY77" fmla="*/ 1233054 h 1385454"/>
                  <a:gd name="connsiteX78" fmla="*/ 983673 w 1724891"/>
                  <a:gd name="connsiteY78" fmla="*/ 1226127 h 1385454"/>
                  <a:gd name="connsiteX79" fmla="*/ 893618 w 1724891"/>
                  <a:gd name="connsiteY79" fmla="*/ 1191491 h 1385454"/>
                  <a:gd name="connsiteX80" fmla="*/ 838200 w 1724891"/>
                  <a:gd name="connsiteY80" fmla="*/ 1163781 h 1385454"/>
                  <a:gd name="connsiteX81" fmla="*/ 817418 w 1724891"/>
                  <a:gd name="connsiteY81" fmla="*/ 1156854 h 1385454"/>
                  <a:gd name="connsiteX82" fmla="*/ 775855 w 1724891"/>
                  <a:gd name="connsiteY82" fmla="*/ 1129145 h 1385454"/>
                  <a:gd name="connsiteX83" fmla="*/ 755073 w 1724891"/>
                  <a:gd name="connsiteY83" fmla="*/ 1115291 h 1385454"/>
                  <a:gd name="connsiteX84" fmla="*/ 713509 w 1724891"/>
                  <a:gd name="connsiteY84" fmla="*/ 1080654 h 1385454"/>
                  <a:gd name="connsiteX85" fmla="*/ 616527 w 1724891"/>
                  <a:gd name="connsiteY85" fmla="*/ 1066800 h 1385454"/>
                  <a:gd name="connsiteX86" fmla="*/ 561109 w 1724891"/>
                  <a:gd name="connsiteY86" fmla="*/ 1039091 h 1385454"/>
                  <a:gd name="connsiteX87" fmla="*/ 519546 w 1724891"/>
                  <a:gd name="connsiteY87" fmla="*/ 1025236 h 1385454"/>
                  <a:gd name="connsiteX88" fmla="*/ 464127 w 1724891"/>
                  <a:gd name="connsiteY88" fmla="*/ 1004454 h 1385454"/>
                  <a:gd name="connsiteX89" fmla="*/ 443346 w 1724891"/>
                  <a:gd name="connsiteY89" fmla="*/ 983672 h 1385454"/>
                  <a:gd name="connsiteX90" fmla="*/ 450273 w 1724891"/>
                  <a:gd name="connsiteY90" fmla="*/ 900545 h 1385454"/>
                  <a:gd name="connsiteX91" fmla="*/ 464127 w 1724891"/>
                  <a:gd name="connsiteY91" fmla="*/ 852054 h 1385454"/>
                  <a:gd name="connsiteX92" fmla="*/ 457200 w 1724891"/>
                  <a:gd name="connsiteY92" fmla="*/ 817418 h 1385454"/>
                  <a:gd name="connsiteX93" fmla="*/ 415637 w 1724891"/>
                  <a:gd name="connsiteY93" fmla="*/ 810491 h 1385454"/>
                  <a:gd name="connsiteX94" fmla="*/ 387927 w 1724891"/>
                  <a:gd name="connsiteY94" fmla="*/ 796636 h 1385454"/>
                  <a:gd name="connsiteX95" fmla="*/ 318655 w 1724891"/>
                  <a:gd name="connsiteY95" fmla="*/ 789709 h 1385454"/>
                  <a:gd name="connsiteX96" fmla="*/ 256309 w 1724891"/>
                  <a:gd name="connsiteY96" fmla="*/ 762000 h 1385454"/>
                  <a:gd name="connsiteX97" fmla="*/ 221673 w 1724891"/>
                  <a:gd name="connsiteY97" fmla="*/ 748145 h 1385454"/>
                  <a:gd name="connsiteX98" fmla="*/ 173182 w 1724891"/>
                  <a:gd name="connsiteY98" fmla="*/ 706581 h 1385454"/>
                  <a:gd name="connsiteX99" fmla="*/ 124691 w 1724891"/>
                  <a:gd name="connsiteY99" fmla="*/ 678872 h 1385454"/>
                  <a:gd name="connsiteX100" fmla="*/ 83127 w 1724891"/>
                  <a:gd name="connsiteY100" fmla="*/ 665018 h 1385454"/>
                  <a:gd name="connsiteX101" fmla="*/ 62346 w 1724891"/>
                  <a:gd name="connsiteY101" fmla="*/ 651163 h 1385454"/>
                  <a:gd name="connsiteX102" fmla="*/ 76200 w 1724891"/>
                  <a:gd name="connsiteY102" fmla="*/ 540327 h 1385454"/>
                  <a:gd name="connsiteX103" fmla="*/ 90055 w 1724891"/>
                  <a:gd name="connsiteY103" fmla="*/ 519545 h 1385454"/>
                  <a:gd name="connsiteX104" fmla="*/ 96982 w 1724891"/>
                  <a:gd name="connsiteY104" fmla="*/ 498763 h 1385454"/>
                  <a:gd name="connsiteX105" fmla="*/ 90055 w 1724891"/>
                  <a:gd name="connsiteY105" fmla="*/ 443345 h 1385454"/>
                  <a:gd name="connsiteX106" fmla="*/ 83127 w 1724891"/>
                  <a:gd name="connsiteY106" fmla="*/ 270163 h 1385454"/>
                  <a:gd name="connsiteX107" fmla="*/ 69273 w 1724891"/>
                  <a:gd name="connsiteY107" fmla="*/ 214745 h 1385454"/>
                  <a:gd name="connsiteX108" fmla="*/ 55418 w 1724891"/>
                  <a:gd name="connsiteY108" fmla="*/ 173181 h 1385454"/>
                  <a:gd name="connsiteX109" fmla="*/ 34637 w 1724891"/>
                  <a:gd name="connsiteY109" fmla="*/ 110836 h 1385454"/>
                  <a:gd name="connsiteX110" fmla="*/ 0 w 1724891"/>
                  <a:gd name="connsiteY110" fmla="*/ 55418 h 13854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</a:cxnLst>
                <a:rect l="l" t="t" r="r" b="b"/>
                <a:pathLst>
                  <a:path w="1724891" h="1385454">
                    <a:moveTo>
                      <a:pt x="0" y="55418"/>
                    </a:moveTo>
                    <a:cubicBezTo>
                      <a:pt x="0" y="47336"/>
                      <a:pt x="23467" y="58622"/>
                      <a:pt x="34637" y="62345"/>
                    </a:cubicBezTo>
                    <a:cubicBezTo>
                      <a:pt x="44434" y="65611"/>
                      <a:pt x="52677" y="72574"/>
                      <a:pt x="62346" y="76200"/>
                    </a:cubicBezTo>
                    <a:cubicBezTo>
                      <a:pt x="71260" y="79543"/>
                      <a:pt x="80819" y="80818"/>
                      <a:pt x="90055" y="83127"/>
                    </a:cubicBezTo>
                    <a:cubicBezTo>
                      <a:pt x="96982" y="80818"/>
                      <a:pt x="105674" y="81363"/>
                      <a:pt x="110837" y="76200"/>
                    </a:cubicBezTo>
                    <a:cubicBezTo>
                      <a:pt x="135235" y="51802"/>
                      <a:pt x="85880" y="33717"/>
                      <a:pt x="145473" y="13854"/>
                    </a:cubicBezTo>
                    <a:lnTo>
                      <a:pt x="187037" y="0"/>
                    </a:lnTo>
                    <a:cubicBezTo>
                      <a:pt x="206899" y="1986"/>
                      <a:pt x="252128" y="1372"/>
                      <a:pt x="277091" y="13854"/>
                    </a:cubicBezTo>
                    <a:cubicBezTo>
                      <a:pt x="410237" y="80427"/>
                      <a:pt x="196755" y="-17607"/>
                      <a:pt x="318655" y="34636"/>
                    </a:cubicBezTo>
                    <a:cubicBezTo>
                      <a:pt x="329844" y="39431"/>
                      <a:pt x="352867" y="53941"/>
                      <a:pt x="367146" y="55418"/>
                    </a:cubicBezTo>
                    <a:cubicBezTo>
                      <a:pt x="427040" y="61614"/>
                      <a:pt x="487219" y="64654"/>
                      <a:pt x="547255" y="69272"/>
                    </a:cubicBezTo>
                    <a:cubicBezTo>
                      <a:pt x="548179" y="72966"/>
                      <a:pt x="557134" y="111801"/>
                      <a:pt x="561109" y="117763"/>
                    </a:cubicBezTo>
                    <a:cubicBezTo>
                      <a:pt x="585017" y="153625"/>
                      <a:pt x="591156" y="124774"/>
                      <a:pt x="609600" y="180109"/>
                    </a:cubicBezTo>
                    <a:cubicBezTo>
                      <a:pt x="619160" y="208789"/>
                      <a:pt x="612476" y="194815"/>
                      <a:pt x="630382" y="221672"/>
                    </a:cubicBezTo>
                    <a:cubicBezTo>
                      <a:pt x="643867" y="262129"/>
                      <a:pt x="626758" y="224976"/>
                      <a:pt x="658091" y="256309"/>
                    </a:cubicBezTo>
                    <a:cubicBezTo>
                      <a:pt x="663978" y="262196"/>
                      <a:pt x="666616" y="270695"/>
                      <a:pt x="671946" y="277091"/>
                    </a:cubicBezTo>
                    <a:cubicBezTo>
                      <a:pt x="678217" y="284617"/>
                      <a:pt x="687033" y="289900"/>
                      <a:pt x="692727" y="297872"/>
                    </a:cubicBezTo>
                    <a:cubicBezTo>
                      <a:pt x="698729" y="306275"/>
                      <a:pt x="702514" y="316089"/>
                      <a:pt x="706582" y="325581"/>
                    </a:cubicBezTo>
                    <a:cubicBezTo>
                      <a:pt x="709458" y="332293"/>
                      <a:pt x="709459" y="340287"/>
                      <a:pt x="713509" y="346363"/>
                    </a:cubicBezTo>
                    <a:cubicBezTo>
                      <a:pt x="718943" y="354514"/>
                      <a:pt x="727364" y="360218"/>
                      <a:pt x="734291" y="367145"/>
                    </a:cubicBezTo>
                    <a:cubicBezTo>
                      <a:pt x="736600" y="374072"/>
                      <a:pt x="737672" y="381544"/>
                      <a:pt x="741218" y="387927"/>
                    </a:cubicBezTo>
                    <a:cubicBezTo>
                      <a:pt x="759366" y="420595"/>
                      <a:pt x="786626" y="458481"/>
                      <a:pt x="824346" y="471054"/>
                    </a:cubicBezTo>
                    <a:lnTo>
                      <a:pt x="845127" y="477981"/>
                    </a:lnTo>
                    <a:cubicBezTo>
                      <a:pt x="907912" y="519839"/>
                      <a:pt x="870108" y="507199"/>
                      <a:pt x="962891" y="498763"/>
                    </a:cubicBezTo>
                    <a:cubicBezTo>
                      <a:pt x="965200" y="477981"/>
                      <a:pt x="962052" y="455832"/>
                      <a:pt x="969818" y="436418"/>
                    </a:cubicBezTo>
                    <a:cubicBezTo>
                      <a:pt x="972530" y="429638"/>
                      <a:pt x="983298" y="429491"/>
                      <a:pt x="990600" y="429491"/>
                    </a:cubicBezTo>
                    <a:cubicBezTo>
                      <a:pt x="1016105" y="429491"/>
                      <a:pt x="1041400" y="434109"/>
                      <a:pt x="1066800" y="436418"/>
                    </a:cubicBezTo>
                    <a:lnTo>
                      <a:pt x="1108364" y="464127"/>
                    </a:lnTo>
                    <a:lnTo>
                      <a:pt x="1129146" y="477981"/>
                    </a:lnTo>
                    <a:cubicBezTo>
                      <a:pt x="1136188" y="499107"/>
                      <a:pt x="1137283" y="509696"/>
                      <a:pt x="1156855" y="526472"/>
                    </a:cubicBezTo>
                    <a:cubicBezTo>
                      <a:pt x="1164696" y="533192"/>
                      <a:pt x="1175328" y="535709"/>
                      <a:pt x="1184564" y="540327"/>
                    </a:cubicBezTo>
                    <a:cubicBezTo>
                      <a:pt x="1207655" y="535709"/>
                      <a:pt x="1230358" y="528278"/>
                      <a:pt x="1253837" y="526472"/>
                    </a:cubicBezTo>
                    <a:cubicBezTo>
                      <a:pt x="1496487" y="507806"/>
                      <a:pt x="1387406" y="541984"/>
                      <a:pt x="1475509" y="512618"/>
                    </a:cubicBezTo>
                    <a:cubicBezTo>
                      <a:pt x="1482436" y="508000"/>
                      <a:pt x="1488683" y="502144"/>
                      <a:pt x="1496291" y="498763"/>
                    </a:cubicBezTo>
                    <a:cubicBezTo>
                      <a:pt x="1509636" y="492832"/>
                      <a:pt x="1537855" y="484909"/>
                      <a:pt x="1537855" y="484909"/>
                    </a:cubicBezTo>
                    <a:cubicBezTo>
                      <a:pt x="1544782" y="480291"/>
                      <a:pt x="1550376" y="472087"/>
                      <a:pt x="1558637" y="471054"/>
                    </a:cubicBezTo>
                    <a:cubicBezTo>
                      <a:pt x="1570798" y="469534"/>
                      <a:pt x="1600483" y="480385"/>
                      <a:pt x="1614055" y="484909"/>
                    </a:cubicBezTo>
                    <a:cubicBezTo>
                      <a:pt x="1674772" y="545626"/>
                      <a:pt x="1597752" y="471323"/>
                      <a:pt x="1655618" y="519545"/>
                    </a:cubicBezTo>
                    <a:cubicBezTo>
                      <a:pt x="1690211" y="548373"/>
                      <a:pt x="1660660" y="535081"/>
                      <a:pt x="1697182" y="547254"/>
                    </a:cubicBezTo>
                    <a:cubicBezTo>
                      <a:pt x="1718200" y="610312"/>
                      <a:pt x="1685959" y="510719"/>
                      <a:pt x="1711037" y="602672"/>
                    </a:cubicBezTo>
                    <a:cubicBezTo>
                      <a:pt x="1714880" y="616761"/>
                      <a:pt x="1724891" y="644236"/>
                      <a:pt x="1724891" y="644236"/>
                    </a:cubicBezTo>
                    <a:cubicBezTo>
                      <a:pt x="1722582" y="651163"/>
                      <a:pt x="1722526" y="659316"/>
                      <a:pt x="1717964" y="665018"/>
                    </a:cubicBezTo>
                    <a:cubicBezTo>
                      <a:pt x="1706005" y="679966"/>
                      <a:pt x="1686110" y="681640"/>
                      <a:pt x="1669473" y="685800"/>
                    </a:cubicBezTo>
                    <a:cubicBezTo>
                      <a:pt x="1584037" y="683491"/>
                      <a:pt x="1498535" y="682937"/>
                      <a:pt x="1413164" y="678872"/>
                    </a:cubicBezTo>
                    <a:cubicBezTo>
                      <a:pt x="1402299" y="678355"/>
                      <a:pt x="1363179" y="668108"/>
                      <a:pt x="1350818" y="665018"/>
                    </a:cubicBezTo>
                    <a:cubicBezTo>
                      <a:pt x="1341582" y="660400"/>
                      <a:pt x="1332778" y="654789"/>
                      <a:pt x="1323109" y="651163"/>
                    </a:cubicBezTo>
                    <a:cubicBezTo>
                      <a:pt x="1314195" y="647820"/>
                      <a:pt x="1302132" y="650968"/>
                      <a:pt x="1295400" y="644236"/>
                    </a:cubicBezTo>
                    <a:cubicBezTo>
                      <a:pt x="1288668" y="637504"/>
                      <a:pt x="1291088" y="625681"/>
                      <a:pt x="1288473" y="616527"/>
                    </a:cubicBezTo>
                    <a:cubicBezTo>
                      <a:pt x="1286467" y="609506"/>
                      <a:pt x="1286108" y="601447"/>
                      <a:pt x="1281546" y="595745"/>
                    </a:cubicBezTo>
                    <a:cubicBezTo>
                      <a:pt x="1276345" y="589244"/>
                      <a:pt x="1268372" y="585272"/>
                      <a:pt x="1260764" y="581891"/>
                    </a:cubicBezTo>
                    <a:cubicBezTo>
                      <a:pt x="1247419" y="575960"/>
                      <a:pt x="1219200" y="568036"/>
                      <a:pt x="1219200" y="568036"/>
                    </a:cubicBezTo>
                    <a:cubicBezTo>
                      <a:pt x="1127861" y="583260"/>
                      <a:pt x="1159447" y="566309"/>
                      <a:pt x="1115291" y="595745"/>
                    </a:cubicBezTo>
                    <a:cubicBezTo>
                      <a:pt x="1098682" y="645573"/>
                      <a:pt x="1115291" y="583348"/>
                      <a:pt x="1115291" y="644236"/>
                    </a:cubicBezTo>
                    <a:cubicBezTo>
                      <a:pt x="1115291" y="674343"/>
                      <a:pt x="1113912" y="704700"/>
                      <a:pt x="1108364" y="734291"/>
                    </a:cubicBezTo>
                    <a:cubicBezTo>
                      <a:pt x="1106830" y="742474"/>
                      <a:pt x="1101955" y="751349"/>
                      <a:pt x="1094509" y="755072"/>
                    </a:cubicBezTo>
                    <a:cubicBezTo>
                      <a:pt x="1081946" y="761353"/>
                      <a:pt x="1066657" y="758953"/>
                      <a:pt x="1052946" y="762000"/>
                    </a:cubicBezTo>
                    <a:cubicBezTo>
                      <a:pt x="1045818" y="763584"/>
                      <a:pt x="1039091" y="766618"/>
                      <a:pt x="1032164" y="768927"/>
                    </a:cubicBezTo>
                    <a:cubicBezTo>
                      <a:pt x="1027546" y="775854"/>
                      <a:pt x="1019137" y="781425"/>
                      <a:pt x="1018309" y="789709"/>
                    </a:cubicBezTo>
                    <a:cubicBezTo>
                      <a:pt x="1015544" y="817362"/>
                      <a:pt x="1021723" y="839442"/>
                      <a:pt x="1039091" y="858981"/>
                    </a:cubicBezTo>
                    <a:cubicBezTo>
                      <a:pt x="1052108" y="873625"/>
                      <a:pt x="1064352" y="889676"/>
                      <a:pt x="1080655" y="900545"/>
                    </a:cubicBezTo>
                    <a:lnTo>
                      <a:pt x="1122218" y="928254"/>
                    </a:lnTo>
                    <a:lnTo>
                      <a:pt x="1143000" y="942109"/>
                    </a:lnTo>
                    <a:cubicBezTo>
                      <a:pt x="1155377" y="979243"/>
                      <a:pt x="1145710" y="947375"/>
                      <a:pt x="1156855" y="997527"/>
                    </a:cubicBezTo>
                    <a:cubicBezTo>
                      <a:pt x="1159878" y="1011129"/>
                      <a:pt x="1163681" y="1036714"/>
                      <a:pt x="1177637" y="1046018"/>
                    </a:cubicBezTo>
                    <a:cubicBezTo>
                      <a:pt x="1185559" y="1051299"/>
                      <a:pt x="1196110" y="1050636"/>
                      <a:pt x="1205346" y="1052945"/>
                    </a:cubicBezTo>
                    <a:cubicBezTo>
                      <a:pt x="1217841" y="1065441"/>
                      <a:pt x="1226857" y="1080654"/>
                      <a:pt x="1246909" y="1080654"/>
                    </a:cubicBezTo>
                    <a:cubicBezTo>
                      <a:pt x="1256430" y="1080654"/>
                      <a:pt x="1265382" y="1076036"/>
                      <a:pt x="1274618" y="1073727"/>
                    </a:cubicBezTo>
                    <a:cubicBezTo>
                      <a:pt x="1276927" y="1055254"/>
                      <a:pt x="1265465" y="1027689"/>
                      <a:pt x="1281546" y="1018309"/>
                    </a:cubicBezTo>
                    <a:cubicBezTo>
                      <a:pt x="1345459" y="981027"/>
                      <a:pt x="1355479" y="1020702"/>
                      <a:pt x="1371600" y="1052945"/>
                    </a:cubicBezTo>
                    <a:cubicBezTo>
                      <a:pt x="1369291" y="1112981"/>
                      <a:pt x="1367464" y="1173038"/>
                      <a:pt x="1364673" y="1233054"/>
                    </a:cubicBezTo>
                    <a:cubicBezTo>
                      <a:pt x="1362846" y="1272334"/>
                      <a:pt x="1370181" y="1313513"/>
                      <a:pt x="1357746" y="1350818"/>
                    </a:cubicBezTo>
                    <a:cubicBezTo>
                      <a:pt x="1351791" y="1368683"/>
                      <a:pt x="1313699" y="1379355"/>
                      <a:pt x="1295400" y="1385454"/>
                    </a:cubicBezTo>
                    <a:cubicBezTo>
                      <a:pt x="1267691" y="1383145"/>
                      <a:pt x="1238848" y="1386704"/>
                      <a:pt x="1212273" y="1378527"/>
                    </a:cubicBezTo>
                    <a:cubicBezTo>
                      <a:pt x="1205294" y="1376380"/>
                      <a:pt x="1206546" y="1364948"/>
                      <a:pt x="1205346" y="1357745"/>
                    </a:cubicBezTo>
                    <a:cubicBezTo>
                      <a:pt x="1199121" y="1320396"/>
                      <a:pt x="1212367" y="1293913"/>
                      <a:pt x="1177637" y="1274618"/>
                    </a:cubicBezTo>
                    <a:cubicBezTo>
                      <a:pt x="1145072" y="1256526"/>
                      <a:pt x="1101323" y="1257288"/>
                      <a:pt x="1066800" y="1253836"/>
                    </a:cubicBezTo>
                    <a:cubicBezTo>
                      <a:pt x="1057564" y="1249218"/>
                      <a:pt x="1048888" y="1243247"/>
                      <a:pt x="1039091" y="1239981"/>
                    </a:cubicBezTo>
                    <a:cubicBezTo>
                      <a:pt x="1027921" y="1236258"/>
                      <a:pt x="1015877" y="1235910"/>
                      <a:pt x="1004455" y="1233054"/>
                    </a:cubicBezTo>
                    <a:cubicBezTo>
                      <a:pt x="997371" y="1231283"/>
                      <a:pt x="990600" y="1228436"/>
                      <a:pt x="983673" y="1226127"/>
                    </a:cubicBezTo>
                    <a:cubicBezTo>
                      <a:pt x="928523" y="1189361"/>
                      <a:pt x="958593" y="1200773"/>
                      <a:pt x="893618" y="1191491"/>
                    </a:cubicBezTo>
                    <a:cubicBezTo>
                      <a:pt x="846751" y="1175866"/>
                      <a:pt x="903646" y="1196504"/>
                      <a:pt x="838200" y="1163781"/>
                    </a:cubicBezTo>
                    <a:cubicBezTo>
                      <a:pt x="831669" y="1160515"/>
                      <a:pt x="824345" y="1159163"/>
                      <a:pt x="817418" y="1156854"/>
                    </a:cubicBezTo>
                    <a:lnTo>
                      <a:pt x="775855" y="1129145"/>
                    </a:lnTo>
                    <a:cubicBezTo>
                      <a:pt x="768928" y="1124527"/>
                      <a:pt x="760960" y="1121178"/>
                      <a:pt x="755073" y="1115291"/>
                    </a:cubicBezTo>
                    <a:cubicBezTo>
                      <a:pt x="742590" y="1102808"/>
                      <a:pt x="730386" y="1087887"/>
                      <a:pt x="713509" y="1080654"/>
                    </a:cubicBezTo>
                    <a:cubicBezTo>
                      <a:pt x="690583" y="1070828"/>
                      <a:pt x="628740" y="1068021"/>
                      <a:pt x="616527" y="1066800"/>
                    </a:cubicBezTo>
                    <a:cubicBezTo>
                      <a:pt x="588801" y="1048315"/>
                      <a:pt x="598396" y="1052650"/>
                      <a:pt x="561109" y="1039091"/>
                    </a:cubicBezTo>
                    <a:cubicBezTo>
                      <a:pt x="547384" y="1034100"/>
                      <a:pt x="532608" y="1031767"/>
                      <a:pt x="519546" y="1025236"/>
                    </a:cubicBezTo>
                    <a:cubicBezTo>
                      <a:pt x="483321" y="1007123"/>
                      <a:pt x="501855" y="1013885"/>
                      <a:pt x="464127" y="1004454"/>
                    </a:cubicBezTo>
                    <a:cubicBezTo>
                      <a:pt x="457200" y="997527"/>
                      <a:pt x="444641" y="993383"/>
                      <a:pt x="443346" y="983672"/>
                    </a:cubicBezTo>
                    <a:cubicBezTo>
                      <a:pt x="439671" y="956111"/>
                      <a:pt x="446824" y="928135"/>
                      <a:pt x="450273" y="900545"/>
                    </a:cubicBezTo>
                    <a:cubicBezTo>
                      <a:pt x="452013" y="886628"/>
                      <a:pt x="459526" y="865857"/>
                      <a:pt x="464127" y="852054"/>
                    </a:cubicBezTo>
                    <a:cubicBezTo>
                      <a:pt x="461818" y="840509"/>
                      <a:pt x="466139" y="825080"/>
                      <a:pt x="457200" y="817418"/>
                    </a:cubicBezTo>
                    <a:cubicBezTo>
                      <a:pt x="446536" y="808277"/>
                      <a:pt x="429090" y="814527"/>
                      <a:pt x="415637" y="810491"/>
                    </a:cubicBezTo>
                    <a:cubicBezTo>
                      <a:pt x="405746" y="807524"/>
                      <a:pt x="398025" y="798800"/>
                      <a:pt x="387927" y="796636"/>
                    </a:cubicBezTo>
                    <a:cubicBezTo>
                      <a:pt x="365236" y="791774"/>
                      <a:pt x="341746" y="792018"/>
                      <a:pt x="318655" y="789709"/>
                    </a:cubicBezTo>
                    <a:cubicBezTo>
                      <a:pt x="211431" y="753967"/>
                      <a:pt x="322171" y="794931"/>
                      <a:pt x="256309" y="762000"/>
                    </a:cubicBezTo>
                    <a:cubicBezTo>
                      <a:pt x="245187" y="756439"/>
                      <a:pt x="232543" y="754184"/>
                      <a:pt x="221673" y="748145"/>
                    </a:cubicBezTo>
                    <a:cubicBezTo>
                      <a:pt x="190539" y="730848"/>
                      <a:pt x="198384" y="727582"/>
                      <a:pt x="173182" y="706581"/>
                    </a:cubicBezTo>
                    <a:cubicBezTo>
                      <a:pt x="161649" y="696970"/>
                      <a:pt x="137717" y="684082"/>
                      <a:pt x="124691" y="678872"/>
                    </a:cubicBezTo>
                    <a:cubicBezTo>
                      <a:pt x="111131" y="673448"/>
                      <a:pt x="83127" y="665018"/>
                      <a:pt x="83127" y="665018"/>
                    </a:cubicBezTo>
                    <a:cubicBezTo>
                      <a:pt x="76200" y="660400"/>
                      <a:pt x="63523" y="659405"/>
                      <a:pt x="62346" y="651163"/>
                    </a:cubicBezTo>
                    <a:cubicBezTo>
                      <a:pt x="61483" y="645119"/>
                      <a:pt x="65468" y="565369"/>
                      <a:pt x="76200" y="540327"/>
                    </a:cubicBezTo>
                    <a:cubicBezTo>
                      <a:pt x="79480" y="532675"/>
                      <a:pt x="85437" y="526472"/>
                      <a:pt x="90055" y="519545"/>
                    </a:cubicBezTo>
                    <a:cubicBezTo>
                      <a:pt x="92364" y="512618"/>
                      <a:pt x="96982" y="506065"/>
                      <a:pt x="96982" y="498763"/>
                    </a:cubicBezTo>
                    <a:cubicBezTo>
                      <a:pt x="96982" y="480147"/>
                      <a:pt x="91181" y="461927"/>
                      <a:pt x="90055" y="443345"/>
                    </a:cubicBezTo>
                    <a:cubicBezTo>
                      <a:pt x="86560" y="385677"/>
                      <a:pt x="88358" y="327699"/>
                      <a:pt x="83127" y="270163"/>
                    </a:cubicBezTo>
                    <a:cubicBezTo>
                      <a:pt x="81403" y="251200"/>
                      <a:pt x="74504" y="233054"/>
                      <a:pt x="69273" y="214745"/>
                    </a:cubicBezTo>
                    <a:cubicBezTo>
                      <a:pt x="65261" y="200703"/>
                      <a:pt x="55418" y="173181"/>
                      <a:pt x="55418" y="173181"/>
                    </a:cubicBezTo>
                    <a:cubicBezTo>
                      <a:pt x="42559" y="96023"/>
                      <a:pt x="58987" y="159536"/>
                      <a:pt x="34637" y="110836"/>
                    </a:cubicBezTo>
                    <a:cubicBezTo>
                      <a:pt x="20371" y="82303"/>
                      <a:pt x="0" y="63500"/>
                      <a:pt x="0" y="55418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fr-FR"/>
                </a:defPPr>
                <a:lvl1pPr algn="l" defTabSz="1276350" rtl="0" fontAlgn="base">
                  <a:spcBef>
                    <a:spcPct val="0"/>
                  </a:spcBef>
                  <a:spcAft>
                    <a:spcPct val="0"/>
                  </a:spcAft>
                  <a:defRPr sz="25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638175" indent="-180975" algn="l" defTabSz="1276350" rtl="0" fontAlgn="base">
                  <a:spcBef>
                    <a:spcPct val="0"/>
                  </a:spcBef>
                  <a:spcAft>
                    <a:spcPct val="0"/>
                  </a:spcAft>
                  <a:defRPr sz="25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276350" indent="-361950" algn="l" defTabSz="1276350" rtl="0" fontAlgn="base">
                  <a:spcBef>
                    <a:spcPct val="0"/>
                  </a:spcBef>
                  <a:spcAft>
                    <a:spcPct val="0"/>
                  </a:spcAft>
                  <a:defRPr sz="25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914525" indent="-542925" algn="l" defTabSz="1276350" rtl="0" fontAlgn="base">
                  <a:spcBef>
                    <a:spcPct val="0"/>
                  </a:spcBef>
                  <a:spcAft>
                    <a:spcPct val="0"/>
                  </a:spcAft>
                  <a:defRPr sz="25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554288" indent="-725488" algn="l" defTabSz="1276350" rtl="0" fontAlgn="base">
                  <a:spcBef>
                    <a:spcPct val="0"/>
                  </a:spcBef>
                  <a:spcAft>
                    <a:spcPct val="0"/>
                  </a:spcAft>
                  <a:defRPr sz="25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5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5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5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5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277156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1200" b="1">
                  <a:latin typeface="+mj-lt"/>
                </a:endParaRPr>
              </a:p>
            </p:txBody>
          </p:sp>
          <p:sp>
            <p:nvSpPr>
              <p:cNvPr id="33" name="Forme libre 32">
                <a:hlinkClick r:id="rId4" action="ppaction://hlinksldjump"/>
              </p:cNvPr>
              <p:cNvSpPr/>
              <p:nvPr/>
            </p:nvSpPr>
            <p:spPr>
              <a:xfrm>
                <a:off x="2071812" y="3806030"/>
                <a:ext cx="1501775" cy="506413"/>
              </a:xfrm>
              <a:custGeom>
                <a:avLst/>
                <a:gdLst>
                  <a:gd name="connsiteX0" fmla="*/ 485333 w 2251787"/>
                  <a:gd name="connsiteY0" fmla="*/ 0 h 1828800"/>
                  <a:gd name="connsiteX1" fmla="*/ 429915 w 2251787"/>
                  <a:gd name="connsiteY1" fmla="*/ 48491 h 1828800"/>
                  <a:gd name="connsiteX2" fmla="*/ 395278 w 2251787"/>
                  <a:gd name="connsiteY2" fmla="*/ 90055 h 1828800"/>
                  <a:gd name="connsiteX3" fmla="*/ 360642 w 2251787"/>
                  <a:gd name="connsiteY3" fmla="*/ 138546 h 1828800"/>
                  <a:gd name="connsiteX4" fmla="*/ 319078 w 2251787"/>
                  <a:gd name="connsiteY4" fmla="*/ 131619 h 1828800"/>
                  <a:gd name="connsiteX5" fmla="*/ 298297 w 2251787"/>
                  <a:gd name="connsiteY5" fmla="*/ 124691 h 1828800"/>
                  <a:gd name="connsiteX6" fmla="*/ 277515 w 2251787"/>
                  <a:gd name="connsiteY6" fmla="*/ 103909 h 1828800"/>
                  <a:gd name="connsiteX7" fmla="*/ 256733 w 2251787"/>
                  <a:gd name="connsiteY7" fmla="*/ 90055 h 1828800"/>
                  <a:gd name="connsiteX8" fmla="*/ 215169 w 2251787"/>
                  <a:gd name="connsiteY8" fmla="*/ 96982 h 1828800"/>
                  <a:gd name="connsiteX9" fmla="*/ 194387 w 2251787"/>
                  <a:gd name="connsiteY9" fmla="*/ 117764 h 1828800"/>
                  <a:gd name="connsiteX10" fmla="*/ 173606 w 2251787"/>
                  <a:gd name="connsiteY10" fmla="*/ 124691 h 1828800"/>
                  <a:gd name="connsiteX11" fmla="*/ 159751 w 2251787"/>
                  <a:gd name="connsiteY11" fmla="*/ 180109 h 1828800"/>
                  <a:gd name="connsiteX12" fmla="*/ 201315 w 2251787"/>
                  <a:gd name="connsiteY12" fmla="*/ 193964 h 1828800"/>
                  <a:gd name="connsiteX13" fmla="*/ 222097 w 2251787"/>
                  <a:gd name="connsiteY13" fmla="*/ 200891 h 1828800"/>
                  <a:gd name="connsiteX14" fmla="*/ 263660 w 2251787"/>
                  <a:gd name="connsiteY14" fmla="*/ 242455 h 1828800"/>
                  <a:gd name="connsiteX15" fmla="*/ 256733 w 2251787"/>
                  <a:gd name="connsiteY15" fmla="*/ 270164 h 1828800"/>
                  <a:gd name="connsiteX16" fmla="*/ 194387 w 2251787"/>
                  <a:gd name="connsiteY16" fmla="*/ 304800 h 1828800"/>
                  <a:gd name="connsiteX17" fmla="*/ 166678 w 2251787"/>
                  <a:gd name="connsiteY17" fmla="*/ 311728 h 1828800"/>
                  <a:gd name="connsiteX18" fmla="*/ 152824 w 2251787"/>
                  <a:gd name="connsiteY18" fmla="*/ 332509 h 1828800"/>
                  <a:gd name="connsiteX19" fmla="*/ 173606 w 2251787"/>
                  <a:gd name="connsiteY19" fmla="*/ 381000 h 1828800"/>
                  <a:gd name="connsiteX20" fmla="*/ 166678 w 2251787"/>
                  <a:gd name="connsiteY20" fmla="*/ 429491 h 1828800"/>
                  <a:gd name="connsiteX21" fmla="*/ 138969 w 2251787"/>
                  <a:gd name="connsiteY21" fmla="*/ 471055 h 1828800"/>
                  <a:gd name="connsiteX22" fmla="*/ 180533 w 2251787"/>
                  <a:gd name="connsiteY22" fmla="*/ 720437 h 1828800"/>
                  <a:gd name="connsiteX23" fmla="*/ 201315 w 2251787"/>
                  <a:gd name="connsiteY23" fmla="*/ 775855 h 1828800"/>
                  <a:gd name="connsiteX24" fmla="*/ 208242 w 2251787"/>
                  <a:gd name="connsiteY24" fmla="*/ 796637 h 1828800"/>
                  <a:gd name="connsiteX25" fmla="*/ 319078 w 2251787"/>
                  <a:gd name="connsiteY25" fmla="*/ 810491 h 1828800"/>
                  <a:gd name="connsiteX26" fmla="*/ 312151 w 2251787"/>
                  <a:gd name="connsiteY26" fmla="*/ 872837 h 1828800"/>
                  <a:gd name="connsiteX27" fmla="*/ 242878 w 2251787"/>
                  <a:gd name="connsiteY27" fmla="*/ 928255 h 1828800"/>
                  <a:gd name="connsiteX28" fmla="*/ 222097 w 2251787"/>
                  <a:gd name="connsiteY28" fmla="*/ 1004455 h 1828800"/>
                  <a:gd name="connsiteX29" fmla="*/ 208242 w 2251787"/>
                  <a:gd name="connsiteY29" fmla="*/ 1025237 h 1828800"/>
                  <a:gd name="connsiteX30" fmla="*/ 166678 w 2251787"/>
                  <a:gd name="connsiteY30" fmla="*/ 1059873 h 1828800"/>
                  <a:gd name="connsiteX31" fmla="*/ 104333 w 2251787"/>
                  <a:gd name="connsiteY31" fmla="*/ 1108364 h 1828800"/>
                  <a:gd name="connsiteX32" fmla="*/ 41987 w 2251787"/>
                  <a:gd name="connsiteY32" fmla="*/ 1163782 h 1828800"/>
                  <a:gd name="connsiteX33" fmla="*/ 7351 w 2251787"/>
                  <a:gd name="connsiteY33" fmla="*/ 1226128 h 1828800"/>
                  <a:gd name="connsiteX34" fmla="*/ 7351 w 2251787"/>
                  <a:gd name="connsiteY34" fmla="*/ 1364673 h 1828800"/>
                  <a:gd name="connsiteX35" fmla="*/ 41987 w 2251787"/>
                  <a:gd name="connsiteY35" fmla="*/ 1357746 h 1828800"/>
                  <a:gd name="connsiteX36" fmla="*/ 97406 w 2251787"/>
                  <a:gd name="connsiteY36" fmla="*/ 1343891 h 1828800"/>
                  <a:gd name="connsiteX37" fmla="*/ 180533 w 2251787"/>
                  <a:gd name="connsiteY37" fmla="*/ 1350819 h 1828800"/>
                  <a:gd name="connsiteX38" fmla="*/ 222097 w 2251787"/>
                  <a:gd name="connsiteY38" fmla="*/ 1378528 h 1828800"/>
                  <a:gd name="connsiteX39" fmla="*/ 263660 w 2251787"/>
                  <a:gd name="connsiteY39" fmla="*/ 1392382 h 1828800"/>
                  <a:gd name="connsiteX40" fmla="*/ 284442 w 2251787"/>
                  <a:gd name="connsiteY40" fmla="*/ 1406237 h 1828800"/>
                  <a:gd name="connsiteX41" fmla="*/ 312151 w 2251787"/>
                  <a:gd name="connsiteY41" fmla="*/ 1461655 h 1828800"/>
                  <a:gd name="connsiteX42" fmla="*/ 319078 w 2251787"/>
                  <a:gd name="connsiteY42" fmla="*/ 1482437 h 1828800"/>
                  <a:gd name="connsiteX43" fmla="*/ 332933 w 2251787"/>
                  <a:gd name="connsiteY43" fmla="*/ 1503219 h 1828800"/>
                  <a:gd name="connsiteX44" fmla="*/ 339860 w 2251787"/>
                  <a:gd name="connsiteY44" fmla="*/ 1530928 h 1828800"/>
                  <a:gd name="connsiteX45" fmla="*/ 360642 w 2251787"/>
                  <a:gd name="connsiteY45" fmla="*/ 1544782 h 1828800"/>
                  <a:gd name="connsiteX46" fmla="*/ 374497 w 2251787"/>
                  <a:gd name="connsiteY46" fmla="*/ 1586346 h 1828800"/>
                  <a:gd name="connsiteX47" fmla="*/ 409133 w 2251787"/>
                  <a:gd name="connsiteY47" fmla="*/ 1648691 h 1828800"/>
                  <a:gd name="connsiteX48" fmla="*/ 429915 w 2251787"/>
                  <a:gd name="connsiteY48" fmla="*/ 1655619 h 1828800"/>
                  <a:gd name="connsiteX49" fmla="*/ 443769 w 2251787"/>
                  <a:gd name="connsiteY49" fmla="*/ 1676400 h 1828800"/>
                  <a:gd name="connsiteX50" fmla="*/ 457624 w 2251787"/>
                  <a:gd name="connsiteY50" fmla="*/ 1655619 h 1828800"/>
                  <a:gd name="connsiteX51" fmla="*/ 506115 w 2251787"/>
                  <a:gd name="connsiteY51" fmla="*/ 1620982 h 1828800"/>
                  <a:gd name="connsiteX52" fmla="*/ 540751 w 2251787"/>
                  <a:gd name="connsiteY52" fmla="*/ 1614055 h 1828800"/>
                  <a:gd name="connsiteX53" fmla="*/ 561533 w 2251787"/>
                  <a:gd name="connsiteY53" fmla="*/ 1607128 h 1828800"/>
                  <a:gd name="connsiteX54" fmla="*/ 623878 w 2251787"/>
                  <a:gd name="connsiteY54" fmla="*/ 1593273 h 1828800"/>
                  <a:gd name="connsiteX55" fmla="*/ 776278 w 2251787"/>
                  <a:gd name="connsiteY55" fmla="*/ 1600200 h 1828800"/>
                  <a:gd name="connsiteX56" fmla="*/ 797060 w 2251787"/>
                  <a:gd name="connsiteY56" fmla="*/ 1620982 h 1828800"/>
                  <a:gd name="connsiteX57" fmla="*/ 817842 w 2251787"/>
                  <a:gd name="connsiteY57" fmla="*/ 1627909 h 1828800"/>
                  <a:gd name="connsiteX58" fmla="*/ 831697 w 2251787"/>
                  <a:gd name="connsiteY58" fmla="*/ 1648691 h 1828800"/>
                  <a:gd name="connsiteX59" fmla="*/ 838624 w 2251787"/>
                  <a:gd name="connsiteY59" fmla="*/ 1669473 h 1828800"/>
                  <a:gd name="connsiteX60" fmla="*/ 859406 w 2251787"/>
                  <a:gd name="connsiteY60" fmla="*/ 1697182 h 1828800"/>
                  <a:gd name="connsiteX61" fmla="*/ 866333 w 2251787"/>
                  <a:gd name="connsiteY61" fmla="*/ 1731819 h 1828800"/>
                  <a:gd name="connsiteX62" fmla="*/ 894042 w 2251787"/>
                  <a:gd name="connsiteY62" fmla="*/ 1724891 h 1828800"/>
                  <a:gd name="connsiteX63" fmla="*/ 900969 w 2251787"/>
                  <a:gd name="connsiteY63" fmla="*/ 1690255 h 1828800"/>
                  <a:gd name="connsiteX64" fmla="*/ 914824 w 2251787"/>
                  <a:gd name="connsiteY64" fmla="*/ 1669473 h 1828800"/>
                  <a:gd name="connsiteX65" fmla="*/ 1032587 w 2251787"/>
                  <a:gd name="connsiteY65" fmla="*/ 1676400 h 1828800"/>
                  <a:gd name="connsiteX66" fmla="*/ 1046442 w 2251787"/>
                  <a:gd name="connsiteY66" fmla="*/ 1697182 h 1828800"/>
                  <a:gd name="connsiteX67" fmla="*/ 1081078 w 2251787"/>
                  <a:gd name="connsiteY67" fmla="*/ 1738746 h 1828800"/>
                  <a:gd name="connsiteX68" fmla="*/ 1150351 w 2251787"/>
                  <a:gd name="connsiteY68" fmla="*/ 1787237 h 1828800"/>
                  <a:gd name="connsiteX69" fmla="*/ 1184987 w 2251787"/>
                  <a:gd name="connsiteY69" fmla="*/ 1801091 h 1828800"/>
                  <a:gd name="connsiteX70" fmla="*/ 1212697 w 2251787"/>
                  <a:gd name="connsiteY70" fmla="*/ 1821873 h 1828800"/>
                  <a:gd name="connsiteX71" fmla="*/ 1268115 w 2251787"/>
                  <a:gd name="connsiteY71" fmla="*/ 1828800 h 1828800"/>
                  <a:gd name="connsiteX72" fmla="*/ 1344315 w 2251787"/>
                  <a:gd name="connsiteY72" fmla="*/ 1821873 h 1828800"/>
                  <a:gd name="connsiteX73" fmla="*/ 1385878 w 2251787"/>
                  <a:gd name="connsiteY73" fmla="*/ 1794164 h 1828800"/>
                  <a:gd name="connsiteX74" fmla="*/ 1482860 w 2251787"/>
                  <a:gd name="connsiteY74" fmla="*/ 1780309 h 1828800"/>
                  <a:gd name="connsiteX75" fmla="*/ 1600624 w 2251787"/>
                  <a:gd name="connsiteY75" fmla="*/ 1773382 h 1828800"/>
                  <a:gd name="connsiteX76" fmla="*/ 1656042 w 2251787"/>
                  <a:gd name="connsiteY76" fmla="*/ 1787237 h 1828800"/>
                  <a:gd name="connsiteX77" fmla="*/ 1697606 w 2251787"/>
                  <a:gd name="connsiteY77" fmla="*/ 1780309 h 1828800"/>
                  <a:gd name="connsiteX78" fmla="*/ 1711460 w 2251787"/>
                  <a:gd name="connsiteY78" fmla="*/ 1759528 h 1828800"/>
                  <a:gd name="connsiteX79" fmla="*/ 1732242 w 2251787"/>
                  <a:gd name="connsiteY79" fmla="*/ 1752600 h 1828800"/>
                  <a:gd name="connsiteX80" fmla="*/ 1753024 w 2251787"/>
                  <a:gd name="connsiteY80" fmla="*/ 1738746 h 1828800"/>
                  <a:gd name="connsiteX81" fmla="*/ 1759951 w 2251787"/>
                  <a:gd name="connsiteY81" fmla="*/ 1711037 h 1828800"/>
                  <a:gd name="connsiteX82" fmla="*/ 1801515 w 2251787"/>
                  <a:gd name="connsiteY82" fmla="*/ 1690255 h 1828800"/>
                  <a:gd name="connsiteX83" fmla="*/ 1933133 w 2251787"/>
                  <a:gd name="connsiteY83" fmla="*/ 1697182 h 1828800"/>
                  <a:gd name="connsiteX84" fmla="*/ 1953915 w 2251787"/>
                  <a:gd name="connsiteY84" fmla="*/ 1711037 h 1828800"/>
                  <a:gd name="connsiteX85" fmla="*/ 2016260 w 2251787"/>
                  <a:gd name="connsiteY85" fmla="*/ 1704109 h 1828800"/>
                  <a:gd name="connsiteX86" fmla="*/ 2057824 w 2251787"/>
                  <a:gd name="connsiteY86" fmla="*/ 1662546 h 1828800"/>
                  <a:gd name="connsiteX87" fmla="*/ 2078606 w 2251787"/>
                  <a:gd name="connsiteY87" fmla="*/ 1655619 h 1828800"/>
                  <a:gd name="connsiteX88" fmla="*/ 2189442 w 2251787"/>
                  <a:gd name="connsiteY88" fmla="*/ 1641764 h 1828800"/>
                  <a:gd name="connsiteX89" fmla="*/ 2210224 w 2251787"/>
                  <a:gd name="connsiteY89" fmla="*/ 1634837 h 1828800"/>
                  <a:gd name="connsiteX90" fmla="*/ 2251787 w 2251787"/>
                  <a:gd name="connsiteY90" fmla="*/ 1614055 h 1828800"/>
                  <a:gd name="connsiteX91" fmla="*/ 2231006 w 2251787"/>
                  <a:gd name="connsiteY91" fmla="*/ 1551709 h 1828800"/>
                  <a:gd name="connsiteX92" fmla="*/ 2189442 w 2251787"/>
                  <a:gd name="connsiteY92" fmla="*/ 1537855 h 1828800"/>
                  <a:gd name="connsiteX93" fmla="*/ 2064751 w 2251787"/>
                  <a:gd name="connsiteY93" fmla="*/ 1524000 h 1828800"/>
                  <a:gd name="connsiteX94" fmla="*/ 1967769 w 2251787"/>
                  <a:gd name="connsiteY94" fmla="*/ 1510146 h 1828800"/>
                  <a:gd name="connsiteX95" fmla="*/ 1946987 w 2251787"/>
                  <a:gd name="connsiteY95" fmla="*/ 1503219 h 1828800"/>
                  <a:gd name="connsiteX96" fmla="*/ 1919278 w 2251787"/>
                  <a:gd name="connsiteY96" fmla="*/ 1496291 h 1828800"/>
                  <a:gd name="connsiteX97" fmla="*/ 1884642 w 2251787"/>
                  <a:gd name="connsiteY97" fmla="*/ 1489364 h 1828800"/>
                  <a:gd name="connsiteX98" fmla="*/ 1843078 w 2251787"/>
                  <a:gd name="connsiteY98" fmla="*/ 1475509 h 1828800"/>
                  <a:gd name="connsiteX99" fmla="*/ 1808442 w 2251787"/>
                  <a:gd name="connsiteY99" fmla="*/ 1427019 h 1828800"/>
                  <a:gd name="connsiteX100" fmla="*/ 1780733 w 2251787"/>
                  <a:gd name="connsiteY100" fmla="*/ 1385455 h 1828800"/>
                  <a:gd name="connsiteX101" fmla="*/ 1697606 w 2251787"/>
                  <a:gd name="connsiteY101" fmla="*/ 1371600 h 1828800"/>
                  <a:gd name="connsiteX102" fmla="*/ 1628333 w 2251787"/>
                  <a:gd name="connsiteY102" fmla="*/ 1364673 h 1828800"/>
                  <a:gd name="connsiteX103" fmla="*/ 1586769 w 2251787"/>
                  <a:gd name="connsiteY103" fmla="*/ 1336964 h 1828800"/>
                  <a:gd name="connsiteX104" fmla="*/ 1559060 w 2251787"/>
                  <a:gd name="connsiteY104" fmla="*/ 1302328 h 1828800"/>
                  <a:gd name="connsiteX105" fmla="*/ 1531351 w 2251787"/>
                  <a:gd name="connsiteY105" fmla="*/ 1295400 h 1828800"/>
                  <a:gd name="connsiteX106" fmla="*/ 1489787 w 2251787"/>
                  <a:gd name="connsiteY106" fmla="*/ 1281546 h 1828800"/>
                  <a:gd name="connsiteX107" fmla="*/ 1462078 w 2251787"/>
                  <a:gd name="connsiteY107" fmla="*/ 1260764 h 1828800"/>
                  <a:gd name="connsiteX108" fmla="*/ 1441297 w 2251787"/>
                  <a:gd name="connsiteY108" fmla="*/ 1219200 h 1828800"/>
                  <a:gd name="connsiteX109" fmla="*/ 1434369 w 2251787"/>
                  <a:gd name="connsiteY109" fmla="*/ 1149928 h 1828800"/>
                  <a:gd name="connsiteX110" fmla="*/ 1427442 w 2251787"/>
                  <a:gd name="connsiteY110" fmla="*/ 1129146 h 1828800"/>
                  <a:gd name="connsiteX111" fmla="*/ 1420515 w 2251787"/>
                  <a:gd name="connsiteY111" fmla="*/ 1080655 h 1828800"/>
                  <a:gd name="connsiteX112" fmla="*/ 1413587 w 2251787"/>
                  <a:gd name="connsiteY112" fmla="*/ 1046019 h 1828800"/>
                  <a:gd name="connsiteX113" fmla="*/ 1372024 w 2251787"/>
                  <a:gd name="connsiteY113" fmla="*/ 1032164 h 1828800"/>
                  <a:gd name="connsiteX114" fmla="*/ 1351242 w 2251787"/>
                  <a:gd name="connsiteY114" fmla="*/ 1025237 h 1828800"/>
                  <a:gd name="connsiteX115" fmla="*/ 1205769 w 2251787"/>
                  <a:gd name="connsiteY115" fmla="*/ 1011382 h 1828800"/>
                  <a:gd name="connsiteX116" fmla="*/ 1143424 w 2251787"/>
                  <a:gd name="connsiteY116" fmla="*/ 997528 h 1828800"/>
                  <a:gd name="connsiteX117" fmla="*/ 1122642 w 2251787"/>
                  <a:gd name="connsiteY117" fmla="*/ 983673 h 1828800"/>
                  <a:gd name="connsiteX118" fmla="*/ 1101860 w 2251787"/>
                  <a:gd name="connsiteY118" fmla="*/ 976746 h 1828800"/>
                  <a:gd name="connsiteX119" fmla="*/ 1081078 w 2251787"/>
                  <a:gd name="connsiteY119" fmla="*/ 949037 h 1828800"/>
                  <a:gd name="connsiteX120" fmla="*/ 1067224 w 2251787"/>
                  <a:gd name="connsiteY120" fmla="*/ 886691 h 1828800"/>
                  <a:gd name="connsiteX121" fmla="*/ 1053369 w 2251787"/>
                  <a:gd name="connsiteY121" fmla="*/ 727364 h 1828800"/>
                  <a:gd name="connsiteX122" fmla="*/ 1046442 w 2251787"/>
                  <a:gd name="connsiteY122" fmla="*/ 706582 h 1828800"/>
                  <a:gd name="connsiteX123" fmla="*/ 1032587 w 2251787"/>
                  <a:gd name="connsiteY123" fmla="*/ 644237 h 1828800"/>
                  <a:gd name="connsiteX124" fmla="*/ 1011806 w 2251787"/>
                  <a:gd name="connsiteY124" fmla="*/ 623455 h 1828800"/>
                  <a:gd name="connsiteX125" fmla="*/ 997951 w 2251787"/>
                  <a:gd name="connsiteY125" fmla="*/ 602673 h 1828800"/>
                  <a:gd name="connsiteX126" fmla="*/ 1004878 w 2251787"/>
                  <a:gd name="connsiteY126" fmla="*/ 574964 h 1828800"/>
                  <a:gd name="connsiteX127" fmla="*/ 1060297 w 2251787"/>
                  <a:gd name="connsiteY127" fmla="*/ 526473 h 1828800"/>
                  <a:gd name="connsiteX128" fmla="*/ 1081078 w 2251787"/>
                  <a:gd name="connsiteY128" fmla="*/ 512619 h 1828800"/>
                  <a:gd name="connsiteX129" fmla="*/ 1088006 w 2251787"/>
                  <a:gd name="connsiteY129" fmla="*/ 484909 h 1828800"/>
                  <a:gd name="connsiteX130" fmla="*/ 1081078 w 2251787"/>
                  <a:gd name="connsiteY130" fmla="*/ 464128 h 1828800"/>
                  <a:gd name="connsiteX131" fmla="*/ 1053369 w 2251787"/>
                  <a:gd name="connsiteY131" fmla="*/ 415637 h 1828800"/>
                  <a:gd name="connsiteX132" fmla="*/ 1039515 w 2251787"/>
                  <a:gd name="connsiteY132" fmla="*/ 387928 h 1828800"/>
                  <a:gd name="connsiteX133" fmla="*/ 1011806 w 2251787"/>
                  <a:gd name="connsiteY133" fmla="*/ 346364 h 1828800"/>
                  <a:gd name="connsiteX134" fmla="*/ 997951 w 2251787"/>
                  <a:gd name="connsiteY134" fmla="*/ 325582 h 1828800"/>
                  <a:gd name="connsiteX135" fmla="*/ 970242 w 2251787"/>
                  <a:gd name="connsiteY135" fmla="*/ 263237 h 1828800"/>
                  <a:gd name="connsiteX136" fmla="*/ 963315 w 2251787"/>
                  <a:gd name="connsiteY136" fmla="*/ 235528 h 1828800"/>
                  <a:gd name="connsiteX137" fmla="*/ 949460 w 2251787"/>
                  <a:gd name="connsiteY137" fmla="*/ 207819 h 1828800"/>
                  <a:gd name="connsiteX138" fmla="*/ 914824 w 2251787"/>
                  <a:gd name="connsiteY138" fmla="*/ 131619 h 1828800"/>
                  <a:gd name="connsiteX139" fmla="*/ 894042 w 2251787"/>
                  <a:gd name="connsiteY139" fmla="*/ 117764 h 1828800"/>
                  <a:gd name="connsiteX140" fmla="*/ 852478 w 2251787"/>
                  <a:gd name="connsiteY140" fmla="*/ 103909 h 1828800"/>
                  <a:gd name="connsiteX141" fmla="*/ 797060 w 2251787"/>
                  <a:gd name="connsiteY141" fmla="*/ 110837 h 1828800"/>
                  <a:gd name="connsiteX142" fmla="*/ 755497 w 2251787"/>
                  <a:gd name="connsiteY142" fmla="*/ 138546 h 1828800"/>
                  <a:gd name="connsiteX143" fmla="*/ 713933 w 2251787"/>
                  <a:gd name="connsiteY143" fmla="*/ 145473 h 1828800"/>
                  <a:gd name="connsiteX144" fmla="*/ 637733 w 2251787"/>
                  <a:gd name="connsiteY144" fmla="*/ 152400 h 1828800"/>
                  <a:gd name="connsiteX145" fmla="*/ 575387 w 2251787"/>
                  <a:gd name="connsiteY145" fmla="*/ 159328 h 1828800"/>
                  <a:gd name="connsiteX146" fmla="*/ 526897 w 2251787"/>
                  <a:gd name="connsiteY146" fmla="*/ 173182 h 1828800"/>
                  <a:gd name="connsiteX147" fmla="*/ 499187 w 2251787"/>
                  <a:gd name="connsiteY147" fmla="*/ 180109 h 1828800"/>
                  <a:gd name="connsiteX148" fmla="*/ 457624 w 2251787"/>
                  <a:gd name="connsiteY148" fmla="*/ 193964 h 1828800"/>
                  <a:gd name="connsiteX149" fmla="*/ 443769 w 2251787"/>
                  <a:gd name="connsiteY149" fmla="*/ 173182 h 1828800"/>
                  <a:gd name="connsiteX150" fmla="*/ 450697 w 2251787"/>
                  <a:gd name="connsiteY150" fmla="*/ 62346 h 1828800"/>
                  <a:gd name="connsiteX151" fmla="*/ 450697 w 2251787"/>
                  <a:gd name="connsiteY151" fmla="*/ 48491 h 1828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</a:cxnLst>
                <a:rect l="l" t="t" r="r" b="b"/>
                <a:pathLst>
                  <a:path w="2251787" h="1828800">
                    <a:moveTo>
                      <a:pt x="485333" y="0"/>
                    </a:moveTo>
                    <a:cubicBezTo>
                      <a:pt x="466618" y="14972"/>
                      <a:pt x="445534" y="29749"/>
                      <a:pt x="429915" y="48491"/>
                    </a:cubicBezTo>
                    <a:cubicBezTo>
                      <a:pt x="381692" y="106358"/>
                      <a:pt x="455993" y="29340"/>
                      <a:pt x="395278" y="90055"/>
                    </a:cubicBezTo>
                    <a:cubicBezTo>
                      <a:pt x="389993" y="100625"/>
                      <a:pt x="376440" y="135035"/>
                      <a:pt x="360642" y="138546"/>
                    </a:cubicBezTo>
                    <a:cubicBezTo>
                      <a:pt x="346931" y="141593"/>
                      <a:pt x="332933" y="133928"/>
                      <a:pt x="319078" y="131619"/>
                    </a:cubicBezTo>
                    <a:cubicBezTo>
                      <a:pt x="312151" y="129310"/>
                      <a:pt x="304372" y="128741"/>
                      <a:pt x="298297" y="124691"/>
                    </a:cubicBezTo>
                    <a:cubicBezTo>
                      <a:pt x="290146" y="119257"/>
                      <a:pt x="285041" y="110181"/>
                      <a:pt x="277515" y="103909"/>
                    </a:cubicBezTo>
                    <a:cubicBezTo>
                      <a:pt x="271119" y="98579"/>
                      <a:pt x="263660" y="94673"/>
                      <a:pt x="256733" y="90055"/>
                    </a:cubicBezTo>
                    <a:cubicBezTo>
                      <a:pt x="242878" y="92364"/>
                      <a:pt x="228004" y="91278"/>
                      <a:pt x="215169" y="96982"/>
                    </a:cubicBezTo>
                    <a:cubicBezTo>
                      <a:pt x="206217" y="100961"/>
                      <a:pt x="202538" y="112330"/>
                      <a:pt x="194387" y="117764"/>
                    </a:cubicBezTo>
                    <a:cubicBezTo>
                      <a:pt x="188312" y="121814"/>
                      <a:pt x="180533" y="122382"/>
                      <a:pt x="173606" y="124691"/>
                    </a:cubicBezTo>
                    <a:cubicBezTo>
                      <a:pt x="159224" y="139073"/>
                      <a:pt x="133206" y="153564"/>
                      <a:pt x="159751" y="180109"/>
                    </a:cubicBezTo>
                    <a:cubicBezTo>
                      <a:pt x="170078" y="190436"/>
                      <a:pt x="187460" y="189346"/>
                      <a:pt x="201315" y="193964"/>
                    </a:cubicBezTo>
                    <a:lnTo>
                      <a:pt x="222097" y="200891"/>
                    </a:lnTo>
                    <a:cubicBezTo>
                      <a:pt x="231745" y="208127"/>
                      <a:pt x="261229" y="225437"/>
                      <a:pt x="263660" y="242455"/>
                    </a:cubicBezTo>
                    <a:cubicBezTo>
                      <a:pt x="265006" y="251880"/>
                      <a:pt x="263002" y="262999"/>
                      <a:pt x="256733" y="270164"/>
                    </a:cubicBezTo>
                    <a:cubicBezTo>
                      <a:pt x="240192" y="289068"/>
                      <a:pt x="217328" y="298245"/>
                      <a:pt x="194387" y="304800"/>
                    </a:cubicBezTo>
                    <a:cubicBezTo>
                      <a:pt x="185233" y="307416"/>
                      <a:pt x="175914" y="309419"/>
                      <a:pt x="166678" y="311728"/>
                    </a:cubicBezTo>
                    <a:cubicBezTo>
                      <a:pt x="162060" y="318655"/>
                      <a:pt x="154001" y="324267"/>
                      <a:pt x="152824" y="332509"/>
                    </a:cubicBezTo>
                    <a:cubicBezTo>
                      <a:pt x="150192" y="350931"/>
                      <a:pt x="164593" y="367482"/>
                      <a:pt x="173606" y="381000"/>
                    </a:cubicBezTo>
                    <a:cubicBezTo>
                      <a:pt x="171297" y="397164"/>
                      <a:pt x="172539" y="414252"/>
                      <a:pt x="166678" y="429491"/>
                    </a:cubicBezTo>
                    <a:cubicBezTo>
                      <a:pt x="160701" y="445032"/>
                      <a:pt x="138969" y="471055"/>
                      <a:pt x="138969" y="471055"/>
                    </a:cubicBezTo>
                    <a:cubicBezTo>
                      <a:pt x="247463" y="514450"/>
                      <a:pt x="167359" y="470127"/>
                      <a:pt x="180533" y="720437"/>
                    </a:cubicBezTo>
                    <a:cubicBezTo>
                      <a:pt x="181810" y="744705"/>
                      <a:pt x="192047" y="754229"/>
                      <a:pt x="201315" y="775855"/>
                    </a:cubicBezTo>
                    <a:cubicBezTo>
                      <a:pt x="204191" y="782567"/>
                      <a:pt x="201237" y="794577"/>
                      <a:pt x="208242" y="796637"/>
                    </a:cubicBezTo>
                    <a:cubicBezTo>
                      <a:pt x="243962" y="807143"/>
                      <a:pt x="282133" y="805873"/>
                      <a:pt x="319078" y="810491"/>
                    </a:cubicBezTo>
                    <a:cubicBezTo>
                      <a:pt x="316769" y="831273"/>
                      <a:pt x="320994" y="853889"/>
                      <a:pt x="312151" y="872837"/>
                    </a:cubicBezTo>
                    <a:cubicBezTo>
                      <a:pt x="297280" y="904704"/>
                      <a:pt x="270195" y="914596"/>
                      <a:pt x="242878" y="928255"/>
                    </a:cubicBezTo>
                    <a:cubicBezTo>
                      <a:pt x="239161" y="946842"/>
                      <a:pt x="232141" y="989390"/>
                      <a:pt x="222097" y="1004455"/>
                    </a:cubicBezTo>
                    <a:cubicBezTo>
                      <a:pt x="217479" y="1011382"/>
                      <a:pt x="213572" y="1018841"/>
                      <a:pt x="208242" y="1025237"/>
                    </a:cubicBezTo>
                    <a:cubicBezTo>
                      <a:pt x="174393" y="1065855"/>
                      <a:pt x="201713" y="1028731"/>
                      <a:pt x="166678" y="1059873"/>
                    </a:cubicBezTo>
                    <a:cubicBezTo>
                      <a:pt x="110605" y="1109716"/>
                      <a:pt x="147186" y="1094080"/>
                      <a:pt x="104333" y="1108364"/>
                    </a:cubicBezTo>
                    <a:cubicBezTo>
                      <a:pt x="56882" y="1155815"/>
                      <a:pt x="79072" y="1139060"/>
                      <a:pt x="41987" y="1163782"/>
                    </a:cubicBezTo>
                    <a:cubicBezTo>
                      <a:pt x="10228" y="1211422"/>
                      <a:pt x="19543" y="1189549"/>
                      <a:pt x="7351" y="1226128"/>
                    </a:cubicBezTo>
                    <a:cubicBezTo>
                      <a:pt x="5919" y="1241883"/>
                      <a:pt x="-8449" y="1343606"/>
                      <a:pt x="7351" y="1364673"/>
                    </a:cubicBezTo>
                    <a:cubicBezTo>
                      <a:pt x="14415" y="1374092"/>
                      <a:pt x="30565" y="1360602"/>
                      <a:pt x="41987" y="1357746"/>
                    </a:cubicBezTo>
                    <a:cubicBezTo>
                      <a:pt x="127216" y="1336439"/>
                      <a:pt x="-30300" y="1369434"/>
                      <a:pt x="97406" y="1343891"/>
                    </a:cubicBezTo>
                    <a:cubicBezTo>
                      <a:pt x="125115" y="1346200"/>
                      <a:pt x="153742" y="1343377"/>
                      <a:pt x="180533" y="1350819"/>
                    </a:cubicBezTo>
                    <a:cubicBezTo>
                      <a:pt x="196577" y="1355276"/>
                      <a:pt x="206300" y="1373263"/>
                      <a:pt x="222097" y="1378528"/>
                    </a:cubicBezTo>
                    <a:lnTo>
                      <a:pt x="263660" y="1392382"/>
                    </a:lnTo>
                    <a:cubicBezTo>
                      <a:pt x="270587" y="1397000"/>
                      <a:pt x="278555" y="1400350"/>
                      <a:pt x="284442" y="1406237"/>
                    </a:cubicBezTo>
                    <a:cubicBezTo>
                      <a:pt x="297835" y="1419630"/>
                      <a:pt x="306197" y="1445777"/>
                      <a:pt x="312151" y="1461655"/>
                    </a:cubicBezTo>
                    <a:cubicBezTo>
                      <a:pt x="314715" y="1468492"/>
                      <a:pt x="315812" y="1475906"/>
                      <a:pt x="319078" y="1482437"/>
                    </a:cubicBezTo>
                    <a:cubicBezTo>
                      <a:pt x="322801" y="1489884"/>
                      <a:pt x="328315" y="1496292"/>
                      <a:pt x="332933" y="1503219"/>
                    </a:cubicBezTo>
                    <a:cubicBezTo>
                      <a:pt x="335242" y="1512455"/>
                      <a:pt x="334579" y="1523006"/>
                      <a:pt x="339860" y="1530928"/>
                    </a:cubicBezTo>
                    <a:cubicBezTo>
                      <a:pt x="344478" y="1537855"/>
                      <a:pt x="356229" y="1537722"/>
                      <a:pt x="360642" y="1544782"/>
                    </a:cubicBezTo>
                    <a:cubicBezTo>
                      <a:pt x="368382" y="1557166"/>
                      <a:pt x="369879" y="1572491"/>
                      <a:pt x="374497" y="1586346"/>
                    </a:cubicBezTo>
                    <a:cubicBezTo>
                      <a:pt x="380597" y="1604645"/>
                      <a:pt x="391266" y="1642735"/>
                      <a:pt x="409133" y="1648691"/>
                    </a:cubicBezTo>
                    <a:lnTo>
                      <a:pt x="429915" y="1655619"/>
                    </a:lnTo>
                    <a:cubicBezTo>
                      <a:pt x="434533" y="1662546"/>
                      <a:pt x="435444" y="1676400"/>
                      <a:pt x="443769" y="1676400"/>
                    </a:cubicBezTo>
                    <a:cubicBezTo>
                      <a:pt x="452094" y="1676400"/>
                      <a:pt x="451737" y="1661506"/>
                      <a:pt x="457624" y="1655619"/>
                    </a:cubicBezTo>
                    <a:cubicBezTo>
                      <a:pt x="458580" y="1654663"/>
                      <a:pt x="499822" y="1623342"/>
                      <a:pt x="506115" y="1620982"/>
                    </a:cubicBezTo>
                    <a:cubicBezTo>
                      <a:pt x="517139" y="1616848"/>
                      <a:pt x="529329" y="1616911"/>
                      <a:pt x="540751" y="1614055"/>
                    </a:cubicBezTo>
                    <a:cubicBezTo>
                      <a:pt x="547835" y="1612284"/>
                      <a:pt x="554405" y="1608712"/>
                      <a:pt x="561533" y="1607128"/>
                    </a:cubicBezTo>
                    <a:cubicBezTo>
                      <a:pt x="634679" y="1590873"/>
                      <a:pt x="577098" y="1608866"/>
                      <a:pt x="623878" y="1593273"/>
                    </a:cubicBezTo>
                    <a:cubicBezTo>
                      <a:pt x="674678" y="1595582"/>
                      <a:pt x="726064" y="1592166"/>
                      <a:pt x="776278" y="1600200"/>
                    </a:cubicBezTo>
                    <a:cubicBezTo>
                      <a:pt x="785952" y="1601748"/>
                      <a:pt x="788909" y="1615548"/>
                      <a:pt x="797060" y="1620982"/>
                    </a:cubicBezTo>
                    <a:cubicBezTo>
                      <a:pt x="803136" y="1625032"/>
                      <a:pt x="810915" y="1625600"/>
                      <a:pt x="817842" y="1627909"/>
                    </a:cubicBezTo>
                    <a:cubicBezTo>
                      <a:pt x="822460" y="1634836"/>
                      <a:pt x="827974" y="1641244"/>
                      <a:pt x="831697" y="1648691"/>
                    </a:cubicBezTo>
                    <a:cubicBezTo>
                      <a:pt x="834963" y="1655222"/>
                      <a:pt x="835001" y="1663133"/>
                      <a:pt x="838624" y="1669473"/>
                    </a:cubicBezTo>
                    <a:cubicBezTo>
                      <a:pt x="844352" y="1679497"/>
                      <a:pt x="852479" y="1687946"/>
                      <a:pt x="859406" y="1697182"/>
                    </a:cubicBezTo>
                    <a:cubicBezTo>
                      <a:pt x="861715" y="1708728"/>
                      <a:pt x="857139" y="1724464"/>
                      <a:pt x="866333" y="1731819"/>
                    </a:cubicBezTo>
                    <a:cubicBezTo>
                      <a:pt x="873767" y="1737767"/>
                      <a:pt x="887947" y="1732205"/>
                      <a:pt x="894042" y="1724891"/>
                    </a:cubicBezTo>
                    <a:cubicBezTo>
                      <a:pt x="901579" y="1715846"/>
                      <a:pt x="896835" y="1701279"/>
                      <a:pt x="900969" y="1690255"/>
                    </a:cubicBezTo>
                    <a:cubicBezTo>
                      <a:pt x="903892" y="1682459"/>
                      <a:pt x="910206" y="1676400"/>
                      <a:pt x="914824" y="1669473"/>
                    </a:cubicBezTo>
                    <a:cubicBezTo>
                      <a:pt x="954078" y="1671782"/>
                      <a:pt x="994108" y="1668299"/>
                      <a:pt x="1032587" y="1676400"/>
                    </a:cubicBezTo>
                    <a:cubicBezTo>
                      <a:pt x="1040734" y="1678115"/>
                      <a:pt x="1041331" y="1690610"/>
                      <a:pt x="1046442" y="1697182"/>
                    </a:cubicBezTo>
                    <a:cubicBezTo>
                      <a:pt x="1057514" y="1711418"/>
                      <a:pt x="1068326" y="1725994"/>
                      <a:pt x="1081078" y="1738746"/>
                    </a:cubicBezTo>
                    <a:cubicBezTo>
                      <a:pt x="1089244" y="1746912"/>
                      <a:pt x="1146578" y="1785728"/>
                      <a:pt x="1150351" y="1787237"/>
                    </a:cubicBezTo>
                    <a:cubicBezTo>
                      <a:pt x="1161896" y="1791855"/>
                      <a:pt x="1174117" y="1795052"/>
                      <a:pt x="1184987" y="1801091"/>
                    </a:cubicBezTo>
                    <a:cubicBezTo>
                      <a:pt x="1195080" y="1806698"/>
                      <a:pt x="1201744" y="1818222"/>
                      <a:pt x="1212697" y="1821873"/>
                    </a:cubicBezTo>
                    <a:cubicBezTo>
                      <a:pt x="1230358" y="1827760"/>
                      <a:pt x="1249642" y="1826491"/>
                      <a:pt x="1268115" y="1828800"/>
                    </a:cubicBezTo>
                    <a:cubicBezTo>
                      <a:pt x="1293515" y="1826491"/>
                      <a:pt x="1319847" y="1829070"/>
                      <a:pt x="1344315" y="1821873"/>
                    </a:cubicBezTo>
                    <a:cubicBezTo>
                      <a:pt x="1360289" y="1817175"/>
                      <a:pt x="1369724" y="1798202"/>
                      <a:pt x="1385878" y="1794164"/>
                    </a:cubicBezTo>
                    <a:cubicBezTo>
                      <a:pt x="1436100" y="1781609"/>
                      <a:pt x="1404114" y="1788184"/>
                      <a:pt x="1482860" y="1780309"/>
                    </a:cubicBezTo>
                    <a:cubicBezTo>
                      <a:pt x="1548620" y="1758390"/>
                      <a:pt x="1509880" y="1765133"/>
                      <a:pt x="1600624" y="1773382"/>
                    </a:cubicBezTo>
                    <a:cubicBezTo>
                      <a:pt x="1617021" y="1778847"/>
                      <a:pt x="1639328" y="1787237"/>
                      <a:pt x="1656042" y="1787237"/>
                    </a:cubicBezTo>
                    <a:cubicBezTo>
                      <a:pt x="1670088" y="1787237"/>
                      <a:pt x="1683751" y="1782618"/>
                      <a:pt x="1697606" y="1780309"/>
                    </a:cubicBezTo>
                    <a:cubicBezTo>
                      <a:pt x="1702224" y="1773382"/>
                      <a:pt x="1704959" y="1764729"/>
                      <a:pt x="1711460" y="1759528"/>
                    </a:cubicBezTo>
                    <a:cubicBezTo>
                      <a:pt x="1717162" y="1754966"/>
                      <a:pt x="1725711" y="1755866"/>
                      <a:pt x="1732242" y="1752600"/>
                    </a:cubicBezTo>
                    <a:cubicBezTo>
                      <a:pt x="1739689" y="1748877"/>
                      <a:pt x="1746097" y="1743364"/>
                      <a:pt x="1753024" y="1738746"/>
                    </a:cubicBezTo>
                    <a:cubicBezTo>
                      <a:pt x="1755333" y="1729510"/>
                      <a:pt x="1754670" y="1718959"/>
                      <a:pt x="1759951" y="1711037"/>
                    </a:cubicBezTo>
                    <a:cubicBezTo>
                      <a:pt x="1767625" y="1699526"/>
                      <a:pt x="1789659" y="1694207"/>
                      <a:pt x="1801515" y="1690255"/>
                    </a:cubicBezTo>
                    <a:cubicBezTo>
                      <a:pt x="1845388" y="1692564"/>
                      <a:pt x="1889602" y="1691246"/>
                      <a:pt x="1933133" y="1697182"/>
                    </a:cubicBezTo>
                    <a:cubicBezTo>
                      <a:pt x="1941382" y="1698307"/>
                      <a:pt x="1945618" y="1710346"/>
                      <a:pt x="1953915" y="1711037"/>
                    </a:cubicBezTo>
                    <a:cubicBezTo>
                      <a:pt x="1974752" y="1712773"/>
                      <a:pt x="1995478" y="1706418"/>
                      <a:pt x="2016260" y="1704109"/>
                    </a:cubicBezTo>
                    <a:cubicBezTo>
                      <a:pt x="2030115" y="1690255"/>
                      <a:pt x="2039236" y="1668742"/>
                      <a:pt x="2057824" y="1662546"/>
                    </a:cubicBezTo>
                    <a:cubicBezTo>
                      <a:pt x="2064751" y="1660237"/>
                      <a:pt x="2071522" y="1657390"/>
                      <a:pt x="2078606" y="1655619"/>
                    </a:cubicBezTo>
                    <a:cubicBezTo>
                      <a:pt x="2119512" y="1645392"/>
                      <a:pt x="2142108" y="1646067"/>
                      <a:pt x="2189442" y="1641764"/>
                    </a:cubicBezTo>
                    <a:cubicBezTo>
                      <a:pt x="2196369" y="1639455"/>
                      <a:pt x="2203693" y="1638103"/>
                      <a:pt x="2210224" y="1634837"/>
                    </a:cubicBezTo>
                    <a:cubicBezTo>
                      <a:pt x="2263941" y="1607978"/>
                      <a:pt x="2199551" y="1631467"/>
                      <a:pt x="2251787" y="1614055"/>
                    </a:cubicBezTo>
                    <a:cubicBezTo>
                      <a:pt x="2249436" y="1599949"/>
                      <a:pt x="2249127" y="1563035"/>
                      <a:pt x="2231006" y="1551709"/>
                    </a:cubicBezTo>
                    <a:cubicBezTo>
                      <a:pt x="2218622" y="1543969"/>
                      <a:pt x="2203297" y="1542473"/>
                      <a:pt x="2189442" y="1537855"/>
                    </a:cubicBezTo>
                    <a:cubicBezTo>
                      <a:pt x="2133802" y="1519309"/>
                      <a:pt x="2185102" y="1534466"/>
                      <a:pt x="2064751" y="1524000"/>
                    </a:cubicBezTo>
                    <a:cubicBezTo>
                      <a:pt x="2047524" y="1522502"/>
                      <a:pt x="1988366" y="1514723"/>
                      <a:pt x="1967769" y="1510146"/>
                    </a:cubicBezTo>
                    <a:cubicBezTo>
                      <a:pt x="1960641" y="1508562"/>
                      <a:pt x="1954008" y="1505225"/>
                      <a:pt x="1946987" y="1503219"/>
                    </a:cubicBezTo>
                    <a:cubicBezTo>
                      <a:pt x="1937833" y="1500603"/>
                      <a:pt x="1928572" y="1498356"/>
                      <a:pt x="1919278" y="1496291"/>
                    </a:cubicBezTo>
                    <a:cubicBezTo>
                      <a:pt x="1907784" y="1493737"/>
                      <a:pt x="1896001" y="1492462"/>
                      <a:pt x="1884642" y="1489364"/>
                    </a:cubicBezTo>
                    <a:cubicBezTo>
                      <a:pt x="1870552" y="1485521"/>
                      <a:pt x="1843078" y="1475509"/>
                      <a:pt x="1843078" y="1475509"/>
                    </a:cubicBezTo>
                    <a:cubicBezTo>
                      <a:pt x="1806347" y="1438778"/>
                      <a:pt x="1835795" y="1472606"/>
                      <a:pt x="1808442" y="1427019"/>
                    </a:cubicBezTo>
                    <a:cubicBezTo>
                      <a:pt x="1799875" y="1412741"/>
                      <a:pt x="1796530" y="1390720"/>
                      <a:pt x="1780733" y="1385455"/>
                    </a:cubicBezTo>
                    <a:cubicBezTo>
                      <a:pt x="1740739" y="1372124"/>
                      <a:pt x="1765421" y="1378739"/>
                      <a:pt x="1697606" y="1371600"/>
                    </a:cubicBezTo>
                    <a:lnTo>
                      <a:pt x="1628333" y="1364673"/>
                    </a:lnTo>
                    <a:cubicBezTo>
                      <a:pt x="1606545" y="1357411"/>
                      <a:pt x="1601595" y="1359203"/>
                      <a:pt x="1586769" y="1336964"/>
                    </a:cubicBezTo>
                    <a:cubicBezTo>
                      <a:pt x="1569059" y="1310398"/>
                      <a:pt x="1595211" y="1317821"/>
                      <a:pt x="1559060" y="1302328"/>
                    </a:cubicBezTo>
                    <a:cubicBezTo>
                      <a:pt x="1550309" y="1298578"/>
                      <a:pt x="1540470" y="1298136"/>
                      <a:pt x="1531351" y="1295400"/>
                    </a:cubicBezTo>
                    <a:cubicBezTo>
                      <a:pt x="1517363" y="1291204"/>
                      <a:pt x="1489787" y="1281546"/>
                      <a:pt x="1489787" y="1281546"/>
                    </a:cubicBezTo>
                    <a:cubicBezTo>
                      <a:pt x="1480551" y="1274619"/>
                      <a:pt x="1470242" y="1268928"/>
                      <a:pt x="1462078" y="1260764"/>
                    </a:cubicBezTo>
                    <a:cubicBezTo>
                      <a:pt x="1448650" y="1247336"/>
                      <a:pt x="1446931" y="1236102"/>
                      <a:pt x="1441297" y="1219200"/>
                    </a:cubicBezTo>
                    <a:cubicBezTo>
                      <a:pt x="1438988" y="1196109"/>
                      <a:pt x="1437898" y="1172864"/>
                      <a:pt x="1434369" y="1149928"/>
                    </a:cubicBezTo>
                    <a:cubicBezTo>
                      <a:pt x="1433259" y="1142711"/>
                      <a:pt x="1428874" y="1136306"/>
                      <a:pt x="1427442" y="1129146"/>
                    </a:cubicBezTo>
                    <a:cubicBezTo>
                      <a:pt x="1424240" y="1113135"/>
                      <a:pt x="1423199" y="1096761"/>
                      <a:pt x="1420515" y="1080655"/>
                    </a:cubicBezTo>
                    <a:cubicBezTo>
                      <a:pt x="1418579" y="1069041"/>
                      <a:pt x="1421912" y="1054344"/>
                      <a:pt x="1413587" y="1046019"/>
                    </a:cubicBezTo>
                    <a:cubicBezTo>
                      <a:pt x="1403261" y="1035693"/>
                      <a:pt x="1385878" y="1036782"/>
                      <a:pt x="1372024" y="1032164"/>
                    </a:cubicBezTo>
                    <a:lnTo>
                      <a:pt x="1351242" y="1025237"/>
                    </a:lnTo>
                    <a:cubicBezTo>
                      <a:pt x="1290964" y="1005144"/>
                      <a:pt x="1337781" y="1018716"/>
                      <a:pt x="1205769" y="1011382"/>
                    </a:cubicBezTo>
                    <a:cubicBezTo>
                      <a:pt x="1199606" y="1010149"/>
                      <a:pt x="1151983" y="1001196"/>
                      <a:pt x="1143424" y="997528"/>
                    </a:cubicBezTo>
                    <a:cubicBezTo>
                      <a:pt x="1135772" y="994248"/>
                      <a:pt x="1130089" y="987396"/>
                      <a:pt x="1122642" y="983673"/>
                    </a:cubicBezTo>
                    <a:cubicBezTo>
                      <a:pt x="1116111" y="980407"/>
                      <a:pt x="1108787" y="979055"/>
                      <a:pt x="1101860" y="976746"/>
                    </a:cubicBezTo>
                    <a:cubicBezTo>
                      <a:pt x="1094933" y="967510"/>
                      <a:pt x="1086806" y="959061"/>
                      <a:pt x="1081078" y="949037"/>
                    </a:cubicBezTo>
                    <a:cubicBezTo>
                      <a:pt x="1073053" y="934994"/>
                      <a:pt x="1068919" y="896864"/>
                      <a:pt x="1067224" y="886691"/>
                    </a:cubicBezTo>
                    <a:cubicBezTo>
                      <a:pt x="1064291" y="839756"/>
                      <a:pt x="1063322" y="777127"/>
                      <a:pt x="1053369" y="727364"/>
                    </a:cubicBezTo>
                    <a:cubicBezTo>
                      <a:pt x="1051937" y="720204"/>
                      <a:pt x="1048026" y="713710"/>
                      <a:pt x="1046442" y="706582"/>
                    </a:cubicBezTo>
                    <a:cubicBezTo>
                      <a:pt x="1045183" y="700917"/>
                      <a:pt x="1040386" y="655936"/>
                      <a:pt x="1032587" y="644237"/>
                    </a:cubicBezTo>
                    <a:cubicBezTo>
                      <a:pt x="1027153" y="636086"/>
                      <a:pt x="1018077" y="630981"/>
                      <a:pt x="1011806" y="623455"/>
                    </a:cubicBezTo>
                    <a:cubicBezTo>
                      <a:pt x="1006476" y="617059"/>
                      <a:pt x="1002569" y="609600"/>
                      <a:pt x="997951" y="602673"/>
                    </a:cubicBezTo>
                    <a:cubicBezTo>
                      <a:pt x="1000260" y="593437"/>
                      <a:pt x="1001128" y="583715"/>
                      <a:pt x="1004878" y="574964"/>
                    </a:cubicBezTo>
                    <a:cubicBezTo>
                      <a:pt x="1016423" y="548025"/>
                      <a:pt x="1034898" y="543406"/>
                      <a:pt x="1060297" y="526473"/>
                    </a:cubicBezTo>
                    <a:lnTo>
                      <a:pt x="1081078" y="512619"/>
                    </a:lnTo>
                    <a:cubicBezTo>
                      <a:pt x="1083387" y="503382"/>
                      <a:pt x="1088006" y="494430"/>
                      <a:pt x="1088006" y="484909"/>
                    </a:cubicBezTo>
                    <a:cubicBezTo>
                      <a:pt x="1088006" y="477607"/>
                      <a:pt x="1083954" y="470839"/>
                      <a:pt x="1081078" y="464128"/>
                    </a:cubicBezTo>
                    <a:cubicBezTo>
                      <a:pt x="1063129" y="422249"/>
                      <a:pt x="1073252" y="450432"/>
                      <a:pt x="1053369" y="415637"/>
                    </a:cubicBezTo>
                    <a:cubicBezTo>
                      <a:pt x="1048246" y="406671"/>
                      <a:pt x="1044828" y="396783"/>
                      <a:pt x="1039515" y="387928"/>
                    </a:cubicBezTo>
                    <a:cubicBezTo>
                      <a:pt x="1030948" y="373650"/>
                      <a:pt x="1021042" y="360219"/>
                      <a:pt x="1011806" y="346364"/>
                    </a:cubicBezTo>
                    <a:lnTo>
                      <a:pt x="997951" y="325582"/>
                    </a:lnTo>
                    <a:cubicBezTo>
                      <a:pt x="981464" y="276121"/>
                      <a:pt x="992198" y="296170"/>
                      <a:pt x="970242" y="263237"/>
                    </a:cubicBezTo>
                    <a:cubicBezTo>
                      <a:pt x="967933" y="254001"/>
                      <a:pt x="966658" y="244442"/>
                      <a:pt x="963315" y="235528"/>
                    </a:cubicBezTo>
                    <a:cubicBezTo>
                      <a:pt x="959689" y="225859"/>
                      <a:pt x="952726" y="217616"/>
                      <a:pt x="949460" y="207819"/>
                    </a:cubicBezTo>
                    <a:cubicBezTo>
                      <a:pt x="939177" y="176970"/>
                      <a:pt x="949193" y="154532"/>
                      <a:pt x="914824" y="131619"/>
                    </a:cubicBezTo>
                    <a:cubicBezTo>
                      <a:pt x="907897" y="127001"/>
                      <a:pt x="901650" y="121145"/>
                      <a:pt x="894042" y="117764"/>
                    </a:cubicBezTo>
                    <a:cubicBezTo>
                      <a:pt x="880697" y="111833"/>
                      <a:pt x="852478" y="103909"/>
                      <a:pt x="852478" y="103909"/>
                    </a:cubicBezTo>
                    <a:cubicBezTo>
                      <a:pt x="834005" y="106218"/>
                      <a:pt x="814592" y="104575"/>
                      <a:pt x="797060" y="110837"/>
                    </a:cubicBezTo>
                    <a:cubicBezTo>
                      <a:pt x="781379" y="116437"/>
                      <a:pt x="771921" y="135809"/>
                      <a:pt x="755497" y="138546"/>
                    </a:cubicBezTo>
                    <a:cubicBezTo>
                      <a:pt x="741642" y="140855"/>
                      <a:pt x="727883" y="143832"/>
                      <a:pt x="713933" y="145473"/>
                    </a:cubicBezTo>
                    <a:cubicBezTo>
                      <a:pt x="688603" y="148453"/>
                      <a:pt x="663111" y="149862"/>
                      <a:pt x="637733" y="152400"/>
                    </a:cubicBezTo>
                    <a:cubicBezTo>
                      <a:pt x="616927" y="154481"/>
                      <a:pt x="596169" y="157019"/>
                      <a:pt x="575387" y="159328"/>
                    </a:cubicBezTo>
                    <a:cubicBezTo>
                      <a:pt x="488747" y="180987"/>
                      <a:pt x="596474" y="153304"/>
                      <a:pt x="526897" y="173182"/>
                    </a:cubicBezTo>
                    <a:cubicBezTo>
                      <a:pt x="517742" y="175797"/>
                      <a:pt x="508306" y="177373"/>
                      <a:pt x="499187" y="180109"/>
                    </a:cubicBezTo>
                    <a:cubicBezTo>
                      <a:pt x="485199" y="184305"/>
                      <a:pt x="457624" y="193964"/>
                      <a:pt x="457624" y="193964"/>
                    </a:cubicBezTo>
                    <a:cubicBezTo>
                      <a:pt x="453006" y="187037"/>
                      <a:pt x="444207" y="181496"/>
                      <a:pt x="443769" y="173182"/>
                    </a:cubicBezTo>
                    <a:cubicBezTo>
                      <a:pt x="441823" y="136216"/>
                      <a:pt x="448643" y="99306"/>
                      <a:pt x="450697" y="62346"/>
                    </a:cubicBezTo>
                    <a:cubicBezTo>
                      <a:pt x="450953" y="57735"/>
                      <a:pt x="450697" y="53109"/>
                      <a:pt x="450697" y="48491"/>
                    </a:cubicBezTo>
                  </a:path>
                </a:pathLst>
              </a:cu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fr-FR"/>
                </a:defPPr>
                <a:lvl1pPr algn="l" defTabSz="1276350" rtl="0" fontAlgn="base">
                  <a:spcBef>
                    <a:spcPct val="0"/>
                  </a:spcBef>
                  <a:spcAft>
                    <a:spcPct val="0"/>
                  </a:spcAft>
                  <a:defRPr sz="25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638175" indent="-180975" algn="l" defTabSz="1276350" rtl="0" fontAlgn="base">
                  <a:spcBef>
                    <a:spcPct val="0"/>
                  </a:spcBef>
                  <a:spcAft>
                    <a:spcPct val="0"/>
                  </a:spcAft>
                  <a:defRPr sz="25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276350" indent="-361950" algn="l" defTabSz="1276350" rtl="0" fontAlgn="base">
                  <a:spcBef>
                    <a:spcPct val="0"/>
                  </a:spcBef>
                  <a:spcAft>
                    <a:spcPct val="0"/>
                  </a:spcAft>
                  <a:defRPr sz="25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914525" indent="-542925" algn="l" defTabSz="1276350" rtl="0" fontAlgn="base">
                  <a:spcBef>
                    <a:spcPct val="0"/>
                  </a:spcBef>
                  <a:spcAft>
                    <a:spcPct val="0"/>
                  </a:spcAft>
                  <a:defRPr sz="25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554288" indent="-725488" algn="l" defTabSz="1276350" rtl="0" fontAlgn="base">
                  <a:spcBef>
                    <a:spcPct val="0"/>
                  </a:spcBef>
                  <a:spcAft>
                    <a:spcPct val="0"/>
                  </a:spcAft>
                  <a:defRPr sz="25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5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5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5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5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277156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2514"/>
              </a:p>
            </p:txBody>
          </p:sp>
        </p:grpSp>
        <p:sp>
          <p:nvSpPr>
            <p:cNvPr id="3" name="ZoneTexte 2"/>
            <p:cNvSpPr txBox="1"/>
            <p:nvPr/>
          </p:nvSpPr>
          <p:spPr>
            <a:xfrm>
              <a:off x="4505765" y="4875728"/>
              <a:ext cx="796005" cy="500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tx2">
                      <a:lumMod val="50000"/>
                    </a:schemeClr>
                  </a:solidFill>
                </a:rPr>
                <a:t>Vosges</a:t>
              </a:r>
            </a:p>
            <a:p>
              <a:pPr algn="ctr"/>
              <a:r>
                <a:rPr lang="fr-FR" sz="1200" b="1" dirty="0" smtClean="0">
                  <a:solidFill>
                    <a:srgbClr val="FF0000"/>
                  </a:solidFill>
                </a:rPr>
                <a:t>44%</a:t>
              </a:r>
            </a:p>
          </p:txBody>
        </p:sp>
        <p:sp>
          <p:nvSpPr>
            <p:cNvPr id="42" name="ZoneTexte 41"/>
            <p:cNvSpPr txBox="1"/>
            <p:nvPr/>
          </p:nvSpPr>
          <p:spPr>
            <a:xfrm>
              <a:off x="4736043" y="3789040"/>
              <a:ext cx="796005" cy="500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tx2">
                      <a:lumMod val="50000"/>
                    </a:schemeClr>
                  </a:solidFill>
                </a:rPr>
                <a:t>Moselle</a:t>
              </a:r>
            </a:p>
            <a:p>
              <a:pPr algn="ctr"/>
              <a:r>
                <a:rPr lang="fr-FR" sz="1200" b="1" dirty="0" smtClean="0">
                  <a:solidFill>
                    <a:srgbClr val="FF0000"/>
                  </a:solidFill>
                </a:rPr>
                <a:t>26%</a:t>
              </a:r>
            </a:p>
          </p:txBody>
        </p:sp>
        <p:sp>
          <p:nvSpPr>
            <p:cNvPr id="46" name="ZoneTexte 45"/>
            <p:cNvSpPr txBox="1"/>
            <p:nvPr/>
          </p:nvSpPr>
          <p:spPr>
            <a:xfrm>
              <a:off x="3517605" y="3930523"/>
              <a:ext cx="1267870" cy="701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smtClean="0">
                  <a:solidFill>
                    <a:schemeClr val="tx2">
                      <a:lumMod val="50000"/>
                    </a:schemeClr>
                  </a:solidFill>
                </a:rPr>
                <a:t>Meurthe et Moselle / Meuse</a:t>
              </a:r>
            </a:p>
            <a:p>
              <a:pPr algn="ctr"/>
              <a:r>
                <a:rPr lang="fr-FR" sz="1200" b="1" dirty="0" smtClean="0">
                  <a:solidFill>
                    <a:srgbClr val="FF0000"/>
                  </a:solidFill>
                </a:rPr>
                <a:t>24%</a:t>
              </a:r>
            </a:p>
          </p:txBody>
        </p:sp>
        <p:sp>
          <p:nvSpPr>
            <p:cNvPr id="50" name="ZoneTexte 49"/>
            <p:cNvSpPr txBox="1"/>
            <p:nvPr/>
          </p:nvSpPr>
          <p:spPr>
            <a:xfrm>
              <a:off x="5513798" y="5246849"/>
              <a:ext cx="796005" cy="500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tx2">
                      <a:lumMod val="50000"/>
                    </a:schemeClr>
                  </a:solidFill>
                </a:rPr>
                <a:t>Haut-Rhin</a:t>
              </a:r>
            </a:p>
            <a:p>
              <a:pPr algn="ctr"/>
              <a:r>
                <a:rPr lang="fr-FR" sz="1200" b="1" dirty="0" smtClean="0">
                  <a:solidFill>
                    <a:srgbClr val="FF0000"/>
                  </a:solidFill>
                </a:rPr>
                <a:t>21%</a:t>
              </a:r>
            </a:p>
          </p:txBody>
        </p:sp>
        <p:sp>
          <p:nvSpPr>
            <p:cNvPr id="51" name="ZoneTexte 50"/>
            <p:cNvSpPr txBox="1"/>
            <p:nvPr/>
          </p:nvSpPr>
          <p:spPr>
            <a:xfrm>
              <a:off x="5862543" y="3987095"/>
              <a:ext cx="796005" cy="500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tx2">
                      <a:lumMod val="50000"/>
                    </a:schemeClr>
                  </a:solidFill>
                </a:rPr>
                <a:t>Bas-Rhin</a:t>
              </a:r>
            </a:p>
            <a:p>
              <a:pPr algn="ctr"/>
              <a:r>
                <a:rPr lang="fr-FR" sz="1200" b="1" dirty="0" smtClean="0">
                  <a:solidFill>
                    <a:srgbClr val="FF0000"/>
                  </a:solidFill>
                </a:rPr>
                <a:t>21%</a:t>
              </a:r>
            </a:p>
          </p:txBody>
        </p:sp>
        <p:sp>
          <p:nvSpPr>
            <p:cNvPr id="52" name="ZoneTexte 51"/>
            <p:cNvSpPr txBox="1"/>
            <p:nvPr/>
          </p:nvSpPr>
          <p:spPr>
            <a:xfrm>
              <a:off x="2200303" y="3696706"/>
              <a:ext cx="1267870" cy="500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smtClean="0">
                  <a:solidFill>
                    <a:schemeClr val="tx2">
                      <a:lumMod val="50000"/>
                    </a:schemeClr>
                  </a:solidFill>
                </a:rPr>
                <a:t>Marne Ardennes</a:t>
              </a:r>
            </a:p>
            <a:p>
              <a:pPr algn="ctr"/>
              <a:r>
                <a:rPr lang="fr-FR" sz="1200" b="1" dirty="0" smtClean="0">
                  <a:solidFill>
                    <a:srgbClr val="FF0000"/>
                  </a:solidFill>
                </a:rPr>
                <a:t>25%</a:t>
              </a:r>
            </a:p>
          </p:txBody>
        </p:sp>
        <p:sp>
          <p:nvSpPr>
            <p:cNvPr id="53" name="ZoneTexte 52"/>
            <p:cNvSpPr txBox="1"/>
            <p:nvPr/>
          </p:nvSpPr>
          <p:spPr>
            <a:xfrm>
              <a:off x="2440034" y="4843594"/>
              <a:ext cx="1376934" cy="500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smtClean="0">
                  <a:solidFill>
                    <a:schemeClr val="tx2">
                      <a:lumMod val="50000"/>
                    </a:schemeClr>
                  </a:solidFill>
                </a:rPr>
                <a:t>Aube Haute Marne</a:t>
              </a:r>
            </a:p>
            <a:p>
              <a:pPr algn="ctr"/>
              <a:r>
                <a:rPr lang="fr-FR" sz="1200" b="1" dirty="0" smtClean="0">
                  <a:solidFill>
                    <a:srgbClr val="FF0000"/>
                  </a:solidFill>
                </a:rPr>
                <a:t>29%</a:t>
              </a:r>
            </a:p>
          </p:txBody>
        </p:sp>
      </p:grp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5999" y="306000"/>
            <a:ext cx="8118001" cy="707886"/>
          </a:xfrm>
        </p:spPr>
        <p:txBody>
          <a:bodyPr/>
          <a:lstStyle/>
          <a:p>
            <a:r>
              <a:rPr lang="fr-FR" b="0" dirty="0" smtClean="0"/>
              <a:t>Contexte et constats</a:t>
            </a:r>
            <a:br>
              <a:rPr lang="fr-FR" b="0" dirty="0" smtClean="0"/>
            </a:br>
            <a:r>
              <a:rPr lang="fr-FR" sz="1800" b="0" cap="none" dirty="0" smtClean="0">
                <a:solidFill>
                  <a:schemeClr val="tx2">
                    <a:lumMod val="75000"/>
                  </a:schemeClr>
                </a:solidFill>
              </a:rPr>
              <a:t>Un fond de commerce à potentiel avec 27% de pénétration sur les 16/25 ans</a:t>
            </a:r>
            <a:endParaRPr lang="fr-FR" sz="1800" b="0" cap="none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7" name="Espace réservé du texte 15"/>
          <p:cNvSpPr txBox="1">
            <a:spLocks/>
          </p:cNvSpPr>
          <p:nvPr/>
        </p:nvSpPr>
        <p:spPr>
          <a:xfrm>
            <a:off x="349200" y="1299958"/>
            <a:ext cx="8327256" cy="9769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3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fr-FR" sz="1400" dirty="0" smtClean="0"/>
              <a:t>Près de 700 000 jeunes se préparent à passer leurs différentes épreuves du baccalauréat. Sur notre territoire du </a:t>
            </a:r>
            <a:r>
              <a:rPr lang="fr-FR" sz="1400" b="1" dirty="0" smtClean="0"/>
              <a:t>Grand Est, </a:t>
            </a:r>
            <a:r>
              <a:rPr lang="fr-FR" sz="1400" dirty="0" smtClean="0"/>
              <a:t>ce sont près de </a:t>
            </a:r>
            <a:r>
              <a:rPr lang="fr-FR" sz="1400" b="1" dirty="0" smtClean="0"/>
              <a:t>52 000 bacheliers </a:t>
            </a:r>
            <a:r>
              <a:rPr lang="fr-FR" sz="1400" dirty="0" smtClean="0"/>
              <a:t>qui réfléchissent à </a:t>
            </a:r>
            <a:r>
              <a:rPr lang="fr-FR" sz="1400" b="1" dirty="0" smtClean="0"/>
              <a:t>leur avenir </a:t>
            </a:r>
            <a:r>
              <a:rPr lang="fr-FR" sz="1400" dirty="0" smtClean="0"/>
              <a:t>pour septembre prochain. Autant d’</a:t>
            </a:r>
            <a:r>
              <a:rPr lang="fr-FR" sz="1400" b="1" dirty="0" smtClean="0"/>
              <a:t>opportunités</a:t>
            </a:r>
            <a:r>
              <a:rPr lang="fr-FR" sz="1400" dirty="0" smtClean="0"/>
              <a:t> pour </a:t>
            </a:r>
            <a:r>
              <a:rPr lang="fr-FR" sz="1400" b="1" dirty="0" smtClean="0"/>
              <a:t>conquérir et accompagner nos clients </a:t>
            </a:r>
            <a:r>
              <a:rPr lang="fr-FR" sz="1400" dirty="0" smtClean="0"/>
              <a:t>dans cette étape majeure de leur vie.</a:t>
            </a:r>
          </a:p>
        </p:txBody>
      </p:sp>
      <p:sp>
        <p:nvSpPr>
          <p:cNvPr id="5" name="Rectangle 4"/>
          <p:cNvSpPr/>
          <p:nvPr/>
        </p:nvSpPr>
        <p:spPr>
          <a:xfrm>
            <a:off x="6129912" y="2175575"/>
            <a:ext cx="13949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 smtClean="0">
                <a:solidFill>
                  <a:srgbClr val="FF0000"/>
                </a:solidFill>
              </a:rPr>
              <a:t>18 525 </a:t>
            </a:r>
            <a:r>
              <a:rPr lang="fr-FR" sz="1000" b="1" dirty="0"/>
              <a:t>clients Jeunes</a:t>
            </a:r>
            <a:endParaRPr lang="fr-FR" sz="1400" b="1" dirty="0"/>
          </a:p>
        </p:txBody>
      </p:sp>
      <p:cxnSp>
        <p:nvCxnSpPr>
          <p:cNvPr id="39" name="Connecteur droit 38"/>
          <p:cNvCxnSpPr>
            <a:endCxn id="42" idx="3"/>
          </p:cNvCxnSpPr>
          <p:nvPr/>
        </p:nvCxnSpPr>
        <p:spPr>
          <a:xfrm>
            <a:off x="5504634" y="2286748"/>
            <a:ext cx="0" cy="1739654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3816967" y="2204864"/>
            <a:ext cx="168766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 smtClean="0">
                <a:solidFill>
                  <a:srgbClr val="FF0000"/>
                </a:solidFill>
              </a:rPr>
              <a:t>18 960 </a:t>
            </a:r>
            <a:r>
              <a:rPr lang="fr-FR" sz="1050" b="1" dirty="0" smtClean="0"/>
              <a:t>clients Jeunes</a:t>
            </a:r>
            <a:endParaRPr lang="fr-FR" sz="1400" b="1" dirty="0"/>
          </a:p>
        </p:txBody>
      </p:sp>
      <p:grpSp>
        <p:nvGrpSpPr>
          <p:cNvPr id="29" name="Groupe 28"/>
          <p:cNvGrpSpPr/>
          <p:nvPr/>
        </p:nvGrpSpPr>
        <p:grpSpPr>
          <a:xfrm>
            <a:off x="3635896" y="2285558"/>
            <a:ext cx="72008" cy="1431476"/>
            <a:chOff x="539552" y="2694660"/>
            <a:chExt cx="72008" cy="1431476"/>
          </a:xfrm>
        </p:grpSpPr>
        <p:cxnSp>
          <p:nvCxnSpPr>
            <p:cNvPr id="30" name="Connecteur droit 29"/>
            <p:cNvCxnSpPr/>
            <p:nvPr/>
          </p:nvCxnSpPr>
          <p:spPr>
            <a:xfrm>
              <a:off x="539552" y="2694660"/>
              <a:ext cx="0" cy="1431476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tangle 31"/>
            <p:cNvSpPr/>
            <p:nvPr/>
          </p:nvSpPr>
          <p:spPr>
            <a:xfrm>
              <a:off x="539552" y="2694660"/>
              <a:ext cx="72008" cy="14559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5" name="Rectangle 54"/>
          <p:cNvSpPr/>
          <p:nvPr/>
        </p:nvSpPr>
        <p:spPr>
          <a:xfrm>
            <a:off x="755576" y="2511152"/>
            <a:ext cx="13949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 smtClean="0">
                <a:solidFill>
                  <a:srgbClr val="FF0000"/>
                </a:solidFill>
              </a:rPr>
              <a:t>16 296 </a:t>
            </a:r>
            <a:r>
              <a:rPr lang="fr-FR" sz="1000" b="1" dirty="0"/>
              <a:t>clients Jeunes</a:t>
            </a:r>
            <a:endParaRPr lang="fr-FR" sz="1400" b="1" dirty="0"/>
          </a:p>
        </p:txBody>
      </p:sp>
      <p:cxnSp>
        <p:nvCxnSpPr>
          <p:cNvPr id="57" name="Connecteur droit 56"/>
          <p:cNvCxnSpPr/>
          <p:nvPr/>
        </p:nvCxnSpPr>
        <p:spPr>
          <a:xfrm>
            <a:off x="2200303" y="2591846"/>
            <a:ext cx="0" cy="1125188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e 59"/>
          <p:cNvGrpSpPr/>
          <p:nvPr/>
        </p:nvGrpSpPr>
        <p:grpSpPr>
          <a:xfrm rot="16200000">
            <a:off x="1418149" y="3888739"/>
            <a:ext cx="72008" cy="1830154"/>
            <a:chOff x="477386" y="2694659"/>
            <a:chExt cx="72008" cy="1830154"/>
          </a:xfrm>
        </p:grpSpPr>
        <p:cxnSp>
          <p:nvCxnSpPr>
            <p:cNvPr id="61" name="Connecteur droit 60"/>
            <p:cNvCxnSpPr/>
            <p:nvPr/>
          </p:nvCxnSpPr>
          <p:spPr>
            <a:xfrm rot="5400000">
              <a:off x="-365683" y="3609736"/>
              <a:ext cx="1830154" cy="0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ectangle 61"/>
            <p:cNvSpPr/>
            <p:nvPr/>
          </p:nvSpPr>
          <p:spPr>
            <a:xfrm>
              <a:off x="477386" y="2694660"/>
              <a:ext cx="72008" cy="14559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63" name="Rectangle 62"/>
          <p:cNvSpPr/>
          <p:nvPr/>
        </p:nvSpPr>
        <p:spPr>
          <a:xfrm>
            <a:off x="676488" y="4788565"/>
            <a:ext cx="1313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>
                <a:solidFill>
                  <a:srgbClr val="FF0000"/>
                </a:solidFill>
              </a:rPr>
              <a:t>9</a:t>
            </a:r>
            <a:r>
              <a:rPr lang="fr-FR" sz="1400" b="1" dirty="0" smtClean="0">
                <a:solidFill>
                  <a:srgbClr val="FF0000"/>
                </a:solidFill>
              </a:rPr>
              <a:t> 510 </a:t>
            </a:r>
            <a:r>
              <a:rPr lang="fr-FR" sz="1000" b="1" dirty="0"/>
              <a:t>clients </a:t>
            </a:r>
            <a:r>
              <a:rPr lang="fr-FR" sz="1000" b="1" dirty="0" smtClean="0"/>
              <a:t>Jeunes</a:t>
            </a:r>
            <a:endParaRPr lang="fr-FR" sz="1000" b="1" dirty="0"/>
          </a:p>
        </p:txBody>
      </p:sp>
      <p:grpSp>
        <p:nvGrpSpPr>
          <p:cNvPr id="65" name="Groupe 64"/>
          <p:cNvGrpSpPr/>
          <p:nvPr/>
        </p:nvGrpSpPr>
        <p:grpSpPr>
          <a:xfrm rot="5400000" flipH="1">
            <a:off x="7560332" y="2600909"/>
            <a:ext cx="72008" cy="2160241"/>
            <a:chOff x="477386" y="2694659"/>
            <a:chExt cx="72008" cy="2160241"/>
          </a:xfrm>
        </p:grpSpPr>
        <p:cxnSp>
          <p:nvCxnSpPr>
            <p:cNvPr id="66" name="Connecteur droit 65"/>
            <p:cNvCxnSpPr/>
            <p:nvPr/>
          </p:nvCxnSpPr>
          <p:spPr>
            <a:xfrm rot="5400000">
              <a:off x="-530729" y="3774778"/>
              <a:ext cx="2160241" cy="4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Rectangle 66"/>
            <p:cNvSpPr/>
            <p:nvPr/>
          </p:nvSpPr>
          <p:spPr>
            <a:xfrm>
              <a:off x="477386" y="2694660"/>
              <a:ext cx="72008" cy="14559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8" name="Groupe 67"/>
          <p:cNvGrpSpPr/>
          <p:nvPr/>
        </p:nvGrpSpPr>
        <p:grpSpPr>
          <a:xfrm rot="5400000" flipH="1">
            <a:off x="7211605" y="4089564"/>
            <a:ext cx="72009" cy="2326881"/>
            <a:chOff x="477386" y="2694660"/>
            <a:chExt cx="72009" cy="2326881"/>
          </a:xfrm>
        </p:grpSpPr>
        <p:cxnSp>
          <p:nvCxnSpPr>
            <p:cNvPr id="69" name="Connecteur droit 68"/>
            <p:cNvCxnSpPr/>
            <p:nvPr/>
          </p:nvCxnSpPr>
          <p:spPr>
            <a:xfrm rot="5400000">
              <a:off x="-614048" y="3858098"/>
              <a:ext cx="2326881" cy="5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Rectangle 69"/>
            <p:cNvSpPr/>
            <p:nvPr/>
          </p:nvSpPr>
          <p:spPr>
            <a:xfrm>
              <a:off x="477386" y="2694660"/>
              <a:ext cx="72008" cy="14559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1" name="Groupe 70"/>
          <p:cNvGrpSpPr/>
          <p:nvPr/>
        </p:nvGrpSpPr>
        <p:grpSpPr>
          <a:xfrm flipV="1">
            <a:off x="4371423" y="4901255"/>
            <a:ext cx="72008" cy="904009"/>
            <a:chOff x="539552" y="2694660"/>
            <a:chExt cx="72008" cy="904009"/>
          </a:xfrm>
        </p:grpSpPr>
        <p:cxnSp>
          <p:nvCxnSpPr>
            <p:cNvPr id="72" name="Connecteur droit 71"/>
            <p:cNvCxnSpPr/>
            <p:nvPr/>
          </p:nvCxnSpPr>
          <p:spPr>
            <a:xfrm>
              <a:off x="539552" y="2747151"/>
              <a:ext cx="0" cy="851518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Rectangle 72"/>
            <p:cNvSpPr/>
            <p:nvPr/>
          </p:nvSpPr>
          <p:spPr>
            <a:xfrm>
              <a:off x="539552" y="2694660"/>
              <a:ext cx="72008" cy="14559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74" name="Rectangle 73"/>
          <p:cNvSpPr/>
          <p:nvPr/>
        </p:nvSpPr>
        <p:spPr>
          <a:xfrm>
            <a:off x="7326339" y="3647550"/>
            <a:ext cx="13949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 smtClean="0">
                <a:solidFill>
                  <a:srgbClr val="FF0000"/>
                </a:solidFill>
              </a:rPr>
              <a:t>25 518 </a:t>
            </a:r>
            <a:r>
              <a:rPr lang="fr-FR" sz="1000" b="1" dirty="0"/>
              <a:t>clients Jeunes</a:t>
            </a:r>
          </a:p>
        </p:txBody>
      </p:sp>
      <p:sp>
        <p:nvSpPr>
          <p:cNvPr id="75" name="Rectangle 74"/>
          <p:cNvSpPr/>
          <p:nvPr/>
        </p:nvSpPr>
        <p:spPr>
          <a:xfrm>
            <a:off x="7020272" y="5217000"/>
            <a:ext cx="13949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 smtClean="0">
                <a:solidFill>
                  <a:srgbClr val="FF0000"/>
                </a:solidFill>
              </a:rPr>
              <a:t>13 659 </a:t>
            </a:r>
            <a:r>
              <a:rPr lang="fr-FR" sz="1000" b="1" dirty="0"/>
              <a:t>clients Jeunes</a:t>
            </a:r>
            <a:endParaRPr lang="fr-FR" sz="1400" b="1" dirty="0"/>
          </a:p>
        </p:txBody>
      </p:sp>
      <p:sp>
        <p:nvSpPr>
          <p:cNvPr id="76" name="Rectangle 75"/>
          <p:cNvSpPr/>
          <p:nvPr/>
        </p:nvSpPr>
        <p:spPr>
          <a:xfrm>
            <a:off x="4427984" y="5589240"/>
            <a:ext cx="14237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 smtClean="0">
                <a:solidFill>
                  <a:srgbClr val="FF0000"/>
                </a:solidFill>
              </a:rPr>
              <a:t>10 401 </a:t>
            </a:r>
            <a:r>
              <a:rPr lang="fr-FR" sz="1000" b="1" dirty="0"/>
              <a:t>clients Jeunes </a:t>
            </a:r>
            <a:endParaRPr lang="fr-FR" sz="1400" b="1" dirty="0"/>
          </a:p>
        </p:txBody>
      </p:sp>
      <p:sp>
        <p:nvSpPr>
          <p:cNvPr id="17" name="Rectangle 16"/>
          <p:cNvSpPr/>
          <p:nvPr/>
        </p:nvSpPr>
        <p:spPr>
          <a:xfrm>
            <a:off x="6944521" y="6093296"/>
            <a:ext cx="2199479" cy="764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8" name="Connecteur droit 77"/>
          <p:cNvCxnSpPr/>
          <p:nvPr/>
        </p:nvCxnSpPr>
        <p:spPr>
          <a:xfrm flipV="1">
            <a:off x="6516215" y="3645030"/>
            <a:ext cx="0" cy="38395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Groupe 84"/>
          <p:cNvGrpSpPr/>
          <p:nvPr/>
        </p:nvGrpSpPr>
        <p:grpSpPr>
          <a:xfrm rot="5400000" flipH="1">
            <a:off x="5811896" y="1979482"/>
            <a:ext cx="72008" cy="686532"/>
            <a:chOff x="477386" y="2694659"/>
            <a:chExt cx="72008" cy="686532"/>
          </a:xfrm>
        </p:grpSpPr>
        <p:cxnSp>
          <p:nvCxnSpPr>
            <p:cNvPr id="86" name="Connecteur droit 85"/>
            <p:cNvCxnSpPr/>
            <p:nvPr/>
          </p:nvCxnSpPr>
          <p:spPr>
            <a:xfrm rot="5400000">
              <a:off x="206126" y="3037923"/>
              <a:ext cx="686532" cy="4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Rectangle 86"/>
            <p:cNvSpPr/>
            <p:nvPr/>
          </p:nvSpPr>
          <p:spPr>
            <a:xfrm>
              <a:off x="477386" y="2694660"/>
              <a:ext cx="72008" cy="14559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1" name="Rectangle 80"/>
          <p:cNvSpPr/>
          <p:nvPr/>
        </p:nvSpPr>
        <p:spPr>
          <a:xfrm>
            <a:off x="2128295" y="2591846"/>
            <a:ext cx="72008" cy="14559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58" name="Graphique 5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5381018"/>
              </p:ext>
            </p:extLst>
          </p:nvPr>
        </p:nvGraphicFramePr>
        <p:xfrm>
          <a:off x="5648060" y="2483352"/>
          <a:ext cx="1941157" cy="1015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2" name="Graphique 8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8409017"/>
              </p:ext>
            </p:extLst>
          </p:nvPr>
        </p:nvGraphicFramePr>
        <p:xfrm>
          <a:off x="3624925" y="2469752"/>
          <a:ext cx="1852157" cy="10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4" name="Graphique 8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1176639"/>
              </p:ext>
            </p:extLst>
          </p:nvPr>
        </p:nvGraphicFramePr>
        <p:xfrm>
          <a:off x="539076" y="5066511"/>
          <a:ext cx="1764000" cy="10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88" name="Graphique 8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8758450"/>
              </p:ext>
            </p:extLst>
          </p:nvPr>
        </p:nvGraphicFramePr>
        <p:xfrm>
          <a:off x="4193638" y="5805264"/>
          <a:ext cx="1764000" cy="10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89" name="Graphique 8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3020383"/>
              </p:ext>
            </p:extLst>
          </p:nvPr>
        </p:nvGraphicFramePr>
        <p:xfrm>
          <a:off x="504300" y="2752926"/>
          <a:ext cx="1764000" cy="9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91" name="Graphique 9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2440075"/>
              </p:ext>
            </p:extLst>
          </p:nvPr>
        </p:nvGraphicFramePr>
        <p:xfrm>
          <a:off x="6924886" y="3955327"/>
          <a:ext cx="1764000" cy="9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93" name="Graphique 9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8411896"/>
              </p:ext>
            </p:extLst>
          </p:nvPr>
        </p:nvGraphicFramePr>
        <p:xfrm>
          <a:off x="6879523" y="5524777"/>
          <a:ext cx="1764000" cy="9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742" y="5002525"/>
            <a:ext cx="326250" cy="216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0847" y="4023821"/>
            <a:ext cx="320478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801" y="3946258"/>
            <a:ext cx="320478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184" y="4356303"/>
            <a:ext cx="320478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8834" y="4187778"/>
            <a:ext cx="320478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285" y="5353238"/>
            <a:ext cx="320478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332" y="5022673"/>
            <a:ext cx="320478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Image 6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7" y="6464492"/>
            <a:ext cx="380625" cy="2520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449434" y="6467382"/>
            <a:ext cx="23223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Taux de pénétration</a:t>
            </a:r>
          </a:p>
        </p:txBody>
      </p:sp>
    </p:spTree>
    <p:extLst>
      <p:ext uri="{BB962C8B-B14F-4D97-AF65-F5344CB8AC3E}">
        <p14:creationId xmlns:p14="http://schemas.microsoft.com/office/powerpoint/2010/main" val="3611168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7506440" cy="707886"/>
          </a:xfrm>
        </p:spPr>
        <p:txBody>
          <a:bodyPr/>
          <a:lstStyle/>
          <a:p>
            <a:r>
              <a:rPr lang="fr-FR" b="0" dirty="0" smtClean="0"/>
              <a:t>Contexte et constats</a:t>
            </a:r>
            <a:br>
              <a:rPr lang="fr-FR" b="0" dirty="0" smtClean="0"/>
            </a:br>
            <a:r>
              <a:rPr lang="fr-FR" sz="1800" b="0" cap="none" dirty="0" smtClean="0">
                <a:solidFill>
                  <a:schemeClr val="tx2">
                    <a:lumMod val="75000"/>
                  </a:schemeClr>
                </a:solidFill>
              </a:rPr>
              <a:t>Une perte de dynamique se fait sentir comparée à la production 2018</a:t>
            </a:r>
            <a:endParaRPr lang="fr-FR" b="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6</a:t>
            </a:fld>
            <a:endParaRPr lang="fr-FR" dirty="0"/>
          </a:p>
        </p:txBody>
      </p:sp>
      <p:cxnSp>
        <p:nvCxnSpPr>
          <p:cNvPr id="29" name="Connecteur droit 28"/>
          <p:cNvCxnSpPr/>
          <p:nvPr/>
        </p:nvCxnSpPr>
        <p:spPr>
          <a:xfrm>
            <a:off x="7300388" y="4406512"/>
            <a:ext cx="0" cy="154030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Graphique 29"/>
          <p:cNvGraphicFramePr/>
          <p:nvPr>
            <p:extLst>
              <p:ext uri="{D42A27DB-BD31-4B8C-83A1-F6EECF244321}">
                <p14:modId xmlns:p14="http://schemas.microsoft.com/office/powerpoint/2010/main" val="3163100767"/>
              </p:ext>
            </p:extLst>
          </p:nvPr>
        </p:nvGraphicFramePr>
        <p:xfrm>
          <a:off x="845081" y="4271233"/>
          <a:ext cx="6391276" cy="1923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1" name="ZoneTexte 30"/>
          <p:cNvSpPr txBox="1"/>
          <p:nvPr/>
        </p:nvSpPr>
        <p:spPr>
          <a:xfrm>
            <a:off x="416218" y="4005064"/>
            <a:ext cx="3326488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Vente Nette de forfait Jeunes </a:t>
            </a:r>
            <a:r>
              <a:rPr lang="fr-FR" sz="1400" b="1" dirty="0" smtClean="0">
                <a:solidFill>
                  <a:schemeClr val="bg1">
                    <a:lumMod val="65000"/>
                  </a:schemeClr>
                </a:solidFill>
              </a:rPr>
              <a:t>cumul</a:t>
            </a:r>
            <a:r>
              <a:rPr lang="fr-FR" sz="1400" b="1" dirty="0" smtClean="0">
                <a:solidFill>
                  <a:srgbClr val="C00000"/>
                </a:solidFill>
              </a:rPr>
              <a:t> </a:t>
            </a:r>
            <a:r>
              <a:rPr lang="fr-FR" sz="1400" b="1" dirty="0" smtClean="0">
                <a:solidFill>
                  <a:schemeClr val="bg1">
                    <a:lumMod val="65000"/>
                  </a:schemeClr>
                </a:solidFill>
              </a:rPr>
              <a:t>mensuel</a:t>
            </a:r>
            <a:endParaRPr lang="fr-FR" sz="10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6312821" y="4365104"/>
            <a:ext cx="68480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800" b="1" dirty="0" smtClean="0">
                <a:solidFill>
                  <a:srgbClr val="C00000"/>
                </a:solidFill>
              </a:rPr>
              <a:t>2019   </a:t>
            </a:r>
            <a:r>
              <a:rPr lang="fr-FR" sz="800" i="1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2018</a:t>
            </a:r>
            <a:r>
              <a:rPr lang="fr-FR" sz="800" b="1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 </a:t>
            </a:r>
            <a:endParaRPr lang="fr-FR" sz="8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3" name="Espace réservé du contenu 29"/>
          <p:cNvSpPr txBox="1">
            <a:spLocks/>
          </p:cNvSpPr>
          <p:nvPr/>
        </p:nvSpPr>
        <p:spPr>
          <a:xfrm>
            <a:off x="7182701" y="5013176"/>
            <a:ext cx="1827674" cy="1155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388" indent="-179388"/>
            <a:r>
              <a:rPr lang="fr-FR" sz="10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Les ventes de forfaits sont stables comparées à l’année dernière</a:t>
            </a:r>
            <a:endParaRPr lang="fr-FR" sz="10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graphicFrame>
        <p:nvGraphicFramePr>
          <p:cNvPr id="11" name="Graphique 10"/>
          <p:cNvGraphicFramePr/>
          <p:nvPr>
            <p:extLst>
              <p:ext uri="{D42A27DB-BD31-4B8C-83A1-F6EECF244321}">
                <p14:modId xmlns:p14="http://schemas.microsoft.com/office/powerpoint/2010/main" val="2363161070"/>
              </p:ext>
            </p:extLst>
          </p:nvPr>
        </p:nvGraphicFramePr>
        <p:xfrm>
          <a:off x="845081" y="1734448"/>
          <a:ext cx="6391276" cy="1923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ZoneTexte 11"/>
          <p:cNvSpPr txBox="1"/>
          <p:nvPr/>
        </p:nvSpPr>
        <p:spPr>
          <a:xfrm>
            <a:off x="467544" y="1412776"/>
            <a:ext cx="3332900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Vente brute de Crédit Jeunes </a:t>
            </a:r>
            <a:r>
              <a:rPr lang="fr-FR" sz="1400" b="1" dirty="0" smtClean="0">
                <a:solidFill>
                  <a:schemeClr val="bg1">
                    <a:lumMod val="65000"/>
                  </a:schemeClr>
                </a:solidFill>
              </a:rPr>
              <a:t>cumul</a:t>
            </a:r>
            <a:r>
              <a:rPr lang="fr-FR" sz="1400" b="1" dirty="0" smtClean="0">
                <a:solidFill>
                  <a:srgbClr val="C00000"/>
                </a:solidFill>
              </a:rPr>
              <a:t> </a:t>
            </a:r>
            <a:r>
              <a:rPr lang="fr-FR" sz="1400" b="1" dirty="0" smtClean="0">
                <a:solidFill>
                  <a:schemeClr val="bg1">
                    <a:lumMod val="65000"/>
                  </a:schemeClr>
                </a:solidFill>
              </a:rPr>
              <a:t>mensuel</a:t>
            </a:r>
            <a:endParaRPr lang="fr-FR" sz="10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" name="Espace réservé du contenu 29"/>
          <p:cNvSpPr txBox="1">
            <a:spLocks/>
          </p:cNvSpPr>
          <p:nvPr/>
        </p:nvSpPr>
        <p:spPr>
          <a:xfrm>
            <a:off x="7181961" y="2561332"/>
            <a:ext cx="1827674" cy="1155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388" indent="-179388"/>
            <a:r>
              <a:rPr lang="fr-FR" sz="10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Nous observons une baisse des Crédits conso par rapport à 2018 sur ces derniers mois</a:t>
            </a:r>
            <a:endParaRPr lang="fr-FR" sz="10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16" name="Connecteur droit 15"/>
          <p:cNvCxnSpPr/>
          <p:nvPr/>
        </p:nvCxnSpPr>
        <p:spPr>
          <a:xfrm>
            <a:off x="7300388" y="1916832"/>
            <a:ext cx="0" cy="154030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6228184" y="2061428"/>
            <a:ext cx="68480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800" b="1" dirty="0" smtClean="0">
                <a:solidFill>
                  <a:srgbClr val="C00000"/>
                </a:solidFill>
              </a:rPr>
              <a:t>2019   </a:t>
            </a:r>
            <a:r>
              <a:rPr lang="fr-FR" sz="800" i="1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2018</a:t>
            </a:r>
            <a:r>
              <a:rPr lang="fr-FR" sz="800" b="1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 </a:t>
            </a:r>
            <a:endParaRPr lang="fr-FR" sz="8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1911499" y="6309320"/>
            <a:ext cx="12522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Source : Tendance Hebdo</a:t>
            </a:r>
            <a:endParaRPr lang="fr-FR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15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39552" y="2348880"/>
            <a:ext cx="4176464" cy="28803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SOMMAIRE</a:t>
            </a:r>
            <a:endParaRPr lang="fr-F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4294967295"/>
          </p:nvPr>
        </p:nvSpPr>
        <p:spPr>
          <a:xfrm>
            <a:off x="558527" y="1557338"/>
            <a:ext cx="5381625" cy="4824412"/>
          </a:xfrm>
        </p:spPr>
        <p:txBody>
          <a:bodyPr>
            <a:normAutofit/>
          </a:bodyPr>
          <a:lstStyle/>
          <a:p>
            <a:r>
              <a:rPr lang="fr-FR" sz="16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Contexte et constat</a:t>
            </a:r>
            <a:endParaRPr lang="fr-FR" sz="1600" b="0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400" b="0" cap="none" dirty="0" smtClean="0">
                <a:solidFill>
                  <a:schemeClr val="bg1"/>
                </a:solidFill>
              </a:rPr>
              <a:t>u</a:t>
            </a:r>
          </a:p>
          <a:p>
            <a:r>
              <a:rPr lang="fr-FR" sz="1400" b="0" cap="none" dirty="0" smtClean="0">
                <a:solidFill>
                  <a:schemeClr val="bg1"/>
                </a:solidFill>
              </a:rPr>
              <a:t>N</a:t>
            </a:r>
            <a:endParaRPr lang="fr-FR" sz="900" b="0" cap="none" dirty="0">
              <a:solidFill>
                <a:schemeClr val="bg1"/>
              </a:solidFill>
            </a:endParaRPr>
          </a:p>
          <a:p>
            <a:r>
              <a:rPr lang="fr-FR" sz="1600" b="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 moyens à votre disposition</a:t>
            </a:r>
            <a:r>
              <a:rPr lang="fr-FR" sz="16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fr-FR" sz="1600" b="0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b="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b="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6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POUR VOUS ACCOMPAGNER</a:t>
            </a:r>
            <a:endParaRPr lang="fr-FR" sz="20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Flèche droite rayée 18">
            <a:hlinkClick r:id="rId2" action="ppaction://hlinksldjump"/>
          </p:cNvPr>
          <p:cNvSpPr/>
          <p:nvPr/>
        </p:nvSpPr>
        <p:spPr>
          <a:xfrm flipH="1">
            <a:off x="767812" y="5586344"/>
            <a:ext cx="1440160" cy="648048"/>
          </a:xfrm>
          <a:prstGeom prst="striped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RETOUR SYNTHÈSE</a:t>
            </a:r>
            <a:endParaRPr lang="fr-FR" sz="1200" b="1" dirty="0"/>
          </a:p>
        </p:txBody>
      </p:sp>
    </p:spTree>
    <p:extLst>
      <p:ext uri="{BB962C8B-B14F-4D97-AF65-F5344CB8AC3E}">
        <p14:creationId xmlns:p14="http://schemas.microsoft.com/office/powerpoint/2010/main" val="411517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/>
          <p:cNvSpPr txBox="1"/>
          <p:nvPr/>
        </p:nvSpPr>
        <p:spPr>
          <a:xfrm>
            <a:off x="4799625" y="1386483"/>
            <a:ext cx="387683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400" b="1" dirty="0" smtClean="0">
              <a:latin typeface="+mj-lt"/>
              <a:cs typeface="Calibri" panose="020F0502020204030204" pitchFamily="34" charset="0"/>
            </a:endParaRPr>
          </a:p>
          <a:p>
            <a:endParaRPr lang="fr-FR" sz="1200" b="1" dirty="0" smtClean="0">
              <a:latin typeface="+mj-lt"/>
              <a:cs typeface="Calibri" panose="020F0502020204030204" pitchFamily="34" charset="0"/>
            </a:endParaRPr>
          </a:p>
          <a:p>
            <a:r>
              <a:rPr lang="fr-FR" sz="1200" dirty="0" smtClean="0">
                <a:latin typeface="+mj-lt"/>
                <a:cs typeface="Calibri" panose="020F0502020204030204" pitchFamily="34" charset="0"/>
              </a:rPr>
              <a:t>Retrouvez </a:t>
            </a:r>
            <a:r>
              <a:rPr lang="fr-FR" sz="1200" dirty="0">
                <a:latin typeface="+mj-lt"/>
                <a:cs typeface="Calibri" panose="020F0502020204030204" pitchFamily="34" charset="0"/>
              </a:rPr>
              <a:t>le </a:t>
            </a:r>
            <a:r>
              <a:rPr lang="fr-FR" sz="1200" b="1" dirty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Book TF 2 </a:t>
            </a:r>
            <a:r>
              <a:rPr lang="fr-FR" sz="1200" dirty="0">
                <a:latin typeface="+mj-lt"/>
                <a:cs typeface="Calibri" panose="020F0502020204030204" pitchFamily="34" charset="0"/>
              </a:rPr>
              <a:t>dans la </a:t>
            </a:r>
            <a:r>
              <a:rPr lang="fr-FR" sz="1200" dirty="0" smtClean="0">
                <a:latin typeface="+mj-lt"/>
                <a:cs typeface="Calibri" panose="020F0502020204030204" pitchFamily="34" charset="0"/>
              </a:rPr>
              <a:t> </a:t>
            </a:r>
            <a:r>
              <a:rPr lang="fr-FR" sz="1200" b="1" dirty="0" smtClean="0">
                <a:latin typeface="+mj-lt"/>
                <a:cs typeface="Calibri" panose="020F0502020204030204" pitchFamily="34" charset="0"/>
              </a:rPr>
              <a:t>Rubrique </a:t>
            </a:r>
            <a:r>
              <a:rPr lang="fr-FR" sz="1200" b="1" dirty="0">
                <a:latin typeface="+mj-lt"/>
                <a:cs typeface="Calibri" panose="020F0502020204030204" pitchFamily="34" charset="0"/>
              </a:rPr>
              <a:t>des Commerciaux </a:t>
            </a:r>
            <a:r>
              <a:rPr lang="fr-FR" sz="1200" b="1" dirty="0" smtClean="0">
                <a:latin typeface="+mj-lt"/>
                <a:cs typeface="Calibri" panose="020F0502020204030204" pitchFamily="34" charset="0"/>
              </a:rPr>
              <a:t> &gt; </a:t>
            </a:r>
            <a:r>
              <a:rPr lang="fr-FR" sz="1200" dirty="0" smtClean="0">
                <a:latin typeface="+mj-lt"/>
                <a:cs typeface="Calibri" panose="020F0502020204030204" pitchFamily="34" charset="0"/>
              </a:rPr>
              <a:t>Onglet </a:t>
            </a:r>
            <a:r>
              <a:rPr lang="fr-FR" sz="1200" dirty="0">
                <a:latin typeface="+mj-lt"/>
                <a:cs typeface="Calibri" panose="020F0502020204030204" pitchFamily="34" charset="0"/>
              </a:rPr>
              <a:t>Action Commerciale &gt; Les cibles à votre disposition &gt; </a:t>
            </a:r>
            <a:r>
              <a:rPr lang="fr-FR" sz="1200" dirty="0">
                <a:latin typeface="+mj-lt"/>
                <a:cs typeface="Calibri" panose="020F0502020204030204" pitchFamily="34" charset="0"/>
                <a:hlinkClick r:id="rId2"/>
              </a:rPr>
              <a:t>Les campagnes ponctuelles</a:t>
            </a:r>
            <a:endParaRPr lang="fr-FR" sz="1200" dirty="0">
              <a:latin typeface="+mj-lt"/>
              <a:cs typeface="Calibri" panose="020F0502020204030204" pitchFamily="34" charset="0"/>
            </a:endParaRPr>
          </a:p>
          <a:p>
            <a:pPr algn="just"/>
            <a:endParaRPr lang="fr-FR" sz="1400" b="1" dirty="0" smtClean="0">
              <a:latin typeface="+mj-lt"/>
              <a:cs typeface="Calibri" panose="020F0502020204030204" pitchFamily="34" charset="0"/>
            </a:endParaRPr>
          </a:p>
          <a:p>
            <a:pPr algn="just"/>
            <a:endParaRPr lang="fr-FR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6460"/>
          <a:stretch/>
        </p:blipFill>
        <p:spPr bwMode="auto">
          <a:xfrm>
            <a:off x="4665993" y="2564904"/>
            <a:ext cx="4263705" cy="2121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5004048" y="1491345"/>
            <a:ext cx="392565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300" cap="all" dirty="0" smtClean="0">
                <a:solidFill>
                  <a:srgbClr val="C31632"/>
                </a:solidFill>
              </a:rPr>
              <a:t>nouvelles cibles prioritaires et ponctuelles</a:t>
            </a:r>
            <a:endParaRPr lang="fr-FR" sz="1300" cap="all" dirty="0">
              <a:solidFill>
                <a:srgbClr val="C31632"/>
              </a:solidFill>
            </a:endParaRPr>
          </a:p>
        </p:txBody>
      </p:sp>
      <p:grpSp>
        <p:nvGrpSpPr>
          <p:cNvPr id="17" name="Groupe 16"/>
          <p:cNvGrpSpPr/>
          <p:nvPr/>
        </p:nvGrpSpPr>
        <p:grpSpPr>
          <a:xfrm>
            <a:off x="4943640" y="1484784"/>
            <a:ext cx="3672408" cy="145598"/>
            <a:chOff x="467544" y="2851354"/>
            <a:chExt cx="3672408" cy="145598"/>
          </a:xfrm>
        </p:grpSpPr>
        <p:cxnSp>
          <p:nvCxnSpPr>
            <p:cNvPr id="18" name="Connecteur droit 17"/>
            <p:cNvCxnSpPr>
              <a:stCxn id="19" idx="0"/>
            </p:cNvCxnSpPr>
            <p:nvPr/>
          </p:nvCxnSpPr>
          <p:spPr>
            <a:xfrm>
              <a:off x="503548" y="2851354"/>
              <a:ext cx="3636404" cy="0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>
            <a:xfrm>
              <a:off x="467544" y="2851354"/>
              <a:ext cx="72008" cy="14559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25206" y="4774914"/>
            <a:ext cx="3348339" cy="1628653"/>
          </a:xfrm>
          <a:prstGeom prst="rect">
            <a:avLst/>
          </a:prstGeom>
        </p:spPr>
      </p:pic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5999" y="306000"/>
            <a:ext cx="7650457" cy="707886"/>
          </a:xfrm>
        </p:spPr>
        <p:txBody>
          <a:bodyPr/>
          <a:lstStyle/>
          <a:p>
            <a:r>
              <a:rPr lang="fr-FR" b="0" dirty="0" smtClean="0"/>
              <a:t>Des moyens à votre disposition</a:t>
            </a:r>
            <a:br>
              <a:rPr lang="fr-FR" b="0" dirty="0" smtClean="0"/>
            </a:br>
            <a:r>
              <a:rPr lang="fr-FR" sz="1800" b="0" cap="none" dirty="0" smtClean="0">
                <a:solidFill>
                  <a:schemeClr val="tx2">
                    <a:lumMod val="75000"/>
                  </a:schemeClr>
                </a:solidFill>
              </a:rPr>
              <a:t>Des nouvelles cibles GERC pour équiper nos clients</a:t>
            </a:r>
            <a:endParaRPr lang="fr-FR" sz="1800" b="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611560" y="1512111"/>
            <a:ext cx="3612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300" cap="all" dirty="0" smtClean="0">
                <a:solidFill>
                  <a:srgbClr val="C31632"/>
                </a:solidFill>
              </a:rPr>
              <a:t>UN FOND DE COMMERCE À ÉQUIPER</a:t>
            </a:r>
            <a:endParaRPr lang="fr-FR" sz="1300" cap="all" dirty="0">
              <a:solidFill>
                <a:srgbClr val="C31632"/>
              </a:solidFill>
            </a:endParaRPr>
          </a:p>
          <a:p>
            <a:r>
              <a:rPr lang="fr-FR" sz="1300" b="1" dirty="0">
                <a:solidFill>
                  <a:srgbClr val="C31632"/>
                </a:solidFill>
              </a:rPr>
              <a:t>Marché des </a:t>
            </a:r>
            <a:r>
              <a:rPr lang="fr-FR" sz="1300" b="1" dirty="0" smtClean="0">
                <a:solidFill>
                  <a:srgbClr val="C31632"/>
                </a:solidFill>
              </a:rPr>
              <a:t>jeunes 16/25 ans</a:t>
            </a:r>
            <a:endParaRPr lang="fr-FR" sz="1300" b="1" dirty="0">
              <a:solidFill>
                <a:srgbClr val="C31632"/>
              </a:solidFill>
            </a:endParaRPr>
          </a:p>
        </p:txBody>
      </p:sp>
      <p:grpSp>
        <p:nvGrpSpPr>
          <p:cNvPr id="10" name="Groupe 9"/>
          <p:cNvGrpSpPr/>
          <p:nvPr/>
        </p:nvGrpSpPr>
        <p:grpSpPr>
          <a:xfrm>
            <a:off x="551152" y="1505550"/>
            <a:ext cx="3672408" cy="145598"/>
            <a:chOff x="467544" y="2851354"/>
            <a:chExt cx="3672408" cy="145598"/>
          </a:xfrm>
        </p:grpSpPr>
        <p:cxnSp>
          <p:nvCxnSpPr>
            <p:cNvPr id="11" name="Connecteur droit 10"/>
            <p:cNvCxnSpPr>
              <a:stCxn id="12" idx="0"/>
            </p:cNvCxnSpPr>
            <p:nvPr/>
          </p:nvCxnSpPr>
          <p:spPr>
            <a:xfrm>
              <a:off x="503548" y="2851354"/>
              <a:ext cx="3636404" cy="0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467544" y="2851354"/>
              <a:ext cx="72008" cy="14559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581537" y="2208279"/>
            <a:ext cx="3283271" cy="18466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chemeClr val="tx2">
                    <a:lumMod val="75000"/>
                  </a:schemeClr>
                </a:solidFill>
              </a:rPr>
              <a:t>43%  </a:t>
            </a:r>
            <a:r>
              <a:rPr lang="fr-FR" sz="1400" b="1" dirty="0" smtClean="0"/>
              <a:t>sont détenteurs de l’univers </a:t>
            </a:r>
            <a:r>
              <a:rPr lang="fr-FR" sz="1400" b="1" dirty="0" err="1" smtClean="0"/>
              <a:t>Banca</a:t>
            </a:r>
            <a:endParaRPr lang="fr-FR" sz="1400" b="1" dirty="0" smtClean="0"/>
          </a:p>
          <a:p>
            <a:endParaRPr lang="fr-FR" sz="1400" b="1" dirty="0" smtClean="0"/>
          </a:p>
          <a:p>
            <a:r>
              <a:rPr lang="fr-FR" sz="2400" b="1" dirty="0" smtClean="0">
                <a:solidFill>
                  <a:schemeClr val="tx2">
                    <a:lumMod val="75000"/>
                  </a:schemeClr>
                </a:solidFill>
              </a:rPr>
              <a:t>15% </a:t>
            </a:r>
            <a:r>
              <a:rPr lang="fr-FR" sz="1400" b="1" dirty="0"/>
              <a:t>sont détenteurs de l’univers </a:t>
            </a:r>
            <a:r>
              <a:rPr lang="fr-FR" sz="1400" b="1" dirty="0" smtClean="0"/>
              <a:t>Conso</a:t>
            </a:r>
          </a:p>
          <a:p>
            <a:endParaRPr lang="fr-FR" sz="1400" b="1" dirty="0"/>
          </a:p>
          <a:p>
            <a:r>
              <a:rPr lang="fr-FR" sz="2400" b="1" dirty="0" smtClean="0">
                <a:solidFill>
                  <a:schemeClr val="tx2">
                    <a:lumMod val="75000"/>
                  </a:schemeClr>
                </a:solidFill>
              </a:rPr>
              <a:t>10% </a:t>
            </a:r>
            <a:r>
              <a:rPr lang="fr-FR" sz="1400" b="1" dirty="0"/>
              <a:t>sont </a:t>
            </a:r>
            <a:r>
              <a:rPr lang="fr-FR" sz="1400" b="1" dirty="0" smtClean="0"/>
              <a:t> détenteurs </a:t>
            </a:r>
            <a:r>
              <a:rPr lang="fr-FR" sz="1400" b="1" dirty="0"/>
              <a:t>de l’univers </a:t>
            </a:r>
            <a:r>
              <a:rPr lang="fr-FR" sz="1400" b="1" dirty="0" smtClean="0"/>
              <a:t>IARD</a:t>
            </a:r>
            <a:endParaRPr lang="fr-FR" sz="1400" b="1" dirty="0"/>
          </a:p>
          <a:p>
            <a:endParaRPr lang="fr-FR" sz="1400" b="1" dirty="0"/>
          </a:p>
        </p:txBody>
      </p:sp>
      <p:pic>
        <p:nvPicPr>
          <p:cNvPr id="20" name="Picture 2" descr="\\FSALSDRT\Directions\ALS MARKETING ET DISTRIBUTION DRT\Laura AFROUNI\Images\picto_cb.png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055" y="2208279"/>
            <a:ext cx="444505" cy="373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7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3115" y="2861271"/>
            <a:ext cx="443831" cy="338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" descr="\\FSALSDRT\Directions\ALS MARKETING ET DISTRIBUTION DRT\Laura AFROUNI\Images\parapluie.png"/>
          <p:cNvPicPr>
            <a:picLocks noChangeAspect="1" noChangeArrowheads="1"/>
          </p:cNvPicPr>
          <p:nvPr/>
        </p:nvPicPr>
        <p:blipFill>
          <a:blip r:embed="rId9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3115" y="3334444"/>
            <a:ext cx="450045" cy="450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82" b="28794"/>
          <a:stretch/>
        </p:blipFill>
        <p:spPr bwMode="auto">
          <a:xfrm>
            <a:off x="4722406" y="4760032"/>
            <a:ext cx="2015634" cy="1878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5" t="25427" b="28794"/>
          <a:stretch/>
        </p:blipFill>
        <p:spPr bwMode="auto">
          <a:xfrm>
            <a:off x="6700759" y="4804928"/>
            <a:ext cx="1984031" cy="1207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rré corné 4"/>
          <p:cNvSpPr/>
          <p:nvPr/>
        </p:nvSpPr>
        <p:spPr>
          <a:xfrm>
            <a:off x="5796136" y="4005064"/>
            <a:ext cx="941904" cy="576064"/>
          </a:xfrm>
          <a:prstGeom prst="foldedCorner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/>
              <a:t>Soit </a:t>
            </a:r>
          </a:p>
          <a:p>
            <a:pPr algn="ctr"/>
            <a:r>
              <a:rPr lang="fr-FR" sz="1400" b="1" dirty="0" smtClean="0"/>
              <a:t>53 700 </a:t>
            </a:r>
            <a:r>
              <a:rPr lang="fr-FR" sz="1050" b="1" dirty="0" smtClean="0"/>
              <a:t>clients ciblés</a:t>
            </a:r>
            <a:endParaRPr lang="fr-FR" sz="900" b="1" dirty="0"/>
          </a:p>
        </p:txBody>
      </p:sp>
    </p:spTree>
    <p:extLst>
      <p:ext uri="{BB962C8B-B14F-4D97-AF65-F5344CB8AC3E}">
        <p14:creationId xmlns:p14="http://schemas.microsoft.com/office/powerpoint/2010/main" val="1422105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7794472" cy="984885"/>
          </a:xfrm>
        </p:spPr>
        <p:txBody>
          <a:bodyPr/>
          <a:lstStyle/>
          <a:p>
            <a:r>
              <a:rPr lang="fr-FR" b="0" dirty="0"/>
              <a:t>Des moyens à votre disposition</a:t>
            </a:r>
            <a:r>
              <a:rPr lang="fr-FR" b="0" dirty="0" smtClean="0"/>
              <a:t/>
            </a:r>
            <a:br>
              <a:rPr lang="fr-FR" b="0" dirty="0" smtClean="0"/>
            </a:br>
            <a:r>
              <a:rPr lang="fr-FR" sz="1800" b="0" cap="none" dirty="0" smtClean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Des offres dédiées pour conquérir les Jeunes, valables jusqu’au 31 octobre			</a:t>
            </a:r>
            <a:endParaRPr lang="fr-FR" sz="1800" b="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8" name="Espace réservé du texte 11"/>
          <p:cNvSpPr txBox="1">
            <a:spLocks/>
          </p:cNvSpPr>
          <p:nvPr/>
        </p:nvSpPr>
        <p:spPr>
          <a:xfrm>
            <a:off x="467544" y="1556792"/>
            <a:ext cx="2520280" cy="4608512"/>
          </a:xfrm>
          <a:prstGeom prst="rect">
            <a:avLst/>
          </a:prstGeom>
          <a:solidFill>
            <a:schemeClr val="tx2">
              <a:lumMod val="75000"/>
              <a:alpha val="2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400" dirty="0">
                <a:solidFill>
                  <a:srgbClr val="FF0000">
                    <a:lumMod val="50000"/>
                  </a:srgbClr>
                </a:solidFill>
              </a:rPr>
              <a:t>B</a:t>
            </a:r>
            <a:r>
              <a:rPr lang="fr-FR" sz="4400" dirty="0" smtClean="0">
                <a:solidFill>
                  <a:srgbClr val="FF0000">
                    <a:lumMod val="50000"/>
                  </a:srgbClr>
                </a:solidFill>
              </a:rPr>
              <a:t>ANCA</a:t>
            </a:r>
            <a:r>
              <a:rPr lang="fr-FR" dirty="0" smtClean="0">
                <a:solidFill>
                  <a:srgbClr val="FF0000">
                    <a:lumMod val="50000"/>
                  </a:srgbClr>
                </a:solidFill>
              </a:rPr>
              <a:t/>
            </a:r>
            <a:br>
              <a:rPr lang="fr-FR" dirty="0" smtClean="0">
                <a:solidFill>
                  <a:srgbClr val="FF0000">
                    <a:lumMod val="50000"/>
                  </a:srgbClr>
                </a:solidFill>
              </a:rPr>
            </a:br>
            <a:r>
              <a:rPr lang="fr-FR" dirty="0" smtClean="0">
                <a:solidFill>
                  <a:srgbClr val="FF0000">
                    <a:lumMod val="50000"/>
                  </a:srgbClr>
                </a:solidFill>
              </a:rPr>
              <a:t>OFFRES JEUNES</a:t>
            </a:r>
          </a:p>
          <a:p>
            <a:pPr algn="ctr"/>
            <a:r>
              <a:rPr lang="fr-FR" dirty="0" smtClean="0">
                <a:solidFill>
                  <a:srgbClr val="FF0000">
                    <a:lumMod val="50000"/>
                  </a:srgbClr>
                </a:solidFill>
              </a:rPr>
              <a:t>Réservées aux 16/25 ans </a:t>
            </a:r>
          </a:p>
          <a:p>
            <a:pPr algn="ctr"/>
            <a:r>
              <a:rPr lang="fr-FR" b="0" i="1" dirty="0" smtClean="0"/>
              <a:t>Pour </a:t>
            </a:r>
            <a:r>
              <a:rPr lang="fr-FR" b="0" i="1" dirty="0"/>
              <a:t>toute nouvelle </a:t>
            </a:r>
            <a:r>
              <a:rPr lang="fr-FR" b="0" i="1" dirty="0" smtClean="0"/>
              <a:t>EER MEG </a:t>
            </a:r>
            <a:r>
              <a:rPr lang="fr-FR" b="0" i="1" dirty="0"/>
              <a:t>de </a:t>
            </a:r>
            <a:r>
              <a:rPr lang="fr-FR" b="0" i="1" dirty="0"/>
              <a:t>carte // Promo automatique</a:t>
            </a:r>
          </a:p>
          <a:p>
            <a:pPr algn="ctr"/>
            <a:endParaRPr lang="fr-FR" b="0" i="1" dirty="0">
              <a:solidFill>
                <a:srgbClr val="FF0000">
                  <a:lumMod val="50000"/>
                </a:srgbClr>
              </a:solidFill>
            </a:endParaRPr>
          </a:p>
          <a:p>
            <a:r>
              <a:rPr lang="fr-FR" dirty="0">
                <a:solidFill>
                  <a:srgbClr val="FF0000">
                    <a:lumMod val="50000"/>
                  </a:srgbClr>
                </a:solidFill>
              </a:rPr>
              <a:t>Pour les </a:t>
            </a:r>
            <a:r>
              <a:rPr lang="fr-FR" dirty="0" smtClean="0">
                <a:solidFill>
                  <a:srgbClr val="FF0000">
                    <a:lumMod val="50000"/>
                  </a:srgbClr>
                </a:solidFill>
              </a:rPr>
              <a:t>16/21 ans</a:t>
            </a:r>
          </a:p>
          <a:p>
            <a:r>
              <a:rPr lang="fr-FR" dirty="0" smtClean="0"/>
              <a:t>BL gratuit </a:t>
            </a:r>
            <a:r>
              <a:rPr lang="fr-FR" dirty="0"/>
              <a:t>pendant 2 ans avec une carte VISA </a:t>
            </a:r>
            <a:r>
              <a:rPr lang="fr-FR" dirty="0" err="1" smtClean="0"/>
              <a:t>Classic</a:t>
            </a:r>
            <a:r>
              <a:rPr lang="fr-FR" dirty="0" smtClean="0"/>
              <a:t> ou Izicarte </a:t>
            </a:r>
            <a:r>
              <a:rPr lang="fr-FR" dirty="0" err="1" smtClean="0"/>
              <a:t>Classic</a:t>
            </a:r>
            <a:r>
              <a:rPr lang="fr-FR" dirty="0" smtClean="0"/>
              <a:t> uniquement</a:t>
            </a:r>
          </a:p>
          <a:p>
            <a:endParaRPr lang="fr-FR" dirty="0">
              <a:solidFill>
                <a:srgbClr val="FF0000">
                  <a:lumMod val="50000"/>
                </a:srgbClr>
              </a:solidFill>
            </a:endParaRPr>
          </a:p>
          <a:p>
            <a:r>
              <a:rPr lang="fr-FR" dirty="0">
                <a:solidFill>
                  <a:srgbClr val="FF0000">
                    <a:lumMod val="50000"/>
                  </a:srgbClr>
                </a:solidFill>
              </a:rPr>
              <a:t>Pour les </a:t>
            </a:r>
            <a:r>
              <a:rPr lang="fr-FR" dirty="0" smtClean="0">
                <a:solidFill>
                  <a:srgbClr val="FF0000">
                    <a:lumMod val="50000"/>
                  </a:srgbClr>
                </a:solidFill>
              </a:rPr>
              <a:t>18/25 </a:t>
            </a:r>
            <a:r>
              <a:rPr lang="fr-FR" dirty="0">
                <a:solidFill>
                  <a:srgbClr val="FF0000">
                    <a:lumMod val="50000"/>
                  </a:srgbClr>
                </a:solidFill>
              </a:rPr>
              <a:t>ans</a:t>
            </a:r>
          </a:p>
          <a:p>
            <a:r>
              <a:rPr lang="fr-FR" dirty="0" smtClean="0"/>
              <a:t>BL à </a:t>
            </a:r>
            <a:r>
              <a:rPr lang="fr-FR" dirty="0"/>
              <a:t>1€/mois pendant 2 ans avec une carte VISA </a:t>
            </a:r>
            <a:r>
              <a:rPr lang="fr-FR" dirty="0" smtClean="0"/>
              <a:t>Premier ou Izicarte Premier</a:t>
            </a:r>
          </a:p>
          <a:p>
            <a:endParaRPr lang="fr-FR" dirty="0" smtClean="0">
              <a:solidFill>
                <a:srgbClr val="FF0000">
                  <a:lumMod val="50000"/>
                </a:srgbClr>
              </a:solidFill>
            </a:endParaRPr>
          </a:p>
          <a:p>
            <a:pPr algn="ctr"/>
            <a:r>
              <a:rPr lang="fr-FR" i="1" dirty="0" smtClean="0"/>
              <a:t>Et en complément, pensez à</a:t>
            </a:r>
            <a:r>
              <a:rPr lang="fr-FR" i="1" dirty="0"/>
              <a:t> </a:t>
            </a:r>
            <a:r>
              <a:rPr lang="fr-FR" i="1" dirty="0" smtClean="0"/>
              <a:t>l’ </a:t>
            </a:r>
            <a:r>
              <a:rPr lang="fr-FR" i="1" dirty="0" smtClean="0"/>
              <a:t>Option Internationale et </a:t>
            </a:r>
            <a:r>
              <a:rPr lang="fr-FR" i="1" dirty="0" err="1" smtClean="0"/>
              <a:t>Start’Expat</a:t>
            </a:r>
            <a:r>
              <a:rPr lang="fr-FR" i="1" dirty="0" smtClean="0"/>
              <a:t>!</a:t>
            </a:r>
            <a:endParaRPr lang="fr-FR" i="1" dirty="0"/>
          </a:p>
          <a:p>
            <a:endParaRPr lang="fr-FR" dirty="0">
              <a:solidFill>
                <a:srgbClr val="FF0000">
                  <a:lumMod val="50000"/>
                </a:srgbClr>
              </a:solidFill>
            </a:endParaRPr>
          </a:p>
          <a:p>
            <a:endParaRPr lang="fr-FR" b="0" i="1" dirty="0" smtClean="0">
              <a:solidFill>
                <a:srgbClr val="FF0000">
                  <a:lumMod val="50000"/>
                </a:srgbClr>
              </a:solidFill>
            </a:endParaRPr>
          </a:p>
          <a:p>
            <a:pPr algn="ctr"/>
            <a:endParaRPr lang="fr-FR" dirty="0">
              <a:solidFill>
                <a:srgbClr val="FF0000">
                  <a:lumMod val="50000"/>
                </a:srgbClr>
              </a:solidFill>
            </a:endParaRPr>
          </a:p>
        </p:txBody>
      </p:sp>
      <p:sp>
        <p:nvSpPr>
          <p:cNvPr id="9" name="Espace réservé du texte 11"/>
          <p:cNvSpPr txBox="1">
            <a:spLocks/>
          </p:cNvSpPr>
          <p:nvPr/>
        </p:nvSpPr>
        <p:spPr>
          <a:xfrm>
            <a:off x="3311860" y="1548279"/>
            <a:ext cx="2520280" cy="2672809"/>
          </a:xfrm>
          <a:prstGeom prst="rect">
            <a:avLst/>
          </a:prstGeom>
          <a:solidFill>
            <a:schemeClr val="bg1">
              <a:lumMod val="65000"/>
              <a:alpha val="2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CONSO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CRÉDIT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ÉTUDIANT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APPRENTI 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</a:rPr>
              <a:t>0,90% TAEG Fixe</a:t>
            </a:r>
          </a:p>
          <a:p>
            <a:r>
              <a:rPr lang="fr-FR" dirty="0" smtClean="0">
                <a:solidFill>
                  <a:schemeClr val="accent2">
                    <a:lumMod val="75000"/>
                  </a:schemeClr>
                </a:solidFill>
              </a:rPr>
              <a:t>Frais de dossier offerts</a:t>
            </a:r>
          </a:p>
          <a:p>
            <a:endParaRPr lang="fr-FR" dirty="0" smtClean="0"/>
          </a:p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PRÊT POUR AVANCER</a:t>
            </a:r>
            <a:endParaRPr lang="fr-FR" dirty="0"/>
          </a:p>
          <a:p>
            <a:r>
              <a:rPr lang="fr-FR" dirty="0" smtClean="0">
                <a:solidFill>
                  <a:schemeClr val="accent2">
                    <a:lumMod val="75000"/>
                  </a:schemeClr>
                </a:solidFill>
              </a:rPr>
              <a:t>1,90</a:t>
            </a: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% TAEG Fixe</a:t>
            </a:r>
          </a:p>
          <a:p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Frais de dossier 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</a:rPr>
              <a:t>offerts</a:t>
            </a:r>
            <a:endParaRPr lang="fr-FR" dirty="0">
              <a:solidFill>
                <a:srgbClr val="FF0000">
                  <a:lumMod val="50000"/>
                </a:srgbClr>
              </a:solidFill>
            </a:endParaRPr>
          </a:p>
          <a:p>
            <a:pPr algn="ctr"/>
            <a:endParaRPr lang="fr-FR" b="0" i="1" dirty="0">
              <a:solidFill>
                <a:srgbClr val="FF0000">
                  <a:lumMod val="50000"/>
                </a:srgbClr>
              </a:solidFill>
            </a:endParaRPr>
          </a:p>
          <a:p>
            <a:pPr algn="ctr"/>
            <a:endParaRPr lang="fr-FR" dirty="0">
              <a:solidFill>
                <a:srgbClr val="FF0000">
                  <a:lumMod val="50000"/>
                </a:srgbClr>
              </a:solidFill>
            </a:endParaRPr>
          </a:p>
        </p:txBody>
      </p:sp>
      <p:sp>
        <p:nvSpPr>
          <p:cNvPr id="10" name="Espace réservé du texte 11"/>
          <p:cNvSpPr txBox="1">
            <a:spLocks/>
          </p:cNvSpPr>
          <p:nvPr/>
        </p:nvSpPr>
        <p:spPr>
          <a:xfrm>
            <a:off x="6156176" y="1556793"/>
            <a:ext cx="2520280" cy="2016223"/>
          </a:xfrm>
          <a:prstGeom prst="rect">
            <a:avLst/>
          </a:prstGeom>
          <a:solidFill>
            <a:schemeClr val="tx2">
              <a:lumMod val="75000"/>
              <a:alpha val="2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400" dirty="0" smtClean="0">
                <a:solidFill>
                  <a:srgbClr val="FF0000">
                    <a:lumMod val="50000"/>
                  </a:srgbClr>
                </a:solidFill>
              </a:rPr>
              <a:t>IARD</a:t>
            </a:r>
            <a:r>
              <a:rPr lang="fr-FR" dirty="0" smtClean="0">
                <a:solidFill>
                  <a:srgbClr val="FF0000">
                    <a:lumMod val="50000"/>
                  </a:srgbClr>
                </a:solidFill>
              </a:rPr>
              <a:t/>
            </a:r>
            <a:br>
              <a:rPr lang="fr-FR" dirty="0" smtClean="0">
                <a:solidFill>
                  <a:srgbClr val="FF0000">
                    <a:lumMod val="50000"/>
                  </a:srgbClr>
                </a:solidFill>
              </a:rPr>
            </a:br>
            <a:r>
              <a:rPr lang="fr-FR" dirty="0" smtClean="0">
                <a:solidFill>
                  <a:srgbClr val="FF0000">
                    <a:lumMod val="50000"/>
                  </a:srgbClr>
                </a:solidFill>
              </a:rPr>
              <a:t>OFFRES NATIONALES SANTÉ/MRH </a:t>
            </a:r>
          </a:p>
          <a:p>
            <a:pPr algn="ctr"/>
            <a:endParaRPr lang="fr-FR" sz="1000" b="0" i="1" dirty="0">
              <a:solidFill>
                <a:srgbClr val="FF0000">
                  <a:lumMod val="50000"/>
                </a:srgbClr>
              </a:solidFill>
            </a:endParaRPr>
          </a:p>
          <a:p>
            <a:r>
              <a:rPr lang="fr-FR" dirty="0" smtClean="0">
                <a:solidFill>
                  <a:srgbClr val="FF0000">
                    <a:lumMod val="50000"/>
                  </a:srgbClr>
                </a:solidFill>
              </a:rPr>
              <a:t>Santé : </a:t>
            </a:r>
            <a:r>
              <a:rPr lang="fr-FR" dirty="0" smtClean="0"/>
              <a:t>1 </a:t>
            </a:r>
            <a:r>
              <a:rPr lang="fr-FR" dirty="0"/>
              <a:t>mois </a:t>
            </a:r>
            <a:r>
              <a:rPr lang="fr-FR" dirty="0" smtClean="0"/>
              <a:t>offert </a:t>
            </a:r>
            <a:r>
              <a:rPr lang="fr-FR" dirty="0"/>
              <a:t>sur </a:t>
            </a:r>
            <a:r>
              <a:rPr lang="fr-FR" dirty="0" smtClean="0"/>
              <a:t>la Formule 1 </a:t>
            </a:r>
            <a:r>
              <a:rPr lang="fr-FR" dirty="0"/>
              <a:t>Côté JE </a:t>
            </a:r>
            <a:endParaRPr lang="fr-FR" dirty="0" smtClean="0"/>
          </a:p>
          <a:p>
            <a:endParaRPr lang="fr-FR" sz="800" dirty="0" smtClean="0">
              <a:solidFill>
                <a:srgbClr val="FF0000">
                  <a:lumMod val="50000"/>
                </a:srgbClr>
              </a:solidFill>
            </a:endParaRPr>
          </a:p>
          <a:p>
            <a:r>
              <a:rPr lang="fr-FR" dirty="0" smtClean="0">
                <a:solidFill>
                  <a:srgbClr val="FF0000">
                    <a:lumMod val="50000"/>
                  </a:srgbClr>
                </a:solidFill>
              </a:rPr>
              <a:t>MRH : </a:t>
            </a:r>
            <a:r>
              <a:rPr lang="fr-FR" dirty="0"/>
              <a:t>1</a:t>
            </a:r>
            <a:r>
              <a:rPr lang="fr-FR" dirty="0" smtClean="0"/>
              <a:t> </a:t>
            </a:r>
            <a:r>
              <a:rPr lang="fr-FR" dirty="0"/>
              <a:t>mois </a:t>
            </a:r>
            <a:r>
              <a:rPr lang="fr-FR" dirty="0" smtClean="0"/>
              <a:t>offert </a:t>
            </a:r>
            <a:r>
              <a:rPr lang="fr-FR" dirty="0"/>
              <a:t>sur la </a:t>
            </a:r>
            <a:r>
              <a:rPr lang="fr-FR" dirty="0" smtClean="0"/>
              <a:t>Formule 1  Jeunes</a:t>
            </a:r>
            <a:endParaRPr lang="fr-FR" dirty="0">
              <a:solidFill>
                <a:srgbClr val="FF0000">
                  <a:lumMod val="50000"/>
                </a:srgbClr>
              </a:solidFill>
            </a:endParaRPr>
          </a:p>
        </p:txBody>
      </p:sp>
      <p:sp>
        <p:nvSpPr>
          <p:cNvPr id="11" name="Espace réservé du texte 11"/>
          <p:cNvSpPr txBox="1">
            <a:spLocks/>
          </p:cNvSpPr>
          <p:nvPr/>
        </p:nvSpPr>
        <p:spPr>
          <a:xfrm>
            <a:off x="6160788" y="3789040"/>
            <a:ext cx="2520280" cy="2367751"/>
          </a:xfrm>
          <a:prstGeom prst="rect">
            <a:avLst/>
          </a:prstGeom>
          <a:solidFill>
            <a:schemeClr val="bg1">
              <a:lumMod val="65000"/>
              <a:alpha val="2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Opé BAC</a:t>
            </a:r>
          </a:p>
          <a:p>
            <a:pPr algn="ctr"/>
            <a:r>
              <a:rPr lang="fr-FR" dirty="0" smtClean="0">
                <a:solidFill>
                  <a:srgbClr val="FF0000">
                    <a:lumMod val="50000"/>
                  </a:srgbClr>
                </a:solidFill>
              </a:rPr>
              <a:t>Réservés </a:t>
            </a:r>
            <a:r>
              <a:rPr lang="fr-FR" dirty="0">
                <a:solidFill>
                  <a:srgbClr val="FF0000">
                    <a:lumMod val="50000"/>
                  </a:srgbClr>
                </a:solidFill>
              </a:rPr>
              <a:t>aux </a:t>
            </a:r>
            <a:r>
              <a:rPr lang="fr-FR" dirty="0" smtClean="0">
                <a:solidFill>
                  <a:srgbClr val="FF0000">
                    <a:lumMod val="50000"/>
                  </a:srgbClr>
                </a:solidFill>
              </a:rPr>
              <a:t>bacheliers                 </a:t>
            </a:r>
            <a:r>
              <a:rPr lang="fr-FR" sz="1200" b="0" i="1" dirty="0" smtClean="0">
                <a:solidFill>
                  <a:srgbClr val="FF0000">
                    <a:lumMod val="50000"/>
                  </a:srgbClr>
                </a:solidFill>
              </a:rPr>
              <a:t>sur  </a:t>
            </a:r>
            <a:r>
              <a:rPr lang="fr-FR" sz="1200" b="0" i="1" dirty="0">
                <a:solidFill>
                  <a:srgbClr val="FF0000">
                    <a:lumMod val="50000"/>
                  </a:srgbClr>
                </a:solidFill>
              </a:rPr>
              <a:t>présentation </a:t>
            </a:r>
            <a:r>
              <a:rPr lang="fr-FR" sz="1200" b="0" i="1" dirty="0" smtClean="0">
                <a:solidFill>
                  <a:srgbClr val="FF0000">
                    <a:lumMod val="50000"/>
                  </a:srgbClr>
                </a:solidFill>
              </a:rPr>
              <a:t>d’un justificatif de réussite </a:t>
            </a:r>
            <a:r>
              <a:rPr lang="fr-FR" sz="1200" b="0" i="1" dirty="0">
                <a:solidFill>
                  <a:srgbClr val="FF0000">
                    <a:lumMod val="50000"/>
                  </a:srgbClr>
                </a:solidFill>
              </a:rPr>
              <a:t>du </a:t>
            </a:r>
            <a:r>
              <a:rPr lang="fr-FR" sz="1200" b="0" i="1" dirty="0" smtClean="0">
                <a:solidFill>
                  <a:srgbClr val="FF0000">
                    <a:lumMod val="50000"/>
                  </a:srgbClr>
                </a:solidFill>
              </a:rPr>
              <a:t>BAC, pour </a:t>
            </a:r>
            <a:r>
              <a:rPr lang="fr-FR" sz="1200" b="0" i="1" dirty="0">
                <a:solidFill>
                  <a:srgbClr val="FF0000">
                    <a:lumMod val="50000"/>
                  </a:srgbClr>
                </a:solidFill>
              </a:rPr>
              <a:t>toute ouverture ou détention d’un </a:t>
            </a:r>
            <a:r>
              <a:rPr lang="fr-FR" sz="1200" b="0" i="1" dirty="0" smtClean="0">
                <a:solidFill>
                  <a:srgbClr val="FF0000">
                    <a:lumMod val="50000"/>
                  </a:srgbClr>
                </a:solidFill>
              </a:rPr>
              <a:t>livret</a:t>
            </a:r>
            <a:endParaRPr lang="fr-FR" sz="1200" b="0" i="1" dirty="0">
              <a:solidFill>
                <a:srgbClr val="FF0000">
                  <a:lumMod val="50000"/>
                </a:srgbClr>
              </a:solidFill>
            </a:endParaRPr>
          </a:p>
          <a:p>
            <a:pPr algn="ctr"/>
            <a:endParaRPr lang="fr-FR" b="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Mention Assez Bien : 40 €</a:t>
            </a:r>
          </a:p>
          <a:p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Mention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Bien : 80 €</a:t>
            </a:r>
          </a:p>
          <a:p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Mention Très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Bien : 160 €</a:t>
            </a:r>
            <a:endParaRPr lang="fr-FR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Arrondir un rectangle avec un coin diagonal 11"/>
          <p:cNvSpPr/>
          <p:nvPr/>
        </p:nvSpPr>
        <p:spPr>
          <a:xfrm>
            <a:off x="8028384" y="1412776"/>
            <a:ext cx="864096" cy="450084"/>
          </a:xfrm>
          <a:prstGeom prst="round2Diag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À partir du 01/06</a:t>
            </a:r>
            <a:endParaRPr lang="fr-FR" sz="1400" dirty="0"/>
          </a:p>
        </p:txBody>
      </p:sp>
      <p:sp>
        <p:nvSpPr>
          <p:cNvPr id="13" name="Arrondir un rectangle avec un coin diagonal 12"/>
          <p:cNvSpPr/>
          <p:nvPr/>
        </p:nvSpPr>
        <p:spPr>
          <a:xfrm>
            <a:off x="8028384" y="5805264"/>
            <a:ext cx="864096" cy="450084"/>
          </a:xfrm>
          <a:prstGeom prst="round2Diag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À partir du 24/06</a:t>
            </a:r>
            <a:endParaRPr lang="fr-FR" sz="1400" dirty="0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2112" y="5063106"/>
            <a:ext cx="743180" cy="801241"/>
          </a:xfrm>
          <a:prstGeom prst="rect">
            <a:avLst/>
          </a:prstGeom>
        </p:spPr>
      </p:pic>
      <p:sp>
        <p:nvSpPr>
          <p:cNvPr id="16" name="Arrondir un rectangle avec un coin diagonal 15"/>
          <p:cNvSpPr/>
          <p:nvPr/>
        </p:nvSpPr>
        <p:spPr>
          <a:xfrm>
            <a:off x="2697247" y="1323237"/>
            <a:ext cx="864096" cy="450084"/>
          </a:xfrm>
          <a:prstGeom prst="round2Diag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À partir du 16/05</a:t>
            </a:r>
            <a:endParaRPr lang="fr-FR" sz="1400" dirty="0"/>
          </a:p>
        </p:txBody>
      </p:sp>
      <p:sp>
        <p:nvSpPr>
          <p:cNvPr id="4" name="ZoneTexte 3"/>
          <p:cNvSpPr txBox="1"/>
          <p:nvPr/>
        </p:nvSpPr>
        <p:spPr>
          <a:xfrm>
            <a:off x="467544" y="6335742"/>
            <a:ext cx="59766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Plus d’infos </a:t>
            </a:r>
            <a:r>
              <a:rPr lang="fr-FR" sz="1100" dirty="0"/>
              <a:t>dans le BOOK des Offres promotionnelles : </a:t>
            </a:r>
            <a:r>
              <a:rPr lang="fr-FR" sz="1100" i="1" kern="0" dirty="0">
                <a:solidFill>
                  <a:prstClr val="black">
                    <a:lumMod val="65000"/>
                    <a:lumOff val="35000"/>
                  </a:prstClr>
                </a:solidFill>
                <a:hlinkClick r:id="rId3"/>
              </a:rPr>
              <a:t>Clic </a:t>
            </a:r>
            <a:r>
              <a:rPr lang="fr-FR" sz="1100" i="1" kern="0" dirty="0" smtClean="0">
                <a:solidFill>
                  <a:prstClr val="black">
                    <a:lumMod val="65000"/>
                    <a:lumOff val="35000"/>
                  </a:prstClr>
                </a:solidFill>
                <a:hlinkClick r:id="rId3"/>
              </a:rPr>
              <a:t>ici</a:t>
            </a:r>
            <a:endParaRPr lang="fr-FR" sz="1100" dirty="0" smtClean="0"/>
          </a:p>
        </p:txBody>
      </p:sp>
      <p:grpSp>
        <p:nvGrpSpPr>
          <p:cNvPr id="17" name="Groupe 16"/>
          <p:cNvGrpSpPr/>
          <p:nvPr/>
        </p:nvGrpSpPr>
        <p:grpSpPr>
          <a:xfrm rot="20752221">
            <a:off x="193752" y="1378686"/>
            <a:ext cx="719912" cy="616018"/>
            <a:chOff x="251520" y="1412776"/>
            <a:chExt cx="720080" cy="720080"/>
          </a:xfrm>
        </p:grpSpPr>
        <p:sp>
          <p:nvSpPr>
            <p:cNvPr id="7" name="Étoile à 5 branches 6"/>
            <p:cNvSpPr/>
            <p:nvPr/>
          </p:nvSpPr>
          <p:spPr>
            <a:xfrm>
              <a:off x="251520" y="1412776"/>
              <a:ext cx="720080" cy="720080"/>
            </a:xfrm>
            <a:prstGeom prst="star5">
              <a:avLst/>
            </a:prstGeom>
            <a:ln>
              <a:solidFill>
                <a:srgbClr val="C316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 dirty="0"/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283996" y="1620392"/>
              <a:ext cx="6480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b="1" dirty="0" smtClean="0">
                  <a:solidFill>
                    <a:schemeClr val="bg1"/>
                  </a:solidFill>
                </a:rPr>
                <a:t>Éligible </a:t>
              </a:r>
            </a:p>
            <a:p>
              <a:pPr algn="ctr"/>
              <a:r>
                <a:rPr lang="fr-FR" sz="800" b="1" dirty="0" smtClean="0">
                  <a:solidFill>
                    <a:schemeClr val="bg1"/>
                  </a:solidFill>
                </a:rPr>
                <a:t>SED</a:t>
              </a:r>
            </a:p>
          </p:txBody>
        </p:sp>
      </p:grpSp>
      <p:grpSp>
        <p:nvGrpSpPr>
          <p:cNvPr id="23" name="Groupe 22"/>
          <p:cNvGrpSpPr/>
          <p:nvPr/>
        </p:nvGrpSpPr>
        <p:grpSpPr>
          <a:xfrm rot="390895">
            <a:off x="5405078" y="1338738"/>
            <a:ext cx="714275" cy="593612"/>
            <a:chOff x="251520" y="1412776"/>
            <a:chExt cx="720080" cy="720080"/>
          </a:xfrm>
        </p:grpSpPr>
        <p:sp>
          <p:nvSpPr>
            <p:cNvPr id="30" name="Étoile à 5 branches 29"/>
            <p:cNvSpPr/>
            <p:nvPr/>
          </p:nvSpPr>
          <p:spPr>
            <a:xfrm>
              <a:off x="251520" y="1412776"/>
              <a:ext cx="720080" cy="720080"/>
            </a:xfrm>
            <a:prstGeom prst="star5">
              <a:avLst/>
            </a:prstGeom>
            <a:ln>
              <a:solidFill>
                <a:srgbClr val="C316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 dirty="0"/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283996" y="1620392"/>
              <a:ext cx="6480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b="1" dirty="0" smtClean="0">
                  <a:solidFill>
                    <a:schemeClr val="bg1"/>
                  </a:solidFill>
                </a:rPr>
                <a:t>Éligible </a:t>
              </a:r>
            </a:p>
            <a:p>
              <a:pPr algn="ctr"/>
              <a:r>
                <a:rPr lang="fr-FR" sz="800" b="1" dirty="0" smtClean="0">
                  <a:solidFill>
                    <a:schemeClr val="bg1"/>
                  </a:solidFill>
                </a:rPr>
                <a:t>SED</a:t>
              </a:r>
            </a:p>
          </p:txBody>
        </p:sp>
      </p:grpSp>
      <p:grpSp>
        <p:nvGrpSpPr>
          <p:cNvPr id="32" name="Groupe 31"/>
          <p:cNvGrpSpPr/>
          <p:nvPr/>
        </p:nvGrpSpPr>
        <p:grpSpPr>
          <a:xfrm rot="992277">
            <a:off x="8486821" y="2914927"/>
            <a:ext cx="714275" cy="593612"/>
            <a:chOff x="251520" y="1412776"/>
            <a:chExt cx="720080" cy="720080"/>
          </a:xfrm>
        </p:grpSpPr>
        <p:sp>
          <p:nvSpPr>
            <p:cNvPr id="33" name="Étoile à 5 branches 32"/>
            <p:cNvSpPr/>
            <p:nvPr/>
          </p:nvSpPr>
          <p:spPr>
            <a:xfrm>
              <a:off x="251520" y="1412776"/>
              <a:ext cx="720080" cy="720080"/>
            </a:xfrm>
            <a:prstGeom prst="star5">
              <a:avLst/>
            </a:prstGeom>
            <a:ln>
              <a:solidFill>
                <a:srgbClr val="C316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 dirty="0"/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283996" y="1620392"/>
              <a:ext cx="6480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b="1" dirty="0" smtClean="0">
                  <a:solidFill>
                    <a:schemeClr val="bg1"/>
                  </a:solidFill>
                </a:rPr>
                <a:t>Éligible </a:t>
              </a:r>
            </a:p>
            <a:p>
              <a:pPr algn="ctr"/>
              <a:r>
                <a:rPr lang="fr-FR" sz="800" b="1" dirty="0" smtClean="0">
                  <a:solidFill>
                    <a:schemeClr val="bg1"/>
                  </a:solidFill>
                </a:rPr>
                <a:t>SED</a:t>
              </a:r>
            </a:p>
          </p:txBody>
        </p:sp>
      </p:grpSp>
      <p:sp>
        <p:nvSpPr>
          <p:cNvPr id="24" name="Espace réservé du texte 11"/>
          <p:cNvSpPr txBox="1">
            <a:spLocks/>
          </p:cNvSpPr>
          <p:nvPr/>
        </p:nvSpPr>
        <p:spPr>
          <a:xfrm>
            <a:off x="3311860" y="4365105"/>
            <a:ext cx="2520280" cy="1800200"/>
          </a:xfrm>
          <a:prstGeom prst="rect">
            <a:avLst/>
          </a:prstGeom>
          <a:solidFill>
            <a:schemeClr val="tx2">
              <a:lumMod val="75000"/>
              <a:alpha val="2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dirty="0" smtClean="0">
                <a:solidFill>
                  <a:srgbClr val="FF0000">
                    <a:lumMod val="50000"/>
                  </a:srgbClr>
                </a:solidFill>
              </a:rPr>
              <a:t>RDV Bancaire Spécial JEUNES</a:t>
            </a:r>
            <a:r>
              <a:rPr lang="fr-FR" dirty="0" smtClean="0">
                <a:solidFill>
                  <a:srgbClr val="FF0000">
                    <a:lumMod val="50000"/>
                  </a:srgbClr>
                </a:solidFill>
              </a:rPr>
              <a:t/>
            </a:r>
            <a:br>
              <a:rPr lang="fr-FR" dirty="0" smtClean="0">
                <a:solidFill>
                  <a:srgbClr val="FF0000">
                    <a:lumMod val="50000"/>
                  </a:srgbClr>
                </a:solidFill>
              </a:rPr>
            </a:br>
            <a:endParaRPr lang="fr-FR" dirty="0"/>
          </a:p>
          <a:p>
            <a:pPr algn="ctr"/>
            <a:r>
              <a:rPr lang="fr-FR" dirty="0"/>
              <a:t>Évènement </a:t>
            </a:r>
            <a:r>
              <a:rPr lang="fr-FR" dirty="0" smtClean="0"/>
              <a:t>organisé par les agences avec mise à disposition d’un kit clé en main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8876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7794472" cy="707886"/>
          </a:xfrm>
        </p:spPr>
        <p:txBody>
          <a:bodyPr/>
          <a:lstStyle/>
          <a:p>
            <a:r>
              <a:rPr lang="fr-FR" b="0" dirty="0"/>
              <a:t>Des moyens à votre disposition</a:t>
            </a:r>
            <a:r>
              <a:rPr lang="fr-FR" b="0" dirty="0" smtClean="0"/>
              <a:t/>
            </a:r>
            <a:br>
              <a:rPr lang="fr-FR" b="0" dirty="0" smtClean="0"/>
            </a:br>
            <a:r>
              <a:rPr lang="fr-FR" sz="1800" cap="none" dirty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&gt;&gt; </a:t>
            </a:r>
            <a:r>
              <a:rPr lang="fr-FR" sz="1800" b="0" cap="none" dirty="0" smtClean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Offres </a:t>
            </a:r>
            <a:r>
              <a:rPr lang="fr-FR" sz="1800" b="0" cap="none" dirty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spéciales JEUNES – </a:t>
            </a:r>
            <a:r>
              <a:rPr lang="fr-FR" sz="1800" b="0" cap="none" dirty="0" smtClean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Zoom BANCA</a:t>
            </a:r>
            <a:endParaRPr lang="fr-FR" sz="1800" b="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10</a:t>
            </a:fld>
            <a:endParaRPr lang="fr-FR" dirty="0"/>
          </a:p>
        </p:txBody>
      </p:sp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1606262"/>
              </p:ext>
            </p:extLst>
          </p:nvPr>
        </p:nvGraphicFramePr>
        <p:xfrm>
          <a:off x="467542" y="2318473"/>
          <a:ext cx="3672408" cy="155448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836204"/>
                <a:gridCol w="1836204"/>
              </a:tblGrid>
              <a:tr h="2222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/>
                        <a:t>F1 Voyage : 2€/mois</a:t>
                      </a:r>
                      <a:endParaRPr lang="fr-FR" sz="12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/>
                        <a:t>F2 Séjour : 8€/mois</a:t>
                      </a:r>
                      <a:endParaRPr lang="fr-FR" sz="1200" b="1" dirty="0" smtClean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u="sng" dirty="0" smtClean="0"/>
                        <a:t>En zone €uros</a:t>
                      </a:r>
                    </a:p>
                    <a:p>
                      <a:pPr algn="ctr"/>
                      <a:r>
                        <a:rPr lang="fr-FR" sz="1200" dirty="0" smtClean="0"/>
                        <a:t>Retraits et paiements gratuits // Virement SEPA gratuit sur DEI</a:t>
                      </a:r>
                      <a:endParaRPr lang="fr-FR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u="sng" dirty="0" smtClean="0"/>
                        <a:t>Hors zone €uros</a:t>
                      </a:r>
                    </a:p>
                    <a:p>
                      <a:pPr algn="ctr"/>
                      <a:r>
                        <a:rPr lang="fr-FR" sz="1200" dirty="0" smtClean="0"/>
                        <a:t>3 retraits gratuits/mois</a:t>
                      </a:r>
                    </a:p>
                    <a:p>
                      <a:pPr algn="ctr"/>
                      <a:r>
                        <a:rPr lang="fr-FR" sz="1200" dirty="0" smtClean="0"/>
                        <a:t>10 paiements gratuits/mois</a:t>
                      </a:r>
                    </a:p>
                    <a:p>
                      <a:pPr algn="ctr"/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u="sng" dirty="0" smtClean="0"/>
                        <a:t>Hors zone €uros</a:t>
                      </a:r>
                    </a:p>
                    <a:p>
                      <a:pPr algn="ctr"/>
                      <a:r>
                        <a:rPr lang="fr-FR" sz="1200" dirty="0" smtClean="0"/>
                        <a:t>4 retraits gratuits/mois</a:t>
                      </a:r>
                    </a:p>
                    <a:p>
                      <a:pPr algn="ctr"/>
                      <a:r>
                        <a:rPr lang="fr-FR" sz="1200" dirty="0" smtClean="0"/>
                        <a:t>Paiements illimités gratuits</a:t>
                      </a:r>
                    </a:p>
                    <a:p>
                      <a:pPr algn="ctr"/>
                      <a:r>
                        <a:rPr lang="fr-FR" sz="1200" dirty="0" smtClean="0"/>
                        <a:t>1</a:t>
                      </a:r>
                      <a:r>
                        <a:rPr lang="fr-FR" sz="1200" baseline="0" dirty="0" smtClean="0"/>
                        <a:t> virement gratuit/mois</a:t>
                      </a:r>
                      <a:endParaRPr lang="fr-FR" sz="12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" name="Picture 2" descr="    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452"/>
          <a:stretch/>
        </p:blipFill>
        <p:spPr bwMode="auto">
          <a:xfrm>
            <a:off x="0" y="4129493"/>
            <a:ext cx="9144000" cy="2755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900608" y="1261989"/>
            <a:ext cx="95770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3"/>
            <a:r>
              <a:rPr lang="fr-FR" sz="1400" dirty="0" smtClean="0">
                <a:solidFill>
                  <a:sysClr val="windowText" lastClr="000000"/>
                </a:solidFill>
              </a:rPr>
              <a:t>En complément des offres spéciales </a:t>
            </a:r>
            <a:r>
              <a:rPr lang="fr-FR" sz="1400" dirty="0" err="1" smtClean="0">
                <a:solidFill>
                  <a:sysClr val="windowText" lastClr="000000"/>
                </a:solidFill>
              </a:rPr>
              <a:t>Banca</a:t>
            </a:r>
            <a:r>
              <a:rPr lang="fr-FR" sz="1400" dirty="0" smtClean="0">
                <a:solidFill>
                  <a:sysClr val="windowText" lastClr="000000"/>
                </a:solidFill>
              </a:rPr>
              <a:t> de la campagne Jeunes, pensez à </a:t>
            </a:r>
            <a:r>
              <a:rPr lang="fr-FR" sz="1400" b="1" dirty="0" smtClean="0">
                <a:solidFill>
                  <a:sysClr val="windowText" lastClr="000000"/>
                </a:solidFill>
              </a:rPr>
              <a:t>nos offres dédiées VOYAGE</a:t>
            </a:r>
            <a:r>
              <a:rPr lang="fr-FR" sz="1400" dirty="0" smtClean="0">
                <a:solidFill>
                  <a:sysClr val="windowText" lastClr="000000"/>
                </a:solidFill>
              </a:rPr>
              <a:t> </a:t>
            </a:r>
            <a:r>
              <a:rPr lang="fr-FR" sz="1400" b="1" dirty="0" smtClean="0">
                <a:solidFill>
                  <a:schemeClr val="accent1">
                    <a:lumMod val="75000"/>
                  </a:schemeClr>
                </a:solidFill>
                <a:sym typeface="Wingdings"/>
              </a:rPr>
              <a:t></a:t>
            </a:r>
            <a:r>
              <a:rPr lang="fr-FR" sz="1400" dirty="0" smtClean="0">
                <a:solidFill>
                  <a:sysClr val="windowText" lastClr="000000"/>
                </a:solidFill>
              </a:rPr>
              <a:t> pour accompagner nos jeunes clients au quotidien, jusqu’au bout du monde !</a:t>
            </a:r>
            <a:endParaRPr lang="fr-FR" sz="1400" dirty="0">
              <a:solidFill>
                <a:sysClr val="windowText" lastClr="000000"/>
              </a:solidFill>
            </a:endParaRPr>
          </a:p>
        </p:txBody>
      </p:sp>
      <p:sp>
        <p:nvSpPr>
          <p:cNvPr id="8" name="Triangle isocèle 7"/>
          <p:cNvSpPr/>
          <p:nvPr/>
        </p:nvSpPr>
        <p:spPr>
          <a:xfrm rot="10800000">
            <a:off x="-12900" y="4129493"/>
            <a:ext cx="2755893" cy="125963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527950" y="1995401"/>
            <a:ext cx="3612000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300" cap="all" dirty="0">
                <a:solidFill>
                  <a:srgbClr val="C31632"/>
                </a:solidFill>
              </a:rPr>
              <a:t>OPTION INTERNATIONALE</a:t>
            </a:r>
          </a:p>
          <a:p>
            <a:pPr algn="ctr"/>
            <a:endParaRPr lang="fr-FR" sz="1200" b="1" dirty="0" smtClean="0">
              <a:solidFill>
                <a:schemeClr val="accent1"/>
              </a:solidFill>
              <a:latin typeface="+mj-lt"/>
            </a:endParaRPr>
          </a:p>
          <a:p>
            <a:r>
              <a:rPr lang="fr-FR" sz="12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fr-FR" sz="1200" dirty="0" smtClean="0">
                <a:solidFill>
                  <a:schemeClr val="accent1"/>
                </a:solidFill>
                <a:latin typeface="+mj-lt"/>
              </a:rPr>
              <a:t>         </a:t>
            </a:r>
            <a:endParaRPr lang="fr-FR" sz="400" b="1" dirty="0">
              <a:solidFill>
                <a:schemeClr val="accent1"/>
              </a:solidFill>
              <a:latin typeface="+mj-lt"/>
            </a:endParaRPr>
          </a:p>
        </p:txBody>
      </p:sp>
      <p:grpSp>
        <p:nvGrpSpPr>
          <p:cNvPr id="10" name="Groupe 9"/>
          <p:cNvGrpSpPr/>
          <p:nvPr/>
        </p:nvGrpSpPr>
        <p:grpSpPr>
          <a:xfrm>
            <a:off x="467542" y="1988840"/>
            <a:ext cx="3672408" cy="145598"/>
            <a:chOff x="467544" y="2851354"/>
            <a:chExt cx="3672408" cy="145598"/>
          </a:xfrm>
        </p:grpSpPr>
        <p:cxnSp>
          <p:nvCxnSpPr>
            <p:cNvPr id="11" name="Connecteur droit 10"/>
            <p:cNvCxnSpPr>
              <a:stCxn id="12" idx="0"/>
            </p:cNvCxnSpPr>
            <p:nvPr/>
          </p:nvCxnSpPr>
          <p:spPr>
            <a:xfrm>
              <a:off x="503548" y="2851354"/>
              <a:ext cx="3636404" cy="0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467544" y="2851354"/>
              <a:ext cx="72008" cy="14559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4932040" y="1955978"/>
            <a:ext cx="3612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300" cap="all" dirty="0" err="1">
                <a:solidFill>
                  <a:srgbClr val="C31632"/>
                </a:solidFill>
              </a:rPr>
              <a:t>Start’Expat</a:t>
            </a:r>
            <a:endParaRPr lang="fr-FR" sz="1200" b="1" dirty="0" smtClean="0">
              <a:solidFill>
                <a:schemeClr val="accent1"/>
              </a:solidFill>
              <a:latin typeface="+mj-lt"/>
            </a:endParaRPr>
          </a:p>
          <a:p>
            <a:r>
              <a:rPr lang="fr-FR" sz="1200" dirty="0" smtClean="0">
                <a:solidFill>
                  <a:schemeClr val="accent1"/>
                </a:solidFill>
                <a:latin typeface="+mj-lt"/>
              </a:rPr>
              <a:t>          </a:t>
            </a:r>
            <a:endParaRPr lang="fr-FR" sz="400" b="1" dirty="0">
              <a:solidFill>
                <a:schemeClr val="accent1"/>
              </a:solidFill>
              <a:latin typeface="+mj-lt"/>
            </a:endParaRPr>
          </a:p>
        </p:txBody>
      </p:sp>
      <p:grpSp>
        <p:nvGrpSpPr>
          <p:cNvPr id="14" name="Groupe 13"/>
          <p:cNvGrpSpPr/>
          <p:nvPr/>
        </p:nvGrpSpPr>
        <p:grpSpPr>
          <a:xfrm>
            <a:off x="4871632" y="1949417"/>
            <a:ext cx="3672408" cy="145598"/>
            <a:chOff x="467544" y="2851354"/>
            <a:chExt cx="3672408" cy="145598"/>
          </a:xfrm>
        </p:grpSpPr>
        <p:cxnSp>
          <p:nvCxnSpPr>
            <p:cNvPr id="15" name="Connecteur droit 14"/>
            <p:cNvCxnSpPr>
              <a:stCxn id="16" idx="0"/>
            </p:cNvCxnSpPr>
            <p:nvPr/>
          </p:nvCxnSpPr>
          <p:spPr>
            <a:xfrm>
              <a:off x="503548" y="2851354"/>
              <a:ext cx="3636404" cy="0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/>
            <p:cNvSpPr/>
            <p:nvPr/>
          </p:nvSpPr>
          <p:spPr>
            <a:xfrm>
              <a:off x="467544" y="2851354"/>
              <a:ext cx="72008" cy="14559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" name="Rectangle 2"/>
          <p:cNvSpPr/>
          <p:nvPr/>
        </p:nvSpPr>
        <p:spPr>
          <a:xfrm>
            <a:off x="4905774" y="2326261"/>
            <a:ext cx="377068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>
              <a:buClr>
                <a:schemeClr val="tx2">
                  <a:lumMod val="75000"/>
                </a:schemeClr>
              </a:buClr>
            </a:pPr>
            <a:r>
              <a:rPr lang="fr-FR" sz="1200" dirty="0" smtClean="0">
                <a:solidFill>
                  <a:sysClr val="windowText" lastClr="000000"/>
                </a:solidFill>
              </a:rPr>
              <a:t>En partenariat avec MSH INTERNATIONAL, </a:t>
            </a:r>
            <a:r>
              <a:rPr lang="fr-FR" sz="1200" b="1" dirty="0" err="1" smtClean="0">
                <a:solidFill>
                  <a:sysClr val="windowText" lastClr="000000"/>
                </a:solidFill>
              </a:rPr>
              <a:t>Start’Expat</a:t>
            </a:r>
            <a:r>
              <a:rPr lang="fr-FR" sz="1200" dirty="0" smtClean="0">
                <a:solidFill>
                  <a:sysClr val="windowText" lastClr="000000"/>
                </a:solidFill>
              </a:rPr>
              <a:t> est une assurance </a:t>
            </a:r>
            <a:r>
              <a:rPr lang="fr-FR" sz="1200" dirty="0">
                <a:solidFill>
                  <a:sysClr val="windowText" lastClr="000000"/>
                </a:solidFill>
              </a:rPr>
              <a:t>simple et compétitive </a:t>
            </a:r>
            <a:r>
              <a:rPr lang="fr-FR" sz="1200" dirty="0" smtClean="0">
                <a:solidFill>
                  <a:sysClr val="windowText" lastClr="000000"/>
                </a:solidFill>
              </a:rPr>
              <a:t>qui couvre les clients dans </a:t>
            </a:r>
            <a:r>
              <a:rPr lang="fr-FR" sz="1200" dirty="0">
                <a:solidFill>
                  <a:sysClr val="windowText" lastClr="000000"/>
                </a:solidFill>
              </a:rPr>
              <a:t>le monde entier en cas de maladie, de blessure ou d’accident. </a:t>
            </a:r>
            <a:endParaRPr lang="fr-FR" sz="1200" dirty="0" smtClean="0">
              <a:solidFill>
                <a:sysClr val="windowText" lastClr="000000"/>
              </a:solidFill>
            </a:endParaRPr>
          </a:p>
          <a:p>
            <a:pPr marL="171450" lvl="3" indent="-171450" algn="just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200" dirty="0" smtClean="0">
                <a:solidFill>
                  <a:sysClr val="windowText" lastClr="000000"/>
                </a:solidFill>
              </a:rPr>
              <a:t>pour les clients de </a:t>
            </a:r>
            <a:r>
              <a:rPr lang="fr-FR" sz="1200" b="1" dirty="0" smtClean="0">
                <a:solidFill>
                  <a:sysClr val="windowText" lastClr="000000"/>
                </a:solidFill>
              </a:rPr>
              <a:t>16 à 64 ans </a:t>
            </a:r>
          </a:p>
          <a:p>
            <a:pPr marL="171450" lvl="3" indent="-171450" algn="just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200" dirty="0" smtClean="0">
                <a:solidFill>
                  <a:sysClr val="windowText" lastClr="000000"/>
                </a:solidFill>
              </a:rPr>
              <a:t>pour un séjour d’une </a:t>
            </a:r>
            <a:r>
              <a:rPr lang="fr-FR" sz="1200" dirty="0">
                <a:solidFill>
                  <a:sysClr val="windowText" lastClr="000000"/>
                </a:solidFill>
              </a:rPr>
              <a:t>durée de 1 à 12 </a:t>
            </a:r>
            <a:r>
              <a:rPr lang="fr-FR" sz="1200" dirty="0" smtClean="0">
                <a:solidFill>
                  <a:sysClr val="windowText" lastClr="000000"/>
                </a:solidFill>
              </a:rPr>
              <a:t>mois</a:t>
            </a:r>
            <a:endParaRPr lang="fr-FR" sz="1200" dirty="0">
              <a:solidFill>
                <a:sysClr val="windowText" lastClr="000000"/>
              </a:solidFill>
            </a:endParaRPr>
          </a:p>
          <a:p>
            <a:pPr marL="0" lvl="3" algn="just">
              <a:buClr>
                <a:schemeClr val="tx2">
                  <a:lumMod val="75000"/>
                </a:schemeClr>
              </a:buClr>
            </a:pPr>
            <a:endParaRPr lang="fr-FR" sz="1200" dirty="0" smtClean="0">
              <a:solidFill>
                <a:sysClr val="windowText" lastClr="000000"/>
              </a:solidFill>
            </a:endParaRPr>
          </a:p>
          <a:p>
            <a:pPr marL="0" lvl="3" algn="just">
              <a:buClr>
                <a:schemeClr val="tx2">
                  <a:lumMod val="75000"/>
                </a:schemeClr>
              </a:buClr>
            </a:pPr>
            <a:r>
              <a:rPr lang="fr-FR" sz="1200" dirty="0" smtClean="0">
                <a:solidFill>
                  <a:sysClr val="windowText" lastClr="000000"/>
                </a:solidFill>
              </a:rPr>
              <a:t>Prise en </a:t>
            </a:r>
            <a:r>
              <a:rPr lang="fr-FR" sz="1200" dirty="0">
                <a:solidFill>
                  <a:sysClr val="windowText" lastClr="000000"/>
                </a:solidFill>
              </a:rPr>
              <a:t>charge </a:t>
            </a:r>
            <a:r>
              <a:rPr lang="fr-FR" sz="1200" dirty="0" smtClean="0">
                <a:solidFill>
                  <a:sysClr val="windowText" lastClr="000000"/>
                </a:solidFill>
              </a:rPr>
              <a:t>des </a:t>
            </a:r>
            <a:r>
              <a:rPr lang="fr-FR" sz="1200" b="1" dirty="0">
                <a:solidFill>
                  <a:sysClr val="windowText" lastClr="000000"/>
                </a:solidFill>
              </a:rPr>
              <a:t>frais médicaux </a:t>
            </a:r>
            <a:r>
              <a:rPr lang="fr-FR" sz="1200" dirty="0">
                <a:solidFill>
                  <a:sysClr val="windowText" lastClr="000000"/>
                </a:solidFill>
              </a:rPr>
              <a:t>et/ou </a:t>
            </a:r>
            <a:r>
              <a:rPr lang="fr-FR" sz="1200" dirty="0" smtClean="0">
                <a:solidFill>
                  <a:sysClr val="windowText" lastClr="000000"/>
                </a:solidFill>
              </a:rPr>
              <a:t>d'hospitalisation, </a:t>
            </a:r>
            <a:r>
              <a:rPr lang="fr-FR" sz="1200" dirty="0">
                <a:solidFill>
                  <a:sysClr val="windowText" lastClr="000000"/>
                </a:solidFill>
              </a:rPr>
              <a:t>assurance en cas de </a:t>
            </a:r>
            <a:r>
              <a:rPr lang="fr-FR" sz="1200" b="1" dirty="0">
                <a:solidFill>
                  <a:sysClr val="windowText" lastClr="000000"/>
                </a:solidFill>
              </a:rPr>
              <a:t>perte et vol de </a:t>
            </a:r>
            <a:r>
              <a:rPr lang="fr-FR" sz="1200" b="1" dirty="0" smtClean="0">
                <a:solidFill>
                  <a:sysClr val="windowText" lastClr="000000"/>
                </a:solidFill>
              </a:rPr>
              <a:t>bagages</a:t>
            </a:r>
            <a:r>
              <a:rPr lang="fr-FR" sz="1200" dirty="0" smtClean="0">
                <a:solidFill>
                  <a:sysClr val="windowText" lastClr="000000"/>
                </a:solidFill>
              </a:rPr>
              <a:t>, garantie </a:t>
            </a:r>
            <a:r>
              <a:rPr lang="fr-FR" sz="1200" dirty="0">
                <a:solidFill>
                  <a:sysClr val="windowText" lastClr="000000"/>
                </a:solidFill>
              </a:rPr>
              <a:t>responsabilité </a:t>
            </a:r>
            <a:r>
              <a:rPr lang="fr-FR" sz="1200" dirty="0" smtClean="0">
                <a:solidFill>
                  <a:sysClr val="windowText" lastClr="000000"/>
                </a:solidFill>
              </a:rPr>
              <a:t>civile… pratique pour voyager l’esprit tranquille !</a:t>
            </a:r>
            <a:endParaRPr lang="fr-FR" sz="12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47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Arrondir un rectangle avec un coin diagonal 21"/>
          <p:cNvSpPr/>
          <p:nvPr/>
        </p:nvSpPr>
        <p:spPr>
          <a:xfrm>
            <a:off x="4283968" y="2000441"/>
            <a:ext cx="1296144" cy="308717"/>
          </a:xfrm>
          <a:prstGeom prst="round2Diag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Arrondir un rectangle avec un coin diagonal 20"/>
          <p:cNvSpPr/>
          <p:nvPr/>
        </p:nvSpPr>
        <p:spPr>
          <a:xfrm>
            <a:off x="6592486" y="2000441"/>
            <a:ext cx="1579913" cy="308717"/>
          </a:xfrm>
          <a:prstGeom prst="round2Diag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Arrondir un rectangle avec un coin diagonal 6"/>
          <p:cNvSpPr/>
          <p:nvPr/>
        </p:nvSpPr>
        <p:spPr>
          <a:xfrm>
            <a:off x="899592" y="2000441"/>
            <a:ext cx="1296144" cy="308717"/>
          </a:xfrm>
          <a:prstGeom prst="round2Diag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7794472" cy="707886"/>
          </a:xfrm>
        </p:spPr>
        <p:txBody>
          <a:bodyPr/>
          <a:lstStyle/>
          <a:p>
            <a:r>
              <a:rPr lang="fr-FR" b="0" dirty="0"/>
              <a:t>Des moyens à votre disposition</a:t>
            </a:r>
            <a:r>
              <a:rPr lang="fr-FR" b="0" dirty="0" smtClean="0"/>
              <a:t/>
            </a:r>
            <a:br>
              <a:rPr lang="fr-FR" b="0" dirty="0" smtClean="0"/>
            </a:br>
            <a:r>
              <a:rPr lang="fr-FR" sz="1800" cap="none" dirty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&gt;&gt; </a:t>
            </a:r>
            <a:r>
              <a:rPr lang="fr-FR" sz="1800" b="0" cap="none" dirty="0" smtClean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Offres </a:t>
            </a:r>
            <a:r>
              <a:rPr lang="fr-FR" sz="1800" b="0" cap="none" dirty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spéciales JEUNES – </a:t>
            </a:r>
            <a:r>
              <a:rPr lang="fr-FR" sz="1800" b="0" cap="none" dirty="0" smtClean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Zoom CONSO</a:t>
            </a:r>
            <a:endParaRPr lang="fr-FR" sz="1800" b="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-1044624" y="1261989"/>
            <a:ext cx="99371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3"/>
            <a:r>
              <a:rPr lang="fr-FR" sz="1400" dirty="0">
                <a:solidFill>
                  <a:sysClr val="windowText" lastClr="000000"/>
                </a:solidFill>
              </a:rPr>
              <a:t>F</a:t>
            </a:r>
            <a:r>
              <a:rPr lang="fr-FR" sz="1400" dirty="0" smtClean="0">
                <a:solidFill>
                  <a:sysClr val="windowText" lastClr="000000"/>
                </a:solidFill>
              </a:rPr>
              <a:t>inancement immédiat, partiel, différé… Notre gamme de prêts pour les Jeunes </a:t>
            </a:r>
            <a:r>
              <a:rPr lang="fr-FR" sz="1400" b="1" dirty="0" smtClean="0">
                <a:solidFill>
                  <a:sysClr val="windowText" lastClr="000000"/>
                </a:solidFill>
              </a:rPr>
              <a:t>s’adapte au plus près </a:t>
            </a:r>
            <a:r>
              <a:rPr lang="fr-FR" sz="1400" dirty="0" smtClean="0">
                <a:solidFill>
                  <a:sysClr val="windowText" lastClr="000000"/>
                </a:solidFill>
              </a:rPr>
              <a:t>du besoin de nos clients. </a:t>
            </a:r>
            <a:endParaRPr lang="fr-FR" sz="1400" dirty="0">
              <a:solidFill>
                <a:sysClr val="windowText" lastClr="000000"/>
              </a:solidFill>
            </a:endParaRPr>
          </a:p>
        </p:txBody>
      </p:sp>
      <p:sp>
        <p:nvSpPr>
          <p:cNvPr id="8" name="Triangle isocèle 7"/>
          <p:cNvSpPr/>
          <p:nvPr/>
        </p:nvSpPr>
        <p:spPr>
          <a:xfrm rot="5400000">
            <a:off x="-748132" y="4877622"/>
            <a:ext cx="2755893" cy="125963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796574"/>
              </p:ext>
            </p:extLst>
          </p:nvPr>
        </p:nvGraphicFramePr>
        <p:xfrm>
          <a:off x="629814" y="1988840"/>
          <a:ext cx="8273227" cy="4832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7930"/>
                <a:gridCol w="1695062"/>
                <a:gridCol w="1761322"/>
                <a:gridCol w="3178913"/>
              </a:tblGrid>
              <a:tr h="29711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           </a:t>
                      </a:r>
                      <a:r>
                        <a:rPr lang="fr-FR" sz="1200" b="1" kern="12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Besoin </a:t>
                      </a:r>
                      <a:r>
                        <a:rPr lang="fr-FR" sz="1200" b="1" kern="12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client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1" kern="12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Atout </a:t>
                      </a:r>
                      <a:r>
                        <a:rPr lang="fr-FR" sz="1200" b="1" kern="12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commercial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Caractéristiques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4682">
                <a:tc gridSpan="3">
                  <a:txBody>
                    <a:bodyPr/>
                    <a:lstStyle/>
                    <a:p>
                      <a:pPr algn="l"/>
                      <a:endParaRPr lang="fr-FR" sz="300" kern="1200" dirty="0" smtClean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300" kern="1200" dirty="0" smtClean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49678">
                <a:tc>
                  <a:txBody>
                    <a:bodyPr/>
                    <a:lstStyle/>
                    <a:p>
                      <a:pPr algn="l"/>
                      <a:r>
                        <a:rPr lang="fr-FR" sz="11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Financer ses études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Idéal pour répondre rapidement au besoin du client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prêt classique avec déblocage immédiat des fonds sur 120 mois max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18999">
                <a:tc rowSpan="2">
                  <a:txBody>
                    <a:bodyPr/>
                    <a:lstStyle/>
                    <a:p>
                      <a:pPr algn="l"/>
                      <a:r>
                        <a:rPr lang="fr-FR" sz="11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Disposer des fonds tout de suite mais commencer à rembourser le prêt plus tard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fr-FR" sz="11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Permettre au client de financer ses études et de rembourser le</a:t>
                      </a:r>
                      <a:r>
                        <a:rPr lang="fr-FR" sz="1100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prêt</a:t>
                      </a:r>
                      <a:r>
                        <a:rPr lang="fr-FR" sz="1100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une fois ses</a:t>
                      </a:r>
                      <a:r>
                        <a:rPr lang="fr-FR" sz="1100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 études terminées</a:t>
                      </a:r>
                      <a:endParaRPr lang="fr-FR" sz="1100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différé partiel de 12 à 60 mois avec paiement des </a:t>
                      </a:r>
                      <a:r>
                        <a:rPr lang="fr-FR" sz="11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intérêts et des assurances facultatives </a:t>
                      </a:r>
                      <a:r>
                        <a:rPr lang="fr-FR" sz="11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+ un amortissement sur 12 à 60 mois max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18999">
                <a:tc vMerge="1">
                  <a:txBody>
                    <a:bodyPr/>
                    <a:lstStyle/>
                    <a:p>
                      <a:pPr algn="l"/>
                      <a:endParaRPr lang="fr-FR" sz="1050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différé partiel de 12 à 60 mois avec paiement des </a:t>
                      </a:r>
                      <a:r>
                        <a:rPr lang="fr-FR" sz="11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assurances facultatives</a:t>
                      </a:r>
                      <a:r>
                        <a:rPr lang="fr-FR" sz="11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 + un amortissement </a:t>
                      </a:r>
                      <a:r>
                        <a:rPr lang="fr-FR" sz="11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(avec les intérêts</a:t>
                      </a:r>
                      <a:r>
                        <a:rPr lang="fr-FR" sz="11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 du différé en plus) </a:t>
                      </a:r>
                      <a:r>
                        <a:rPr lang="fr-FR" sz="11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sur </a:t>
                      </a:r>
                      <a:r>
                        <a:rPr lang="fr-FR" sz="11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12 à 60 mois max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92319">
                <a:tc rowSpan="2">
                  <a:txBody>
                    <a:bodyPr/>
                    <a:lstStyle/>
                    <a:p>
                      <a:pPr algn="l"/>
                      <a:r>
                        <a:rPr lang="fr-FR" sz="1100" b="1" kern="1200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Financer ses études en débloquant les fonds au fur et à mesure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Permet de débloquer</a:t>
                      </a:r>
                      <a:r>
                        <a:rPr lang="fr-FR" sz="1100" kern="1200" baseline="0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 les fonds en fonction de l’évolution du cursus de l’étudiant</a:t>
                      </a:r>
                      <a:endParaRPr lang="fr-FR" sz="1100" kern="120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+mj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+mn-lt"/>
                        </a:rPr>
                        <a:t>différé partiel de 12 à 60 mois avec paiement des </a:t>
                      </a:r>
                      <a:r>
                        <a:rPr lang="fr-FR" sz="1100" b="1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+mn-lt"/>
                        </a:rPr>
                        <a:t>intérêts et des assurances facultatives </a:t>
                      </a:r>
                      <a:r>
                        <a:rPr lang="fr-FR" sz="1100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+mn-lt"/>
                        </a:rPr>
                        <a:t>+ un amortissement sur 12 à 60 mois max. Déblocage des fonds en 11 versements max durant la période de différé uniquement.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92319">
                <a:tc vMerge="1">
                  <a:txBody>
                    <a:bodyPr/>
                    <a:lstStyle/>
                    <a:p>
                      <a:pPr algn="l"/>
                      <a:endParaRPr lang="fr-FR" sz="1050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fontAlgn="ctr">
                        <a:buFont typeface="Wingdings" panose="05000000000000000000" pitchFamily="2" charset="2"/>
                        <a:buNone/>
                      </a:pPr>
                      <a:r>
                        <a:rPr lang="fr-FR" sz="1100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+mn-lt"/>
                        </a:rPr>
                        <a:t>différé partiel de 12 à 60 mois avec paiement des </a:t>
                      </a:r>
                      <a:r>
                        <a:rPr lang="fr-FR" sz="1100" b="1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+mn-lt"/>
                        </a:rPr>
                        <a:t>assurances facultatives</a:t>
                      </a:r>
                      <a:r>
                        <a:rPr lang="fr-FR" sz="1100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+mn-lt"/>
                        </a:rPr>
                        <a:t> + un amortissement sur 12 à 60 mois </a:t>
                      </a:r>
                      <a:r>
                        <a:rPr lang="fr-FR" sz="1100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+mn-lt"/>
                        </a:rPr>
                        <a:t>max (avec les intérêts</a:t>
                      </a:r>
                      <a:r>
                        <a:rPr lang="fr-FR" sz="1100" baseline="0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+mn-lt"/>
                        </a:rPr>
                        <a:t> du différé en plus) </a:t>
                      </a:r>
                      <a:r>
                        <a:rPr lang="fr-FR" sz="1100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+mn-lt"/>
                        </a:rPr>
                        <a:t>. </a:t>
                      </a:r>
                      <a:r>
                        <a:rPr lang="fr-FR" sz="1100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+mn-lt"/>
                        </a:rPr>
                        <a:t>Déblocage des fonds en 11 versements max durant la période de différé uniquement.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923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 smtClean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Financer les frais occasionnés par son </a:t>
                      </a:r>
                      <a:r>
                        <a:rPr lang="fr-FR" sz="1100" b="1" kern="1200" dirty="0" smtClean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emménagement</a:t>
                      </a:r>
                      <a:endParaRPr lang="fr-FR" sz="1100" b="1" kern="1200" dirty="0" smtClean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  <a:latin typeface="+mj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 smtClean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Idéal pour répondre rapidement au besoin du client qui entre dans la vie active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 smtClean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prêt classique avec déblocage immédiat des fonds sur 120 mois max</a:t>
                      </a:r>
                    </a:p>
                    <a:p>
                      <a:pPr marL="0" algn="l" defTabSz="914400" rtl="0" eaLnBrk="1" latinLnBrk="0" hangingPunct="1"/>
                      <a:endParaRPr lang="fr-FR" sz="1100" kern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Pentagone 9"/>
          <p:cNvSpPr/>
          <p:nvPr/>
        </p:nvSpPr>
        <p:spPr>
          <a:xfrm>
            <a:off x="2354995" y="2564904"/>
            <a:ext cx="1352909" cy="432048"/>
          </a:xfrm>
          <a:prstGeom prst="homePlat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Crédit Étudiant/Apprenti</a:t>
            </a:r>
            <a:endParaRPr lang="fr-FR" sz="105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Pentagone 10"/>
          <p:cNvSpPr/>
          <p:nvPr/>
        </p:nvSpPr>
        <p:spPr>
          <a:xfrm>
            <a:off x="2354995" y="3212976"/>
            <a:ext cx="1352909" cy="432048"/>
          </a:xfrm>
          <a:prstGeom prst="homePlat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Crédit E/A différé partiel</a:t>
            </a:r>
            <a:endParaRPr lang="fr-FR" sz="105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Pentagone 11"/>
          <p:cNvSpPr/>
          <p:nvPr/>
        </p:nvSpPr>
        <p:spPr>
          <a:xfrm>
            <a:off x="2354995" y="3861048"/>
            <a:ext cx="1352909" cy="432048"/>
          </a:xfrm>
          <a:prstGeom prst="homePlat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10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Crédit E/A différé total</a:t>
            </a:r>
            <a:endParaRPr lang="fr-FR" sz="105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Pentagone 12"/>
          <p:cNvSpPr/>
          <p:nvPr/>
        </p:nvSpPr>
        <p:spPr>
          <a:xfrm>
            <a:off x="2331483" y="6165304"/>
            <a:ext cx="1352909" cy="432048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Prêt pour avancer</a:t>
            </a:r>
            <a:endParaRPr lang="fr-FR" sz="105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Pentagone 15"/>
          <p:cNvSpPr/>
          <p:nvPr/>
        </p:nvSpPr>
        <p:spPr>
          <a:xfrm>
            <a:off x="2346787" y="4581128"/>
            <a:ext cx="1352909" cy="432048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10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Crédit E/A échelonné partiel</a:t>
            </a:r>
            <a:endParaRPr lang="fr-FR" sz="105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Pentagone 16"/>
          <p:cNvSpPr/>
          <p:nvPr/>
        </p:nvSpPr>
        <p:spPr>
          <a:xfrm>
            <a:off x="2346788" y="5301208"/>
            <a:ext cx="1352909" cy="432048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10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Crédit E/A échelonné total</a:t>
            </a:r>
            <a:endParaRPr lang="fr-FR" sz="105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87" y="1846085"/>
            <a:ext cx="952153" cy="61743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72449"/>
            <a:ext cx="764704" cy="764704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392" y="1789416"/>
            <a:ext cx="730770" cy="730770"/>
          </a:xfrm>
          <a:prstGeom prst="rect">
            <a:avLst/>
          </a:prstGeom>
        </p:spPr>
      </p:pic>
      <p:sp>
        <p:nvSpPr>
          <p:cNvPr id="14" name="Accolade ouvrante 13"/>
          <p:cNvSpPr/>
          <p:nvPr/>
        </p:nvSpPr>
        <p:spPr>
          <a:xfrm>
            <a:off x="467544" y="2780928"/>
            <a:ext cx="144016" cy="252028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-36512" y="3789040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chemeClr val="accent1">
                    <a:lumMod val="75000"/>
                  </a:schemeClr>
                </a:solidFill>
              </a:rPr>
              <a:t>Taux 0,90%</a:t>
            </a:r>
            <a:endParaRPr lang="fr-FR" sz="14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-36512" y="6074132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Taux 1,90%</a:t>
            </a:r>
            <a:endParaRPr lang="fr-FR" sz="1400" b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30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7794472" cy="707886"/>
          </a:xfrm>
        </p:spPr>
        <p:txBody>
          <a:bodyPr/>
          <a:lstStyle/>
          <a:p>
            <a:r>
              <a:rPr lang="fr-FR" b="0" dirty="0"/>
              <a:t>Des moyens à votre disposition</a:t>
            </a:r>
            <a:r>
              <a:rPr lang="fr-FR" b="0" dirty="0" smtClean="0"/>
              <a:t/>
            </a:r>
            <a:br>
              <a:rPr lang="fr-FR" b="0" dirty="0" smtClean="0"/>
            </a:br>
            <a:r>
              <a:rPr lang="fr-FR" sz="1800" cap="none" dirty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&gt;&gt; </a:t>
            </a:r>
            <a:r>
              <a:rPr lang="fr-FR" sz="1800" b="0" cap="none" dirty="0" smtClean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Offres spéciales JEUNES – Zoom IARD</a:t>
            </a:r>
            <a:endParaRPr lang="fr-FR" sz="1800" b="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16" name="Espace réservé du texte 15"/>
          <p:cNvSpPr txBox="1">
            <a:spLocks/>
          </p:cNvSpPr>
          <p:nvPr/>
        </p:nvSpPr>
        <p:spPr>
          <a:xfrm>
            <a:off x="395536" y="1268760"/>
            <a:ext cx="4896544" cy="5328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3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fr-FR" sz="1400" dirty="0" smtClean="0">
                <a:solidFill>
                  <a:sysClr val="windowText" lastClr="000000"/>
                </a:solidFill>
              </a:rPr>
              <a:t>Pour la 4</a:t>
            </a:r>
            <a:r>
              <a:rPr lang="fr-FR" sz="1400" baseline="30000" dirty="0" smtClean="0">
                <a:solidFill>
                  <a:sysClr val="windowText" lastClr="000000"/>
                </a:solidFill>
              </a:rPr>
              <a:t>ème</a:t>
            </a:r>
            <a:r>
              <a:rPr lang="fr-FR" sz="1400" dirty="0" smtClean="0">
                <a:solidFill>
                  <a:sysClr val="windowText" lastClr="000000"/>
                </a:solidFill>
              </a:rPr>
              <a:t> année consécutive, nous proposons à nos clients </a:t>
            </a:r>
            <a:r>
              <a:rPr lang="fr-FR" sz="1400" b="1" dirty="0" smtClean="0">
                <a:solidFill>
                  <a:sysClr val="windowText" lastClr="000000"/>
                </a:solidFill>
              </a:rPr>
              <a:t>1 mois offert sur le contrat Garantie Santé F1 ou </a:t>
            </a:r>
            <a:r>
              <a:rPr lang="fr-FR" sz="1400" b="1" dirty="0" err="1" smtClean="0">
                <a:solidFill>
                  <a:sysClr val="windowText" lastClr="000000"/>
                </a:solidFill>
              </a:rPr>
              <a:t>Assur’toit</a:t>
            </a:r>
            <a:r>
              <a:rPr lang="fr-FR" sz="1400" b="1" dirty="0" smtClean="0">
                <a:solidFill>
                  <a:sysClr val="windowText" lastClr="000000"/>
                </a:solidFill>
              </a:rPr>
              <a:t> F1</a:t>
            </a:r>
            <a:r>
              <a:rPr lang="fr-FR" sz="1400" dirty="0" smtClean="0">
                <a:solidFill>
                  <a:sysClr val="windowText" lastClr="000000"/>
                </a:solidFill>
              </a:rPr>
              <a:t> pour toute première souscription entre </a:t>
            </a:r>
            <a:r>
              <a:rPr lang="fr-FR" sz="1400" b="1" dirty="0" smtClean="0">
                <a:solidFill>
                  <a:sysClr val="windowText" lastClr="000000"/>
                </a:solidFill>
              </a:rPr>
              <a:t>le 1</a:t>
            </a:r>
            <a:r>
              <a:rPr lang="fr-FR" sz="1400" b="1" baseline="30000" dirty="0" smtClean="0">
                <a:solidFill>
                  <a:sysClr val="windowText" lastClr="000000"/>
                </a:solidFill>
              </a:rPr>
              <a:t>er</a:t>
            </a:r>
            <a:r>
              <a:rPr lang="fr-FR" sz="1400" b="1" dirty="0" smtClean="0">
                <a:solidFill>
                  <a:sysClr val="windowText" lastClr="000000"/>
                </a:solidFill>
              </a:rPr>
              <a:t> juin et le 31 octobre 2019.</a:t>
            </a:r>
          </a:p>
          <a:p>
            <a:pPr lvl="3"/>
            <a:endParaRPr lang="fr-FR" b="1" dirty="0" smtClean="0">
              <a:solidFill>
                <a:srgbClr val="C00000"/>
              </a:solidFill>
            </a:endParaRPr>
          </a:p>
          <a:p>
            <a:pPr lvl="3"/>
            <a:endParaRPr lang="fr-FR" b="1" dirty="0" smtClean="0">
              <a:solidFill>
                <a:srgbClr val="C00000"/>
              </a:solidFill>
            </a:endParaRPr>
          </a:p>
          <a:p>
            <a:pPr marL="285750" lvl="3" indent="-285750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200" dirty="0" smtClean="0">
                <a:solidFill>
                  <a:sysClr val="windowText" lastClr="000000"/>
                </a:solidFill>
              </a:rPr>
              <a:t>sur </a:t>
            </a:r>
            <a:r>
              <a:rPr lang="fr-FR" sz="1200" dirty="0">
                <a:solidFill>
                  <a:sysClr val="windowText" lastClr="000000"/>
                </a:solidFill>
              </a:rPr>
              <a:t>les contrats avec une date d’effet immédiat ou </a:t>
            </a:r>
            <a:r>
              <a:rPr lang="fr-FR" sz="1200" dirty="0" smtClean="0">
                <a:solidFill>
                  <a:sysClr val="windowText" lastClr="000000"/>
                </a:solidFill>
              </a:rPr>
              <a:t>différé</a:t>
            </a:r>
          </a:p>
          <a:p>
            <a:pPr marL="285750" lvl="3" indent="-285750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200" dirty="0" smtClean="0">
                <a:solidFill>
                  <a:sysClr val="windowText" lastClr="000000"/>
                </a:solidFill>
              </a:rPr>
              <a:t>quel </a:t>
            </a:r>
            <a:r>
              <a:rPr lang="fr-FR" sz="1200" dirty="0">
                <a:solidFill>
                  <a:sysClr val="windowText" lastClr="000000"/>
                </a:solidFill>
              </a:rPr>
              <a:t>que soit le canal de souscription (agence, CRC, </a:t>
            </a:r>
            <a:r>
              <a:rPr lang="fr-FR" sz="1200" dirty="0" smtClean="0">
                <a:solidFill>
                  <a:sysClr val="windowText" lastClr="000000"/>
                </a:solidFill>
              </a:rPr>
              <a:t>Internet)</a:t>
            </a:r>
          </a:p>
          <a:p>
            <a:pPr marL="285750" lvl="3" indent="-285750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200" dirty="0" smtClean="0">
                <a:solidFill>
                  <a:sysClr val="windowText" lastClr="000000"/>
                </a:solidFill>
              </a:rPr>
              <a:t>sur </a:t>
            </a:r>
            <a:r>
              <a:rPr lang="fr-FR" sz="1200" dirty="0">
                <a:solidFill>
                  <a:sysClr val="windowText" lastClr="000000"/>
                </a:solidFill>
              </a:rPr>
              <a:t>la 1ère année </a:t>
            </a:r>
            <a:r>
              <a:rPr lang="fr-FR" sz="1200" dirty="0" smtClean="0">
                <a:solidFill>
                  <a:sysClr val="windowText" lastClr="000000"/>
                </a:solidFill>
              </a:rPr>
              <a:t>d’assurance</a:t>
            </a:r>
          </a:p>
          <a:p>
            <a:pPr marL="285750" lvl="3" indent="-285750">
              <a:buFont typeface="Wingdings" panose="05000000000000000000" pitchFamily="2" charset="2"/>
              <a:buChar char="§"/>
            </a:pPr>
            <a:endParaRPr lang="fr-FR" dirty="0">
              <a:solidFill>
                <a:sysClr val="windowText" lastClr="000000"/>
              </a:solidFill>
            </a:endParaRPr>
          </a:p>
          <a:p>
            <a:pPr lvl="3"/>
            <a:endParaRPr lang="fr-FR" b="1" dirty="0" smtClean="0">
              <a:solidFill>
                <a:srgbClr val="C00000"/>
              </a:solidFill>
            </a:endParaRPr>
          </a:p>
          <a:p>
            <a:pPr marL="285750" lvl="3" indent="-285750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200" dirty="0"/>
              <a:t>Remises gérées automatiquement pour les 2 produits et déduites de la prime (ou des primes </a:t>
            </a:r>
            <a:r>
              <a:rPr lang="fr-FR" sz="1200" dirty="0" smtClean="0"/>
              <a:t>2019/2020). </a:t>
            </a:r>
            <a:r>
              <a:rPr lang="fr-FR" sz="1200" dirty="0"/>
              <a:t>Vous n’avez donc </a:t>
            </a:r>
            <a:r>
              <a:rPr lang="fr-FR" sz="1200" dirty="0" smtClean="0"/>
              <a:t>aucune </a:t>
            </a:r>
            <a:r>
              <a:rPr lang="fr-FR" sz="1200" dirty="0"/>
              <a:t>action à effectuer </a:t>
            </a:r>
          </a:p>
          <a:p>
            <a:pPr lvl="3">
              <a:buClr>
                <a:schemeClr val="tx2">
                  <a:lumMod val="75000"/>
                </a:schemeClr>
              </a:buClr>
            </a:pPr>
            <a:r>
              <a:rPr lang="fr-FR" sz="1200" dirty="0"/>
              <a:t>Application des remises différente selon le produit :</a:t>
            </a:r>
          </a:p>
          <a:p>
            <a:pPr marL="285750" lvl="3" indent="-285750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200" dirty="0"/>
              <a:t>Santé : </a:t>
            </a:r>
            <a:r>
              <a:rPr lang="fr-FR" sz="1200" dirty="0" smtClean="0"/>
              <a:t>le premier </a:t>
            </a:r>
            <a:r>
              <a:rPr lang="fr-FR" sz="1200" dirty="0"/>
              <a:t>mois de cotisations ne </a:t>
            </a:r>
            <a:r>
              <a:rPr lang="fr-FR" sz="1200" dirty="0" smtClean="0"/>
              <a:t>sera </a:t>
            </a:r>
            <a:r>
              <a:rPr lang="fr-FR" sz="1200" dirty="0"/>
              <a:t>pas </a:t>
            </a:r>
            <a:r>
              <a:rPr lang="fr-FR" sz="1200" dirty="0" smtClean="0"/>
              <a:t>prélevé, </a:t>
            </a:r>
            <a:r>
              <a:rPr lang="fr-FR" sz="1200" dirty="0"/>
              <a:t>exceptée la cotisation « assistance » (quelques euros), la remise étant calculée sur la cotisation hors </a:t>
            </a:r>
            <a:r>
              <a:rPr lang="fr-FR" sz="1200" dirty="0" smtClean="0"/>
              <a:t>assistance.</a:t>
            </a:r>
          </a:p>
          <a:p>
            <a:pPr marL="285750" lvl="3" indent="-285750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200" dirty="0" smtClean="0"/>
              <a:t>MRH </a:t>
            </a:r>
            <a:r>
              <a:rPr lang="fr-FR" sz="1200" dirty="0"/>
              <a:t>: </a:t>
            </a:r>
            <a:r>
              <a:rPr lang="fr-FR" sz="1200" dirty="0" smtClean="0"/>
              <a:t>le </a:t>
            </a:r>
            <a:r>
              <a:rPr lang="fr-FR" sz="1200" dirty="0"/>
              <a:t>mois </a:t>
            </a:r>
            <a:r>
              <a:rPr lang="fr-FR" sz="1200" dirty="0" smtClean="0"/>
              <a:t>offert sera déduit </a:t>
            </a:r>
            <a:r>
              <a:rPr lang="fr-FR" sz="1200" dirty="0"/>
              <a:t>de la prime annuelle. L’échéancier sera donc constitué du nombre de mensualités </a:t>
            </a:r>
            <a:r>
              <a:rPr lang="fr-FR" sz="1200" dirty="0" smtClean="0"/>
              <a:t>standard, </a:t>
            </a:r>
            <a:r>
              <a:rPr lang="fr-FR" sz="1200" dirty="0"/>
              <a:t>à savoir 12, mais le montant total tiendra bel et bien compte de la réduction.</a:t>
            </a:r>
          </a:p>
          <a:p>
            <a:pPr lvl="3"/>
            <a:endParaRPr lang="fr-FR" b="1" dirty="0" smtClean="0">
              <a:solidFill>
                <a:srgbClr val="C00000"/>
              </a:solidFill>
            </a:endParaRPr>
          </a:p>
          <a:p>
            <a:pPr lvl="3"/>
            <a:endParaRPr lang="fr-FR" b="1" dirty="0">
              <a:solidFill>
                <a:srgbClr val="C00000"/>
              </a:solidFill>
            </a:endParaRPr>
          </a:p>
          <a:p>
            <a:pPr lvl="3"/>
            <a:endParaRPr lang="fr-FR" dirty="0" smtClean="0">
              <a:solidFill>
                <a:sysClr val="windowText" lastClr="000000"/>
              </a:solidFill>
            </a:endParaRPr>
          </a:p>
          <a:p>
            <a:pPr lvl="3"/>
            <a:endParaRPr lang="fr-FR" dirty="0" smtClean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27950" y="2283433"/>
            <a:ext cx="3612000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300" cap="all" dirty="0" smtClean="0">
                <a:solidFill>
                  <a:srgbClr val="C31632"/>
                </a:solidFill>
                <a:latin typeface="Arial Narrow"/>
              </a:rPr>
              <a:t>CONDITIONS D’APPLICATION</a:t>
            </a:r>
            <a:endParaRPr lang="fr-FR" sz="1300" cap="all" dirty="0">
              <a:solidFill>
                <a:srgbClr val="C31632"/>
              </a:solidFill>
              <a:latin typeface="Arial Narrow"/>
            </a:endParaRPr>
          </a:p>
          <a:p>
            <a:pPr algn="ctr"/>
            <a:endParaRPr lang="fr-FR" sz="1200" b="1" dirty="0" smtClean="0">
              <a:solidFill>
                <a:schemeClr val="accent1"/>
              </a:solidFill>
              <a:latin typeface="+mj-lt"/>
            </a:endParaRPr>
          </a:p>
          <a:p>
            <a:r>
              <a:rPr lang="fr-FR" sz="12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fr-FR" sz="1200" dirty="0" smtClean="0">
                <a:solidFill>
                  <a:schemeClr val="accent1"/>
                </a:solidFill>
                <a:latin typeface="+mj-lt"/>
              </a:rPr>
              <a:t>         </a:t>
            </a:r>
            <a:endParaRPr lang="fr-FR" sz="400" b="1" dirty="0">
              <a:solidFill>
                <a:schemeClr val="accent1"/>
              </a:solidFill>
              <a:latin typeface="+mj-lt"/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467542" y="2276872"/>
            <a:ext cx="3672408" cy="145598"/>
            <a:chOff x="467544" y="2851354"/>
            <a:chExt cx="3672408" cy="145598"/>
          </a:xfrm>
        </p:grpSpPr>
        <p:cxnSp>
          <p:nvCxnSpPr>
            <p:cNvPr id="9" name="Connecteur droit 8"/>
            <p:cNvCxnSpPr>
              <a:stCxn id="10" idx="0"/>
            </p:cNvCxnSpPr>
            <p:nvPr/>
          </p:nvCxnSpPr>
          <p:spPr>
            <a:xfrm>
              <a:off x="503548" y="2851354"/>
              <a:ext cx="3636404" cy="0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>
              <a:off x="467544" y="2851354"/>
              <a:ext cx="72008" cy="14559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527950" y="3579577"/>
            <a:ext cx="3612000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300" cap="all" dirty="0" smtClean="0">
                <a:solidFill>
                  <a:srgbClr val="C31632"/>
                </a:solidFill>
                <a:latin typeface="Arial Narrow"/>
              </a:rPr>
              <a:t>FONCTIONNEMENT</a:t>
            </a:r>
            <a:endParaRPr lang="fr-FR" sz="1300" cap="all" dirty="0">
              <a:solidFill>
                <a:srgbClr val="C31632"/>
              </a:solidFill>
              <a:latin typeface="Arial Narrow"/>
            </a:endParaRPr>
          </a:p>
          <a:p>
            <a:pPr algn="ctr"/>
            <a:endParaRPr lang="fr-FR" sz="1200" b="1" dirty="0" smtClean="0">
              <a:solidFill>
                <a:schemeClr val="accent1"/>
              </a:solidFill>
              <a:latin typeface="+mj-lt"/>
            </a:endParaRPr>
          </a:p>
          <a:p>
            <a:r>
              <a:rPr lang="fr-FR" sz="12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fr-FR" sz="1200" dirty="0" smtClean="0">
                <a:solidFill>
                  <a:schemeClr val="accent1"/>
                </a:solidFill>
                <a:latin typeface="+mj-lt"/>
              </a:rPr>
              <a:t>         </a:t>
            </a:r>
            <a:endParaRPr lang="fr-FR" sz="400" b="1" dirty="0">
              <a:solidFill>
                <a:schemeClr val="accent1"/>
              </a:solidFill>
              <a:latin typeface="+mj-lt"/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467542" y="3573016"/>
            <a:ext cx="3672408" cy="145598"/>
            <a:chOff x="467544" y="2851354"/>
            <a:chExt cx="3672408" cy="145598"/>
          </a:xfrm>
        </p:grpSpPr>
        <p:cxnSp>
          <p:nvCxnSpPr>
            <p:cNvPr id="13" name="Connecteur droit 12"/>
            <p:cNvCxnSpPr>
              <a:stCxn id="14" idx="0"/>
            </p:cNvCxnSpPr>
            <p:nvPr/>
          </p:nvCxnSpPr>
          <p:spPr>
            <a:xfrm>
              <a:off x="503548" y="2851354"/>
              <a:ext cx="3636404" cy="0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467544" y="2851354"/>
              <a:ext cx="72008" cy="14559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4" t="278" r="5826" b="-278"/>
          <a:stretch/>
        </p:blipFill>
        <p:spPr>
          <a:xfrm>
            <a:off x="5620817" y="-1"/>
            <a:ext cx="3523183" cy="6908145"/>
          </a:xfrm>
          <a:prstGeom prst="rect">
            <a:avLst/>
          </a:prstGeom>
        </p:spPr>
      </p:pic>
      <p:sp>
        <p:nvSpPr>
          <p:cNvPr id="15" name="Triangle isocèle 14"/>
          <p:cNvSpPr/>
          <p:nvPr/>
        </p:nvSpPr>
        <p:spPr>
          <a:xfrm rot="5400000">
            <a:off x="4872687" y="4850237"/>
            <a:ext cx="2755893" cy="125963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8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7794472" cy="707886"/>
          </a:xfrm>
        </p:spPr>
        <p:txBody>
          <a:bodyPr/>
          <a:lstStyle/>
          <a:p>
            <a:r>
              <a:rPr lang="fr-FR" b="0" dirty="0"/>
              <a:t>Des moyens à votre disposition</a:t>
            </a:r>
            <a:r>
              <a:rPr lang="fr-FR" b="0" dirty="0" smtClean="0"/>
              <a:t/>
            </a:r>
            <a:br>
              <a:rPr lang="fr-FR" b="0" dirty="0" smtClean="0"/>
            </a:br>
            <a:r>
              <a:rPr lang="fr-FR" sz="1800" cap="none" dirty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&gt;&gt; </a:t>
            </a:r>
            <a:r>
              <a:rPr lang="fr-FR" sz="1800" b="0" cap="none" dirty="0" smtClean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Offres spéciales JEUNES – Zoom Opé Bac</a:t>
            </a:r>
            <a:endParaRPr lang="fr-FR" sz="1800" b="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7" name="Espace réservé du texte 15"/>
          <p:cNvSpPr txBox="1">
            <a:spLocks/>
          </p:cNvSpPr>
          <p:nvPr/>
        </p:nvSpPr>
        <p:spPr>
          <a:xfrm>
            <a:off x="251520" y="1124744"/>
            <a:ext cx="8568952" cy="27363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3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endParaRPr lang="fr-FR" dirty="0" smtClean="0">
              <a:solidFill>
                <a:sysClr val="windowText" lastClr="000000"/>
              </a:solidFill>
            </a:endParaRPr>
          </a:p>
          <a:p>
            <a:pPr lvl="3"/>
            <a:r>
              <a:rPr lang="fr-FR" sz="1400" dirty="0" smtClean="0">
                <a:solidFill>
                  <a:sysClr val="windowText" lastClr="000000"/>
                </a:solidFill>
              </a:rPr>
              <a:t>La CEGEE propose </a:t>
            </a:r>
            <a:r>
              <a:rPr lang="fr-FR" sz="1400" dirty="0" smtClean="0">
                <a:solidFill>
                  <a:sysClr val="windowText" lastClr="000000"/>
                </a:solidFill>
              </a:rPr>
              <a:t>les </a:t>
            </a:r>
            <a:r>
              <a:rPr lang="fr-FR" sz="1400" b="1" dirty="0" smtClean="0">
                <a:solidFill>
                  <a:sysClr val="windowText" lastClr="000000"/>
                </a:solidFill>
              </a:rPr>
              <a:t>bons cadeaux </a:t>
            </a:r>
            <a:r>
              <a:rPr lang="fr-FR" sz="1400" b="1" dirty="0" smtClean="0">
                <a:solidFill>
                  <a:sysClr val="windowText" lastClr="000000"/>
                </a:solidFill>
              </a:rPr>
              <a:t>BAC </a:t>
            </a:r>
            <a:r>
              <a:rPr lang="fr-FR" sz="1400" dirty="0">
                <a:solidFill>
                  <a:sysClr val="windowText" lastClr="000000"/>
                </a:solidFill>
              </a:rPr>
              <a:t>aux lycéens ayant obtenu leur </a:t>
            </a:r>
            <a:r>
              <a:rPr lang="fr-FR" sz="1400" b="1" dirty="0" smtClean="0">
                <a:solidFill>
                  <a:sysClr val="windowText" lastClr="000000"/>
                </a:solidFill>
              </a:rPr>
              <a:t>Baccalauréat avec </a:t>
            </a:r>
            <a:r>
              <a:rPr lang="fr-FR" sz="1400" b="1" dirty="0">
                <a:solidFill>
                  <a:sysClr val="windowText" lastClr="000000"/>
                </a:solidFill>
              </a:rPr>
              <a:t>mention</a:t>
            </a:r>
            <a:r>
              <a:rPr lang="fr-FR" sz="1400" dirty="0">
                <a:solidFill>
                  <a:sysClr val="windowText" lastClr="000000"/>
                </a:solidFill>
              </a:rPr>
              <a:t>. </a:t>
            </a:r>
            <a:r>
              <a:rPr lang="fr-FR" sz="1400" dirty="0" smtClean="0">
                <a:solidFill>
                  <a:sysClr val="windowText" lastClr="000000"/>
                </a:solidFill>
              </a:rPr>
              <a:t>C’est l’occasion de les accompagner dans la poursuite de leurs études ou leur entrée dans la vie active avec notre gamme de produits dédiée aux JEUNES. Sous </a:t>
            </a:r>
            <a:r>
              <a:rPr lang="fr-FR" sz="1400" dirty="0">
                <a:solidFill>
                  <a:sysClr val="windowText" lastClr="000000"/>
                </a:solidFill>
              </a:rPr>
              <a:t>condition de présentation de </a:t>
            </a:r>
            <a:r>
              <a:rPr lang="fr-FR" sz="1400" dirty="0" smtClean="0">
                <a:solidFill>
                  <a:sysClr val="windowText" lastClr="000000"/>
                </a:solidFill>
              </a:rPr>
              <a:t>justificatif.</a:t>
            </a:r>
            <a:endParaRPr lang="fr-FR" sz="1400" b="1" dirty="0" smtClean="0">
              <a:solidFill>
                <a:srgbClr val="C00000"/>
              </a:solidFill>
            </a:endParaRPr>
          </a:p>
          <a:p>
            <a:pPr lvl="3"/>
            <a:endParaRPr lang="fr-FR" b="1" dirty="0" smtClean="0">
              <a:solidFill>
                <a:srgbClr val="C00000"/>
              </a:solidFill>
            </a:endParaRPr>
          </a:p>
          <a:p>
            <a:pPr lvl="3"/>
            <a:endParaRPr lang="fr-FR" b="1" dirty="0" smtClean="0">
              <a:solidFill>
                <a:srgbClr val="C00000"/>
              </a:solidFill>
            </a:endParaRPr>
          </a:p>
          <a:p>
            <a:pPr marL="285750" lvl="3" indent="-285750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200" dirty="0" smtClean="0">
                <a:solidFill>
                  <a:sysClr val="windowText" lastClr="000000"/>
                </a:solidFill>
              </a:rPr>
              <a:t>Mention Assez Bien</a:t>
            </a:r>
            <a:r>
              <a:rPr lang="fr-FR" sz="1200" dirty="0">
                <a:solidFill>
                  <a:sysClr val="windowText" lastClr="000000"/>
                </a:solidFill>
              </a:rPr>
              <a:t> : 40 € </a:t>
            </a:r>
            <a:endParaRPr lang="fr-FR" sz="1200" dirty="0" smtClean="0">
              <a:solidFill>
                <a:sysClr val="windowText" lastClr="000000"/>
              </a:solidFill>
            </a:endParaRPr>
          </a:p>
          <a:p>
            <a:pPr marL="285750" lvl="3" indent="-285750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200" dirty="0" smtClean="0">
                <a:solidFill>
                  <a:sysClr val="windowText" lastClr="000000"/>
                </a:solidFill>
              </a:rPr>
              <a:t>Mention Bien</a:t>
            </a:r>
            <a:r>
              <a:rPr lang="fr-FR" sz="1200" dirty="0">
                <a:solidFill>
                  <a:sysClr val="windowText" lastClr="000000"/>
                </a:solidFill>
              </a:rPr>
              <a:t> : 80 € </a:t>
            </a:r>
            <a:endParaRPr lang="fr-FR" sz="1200" dirty="0" smtClean="0">
              <a:solidFill>
                <a:sysClr val="windowText" lastClr="000000"/>
              </a:solidFill>
            </a:endParaRPr>
          </a:p>
          <a:p>
            <a:pPr marL="285750" lvl="3" indent="-285750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ysClr val="windowText" lastClr="000000"/>
                </a:solidFill>
              </a:rPr>
              <a:t>Mention </a:t>
            </a:r>
            <a:r>
              <a:rPr lang="fr-FR" sz="1200" dirty="0" smtClean="0">
                <a:solidFill>
                  <a:sysClr val="windowText" lastClr="000000"/>
                </a:solidFill>
              </a:rPr>
              <a:t>Très Bien</a:t>
            </a:r>
            <a:r>
              <a:rPr lang="fr-FR" sz="1200" dirty="0">
                <a:solidFill>
                  <a:sysClr val="windowText" lastClr="000000"/>
                </a:solidFill>
              </a:rPr>
              <a:t> : 160 €</a:t>
            </a:r>
          </a:p>
          <a:p>
            <a:pPr lvl="3"/>
            <a:r>
              <a:rPr lang="fr-FR" sz="1200" dirty="0" smtClean="0">
                <a:solidFill>
                  <a:sysClr val="windowText" lastClr="000000"/>
                </a:solidFill>
              </a:rPr>
              <a:t>&gt; Accéder </a:t>
            </a:r>
            <a:r>
              <a:rPr lang="fr-FR" sz="1200" dirty="0">
                <a:solidFill>
                  <a:sysClr val="windowText" lastClr="000000"/>
                </a:solidFill>
              </a:rPr>
              <a:t>à DOMILIS via </a:t>
            </a:r>
            <a:r>
              <a:rPr lang="fr-FR" sz="1200" dirty="0" err="1">
                <a:solidFill>
                  <a:sysClr val="windowText" lastClr="000000"/>
                </a:solidFill>
              </a:rPr>
              <a:t>CultureNet</a:t>
            </a:r>
            <a:r>
              <a:rPr lang="fr-FR" sz="1200" dirty="0">
                <a:solidFill>
                  <a:sysClr val="windowText" lastClr="000000"/>
                </a:solidFill>
              </a:rPr>
              <a:t> &gt; Mon Espace Métier &gt; Aide à la Vente &gt; Nouveau Domilis </a:t>
            </a:r>
            <a:r>
              <a:rPr lang="fr-FR" sz="1200" dirty="0" smtClean="0">
                <a:solidFill>
                  <a:sysClr val="windowText" lastClr="000000"/>
                </a:solidFill>
              </a:rPr>
              <a:t>CEGEE</a:t>
            </a:r>
            <a:endParaRPr lang="fr-FR" sz="1200" dirty="0">
              <a:solidFill>
                <a:sysClr val="windowText" lastClr="000000"/>
              </a:solidFill>
            </a:endParaRPr>
          </a:p>
        </p:txBody>
      </p:sp>
      <p:sp>
        <p:nvSpPr>
          <p:cNvPr id="8" name="Espace réservé du texte 11"/>
          <p:cNvSpPr txBox="1">
            <a:spLocks/>
          </p:cNvSpPr>
          <p:nvPr/>
        </p:nvSpPr>
        <p:spPr>
          <a:xfrm>
            <a:off x="5416334" y="2348880"/>
            <a:ext cx="3384376" cy="936104"/>
          </a:xfrm>
          <a:prstGeom prst="round2Diag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 lnSpcReduction="10000"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cap="all" dirty="0">
                <a:solidFill>
                  <a:srgbClr val="C31632"/>
                </a:solidFill>
                <a:latin typeface="Arial Narrow"/>
              </a:rPr>
              <a:t>En savoir +</a:t>
            </a:r>
          </a:p>
          <a:p>
            <a:r>
              <a:rPr lang="fr-FR" dirty="0" smtClean="0"/>
              <a:t>Mode opératoire dispo </a:t>
            </a:r>
            <a:r>
              <a:rPr lang="fr-FR" dirty="0" smtClean="0">
                <a:hlinkClick r:id="rId2"/>
              </a:rPr>
              <a:t>ici</a:t>
            </a:r>
            <a:r>
              <a:rPr lang="fr-FR" dirty="0" smtClean="0"/>
              <a:t> ou dans la Rubrique des Commerciaux</a:t>
            </a:r>
          </a:p>
          <a:p>
            <a:r>
              <a:rPr lang="fr-FR" dirty="0" smtClean="0">
                <a:solidFill>
                  <a:schemeClr val="bg1"/>
                </a:solidFill>
                <a:hlinkClick r:id="rId3"/>
              </a:rPr>
              <a:t>Site internet</a:t>
            </a:r>
            <a:endParaRPr lang="fr-FR" dirty="0" smtClean="0">
              <a:solidFill>
                <a:schemeClr val="bg1"/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3861048"/>
            <a:ext cx="9144001" cy="302433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83936" y="2479248"/>
            <a:ext cx="3612000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300" cap="all" dirty="0" smtClean="0">
                <a:solidFill>
                  <a:srgbClr val="C31632"/>
                </a:solidFill>
                <a:latin typeface="Arial Narrow"/>
              </a:rPr>
              <a:t>BONS D’ACHAT CADOMILIS</a:t>
            </a:r>
            <a:endParaRPr lang="fr-FR" sz="1300" cap="all" dirty="0">
              <a:solidFill>
                <a:srgbClr val="C31632"/>
              </a:solidFill>
              <a:latin typeface="Arial Narrow"/>
            </a:endParaRPr>
          </a:p>
          <a:p>
            <a:pPr algn="ctr"/>
            <a:endParaRPr lang="fr-FR" sz="1200" b="1" dirty="0" smtClean="0">
              <a:solidFill>
                <a:schemeClr val="accent1"/>
              </a:solidFill>
              <a:latin typeface="+mj-lt"/>
            </a:endParaRPr>
          </a:p>
          <a:p>
            <a:r>
              <a:rPr lang="fr-FR" sz="12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fr-FR" sz="1200" dirty="0" smtClean="0">
                <a:solidFill>
                  <a:schemeClr val="accent1"/>
                </a:solidFill>
                <a:latin typeface="+mj-lt"/>
              </a:rPr>
              <a:t>         </a:t>
            </a:r>
            <a:endParaRPr lang="fr-FR" sz="400" b="1" dirty="0">
              <a:solidFill>
                <a:schemeClr val="accent1"/>
              </a:solidFill>
              <a:latin typeface="+mj-lt"/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323528" y="2472687"/>
            <a:ext cx="3672408" cy="145598"/>
            <a:chOff x="467544" y="2851354"/>
            <a:chExt cx="3672408" cy="145598"/>
          </a:xfrm>
        </p:grpSpPr>
        <p:cxnSp>
          <p:nvCxnSpPr>
            <p:cNvPr id="13" name="Connecteur droit 12"/>
            <p:cNvCxnSpPr>
              <a:stCxn id="14" idx="0"/>
            </p:cNvCxnSpPr>
            <p:nvPr/>
          </p:nvCxnSpPr>
          <p:spPr>
            <a:xfrm>
              <a:off x="503548" y="2851354"/>
              <a:ext cx="3636404" cy="0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467544" y="2851354"/>
              <a:ext cx="72008" cy="14559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Triangle isocèle 3"/>
          <p:cNvSpPr/>
          <p:nvPr/>
        </p:nvSpPr>
        <p:spPr>
          <a:xfrm rot="10800000">
            <a:off x="6119662" y="3861048"/>
            <a:ext cx="3024338" cy="125963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78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6326" y="3704072"/>
            <a:ext cx="3730402" cy="2101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5999" y="306000"/>
            <a:ext cx="7650457" cy="707886"/>
          </a:xfrm>
        </p:spPr>
        <p:txBody>
          <a:bodyPr/>
          <a:lstStyle/>
          <a:p>
            <a:r>
              <a:rPr lang="fr-FR" b="0" dirty="0"/>
              <a:t>Des moyens à votre disposition</a:t>
            </a:r>
            <a:r>
              <a:rPr lang="fr-FR" b="0" dirty="0" smtClean="0"/>
              <a:t/>
            </a:r>
            <a:br>
              <a:rPr lang="fr-FR" b="0" dirty="0" smtClean="0"/>
            </a:br>
            <a:r>
              <a:rPr lang="fr-FR" sz="1800" b="0" cap="none" dirty="0" smtClean="0">
                <a:solidFill>
                  <a:schemeClr val="tx2">
                    <a:lumMod val="75000"/>
                  </a:schemeClr>
                </a:solidFill>
              </a:rPr>
              <a:t>Les RDV Bancaires – Spécial JEUNES pour rencontrer nos clients</a:t>
            </a:r>
            <a:endParaRPr lang="fr-FR" sz="1800" b="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8" name="Espace réservé du texte 15"/>
          <p:cNvSpPr txBox="1">
            <a:spLocks/>
          </p:cNvSpPr>
          <p:nvPr/>
        </p:nvSpPr>
        <p:spPr>
          <a:xfrm>
            <a:off x="395536" y="1401544"/>
            <a:ext cx="8255248" cy="54118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3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fr-FR" sz="1400" dirty="0" smtClean="0">
                <a:solidFill>
                  <a:sysClr val="windowText" lastClr="000000"/>
                </a:solidFill>
              </a:rPr>
              <a:t>Comme l’année dernière, nous vous proposons </a:t>
            </a:r>
            <a:r>
              <a:rPr lang="fr-FR" sz="1400" dirty="0" smtClean="0">
                <a:cs typeface="Arial" panose="020B0604020202020204" pitchFamily="34" charset="0"/>
              </a:rPr>
              <a:t>à </a:t>
            </a:r>
            <a:r>
              <a:rPr lang="fr-FR" sz="1400" dirty="0">
                <a:cs typeface="Arial" panose="020B0604020202020204" pitchFamily="34" charset="0"/>
              </a:rPr>
              <a:t>partir du mois de </a:t>
            </a:r>
            <a:r>
              <a:rPr lang="fr-FR" sz="1400" dirty="0" smtClean="0">
                <a:cs typeface="Arial" panose="020B0604020202020204" pitchFamily="34" charset="0"/>
              </a:rPr>
              <a:t>juin de </a:t>
            </a:r>
            <a:r>
              <a:rPr lang="fr-FR" sz="1400" dirty="0">
                <a:cs typeface="Arial" panose="020B0604020202020204" pitchFamily="34" charset="0"/>
              </a:rPr>
              <a:t>mettre en place une animation au sein de votre agence : </a:t>
            </a:r>
            <a:r>
              <a:rPr lang="fr-FR" sz="1400" b="1" dirty="0">
                <a:solidFill>
                  <a:srgbClr val="C00000"/>
                </a:solidFill>
                <a:cs typeface="Arial" panose="020B0604020202020204" pitchFamily="34" charset="0"/>
              </a:rPr>
              <a:t>les Rendez-vous Bancaires – Spécial </a:t>
            </a:r>
            <a:r>
              <a:rPr lang="fr-FR" sz="14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Jeunes. </a:t>
            </a:r>
            <a:r>
              <a:rPr lang="fr-FR" sz="1400" dirty="0" smtClean="0">
                <a:solidFill>
                  <a:sysClr val="windowText" lastClr="000000"/>
                </a:solidFill>
              </a:rPr>
              <a:t>Créer du trafic, rencontrer et échanger avec vos jeunes clients… rien de tel qu’un </a:t>
            </a:r>
            <a:r>
              <a:rPr lang="fr-FR" sz="1400" b="1" dirty="0" smtClean="0">
                <a:solidFill>
                  <a:sysClr val="windowText" lastClr="000000"/>
                </a:solidFill>
              </a:rPr>
              <a:t>moment convivial</a:t>
            </a:r>
            <a:r>
              <a:rPr lang="fr-FR" sz="1400" dirty="0" smtClean="0">
                <a:solidFill>
                  <a:sysClr val="windowText" lastClr="000000"/>
                </a:solidFill>
              </a:rPr>
              <a:t> pour présenter nos offres dédiées.</a:t>
            </a:r>
          </a:p>
          <a:p>
            <a:pPr lvl="3"/>
            <a:endParaRPr lang="fr-FR" b="1" dirty="0" smtClean="0">
              <a:solidFill>
                <a:srgbClr val="C00000"/>
              </a:solidFill>
            </a:endParaRPr>
          </a:p>
          <a:p>
            <a:pPr lvl="3"/>
            <a:endParaRPr lang="fr-FR" b="1" dirty="0" smtClean="0">
              <a:solidFill>
                <a:srgbClr val="C00000"/>
              </a:solidFill>
            </a:endParaRPr>
          </a:p>
          <a:p>
            <a:pPr marL="285750" lvl="3" indent="-285750">
              <a:lnSpc>
                <a:spcPct val="10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200" dirty="0" smtClean="0">
                <a:solidFill>
                  <a:sysClr val="windowText" lastClr="000000"/>
                </a:solidFill>
              </a:rPr>
              <a:t>Principale</a:t>
            </a:r>
            <a:r>
              <a:rPr lang="fr-FR" sz="1200" dirty="0">
                <a:solidFill>
                  <a:sysClr val="windowText" lastClr="000000"/>
                </a:solidFill>
              </a:rPr>
              <a:t> : Jeunes de 16 à 25 ans, parents, grands-parents, amis… </a:t>
            </a:r>
          </a:p>
          <a:p>
            <a:pPr marL="285750" lvl="3" indent="-285750">
              <a:lnSpc>
                <a:spcPct val="10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200" b="1" dirty="0">
                <a:solidFill>
                  <a:sysClr val="windowText" lastClr="000000"/>
                </a:solidFill>
              </a:rPr>
              <a:t>Cœur de cible : Parents des 17/18 ans et les jeunes de 18/21 ans</a:t>
            </a:r>
          </a:p>
          <a:p>
            <a:pPr marL="285750" lvl="3" indent="-285750">
              <a:lnSpc>
                <a:spcPct val="10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ysClr val="windowText" lastClr="000000"/>
                </a:solidFill>
              </a:rPr>
              <a:t>Secondaire : tout public car tout le monde connait un jeune dans </a:t>
            </a:r>
            <a:endParaRPr lang="fr-FR" sz="1200" dirty="0" smtClean="0">
              <a:solidFill>
                <a:sysClr val="windowText" lastClr="000000"/>
              </a:solidFill>
            </a:endParaRPr>
          </a:p>
          <a:p>
            <a:pPr lvl="3">
              <a:lnSpc>
                <a:spcPct val="100000"/>
              </a:lnSpc>
              <a:buClr>
                <a:schemeClr val="tx2">
                  <a:lumMod val="75000"/>
                </a:schemeClr>
              </a:buClr>
            </a:pPr>
            <a:r>
              <a:rPr lang="fr-FR" sz="1200" dirty="0" smtClean="0">
                <a:solidFill>
                  <a:sysClr val="windowText" lastClr="000000"/>
                </a:solidFill>
              </a:rPr>
              <a:t>son </a:t>
            </a:r>
            <a:r>
              <a:rPr lang="fr-FR" sz="1200" dirty="0">
                <a:solidFill>
                  <a:sysClr val="windowText" lastClr="000000"/>
                </a:solidFill>
              </a:rPr>
              <a:t>entourage (oncle, tante, grands-parents, amis</a:t>
            </a:r>
            <a:r>
              <a:rPr lang="fr-FR" sz="1200" dirty="0" smtClean="0">
                <a:solidFill>
                  <a:sysClr val="windowText" lastClr="000000"/>
                </a:solidFill>
              </a:rPr>
              <a:t>…)</a:t>
            </a:r>
          </a:p>
          <a:p>
            <a:pPr lvl="3">
              <a:lnSpc>
                <a:spcPct val="100000"/>
              </a:lnSpc>
              <a:buClr>
                <a:schemeClr val="tx2">
                  <a:lumMod val="75000"/>
                </a:schemeClr>
              </a:buClr>
            </a:pPr>
            <a:endParaRPr lang="fr-FR" dirty="0" smtClean="0">
              <a:solidFill>
                <a:sysClr val="windowText" lastClr="000000"/>
              </a:solidFill>
            </a:endParaRPr>
          </a:p>
          <a:p>
            <a:pPr lvl="3">
              <a:lnSpc>
                <a:spcPct val="100000"/>
              </a:lnSpc>
              <a:buClr>
                <a:schemeClr val="tx2">
                  <a:lumMod val="75000"/>
                </a:schemeClr>
              </a:buClr>
            </a:pPr>
            <a:endParaRPr lang="fr-FR" sz="800" b="1" dirty="0">
              <a:solidFill>
                <a:sysClr val="windowText" lastClr="000000"/>
              </a:solidFill>
            </a:endParaRPr>
          </a:p>
          <a:p>
            <a:pPr lvl="3">
              <a:lnSpc>
                <a:spcPct val="100000"/>
              </a:lnSpc>
              <a:buClr>
                <a:schemeClr val="tx2">
                  <a:lumMod val="75000"/>
                </a:schemeClr>
              </a:buClr>
            </a:pPr>
            <a:endParaRPr lang="fr-FR" sz="800" b="1" dirty="0" smtClean="0">
              <a:solidFill>
                <a:sysClr val="windowText" lastClr="000000"/>
              </a:solidFill>
            </a:endParaRPr>
          </a:p>
          <a:p>
            <a:pPr lvl="3">
              <a:lnSpc>
                <a:spcPct val="100000"/>
              </a:lnSpc>
              <a:buClr>
                <a:schemeClr val="tx2">
                  <a:lumMod val="75000"/>
                </a:schemeClr>
              </a:buClr>
            </a:pPr>
            <a:endParaRPr lang="fr-FR" sz="800" b="1" dirty="0" smtClean="0">
              <a:solidFill>
                <a:srgbClr val="C00000"/>
              </a:solidFill>
            </a:endParaRPr>
          </a:p>
          <a:p>
            <a:pPr lvl="3">
              <a:lnSpc>
                <a:spcPct val="100000"/>
              </a:lnSpc>
              <a:buClr>
                <a:schemeClr val="tx2">
                  <a:lumMod val="75000"/>
                </a:schemeClr>
              </a:buClr>
            </a:pPr>
            <a:endParaRPr lang="fr-FR" sz="500" b="1" dirty="0" smtClean="0">
              <a:solidFill>
                <a:srgbClr val="C00000"/>
              </a:solidFill>
            </a:endParaRPr>
          </a:p>
          <a:p>
            <a:pPr marL="285750" lvl="3" indent="-285750">
              <a:lnSpc>
                <a:spcPct val="10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200" dirty="0" smtClean="0">
                <a:solidFill>
                  <a:sysClr val="windowText" lastClr="000000"/>
                </a:solidFill>
                <a:latin typeface="+mj-lt"/>
              </a:rPr>
              <a:t>Emails d’invitation et de remerciements</a:t>
            </a:r>
          </a:p>
          <a:p>
            <a:pPr marL="285750" lvl="3" indent="-285750">
              <a:lnSpc>
                <a:spcPct val="10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rgbClr val="000000"/>
                </a:solidFill>
                <a:latin typeface="+mj-lt"/>
              </a:rPr>
              <a:t>Recommandations pour organiser la partie </a:t>
            </a:r>
            <a:r>
              <a:rPr lang="fr-FR" sz="1200" dirty="0" smtClean="0">
                <a:solidFill>
                  <a:srgbClr val="000000"/>
                </a:solidFill>
                <a:latin typeface="+mj-lt"/>
              </a:rPr>
              <a:t>réceptive</a:t>
            </a:r>
          </a:p>
          <a:p>
            <a:pPr marL="285750" lvl="3" indent="-285750">
              <a:lnSpc>
                <a:spcPct val="10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200" dirty="0" smtClean="0">
                <a:solidFill>
                  <a:srgbClr val="000000"/>
                </a:solidFill>
                <a:latin typeface="+mj-lt"/>
              </a:rPr>
              <a:t>PLV et Goodies (réception agence mi-juin)</a:t>
            </a:r>
            <a:endParaRPr lang="fr-FR" sz="1200" dirty="0">
              <a:solidFill>
                <a:srgbClr val="000000"/>
              </a:solidFill>
              <a:latin typeface="+mj-lt"/>
            </a:endParaRPr>
          </a:p>
          <a:p>
            <a:pPr marL="285750" lvl="3" indent="-285750">
              <a:lnSpc>
                <a:spcPct val="10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200" dirty="0" smtClean="0">
                <a:solidFill>
                  <a:srgbClr val="000000"/>
                </a:solidFill>
                <a:latin typeface="+mj-lt"/>
              </a:rPr>
              <a:t>Animation : présentation PowerPoint + quiz </a:t>
            </a:r>
            <a:r>
              <a:rPr lang="fr-FR" sz="1200" dirty="0" err="1" smtClean="0">
                <a:solidFill>
                  <a:srgbClr val="000000"/>
                </a:solidFill>
                <a:latin typeface="+mj-lt"/>
              </a:rPr>
              <a:t>Klaxoon</a:t>
            </a:r>
            <a:endParaRPr lang="fr-FR" sz="1200" dirty="0">
              <a:solidFill>
                <a:srgbClr val="000000"/>
              </a:solidFill>
              <a:latin typeface="+mj-lt"/>
            </a:endParaRPr>
          </a:p>
          <a:p>
            <a:pPr lvl="3">
              <a:lnSpc>
                <a:spcPct val="100000"/>
              </a:lnSpc>
              <a:buClr>
                <a:schemeClr val="tx2">
                  <a:lumMod val="75000"/>
                </a:schemeClr>
              </a:buClr>
            </a:pPr>
            <a:endParaRPr lang="fr-FR" sz="700" b="1" dirty="0" smtClean="0">
              <a:solidFill>
                <a:srgbClr val="C00000"/>
              </a:solidFill>
            </a:endParaRPr>
          </a:p>
          <a:p>
            <a:pPr lvl="3">
              <a:lnSpc>
                <a:spcPct val="100000"/>
              </a:lnSpc>
              <a:buClr>
                <a:schemeClr val="tx2">
                  <a:lumMod val="75000"/>
                </a:schemeClr>
              </a:buClr>
            </a:pPr>
            <a:endParaRPr lang="fr-FR" sz="700" b="1" dirty="0" smtClean="0">
              <a:solidFill>
                <a:srgbClr val="C00000"/>
              </a:solidFill>
            </a:endParaRPr>
          </a:p>
          <a:p>
            <a:pPr lvl="3">
              <a:lnSpc>
                <a:spcPct val="100000"/>
              </a:lnSpc>
              <a:buClr>
                <a:schemeClr val="tx2">
                  <a:lumMod val="75000"/>
                </a:schemeClr>
              </a:buClr>
            </a:pPr>
            <a:endParaRPr lang="fr-FR" sz="700" b="1" dirty="0">
              <a:solidFill>
                <a:srgbClr val="C00000"/>
              </a:solidFill>
            </a:endParaRPr>
          </a:p>
          <a:p>
            <a:pPr lvl="3">
              <a:lnSpc>
                <a:spcPct val="100000"/>
              </a:lnSpc>
              <a:buClr>
                <a:schemeClr val="tx2">
                  <a:lumMod val="75000"/>
                </a:schemeClr>
              </a:buClr>
            </a:pPr>
            <a:endParaRPr lang="fr-FR" sz="700" b="1" dirty="0" smtClean="0">
              <a:solidFill>
                <a:srgbClr val="C00000"/>
              </a:solidFill>
            </a:endParaRPr>
          </a:p>
          <a:p>
            <a:pPr lvl="3">
              <a:lnSpc>
                <a:spcPct val="100000"/>
              </a:lnSpc>
              <a:buClr>
                <a:schemeClr val="tx2">
                  <a:lumMod val="75000"/>
                </a:schemeClr>
              </a:buClr>
            </a:pPr>
            <a:endParaRPr lang="fr-FR" sz="700" b="1" dirty="0" smtClean="0">
              <a:solidFill>
                <a:srgbClr val="C00000"/>
              </a:solidFill>
            </a:endParaRPr>
          </a:p>
          <a:p>
            <a:pPr marL="285750" lvl="3" indent="-285750">
              <a:lnSpc>
                <a:spcPct val="10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2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En soirée sous forme d’un apéro-dinatoire</a:t>
            </a:r>
          </a:p>
          <a:p>
            <a:pPr marL="285750" lvl="3" indent="-285750">
              <a:lnSpc>
                <a:spcPct val="10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2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En matinée sous forme d’un petit déjeuner</a:t>
            </a:r>
          </a:p>
        </p:txBody>
      </p:sp>
      <p:sp>
        <p:nvSpPr>
          <p:cNvPr id="9" name="Rectangle 8"/>
          <p:cNvSpPr/>
          <p:nvPr/>
        </p:nvSpPr>
        <p:spPr>
          <a:xfrm>
            <a:off x="5220072" y="2869445"/>
            <a:ext cx="3656656" cy="834627"/>
          </a:xfrm>
          <a:prstGeom prst="rect">
            <a:avLst/>
          </a:prstGeom>
          <a:solidFill>
            <a:schemeClr val="tx2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1225" y="2740457"/>
            <a:ext cx="699117" cy="357794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182732" y="3087619"/>
            <a:ext cx="936104" cy="919027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27952" y="2427449"/>
            <a:ext cx="361200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300" cap="all" dirty="0" smtClean="0">
                <a:solidFill>
                  <a:srgbClr val="C31632"/>
                </a:solidFill>
                <a:latin typeface="Arial Narrow"/>
              </a:rPr>
              <a:t>CIBLE</a:t>
            </a:r>
            <a:endParaRPr lang="fr-FR" sz="1300" cap="all" dirty="0">
              <a:solidFill>
                <a:srgbClr val="C31632"/>
              </a:solidFill>
              <a:latin typeface="Arial Narrow"/>
            </a:endParaRPr>
          </a:p>
        </p:txBody>
      </p:sp>
      <p:grpSp>
        <p:nvGrpSpPr>
          <p:cNvPr id="15" name="Groupe 14"/>
          <p:cNvGrpSpPr/>
          <p:nvPr/>
        </p:nvGrpSpPr>
        <p:grpSpPr>
          <a:xfrm>
            <a:off x="467544" y="2420888"/>
            <a:ext cx="3672408" cy="145598"/>
            <a:chOff x="467544" y="2851354"/>
            <a:chExt cx="3672408" cy="145598"/>
          </a:xfrm>
        </p:grpSpPr>
        <p:cxnSp>
          <p:nvCxnSpPr>
            <p:cNvPr id="16" name="Connecteur droit 15"/>
            <p:cNvCxnSpPr>
              <a:stCxn id="17" idx="0"/>
            </p:cNvCxnSpPr>
            <p:nvPr/>
          </p:nvCxnSpPr>
          <p:spPr>
            <a:xfrm>
              <a:off x="503548" y="2851354"/>
              <a:ext cx="3636404" cy="0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467544" y="2851354"/>
              <a:ext cx="72008" cy="14559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527952" y="3795601"/>
            <a:ext cx="361200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300" cap="all" dirty="0">
                <a:solidFill>
                  <a:srgbClr val="C31632"/>
                </a:solidFill>
              </a:rPr>
              <a:t>Mise à disposition d’un kit </a:t>
            </a:r>
            <a:r>
              <a:rPr lang="fr-FR" sz="1300" cap="all" dirty="0" smtClean="0">
                <a:solidFill>
                  <a:srgbClr val="C31632"/>
                </a:solidFill>
              </a:rPr>
              <a:t>clé-en-main</a:t>
            </a:r>
            <a:r>
              <a:rPr lang="fr-FR" sz="1200" dirty="0" smtClean="0">
                <a:solidFill>
                  <a:schemeClr val="accent1"/>
                </a:solidFill>
                <a:latin typeface="+mj-lt"/>
              </a:rPr>
              <a:t>         </a:t>
            </a:r>
            <a:endParaRPr lang="fr-FR" sz="400" b="1" dirty="0">
              <a:solidFill>
                <a:schemeClr val="accent1"/>
              </a:solidFill>
              <a:latin typeface="+mj-lt"/>
            </a:endParaRPr>
          </a:p>
        </p:txBody>
      </p:sp>
      <p:grpSp>
        <p:nvGrpSpPr>
          <p:cNvPr id="19" name="Groupe 18"/>
          <p:cNvGrpSpPr/>
          <p:nvPr/>
        </p:nvGrpSpPr>
        <p:grpSpPr>
          <a:xfrm>
            <a:off x="467544" y="3789040"/>
            <a:ext cx="3672408" cy="145598"/>
            <a:chOff x="467544" y="2851354"/>
            <a:chExt cx="3672408" cy="145598"/>
          </a:xfrm>
        </p:grpSpPr>
        <p:cxnSp>
          <p:nvCxnSpPr>
            <p:cNvPr id="20" name="Connecteur droit 19"/>
            <p:cNvCxnSpPr>
              <a:stCxn id="21" idx="0"/>
            </p:cNvCxnSpPr>
            <p:nvPr/>
          </p:nvCxnSpPr>
          <p:spPr>
            <a:xfrm>
              <a:off x="503548" y="2851354"/>
              <a:ext cx="3636404" cy="0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/>
            <p:nvPr/>
          </p:nvSpPr>
          <p:spPr>
            <a:xfrm>
              <a:off x="467544" y="2851354"/>
              <a:ext cx="72008" cy="14559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2" name="Rectangle 21"/>
          <p:cNvSpPr/>
          <p:nvPr/>
        </p:nvSpPr>
        <p:spPr>
          <a:xfrm>
            <a:off x="527952" y="5019737"/>
            <a:ext cx="361200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300" cap="all" dirty="0">
                <a:solidFill>
                  <a:srgbClr val="C31632"/>
                </a:solidFill>
              </a:rPr>
              <a:t>2 formats </a:t>
            </a:r>
            <a:r>
              <a:rPr lang="fr-FR" sz="1300" cap="all" dirty="0" smtClean="0">
                <a:solidFill>
                  <a:srgbClr val="C31632"/>
                </a:solidFill>
              </a:rPr>
              <a:t>d’animation</a:t>
            </a:r>
            <a:r>
              <a:rPr lang="fr-FR" sz="1200" dirty="0" smtClean="0">
                <a:solidFill>
                  <a:schemeClr val="accent1"/>
                </a:solidFill>
                <a:latin typeface="+mj-lt"/>
              </a:rPr>
              <a:t>        </a:t>
            </a:r>
            <a:endParaRPr lang="fr-FR" sz="400" b="1" dirty="0">
              <a:solidFill>
                <a:schemeClr val="accent1"/>
              </a:solidFill>
              <a:latin typeface="+mj-lt"/>
            </a:endParaRPr>
          </a:p>
        </p:txBody>
      </p:sp>
      <p:grpSp>
        <p:nvGrpSpPr>
          <p:cNvPr id="23" name="Groupe 22"/>
          <p:cNvGrpSpPr/>
          <p:nvPr/>
        </p:nvGrpSpPr>
        <p:grpSpPr>
          <a:xfrm>
            <a:off x="467544" y="5013176"/>
            <a:ext cx="3672408" cy="145598"/>
            <a:chOff x="467544" y="2851354"/>
            <a:chExt cx="3672408" cy="145598"/>
          </a:xfrm>
        </p:grpSpPr>
        <p:cxnSp>
          <p:nvCxnSpPr>
            <p:cNvPr id="24" name="Connecteur droit 23"/>
            <p:cNvCxnSpPr>
              <a:stCxn id="25" idx="0"/>
            </p:cNvCxnSpPr>
            <p:nvPr/>
          </p:nvCxnSpPr>
          <p:spPr>
            <a:xfrm>
              <a:off x="503548" y="2851354"/>
              <a:ext cx="3636404" cy="0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/>
            <p:cNvSpPr/>
            <p:nvPr/>
          </p:nvSpPr>
          <p:spPr>
            <a:xfrm>
              <a:off x="467544" y="2851354"/>
              <a:ext cx="72008" cy="14559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6" name="Rectangle 25"/>
          <p:cNvSpPr/>
          <p:nvPr/>
        </p:nvSpPr>
        <p:spPr>
          <a:xfrm>
            <a:off x="5292080" y="2919354"/>
            <a:ext cx="28083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</a:rPr>
              <a:t>3 créneaux </a:t>
            </a:r>
            <a:r>
              <a:rPr lang="fr-FR" sz="1400" b="1" dirty="0" smtClean="0">
                <a:solidFill>
                  <a:schemeClr val="bg1"/>
                </a:solidFill>
              </a:rPr>
              <a:t>d’audio </a:t>
            </a:r>
            <a:r>
              <a:rPr lang="fr-FR" sz="1400" b="1" dirty="0">
                <a:solidFill>
                  <a:schemeClr val="bg1"/>
                </a:solidFill>
              </a:rPr>
              <a:t>vous seront </a:t>
            </a:r>
            <a:r>
              <a:rPr lang="fr-FR" sz="1400" b="1" dirty="0" smtClean="0">
                <a:solidFill>
                  <a:schemeClr val="bg1"/>
                </a:solidFill>
              </a:rPr>
              <a:t>proposés S23 </a:t>
            </a:r>
            <a:r>
              <a:rPr lang="fr-FR" sz="1400" b="1" dirty="0">
                <a:solidFill>
                  <a:schemeClr val="bg1"/>
                </a:solidFill>
              </a:rPr>
              <a:t>afin de vous présenter plus en détails cette animation</a:t>
            </a:r>
          </a:p>
        </p:txBody>
      </p:sp>
    </p:spTree>
    <p:extLst>
      <p:ext uri="{BB962C8B-B14F-4D97-AF65-F5344CB8AC3E}">
        <p14:creationId xmlns:p14="http://schemas.microsoft.com/office/powerpoint/2010/main" val="182731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5999" y="306000"/>
            <a:ext cx="7650457" cy="707886"/>
          </a:xfrm>
        </p:spPr>
        <p:txBody>
          <a:bodyPr/>
          <a:lstStyle/>
          <a:p>
            <a:r>
              <a:rPr lang="fr-FR" b="0" dirty="0"/>
              <a:t>Des moyens à votre disposition</a:t>
            </a:r>
            <a:r>
              <a:rPr lang="fr-FR" b="0" dirty="0" smtClean="0"/>
              <a:t/>
            </a:r>
            <a:br>
              <a:rPr lang="fr-FR" b="0" dirty="0" smtClean="0"/>
            </a:br>
            <a:r>
              <a:rPr lang="fr-FR" sz="1800" b="0" cap="none" dirty="0">
                <a:solidFill>
                  <a:schemeClr val="tx2">
                    <a:lumMod val="75000"/>
                  </a:schemeClr>
                </a:solidFill>
              </a:rPr>
              <a:t>Un dispositif de communication </a:t>
            </a:r>
            <a:r>
              <a:rPr lang="fr-FR" sz="1800" b="0" cap="none" dirty="0" smtClean="0">
                <a:solidFill>
                  <a:schemeClr val="tx2">
                    <a:lumMod val="75000"/>
                  </a:schemeClr>
                </a:solidFill>
              </a:rPr>
              <a:t>cadencé sur 5 mois</a:t>
            </a:r>
            <a:endParaRPr lang="fr-FR" sz="1800" b="0" cap="none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79512" y="1276708"/>
            <a:ext cx="540060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endParaRPr lang="fr-FR" sz="1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 algn="just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200" dirty="0" smtClean="0">
                <a:latin typeface="+mj-lt"/>
                <a:cs typeface="Calibri" panose="020F0502020204030204" pitchFamily="34" charset="0"/>
              </a:rPr>
              <a:t>Affichage</a:t>
            </a:r>
          </a:p>
          <a:p>
            <a:pPr marL="742950" lvl="1" indent="-285750" algn="just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200" dirty="0" smtClean="0">
                <a:latin typeface="+mj-lt"/>
                <a:cs typeface="Calibri" panose="020F0502020204030204" pitchFamily="34" charset="0"/>
              </a:rPr>
              <a:t>Flyer (agence et encart relevés de compte de juillet)</a:t>
            </a:r>
          </a:p>
          <a:p>
            <a:pPr marL="742950" lvl="1" indent="-285750" algn="just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200" dirty="0" smtClean="0">
                <a:latin typeface="+mj-lt"/>
                <a:cs typeface="Calibri" panose="020F0502020204030204" pitchFamily="34" charset="0"/>
              </a:rPr>
              <a:t>Bannière web</a:t>
            </a:r>
          </a:p>
          <a:p>
            <a:pPr marL="742950" lvl="1" indent="-285750" algn="just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200" dirty="0" smtClean="0">
                <a:latin typeface="+mj-lt"/>
                <a:cs typeface="Calibri" panose="020F0502020204030204" pitchFamily="34" charset="0"/>
              </a:rPr>
              <a:t>Post </a:t>
            </a:r>
            <a:r>
              <a:rPr lang="fr-FR" sz="1200" dirty="0" smtClean="0">
                <a:latin typeface="+mj-lt"/>
                <a:cs typeface="Calibri" panose="020F0502020204030204" pitchFamily="34" charset="0"/>
              </a:rPr>
              <a:t>Facebook et vidéo</a:t>
            </a:r>
            <a:endParaRPr lang="fr-FR" sz="1200" dirty="0" smtClean="0">
              <a:latin typeface="+mj-lt"/>
              <a:cs typeface="Calibri" panose="020F0502020204030204" pitchFamily="34" charset="0"/>
            </a:endParaRPr>
          </a:p>
          <a:p>
            <a:pPr marL="742950" lvl="1" indent="-285750" algn="just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200" dirty="0" smtClean="0">
                <a:latin typeface="+mj-lt"/>
                <a:cs typeface="Calibri" panose="020F0502020204030204" pitchFamily="34" charset="0"/>
              </a:rPr>
              <a:t>Jeu client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527952" y="1283269"/>
            <a:ext cx="361200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300" cap="all" dirty="0" smtClean="0">
                <a:solidFill>
                  <a:srgbClr val="C31632"/>
                </a:solidFill>
                <a:latin typeface="Arial Narrow"/>
              </a:rPr>
              <a:t>COMMUNICATION </a:t>
            </a:r>
            <a:endParaRPr lang="fr-FR" sz="1300" cap="all" dirty="0">
              <a:solidFill>
                <a:srgbClr val="C31632"/>
              </a:solidFill>
              <a:latin typeface="Arial Narrow"/>
            </a:endParaRPr>
          </a:p>
        </p:txBody>
      </p:sp>
      <p:grpSp>
        <p:nvGrpSpPr>
          <p:cNvPr id="9" name="Groupe 8"/>
          <p:cNvGrpSpPr/>
          <p:nvPr/>
        </p:nvGrpSpPr>
        <p:grpSpPr>
          <a:xfrm>
            <a:off x="467544" y="1276708"/>
            <a:ext cx="3672408" cy="145598"/>
            <a:chOff x="467544" y="2851354"/>
            <a:chExt cx="3672408" cy="145598"/>
          </a:xfrm>
        </p:grpSpPr>
        <p:cxnSp>
          <p:nvCxnSpPr>
            <p:cNvPr id="10" name="Connecteur droit 9"/>
            <p:cNvCxnSpPr>
              <a:stCxn id="11" idx="0"/>
            </p:cNvCxnSpPr>
            <p:nvPr/>
          </p:nvCxnSpPr>
          <p:spPr>
            <a:xfrm>
              <a:off x="503548" y="2851354"/>
              <a:ext cx="3636404" cy="0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467544" y="2851354"/>
              <a:ext cx="72008" cy="14559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5484048" y="1275321"/>
            <a:ext cx="361200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300" cap="all" dirty="0" smtClean="0">
                <a:solidFill>
                  <a:srgbClr val="C31632"/>
                </a:solidFill>
                <a:latin typeface="Arial Narrow"/>
              </a:rPr>
              <a:t>MARKETING DIRECT</a:t>
            </a:r>
            <a:endParaRPr lang="fr-FR" sz="1300" cap="all" dirty="0">
              <a:solidFill>
                <a:srgbClr val="C31632"/>
              </a:solidFill>
              <a:latin typeface="Arial Narrow"/>
            </a:endParaRPr>
          </a:p>
        </p:txBody>
      </p:sp>
      <p:grpSp>
        <p:nvGrpSpPr>
          <p:cNvPr id="13" name="Groupe 12"/>
          <p:cNvGrpSpPr/>
          <p:nvPr/>
        </p:nvGrpSpPr>
        <p:grpSpPr>
          <a:xfrm>
            <a:off x="5423640" y="1268760"/>
            <a:ext cx="3672408" cy="145598"/>
            <a:chOff x="467544" y="2851354"/>
            <a:chExt cx="3672408" cy="145598"/>
          </a:xfrm>
        </p:grpSpPr>
        <p:cxnSp>
          <p:nvCxnSpPr>
            <p:cNvPr id="14" name="Connecteur droit 13"/>
            <p:cNvCxnSpPr>
              <a:stCxn id="16" idx="0"/>
            </p:cNvCxnSpPr>
            <p:nvPr/>
          </p:nvCxnSpPr>
          <p:spPr>
            <a:xfrm>
              <a:off x="503548" y="2851354"/>
              <a:ext cx="3636404" cy="0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/>
            <p:cNvSpPr/>
            <p:nvPr/>
          </p:nvSpPr>
          <p:spPr>
            <a:xfrm>
              <a:off x="467544" y="2851354"/>
              <a:ext cx="72008" cy="14559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527952" y="2643473"/>
            <a:ext cx="361200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300" cap="all" dirty="0" smtClean="0">
                <a:solidFill>
                  <a:srgbClr val="C31632"/>
                </a:solidFill>
                <a:latin typeface="Arial Narrow"/>
              </a:rPr>
              <a:t>RETROPLANNING</a:t>
            </a:r>
            <a:endParaRPr lang="fr-FR" sz="1300" cap="all" dirty="0">
              <a:solidFill>
                <a:srgbClr val="C31632"/>
              </a:solidFill>
              <a:latin typeface="Arial Narrow"/>
            </a:endParaRPr>
          </a:p>
        </p:txBody>
      </p:sp>
      <p:grpSp>
        <p:nvGrpSpPr>
          <p:cNvPr id="18" name="Groupe 17"/>
          <p:cNvGrpSpPr/>
          <p:nvPr/>
        </p:nvGrpSpPr>
        <p:grpSpPr>
          <a:xfrm>
            <a:off x="467544" y="2636912"/>
            <a:ext cx="3672408" cy="145598"/>
            <a:chOff x="467544" y="2851354"/>
            <a:chExt cx="3672408" cy="145598"/>
          </a:xfrm>
        </p:grpSpPr>
        <p:cxnSp>
          <p:nvCxnSpPr>
            <p:cNvPr id="19" name="Connecteur droit 18"/>
            <p:cNvCxnSpPr>
              <a:stCxn id="20" idx="0"/>
            </p:cNvCxnSpPr>
            <p:nvPr/>
          </p:nvCxnSpPr>
          <p:spPr>
            <a:xfrm>
              <a:off x="503548" y="2851354"/>
              <a:ext cx="3636404" cy="0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/>
            <p:cNvSpPr/>
            <p:nvPr/>
          </p:nvSpPr>
          <p:spPr>
            <a:xfrm>
              <a:off x="467544" y="2851354"/>
              <a:ext cx="72008" cy="14559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048" name="Rectangle 2047"/>
          <p:cNvSpPr/>
          <p:nvPr/>
        </p:nvSpPr>
        <p:spPr>
          <a:xfrm>
            <a:off x="395536" y="3556173"/>
            <a:ext cx="1191352" cy="16065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fr-FR" sz="1200" b="1" dirty="0" smtClean="0">
                <a:solidFill>
                  <a:schemeClr val="tx2"/>
                </a:solidFill>
                <a:cs typeface="Calibri" panose="020F0502020204030204" pitchFamily="34" charset="0"/>
              </a:rPr>
              <a:t>Offres Jeunes</a:t>
            </a:r>
          </a:p>
          <a:p>
            <a:pPr>
              <a:lnSpc>
                <a:spcPct val="120000"/>
              </a:lnSpc>
            </a:pPr>
            <a:r>
              <a:rPr lang="fr-FR" sz="1200" b="1" dirty="0" smtClean="0">
                <a:solidFill>
                  <a:schemeClr val="accent5"/>
                </a:solidFill>
                <a:cs typeface="Calibri" panose="020F0502020204030204" pitchFamily="34" charset="0"/>
              </a:rPr>
              <a:t>Communication</a:t>
            </a:r>
          </a:p>
          <a:p>
            <a:pPr>
              <a:lnSpc>
                <a:spcPct val="120000"/>
              </a:lnSpc>
            </a:pPr>
            <a:r>
              <a:rPr lang="fr-FR" sz="1200" b="1" dirty="0" smtClean="0">
                <a:solidFill>
                  <a:schemeClr val="accent4"/>
                </a:solidFill>
                <a:cs typeface="Calibri" panose="020F0502020204030204" pitchFamily="34" charset="0"/>
              </a:rPr>
              <a:t>Courriers clients</a:t>
            </a:r>
          </a:p>
          <a:p>
            <a:pPr>
              <a:lnSpc>
                <a:spcPct val="120000"/>
              </a:lnSpc>
            </a:pPr>
            <a:r>
              <a:rPr lang="fr-FR" sz="1200" b="1" dirty="0">
                <a:solidFill>
                  <a:schemeClr val="accent3"/>
                </a:solidFill>
                <a:cs typeface="Calibri" panose="020F0502020204030204" pitchFamily="34" charset="0"/>
              </a:rPr>
              <a:t>Emails </a:t>
            </a:r>
            <a:r>
              <a:rPr lang="fr-FR" sz="1200" b="1" dirty="0" smtClean="0">
                <a:solidFill>
                  <a:schemeClr val="accent3"/>
                </a:solidFill>
                <a:cs typeface="Calibri" panose="020F0502020204030204" pitchFamily="34" charset="0"/>
              </a:rPr>
              <a:t>clients</a:t>
            </a:r>
          </a:p>
          <a:p>
            <a:pPr>
              <a:lnSpc>
                <a:spcPct val="120000"/>
              </a:lnSpc>
            </a:pPr>
            <a:r>
              <a:rPr lang="fr-FR" sz="1200" b="1" dirty="0" smtClean="0">
                <a:solidFill>
                  <a:schemeClr val="accent6">
                    <a:lumMod val="75000"/>
                  </a:schemeClr>
                </a:solidFill>
                <a:cs typeface="Calibri" panose="020F0502020204030204" pitchFamily="34" charset="0"/>
              </a:rPr>
              <a:t>Opé BAC</a:t>
            </a:r>
          </a:p>
          <a:p>
            <a:pPr>
              <a:lnSpc>
                <a:spcPct val="120000"/>
              </a:lnSpc>
            </a:pPr>
            <a:r>
              <a:rPr lang="fr-FR" sz="1200" b="1" dirty="0" smtClean="0">
                <a:solidFill>
                  <a:schemeClr val="bg2">
                    <a:lumMod val="60000"/>
                    <a:lumOff val="40000"/>
                  </a:schemeClr>
                </a:solidFill>
                <a:cs typeface="Calibri" panose="020F0502020204030204" pitchFamily="34" charset="0"/>
              </a:rPr>
              <a:t>RDV Bancaires</a:t>
            </a:r>
            <a:endParaRPr lang="fr-FR" sz="1200" b="1" dirty="0">
              <a:solidFill>
                <a:schemeClr val="bg2">
                  <a:lumMod val="60000"/>
                  <a:lumOff val="40000"/>
                </a:schemeClr>
              </a:solidFill>
              <a:cs typeface="Calibri" panose="020F0502020204030204" pitchFamily="34" charset="0"/>
            </a:endParaRPr>
          </a:p>
          <a:p>
            <a:endParaRPr lang="fr-FR" sz="1200" dirty="0">
              <a:cs typeface="Calibri" panose="020F0502020204030204" pitchFamily="34" charset="0"/>
            </a:endParaRPr>
          </a:p>
        </p:txBody>
      </p:sp>
      <p:grpSp>
        <p:nvGrpSpPr>
          <p:cNvPr id="26" name="Groupe 25"/>
          <p:cNvGrpSpPr/>
          <p:nvPr/>
        </p:nvGrpSpPr>
        <p:grpSpPr>
          <a:xfrm>
            <a:off x="1400912" y="2981114"/>
            <a:ext cx="7491568" cy="1944216"/>
            <a:chOff x="1400912" y="4349266"/>
            <a:chExt cx="7491568" cy="1944216"/>
          </a:xfrm>
        </p:grpSpPr>
        <p:grpSp>
          <p:nvGrpSpPr>
            <p:cNvPr id="24" name="Groupe 23"/>
            <p:cNvGrpSpPr/>
            <p:nvPr/>
          </p:nvGrpSpPr>
          <p:grpSpPr>
            <a:xfrm>
              <a:off x="1489104" y="4349266"/>
              <a:ext cx="7403375" cy="1944216"/>
              <a:chOff x="1489104" y="4349266"/>
              <a:chExt cx="7403375" cy="1944216"/>
            </a:xfrm>
          </p:grpSpPr>
          <p:sp>
            <p:nvSpPr>
              <p:cNvPr id="3" name="Pentagone 2"/>
              <p:cNvSpPr/>
              <p:nvPr/>
            </p:nvSpPr>
            <p:spPr>
              <a:xfrm>
                <a:off x="1489104" y="4365104"/>
                <a:ext cx="7403375" cy="360040"/>
              </a:xfrm>
              <a:prstGeom prst="homePlat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5" name="Connecteur droit 4"/>
              <p:cNvCxnSpPr/>
              <p:nvPr/>
            </p:nvCxnSpPr>
            <p:spPr>
              <a:xfrm>
                <a:off x="2771800" y="4349266"/>
                <a:ext cx="0" cy="1944216"/>
              </a:xfrm>
              <a:prstGeom prst="line">
                <a:avLst/>
              </a:prstGeom>
              <a:ln w="19050">
                <a:solidFill>
                  <a:schemeClr val="tx2">
                    <a:lumMod val="60000"/>
                    <a:lumOff val="4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21"/>
              <p:cNvCxnSpPr/>
              <p:nvPr/>
            </p:nvCxnSpPr>
            <p:spPr>
              <a:xfrm>
                <a:off x="3995936" y="4349266"/>
                <a:ext cx="0" cy="1944216"/>
              </a:xfrm>
              <a:prstGeom prst="line">
                <a:avLst/>
              </a:prstGeom>
              <a:ln w="19050">
                <a:solidFill>
                  <a:schemeClr val="tx2">
                    <a:lumMod val="60000"/>
                    <a:lumOff val="4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22"/>
              <p:cNvCxnSpPr/>
              <p:nvPr/>
            </p:nvCxnSpPr>
            <p:spPr>
              <a:xfrm>
                <a:off x="5220072" y="4349266"/>
                <a:ext cx="0" cy="1944216"/>
              </a:xfrm>
              <a:prstGeom prst="line">
                <a:avLst/>
              </a:prstGeom>
              <a:ln w="19050">
                <a:solidFill>
                  <a:schemeClr val="tx2">
                    <a:lumMod val="60000"/>
                    <a:lumOff val="4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ZoneTexte 20"/>
              <p:cNvSpPr txBox="1"/>
              <p:nvPr/>
            </p:nvSpPr>
            <p:spPr>
              <a:xfrm>
                <a:off x="1547664" y="4419191"/>
                <a:ext cx="107078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b="1" dirty="0" smtClean="0">
                    <a:solidFill>
                      <a:schemeClr val="bg1"/>
                    </a:solidFill>
                  </a:rPr>
                  <a:t>MAI</a:t>
                </a:r>
              </a:p>
            </p:txBody>
          </p:sp>
          <p:sp>
            <p:nvSpPr>
              <p:cNvPr id="28" name="ZoneTexte 27"/>
              <p:cNvSpPr txBox="1"/>
              <p:nvPr/>
            </p:nvSpPr>
            <p:spPr>
              <a:xfrm>
                <a:off x="2771800" y="4419191"/>
                <a:ext cx="118813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b="1" dirty="0" smtClean="0">
                    <a:solidFill>
                      <a:schemeClr val="bg1"/>
                    </a:solidFill>
                  </a:rPr>
                  <a:t>JUIN</a:t>
                </a:r>
              </a:p>
            </p:txBody>
          </p:sp>
          <p:sp>
            <p:nvSpPr>
              <p:cNvPr id="29" name="ZoneTexte 28"/>
              <p:cNvSpPr txBox="1"/>
              <p:nvPr/>
            </p:nvSpPr>
            <p:spPr>
              <a:xfrm>
                <a:off x="3959932" y="4419191"/>
                <a:ext cx="126014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b="1" dirty="0" smtClean="0">
                    <a:solidFill>
                      <a:schemeClr val="bg1"/>
                    </a:solidFill>
                  </a:rPr>
                  <a:t>JUILLET</a:t>
                </a:r>
              </a:p>
            </p:txBody>
          </p:sp>
          <p:sp>
            <p:nvSpPr>
              <p:cNvPr id="30" name="ZoneTexte 29"/>
              <p:cNvSpPr txBox="1"/>
              <p:nvPr/>
            </p:nvSpPr>
            <p:spPr>
              <a:xfrm>
                <a:off x="5220072" y="4419191"/>
                <a:ext cx="126014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b="1" dirty="0" smtClean="0">
                    <a:solidFill>
                      <a:schemeClr val="bg1"/>
                    </a:solidFill>
                  </a:rPr>
                  <a:t>AOUT</a:t>
                </a:r>
              </a:p>
            </p:txBody>
          </p:sp>
          <p:sp>
            <p:nvSpPr>
              <p:cNvPr id="31" name="ZoneTexte 30"/>
              <p:cNvSpPr txBox="1"/>
              <p:nvPr/>
            </p:nvSpPr>
            <p:spPr>
              <a:xfrm>
                <a:off x="6480212" y="4419191"/>
                <a:ext cx="126014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b="1" dirty="0" smtClean="0">
                    <a:solidFill>
                      <a:schemeClr val="bg1"/>
                    </a:solidFill>
                  </a:rPr>
                  <a:t>SEPTEMBRE</a:t>
                </a:r>
              </a:p>
            </p:txBody>
          </p:sp>
          <p:sp>
            <p:nvSpPr>
              <p:cNvPr id="32" name="ZoneTexte 31"/>
              <p:cNvSpPr txBox="1"/>
              <p:nvPr/>
            </p:nvSpPr>
            <p:spPr>
              <a:xfrm>
                <a:off x="7698482" y="4419191"/>
                <a:ext cx="104998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b="1" dirty="0" smtClean="0">
                    <a:solidFill>
                      <a:schemeClr val="bg1"/>
                    </a:solidFill>
                  </a:rPr>
                  <a:t>OCTOBRE</a:t>
                </a:r>
              </a:p>
            </p:txBody>
          </p:sp>
          <p:cxnSp>
            <p:nvCxnSpPr>
              <p:cNvPr id="41" name="Connecteur droit 40"/>
              <p:cNvCxnSpPr/>
              <p:nvPr/>
            </p:nvCxnSpPr>
            <p:spPr>
              <a:xfrm>
                <a:off x="6480212" y="4349266"/>
                <a:ext cx="0" cy="1944216"/>
              </a:xfrm>
              <a:prstGeom prst="line">
                <a:avLst/>
              </a:prstGeom>
              <a:ln w="19050">
                <a:solidFill>
                  <a:schemeClr val="tx2">
                    <a:lumMod val="60000"/>
                    <a:lumOff val="4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necteur droit 41"/>
              <p:cNvCxnSpPr/>
              <p:nvPr/>
            </p:nvCxnSpPr>
            <p:spPr>
              <a:xfrm>
                <a:off x="7740352" y="4349266"/>
                <a:ext cx="0" cy="1944216"/>
              </a:xfrm>
              <a:prstGeom prst="line">
                <a:avLst/>
              </a:prstGeom>
              <a:ln w="19050">
                <a:solidFill>
                  <a:schemeClr val="tx2">
                    <a:lumMod val="60000"/>
                    <a:lumOff val="4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Rectangle 48"/>
            <p:cNvSpPr/>
            <p:nvPr/>
          </p:nvSpPr>
          <p:spPr>
            <a:xfrm>
              <a:off x="7752424" y="4736177"/>
              <a:ext cx="114005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200" b="1" dirty="0" smtClean="0">
                  <a:solidFill>
                    <a:schemeClr val="tx2">
                      <a:lumMod val="50000"/>
                    </a:schemeClr>
                  </a:solidFill>
                  <a:cs typeface="Calibri" panose="020F0502020204030204" pitchFamily="34" charset="0"/>
                </a:rPr>
                <a:t>FIN : 31 octobre</a:t>
              </a:r>
            </a:p>
          </p:txBody>
        </p:sp>
        <p:sp>
          <p:nvSpPr>
            <p:cNvPr id="2059" name="Rectangle 2058"/>
            <p:cNvSpPr/>
            <p:nvPr/>
          </p:nvSpPr>
          <p:spPr>
            <a:xfrm>
              <a:off x="1400912" y="4725144"/>
              <a:ext cx="1370888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100" b="1" dirty="0">
                  <a:solidFill>
                    <a:schemeClr val="tx2">
                      <a:lumMod val="50000"/>
                    </a:schemeClr>
                  </a:solidFill>
                  <a:cs typeface="Calibri" panose="020F0502020204030204" pitchFamily="34" charset="0"/>
                </a:rPr>
                <a:t>LANCEMENT : 16 mai</a:t>
              </a:r>
            </a:p>
          </p:txBody>
        </p:sp>
      </p:grpSp>
      <p:grpSp>
        <p:nvGrpSpPr>
          <p:cNvPr id="25" name="Groupe 24"/>
          <p:cNvGrpSpPr/>
          <p:nvPr/>
        </p:nvGrpSpPr>
        <p:grpSpPr>
          <a:xfrm>
            <a:off x="1403648" y="3567741"/>
            <a:ext cx="7416823" cy="1377169"/>
            <a:chOff x="1403648" y="4935893"/>
            <a:chExt cx="7416823" cy="1377169"/>
          </a:xfrm>
        </p:grpSpPr>
        <p:sp>
          <p:nvSpPr>
            <p:cNvPr id="64" name="Rectangle 63"/>
            <p:cNvSpPr/>
            <p:nvPr/>
          </p:nvSpPr>
          <p:spPr>
            <a:xfrm>
              <a:off x="2808862" y="6115291"/>
              <a:ext cx="4943562" cy="14265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3766488" y="5891562"/>
              <a:ext cx="4981976" cy="14265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2771800" y="5230558"/>
              <a:ext cx="6035223" cy="142658"/>
            </a:xfrm>
            <a:prstGeom prst="rect">
              <a:avLst/>
            </a:prstGeom>
            <a:solidFill>
              <a:srgbClr val="DBFD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63" name="Rectangle 2062"/>
            <p:cNvSpPr/>
            <p:nvPr/>
          </p:nvSpPr>
          <p:spPr>
            <a:xfrm>
              <a:off x="1489104" y="5014535"/>
              <a:ext cx="7331367" cy="14265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2771800" y="6036063"/>
              <a:ext cx="402225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200" dirty="0">
                  <a:cs typeface="Calibri" panose="020F0502020204030204" pitchFamily="34" charset="0"/>
                </a:rPr>
                <a:t>Préparation RDV </a:t>
              </a:r>
              <a:r>
                <a:rPr lang="fr-FR" sz="1200" dirty="0" smtClean="0">
                  <a:cs typeface="Calibri" panose="020F0502020204030204" pitchFamily="34" charset="0"/>
                </a:rPr>
                <a:t>bancaires et animation, date au choix des agences</a:t>
              </a:r>
              <a:endParaRPr lang="fr-FR" sz="1200" dirty="0">
                <a:cs typeface="Calibri" panose="020F0502020204030204" pitchFamily="34" charset="0"/>
              </a:endParaRPr>
            </a:p>
          </p:txBody>
        </p:sp>
        <p:sp>
          <p:nvSpPr>
            <p:cNvPr id="2060" name="Rectangle 2059"/>
            <p:cNvSpPr/>
            <p:nvPr/>
          </p:nvSpPr>
          <p:spPr>
            <a:xfrm>
              <a:off x="1403648" y="4939684"/>
              <a:ext cx="139916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200" dirty="0">
                  <a:cs typeface="Calibri" panose="020F0502020204030204" pitchFamily="34" charset="0"/>
                </a:rPr>
                <a:t>Offre </a:t>
              </a:r>
              <a:r>
                <a:rPr lang="fr-FR" sz="1200" dirty="0" err="1">
                  <a:cs typeface="Calibri" panose="020F0502020204030204" pitchFamily="34" charset="0"/>
                </a:rPr>
                <a:t>Banca</a:t>
              </a:r>
              <a:r>
                <a:rPr lang="fr-FR" sz="1200" dirty="0">
                  <a:cs typeface="Calibri" panose="020F0502020204030204" pitchFamily="34" charset="0"/>
                </a:rPr>
                <a:t> et Conso</a:t>
              </a:r>
            </a:p>
          </p:txBody>
        </p:sp>
        <p:sp>
          <p:nvSpPr>
            <p:cNvPr id="2061" name="Rectangle 2060"/>
            <p:cNvSpPr/>
            <p:nvPr/>
          </p:nvSpPr>
          <p:spPr>
            <a:xfrm>
              <a:off x="2965243" y="4935893"/>
              <a:ext cx="80124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200" dirty="0">
                  <a:cs typeface="Calibri" panose="020F0502020204030204" pitchFamily="34" charset="0"/>
                </a:rPr>
                <a:t>Offre IARD</a:t>
              </a:r>
            </a:p>
          </p:txBody>
        </p:sp>
        <p:sp>
          <p:nvSpPr>
            <p:cNvPr id="2062" name="Rectangle 2061"/>
            <p:cNvSpPr/>
            <p:nvPr/>
          </p:nvSpPr>
          <p:spPr>
            <a:xfrm>
              <a:off x="2771800" y="5168225"/>
              <a:ext cx="329981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200" dirty="0" smtClean="0">
                  <a:cs typeface="Calibri" panose="020F0502020204030204" pitchFamily="34" charset="0"/>
                </a:rPr>
                <a:t>Flyer</a:t>
              </a:r>
              <a:r>
                <a:rPr lang="fr-FR" sz="1200" dirty="0">
                  <a:cs typeface="Calibri" panose="020F0502020204030204" pitchFamily="34" charset="0"/>
                </a:rPr>
                <a:t>, </a:t>
              </a:r>
              <a:r>
                <a:rPr lang="fr-FR" sz="1200" dirty="0" smtClean="0">
                  <a:cs typeface="Calibri" panose="020F0502020204030204" pitchFamily="34" charset="0"/>
                </a:rPr>
                <a:t>affiche, jeu client, post Facebook et bannière web</a:t>
              </a:r>
              <a:endParaRPr lang="fr-FR" sz="1200" dirty="0">
                <a:cs typeface="Calibri" panose="020F050202020403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2785249" y="5493503"/>
              <a:ext cx="1210688" cy="14265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5244798" y="5503245"/>
              <a:ext cx="1210688" cy="14265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009384" y="5667833"/>
              <a:ext cx="1210688" cy="14265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6504938" y="5667833"/>
              <a:ext cx="1210688" cy="14265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052" name="Picture 4" descr="Devenez notre égéri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701"/>
          <a:stretch/>
        </p:blipFill>
        <p:spPr bwMode="auto">
          <a:xfrm>
            <a:off x="0" y="5085185"/>
            <a:ext cx="9144000" cy="177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004048" y="1484784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lvl="1" indent="-285750" algn="just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200" dirty="0">
                <a:cs typeface="Calibri" panose="020F0502020204030204" pitchFamily="34" charset="0"/>
              </a:rPr>
              <a:t>Courrier offres Jeunes aux parents des 16/18 ans</a:t>
            </a:r>
          </a:p>
          <a:p>
            <a:pPr marL="742950" lvl="1" indent="-285750" algn="just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200" dirty="0">
                <a:cs typeface="Calibri" panose="020F0502020204030204" pitchFamily="34" charset="0"/>
              </a:rPr>
              <a:t>Courrier offres Jeunes aux bacheliers</a:t>
            </a:r>
          </a:p>
          <a:p>
            <a:pPr marL="742950" lvl="1" indent="-285750" algn="just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200" dirty="0">
                <a:cs typeface="Calibri" panose="020F0502020204030204" pitchFamily="34" charset="0"/>
              </a:rPr>
              <a:t>Email spécifique C</a:t>
            </a:r>
            <a:r>
              <a:rPr lang="fr-FR" sz="1200" dirty="0" smtClean="0">
                <a:cs typeface="Calibri" panose="020F0502020204030204" pitchFamily="34" charset="0"/>
              </a:rPr>
              <a:t>rédit Conso</a:t>
            </a:r>
            <a:endParaRPr lang="fr-FR" sz="1200" dirty="0">
              <a:cs typeface="Calibri" panose="020F0502020204030204" pitchFamily="34" charset="0"/>
            </a:endParaRPr>
          </a:p>
          <a:p>
            <a:pPr marL="742950" lvl="1" indent="-285750" algn="just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200" dirty="0">
                <a:cs typeface="Calibri" panose="020F0502020204030204" pitchFamily="34" charset="0"/>
              </a:rPr>
              <a:t>Email spécifique </a:t>
            </a:r>
            <a:r>
              <a:rPr lang="fr-FR" sz="1200" dirty="0" smtClean="0">
                <a:cs typeface="Calibri" panose="020F0502020204030204" pitchFamily="34" charset="0"/>
              </a:rPr>
              <a:t>IARD</a:t>
            </a:r>
          </a:p>
          <a:p>
            <a:pPr marL="742950" lvl="1" indent="-285750" algn="just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200" dirty="0" smtClean="0">
                <a:cs typeface="Calibri" panose="020F0502020204030204" pitchFamily="34" charset="0"/>
              </a:rPr>
              <a:t>Email spécifique BANCA</a:t>
            </a:r>
            <a:endParaRPr lang="fr-FR" sz="1200" dirty="0">
              <a:cs typeface="Calibri" panose="020F0502020204030204" pitchFamily="34" charset="0"/>
            </a:endParaRPr>
          </a:p>
        </p:txBody>
      </p:sp>
      <p:sp>
        <p:nvSpPr>
          <p:cNvPr id="51" name="Triangle isocèle 50"/>
          <p:cNvSpPr/>
          <p:nvPr/>
        </p:nvSpPr>
        <p:spPr>
          <a:xfrm rot="16200000">
            <a:off x="7823843" y="5541546"/>
            <a:ext cx="1775518" cy="85739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020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539552" y="3212976"/>
            <a:ext cx="4320480" cy="28803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SOMMAIRE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4294967295"/>
          </p:nvPr>
        </p:nvSpPr>
        <p:spPr>
          <a:xfrm>
            <a:off x="558527" y="1557338"/>
            <a:ext cx="5381625" cy="4824412"/>
          </a:xfrm>
        </p:spPr>
        <p:txBody>
          <a:bodyPr>
            <a:normAutofit/>
          </a:bodyPr>
          <a:lstStyle/>
          <a:p>
            <a:r>
              <a:rPr lang="fr-FR" sz="16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Contexte et constat</a:t>
            </a:r>
            <a:endParaRPr lang="fr-FR" sz="1600" b="0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400" b="0" cap="none" dirty="0" smtClean="0">
                <a:solidFill>
                  <a:schemeClr val="bg1"/>
                </a:solidFill>
              </a:rPr>
              <a:t>u</a:t>
            </a:r>
          </a:p>
          <a:p>
            <a:r>
              <a:rPr lang="fr-FR" sz="1400" b="0" cap="none" dirty="0" smtClean="0">
                <a:solidFill>
                  <a:schemeClr val="bg1"/>
                </a:solidFill>
              </a:rPr>
              <a:t>N</a:t>
            </a:r>
            <a:endParaRPr lang="fr-FR" sz="900" b="0" cap="none" dirty="0">
              <a:solidFill>
                <a:schemeClr val="bg1"/>
              </a:solidFill>
            </a:endParaRPr>
          </a:p>
          <a:p>
            <a:r>
              <a:rPr lang="fr-FR" sz="16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Des moyens à votre disposition		</a:t>
            </a:r>
            <a:endParaRPr lang="fr-FR" sz="1600" b="0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b="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600" b="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POUR VOUS ACCOMPAGNER</a:t>
            </a:r>
            <a:endParaRPr lang="fr-FR" sz="2000" b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Flèche droite rayée 18">
            <a:hlinkClick r:id="rId2" action="ppaction://hlinksldjump"/>
          </p:cNvPr>
          <p:cNvSpPr/>
          <p:nvPr/>
        </p:nvSpPr>
        <p:spPr>
          <a:xfrm flipH="1">
            <a:off x="767812" y="5586344"/>
            <a:ext cx="1440160" cy="648048"/>
          </a:xfrm>
          <a:prstGeom prst="striped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RETOUR SYNTHÈSE</a:t>
            </a:r>
            <a:endParaRPr lang="fr-FR" sz="1200" b="1" dirty="0"/>
          </a:p>
        </p:txBody>
      </p:sp>
    </p:spTree>
    <p:extLst>
      <p:ext uri="{BB962C8B-B14F-4D97-AF65-F5344CB8AC3E}">
        <p14:creationId xmlns:p14="http://schemas.microsoft.com/office/powerpoint/2010/main" val="392459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6000" y="306000"/>
            <a:ext cx="6282304" cy="1046440"/>
          </a:xfrm>
        </p:spPr>
        <p:txBody>
          <a:bodyPr/>
          <a:lstStyle/>
          <a:p>
            <a:r>
              <a:rPr lang="fr-FR" b="0" dirty="0"/>
              <a:t>POUR VOUS ACCOMPAGNER</a:t>
            </a:r>
            <a:r>
              <a:rPr lang="fr-FR" b="0" dirty="0" smtClean="0"/>
              <a:t/>
            </a:r>
            <a:br>
              <a:rPr lang="fr-FR" b="0" dirty="0" smtClean="0"/>
            </a:br>
            <a:r>
              <a:rPr lang="fr-FR" sz="1800" b="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NOUVEAU </a:t>
            </a:r>
            <a:r>
              <a:rPr lang="fr-FR" sz="1800" b="0" cap="none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pilotage JEUNES</a:t>
            </a:r>
            <a:r>
              <a:rPr lang="fr-FR" sz="2400" b="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b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b="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6156176" y="2238272"/>
            <a:ext cx="361200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300" cap="all" dirty="0" smtClean="0">
                <a:solidFill>
                  <a:srgbClr val="C31632"/>
                </a:solidFill>
                <a:latin typeface="Arial Narrow"/>
              </a:rPr>
              <a:t>Impacts part variable</a:t>
            </a:r>
            <a:endParaRPr lang="fr-FR" sz="1300" cap="all" dirty="0">
              <a:solidFill>
                <a:srgbClr val="C31632"/>
              </a:solidFill>
              <a:latin typeface="Arial Narrow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6095768" y="2231711"/>
            <a:ext cx="2508680" cy="145598"/>
            <a:chOff x="467544" y="2851354"/>
            <a:chExt cx="2508680" cy="145598"/>
          </a:xfrm>
        </p:grpSpPr>
        <p:cxnSp>
          <p:nvCxnSpPr>
            <p:cNvPr id="8" name="Connecteur droit 7"/>
            <p:cNvCxnSpPr>
              <a:stCxn id="10" idx="0"/>
            </p:cNvCxnSpPr>
            <p:nvPr/>
          </p:nvCxnSpPr>
          <p:spPr>
            <a:xfrm>
              <a:off x="503548" y="2851354"/>
              <a:ext cx="2472676" cy="0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>
              <a:off x="467544" y="2851354"/>
              <a:ext cx="72008" cy="14559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2" name="Espace réservé du texte 15"/>
          <p:cNvSpPr txBox="1">
            <a:spLocks/>
          </p:cNvSpPr>
          <p:nvPr/>
        </p:nvSpPr>
        <p:spPr>
          <a:xfrm>
            <a:off x="395536" y="1401544"/>
            <a:ext cx="8208912" cy="6593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3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fr-FR" sz="1400" dirty="0">
                <a:solidFill>
                  <a:sysClr val="windowText" lastClr="000000"/>
                </a:solidFill>
              </a:rPr>
              <a:t>Capitaliser sur cette période porteuse pour mettre en avant de nos offres </a:t>
            </a:r>
            <a:r>
              <a:rPr lang="fr-FR" sz="1400" dirty="0" smtClean="0">
                <a:solidFill>
                  <a:sysClr val="windowText" lastClr="000000"/>
                </a:solidFill>
              </a:rPr>
              <a:t>dédiées Jeunes et </a:t>
            </a:r>
            <a:r>
              <a:rPr lang="fr-FR" sz="1400" dirty="0">
                <a:solidFill>
                  <a:sysClr val="windowText" lastClr="000000"/>
                </a:solidFill>
              </a:rPr>
              <a:t>ainsi travailler à la réalisation </a:t>
            </a:r>
            <a:r>
              <a:rPr lang="fr-FR" sz="1400" dirty="0" smtClean="0">
                <a:solidFill>
                  <a:sysClr val="windowText" lastClr="000000"/>
                </a:solidFill>
              </a:rPr>
              <a:t>de vos objectifs </a:t>
            </a:r>
            <a:r>
              <a:rPr lang="fr-FR" sz="1400" dirty="0" smtClean="0">
                <a:solidFill>
                  <a:sysClr val="windowText" lastClr="000000"/>
                </a:solidFill>
              </a:rPr>
              <a:t>2019.</a:t>
            </a:r>
            <a:endParaRPr lang="fr-FR" sz="1400" dirty="0">
              <a:solidFill>
                <a:sysClr val="windowText" lastClr="000000"/>
              </a:solidFill>
            </a:endParaRPr>
          </a:p>
          <a:p>
            <a:pPr lvl="3"/>
            <a:endParaRPr lang="fr-FR" b="1" dirty="0" smtClean="0">
              <a:solidFill>
                <a:srgbClr val="C00000"/>
              </a:solidFill>
            </a:endParaRPr>
          </a:p>
          <a:p>
            <a:pPr lvl="3"/>
            <a:endParaRPr lang="fr-FR" b="1" dirty="0" smtClean="0">
              <a:solidFill>
                <a:srgbClr val="C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239784" y="2522728"/>
            <a:ext cx="2448272" cy="1569660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marL="285750" lvl="3" indent="-285750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200" dirty="0" err="1">
                <a:solidFill>
                  <a:sysClr val="windowText" lastClr="000000"/>
                </a:solidFill>
              </a:rPr>
              <a:t>JBPe</a:t>
            </a:r>
            <a:endParaRPr lang="fr-FR" sz="1200" dirty="0">
              <a:solidFill>
                <a:sysClr val="windowText" lastClr="000000"/>
              </a:solidFill>
            </a:endParaRPr>
          </a:p>
          <a:p>
            <a:pPr marL="285750" lvl="3" indent="-285750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ysClr val="windowText" lastClr="000000"/>
                </a:solidFill>
              </a:rPr>
              <a:t>Ventes nettes (</a:t>
            </a:r>
            <a:r>
              <a:rPr lang="fr-FR" sz="1200" dirty="0" err="1">
                <a:solidFill>
                  <a:sysClr val="windowText" lastClr="000000"/>
                </a:solidFill>
              </a:rPr>
              <a:t>Banca</a:t>
            </a:r>
            <a:r>
              <a:rPr lang="fr-FR" sz="1200" dirty="0">
                <a:solidFill>
                  <a:sysClr val="windowText" lastClr="000000"/>
                </a:solidFill>
              </a:rPr>
              <a:t>, IARD)</a:t>
            </a:r>
          </a:p>
          <a:p>
            <a:pPr marL="285750" lvl="3" indent="-285750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ysClr val="windowText" lastClr="000000"/>
                </a:solidFill>
              </a:rPr>
              <a:t>Engagements Conso</a:t>
            </a:r>
          </a:p>
          <a:p>
            <a:pPr marL="285750" lvl="3" indent="-285750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ysClr val="windowText" lastClr="000000"/>
                </a:solidFill>
              </a:rPr>
              <a:t>Excédents </a:t>
            </a:r>
            <a:r>
              <a:rPr lang="fr-FR" sz="1200" dirty="0" smtClean="0">
                <a:solidFill>
                  <a:sysClr val="windowText" lastClr="000000"/>
                </a:solidFill>
              </a:rPr>
              <a:t>Epargne</a:t>
            </a:r>
          </a:p>
          <a:p>
            <a:pPr marL="285750" lvl="3" indent="-285750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ysClr val="windowText" lastClr="000000"/>
                </a:solidFill>
              </a:rPr>
              <a:t>PNB sur activité nouvelle </a:t>
            </a:r>
          </a:p>
          <a:p>
            <a:pPr marL="285750" lvl="3" indent="-285750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ysClr val="windowText" lastClr="000000"/>
                </a:solidFill>
              </a:rPr>
              <a:t>Excédents de </a:t>
            </a:r>
            <a:r>
              <a:rPr lang="fr-FR" sz="1200" dirty="0" smtClean="0">
                <a:solidFill>
                  <a:sysClr val="windowText" lastClr="000000"/>
                </a:solidFill>
              </a:rPr>
              <a:t>Collecte (si argent frais)</a:t>
            </a:r>
            <a:endParaRPr lang="fr-FR" sz="1200" dirty="0">
              <a:solidFill>
                <a:sysClr val="windowText" lastClr="000000"/>
              </a:solidFill>
            </a:endParaRPr>
          </a:p>
          <a:p>
            <a:pPr marL="285750" lvl="3" indent="-285750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fr-FR" sz="1200" dirty="0">
              <a:solidFill>
                <a:sysClr val="windowText" lastClr="000000"/>
              </a:solidFill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4665629"/>
            <a:ext cx="2054862" cy="1440160"/>
          </a:xfrm>
          <a:prstGeom prst="rect">
            <a:avLst/>
          </a:prstGeom>
        </p:spPr>
      </p:pic>
      <p:sp>
        <p:nvSpPr>
          <p:cNvPr id="17" name="ZoneTexte 16"/>
          <p:cNvSpPr txBox="1"/>
          <p:nvPr/>
        </p:nvSpPr>
        <p:spPr>
          <a:xfrm>
            <a:off x="323529" y="2155418"/>
            <a:ext cx="55446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400" b="1" dirty="0" smtClean="0">
              <a:latin typeface="+mj-lt"/>
              <a:cs typeface="Calibri" panose="020F0502020204030204" pitchFamily="34" charset="0"/>
            </a:endParaRPr>
          </a:p>
          <a:p>
            <a:endParaRPr lang="fr-FR" sz="1200" b="1" dirty="0" smtClean="0">
              <a:latin typeface="+mj-lt"/>
              <a:cs typeface="Calibri" panose="020F0502020204030204" pitchFamily="34" charset="0"/>
            </a:endParaRPr>
          </a:p>
          <a:p>
            <a:r>
              <a:rPr lang="fr-FR" sz="1200" dirty="0" smtClean="0">
                <a:latin typeface="+mj-lt"/>
                <a:cs typeface="Calibri" panose="020F0502020204030204" pitchFamily="34" charset="0"/>
              </a:rPr>
              <a:t>Retrouvez le nouveau </a:t>
            </a:r>
            <a:r>
              <a:rPr lang="fr-FR" sz="1200" b="1" dirty="0" smtClean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Suivi </a:t>
            </a:r>
            <a:r>
              <a:rPr lang="fr-FR" sz="1200" b="1" dirty="0" smtClean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Jeunes </a:t>
            </a:r>
            <a:r>
              <a:rPr lang="fr-FR" sz="1200" b="1" dirty="0" smtClean="0">
                <a:latin typeface="+mj-lt"/>
                <a:cs typeface="Calibri" panose="020F0502020204030204" pitchFamily="34" charset="0"/>
              </a:rPr>
              <a:t>à partir de la semaine prochaine</a:t>
            </a:r>
            <a:r>
              <a:rPr lang="fr-FR" sz="1200" b="1" dirty="0" smtClean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fr-FR" sz="1200" dirty="0" smtClean="0">
                <a:latin typeface="+mj-lt"/>
                <a:cs typeface="Calibri" panose="020F0502020204030204" pitchFamily="34" charset="0"/>
              </a:rPr>
              <a:t>dans </a:t>
            </a:r>
            <a:r>
              <a:rPr lang="fr-FR" sz="1200" dirty="0">
                <a:latin typeface="+mj-lt"/>
                <a:cs typeface="Calibri" panose="020F0502020204030204" pitchFamily="34" charset="0"/>
              </a:rPr>
              <a:t>la </a:t>
            </a:r>
            <a:r>
              <a:rPr lang="fr-FR" sz="1200" dirty="0" smtClean="0">
                <a:latin typeface="+mj-lt"/>
                <a:cs typeface="Calibri" panose="020F0502020204030204" pitchFamily="34" charset="0"/>
              </a:rPr>
              <a:t> </a:t>
            </a:r>
            <a:r>
              <a:rPr lang="fr-FR" sz="1200" b="1" dirty="0" smtClean="0">
                <a:latin typeface="+mj-lt"/>
                <a:cs typeface="Calibri" panose="020F0502020204030204" pitchFamily="34" charset="0"/>
              </a:rPr>
              <a:t>Rubrique </a:t>
            </a:r>
            <a:r>
              <a:rPr lang="fr-FR" sz="1200" b="1" dirty="0">
                <a:latin typeface="+mj-lt"/>
                <a:cs typeface="Calibri" panose="020F0502020204030204" pitchFamily="34" charset="0"/>
              </a:rPr>
              <a:t>des Commerciaux </a:t>
            </a:r>
            <a:r>
              <a:rPr lang="fr-FR" sz="1200" b="1" dirty="0" smtClean="0">
                <a:latin typeface="+mj-lt"/>
                <a:cs typeface="Calibri" panose="020F0502020204030204" pitchFamily="34" charset="0"/>
              </a:rPr>
              <a:t> &gt; </a:t>
            </a:r>
            <a:r>
              <a:rPr lang="fr-FR" sz="1200" dirty="0" smtClean="0">
                <a:latin typeface="+mj-lt"/>
                <a:cs typeface="Calibri" panose="020F0502020204030204" pitchFamily="34" charset="0"/>
              </a:rPr>
              <a:t>Onglet Pilotage &gt; Production </a:t>
            </a:r>
            <a:r>
              <a:rPr lang="fr-FR" sz="1200" dirty="0" smtClean="0">
                <a:latin typeface="+mj-lt"/>
                <a:cs typeface="Calibri" panose="020F0502020204030204" pitchFamily="34" charset="0"/>
              </a:rPr>
              <a:t>commerciale</a:t>
            </a:r>
            <a:endParaRPr lang="fr-FR" sz="1400" b="1" dirty="0" smtClean="0">
              <a:latin typeface="+mj-lt"/>
              <a:cs typeface="Calibri" panose="020F0502020204030204" pitchFamily="34" charset="0"/>
            </a:endParaRPr>
          </a:p>
          <a:p>
            <a:pPr algn="just"/>
            <a:endParaRPr lang="fr-FR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" name="Groupe 17"/>
          <p:cNvGrpSpPr/>
          <p:nvPr/>
        </p:nvGrpSpPr>
        <p:grpSpPr>
          <a:xfrm>
            <a:off x="467544" y="2253719"/>
            <a:ext cx="3672408" cy="145598"/>
            <a:chOff x="467544" y="2851354"/>
            <a:chExt cx="3672408" cy="145598"/>
          </a:xfrm>
        </p:grpSpPr>
        <p:cxnSp>
          <p:nvCxnSpPr>
            <p:cNvPr id="19" name="Connecteur droit 18"/>
            <p:cNvCxnSpPr>
              <a:stCxn id="20" idx="0"/>
            </p:cNvCxnSpPr>
            <p:nvPr/>
          </p:nvCxnSpPr>
          <p:spPr>
            <a:xfrm>
              <a:off x="503548" y="2851354"/>
              <a:ext cx="3636404" cy="0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/>
            <p:cNvSpPr/>
            <p:nvPr/>
          </p:nvSpPr>
          <p:spPr>
            <a:xfrm>
              <a:off x="467544" y="2851354"/>
              <a:ext cx="72008" cy="14559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1" name="Rectangle 20"/>
          <p:cNvSpPr/>
          <p:nvPr/>
        </p:nvSpPr>
        <p:spPr>
          <a:xfrm>
            <a:off x="527952" y="2253123"/>
            <a:ext cx="361200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300" cap="all" dirty="0" smtClean="0">
                <a:solidFill>
                  <a:srgbClr val="C31632"/>
                </a:solidFill>
                <a:latin typeface="Arial Narrow"/>
              </a:rPr>
              <a:t>Suivi des ventes jeunes</a:t>
            </a:r>
            <a:endParaRPr lang="fr-FR" sz="1300" cap="all" dirty="0">
              <a:solidFill>
                <a:srgbClr val="C31632"/>
              </a:solidFill>
              <a:latin typeface="Arial Narrow"/>
            </a:endParaRPr>
          </a:p>
        </p:txBody>
      </p:sp>
      <p:pic>
        <p:nvPicPr>
          <p:cNvPr id="3074" name="Image 1" descr="image00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86" r="12098"/>
          <a:stretch/>
        </p:blipFill>
        <p:spPr bwMode="auto">
          <a:xfrm>
            <a:off x="211885" y="3099726"/>
            <a:ext cx="5656259" cy="3201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330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5999" y="306000"/>
            <a:ext cx="7650457" cy="707886"/>
          </a:xfrm>
        </p:spPr>
        <p:txBody>
          <a:bodyPr/>
          <a:lstStyle/>
          <a:p>
            <a:r>
              <a:rPr lang="fr-FR" b="0" dirty="0"/>
              <a:t>POUR VOUS ACCOMPAGNER</a:t>
            </a:r>
            <a:r>
              <a:rPr lang="fr-FR" b="0" dirty="0" smtClean="0"/>
              <a:t/>
            </a:r>
            <a:br>
              <a:rPr lang="fr-FR" b="0" dirty="0" smtClean="0"/>
            </a:br>
            <a:r>
              <a:rPr lang="fr-FR" sz="1800" b="0" cap="none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FRESH’NEWS – la newsletter spéciale JEUNES</a:t>
            </a:r>
            <a:r>
              <a:rPr lang="fr-FR" sz="1800" b="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fr-FR" sz="1800" b="0" cap="none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fr-FR" sz="1800" b="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endParaRPr lang="fr-FR" sz="1800" b="0" cap="none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18</a:t>
            </a:fld>
            <a:endParaRPr lang="fr-FR" dirty="0"/>
          </a:p>
        </p:txBody>
      </p:sp>
      <p:sp>
        <p:nvSpPr>
          <p:cNvPr id="7" name="Espace réservé du texte 15"/>
          <p:cNvSpPr txBox="1">
            <a:spLocks/>
          </p:cNvSpPr>
          <p:nvPr/>
        </p:nvSpPr>
        <p:spPr>
          <a:xfrm>
            <a:off x="395536" y="1401544"/>
            <a:ext cx="8255248" cy="6593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3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fr-FR" sz="1400" dirty="0" smtClean="0">
                <a:solidFill>
                  <a:sysClr val="windowText" lastClr="000000"/>
                </a:solidFill>
              </a:rPr>
              <a:t>C’est nouveau, c’est tout frais pour l’été, retrouvez </a:t>
            </a:r>
            <a:r>
              <a:rPr lang="fr-FR" sz="1400" b="1" dirty="0" smtClean="0">
                <a:solidFill>
                  <a:sysClr val="windowText" lastClr="000000"/>
                </a:solidFill>
              </a:rPr>
              <a:t>FRESH’NEWS</a:t>
            </a:r>
            <a:r>
              <a:rPr lang="fr-FR" sz="1400" dirty="0" smtClean="0">
                <a:solidFill>
                  <a:sysClr val="windowText" lastClr="000000"/>
                </a:solidFill>
              </a:rPr>
              <a:t>, la newsletter qui vous informera des dernières actualités sur le Marché des Jeunes.</a:t>
            </a:r>
          </a:p>
          <a:p>
            <a:pPr lvl="3"/>
            <a:endParaRPr lang="fr-FR" b="1" dirty="0" smtClean="0">
              <a:solidFill>
                <a:srgbClr val="C00000"/>
              </a:solidFill>
            </a:endParaRPr>
          </a:p>
          <a:p>
            <a:pPr lvl="3"/>
            <a:endParaRPr lang="fr-FR" b="1" dirty="0" smtClean="0">
              <a:solidFill>
                <a:srgbClr val="C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455365"/>
            <a:ext cx="8460432" cy="1182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440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5999" y="306000"/>
            <a:ext cx="7650457" cy="707886"/>
          </a:xfrm>
        </p:spPr>
        <p:txBody>
          <a:bodyPr/>
          <a:lstStyle/>
          <a:p>
            <a:r>
              <a:rPr lang="fr-FR" b="0" dirty="0" smtClean="0"/>
              <a:t>POUR </a:t>
            </a:r>
            <a:r>
              <a:rPr lang="fr-FR" b="0" dirty="0"/>
              <a:t>VOUS </a:t>
            </a:r>
            <a:r>
              <a:rPr lang="fr-FR" b="0" dirty="0" smtClean="0"/>
              <a:t>ACCOMPAGNER</a:t>
            </a:r>
            <a:br>
              <a:rPr lang="fr-FR" b="0" dirty="0" smtClean="0"/>
            </a:br>
            <a:r>
              <a:rPr lang="fr-FR" sz="1800" b="0" dirty="0" smtClean="0">
                <a:solidFill>
                  <a:schemeClr val="tx2">
                    <a:lumMod val="75000"/>
                  </a:schemeClr>
                </a:solidFill>
              </a:rPr>
              <a:t>Boite à outils</a:t>
            </a:r>
            <a:endParaRPr lang="fr-FR" sz="1800" b="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19</a:t>
            </a:fld>
            <a:endParaRPr lang="fr-FR" dirty="0"/>
          </a:p>
        </p:txBody>
      </p:sp>
      <p:pic>
        <p:nvPicPr>
          <p:cNvPr id="7" name="Picture 9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1459818"/>
            <a:ext cx="2053364" cy="532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4792" y="2065373"/>
            <a:ext cx="18669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1259632" y="2744809"/>
            <a:ext cx="3046784" cy="95667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98450" marR="31115" indent="-285750">
              <a:lnSpc>
                <a:spcPct val="116700"/>
              </a:lnSpc>
              <a:buClr>
                <a:srgbClr val="77787B"/>
              </a:buClr>
              <a:buFont typeface="Wingdings"/>
              <a:buChar char="Ø"/>
              <a:tabLst>
                <a:tab pos="120650" algn="l"/>
              </a:tabLst>
            </a:pPr>
            <a:r>
              <a:rPr lang="fr-FR" sz="1200" dirty="0" smtClean="0">
                <a:hlinkClick r:id="rId5"/>
              </a:rPr>
              <a:t>OAV – Santé Jeunes</a:t>
            </a:r>
            <a:endParaRPr lang="fr-FR" sz="1200" dirty="0"/>
          </a:p>
          <a:p>
            <a:pPr marL="298450" marR="31115" indent="-285750">
              <a:lnSpc>
                <a:spcPct val="116700"/>
              </a:lnSpc>
              <a:buClr>
                <a:srgbClr val="77787B"/>
              </a:buClr>
              <a:buFont typeface="Wingdings"/>
              <a:buChar char="Ø"/>
              <a:tabLst>
                <a:tab pos="120650" algn="l"/>
              </a:tabLst>
            </a:pPr>
            <a:r>
              <a:rPr lang="fr-FR" sz="1200" dirty="0" smtClean="0">
                <a:hlinkClick r:id="rId6"/>
              </a:rPr>
              <a:t>Exemple </a:t>
            </a:r>
            <a:r>
              <a:rPr lang="fr-FR" sz="1200" dirty="0" err="1" smtClean="0">
                <a:hlinkClick r:id="rId6"/>
              </a:rPr>
              <a:t>Rbt</a:t>
            </a:r>
            <a:r>
              <a:rPr lang="fr-FR" sz="1200" dirty="0" smtClean="0">
                <a:hlinkClick r:id="rId6"/>
              </a:rPr>
              <a:t> Santé </a:t>
            </a:r>
            <a:r>
              <a:rPr lang="fr-FR" sz="1200" dirty="0" err="1" smtClean="0">
                <a:hlinkClick r:id="rId6"/>
              </a:rPr>
              <a:t>Natio</a:t>
            </a:r>
            <a:endParaRPr lang="fr-FR" sz="1200" dirty="0" smtClean="0"/>
          </a:p>
          <a:p>
            <a:pPr marL="298450" marR="31115" indent="-285750">
              <a:lnSpc>
                <a:spcPct val="116700"/>
              </a:lnSpc>
              <a:buClr>
                <a:srgbClr val="77787B"/>
              </a:buClr>
              <a:buFont typeface="Wingdings"/>
              <a:buChar char="Ø"/>
              <a:tabLst>
                <a:tab pos="120650" algn="l"/>
              </a:tabLst>
            </a:pPr>
            <a:r>
              <a:rPr lang="fr-FR" sz="1200" dirty="0" smtClean="0">
                <a:hlinkClick r:id="rId7"/>
              </a:rPr>
              <a:t>Exemple </a:t>
            </a:r>
            <a:r>
              <a:rPr lang="fr-FR" sz="1200" dirty="0" err="1" smtClean="0">
                <a:hlinkClick r:id="rId7"/>
              </a:rPr>
              <a:t>Rbt</a:t>
            </a:r>
            <a:r>
              <a:rPr lang="fr-FR" sz="1200" dirty="0" smtClean="0">
                <a:hlinkClick r:id="rId7"/>
              </a:rPr>
              <a:t> Santé Alsace Moselle</a:t>
            </a:r>
            <a:endParaRPr lang="fr-FR" sz="1200" dirty="0" smtClean="0"/>
          </a:p>
          <a:p>
            <a:pPr marL="298450" marR="31115" indent="-285750">
              <a:lnSpc>
                <a:spcPct val="116700"/>
              </a:lnSpc>
              <a:buClr>
                <a:srgbClr val="77787B"/>
              </a:buClr>
              <a:buFont typeface="Wingdings"/>
              <a:buChar char="Ø"/>
              <a:tabLst>
                <a:tab pos="120650" algn="l"/>
              </a:tabLst>
            </a:pPr>
            <a:r>
              <a:rPr lang="fr-FR" sz="1200" dirty="0" smtClean="0">
                <a:hlinkClick r:id="rId8"/>
              </a:rPr>
              <a:t>Comparateur Santé</a:t>
            </a:r>
            <a:endParaRPr lang="fr-FR" sz="1200" dirty="0"/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2489" y="2864925"/>
            <a:ext cx="706174" cy="752030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9362" y="4267854"/>
            <a:ext cx="747126" cy="747126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32040" y="2879240"/>
            <a:ext cx="723400" cy="7234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79512" y="2637079"/>
            <a:ext cx="4248472" cy="1152128"/>
          </a:xfrm>
          <a:prstGeom prst="rect">
            <a:avLst/>
          </a:prstGeom>
          <a:noFill/>
          <a:ln w="31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/>
        </p:nvSpPr>
        <p:spPr>
          <a:xfrm>
            <a:off x="4716016" y="2637079"/>
            <a:ext cx="4248472" cy="1152128"/>
          </a:xfrm>
          <a:prstGeom prst="rect">
            <a:avLst/>
          </a:prstGeom>
          <a:noFill/>
          <a:ln w="3175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/>
          <p:cNvSpPr/>
          <p:nvPr/>
        </p:nvSpPr>
        <p:spPr>
          <a:xfrm>
            <a:off x="179512" y="4067238"/>
            <a:ext cx="4248472" cy="1152128"/>
          </a:xfrm>
          <a:prstGeom prst="rect">
            <a:avLst/>
          </a:prstGeom>
          <a:noFill/>
          <a:ln w="31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/>
          <p:cNvSpPr/>
          <p:nvPr/>
        </p:nvSpPr>
        <p:spPr>
          <a:xfrm>
            <a:off x="4716016" y="4067238"/>
            <a:ext cx="4248472" cy="1152128"/>
          </a:xfrm>
          <a:prstGeom prst="rect">
            <a:avLst/>
          </a:prstGeom>
          <a:noFill/>
          <a:ln w="3175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26"/>
          <p:cNvSpPr txBox="1"/>
          <p:nvPr/>
        </p:nvSpPr>
        <p:spPr>
          <a:xfrm>
            <a:off x="1259632" y="4406831"/>
            <a:ext cx="3046784" cy="52450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98450" marR="31115" indent="-285750">
              <a:lnSpc>
                <a:spcPct val="116700"/>
              </a:lnSpc>
              <a:buClr>
                <a:srgbClr val="77787B"/>
              </a:buClr>
              <a:buFont typeface="Wingdings"/>
              <a:buChar char="Ø"/>
              <a:tabLst>
                <a:tab pos="120650" algn="l"/>
              </a:tabLst>
            </a:pPr>
            <a:r>
              <a:rPr lang="fr-FR" sz="1200" dirty="0" smtClean="0">
                <a:hlinkClick r:id="rId12"/>
              </a:rPr>
              <a:t>Le Book Assurances - Habitation</a:t>
            </a:r>
            <a:endParaRPr lang="fr-FR" sz="1200" dirty="0" smtClean="0"/>
          </a:p>
          <a:p>
            <a:pPr marL="298450" marR="31115" indent="-285750">
              <a:lnSpc>
                <a:spcPct val="116700"/>
              </a:lnSpc>
              <a:buClr>
                <a:srgbClr val="77787B"/>
              </a:buClr>
              <a:buFont typeface="Wingdings"/>
              <a:buChar char="Ø"/>
              <a:tabLst>
                <a:tab pos="120650" algn="l"/>
              </a:tabLst>
            </a:pPr>
            <a:r>
              <a:rPr lang="fr-FR" sz="1200" dirty="0">
                <a:hlinkClick r:id="rId8"/>
              </a:rPr>
              <a:t>Comparateur MRH</a:t>
            </a:r>
            <a:endParaRPr lang="fr-FR" sz="1200" dirty="0"/>
          </a:p>
        </p:txBody>
      </p:sp>
      <p:pic>
        <p:nvPicPr>
          <p:cNvPr id="28" name="Image 27"/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32040" y="4267854"/>
            <a:ext cx="666572" cy="701823"/>
          </a:xfrm>
          <a:prstGeom prst="rect">
            <a:avLst/>
          </a:prstGeom>
        </p:spPr>
      </p:pic>
      <p:sp>
        <p:nvSpPr>
          <p:cNvPr id="26" name="ZoneTexte 25"/>
          <p:cNvSpPr txBox="1"/>
          <p:nvPr/>
        </p:nvSpPr>
        <p:spPr>
          <a:xfrm>
            <a:off x="5701680" y="2987118"/>
            <a:ext cx="3046784" cy="52450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98450" marR="31115" indent="-285750">
              <a:lnSpc>
                <a:spcPct val="116700"/>
              </a:lnSpc>
              <a:buClr>
                <a:srgbClr val="77787B"/>
              </a:buClr>
              <a:buFont typeface="Wingdings"/>
              <a:buChar char="Ø"/>
              <a:tabLst>
                <a:tab pos="120650" algn="l"/>
              </a:tabLst>
            </a:pPr>
            <a:r>
              <a:rPr lang="fr-FR" sz="1200" dirty="0" smtClean="0">
                <a:hlinkClick r:id="rId14"/>
              </a:rPr>
              <a:t>OAV </a:t>
            </a:r>
            <a:r>
              <a:rPr lang="fr-FR" sz="1200" dirty="0">
                <a:hlinkClick r:id="rId14"/>
              </a:rPr>
              <a:t>– Prêt </a:t>
            </a:r>
            <a:r>
              <a:rPr lang="fr-FR" sz="1200" dirty="0" smtClean="0">
                <a:hlinkClick r:id="rId14"/>
              </a:rPr>
              <a:t>Etudiant</a:t>
            </a:r>
            <a:endParaRPr lang="fr-FR" sz="1200" dirty="0" smtClean="0"/>
          </a:p>
          <a:p>
            <a:pPr marL="298450" marR="31115" indent="-285750">
              <a:lnSpc>
                <a:spcPct val="116700"/>
              </a:lnSpc>
              <a:buClr>
                <a:srgbClr val="77787B"/>
              </a:buClr>
              <a:buFont typeface="Wingdings"/>
              <a:buChar char="Ø"/>
              <a:tabLst>
                <a:tab pos="120650" algn="l"/>
              </a:tabLst>
            </a:pPr>
            <a:r>
              <a:rPr lang="fr-FR" sz="1200" dirty="0" smtClean="0">
                <a:hlinkClick r:id="rId15"/>
              </a:rPr>
              <a:t>Détails différents Prêts Etudiant</a:t>
            </a:r>
            <a:endParaRPr lang="fr-FR" sz="1200" dirty="0"/>
          </a:p>
        </p:txBody>
      </p:sp>
      <p:sp>
        <p:nvSpPr>
          <p:cNvPr id="29" name="ZoneTexte 28"/>
          <p:cNvSpPr txBox="1"/>
          <p:nvPr/>
        </p:nvSpPr>
        <p:spPr>
          <a:xfrm>
            <a:off x="5701680" y="4406831"/>
            <a:ext cx="3046784" cy="52450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98450" marR="31115" indent="-285750">
              <a:lnSpc>
                <a:spcPct val="116700"/>
              </a:lnSpc>
              <a:buClr>
                <a:srgbClr val="77787B"/>
              </a:buClr>
              <a:buFont typeface="Wingdings"/>
              <a:buChar char="Ø"/>
              <a:tabLst>
                <a:tab pos="120650" algn="l"/>
              </a:tabLst>
            </a:pPr>
            <a:r>
              <a:rPr lang="fr-FR" sz="1200" dirty="0" smtClean="0">
                <a:hlinkClick r:id="rId16"/>
              </a:rPr>
              <a:t>Brochure </a:t>
            </a:r>
            <a:r>
              <a:rPr lang="fr-FR" sz="1200" dirty="0" err="1" smtClean="0">
                <a:hlinkClick r:id="rId16"/>
              </a:rPr>
              <a:t>Start’Expat</a:t>
            </a:r>
            <a:endParaRPr lang="fr-FR" sz="1200" dirty="0" smtClean="0"/>
          </a:p>
          <a:p>
            <a:pPr marL="298450" marR="31115" indent="-285750">
              <a:lnSpc>
                <a:spcPct val="116700"/>
              </a:lnSpc>
              <a:buClr>
                <a:srgbClr val="77787B"/>
              </a:buClr>
              <a:buFont typeface="Wingdings"/>
              <a:buChar char="Ø"/>
              <a:tabLst>
                <a:tab pos="120650" algn="l"/>
              </a:tabLst>
            </a:pPr>
            <a:r>
              <a:rPr lang="fr-FR" sz="1200" dirty="0" smtClean="0">
                <a:hlinkClick r:id="rId17"/>
              </a:rPr>
              <a:t>Fiche produit – Option internationale</a:t>
            </a:r>
            <a:endParaRPr lang="fr-FR" sz="1200" dirty="0"/>
          </a:p>
        </p:txBody>
      </p:sp>
      <p:pic>
        <p:nvPicPr>
          <p:cNvPr id="30" name="Picture 4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2493822" y="2021463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57" t="40669" r="59954" b="50179"/>
          <a:stretch/>
        </p:blipFill>
        <p:spPr bwMode="auto">
          <a:xfrm>
            <a:off x="2761506" y="5433455"/>
            <a:ext cx="628278" cy="632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2447764" y="5388651"/>
            <a:ext cx="4248472" cy="704645"/>
          </a:xfrm>
          <a:prstGeom prst="rect">
            <a:avLst/>
          </a:prstGeom>
          <a:noFill/>
          <a:ln w="31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/>
          <p:cNvSpPr txBox="1"/>
          <p:nvPr/>
        </p:nvSpPr>
        <p:spPr>
          <a:xfrm>
            <a:off x="3470176" y="5589240"/>
            <a:ext cx="3046784" cy="2887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98450" marR="31115" indent="-285750">
              <a:lnSpc>
                <a:spcPct val="116700"/>
              </a:lnSpc>
              <a:buClr>
                <a:srgbClr val="77787B"/>
              </a:buClr>
              <a:buFont typeface="Wingdings"/>
              <a:buChar char="Ø"/>
              <a:tabLst>
                <a:tab pos="120650" algn="l"/>
              </a:tabLst>
            </a:pPr>
            <a:r>
              <a:rPr lang="fr-FR" sz="1200" dirty="0" smtClean="0">
                <a:hlinkClick r:id="rId21"/>
              </a:rPr>
              <a:t>Book </a:t>
            </a:r>
            <a:r>
              <a:rPr lang="fr-FR" sz="1200" dirty="0" err="1" smtClean="0">
                <a:hlinkClick r:id="rId21"/>
              </a:rPr>
              <a:t>Banca</a:t>
            </a:r>
            <a:endParaRPr lang="fr-FR" sz="1200" dirty="0"/>
          </a:p>
        </p:txBody>
      </p:sp>
      <p:pic>
        <p:nvPicPr>
          <p:cNvPr id="1029" name="Picture 5">
            <a:hlinkClick r:id="rId22"/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163" y="1340768"/>
            <a:ext cx="1300195" cy="97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>
            <a:hlinkClick r:id="rId22"/>
          </p:cNvPr>
          <p:cNvSpPr txBox="1"/>
          <p:nvPr/>
        </p:nvSpPr>
        <p:spPr>
          <a:xfrm>
            <a:off x="7379934" y="1665236"/>
            <a:ext cx="13785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Book des offres promotionnelles</a:t>
            </a:r>
          </a:p>
        </p:txBody>
      </p:sp>
      <p:pic>
        <p:nvPicPr>
          <p:cNvPr id="33" name="Picture 4">
            <a:hlinkClick r:id="rId22"/>
          </p:cNvPr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8614502" y="1916832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hlinkClick r:id="rId24"/>
          </p:cNvPr>
          <p:cNvPicPr>
            <a:picLocks noChangeAspect="1" noChangeArrowheads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6" t="1520" r="1297" b="9534"/>
          <a:stretch/>
        </p:blipFill>
        <p:spPr bwMode="auto">
          <a:xfrm>
            <a:off x="3908585" y="1340768"/>
            <a:ext cx="1281121" cy="884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ZoneTexte 33">
            <a:hlinkClick r:id="rId24"/>
          </p:cNvPr>
          <p:cNvSpPr txBox="1"/>
          <p:nvPr/>
        </p:nvSpPr>
        <p:spPr>
          <a:xfrm>
            <a:off x="3913496" y="2208133"/>
            <a:ext cx="137858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Book Jeunes</a:t>
            </a:r>
          </a:p>
        </p:txBody>
      </p:sp>
      <p:pic>
        <p:nvPicPr>
          <p:cNvPr id="35" name="Picture 4">
            <a:hlinkClick r:id="rId24"/>
          </p:cNvPr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6667" b="74510" l="14493" r="94203">
                        <a14:foregroundMark x1="47826" y1="34314" x2="47826" y2="34314"/>
                        <a14:foregroundMark x1="53623" y1="40196" x2="53623" y2="40196"/>
                        <a14:foregroundMark x1="33333" y1="29412" x2="33333" y2="29412"/>
                        <a14:foregroundMark x1="30435" y1="36275" x2="30435" y2="36275"/>
                        <a14:foregroundMark x1="24638" y1="47059" x2="24638" y2="47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19753" r="15034" b="23429"/>
          <a:stretch/>
        </p:blipFill>
        <p:spPr bwMode="auto">
          <a:xfrm>
            <a:off x="4974517" y="2174910"/>
            <a:ext cx="277978" cy="47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515082" y="6392361"/>
            <a:ext cx="312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Astuce : Simple et rapide pensez à la SED !</a:t>
            </a:r>
          </a:p>
        </p:txBody>
      </p:sp>
      <p:sp>
        <p:nvSpPr>
          <p:cNvPr id="11" name="Étoile à 5 branches 10"/>
          <p:cNvSpPr/>
          <p:nvPr/>
        </p:nvSpPr>
        <p:spPr>
          <a:xfrm>
            <a:off x="251520" y="6411815"/>
            <a:ext cx="216024" cy="216024"/>
          </a:xfrm>
          <a:prstGeom prst="star5">
            <a:avLst/>
          </a:prstGeom>
          <a:ln>
            <a:solidFill>
              <a:srgbClr val="C316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108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9844</TotalTime>
  <Words>1490</Words>
  <Application>Microsoft Office PowerPoint</Application>
  <PresentationFormat>Affichage à l'écran (4:3)</PresentationFormat>
  <Paragraphs>364</Paragraphs>
  <Slides>19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0" baseType="lpstr">
      <vt:lpstr>Thème Office</vt:lpstr>
      <vt:lpstr>CAMPAGNE Jeunes 16/25 ans MAI &gt; octobre 2019</vt:lpstr>
      <vt:lpstr>SYNTHÈSE</vt:lpstr>
      <vt:lpstr>SOMMAIRE</vt:lpstr>
      <vt:lpstr>Contexte et constats Des opportunités à saisir pour repartir en conquête sur les Jeunes</vt:lpstr>
      <vt:lpstr>Contexte et constats Un fond de commerce à potentiel avec 27% de pénétration sur les 16/25 ans</vt:lpstr>
      <vt:lpstr>Contexte et constats Une perte de dynamique se fait sentir comparée à la production 2018</vt:lpstr>
      <vt:lpstr>SOMMAIRE</vt:lpstr>
      <vt:lpstr>Des moyens à votre disposition Des nouvelles cibles GERC pour équiper nos clients</vt:lpstr>
      <vt:lpstr>Des moyens à votre disposition Des offres dédiées pour conquérir les Jeunes, valables jusqu’au 31 octobre   </vt:lpstr>
      <vt:lpstr>Des moyens à votre disposition &gt;&gt; Offres spéciales JEUNES – Zoom BANCA</vt:lpstr>
      <vt:lpstr>Des moyens à votre disposition &gt;&gt; Offres spéciales JEUNES – Zoom CONSO</vt:lpstr>
      <vt:lpstr>Des moyens à votre disposition &gt;&gt; Offres spéciales JEUNES – Zoom IARD</vt:lpstr>
      <vt:lpstr>Des moyens à votre disposition &gt;&gt; Offres spéciales JEUNES – Zoom Opé Bac</vt:lpstr>
      <vt:lpstr>Des moyens à votre disposition Les RDV Bancaires – Spécial JEUNES pour rencontrer nos clients</vt:lpstr>
      <vt:lpstr>Des moyens à votre disposition Un dispositif de communication cadencé sur 5 mois</vt:lpstr>
      <vt:lpstr>SOMMAIRE</vt:lpstr>
      <vt:lpstr>POUR VOUS ACCOMPAGNER NOUVEAU pilotage JEUNES </vt:lpstr>
      <vt:lpstr>POUR VOUS ACCOMPAGNER FRESH’NEWS – la newsletter spéciale JEUNES    </vt:lpstr>
      <vt:lpstr>POUR VOUS ACCOMPAGNER Boite à outils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A6706467</cp:lastModifiedBy>
  <cp:revision>567</cp:revision>
  <cp:lastPrinted>2018-09-25T07:31:07Z</cp:lastPrinted>
  <dcterms:created xsi:type="dcterms:W3CDTF">2017-05-30T18:41:27Z</dcterms:created>
  <dcterms:modified xsi:type="dcterms:W3CDTF">2019-05-14T09:13:04Z</dcterms:modified>
</cp:coreProperties>
</file>