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86" r:id="rId2"/>
    <p:sldId id="337" r:id="rId3"/>
    <p:sldId id="339" r:id="rId4"/>
    <p:sldId id="318" r:id="rId5"/>
    <p:sldId id="320" r:id="rId6"/>
    <p:sldId id="317" r:id="rId7"/>
    <p:sldId id="321" r:id="rId8"/>
    <p:sldId id="340" r:id="rId9"/>
    <p:sldId id="341" r:id="rId10"/>
    <p:sldId id="342" r:id="rId11"/>
    <p:sldId id="343" r:id="rId12"/>
    <p:sldId id="348" r:id="rId13"/>
    <p:sldId id="347" r:id="rId14"/>
    <p:sldId id="350" r:id="rId15"/>
    <p:sldId id="344" r:id="rId16"/>
    <p:sldId id="349" r:id="rId17"/>
    <p:sldId id="329" r:id="rId18"/>
    <p:sldId id="330" r:id="rId19"/>
    <p:sldId id="345" r:id="rId20"/>
    <p:sldId id="346" r:id="rId21"/>
    <p:sldId id="351" r:id="rId22"/>
    <p:sldId id="338" r:id="rId2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00FF99"/>
    <a:srgbClr val="66FFCC"/>
    <a:srgbClr val="33CC33"/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49" autoAdjust="0"/>
  </p:normalViewPr>
  <p:slideViewPr>
    <p:cSldViewPr showGuides="1">
      <p:cViewPr>
        <p:scale>
          <a:sx n="110" d="100"/>
          <a:sy n="110" d="100"/>
        </p:scale>
        <p:origin x="-1644" y="-19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fr-FR" sz="1400" b="1" i="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Clients détenteurs de Forfaits</a:t>
            </a:r>
            <a:endParaRPr lang="fr-FR" sz="1400" dirty="0" smtClean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fr-FR" sz="1200" b="0" i="0" baseline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Milliers de clients</a:t>
            </a:r>
            <a:endParaRPr lang="fr-FR" sz="120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layout>
        <c:manualLayout>
          <c:xMode val="edge"/>
          <c:yMode val="edge"/>
          <c:x val="1.3828083989501333E-2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1.8749999999999999E-2"/>
          <c:y val="0.21320891291477251"/>
          <c:w val="0.95416666666666672"/>
          <c:h val="0.680509850356587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Stock CEGEE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556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565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1050"/>
                    </a:pPr>
                    <a:r>
                      <a:rPr lang="en-US" dirty="0" smtClean="0"/>
                      <a:t>573</a:t>
                    </a:r>
                    <a:endParaRPr lang="en-US" dirty="0"/>
                  </a:p>
                </c:rich>
              </c:tx>
              <c:numFmt formatCode="@" sourceLinked="0"/>
              <c:spPr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581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586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583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581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</c:dLbl>
            <c:numFmt formatCode="General" sourceLinked="0"/>
            <c:txPr>
              <a:bodyPr/>
              <a:lstStyle/>
              <a:p>
                <a:pPr>
                  <a:defRPr sz="1050"/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</c:dLbls>
          <c:cat>
            <c:numRef>
              <c:f>Feuil1!$A$2:$A$8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Feuil1!$B$2:$B$8</c:f>
              <c:numCache>
                <c:formatCode>_-* #,##0\ _€_-;\-* #,##0\ _€_-;_-* "-"??\ _€_-;_-@_-</c:formatCode>
                <c:ptCount val="7"/>
                <c:pt idx="0">
                  <c:v>556</c:v>
                </c:pt>
                <c:pt idx="1">
                  <c:v>565</c:v>
                </c:pt>
                <c:pt idx="2">
                  <c:v>573</c:v>
                </c:pt>
                <c:pt idx="3">
                  <c:v>581</c:v>
                </c:pt>
                <c:pt idx="4">
                  <c:v>586</c:v>
                </c:pt>
                <c:pt idx="5">
                  <c:v>583</c:v>
                </c:pt>
                <c:pt idx="6">
                  <c:v>581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156053888"/>
        <c:axId val="49475968"/>
      </c:barChart>
      <c:lineChart>
        <c:grouping val="standar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PDM CEGEE</c:v>
                </c:pt>
              </c:strCache>
            </c:strRef>
          </c:tx>
          <c:spPr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5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spPr>
              <a:ln>
                <a:noFill/>
              </a:ln>
            </c:spPr>
            <c:txPr>
              <a:bodyPr/>
              <a:lstStyle/>
              <a:p>
                <a:pPr>
                  <a:defRPr sz="1050">
                    <a:solidFill>
                      <a:schemeClr val="tx2"/>
                    </a:solidFill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Feuil1!$A$2:$A$8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Feuil1!$C$2:$C$8</c:f>
              <c:numCache>
                <c:formatCode>0.00%</c:formatCode>
                <c:ptCount val="7"/>
                <c:pt idx="0">
                  <c:v>0.10010291471752429</c:v>
                </c:pt>
                <c:pt idx="1">
                  <c:v>0.10172688017272401</c:v>
                </c:pt>
                <c:pt idx="2">
                  <c:v>0.10313170205109752</c:v>
                </c:pt>
                <c:pt idx="3">
                  <c:v>0.10465329255127744</c:v>
                </c:pt>
                <c:pt idx="4">
                  <c:v>0.10548632601655272</c:v>
                </c:pt>
                <c:pt idx="5">
                  <c:v>0.10491417776178481</c:v>
                </c:pt>
                <c:pt idx="6">
                  <c:v>0.10454893846707448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925504"/>
        <c:axId val="49477888"/>
      </c:lineChart>
      <c:catAx>
        <c:axId val="156053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1"/>
                </a:solidFill>
              </a:defRPr>
            </a:pPr>
            <a:endParaRPr lang="fr-FR"/>
          </a:p>
        </c:txPr>
        <c:crossAx val="49475968"/>
        <c:crosses val="autoZero"/>
        <c:auto val="1"/>
        <c:lblAlgn val="ctr"/>
        <c:lblOffset val="100"/>
        <c:noMultiLvlLbl val="0"/>
      </c:catAx>
      <c:valAx>
        <c:axId val="49475968"/>
        <c:scaling>
          <c:orientation val="minMax"/>
        </c:scaling>
        <c:delete val="0"/>
        <c:axPos val="l"/>
        <c:numFmt formatCode="_-* #,##0\ _€_-;\-* #,##0\ _€_-;_-* &quot;-&quot;??\ _€_-;_-@_-" sourceLinked="1"/>
        <c:majorTickMark val="out"/>
        <c:minorTickMark val="none"/>
        <c:tickLblPos val="none"/>
        <c:spPr>
          <a:ln>
            <a:noFill/>
          </a:ln>
        </c:spPr>
        <c:crossAx val="156053888"/>
        <c:crosses val="autoZero"/>
        <c:crossBetween val="between"/>
        <c:dispUnits>
          <c:builtInUnit val="thousands"/>
        </c:dispUnits>
      </c:valAx>
      <c:valAx>
        <c:axId val="49477888"/>
        <c:scaling>
          <c:orientation val="minMax"/>
          <c:min val="4.0000000000000008E-2"/>
        </c:scaling>
        <c:delete val="0"/>
        <c:axPos val="r"/>
        <c:numFmt formatCode="0.00%" sourceLinked="1"/>
        <c:majorTickMark val="out"/>
        <c:minorTickMark val="none"/>
        <c:tickLblPos val="none"/>
        <c:spPr>
          <a:ln>
            <a:noFill/>
          </a:ln>
        </c:spPr>
        <c:crossAx val="107925504"/>
        <c:crosses val="max"/>
        <c:crossBetween val="between"/>
      </c:valAx>
      <c:catAx>
        <c:axId val="1079255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477888"/>
        <c:crosses val="autoZero"/>
        <c:auto val="1"/>
        <c:lblAlgn val="ctr"/>
        <c:lblOffset val="100"/>
        <c:noMultiLvlLbl val="0"/>
      </c:catAx>
    </c:plotArea>
    <c:legend>
      <c:legendPos val="t"/>
      <c:legendEntry>
        <c:idx val="1"/>
        <c:txPr>
          <a:bodyPr/>
          <a:lstStyle/>
          <a:p>
            <a:pPr>
              <a:defRPr sz="1100">
                <a:solidFill>
                  <a:schemeClr val="tx2"/>
                </a:solidFill>
              </a:defRPr>
            </a:pPr>
            <a:endParaRPr lang="fr-FR"/>
          </a:p>
        </c:txPr>
      </c:legendEntry>
      <c:layout>
        <c:manualLayout>
          <c:xMode val="edge"/>
          <c:yMode val="edge"/>
          <c:x val="0.63642073864186632"/>
          <c:y val="3.9718199476533158E-3"/>
          <c:w val="0.36357926135813368"/>
          <c:h val="6.9058117503382574E-2"/>
        </c:manualLayout>
      </c:layout>
      <c:overlay val="0"/>
      <c:txPr>
        <a:bodyPr/>
        <a:lstStyle/>
        <a:p>
          <a:pPr>
            <a:defRPr sz="1100"/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A -1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  <a:effectLst/>
          </c:spPr>
          <c:invertIfNegative val="0"/>
          <c:dLbls>
            <c:dLbl>
              <c:idx val="1"/>
              <c:layout>
                <c:manualLayout>
                  <c:x val="4.1498663792040062E-3"/>
                  <c:y val="-6.17753499820023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>
                    <a:solidFill>
                      <a:schemeClr val="bg1">
                        <a:lumMod val="65000"/>
                      </a:schemeClr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Feuil1!$B$2:$B$13</c:f>
              <c:numCache>
                <c:formatCode>#,##0</c:formatCode>
                <c:ptCount val="12"/>
                <c:pt idx="0">
                  <c:v>-327</c:v>
                </c:pt>
                <c:pt idx="1">
                  <c:v>-286</c:v>
                </c:pt>
                <c:pt idx="2">
                  <c:v>-437</c:v>
                </c:pt>
                <c:pt idx="3">
                  <c:v>57</c:v>
                </c:pt>
                <c:pt idx="4">
                  <c:v>-213</c:v>
                </c:pt>
                <c:pt idx="5">
                  <c:v>282</c:v>
                </c:pt>
                <c:pt idx="6">
                  <c:v>360</c:v>
                </c:pt>
                <c:pt idx="7">
                  <c:v>54</c:v>
                </c:pt>
                <c:pt idx="8">
                  <c:v>297</c:v>
                </c:pt>
                <c:pt idx="9">
                  <c:v>-276</c:v>
                </c:pt>
                <c:pt idx="10" formatCode="General">
                  <c:v>-1636</c:v>
                </c:pt>
                <c:pt idx="11" formatCode="General">
                  <c:v>-2585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chemeClr val="tx2">
                <a:alpha val="78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1"/>
              <c:layout>
                <c:manualLayout>
                  <c:x val="-5.9614073934532007E-3"/>
                  <c:y val="2.6415037436035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050" b="1">
                    <a:solidFill>
                      <a:schemeClr val="tx2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Feuil1!$C$2:$C$13</c:f>
              <c:numCache>
                <c:formatCode>#,##0</c:formatCode>
                <c:ptCount val="12"/>
                <c:pt idx="0">
                  <c:v>75</c:v>
                </c:pt>
                <c:pt idx="1">
                  <c:v>-350</c:v>
                </c:pt>
                <c:pt idx="2">
                  <c:v>-80</c:v>
                </c:pt>
                <c:pt idx="3">
                  <c:v>-7</c:v>
                </c:pt>
                <c:pt idx="4">
                  <c:v>1089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90"/>
        <c:axId val="49656192"/>
        <c:axId val="49657728"/>
      </c:barChart>
      <c:catAx>
        <c:axId val="49656192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/>
          <a:lstStyle/>
          <a:p>
            <a:pPr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49657728"/>
        <c:crosses val="autoZero"/>
        <c:auto val="1"/>
        <c:lblAlgn val="ctr"/>
        <c:lblOffset val="100"/>
        <c:noMultiLvlLbl val="0"/>
      </c:catAx>
      <c:valAx>
        <c:axId val="49657728"/>
        <c:scaling>
          <c:orientation val="minMax"/>
        </c:scaling>
        <c:delete val="1"/>
        <c:axPos val="l"/>
        <c:majorGridlines>
          <c:spPr>
            <a:ln w="6350"/>
          </c:spPr>
        </c:majorGridlines>
        <c:numFmt formatCode="#,##0" sourceLinked="1"/>
        <c:majorTickMark val="out"/>
        <c:minorTickMark val="none"/>
        <c:tickLblPos val="nextTo"/>
        <c:crossAx val="49656192"/>
        <c:crosses val="autoZero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A -1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  <a:effectLst/>
          </c:spPr>
          <c:invertIfNegative val="0"/>
          <c:dLbls>
            <c:dLbl>
              <c:idx val="1"/>
              <c:layout>
                <c:manualLayout>
                  <c:x val="4.1498663792040062E-3"/>
                  <c:y val="-6.17753499820023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>
                    <a:solidFill>
                      <a:schemeClr val="bg1">
                        <a:lumMod val="65000"/>
                      </a:schemeClr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Feuil1!$B$2:$B$13</c:f>
              <c:numCache>
                <c:formatCode>#,##0</c:formatCode>
                <c:ptCount val="12"/>
                <c:pt idx="0">
                  <c:v>-1879</c:v>
                </c:pt>
                <c:pt idx="1">
                  <c:v>-1795</c:v>
                </c:pt>
                <c:pt idx="2">
                  <c:v>-668</c:v>
                </c:pt>
                <c:pt idx="3">
                  <c:v>-381</c:v>
                </c:pt>
                <c:pt idx="4">
                  <c:v>-663</c:v>
                </c:pt>
                <c:pt idx="5">
                  <c:v>288</c:v>
                </c:pt>
                <c:pt idx="6">
                  <c:v>-376</c:v>
                </c:pt>
                <c:pt idx="7">
                  <c:v>47</c:v>
                </c:pt>
                <c:pt idx="8">
                  <c:v>-245</c:v>
                </c:pt>
                <c:pt idx="9">
                  <c:v>-481</c:v>
                </c:pt>
                <c:pt idx="10" formatCode="General">
                  <c:v>-1811</c:v>
                </c:pt>
                <c:pt idx="11" formatCode="General">
                  <c:v>-2720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chemeClr val="tx2">
                <a:alpha val="78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1"/>
              <c:layout>
                <c:manualLayout>
                  <c:x val="-5.9614073934532007E-3"/>
                  <c:y val="2.6415037436035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050" b="1">
                    <a:solidFill>
                      <a:schemeClr val="tx2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Feuil1!$C$2:$C$13</c:f>
              <c:numCache>
                <c:formatCode>#,##0</c:formatCode>
                <c:ptCount val="12"/>
                <c:pt idx="0">
                  <c:v>-843</c:v>
                </c:pt>
                <c:pt idx="1">
                  <c:v>-750</c:v>
                </c:pt>
                <c:pt idx="2">
                  <c:v>-363</c:v>
                </c:pt>
                <c:pt idx="3">
                  <c:v>176</c:v>
                </c:pt>
                <c:pt idx="4">
                  <c:v>562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90"/>
        <c:axId val="49941120"/>
        <c:axId val="49947008"/>
      </c:barChart>
      <c:catAx>
        <c:axId val="49941120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/>
          <a:lstStyle/>
          <a:p>
            <a:pPr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49947008"/>
        <c:crosses val="autoZero"/>
        <c:auto val="1"/>
        <c:lblAlgn val="ctr"/>
        <c:lblOffset val="100"/>
        <c:noMultiLvlLbl val="0"/>
      </c:catAx>
      <c:valAx>
        <c:axId val="49947008"/>
        <c:scaling>
          <c:orientation val="minMax"/>
        </c:scaling>
        <c:delete val="1"/>
        <c:axPos val="l"/>
        <c:majorGridlines>
          <c:spPr>
            <a:ln w="6350"/>
          </c:spPr>
        </c:majorGridlines>
        <c:numFmt formatCode="#,##0" sourceLinked="1"/>
        <c:majorTickMark val="out"/>
        <c:minorTickMark val="none"/>
        <c:tickLblPos val="nextTo"/>
        <c:crossAx val="49941120"/>
        <c:crosses val="autoZero"/>
        <c:crossBetween val="midCat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BDF55B-2942-4A16-8DF8-F99669412F93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716D6113-3D2C-464F-80C0-864C47280F4C}">
      <dgm:prSet phldrT="[Texte]"/>
      <dgm:spPr/>
      <dgm:t>
        <a:bodyPr/>
        <a:lstStyle/>
        <a:p>
          <a:r>
            <a:rPr lang="fr-FR" dirty="0" smtClean="0"/>
            <a:t>Découverte client</a:t>
          </a:r>
          <a:endParaRPr lang="fr-FR" dirty="0"/>
        </a:p>
      </dgm:t>
    </dgm:pt>
    <dgm:pt modelId="{5430DE47-9321-42A4-B484-EA7A11B20F8C}" type="parTrans" cxnId="{840EA7DA-9B36-4C12-BD01-B00A0ED4C7A2}">
      <dgm:prSet/>
      <dgm:spPr/>
      <dgm:t>
        <a:bodyPr/>
        <a:lstStyle/>
        <a:p>
          <a:endParaRPr lang="fr-FR"/>
        </a:p>
      </dgm:t>
    </dgm:pt>
    <dgm:pt modelId="{BC5ACA9F-4B78-4BD8-9B3E-5D04C9231445}" type="sibTrans" cxnId="{840EA7DA-9B36-4C12-BD01-B00A0ED4C7A2}">
      <dgm:prSet/>
      <dgm:spPr/>
      <dgm:t>
        <a:bodyPr/>
        <a:lstStyle/>
        <a:p>
          <a:endParaRPr lang="fr-FR"/>
        </a:p>
      </dgm:t>
    </dgm:pt>
    <dgm:pt modelId="{AA6BB508-3FC0-4C30-949E-D3FF5E74773D}">
      <dgm:prSet phldrT="[Texte]"/>
      <dgm:spPr/>
      <dgm:t>
        <a:bodyPr/>
        <a:lstStyle/>
        <a:p>
          <a:r>
            <a:rPr lang="fr-FR" dirty="0" smtClean="0"/>
            <a:t>Rapatriement des flux</a:t>
          </a:r>
          <a:endParaRPr lang="fr-FR" dirty="0"/>
        </a:p>
      </dgm:t>
    </dgm:pt>
    <dgm:pt modelId="{40123A97-D9C2-4A95-A3DB-40C196C696C9}" type="parTrans" cxnId="{37A33A02-4B1F-4F0C-9686-C3CB7D89CA73}">
      <dgm:prSet/>
      <dgm:spPr/>
      <dgm:t>
        <a:bodyPr/>
        <a:lstStyle/>
        <a:p>
          <a:endParaRPr lang="fr-FR"/>
        </a:p>
      </dgm:t>
    </dgm:pt>
    <dgm:pt modelId="{E3B6BEDC-5889-448E-AF3B-278CFC5920D4}" type="sibTrans" cxnId="{37A33A02-4B1F-4F0C-9686-C3CB7D89CA73}">
      <dgm:prSet/>
      <dgm:spPr/>
      <dgm:t>
        <a:bodyPr/>
        <a:lstStyle/>
        <a:p>
          <a:endParaRPr lang="fr-FR"/>
        </a:p>
      </dgm:t>
    </dgm:pt>
    <dgm:pt modelId="{0C2159BC-6870-4891-867A-8D44A7FF22F8}">
      <dgm:prSet phldrT="[Texte]"/>
      <dgm:spPr/>
      <dgm:t>
        <a:bodyPr/>
        <a:lstStyle/>
        <a:p>
          <a:r>
            <a:rPr lang="fr-FR" dirty="0" smtClean="0"/>
            <a:t>Equipement en bancarisation</a:t>
          </a:r>
          <a:endParaRPr lang="fr-FR" dirty="0"/>
        </a:p>
      </dgm:t>
    </dgm:pt>
    <dgm:pt modelId="{59C9C9B8-2F1A-4CFB-8D0D-4A222DD27EA6}" type="parTrans" cxnId="{25BECBC2-C6D4-4441-8B66-E87749ACF82C}">
      <dgm:prSet/>
      <dgm:spPr/>
      <dgm:t>
        <a:bodyPr/>
        <a:lstStyle/>
        <a:p>
          <a:endParaRPr lang="fr-FR"/>
        </a:p>
      </dgm:t>
    </dgm:pt>
    <dgm:pt modelId="{00E04C65-FA06-411D-A13D-384ADD4F0C7C}" type="sibTrans" cxnId="{25BECBC2-C6D4-4441-8B66-E87749ACF82C}">
      <dgm:prSet/>
      <dgm:spPr/>
      <dgm:t>
        <a:bodyPr/>
        <a:lstStyle/>
        <a:p>
          <a:endParaRPr lang="fr-FR"/>
        </a:p>
      </dgm:t>
    </dgm:pt>
    <dgm:pt modelId="{73488FFF-8F36-4AB4-9CC6-237A174B7098}" type="pres">
      <dgm:prSet presAssocID="{F5BDF55B-2942-4A16-8DF8-F99669412F93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D995044C-279E-42EB-8591-7FF9F6B06B3E}" type="pres">
      <dgm:prSet presAssocID="{716D6113-3D2C-464F-80C0-864C47280F4C}" presName="Accent1" presStyleCnt="0"/>
      <dgm:spPr/>
    </dgm:pt>
    <dgm:pt modelId="{03F7E773-0B3E-4438-B15D-BD37F62ADB98}" type="pres">
      <dgm:prSet presAssocID="{716D6113-3D2C-464F-80C0-864C47280F4C}" presName="Accent" presStyleLbl="node1" presStyleIdx="0" presStyleCnt="3"/>
      <dgm:spPr>
        <a:solidFill>
          <a:schemeClr val="accent5">
            <a:lumMod val="50000"/>
          </a:schemeClr>
        </a:solidFill>
      </dgm:spPr>
    </dgm:pt>
    <dgm:pt modelId="{56D2F635-6D5B-4CF1-9EEA-2A747FD3E70D}" type="pres">
      <dgm:prSet presAssocID="{716D6113-3D2C-464F-80C0-864C47280F4C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D86A087-994A-43E0-BE18-986D7EFDE7F2}" type="pres">
      <dgm:prSet presAssocID="{AA6BB508-3FC0-4C30-949E-D3FF5E74773D}" presName="Accent2" presStyleCnt="0"/>
      <dgm:spPr/>
    </dgm:pt>
    <dgm:pt modelId="{02DC5BC6-CF14-4DC9-8621-1342F9BC31ED}" type="pres">
      <dgm:prSet presAssocID="{AA6BB508-3FC0-4C30-949E-D3FF5E74773D}" presName="Accent" presStyleLbl="node1" presStyleIdx="1" presStyleCnt="3"/>
      <dgm:spPr>
        <a:solidFill>
          <a:schemeClr val="accent5">
            <a:lumMod val="75000"/>
          </a:schemeClr>
        </a:solidFill>
      </dgm:spPr>
    </dgm:pt>
    <dgm:pt modelId="{DB333F7A-2B3D-408C-B489-AFCAF23203EA}" type="pres">
      <dgm:prSet presAssocID="{AA6BB508-3FC0-4C30-949E-D3FF5E74773D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C8EEBB-5DBC-49E7-AB51-D1B12D8215CB}" type="pres">
      <dgm:prSet presAssocID="{0C2159BC-6870-4891-867A-8D44A7FF22F8}" presName="Accent3" presStyleCnt="0"/>
      <dgm:spPr/>
    </dgm:pt>
    <dgm:pt modelId="{BB9B47ED-93D7-4763-9D35-6D9F044AA253}" type="pres">
      <dgm:prSet presAssocID="{0C2159BC-6870-4891-867A-8D44A7FF22F8}" presName="Accent" presStyleLbl="node1" presStyleIdx="2" presStyleCnt="3"/>
      <dgm:spPr>
        <a:solidFill>
          <a:schemeClr val="accent5"/>
        </a:solidFill>
      </dgm:spPr>
    </dgm:pt>
    <dgm:pt modelId="{7172AB0D-7648-439C-9FA8-15E6E9AB3660}" type="pres">
      <dgm:prSet presAssocID="{0C2159BC-6870-4891-867A-8D44A7FF22F8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5BECBC2-C6D4-4441-8B66-E87749ACF82C}" srcId="{F5BDF55B-2942-4A16-8DF8-F99669412F93}" destId="{0C2159BC-6870-4891-867A-8D44A7FF22F8}" srcOrd="2" destOrd="0" parTransId="{59C9C9B8-2F1A-4CFB-8D0D-4A222DD27EA6}" sibTransId="{00E04C65-FA06-411D-A13D-384ADD4F0C7C}"/>
    <dgm:cxn modelId="{7992533F-88A1-458F-AF10-1417F604D70C}" type="presOf" srcId="{F5BDF55B-2942-4A16-8DF8-F99669412F93}" destId="{73488FFF-8F36-4AB4-9CC6-237A174B7098}" srcOrd="0" destOrd="0" presId="urn:microsoft.com/office/officeart/2009/layout/CircleArrowProcess"/>
    <dgm:cxn modelId="{37A33A02-4B1F-4F0C-9686-C3CB7D89CA73}" srcId="{F5BDF55B-2942-4A16-8DF8-F99669412F93}" destId="{AA6BB508-3FC0-4C30-949E-D3FF5E74773D}" srcOrd="1" destOrd="0" parTransId="{40123A97-D9C2-4A95-A3DB-40C196C696C9}" sibTransId="{E3B6BEDC-5889-448E-AF3B-278CFC5920D4}"/>
    <dgm:cxn modelId="{D5F69B25-D1DF-4F35-A77C-2CF0D161371C}" type="presOf" srcId="{0C2159BC-6870-4891-867A-8D44A7FF22F8}" destId="{7172AB0D-7648-439C-9FA8-15E6E9AB3660}" srcOrd="0" destOrd="0" presId="urn:microsoft.com/office/officeart/2009/layout/CircleArrowProcess"/>
    <dgm:cxn modelId="{B5A97CF6-C47A-4CC6-8582-F3649BE222A1}" type="presOf" srcId="{716D6113-3D2C-464F-80C0-864C47280F4C}" destId="{56D2F635-6D5B-4CF1-9EEA-2A747FD3E70D}" srcOrd="0" destOrd="0" presId="urn:microsoft.com/office/officeart/2009/layout/CircleArrowProcess"/>
    <dgm:cxn modelId="{45BDE0C3-5AE3-4824-BF92-2FC77FC96F1C}" type="presOf" srcId="{AA6BB508-3FC0-4C30-949E-D3FF5E74773D}" destId="{DB333F7A-2B3D-408C-B489-AFCAF23203EA}" srcOrd="0" destOrd="0" presId="urn:microsoft.com/office/officeart/2009/layout/CircleArrowProcess"/>
    <dgm:cxn modelId="{840EA7DA-9B36-4C12-BD01-B00A0ED4C7A2}" srcId="{F5BDF55B-2942-4A16-8DF8-F99669412F93}" destId="{716D6113-3D2C-464F-80C0-864C47280F4C}" srcOrd="0" destOrd="0" parTransId="{5430DE47-9321-42A4-B484-EA7A11B20F8C}" sibTransId="{BC5ACA9F-4B78-4BD8-9B3E-5D04C9231445}"/>
    <dgm:cxn modelId="{C1C0E2B4-695A-4B95-BF26-6C830187E669}" type="presParOf" srcId="{73488FFF-8F36-4AB4-9CC6-237A174B7098}" destId="{D995044C-279E-42EB-8591-7FF9F6B06B3E}" srcOrd="0" destOrd="0" presId="urn:microsoft.com/office/officeart/2009/layout/CircleArrowProcess"/>
    <dgm:cxn modelId="{D20D7BE6-B633-4C08-AB91-295C9596672E}" type="presParOf" srcId="{D995044C-279E-42EB-8591-7FF9F6B06B3E}" destId="{03F7E773-0B3E-4438-B15D-BD37F62ADB98}" srcOrd="0" destOrd="0" presId="urn:microsoft.com/office/officeart/2009/layout/CircleArrowProcess"/>
    <dgm:cxn modelId="{B4B93C5E-14B0-4481-A481-F2E95796432E}" type="presParOf" srcId="{73488FFF-8F36-4AB4-9CC6-237A174B7098}" destId="{56D2F635-6D5B-4CF1-9EEA-2A747FD3E70D}" srcOrd="1" destOrd="0" presId="urn:microsoft.com/office/officeart/2009/layout/CircleArrowProcess"/>
    <dgm:cxn modelId="{17EE79B0-4092-4D07-88A0-064469D97EDA}" type="presParOf" srcId="{73488FFF-8F36-4AB4-9CC6-237A174B7098}" destId="{DD86A087-994A-43E0-BE18-986D7EFDE7F2}" srcOrd="2" destOrd="0" presId="urn:microsoft.com/office/officeart/2009/layout/CircleArrowProcess"/>
    <dgm:cxn modelId="{47428FEC-64EE-4EE5-BA5C-ED95AE350F5C}" type="presParOf" srcId="{DD86A087-994A-43E0-BE18-986D7EFDE7F2}" destId="{02DC5BC6-CF14-4DC9-8621-1342F9BC31ED}" srcOrd="0" destOrd="0" presId="urn:microsoft.com/office/officeart/2009/layout/CircleArrowProcess"/>
    <dgm:cxn modelId="{1396D1D8-866B-477C-BA07-C6CE33890F9F}" type="presParOf" srcId="{73488FFF-8F36-4AB4-9CC6-237A174B7098}" destId="{DB333F7A-2B3D-408C-B489-AFCAF23203EA}" srcOrd="3" destOrd="0" presId="urn:microsoft.com/office/officeart/2009/layout/CircleArrowProcess"/>
    <dgm:cxn modelId="{8422C55A-04F3-4E63-82A0-8006EBB3202B}" type="presParOf" srcId="{73488FFF-8F36-4AB4-9CC6-237A174B7098}" destId="{31C8EEBB-5DBC-49E7-AB51-D1B12D8215CB}" srcOrd="4" destOrd="0" presId="urn:microsoft.com/office/officeart/2009/layout/CircleArrowProcess"/>
    <dgm:cxn modelId="{44956569-E7F2-464C-BAD4-C14F7E3737B1}" type="presParOf" srcId="{31C8EEBB-5DBC-49E7-AB51-D1B12D8215CB}" destId="{BB9B47ED-93D7-4763-9D35-6D9F044AA253}" srcOrd="0" destOrd="0" presId="urn:microsoft.com/office/officeart/2009/layout/CircleArrowProcess"/>
    <dgm:cxn modelId="{F0900471-BC1F-4B43-AE6B-D607DE201E23}" type="presParOf" srcId="{73488FFF-8F36-4AB4-9CC6-237A174B7098}" destId="{7172AB0D-7648-439C-9FA8-15E6E9AB3660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1E37FA-214A-4AE9-9D23-ABFC81B86C34}" type="doc">
      <dgm:prSet loTypeId="urn:microsoft.com/office/officeart/2005/8/layout/hChevron3" loCatId="process" qsTypeId="urn:microsoft.com/office/officeart/2005/8/quickstyle/simple1" qsCatId="simple" csTypeId="urn:microsoft.com/office/officeart/2005/8/colors/accent5_5" csCatId="accent5" phldr="1"/>
      <dgm:spPr/>
    </dgm:pt>
    <dgm:pt modelId="{3AA335F5-15C5-4B6B-8A8F-100AB925673A}">
      <dgm:prSet phldrT="[Texte]"/>
      <dgm:spPr/>
      <dgm:t>
        <a:bodyPr/>
        <a:lstStyle/>
        <a:p>
          <a:r>
            <a:rPr lang="fr-FR" dirty="0" smtClean="0"/>
            <a:t>-10%</a:t>
          </a:r>
          <a:endParaRPr lang="fr-FR" dirty="0"/>
        </a:p>
      </dgm:t>
    </dgm:pt>
    <dgm:pt modelId="{353486C5-C28B-4AB0-B416-CA28DF1B4532}" type="parTrans" cxnId="{83367F6B-51FD-41DC-B9EC-276CC12ACA91}">
      <dgm:prSet/>
      <dgm:spPr/>
      <dgm:t>
        <a:bodyPr/>
        <a:lstStyle/>
        <a:p>
          <a:endParaRPr lang="fr-FR"/>
        </a:p>
      </dgm:t>
    </dgm:pt>
    <dgm:pt modelId="{F7460C1C-C793-4794-8905-1DA3D0441D3D}" type="sibTrans" cxnId="{83367F6B-51FD-41DC-B9EC-276CC12ACA91}">
      <dgm:prSet/>
      <dgm:spPr/>
      <dgm:t>
        <a:bodyPr/>
        <a:lstStyle/>
        <a:p>
          <a:endParaRPr lang="fr-FR"/>
        </a:p>
      </dgm:t>
    </dgm:pt>
    <dgm:pt modelId="{D31C4B1E-A009-44EE-BC0E-849A519EF418}">
      <dgm:prSet phldrT="[Texte]"/>
      <dgm:spPr/>
      <dgm:t>
        <a:bodyPr/>
        <a:lstStyle/>
        <a:p>
          <a:r>
            <a:rPr lang="fr-FR" dirty="0" smtClean="0"/>
            <a:t>-20%</a:t>
          </a:r>
          <a:endParaRPr lang="fr-FR" dirty="0"/>
        </a:p>
      </dgm:t>
    </dgm:pt>
    <dgm:pt modelId="{EDC68B7A-E4DC-4C58-8294-0D80D8AF8BAA}" type="parTrans" cxnId="{AADF5FB2-B182-473C-8FC9-1338FDF9ACFB}">
      <dgm:prSet/>
      <dgm:spPr/>
      <dgm:t>
        <a:bodyPr/>
        <a:lstStyle/>
        <a:p>
          <a:endParaRPr lang="fr-FR"/>
        </a:p>
      </dgm:t>
    </dgm:pt>
    <dgm:pt modelId="{A6144BD4-4449-488D-8F1E-AAC0E3EA829F}" type="sibTrans" cxnId="{AADF5FB2-B182-473C-8FC9-1338FDF9ACFB}">
      <dgm:prSet/>
      <dgm:spPr/>
      <dgm:t>
        <a:bodyPr/>
        <a:lstStyle/>
        <a:p>
          <a:endParaRPr lang="fr-FR"/>
        </a:p>
      </dgm:t>
    </dgm:pt>
    <dgm:pt modelId="{F98909FF-9005-4226-B037-CB1BE48F975E}">
      <dgm:prSet phldrT="[Texte]"/>
      <dgm:spPr/>
      <dgm:t>
        <a:bodyPr/>
        <a:lstStyle/>
        <a:p>
          <a:r>
            <a:rPr lang="fr-FR" dirty="0" smtClean="0"/>
            <a:t>-30%</a:t>
          </a:r>
          <a:endParaRPr lang="fr-FR" dirty="0"/>
        </a:p>
      </dgm:t>
    </dgm:pt>
    <dgm:pt modelId="{263BD360-7178-420D-89F7-09250F4584DB}" type="parTrans" cxnId="{D51D109E-F7FC-48CD-8A34-1E8E61664E46}">
      <dgm:prSet/>
      <dgm:spPr/>
      <dgm:t>
        <a:bodyPr/>
        <a:lstStyle/>
        <a:p>
          <a:endParaRPr lang="fr-FR"/>
        </a:p>
      </dgm:t>
    </dgm:pt>
    <dgm:pt modelId="{45721CE6-9CE9-4DEE-9E76-BD41A50D8228}" type="sibTrans" cxnId="{D51D109E-F7FC-48CD-8A34-1E8E61664E46}">
      <dgm:prSet/>
      <dgm:spPr/>
      <dgm:t>
        <a:bodyPr/>
        <a:lstStyle/>
        <a:p>
          <a:endParaRPr lang="fr-FR"/>
        </a:p>
      </dgm:t>
    </dgm:pt>
    <dgm:pt modelId="{51A66229-F130-4BC2-9D66-F5A305C3B705}" type="pres">
      <dgm:prSet presAssocID="{5A1E37FA-214A-4AE9-9D23-ABFC81B86C34}" presName="Name0" presStyleCnt="0">
        <dgm:presLayoutVars>
          <dgm:dir/>
          <dgm:resizeHandles val="exact"/>
        </dgm:presLayoutVars>
      </dgm:prSet>
      <dgm:spPr/>
    </dgm:pt>
    <dgm:pt modelId="{B49FB206-8E0D-437A-9C4E-6224BD423E41}" type="pres">
      <dgm:prSet presAssocID="{3AA335F5-15C5-4B6B-8A8F-100AB925673A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6C3DA1E-88DC-4AD6-81B8-E93C2021A1A1}" type="pres">
      <dgm:prSet presAssocID="{F7460C1C-C793-4794-8905-1DA3D0441D3D}" presName="parSpace" presStyleCnt="0"/>
      <dgm:spPr/>
    </dgm:pt>
    <dgm:pt modelId="{CC6AE348-9379-4AB1-9DA2-E51FC118A6EC}" type="pres">
      <dgm:prSet presAssocID="{D31C4B1E-A009-44EE-BC0E-849A519EF418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6A47279-5AB2-4E81-9B04-0F69662C457D}" type="pres">
      <dgm:prSet presAssocID="{A6144BD4-4449-488D-8F1E-AAC0E3EA829F}" presName="parSpace" presStyleCnt="0"/>
      <dgm:spPr/>
    </dgm:pt>
    <dgm:pt modelId="{64C4B78B-2CD7-4F84-81EA-97D1FF73ED11}" type="pres">
      <dgm:prSet presAssocID="{F98909FF-9005-4226-B037-CB1BE48F975E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9A10F0E-7688-4DEE-87E7-D7A86BCFCFDB}" type="presOf" srcId="{D31C4B1E-A009-44EE-BC0E-849A519EF418}" destId="{CC6AE348-9379-4AB1-9DA2-E51FC118A6EC}" srcOrd="0" destOrd="0" presId="urn:microsoft.com/office/officeart/2005/8/layout/hChevron3"/>
    <dgm:cxn modelId="{02A30628-41F7-421D-BB10-06160FCD98CF}" type="presOf" srcId="{F98909FF-9005-4226-B037-CB1BE48F975E}" destId="{64C4B78B-2CD7-4F84-81EA-97D1FF73ED11}" srcOrd="0" destOrd="0" presId="urn:microsoft.com/office/officeart/2005/8/layout/hChevron3"/>
    <dgm:cxn modelId="{AADF5FB2-B182-473C-8FC9-1338FDF9ACFB}" srcId="{5A1E37FA-214A-4AE9-9D23-ABFC81B86C34}" destId="{D31C4B1E-A009-44EE-BC0E-849A519EF418}" srcOrd="1" destOrd="0" parTransId="{EDC68B7A-E4DC-4C58-8294-0D80D8AF8BAA}" sibTransId="{A6144BD4-4449-488D-8F1E-AAC0E3EA829F}"/>
    <dgm:cxn modelId="{85FAFD54-AE5E-4FF9-8C5D-CDDF10D27C23}" type="presOf" srcId="{5A1E37FA-214A-4AE9-9D23-ABFC81B86C34}" destId="{51A66229-F130-4BC2-9D66-F5A305C3B705}" srcOrd="0" destOrd="0" presId="urn:microsoft.com/office/officeart/2005/8/layout/hChevron3"/>
    <dgm:cxn modelId="{D51D109E-F7FC-48CD-8A34-1E8E61664E46}" srcId="{5A1E37FA-214A-4AE9-9D23-ABFC81B86C34}" destId="{F98909FF-9005-4226-B037-CB1BE48F975E}" srcOrd="2" destOrd="0" parTransId="{263BD360-7178-420D-89F7-09250F4584DB}" sibTransId="{45721CE6-9CE9-4DEE-9E76-BD41A50D8228}"/>
    <dgm:cxn modelId="{83367F6B-51FD-41DC-B9EC-276CC12ACA91}" srcId="{5A1E37FA-214A-4AE9-9D23-ABFC81B86C34}" destId="{3AA335F5-15C5-4B6B-8A8F-100AB925673A}" srcOrd="0" destOrd="0" parTransId="{353486C5-C28B-4AB0-B416-CA28DF1B4532}" sibTransId="{F7460C1C-C793-4794-8905-1DA3D0441D3D}"/>
    <dgm:cxn modelId="{8E421FBB-E9BA-4D13-A850-31F845138AA3}" type="presOf" srcId="{3AA335F5-15C5-4B6B-8A8F-100AB925673A}" destId="{B49FB206-8E0D-437A-9C4E-6224BD423E41}" srcOrd="0" destOrd="0" presId="urn:microsoft.com/office/officeart/2005/8/layout/hChevron3"/>
    <dgm:cxn modelId="{4EF1FFE6-BAB1-44F4-8F5F-8432C4B41AC7}" type="presParOf" srcId="{51A66229-F130-4BC2-9D66-F5A305C3B705}" destId="{B49FB206-8E0D-437A-9C4E-6224BD423E41}" srcOrd="0" destOrd="0" presId="urn:microsoft.com/office/officeart/2005/8/layout/hChevron3"/>
    <dgm:cxn modelId="{5062E79E-2F8A-4E64-A943-B46CEEABB4B2}" type="presParOf" srcId="{51A66229-F130-4BC2-9D66-F5A305C3B705}" destId="{86C3DA1E-88DC-4AD6-81B8-E93C2021A1A1}" srcOrd="1" destOrd="0" presId="urn:microsoft.com/office/officeart/2005/8/layout/hChevron3"/>
    <dgm:cxn modelId="{2F7229EE-57DA-4F3F-9F99-D1A9DFCFC904}" type="presParOf" srcId="{51A66229-F130-4BC2-9D66-F5A305C3B705}" destId="{CC6AE348-9379-4AB1-9DA2-E51FC118A6EC}" srcOrd="2" destOrd="0" presId="urn:microsoft.com/office/officeart/2005/8/layout/hChevron3"/>
    <dgm:cxn modelId="{CA8D9596-4BE8-4DEA-9249-2FB8B6A07920}" type="presParOf" srcId="{51A66229-F130-4BC2-9D66-F5A305C3B705}" destId="{76A47279-5AB2-4E81-9B04-0F69662C457D}" srcOrd="3" destOrd="0" presId="urn:microsoft.com/office/officeart/2005/8/layout/hChevron3"/>
    <dgm:cxn modelId="{94BBD537-3A34-4628-A0AE-410A7FB75ABA}" type="presParOf" srcId="{51A66229-F130-4BC2-9D66-F5A305C3B705}" destId="{64C4B78B-2CD7-4F84-81EA-97D1FF73ED11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F7E773-0B3E-4438-B15D-BD37F62ADB98}">
      <dsp:nvSpPr>
        <dsp:cNvPr id="0" name=""/>
        <dsp:cNvSpPr/>
      </dsp:nvSpPr>
      <dsp:spPr>
        <a:xfrm>
          <a:off x="2341595" y="0"/>
          <a:ext cx="1956111" cy="195640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D2F635-6D5B-4CF1-9EEA-2A747FD3E70D}">
      <dsp:nvSpPr>
        <dsp:cNvPr id="0" name=""/>
        <dsp:cNvSpPr/>
      </dsp:nvSpPr>
      <dsp:spPr>
        <a:xfrm>
          <a:off x="2773960" y="706323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Découverte client</a:t>
          </a:r>
          <a:endParaRPr lang="fr-FR" sz="1500" kern="1200" dirty="0"/>
        </a:p>
      </dsp:txBody>
      <dsp:txXfrm>
        <a:off x="2773960" y="706323"/>
        <a:ext cx="1086973" cy="543356"/>
      </dsp:txXfrm>
    </dsp:sp>
    <dsp:sp modelId="{02DC5BC6-CF14-4DC9-8621-1342F9BC31ED}">
      <dsp:nvSpPr>
        <dsp:cNvPr id="0" name=""/>
        <dsp:cNvSpPr/>
      </dsp:nvSpPr>
      <dsp:spPr>
        <a:xfrm>
          <a:off x="1798292" y="1124102"/>
          <a:ext cx="1956111" cy="195640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333F7A-2B3D-408C-B489-AFCAF23203EA}">
      <dsp:nvSpPr>
        <dsp:cNvPr id="0" name=""/>
        <dsp:cNvSpPr/>
      </dsp:nvSpPr>
      <dsp:spPr>
        <a:xfrm>
          <a:off x="2232861" y="1836927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Rapatriement des flux</a:t>
          </a:r>
          <a:endParaRPr lang="fr-FR" sz="1500" kern="1200" dirty="0"/>
        </a:p>
      </dsp:txBody>
      <dsp:txXfrm>
        <a:off x="2232861" y="1836927"/>
        <a:ext cx="1086973" cy="543356"/>
      </dsp:txXfrm>
    </dsp:sp>
    <dsp:sp modelId="{BB9B47ED-93D7-4763-9D35-6D9F044AA253}">
      <dsp:nvSpPr>
        <dsp:cNvPr id="0" name=""/>
        <dsp:cNvSpPr/>
      </dsp:nvSpPr>
      <dsp:spPr>
        <a:xfrm>
          <a:off x="2480819" y="2382723"/>
          <a:ext cx="1680603" cy="168127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72AB0D-7648-439C-9FA8-15E6E9AB3660}">
      <dsp:nvSpPr>
        <dsp:cNvPr id="0" name=""/>
        <dsp:cNvSpPr/>
      </dsp:nvSpPr>
      <dsp:spPr>
        <a:xfrm>
          <a:off x="2776532" y="2969158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Equipement en bancarisation</a:t>
          </a:r>
          <a:endParaRPr lang="fr-FR" sz="1500" kern="1200" dirty="0"/>
        </a:p>
      </dsp:txBody>
      <dsp:txXfrm>
        <a:off x="2776532" y="2969158"/>
        <a:ext cx="1086973" cy="5433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4112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306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-1"/>
            <a:ext cx="8748464" cy="6913161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2204860" y="-219103"/>
            <a:ext cx="13252843" cy="7257495"/>
            <a:chOff x="-2204860" y="-219103"/>
            <a:chExt cx="13252843" cy="7257495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66189" y="908197"/>
              <a:ext cx="5695785" cy="5173128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5998937"/>
                <a:gd name="connsiteY0" fmla="*/ 5551727 h 5558370"/>
                <a:gd name="connsiteX1" fmla="*/ 2371 w 5998937"/>
                <a:gd name="connsiteY1" fmla="*/ 1464426 h 5558370"/>
                <a:gd name="connsiteX2" fmla="*/ 1373759 w 5998937"/>
                <a:gd name="connsiteY2" fmla="*/ 0 h 5558370"/>
                <a:gd name="connsiteX3" fmla="*/ 5998937 w 5998937"/>
                <a:gd name="connsiteY3" fmla="*/ 5097761 h 5558370"/>
                <a:gd name="connsiteX4" fmla="*/ 5582919 w 5998937"/>
                <a:gd name="connsiteY4" fmla="*/ 5558370 h 5558370"/>
                <a:gd name="connsiteX5" fmla="*/ 1613 w 5998937"/>
                <a:gd name="connsiteY5" fmla="*/ 5551727 h 5558370"/>
                <a:gd name="connsiteX0" fmla="*/ 1613 w 5998937"/>
                <a:gd name="connsiteY0" fmla="*/ 5045752 h 5052395"/>
                <a:gd name="connsiteX1" fmla="*/ 2371 w 5998937"/>
                <a:gd name="connsiteY1" fmla="*/ 958451 h 5052395"/>
                <a:gd name="connsiteX2" fmla="*/ 887391 w 5998937"/>
                <a:gd name="connsiteY2" fmla="*/ 0 h 5052395"/>
                <a:gd name="connsiteX3" fmla="*/ 5998937 w 5998937"/>
                <a:gd name="connsiteY3" fmla="*/ 4591786 h 5052395"/>
                <a:gd name="connsiteX4" fmla="*/ 5582919 w 5998937"/>
                <a:gd name="connsiteY4" fmla="*/ 5052395 h 5052395"/>
                <a:gd name="connsiteX5" fmla="*/ 1613 w 5998937"/>
                <a:gd name="connsiteY5" fmla="*/ 5045752 h 5052395"/>
                <a:gd name="connsiteX0" fmla="*/ 1613 w 5998937"/>
                <a:gd name="connsiteY0" fmla="*/ 5092933 h 5099576"/>
                <a:gd name="connsiteX1" fmla="*/ 2371 w 5998937"/>
                <a:gd name="connsiteY1" fmla="*/ 1005632 h 5099576"/>
                <a:gd name="connsiteX2" fmla="*/ 945926 w 5998937"/>
                <a:gd name="connsiteY2" fmla="*/ 0 h 5099576"/>
                <a:gd name="connsiteX3" fmla="*/ 5998937 w 5998937"/>
                <a:gd name="connsiteY3" fmla="*/ 4638967 h 5099576"/>
                <a:gd name="connsiteX4" fmla="*/ 5582919 w 5998937"/>
                <a:gd name="connsiteY4" fmla="*/ 5099576 h 5099576"/>
                <a:gd name="connsiteX5" fmla="*/ 1613 w 5998937"/>
                <a:gd name="connsiteY5" fmla="*/ 5092933 h 5099576"/>
                <a:gd name="connsiteX0" fmla="*/ 1613 w 5957004"/>
                <a:gd name="connsiteY0" fmla="*/ 5092933 h 5099576"/>
                <a:gd name="connsiteX1" fmla="*/ 2371 w 5957004"/>
                <a:gd name="connsiteY1" fmla="*/ 1005632 h 5099576"/>
                <a:gd name="connsiteX2" fmla="*/ 945926 w 5957004"/>
                <a:gd name="connsiteY2" fmla="*/ 0 h 5099576"/>
                <a:gd name="connsiteX3" fmla="*/ 5957004 w 5957004"/>
                <a:gd name="connsiteY3" fmla="*/ 4730706 h 5099576"/>
                <a:gd name="connsiteX4" fmla="*/ 5582919 w 5957004"/>
                <a:gd name="connsiteY4" fmla="*/ 5099576 h 5099576"/>
                <a:gd name="connsiteX5" fmla="*/ 1613 w 5957004"/>
                <a:gd name="connsiteY5" fmla="*/ 5092933 h 5099576"/>
                <a:gd name="connsiteX0" fmla="*/ 1613 w 5986009"/>
                <a:gd name="connsiteY0" fmla="*/ 5092933 h 5099576"/>
                <a:gd name="connsiteX1" fmla="*/ 2371 w 5986009"/>
                <a:gd name="connsiteY1" fmla="*/ 1005632 h 5099576"/>
                <a:gd name="connsiteX2" fmla="*/ 945926 w 5986009"/>
                <a:gd name="connsiteY2" fmla="*/ 0 h 5099576"/>
                <a:gd name="connsiteX3" fmla="*/ 5986009 w 5986009"/>
                <a:gd name="connsiteY3" fmla="*/ 4699602 h 5099576"/>
                <a:gd name="connsiteX4" fmla="*/ 5582919 w 5986009"/>
                <a:gd name="connsiteY4" fmla="*/ 5099576 h 5099576"/>
                <a:gd name="connsiteX5" fmla="*/ 1613 w 5986009"/>
                <a:gd name="connsiteY5" fmla="*/ 5092933 h 5099576"/>
                <a:gd name="connsiteX0" fmla="*/ 1613 w 5986009"/>
                <a:gd name="connsiteY0" fmla="*/ 5092933 h 5129106"/>
                <a:gd name="connsiteX1" fmla="*/ 2371 w 5986009"/>
                <a:gd name="connsiteY1" fmla="*/ 1005632 h 5129106"/>
                <a:gd name="connsiteX2" fmla="*/ 945926 w 5986009"/>
                <a:gd name="connsiteY2" fmla="*/ 0 h 5129106"/>
                <a:gd name="connsiteX3" fmla="*/ 5986009 w 5986009"/>
                <a:gd name="connsiteY3" fmla="*/ 4699602 h 5129106"/>
                <a:gd name="connsiteX4" fmla="*/ 5598995 w 5986009"/>
                <a:gd name="connsiteY4" fmla="*/ 5129106 h 5129106"/>
                <a:gd name="connsiteX5" fmla="*/ 1613 w 5986009"/>
                <a:gd name="connsiteY5" fmla="*/ 5092933 h 5129106"/>
                <a:gd name="connsiteX0" fmla="*/ 1613 w 5986009"/>
                <a:gd name="connsiteY0" fmla="*/ 5092933 h 5092933"/>
                <a:gd name="connsiteX1" fmla="*/ 2371 w 5986009"/>
                <a:gd name="connsiteY1" fmla="*/ 1005632 h 5092933"/>
                <a:gd name="connsiteX2" fmla="*/ 945926 w 5986009"/>
                <a:gd name="connsiteY2" fmla="*/ 0 h 5092933"/>
                <a:gd name="connsiteX3" fmla="*/ 5986009 w 5986009"/>
                <a:gd name="connsiteY3" fmla="*/ 4699602 h 5092933"/>
                <a:gd name="connsiteX4" fmla="*/ 5649755 w 5986009"/>
                <a:gd name="connsiteY4" fmla="*/ 5074673 h 5092933"/>
                <a:gd name="connsiteX5" fmla="*/ 1613 w 5986009"/>
                <a:gd name="connsiteY5" fmla="*/ 5092933 h 5092933"/>
                <a:gd name="connsiteX0" fmla="*/ 1613 w 5986009"/>
                <a:gd name="connsiteY0" fmla="*/ 5092933 h 5122379"/>
                <a:gd name="connsiteX1" fmla="*/ 2371 w 5986009"/>
                <a:gd name="connsiteY1" fmla="*/ 1005632 h 5122379"/>
                <a:gd name="connsiteX2" fmla="*/ 945926 w 5986009"/>
                <a:gd name="connsiteY2" fmla="*/ 0 h 5122379"/>
                <a:gd name="connsiteX3" fmla="*/ 5986009 w 5986009"/>
                <a:gd name="connsiteY3" fmla="*/ 4699602 h 5122379"/>
                <a:gd name="connsiteX4" fmla="*/ 5576191 w 5986009"/>
                <a:gd name="connsiteY4" fmla="*/ 5122379 h 5122379"/>
                <a:gd name="connsiteX5" fmla="*/ 1613 w 5986009"/>
                <a:gd name="connsiteY5" fmla="*/ 5092933 h 5122379"/>
                <a:gd name="connsiteX0" fmla="*/ 26 w 5984422"/>
                <a:gd name="connsiteY0" fmla="*/ 5092933 h 5122379"/>
                <a:gd name="connsiteX1" fmla="*/ 493878 w 5984422"/>
                <a:gd name="connsiteY1" fmla="*/ 476853 h 5122379"/>
                <a:gd name="connsiteX2" fmla="*/ 944339 w 5984422"/>
                <a:gd name="connsiteY2" fmla="*/ 0 h 5122379"/>
                <a:gd name="connsiteX3" fmla="*/ 5984422 w 5984422"/>
                <a:gd name="connsiteY3" fmla="*/ 4699602 h 5122379"/>
                <a:gd name="connsiteX4" fmla="*/ 5574604 w 5984422"/>
                <a:gd name="connsiteY4" fmla="*/ 5122379 h 5122379"/>
                <a:gd name="connsiteX5" fmla="*/ 26 w 5984422"/>
                <a:gd name="connsiteY5" fmla="*/ 5092933 h 5122379"/>
                <a:gd name="connsiteX0" fmla="*/ 61 w 5695785"/>
                <a:gd name="connsiteY0" fmla="*/ 5173128 h 5173128"/>
                <a:gd name="connsiteX1" fmla="*/ 205241 w 5695785"/>
                <a:gd name="connsiteY1" fmla="*/ 476853 h 5173128"/>
                <a:gd name="connsiteX2" fmla="*/ 655702 w 5695785"/>
                <a:gd name="connsiteY2" fmla="*/ 0 h 5173128"/>
                <a:gd name="connsiteX3" fmla="*/ 5695785 w 5695785"/>
                <a:gd name="connsiteY3" fmla="*/ 4699602 h 5173128"/>
                <a:gd name="connsiteX4" fmla="*/ 5285967 w 5695785"/>
                <a:gd name="connsiteY4" fmla="*/ 5122379 h 5173128"/>
                <a:gd name="connsiteX5" fmla="*/ 61 w 5695785"/>
                <a:gd name="connsiteY5" fmla="*/ 5173128 h 517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5785" h="5173128">
                  <a:moveTo>
                    <a:pt x="61" y="5173128"/>
                  </a:moveTo>
                  <a:cubicBezTo>
                    <a:pt x="-4071" y="3957523"/>
                    <a:pt x="205494" y="1250419"/>
                    <a:pt x="205241" y="476853"/>
                  </a:cubicBezTo>
                  <a:lnTo>
                    <a:pt x="655702" y="0"/>
                  </a:lnTo>
                  <a:lnTo>
                    <a:pt x="5695785" y="4699602"/>
                  </a:lnTo>
                  <a:lnTo>
                    <a:pt x="5285967" y="5122379"/>
                  </a:lnTo>
                  <a:lnTo>
                    <a:pt x="61" y="517312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910958" y="-98633"/>
              <a:ext cx="7257495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  <a:gd name="connsiteX0" fmla="*/ 2409200 w 7750589"/>
                <a:gd name="connsiteY0" fmla="*/ 4063876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409200 w 7750589"/>
                <a:gd name="connsiteY5" fmla="*/ 4063876 h 7016555"/>
                <a:gd name="connsiteX0" fmla="*/ 2409200 w 7257495"/>
                <a:gd name="connsiteY0" fmla="*/ 4063876 h 7016555"/>
                <a:gd name="connsiteX1" fmla="*/ 2170041 w 7257495"/>
                <a:gd name="connsiteY1" fmla="*/ 0 h 7016555"/>
                <a:gd name="connsiteX2" fmla="*/ 0 w 7257495"/>
                <a:gd name="connsiteY2" fmla="*/ 2333292 h 7016555"/>
                <a:gd name="connsiteX3" fmla="*/ 5023890 w 7257495"/>
                <a:gd name="connsiteY3" fmla="*/ 7016555 h 7016555"/>
                <a:gd name="connsiteX4" fmla="*/ 7257495 w 7257495"/>
                <a:gd name="connsiteY4" fmla="*/ 4622723 h 7016555"/>
                <a:gd name="connsiteX5" fmla="*/ 2409200 w 7257495"/>
                <a:gd name="connsiteY5" fmla="*/ 4063876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7495" h="7016555">
                  <a:moveTo>
                    <a:pt x="2409200" y="4063876"/>
                  </a:moveTo>
                  <a:cubicBezTo>
                    <a:pt x="2405068" y="2848271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257495" y="4622723"/>
                  </a:lnTo>
                  <a:lnTo>
                    <a:pt x="2409200" y="40638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00392" y="116632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288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9" r:id="rId3"/>
    <p:sldLayoutId id="2147483680" r:id="rId4"/>
    <p:sldLayoutId id="2147483683" r:id="rId5"/>
    <p:sldLayoutId id="2147483682" r:id="rId6"/>
    <p:sldLayoutId id="2147483655" r:id="rId7"/>
    <p:sldLayoutId id="2147483671" r:id="rId8"/>
    <p:sldLayoutId id="2147483672" r:id="rId9"/>
    <p:sldLayoutId id="2147483676" r:id="rId10"/>
    <p:sldLayoutId id="2147483673" r:id="rId11"/>
    <p:sldLayoutId id="2147483674" r:id="rId12"/>
    <p:sldLayoutId id="2147483659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2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diagramData" Target="../diagrams/data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11" Type="http://schemas.openxmlformats.org/officeDocument/2006/relationships/image" Target="../media/image12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5.png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1.xml"/><Relationship Id="rId9" Type="http://schemas.openxmlformats.org/officeDocument/2006/relationships/hyperlink" Target="http://www.google.com/url?sa=i&amp;rct=j&amp;q=&amp;esrc=s&amp;source=images&amp;cd=&amp;ved=2ahUKEwicpYCEp9fiAhWyA2MBHakxCAAQjRx6BAgBEAU&amp;url=http://www.rock-cafe.info/suggest/database-transfers-6461746162617365.html&amp;psig=AOvVaw2nQ_uh51n_wzzaaV8vhfep&amp;ust=1559994592435340" TargetMode="External"/><Relationship Id="rId1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hyperlink" Target="http://commerciaux.celca.caisse-epargne.fr/global-bdd/pilotage/le-fond-de-commerce/suivi-fonds-de-commerce-particuliers/" TargetMode="External"/><Relationship Id="rId4" Type="http://schemas.openxmlformats.org/officeDocument/2006/relationships/slide" Target="slide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236/oav/12186/mode-op-mobilite-reglementee-partielle-022019.pptx" TargetMode="External"/><Relationship Id="rId7" Type="http://schemas.openxmlformats.org/officeDocument/2006/relationships/image" Target="../media/image18.png"/><Relationship Id="rId2" Type="http://schemas.openxmlformats.org/officeDocument/2006/relationships/hyperlink" Target="http://commerciaux.celca.caisse-epargne.fr/download/236/oav/12185/mode-op-mobilite-reglementee-022019.pptx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commerciaux.celca.caisse-epargne.fr/download/1577/2019/12435/s10-mobilite-bancaire-2.pptx" TargetMode="External"/><Relationship Id="rId5" Type="http://schemas.openxmlformats.org/officeDocument/2006/relationships/hyperlink" Target="http://commerciaux.celca.caisse-epargne.fr/" TargetMode="External"/><Relationship Id="rId4" Type="http://schemas.openxmlformats.org/officeDocument/2006/relationships/hyperlink" Target="http://commerciaux.celca.caisse-epargne.fr/download/236/oav/12184/mode-op-mobilite-non-reglementee-022019.pptx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hyperlink" Target="http://commerciaux.celca.caisse-epargne.fr/download/198/bancarisation/4624/book-bancarisation-2017-2.pptx" TargetMode="External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0.png"/><Relationship Id="rId9" Type="http://schemas.microsoft.com/office/2007/relationships/diagramDrawing" Target="../diagrams/drawin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.png"/><Relationship Id="rId7" Type="http://schemas.openxmlformats.org/officeDocument/2006/relationships/hyperlink" Target="https://youtu.be/NHOWrEgVI84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3.wdp"/><Relationship Id="rId5" Type="http://schemas.openxmlformats.org/officeDocument/2006/relationships/image" Target="../media/image26.png"/><Relationship Id="rId10" Type="http://schemas.openxmlformats.org/officeDocument/2006/relationships/image" Target="../media/image28.png"/><Relationship Id="rId4" Type="http://schemas.openxmlformats.org/officeDocument/2006/relationships/hyperlink" Target="https://www.google.com/url?sa=i&amp;rct=j&amp;q=&amp;esrc=s&amp;source=images&amp;cd=&amp;cad=rja&amp;uact=8&amp;ved=2ahUKEwiq75_ikeHiAhWh3OAKHbW1BXoQjRx6BAgBEAU&amp;url=https://www.magarantie.com/&amp;psig=AOvVaw3YmplAETRHsQXCMes77Dzt&amp;ust=1560332522601931" TargetMode="External"/><Relationship Id="rId9" Type="http://schemas.openxmlformats.org/officeDocument/2006/relationships/hyperlink" Target="http://commerciaux.celca.caisse-epargne.fr/download/218/oav/13679/oav-izicarte-2019-02-01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1.png"/><Relationship Id="rId4" Type="http://schemas.openxmlformats.org/officeDocument/2006/relationships/hyperlink" Target="http://commerciaux.celca.caisse-epargne.fr/download/211/debit-differe/2699/debit-differe-fiche-pratique.pdf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global-bdd/actions-commerciales/les-cibles-a-votre-disposition-pmc-et-gerc/les-campagnes-ponctuelles/les-campagnes-ponctuelles/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hyperlink" Target="http://commerciaux.celca.caisse-epargne.fr/download/1302/les-cibles-ponctuelles/13132/book-des-campagnes-du-tf2-2019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341/tarification/8938/offres-promo-en-cours.pdf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hyperlink" Target="http://commerciaux.celca.caisse-epargne.fr/download/1033/du-trimestre-en-cours/13655/emailing-client-conquete-izicarte.pdf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png"/><Relationship Id="rId5" Type="http://schemas.openxmlformats.org/officeDocument/2006/relationships/hyperlink" Target="http://commerciaux.celca.caisse-epargne.fr/download/1302/les-cibles-ponctuelles/13132/book-des-campagnes-du-tf2-2019.pdf" TargetMode="Externa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portail-intranet-cegee.sigce.caisse-epargne.fr/Intranet/intranetcegee_prod/Orca/index.php?rap=3018" TargetMode="External"/><Relationship Id="rId7" Type="http://schemas.openxmlformats.org/officeDocument/2006/relationships/image" Target="../media/image44.png"/><Relationship Id="rId2" Type="http://schemas.openxmlformats.org/officeDocument/2006/relationships/hyperlink" Target="http://bi4-prod.sigce.caisse-epargne.fr/BOE/OpenDocument/opendoc/openDocument.jsp?iDocID=1512556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service-portail-intranet-cegee.sigce.caisse-epargne.fr/Intranet/intranetcegee_prod/Orca/index.php?rap=3016" TargetMode="External"/><Relationship Id="rId5" Type="http://schemas.openxmlformats.org/officeDocument/2006/relationships/hyperlink" Target="http://commerciaux.celca.caisse-epargne.fr/download/217/izicarte-en-attente/12542/izicartes-non-mises-en-force-ce-gee.xlsx" TargetMode="External"/><Relationship Id="rId4" Type="http://schemas.openxmlformats.org/officeDocument/2006/relationships/hyperlink" Target="http://service-portail-intranet-cegee.sigce.caisse-epargne.fr/Intranet/intranetcegee_prod/Orca/index.php?rap=3033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18/oav/13679/oav-izicarte-2019-02-01.pdf" TargetMode="External"/><Relationship Id="rId13" Type="http://schemas.openxmlformats.org/officeDocument/2006/relationships/hyperlink" Target="http://commerciaux.celca.caisse-epargne.fr/download/341/tarification/8938/offres-promo-en-cours.pdf" TargetMode="External"/><Relationship Id="rId3" Type="http://schemas.openxmlformats.org/officeDocument/2006/relationships/hyperlink" Target="http://commerciaux.celca.caisse-epargne.fr/download/236/oav/12185/mode-op-mobilite-reglementee-022019.pdf" TargetMode="External"/><Relationship Id="rId7" Type="http://schemas.openxmlformats.org/officeDocument/2006/relationships/image" Target="../media/image46.png"/><Relationship Id="rId12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commerciaux.celca.caisse-epargne.fr/particuliers/bancarisation-2/mobilite-bancaire-domilis/mobilite-bancaire-domilis/" TargetMode="External"/><Relationship Id="rId11" Type="http://schemas.openxmlformats.org/officeDocument/2006/relationships/hyperlink" Target="http://commerciaux.celca.caisse-epargne.fr/download/198/bancarisation/4624/book-bancarisation-2017-2.pptx" TargetMode="External"/><Relationship Id="rId5" Type="http://schemas.openxmlformats.org/officeDocument/2006/relationships/hyperlink" Target="http://commerciaux.celca.caisse-epargne.fr/download/236/oav/12184/mode-op-mobilite-non-reglementee-022019.pdf" TargetMode="External"/><Relationship Id="rId15" Type="http://schemas.openxmlformats.org/officeDocument/2006/relationships/image" Target="../media/image50.png"/><Relationship Id="rId10" Type="http://schemas.openxmlformats.org/officeDocument/2006/relationships/image" Target="../media/image48.png"/><Relationship Id="rId4" Type="http://schemas.openxmlformats.org/officeDocument/2006/relationships/hyperlink" Target="http://commerciaux.celca.caisse-epargne.fr/download/236/oav/12186/mode-op-mobilite-reglementee-partielle-022019.pdf" TargetMode="External"/><Relationship Id="rId9" Type="http://schemas.openxmlformats.org/officeDocument/2006/relationships/image" Target="../media/image47.jpeg"/><Relationship Id="rId14" Type="http://schemas.openxmlformats.org/officeDocument/2006/relationships/hyperlink" Target="http://commerciaux.celca.caisse-epargne.fr/particuliers/bancarisation-particuliers/cartes-bancaires/izicarte/izicart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08186" y="3420004"/>
            <a:ext cx="2844000" cy="846386"/>
          </a:xfrm>
        </p:spPr>
        <p:txBody>
          <a:bodyPr/>
          <a:lstStyle/>
          <a:p>
            <a:endParaRPr lang="fr-FR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Direction marchés et offres</a:t>
            </a:r>
          </a:p>
          <a:p>
            <a:endParaRPr lang="fr-FR" sz="1400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769441"/>
          </a:xfrm>
        </p:spPr>
        <p:txBody>
          <a:bodyPr/>
          <a:lstStyle/>
          <a:p>
            <a: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bancarisation</a:t>
            </a:r>
            <a:b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texte 139"/>
          <p:cNvSpPr>
            <a:spLocks noGrp="1"/>
          </p:cNvSpPr>
          <p:nvPr/>
        </p:nvSpPr>
        <p:spPr>
          <a:xfrm>
            <a:off x="2267744" y="5301207"/>
            <a:ext cx="5040560" cy="34607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Heure du Jeudi du </a:t>
            </a:r>
            <a:r>
              <a:rPr lang="fr-FR" dirty="0" smtClean="0"/>
              <a:t>13 </a:t>
            </a:r>
            <a:r>
              <a:rPr lang="fr-FR" dirty="0" smtClean="0"/>
              <a:t>juin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816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SYNTHÈSE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521543" y="1412776"/>
            <a:ext cx="7362825" cy="4680520"/>
          </a:xfrm>
        </p:spPr>
        <p:txBody>
          <a:bodyPr>
            <a:normAutofit fontScale="92500" lnSpcReduction="20000"/>
          </a:bodyPr>
          <a:lstStyle/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 et constat</a:t>
            </a:r>
            <a:endParaRPr lang="fr-FR" sz="14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bancarisation, le cercle vertueux pour une relation client durable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 </a:t>
            </a: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parts de marché sont légèrement à la baisse sur les 3 dernières </a:t>
            </a: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années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production en difficulté au premier quadrimestre qui s’atténue au </a:t>
            </a: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second</a:t>
            </a:r>
            <a:endParaRPr lang="fr-FR" sz="1400" b="0" dirty="0" smtClean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fonds de commerce à fort potentiel </a:t>
            </a: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d’équipement</a:t>
            </a:r>
          </a:p>
          <a:p>
            <a:endParaRPr lang="fr-FR" sz="1400" b="0" cap="none" dirty="0" smtClean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 offres majeures</a:t>
            </a:r>
            <a:endParaRPr lang="fr-FR" sz="1400" b="0" cap="none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Mobilité Bancaire, pour rapatrier les flux du </a:t>
            </a: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Forfait Bouquet Liberté, pour équiper et fidéliser nos </a:t>
            </a: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Izicarte, bien plus qu’une carte de </a:t>
            </a: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paiement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débit différé, un avantage client souvent oublié</a:t>
            </a:r>
            <a:endParaRPr lang="fr-FR" sz="1400" b="0" cap="none" dirty="0" smtClean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cap="none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Opportunités commerciales	</a:t>
            </a:r>
            <a:endParaRPr lang="fr-FR" sz="14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cibles GERC à votre </a:t>
            </a: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disposition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 accélérateurs client : l’Offre de bienvenue</a:t>
            </a:r>
            <a:endParaRPr lang="fr-FR" sz="1400" b="0" cap="none" dirty="0" smtClean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communication client pour activer nos </a:t>
            </a: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Distanciés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fr-FR" sz="1400" b="0" cap="none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emailing</a:t>
            </a: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Izicarte client à la conquête de </a:t>
            </a: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 clients</a:t>
            </a:r>
          </a:p>
          <a:p>
            <a:endParaRPr lang="fr-FR" sz="1400" b="0" cap="none" dirty="0" smtClean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à disposition</a:t>
            </a:r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Pilotage et suivis qui vous accompagnent au quotidien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Boîte à outils</a:t>
            </a:r>
            <a:endParaRPr lang="fr-FR" sz="1400" b="0" cap="none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256" y="-43913"/>
            <a:ext cx="2376264" cy="690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18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>
            <a:off x="0" y="1700808"/>
            <a:ext cx="4139952" cy="360040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53591" y="1700808"/>
            <a:ext cx="6138689" cy="4680520"/>
          </a:xfrm>
        </p:spPr>
        <p:txBody>
          <a:bodyPr>
            <a:normAutofit/>
          </a:bodyPr>
          <a:lstStyle/>
          <a:p>
            <a:r>
              <a:rPr lang="fr-FR" sz="1800" b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 et constat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NOS </a:t>
            </a:r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OFFRES majeures</a:t>
            </a:r>
            <a:endParaRPr lang="fr-FR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Opportunités commerciales	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à disposition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"/>
          <a:stretch/>
        </p:blipFill>
        <p:spPr>
          <a:xfrm>
            <a:off x="-158289" y="4806819"/>
            <a:ext cx="9302289" cy="205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2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3483242972"/>
              </p:ext>
            </p:extLst>
          </p:nvPr>
        </p:nvGraphicFramePr>
        <p:xfrm>
          <a:off x="1487996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arré corné 7"/>
          <p:cNvSpPr/>
          <p:nvPr/>
        </p:nvSpPr>
        <p:spPr>
          <a:xfrm>
            <a:off x="6876256" y="3428822"/>
            <a:ext cx="1872208" cy="2016402"/>
          </a:xfrm>
          <a:prstGeom prst="foldedCorne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6557069" y="3037806"/>
            <a:ext cx="620846" cy="620846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650456" cy="707886"/>
          </a:xfrm>
        </p:spPr>
        <p:txBody>
          <a:bodyPr/>
          <a:lstStyle/>
          <a:p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Contexte et constats</a:t>
            </a: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bancarisation, le cercle vertueux pour une relation client durable</a:t>
            </a: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</a:t>
            </a:fld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2453714"/>
            <a:ext cx="2664296" cy="7200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Découverte des besoins clients,</a:t>
            </a:r>
          </a:p>
          <a:p>
            <a:pPr lvl="0" algn="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entretien individualisé…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67544" y="3710676"/>
            <a:ext cx="2664296" cy="7200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Domiciliation des flux</a:t>
            </a:r>
          </a:p>
          <a:p>
            <a:pPr lvl="0" algn="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via la Mobilité bancaire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467544" y="4973994"/>
            <a:ext cx="2664296" cy="7200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Offres bancarisation</a:t>
            </a:r>
          </a:p>
          <a:p>
            <a:pPr lvl="0" algn="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Bouquet Liberté et Izicarte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340768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La bancarisation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est le fondement de la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relation du clien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t avec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la Caisse d’Epargne Grand Est Europe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Capter les flux de domiciliation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est une nécessité.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C’est une fois le client bancarisé qu’il nous faut l’équiper et le fidéliser grâce à notre gamme de produits et de services. </a:t>
            </a:r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76256" y="3557334"/>
            <a:ext cx="18722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bancarisé est : </a:t>
            </a:r>
            <a:endParaRPr lang="fr-FR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Mieux </a:t>
            </a:r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équipé : </a:t>
            </a: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 </a:t>
            </a:r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produits détenus </a:t>
            </a:r>
          </a:p>
          <a:p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 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Plus </a:t>
            </a:r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rentable : </a:t>
            </a: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 </a:t>
            </a:r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d’encours moyen d’épargne </a:t>
            </a:r>
          </a:p>
          <a:p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 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Plus </a:t>
            </a:r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fidèle :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-75% </a:t>
            </a:r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clôture par an 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144409" y="2453714"/>
            <a:ext cx="720080" cy="720080"/>
            <a:chOff x="7296547" y="476672"/>
            <a:chExt cx="620846" cy="620846"/>
          </a:xfrm>
        </p:grpSpPr>
        <p:sp>
          <p:nvSpPr>
            <p:cNvPr id="16" name="Ellipse 15"/>
            <p:cNvSpPr/>
            <p:nvPr/>
          </p:nvSpPr>
          <p:spPr>
            <a:xfrm>
              <a:off x="7296547" y="476672"/>
              <a:ext cx="620846" cy="62084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7" cstate="email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35122" y="538756"/>
              <a:ext cx="521733" cy="468375"/>
            </a:xfrm>
            <a:prstGeom prst="rect">
              <a:avLst/>
            </a:prstGeom>
          </p:spPr>
        </p:pic>
      </p:grpSp>
      <p:sp>
        <p:nvSpPr>
          <p:cNvPr id="20" name="Ellipse 19"/>
          <p:cNvSpPr/>
          <p:nvPr/>
        </p:nvSpPr>
        <p:spPr>
          <a:xfrm>
            <a:off x="162859" y="3717032"/>
            <a:ext cx="720080" cy="72008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llipse 22"/>
          <p:cNvSpPr/>
          <p:nvPr/>
        </p:nvSpPr>
        <p:spPr>
          <a:xfrm>
            <a:off x="109302" y="4973994"/>
            <a:ext cx="720080" cy="72008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Résultat de recherche d'images pour &quot;picto flux&quot;">
            <a:hlinkClick r:id="rId9"/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5080" y="3848447"/>
            <a:ext cx="435637" cy="4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099928"/>
            <a:ext cx="487944" cy="410317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420824"/>
            <a:ext cx="397914" cy="357219"/>
          </a:xfrm>
          <a:prstGeom prst="rect">
            <a:avLst/>
          </a:prstGeom>
        </p:spPr>
      </p:pic>
      <p:pic>
        <p:nvPicPr>
          <p:cNvPr id="28" name="Picture 2" descr="Résultat de recherche d'images pour &quot;picto flux&quot;">
            <a:hlinkClick r:id="rId9"/>
          </p:cNvPr>
          <p:cNvPicPr>
            <a:picLocks noChangeAspect="1" noChangeArrowheads="1"/>
          </p:cNvPicPr>
          <p:nvPr/>
        </p:nvPicPr>
        <p:blipFill rotWithShape="1">
          <a:blip r:embed="rId14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67944" y="3614498"/>
            <a:ext cx="336795" cy="35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15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9856" y="4772502"/>
            <a:ext cx="360058" cy="302776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6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5063" y="3093920"/>
            <a:ext cx="484858" cy="48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9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 et constats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 parts de marché </a:t>
            </a: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sont </a:t>
            </a:r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légèrement à la baisse sur les 3 dernières </a:t>
            </a: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années</a:t>
            </a:r>
            <a:endParaRPr lang="fr-FR" sz="1800" b="0" cap="none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5</a:t>
            </a:fld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Graphique 9"/>
          <p:cNvGraphicFramePr/>
          <p:nvPr>
            <p:extLst>
              <p:ext uri="{D42A27DB-BD31-4B8C-83A1-F6EECF244321}">
                <p14:modId xmlns:p14="http://schemas.microsoft.com/office/powerpoint/2010/main" val="3953391624"/>
              </p:ext>
            </p:extLst>
          </p:nvPr>
        </p:nvGraphicFramePr>
        <p:xfrm>
          <a:off x="838591" y="1631082"/>
          <a:ext cx="6866467" cy="3824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971600" y="5589240"/>
            <a:ext cx="3180806" cy="476726"/>
          </a:xfrm>
          <a:prstGeom prst="round2Diag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Hypothèse </a:t>
            </a:r>
            <a:r>
              <a:rPr lang="fr-FR" sz="11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75% de la population </a:t>
            </a:r>
            <a:r>
              <a:rPr lang="fr-FR" sz="11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détentrice</a:t>
            </a:r>
          </a:p>
          <a:p>
            <a:r>
              <a:rPr lang="fr-FR" sz="11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Population de Grand Est : 5,558 millions en 2016 </a:t>
            </a:r>
            <a:endParaRPr lang="fr-FR" sz="11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60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506440" cy="1046440"/>
          </a:xfrm>
        </p:spPr>
        <p:txBody>
          <a:bodyPr/>
          <a:lstStyle/>
          <a:p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Contexte et constats</a:t>
            </a:r>
            <a:b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production en difficulté au premier quadrimestre qui s’atténue au second</a:t>
            </a:r>
            <a:r>
              <a:rPr lang="fr-FR" b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b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6</a:t>
            </a:fld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0" name="Graphique 29"/>
          <p:cNvGraphicFramePr/>
          <p:nvPr>
            <p:extLst>
              <p:ext uri="{D42A27DB-BD31-4B8C-83A1-F6EECF244321}">
                <p14:modId xmlns:p14="http://schemas.microsoft.com/office/powerpoint/2010/main" val="3277626455"/>
              </p:ext>
            </p:extLst>
          </p:nvPr>
        </p:nvGraphicFramePr>
        <p:xfrm>
          <a:off x="827585" y="1661212"/>
          <a:ext cx="6120679" cy="2055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ZoneTexte 30"/>
          <p:cNvSpPr txBox="1"/>
          <p:nvPr/>
        </p:nvSpPr>
        <p:spPr>
          <a:xfrm>
            <a:off x="337033" y="1328057"/>
            <a:ext cx="3191771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Ventes Nettes de forfaits </a:t>
            </a:r>
            <a:r>
              <a:rPr lang="fr-FR" sz="1400" b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cumul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mensuel</a:t>
            </a:r>
            <a:endParaRPr lang="fr-FR" sz="105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37032" y="4005064"/>
            <a:ext cx="3105978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Ventes Nettes de cartes </a:t>
            </a:r>
            <a:r>
              <a:rPr lang="fr-FR" sz="1400" b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cumul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mensuel</a:t>
            </a:r>
            <a:endParaRPr lang="fr-FR" sz="105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1341295768"/>
              </p:ext>
            </p:extLst>
          </p:nvPr>
        </p:nvGraphicFramePr>
        <p:xfrm>
          <a:off x="827584" y="4437112"/>
          <a:ext cx="6120679" cy="2055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Connecteur droit 8"/>
          <p:cNvCxnSpPr/>
          <p:nvPr/>
        </p:nvCxnSpPr>
        <p:spPr>
          <a:xfrm>
            <a:off x="7300388" y="4406512"/>
            <a:ext cx="0" cy="154030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contenu 29"/>
          <p:cNvSpPr txBox="1">
            <a:spLocks/>
          </p:cNvSpPr>
          <p:nvPr/>
        </p:nvSpPr>
        <p:spPr>
          <a:xfrm>
            <a:off x="7182701" y="5013176"/>
            <a:ext cx="1827674" cy="1155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indent="-179388">
              <a:buClr>
                <a:schemeClr val="tx2"/>
              </a:buClr>
            </a:pPr>
            <a:r>
              <a:rPr lang="fr-FR" sz="10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Les ventes nettes cumulées de cartes sont toujours à la négative avec -1 218 VN à fin mai</a:t>
            </a:r>
            <a:endParaRPr lang="fr-FR" sz="10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space réservé du contenu 29"/>
          <p:cNvSpPr txBox="1">
            <a:spLocks/>
          </p:cNvSpPr>
          <p:nvPr/>
        </p:nvSpPr>
        <p:spPr>
          <a:xfrm>
            <a:off x="7181961" y="2561332"/>
            <a:ext cx="1827674" cy="1155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indent="-179388">
              <a:buClr>
                <a:schemeClr val="tx2"/>
              </a:buClr>
            </a:pPr>
            <a:r>
              <a:rPr lang="fr-FR" sz="10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Nous observons une hausse des VN cumulées de forfaits comparée à l’année dernière </a:t>
            </a:r>
            <a:r>
              <a:rPr lang="fr-FR" sz="1000" b="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fr-FR" sz="10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vec +734 souscriptions</a:t>
            </a:r>
            <a:endParaRPr lang="fr-FR" sz="10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Connecteur droit 11"/>
          <p:cNvCxnSpPr/>
          <p:nvPr/>
        </p:nvCxnSpPr>
        <p:spPr>
          <a:xfrm>
            <a:off x="7300388" y="1916832"/>
            <a:ext cx="0" cy="154030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15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650456" cy="707886"/>
          </a:xfrm>
        </p:spPr>
        <p:txBody>
          <a:bodyPr/>
          <a:lstStyle/>
          <a:p>
            <a:r>
              <a:rPr lang="fr-FR" dirty="0"/>
              <a:t>Contexte et </a:t>
            </a:r>
            <a:r>
              <a:rPr lang="fr-FR" dirty="0" smtClean="0"/>
              <a:t>constats</a:t>
            </a:r>
            <a:br>
              <a:rPr lang="fr-FR" dirty="0" smtClean="0"/>
            </a:br>
            <a:r>
              <a:rPr lang="fr-FR" sz="1800" b="0" cap="none" dirty="0" smtClean="0">
                <a:solidFill>
                  <a:schemeClr val="accent5"/>
                </a:solidFill>
              </a:rPr>
              <a:t>Un fonds de commerce à fort potentiel d’équipement</a:t>
            </a:r>
            <a:endParaRPr lang="fr-FR" b="0" dirty="0">
              <a:solidFill>
                <a:schemeClr val="accent5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grpSp>
        <p:nvGrpSpPr>
          <p:cNvPr id="4" name="Groupe 3"/>
          <p:cNvGrpSpPr/>
          <p:nvPr/>
        </p:nvGrpSpPr>
        <p:grpSpPr>
          <a:xfrm>
            <a:off x="1778073" y="2431414"/>
            <a:ext cx="4989540" cy="3661882"/>
            <a:chOff x="1763688" y="2308972"/>
            <a:chExt cx="5045505" cy="3973034"/>
          </a:xfrm>
        </p:grpSpPr>
        <p:grpSp>
          <p:nvGrpSpPr>
            <p:cNvPr id="5" name="Groupe 4"/>
            <p:cNvGrpSpPr/>
            <p:nvPr/>
          </p:nvGrpSpPr>
          <p:grpSpPr>
            <a:xfrm>
              <a:off x="1763688" y="2308972"/>
              <a:ext cx="5045505" cy="3973034"/>
              <a:chOff x="-130051" y="2628239"/>
              <a:chExt cx="5404965" cy="4256087"/>
            </a:xfrm>
          </p:grpSpPr>
          <p:pic>
            <p:nvPicPr>
              <p:cNvPr id="14" name="Picture 31"/>
              <p:cNvPicPr>
                <a:picLocks noChangeAspect="1" noChangeArrowheads="1"/>
              </p:cNvPicPr>
              <p:nvPr/>
            </p:nvPicPr>
            <p:blipFill rotWithShape="1">
              <a:blip r:embed="rId2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-130051" y="2628239"/>
                <a:ext cx="5404965" cy="42560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5" name="Forme libre 14">
                <a:hlinkClick r:id="rId3" action="ppaction://hlinksldjump"/>
              </p:cNvPr>
              <p:cNvSpPr/>
              <p:nvPr/>
            </p:nvSpPr>
            <p:spPr>
              <a:xfrm>
                <a:off x="3378324" y="3456780"/>
                <a:ext cx="869950" cy="506413"/>
              </a:xfrm>
              <a:custGeom>
                <a:avLst/>
                <a:gdLst>
                  <a:gd name="connsiteX0" fmla="*/ 0 w 1724891"/>
                  <a:gd name="connsiteY0" fmla="*/ 55418 h 1385454"/>
                  <a:gd name="connsiteX1" fmla="*/ 34637 w 1724891"/>
                  <a:gd name="connsiteY1" fmla="*/ 62345 h 1385454"/>
                  <a:gd name="connsiteX2" fmla="*/ 62346 w 1724891"/>
                  <a:gd name="connsiteY2" fmla="*/ 76200 h 1385454"/>
                  <a:gd name="connsiteX3" fmla="*/ 90055 w 1724891"/>
                  <a:gd name="connsiteY3" fmla="*/ 83127 h 1385454"/>
                  <a:gd name="connsiteX4" fmla="*/ 110837 w 1724891"/>
                  <a:gd name="connsiteY4" fmla="*/ 76200 h 1385454"/>
                  <a:gd name="connsiteX5" fmla="*/ 145473 w 1724891"/>
                  <a:gd name="connsiteY5" fmla="*/ 13854 h 1385454"/>
                  <a:gd name="connsiteX6" fmla="*/ 187037 w 1724891"/>
                  <a:gd name="connsiteY6" fmla="*/ 0 h 1385454"/>
                  <a:gd name="connsiteX7" fmla="*/ 277091 w 1724891"/>
                  <a:gd name="connsiteY7" fmla="*/ 13854 h 1385454"/>
                  <a:gd name="connsiteX8" fmla="*/ 318655 w 1724891"/>
                  <a:gd name="connsiteY8" fmla="*/ 34636 h 1385454"/>
                  <a:gd name="connsiteX9" fmla="*/ 367146 w 1724891"/>
                  <a:gd name="connsiteY9" fmla="*/ 55418 h 1385454"/>
                  <a:gd name="connsiteX10" fmla="*/ 547255 w 1724891"/>
                  <a:gd name="connsiteY10" fmla="*/ 69272 h 1385454"/>
                  <a:gd name="connsiteX11" fmla="*/ 561109 w 1724891"/>
                  <a:gd name="connsiteY11" fmla="*/ 117763 h 1385454"/>
                  <a:gd name="connsiteX12" fmla="*/ 609600 w 1724891"/>
                  <a:gd name="connsiteY12" fmla="*/ 180109 h 1385454"/>
                  <a:gd name="connsiteX13" fmla="*/ 630382 w 1724891"/>
                  <a:gd name="connsiteY13" fmla="*/ 221672 h 1385454"/>
                  <a:gd name="connsiteX14" fmla="*/ 658091 w 1724891"/>
                  <a:gd name="connsiteY14" fmla="*/ 256309 h 1385454"/>
                  <a:gd name="connsiteX15" fmla="*/ 671946 w 1724891"/>
                  <a:gd name="connsiteY15" fmla="*/ 277091 h 1385454"/>
                  <a:gd name="connsiteX16" fmla="*/ 692727 w 1724891"/>
                  <a:gd name="connsiteY16" fmla="*/ 297872 h 1385454"/>
                  <a:gd name="connsiteX17" fmla="*/ 706582 w 1724891"/>
                  <a:gd name="connsiteY17" fmla="*/ 325581 h 1385454"/>
                  <a:gd name="connsiteX18" fmla="*/ 713509 w 1724891"/>
                  <a:gd name="connsiteY18" fmla="*/ 346363 h 1385454"/>
                  <a:gd name="connsiteX19" fmla="*/ 734291 w 1724891"/>
                  <a:gd name="connsiteY19" fmla="*/ 367145 h 1385454"/>
                  <a:gd name="connsiteX20" fmla="*/ 741218 w 1724891"/>
                  <a:gd name="connsiteY20" fmla="*/ 387927 h 1385454"/>
                  <a:gd name="connsiteX21" fmla="*/ 824346 w 1724891"/>
                  <a:gd name="connsiteY21" fmla="*/ 471054 h 1385454"/>
                  <a:gd name="connsiteX22" fmla="*/ 845127 w 1724891"/>
                  <a:gd name="connsiteY22" fmla="*/ 477981 h 1385454"/>
                  <a:gd name="connsiteX23" fmla="*/ 962891 w 1724891"/>
                  <a:gd name="connsiteY23" fmla="*/ 498763 h 1385454"/>
                  <a:gd name="connsiteX24" fmla="*/ 969818 w 1724891"/>
                  <a:gd name="connsiteY24" fmla="*/ 436418 h 1385454"/>
                  <a:gd name="connsiteX25" fmla="*/ 990600 w 1724891"/>
                  <a:gd name="connsiteY25" fmla="*/ 429491 h 1385454"/>
                  <a:gd name="connsiteX26" fmla="*/ 1066800 w 1724891"/>
                  <a:gd name="connsiteY26" fmla="*/ 436418 h 1385454"/>
                  <a:gd name="connsiteX27" fmla="*/ 1108364 w 1724891"/>
                  <a:gd name="connsiteY27" fmla="*/ 464127 h 1385454"/>
                  <a:gd name="connsiteX28" fmla="*/ 1129146 w 1724891"/>
                  <a:gd name="connsiteY28" fmla="*/ 477981 h 1385454"/>
                  <a:gd name="connsiteX29" fmla="*/ 1156855 w 1724891"/>
                  <a:gd name="connsiteY29" fmla="*/ 526472 h 1385454"/>
                  <a:gd name="connsiteX30" fmla="*/ 1184564 w 1724891"/>
                  <a:gd name="connsiteY30" fmla="*/ 540327 h 1385454"/>
                  <a:gd name="connsiteX31" fmla="*/ 1253837 w 1724891"/>
                  <a:gd name="connsiteY31" fmla="*/ 526472 h 1385454"/>
                  <a:gd name="connsiteX32" fmla="*/ 1475509 w 1724891"/>
                  <a:gd name="connsiteY32" fmla="*/ 512618 h 1385454"/>
                  <a:gd name="connsiteX33" fmla="*/ 1496291 w 1724891"/>
                  <a:gd name="connsiteY33" fmla="*/ 498763 h 1385454"/>
                  <a:gd name="connsiteX34" fmla="*/ 1537855 w 1724891"/>
                  <a:gd name="connsiteY34" fmla="*/ 484909 h 1385454"/>
                  <a:gd name="connsiteX35" fmla="*/ 1558637 w 1724891"/>
                  <a:gd name="connsiteY35" fmla="*/ 471054 h 1385454"/>
                  <a:gd name="connsiteX36" fmla="*/ 1614055 w 1724891"/>
                  <a:gd name="connsiteY36" fmla="*/ 484909 h 1385454"/>
                  <a:gd name="connsiteX37" fmla="*/ 1655618 w 1724891"/>
                  <a:gd name="connsiteY37" fmla="*/ 519545 h 1385454"/>
                  <a:gd name="connsiteX38" fmla="*/ 1697182 w 1724891"/>
                  <a:gd name="connsiteY38" fmla="*/ 547254 h 1385454"/>
                  <a:gd name="connsiteX39" fmla="*/ 1711037 w 1724891"/>
                  <a:gd name="connsiteY39" fmla="*/ 602672 h 1385454"/>
                  <a:gd name="connsiteX40" fmla="*/ 1724891 w 1724891"/>
                  <a:gd name="connsiteY40" fmla="*/ 644236 h 1385454"/>
                  <a:gd name="connsiteX41" fmla="*/ 1717964 w 1724891"/>
                  <a:gd name="connsiteY41" fmla="*/ 665018 h 1385454"/>
                  <a:gd name="connsiteX42" fmla="*/ 1669473 w 1724891"/>
                  <a:gd name="connsiteY42" fmla="*/ 685800 h 1385454"/>
                  <a:gd name="connsiteX43" fmla="*/ 1413164 w 1724891"/>
                  <a:gd name="connsiteY43" fmla="*/ 678872 h 1385454"/>
                  <a:gd name="connsiteX44" fmla="*/ 1350818 w 1724891"/>
                  <a:gd name="connsiteY44" fmla="*/ 665018 h 1385454"/>
                  <a:gd name="connsiteX45" fmla="*/ 1323109 w 1724891"/>
                  <a:gd name="connsiteY45" fmla="*/ 651163 h 1385454"/>
                  <a:gd name="connsiteX46" fmla="*/ 1295400 w 1724891"/>
                  <a:gd name="connsiteY46" fmla="*/ 644236 h 1385454"/>
                  <a:gd name="connsiteX47" fmla="*/ 1288473 w 1724891"/>
                  <a:gd name="connsiteY47" fmla="*/ 616527 h 1385454"/>
                  <a:gd name="connsiteX48" fmla="*/ 1281546 w 1724891"/>
                  <a:gd name="connsiteY48" fmla="*/ 595745 h 1385454"/>
                  <a:gd name="connsiteX49" fmla="*/ 1260764 w 1724891"/>
                  <a:gd name="connsiteY49" fmla="*/ 581891 h 1385454"/>
                  <a:gd name="connsiteX50" fmla="*/ 1219200 w 1724891"/>
                  <a:gd name="connsiteY50" fmla="*/ 568036 h 1385454"/>
                  <a:gd name="connsiteX51" fmla="*/ 1115291 w 1724891"/>
                  <a:gd name="connsiteY51" fmla="*/ 595745 h 1385454"/>
                  <a:gd name="connsiteX52" fmla="*/ 1115291 w 1724891"/>
                  <a:gd name="connsiteY52" fmla="*/ 644236 h 1385454"/>
                  <a:gd name="connsiteX53" fmla="*/ 1108364 w 1724891"/>
                  <a:gd name="connsiteY53" fmla="*/ 734291 h 1385454"/>
                  <a:gd name="connsiteX54" fmla="*/ 1094509 w 1724891"/>
                  <a:gd name="connsiteY54" fmla="*/ 755072 h 1385454"/>
                  <a:gd name="connsiteX55" fmla="*/ 1052946 w 1724891"/>
                  <a:gd name="connsiteY55" fmla="*/ 762000 h 1385454"/>
                  <a:gd name="connsiteX56" fmla="*/ 1032164 w 1724891"/>
                  <a:gd name="connsiteY56" fmla="*/ 768927 h 1385454"/>
                  <a:gd name="connsiteX57" fmla="*/ 1018309 w 1724891"/>
                  <a:gd name="connsiteY57" fmla="*/ 789709 h 1385454"/>
                  <a:gd name="connsiteX58" fmla="*/ 1039091 w 1724891"/>
                  <a:gd name="connsiteY58" fmla="*/ 858981 h 1385454"/>
                  <a:gd name="connsiteX59" fmla="*/ 1080655 w 1724891"/>
                  <a:gd name="connsiteY59" fmla="*/ 900545 h 1385454"/>
                  <a:gd name="connsiteX60" fmla="*/ 1122218 w 1724891"/>
                  <a:gd name="connsiteY60" fmla="*/ 928254 h 1385454"/>
                  <a:gd name="connsiteX61" fmla="*/ 1143000 w 1724891"/>
                  <a:gd name="connsiteY61" fmla="*/ 942109 h 1385454"/>
                  <a:gd name="connsiteX62" fmla="*/ 1156855 w 1724891"/>
                  <a:gd name="connsiteY62" fmla="*/ 997527 h 1385454"/>
                  <a:gd name="connsiteX63" fmla="*/ 1177637 w 1724891"/>
                  <a:gd name="connsiteY63" fmla="*/ 1046018 h 1385454"/>
                  <a:gd name="connsiteX64" fmla="*/ 1205346 w 1724891"/>
                  <a:gd name="connsiteY64" fmla="*/ 1052945 h 1385454"/>
                  <a:gd name="connsiteX65" fmla="*/ 1246909 w 1724891"/>
                  <a:gd name="connsiteY65" fmla="*/ 1080654 h 1385454"/>
                  <a:gd name="connsiteX66" fmla="*/ 1274618 w 1724891"/>
                  <a:gd name="connsiteY66" fmla="*/ 1073727 h 1385454"/>
                  <a:gd name="connsiteX67" fmla="*/ 1281546 w 1724891"/>
                  <a:gd name="connsiteY67" fmla="*/ 1018309 h 1385454"/>
                  <a:gd name="connsiteX68" fmla="*/ 1371600 w 1724891"/>
                  <a:gd name="connsiteY68" fmla="*/ 1052945 h 1385454"/>
                  <a:gd name="connsiteX69" fmla="*/ 1364673 w 1724891"/>
                  <a:gd name="connsiteY69" fmla="*/ 1233054 h 1385454"/>
                  <a:gd name="connsiteX70" fmla="*/ 1357746 w 1724891"/>
                  <a:gd name="connsiteY70" fmla="*/ 1350818 h 1385454"/>
                  <a:gd name="connsiteX71" fmla="*/ 1295400 w 1724891"/>
                  <a:gd name="connsiteY71" fmla="*/ 1385454 h 1385454"/>
                  <a:gd name="connsiteX72" fmla="*/ 1212273 w 1724891"/>
                  <a:gd name="connsiteY72" fmla="*/ 1378527 h 1385454"/>
                  <a:gd name="connsiteX73" fmla="*/ 1205346 w 1724891"/>
                  <a:gd name="connsiteY73" fmla="*/ 1357745 h 1385454"/>
                  <a:gd name="connsiteX74" fmla="*/ 1177637 w 1724891"/>
                  <a:gd name="connsiteY74" fmla="*/ 1274618 h 1385454"/>
                  <a:gd name="connsiteX75" fmla="*/ 1066800 w 1724891"/>
                  <a:gd name="connsiteY75" fmla="*/ 1253836 h 1385454"/>
                  <a:gd name="connsiteX76" fmla="*/ 1039091 w 1724891"/>
                  <a:gd name="connsiteY76" fmla="*/ 1239981 h 1385454"/>
                  <a:gd name="connsiteX77" fmla="*/ 1004455 w 1724891"/>
                  <a:gd name="connsiteY77" fmla="*/ 1233054 h 1385454"/>
                  <a:gd name="connsiteX78" fmla="*/ 983673 w 1724891"/>
                  <a:gd name="connsiteY78" fmla="*/ 1226127 h 1385454"/>
                  <a:gd name="connsiteX79" fmla="*/ 893618 w 1724891"/>
                  <a:gd name="connsiteY79" fmla="*/ 1191491 h 1385454"/>
                  <a:gd name="connsiteX80" fmla="*/ 838200 w 1724891"/>
                  <a:gd name="connsiteY80" fmla="*/ 1163781 h 1385454"/>
                  <a:gd name="connsiteX81" fmla="*/ 817418 w 1724891"/>
                  <a:gd name="connsiteY81" fmla="*/ 1156854 h 1385454"/>
                  <a:gd name="connsiteX82" fmla="*/ 775855 w 1724891"/>
                  <a:gd name="connsiteY82" fmla="*/ 1129145 h 1385454"/>
                  <a:gd name="connsiteX83" fmla="*/ 755073 w 1724891"/>
                  <a:gd name="connsiteY83" fmla="*/ 1115291 h 1385454"/>
                  <a:gd name="connsiteX84" fmla="*/ 713509 w 1724891"/>
                  <a:gd name="connsiteY84" fmla="*/ 1080654 h 1385454"/>
                  <a:gd name="connsiteX85" fmla="*/ 616527 w 1724891"/>
                  <a:gd name="connsiteY85" fmla="*/ 1066800 h 1385454"/>
                  <a:gd name="connsiteX86" fmla="*/ 561109 w 1724891"/>
                  <a:gd name="connsiteY86" fmla="*/ 1039091 h 1385454"/>
                  <a:gd name="connsiteX87" fmla="*/ 519546 w 1724891"/>
                  <a:gd name="connsiteY87" fmla="*/ 1025236 h 1385454"/>
                  <a:gd name="connsiteX88" fmla="*/ 464127 w 1724891"/>
                  <a:gd name="connsiteY88" fmla="*/ 1004454 h 1385454"/>
                  <a:gd name="connsiteX89" fmla="*/ 443346 w 1724891"/>
                  <a:gd name="connsiteY89" fmla="*/ 983672 h 1385454"/>
                  <a:gd name="connsiteX90" fmla="*/ 450273 w 1724891"/>
                  <a:gd name="connsiteY90" fmla="*/ 900545 h 1385454"/>
                  <a:gd name="connsiteX91" fmla="*/ 464127 w 1724891"/>
                  <a:gd name="connsiteY91" fmla="*/ 852054 h 1385454"/>
                  <a:gd name="connsiteX92" fmla="*/ 457200 w 1724891"/>
                  <a:gd name="connsiteY92" fmla="*/ 817418 h 1385454"/>
                  <a:gd name="connsiteX93" fmla="*/ 415637 w 1724891"/>
                  <a:gd name="connsiteY93" fmla="*/ 810491 h 1385454"/>
                  <a:gd name="connsiteX94" fmla="*/ 387927 w 1724891"/>
                  <a:gd name="connsiteY94" fmla="*/ 796636 h 1385454"/>
                  <a:gd name="connsiteX95" fmla="*/ 318655 w 1724891"/>
                  <a:gd name="connsiteY95" fmla="*/ 789709 h 1385454"/>
                  <a:gd name="connsiteX96" fmla="*/ 256309 w 1724891"/>
                  <a:gd name="connsiteY96" fmla="*/ 762000 h 1385454"/>
                  <a:gd name="connsiteX97" fmla="*/ 221673 w 1724891"/>
                  <a:gd name="connsiteY97" fmla="*/ 748145 h 1385454"/>
                  <a:gd name="connsiteX98" fmla="*/ 173182 w 1724891"/>
                  <a:gd name="connsiteY98" fmla="*/ 706581 h 1385454"/>
                  <a:gd name="connsiteX99" fmla="*/ 124691 w 1724891"/>
                  <a:gd name="connsiteY99" fmla="*/ 678872 h 1385454"/>
                  <a:gd name="connsiteX100" fmla="*/ 83127 w 1724891"/>
                  <a:gd name="connsiteY100" fmla="*/ 665018 h 1385454"/>
                  <a:gd name="connsiteX101" fmla="*/ 62346 w 1724891"/>
                  <a:gd name="connsiteY101" fmla="*/ 651163 h 1385454"/>
                  <a:gd name="connsiteX102" fmla="*/ 76200 w 1724891"/>
                  <a:gd name="connsiteY102" fmla="*/ 540327 h 1385454"/>
                  <a:gd name="connsiteX103" fmla="*/ 90055 w 1724891"/>
                  <a:gd name="connsiteY103" fmla="*/ 519545 h 1385454"/>
                  <a:gd name="connsiteX104" fmla="*/ 96982 w 1724891"/>
                  <a:gd name="connsiteY104" fmla="*/ 498763 h 1385454"/>
                  <a:gd name="connsiteX105" fmla="*/ 90055 w 1724891"/>
                  <a:gd name="connsiteY105" fmla="*/ 443345 h 1385454"/>
                  <a:gd name="connsiteX106" fmla="*/ 83127 w 1724891"/>
                  <a:gd name="connsiteY106" fmla="*/ 270163 h 1385454"/>
                  <a:gd name="connsiteX107" fmla="*/ 69273 w 1724891"/>
                  <a:gd name="connsiteY107" fmla="*/ 214745 h 1385454"/>
                  <a:gd name="connsiteX108" fmla="*/ 55418 w 1724891"/>
                  <a:gd name="connsiteY108" fmla="*/ 173181 h 1385454"/>
                  <a:gd name="connsiteX109" fmla="*/ 34637 w 1724891"/>
                  <a:gd name="connsiteY109" fmla="*/ 110836 h 1385454"/>
                  <a:gd name="connsiteX110" fmla="*/ 0 w 1724891"/>
                  <a:gd name="connsiteY110" fmla="*/ 55418 h 138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</a:cxnLst>
                <a:rect l="l" t="t" r="r" b="b"/>
                <a:pathLst>
                  <a:path w="1724891" h="1385454">
                    <a:moveTo>
                      <a:pt x="0" y="55418"/>
                    </a:moveTo>
                    <a:cubicBezTo>
                      <a:pt x="0" y="47336"/>
                      <a:pt x="23467" y="58622"/>
                      <a:pt x="34637" y="62345"/>
                    </a:cubicBezTo>
                    <a:cubicBezTo>
                      <a:pt x="44434" y="65611"/>
                      <a:pt x="52677" y="72574"/>
                      <a:pt x="62346" y="76200"/>
                    </a:cubicBezTo>
                    <a:cubicBezTo>
                      <a:pt x="71260" y="79543"/>
                      <a:pt x="80819" y="80818"/>
                      <a:pt x="90055" y="83127"/>
                    </a:cubicBezTo>
                    <a:cubicBezTo>
                      <a:pt x="96982" y="80818"/>
                      <a:pt x="105674" y="81363"/>
                      <a:pt x="110837" y="76200"/>
                    </a:cubicBezTo>
                    <a:cubicBezTo>
                      <a:pt x="135235" y="51802"/>
                      <a:pt x="85880" y="33717"/>
                      <a:pt x="145473" y="13854"/>
                    </a:cubicBezTo>
                    <a:lnTo>
                      <a:pt x="187037" y="0"/>
                    </a:lnTo>
                    <a:cubicBezTo>
                      <a:pt x="206899" y="1986"/>
                      <a:pt x="252128" y="1372"/>
                      <a:pt x="277091" y="13854"/>
                    </a:cubicBezTo>
                    <a:cubicBezTo>
                      <a:pt x="410237" y="80427"/>
                      <a:pt x="196755" y="-17607"/>
                      <a:pt x="318655" y="34636"/>
                    </a:cubicBezTo>
                    <a:cubicBezTo>
                      <a:pt x="329844" y="39431"/>
                      <a:pt x="352867" y="53941"/>
                      <a:pt x="367146" y="55418"/>
                    </a:cubicBezTo>
                    <a:cubicBezTo>
                      <a:pt x="427040" y="61614"/>
                      <a:pt x="487219" y="64654"/>
                      <a:pt x="547255" y="69272"/>
                    </a:cubicBezTo>
                    <a:cubicBezTo>
                      <a:pt x="548179" y="72966"/>
                      <a:pt x="557134" y="111801"/>
                      <a:pt x="561109" y="117763"/>
                    </a:cubicBezTo>
                    <a:cubicBezTo>
                      <a:pt x="585017" y="153625"/>
                      <a:pt x="591156" y="124774"/>
                      <a:pt x="609600" y="180109"/>
                    </a:cubicBezTo>
                    <a:cubicBezTo>
                      <a:pt x="619160" y="208789"/>
                      <a:pt x="612476" y="194815"/>
                      <a:pt x="630382" y="221672"/>
                    </a:cubicBezTo>
                    <a:cubicBezTo>
                      <a:pt x="643867" y="262129"/>
                      <a:pt x="626758" y="224976"/>
                      <a:pt x="658091" y="256309"/>
                    </a:cubicBezTo>
                    <a:cubicBezTo>
                      <a:pt x="663978" y="262196"/>
                      <a:pt x="666616" y="270695"/>
                      <a:pt x="671946" y="277091"/>
                    </a:cubicBezTo>
                    <a:cubicBezTo>
                      <a:pt x="678217" y="284617"/>
                      <a:pt x="687033" y="289900"/>
                      <a:pt x="692727" y="297872"/>
                    </a:cubicBezTo>
                    <a:cubicBezTo>
                      <a:pt x="698729" y="306275"/>
                      <a:pt x="702514" y="316089"/>
                      <a:pt x="706582" y="325581"/>
                    </a:cubicBezTo>
                    <a:cubicBezTo>
                      <a:pt x="709458" y="332293"/>
                      <a:pt x="709459" y="340287"/>
                      <a:pt x="713509" y="346363"/>
                    </a:cubicBezTo>
                    <a:cubicBezTo>
                      <a:pt x="718943" y="354514"/>
                      <a:pt x="727364" y="360218"/>
                      <a:pt x="734291" y="367145"/>
                    </a:cubicBezTo>
                    <a:cubicBezTo>
                      <a:pt x="736600" y="374072"/>
                      <a:pt x="737672" y="381544"/>
                      <a:pt x="741218" y="387927"/>
                    </a:cubicBezTo>
                    <a:cubicBezTo>
                      <a:pt x="759366" y="420595"/>
                      <a:pt x="786626" y="458481"/>
                      <a:pt x="824346" y="471054"/>
                    </a:cubicBezTo>
                    <a:lnTo>
                      <a:pt x="845127" y="477981"/>
                    </a:lnTo>
                    <a:cubicBezTo>
                      <a:pt x="907912" y="519839"/>
                      <a:pt x="870108" y="507199"/>
                      <a:pt x="962891" y="498763"/>
                    </a:cubicBezTo>
                    <a:cubicBezTo>
                      <a:pt x="965200" y="477981"/>
                      <a:pt x="962052" y="455832"/>
                      <a:pt x="969818" y="436418"/>
                    </a:cubicBezTo>
                    <a:cubicBezTo>
                      <a:pt x="972530" y="429638"/>
                      <a:pt x="983298" y="429491"/>
                      <a:pt x="990600" y="429491"/>
                    </a:cubicBezTo>
                    <a:cubicBezTo>
                      <a:pt x="1016105" y="429491"/>
                      <a:pt x="1041400" y="434109"/>
                      <a:pt x="1066800" y="436418"/>
                    </a:cubicBezTo>
                    <a:lnTo>
                      <a:pt x="1108364" y="464127"/>
                    </a:lnTo>
                    <a:lnTo>
                      <a:pt x="1129146" y="477981"/>
                    </a:lnTo>
                    <a:cubicBezTo>
                      <a:pt x="1136188" y="499107"/>
                      <a:pt x="1137283" y="509696"/>
                      <a:pt x="1156855" y="526472"/>
                    </a:cubicBezTo>
                    <a:cubicBezTo>
                      <a:pt x="1164696" y="533192"/>
                      <a:pt x="1175328" y="535709"/>
                      <a:pt x="1184564" y="540327"/>
                    </a:cubicBezTo>
                    <a:cubicBezTo>
                      <a:pt x="1207655" y="535709"/>
                      <a:pt x="1230358" y="528278"/>
                      <a:pt x="1253837" y="526472"/>
                    </a:cubicBezTo>
                    <a:cubicBezTo>
                      <a:pt x="1496487" y="507806"/>
                      <a:pt x="1387406" y="541984"/>
                      <a:pt x="1475509" y="512618"/>
                    </a:cubicBezTo>
                    <a:cubicBezTo>
                      <a:pt x="1482436" y="508000"/>
                      <a:pt x="1488683" y="502144"/>
                      <a:pt x="1496291" y="498763"/>
                    </a:cubicBezTo>
                    <a:cubicBezTo>
                      <a:pt x="1509636" y="492832"/>
                      <a:pt x="1537855" y="484909"/>
                      <a:pt x="1537855" y="484909"/>
                    </a:cubicBezTo>
                    <a:cubicBezTo>
                      <a:pt x="1544782" y="480291"/>
                      <a:pt x="1550376" y="472087"/>
                      <a:pt x="1558637" y="471054"/>
                    </a:cubicBezTo>
                    <a:cubicBezTo>
                      <a:pt x="1570798" y="469534"/>
                      <a:pt x="1600483" y="480385"/>
                      <a:pt x="1614055" y="484909"/>
                    </a:cubicBezTo>
                    <a:cubicBezTo>
                      <a:pt x="1674772" y="545626"/>
                      <a:pt x="1597752" y="471323"/>
                      <a:pt x="1655618" y="519545"/>
                    </a:cubicBezTo>
                    <a:cubicBezTo>
                      <a:pt x="1690211" y="548373"/>
                      <a:pt x="1660660" y="535081"/>
                      <a:pt x="1697182" y="547254"/>
                    </a:cubicBezTo>
                    <a:cubicBezTo>
                      <a:pt x="1718200" y="610312"/>
                      <a:pt x="1685959" y="510719"/>
                      <a:pt x="1711037" y="602672"/>
                    </a:cubicBezTo>
                    <a:cubicBezTo>
                      <a:pt x="1714880" y="616761"/>
                      <a:pt x="1724891" y="644236"/>
                      <a:pt x="1724891" y="644236"/>
                    </a:cubicBezTo>
                    <a:cubicBezTo>
                      <a:pt x="1722582" y="651163"/>
                      <a:pt x="1722526" y="659316"/>
                      <a:pt x="1717964" y="665018"/>
                    </a:cubicBezTo>
                    <a:cubicBezTo>
                      <a:pt x="1706005" y="679966"/>
                      <a:pt x="1686110" y="681640"/>
                      <a:pt x="1669473" y="685800"/>
                    </a:cubicBezTo>
                    <a:cubicBezTo>
                      <a:pt x="1584037" y="683491"/>
                      <a:pt x="1498535" y="682937"/>
                      <a:pt x="1413164" y="678872"/>
                    </a:cubicBezTo>
                    <a:cubicBezTo>
                      <a:pt x="1402299" y="678355"/>
                      <a:pt x="1363179" y="668108"/>
                      <a:pt x="1350818" y="665018"/>
                    </a:cubicBezTo>
                    <a:cubicBezTo>
                      <a:pt x="1341582" y="660400"/>
                      <a:pt x="1332778" y="654789"/>
                      <a:pt x="1323109" y="651163"/>
                    </a:cubicBezTo>
                    <a:cubicBezTo>
                      <a:pt x="1314195" y="647820"/>
                      <a:pt x="1302132" y="650968"/>
                      <a:pt x="1295400" y="644236"/>
                    </a:cubicBezTo>
                    <a:cubicBezTo>
                      <a:pt x="1288668" y="637504"/>
                      <a:pt x="1291088" y="625681"/>
                      <a:pt x="1288473" y="616527"/>
                    </a:cubicBezTo>
                    <a:cubicBezTo>
                      <a:pt x="1286467" y="609506"/>
                      <a:pt x="1286108" y="601447"/>
                      <a:pt x="1281546" y="595745"/>
                    </a:cubicBezTo>
                    <a:cubicBezTo>
                      <a:pt x="1276345" y="589244"/>
                      <a:pt x="1268372" y="585272"/>
                      <a:pt x="1260764" y="581891"/>
                    </a:cubicBezTo>
                    <a:cubicBezTo>
                      <a:pt x="1247419" y="575960"/>
                      <a:pt x="1219200" y="568036"/>
                      <a:pt x="1219200" y="568036"/>
                    </a:cubicBezTo>
                    <a:cubicBezTo>
                      <a:pt x="1127861" y="583260"/>
                      <a:pt x="1159447" y="566309"/>
                      <a:pt x="1115291" y="595745"/>
                    </a:cubicBezTo>
                    <a:cubicBezTo>
                      <a:pt x="1098682" y="645573"/>
                      <a:pt x="1115291" y="583348"/>
                      <a:pt x="1115291" y="644236"/>
                    </a:cubicBezTo>
                    <a:cubicBezTo>
                      <a:pt x="1115291" y="674343"/>
                      <a:pt x="1113912" y="704700"/>
                      <a:pt x="1108364" y="734291"/>
                    </a:cubicBezTo>
                    <a:cubicBezTo>
                      <a:pt x="1106830" y="742474"/>
                      <a:pt x="1101955" y="751349"/>
                      <a:pt x="1094509" y="755072"/>
                    </a:cubicBezTo>
                    <a:cubicBezTo>
                      <a:pt x="1081946" y="761353"/>
                      <a:pt x="1066657" y="758953"/>
                      <a:pt x="1052946" y="762000"/>
                    </a:cubicBezTo>
                    <a:cubicBezTo>
                      <a:pt x="1045818" y="763584"/>
                      <a:pt x="1039091" y="766618"/>
                      <a:pt x="1032164" y="768927"/>
                    </a:cubicBezTo>
                    <a:cubicBezTo>
                      <a:pt x="1027546" y="775854"/>
                      <a:pt x="1019137" y="781425"/>
                      <a:pt x="1018309" y="789709"/>
                    </a:cubicBezTo>
                    <a:cubicBezTo>
                      <a:pt x="1015544" y="817362"/>
                      <a:pt x="1021723" y="839442"/>
                      <a:pt x="1039091" y="858981"/>
                    </a:cubicBezTo>
                    <a:cubicBezTo>
                      <a:pt x="1052108" y="873625"/>
                      <a:pt x="1064352" y="889676"/>
                      <a:pt x="1080655" y="900545"/>
                    </a:cubicBezTo>
                    <a:lnTo>
                      <a:pt x="1122218" y="928254"/>
                    </a:lnTo>
                    <a:lnTo>
                      <a:pt x="1143000" y="942109"/>
                    </a:lnTo>
                    <a:cubicBezTo>
                      <a:pt x="1155377" y="979243"/>
                      <a:pt x="1145710" y="947375"/>
                      <a:pt x="1156855" y="997527"/>
                    </a:cubicBezTo>
                    <a:cubicBezTo>
                      <a:pt x="1159878" y="1011129"/>
                      <a:pt x="1163681" y="1036714"/>
                      <a:pt x="1177637" y="1046018"/>
                    </a:cubicBezTo>
                    <a:cubicBezTo>
                      <a:pt x="1185559" y="1051299"/>
                      <a:pt x="1196110" y="1050636"/>
                      <a:pt x="1205346" y="1052945"/>
                    </a:cubicBezTo>
                    <a:cubicBezTo>
                      <a:pt x="1217841" y="1065441"/>
                      <a:pt x="1226857" y="1080654"/>
                      <a:pt x="1246909" y="1080654"/>
                    </a:cubicBezTo>
                    <a:cubicBezTo>
                      <a:pt x="1256430" y="1080654"/>
                      <a:pt x="1265382" y="1076036"/>
                      <a:pt x="1274618" y="1073727"/>
                    </a:cubicBezTo>
                    <a:cubicBezTo>
                      <a:pt x="1276927" y="1055254"/>
                      <a:pt x="1265465" y="1027689"/>
                      <a:pt x="1281546" y="1018309"/>
                    </a:cubicBezTo>
                    <a:cubicBezTo>
                      <a:pt x="1345459" y="981027"/>
                      <a:pt x="1355479" y="1020702"/>
                      <a:pt x="1371600" y="1052945"/>
                    </a:cubicBezTo>
                    <a:cubicBezTo>
                      <a:pt x="1369291" y="1112981"/>
                      <a:pt x="1367464" y="1173038"/>
                      <a:pt x="1364673" y="1233054"/>
                    </a:cubicBezTo>
                    <a:cubicBezTo>
                      <a:pt x="1362846" y="1272334"/>
                      <a:pt x="1370181" y="1313513"/>
                      <a:pt x="1357746" y="1350818"/>
                    </a:cubicBezTo>
                    <a:cubicBezTo>
                      <a:pt x="1351791" y="1368683"/>
                      <a:pt x="1313699" y="1379355"/>
                      <a:pt x="1295400" y="1385454"/>
                    </a:cubicBezTo>
                    <a:cubicBezTo>
                      <a:pt x="1267691" y="1383145"/>
                      <a:pt x="1238848" y="1386704"/>
                      <a:pt x="1212273" y="1378527"/>
                    </a:cubicBezTo>
                    <a:cubicBezTo>
                      <a:pt x="1205294" y="1376380"/>
                      <a:pt x="1206546" y="1364948"/>
                      <a:pt x="1205346" y="1357745"/>
                    </a:cubicBezTo>
                    <a:cubicBezTo>
                      <a:pt x="1199121" y="1320396"/>
                      <a:pt x="1212367" y="1293913"/>
                      <a:pt x="1177637" y="1274618"/>
                    </a:cubicBezTo>
                    <a:cubicBezTo>
                      <a:pt x="1145072" y="1256526"/>
                      <a:pt x="1101323" y="1257288"/>
                      <a:pt x="1066800" y="1253836"/>
                    </a:cubicBezTo>
                    <a:cubicBezTo>
                      <a:pt x="1057564" y="1249218"/>
                      <a:pt x="1048888" y="1243247"/>
                      <a:pt x="1039091" y="1239981"/>
                    </a:cubicBezTo>
                    <a:cubicBezTo>
                      <a:pt x="1027921" y="1236258"/>
                      <a:pt x="1015877" y="1235910"/>
                      <a:pt x="1004455" y="1233054"/>
                    </a:cubicBezTo>
                    <a:cubicBezTo>
                      <a:pt x="997371" y="1231283"/>
                      <a:pt x="990600" y="1228436"/>
                      <a:pt x="983673" y="1226127"/>
                    </a:cubicBezTo>
                    <a:cubicBezTo>
                      <a:pt x="928523" y="1189361"/>
                      <a:pt x="958593" y="1200773"/>
                      <a:pt x="893618" y="1191491"/>
                    </a:cubicBezTo>
                    <a:cubicBezTo>
                      <a:pt x="846751" y="1175866"/>
                      <a:pt x="903646" y="1196504"/>
                      <a:pt x="838200" y="1163781"/>
                    </a:cubicBezTo>
                    <a:cubicBezTo>
                      <a:pt x="831669" y="1160515"/>
                      <a:pt x="824345" y="1159163"/>
                      <a:pt x="817418" y="1156854"/>
                    </a:cubicBezTo>
                    <a:lnTo>
                      <a:pt x="775855" y="1129145"/>
                    </a:lnTo>
                    <a:cubicBezTo>
                      <a:pt x="768928" y="1124527"/>
                      <a:pt x="760960" y="1121178"/>
                      <a:pt x="755073" y="1115291"/>
                    </a:cubicBezTo>
                    <a:cubicBezTo>
                      <a:pt x="742590" y="1102808"/>
                      <a:pt x="730386" y="1087887"/>
                      <a:pt x="713509" y="1080654"/>
                    </a:cubicBezTo>
                    <a:cubicBezTo>
                      <a:pt x="690583" y="1070828"/>
                      <a:pt x="628740" y="1068021"/>
                      <a:pt x="616527" y="1066800"/>
                    </a:cubicBezTo>
                    <a:cubicBezTo>
                      <a:pt x="588801" y="1048315"/>
                      <a:pt x="598396" y="1052650"/>
                      <a:pt x="561109" y="1039091"/>
                    </a:cubicBezTo>
                    <a:cubicBezTo>
                      <a:pt x="547384" y="1034100"/>
                      <a:pt x="532608" y="1031767"/>
                      <a:pt x="519546" y="1025236"/>
                    </a:cubicBezTo>
                    <a:cubicBezTo>
                      <a:pt x="483321" y="1007123"/>
                      <a:pt x="501855" y="1013885"/>
                      <a:pt x="464127" y="1004454"/>
                    </a:cubicBezTo>
                    <a:cubicBezTo>
                      <a:pt x="457200" y="997527"/>
                      <a:pt x="444641" y="993383"/>
                      <a:pt x="443346" y="983672"/>
                    </a:cubicBezTo>
                    <a:cubicBezTo>
                      <a:pt x="439671" y="956111"/>
                      <a:pt x="446824" y="928135"/>
                      <a:pt x="450273" y="900545"/>
                    </a:cubicBezTo>
                    <a:cubicBezTo>
                      <a:pt x="452013" y="886628"/>
                      <a:pt x="459526" y="865857"/>
                      <a:pt x="464127" y="852054"/>
                    </a:cubicBezTo>
                    <a:cubicBezTo>
                      <a:pt x="461818" y="840509"/>
                      <a:pt x="466139" y="825080"/>
                      <a:pt x="457200" y="817418"/>
                    </a:cubicBezTo>
                    <a:cubicBezTo>
                      <a:pt x="446536" y="808277"/>
                      <a:pt x="429090" y="814527"/>
                      <a:pt x="415637" y="810491"/>
                    </a:cubicBezTo>
                    <a:cubicBezTo>
                      <a:pt x="405746" y="807524"/>
                      <a:pt x="398025" y="798800"/>
                      <a:pt x="387927" y="796636"/>
                    </a:cubicBezTo>
                    <a:cubicBezTo>
                      <a:pt x="365236" y="791774"/>
                      <a:pt x="341746" y="792018"/>
                      <a:pt x="318655" y="789709"/>
                    </a:cubicBezTo>
                    <a:cubicBezTo>
                      <a:pt x="211431" y="753967"/>
                      <a:pt x="322171" y="794931"/>
                      <a:pt x="256309" y="762000"/>
                    </a:cubicBezTo>
                    <a:cubicBezTo>
                      <a:pt x="245187" y="756439"/>
                      <a:pt x="232543" y="754184"/>
                      <a:pt x="221673" y="748145"/>
                    </a:cubicBezTo>
                    <a:cubicBezTo>
                      <a:pt x="190539" y="730848"/>
                      <a:pt x="198384" y="727582"/>
                      <a:pt x="173182" y="706581"/>
                    </a:cubicBezTo>
                    <a:cubicBezTo>
                      <a:pt x="161649" y="696970"/>
                      <a:pt x="137717" y="684082"/>
                      <a:pt x="124691" y="678872"/>
                    </a:cubicBezTo>
                    <a:cubicBezTo>
                      <a:pt x="111131" y="673448"/>
                      <a:pt x="83127" y="665018"/>
                      <a:pt x="83127" y="665018"/>
                    </a:cubicBezTo>
                    <a:cubicBezTo>
                      <a:pt x="76200" y="660400"/>
                      <a:pt x="63523" y="659405"/>
                      <a:pt x="62346" y="651163"/>
                    </a:cubicBezTo>
                    <a:cubicBezTo>
                      <a:pt x="61483" y="645119"/>
                      <a:pt x="65468" y="565369"/>
                      <a:pt x="76200" y="540327"/>
                    </a:cubicBezTo>
                    <a:cubicBezTo>
                      <a:pt x="79480" y="532675"/>
                      <a:pt x="85437" y="526472"/>
                      <a:pt x="90055" y="519545"/>
                    </a:cubicBezTo>
                    <a:cubicBezTo>
                      <a:pt x="92364" y="512618"/>
                      <a:pt x="96982" y="506065"/>
                      <a:pt x="96982" y="498763"/>
                    </a:cubicBezTo>
                    <a:cubicBezTo>
                      <a:pt x="96982" y="480147"/>
                      <a:pt x="91181" y="461927"/>
                      <a:pt x="90055" y="443345"/>
                    </a:cubicBezTo>
                    <a:cubicBezTo>
                      <a:pt x="86560" y="385677"/>
                      <a:pt x="88358" y="327699"/>
                      <a:pt x="83127" y="270163"/>
                    </a:cubicBezTo>
                    <a:cubicBezTo>
                      <a:pt x="81403" y="251200"/>
                      <a:pt x="74504" y="233054"/>
                      <a:pt x="69273" y="214745"/>
                    </a:cubicBezTo>
                    <a:cubicBezTo>
                      <a:pt x="65261" y="200703"/>
                      <a:pt x="55418" y="173181"/>
                      <a:pt x="55418" y="173181"/>
                    </a:cubicBezTo>
                    <a:cubicBezTo>
                      <a:pt x="42559" y="96023"/>
                      <a:pt x="58987" y="159536"/>
                      <a:pt x="34637" y="110836"/>
                    </a:cubicBezTo>
                    <a:cubicBezTo>
                      <a:pt x="20371" y="82303"/>
                      <a:pt x="0" y="63500"/>
                      <a:pt x="0" y="55418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fr-FR"/>
                </a:defPPr>
                <a:lvl1pPr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38175" indent="-180975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76350" indent="-361950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914525" indent="-542925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554288" indent="-725488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77156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200" b="1">
                  <a:latin typeface="+mj-lt"/>
                </a:endParaRPr>
              </a:p>
            </p:txBody>
          </p:sp>
          <p:sp>
            <p:nvSpPr>
              <p:cNvPr id="16" name="Forme libre 15">
                <a:hlinkClick r:id="rId4" action="ppaction://hlinksldjump"/>
              </p:cNvPr>
              <p:cNvSpPr/>
              <p:nvPr/>
            </p:nvSpPr>
            <p:spPr>
              <a:xfrm>
                <a:off x="2071812" y="3806030"/>
                <a:ext cx="1501775" cy="506413"/>
              </a:xfrm>
              <a:custGeom>
                <a:avLst/>
                <a:gdLst>
                  <a:gd name="connsiteX0" fmla="*/ 485333 w 2251787"/>
                  <a:gd name="connsiteY0" fmla="*/ 0 h 1828800"/>
                  <a:gd name="connsiteX1" fmla="*/ 429915 w 2251787"/>
                  <a:gd name="connsiteY1" fmla="*/ 48491 h 1828800"/>
                  <a:gd name="connsiteX2" fmla="*/ 395278 w 2251787"/>
                  <a:gd name="connsiteY2" fmla="*/ 90055 h 1828800"/>
                  <a:gd name="connsiteX3" fmla="*/ 360642 w 2251787"/>
                  <a:gd name="connsiteY3" fmla="*/ 138546 h 1828800"/>
                  <a:gd name="connsiteX4" fmla="*/ 319078 w 2251787"/>
                  <a:gd name="connsiteY4" fmla="*/ 131619 h 1828800"/>
                  <a:gd name="connsiteX5" fmla="*/ 298297 w 2251787"/>
                  <a:gd name="connsiteY5" fmla="*/ 124691 h 1828800"/>
                  <a:gd name="connsiteX6" fmla="*/ 277515 w 2251787"/>
                  <a:gd name="connsiteY6" fmla="*/ 103909 h 1828800"/>
                  <a:gd name="connsiteX7" fmla="*/ 256733 w 2251787"/>
                  <a:gd name="connsiteY7" fmla="*/ 90055 h 1828800"/>
                  <a:gd name="connsiteX8" fmla="*/ 215169 w 2251787"/>
                  <a:gd name="connsiteY8" fmla="*/ 96982 h 1828800"/>
                  <a:gd name="connsiteX9" fmla="*/ 194387 w 2251787"/>
                  <a:gd name="connsiteY9" fmla="*/ 117764 h 1828800"/>
                  <a:gd name="connsiteX10" fmla="*/ 173606 w 2251787"/>
                  <a:gd name="connsiteY10" fmla="*/ 124691 h 1828800"/>
                  <a:gd name="connsiteX11" fmla="*/ 159751 w 2251787"/>
                  <a:gd name="connsiteY11" fmla="*/ 180109 h 1828800"/>
                  <a:gd name="connsiteX12" fmla="*/ 201315 w 2251787"/>
                  <a:gd name="connsiteY12" fmla="*/ 193964 h 1828800"/>
                  <a:gd name="connsiteX13" fmla="*/ 222097 w 2251787"/>
                  <a:gd name="connsiteY13" fmla="*/ 200891 h 1828800"/>
                  <a:gd name="connsiteX14" fmla="*/ 263660 w 2251787"/>
                  <a:gd name="connsiteY14" fmla="*/ 242455 h 1828800"/>
                  <a:gd name="connsiteX15" fmla="*/ 256733 w 2251787"/>
                  <a:gd name="connsiteY15" fmla="*/ 270164 h 1828800"/>
                  <a:gd name="connsiteX16" fmla="*/ 194387 w 2251787"/>
                  <a:gd name="connsiteY16" fmla="*/ 304800 h 1828800"/>
                  <a:gd name="connsiteX17" fmla="*/ 166678 w 2251787"/>
                  <a:gd name="connsiteY17" fmla="*/ 311728 h 1828800"/>
                  <a:gd name="connsiteX18" fmla="*/ 152824 w 2251787"/>
                  <a:gd name="connsiteY18" fmla="*/ 332509 h 1828800"/>
                  <a:gd name="connsiteX19" fmla="*/ 173606 w 2251787"/>
                  <a:gd name="connsiteY19" fmla="*/ 381000 h 1828800"/>
                  <a:gd name="connsiteX20" fmla="*/ 166678 w 2251787"/>
                  <a:gd name="connsiteY20" fmla="*/ 429491 h 1828800"/>
                  <a:gd name="connsiteX21" fmla="*/ 138969 w 2251787"/>
                  <a:gd name="connsiteY21" fmla="*/ 471055 h 1828800"/>
                  <a:gd name="connsiteX22" fmla="*/ 180533 w 2251787"/>
                  <a:gd name="connsiteY22" fmla="*/ 720437 h 1828800"/>
                  <a:gd name="connsiteX23" fmla="*/ 201315 w 2251787"/>
                  <a:gd name="connsiteY23" fmla="*/ 775855 h 1828800"/>
                  <a:gd name="connsiteX24" fmla="*/ 208242 w 2251787"/>
                  <a:gd name="connsiteY24" fmla="*/ 796637 h 1828800"/>
                  <a:gd name="connsiteX25" fmla="*/ 319078 w 2251787"/>
                  <a:gd name="connsiteY25" fmla="*/ 810491 h 1828800"/>
                  <a:gd name="connsiteX26" fmla="*/ 312151 w 2251787"/>
                  <a:gd name="connsiteY26" fmla="*/ 872837 h 1828800"/>
                  <a:gd name="connsiteX27" fmla="*/ 242878 w 2251787"/>
                  <a:gd name="connsiteY27" fmla="*/ 928255 h 1828800"/>
                  <a:gd name="connsiteX28" fmla="*/ 222097 w 2251787"/>
                  <a:gd name="connsiteY28" fmla="*/ 1004455 h 1828800"/>
                  <a:gd name="connsiteX29" fmla="*/ 208242 w 2251787"/>
                  <a:gd name="connsiteY29" fmla="*/ 1025237 h 1828800"/>
                  <a:gd name="connsiteX30" fmla="*/ 166678 w 2251787"/>
                  <a:gd name="connsiteY30" fmla="*/ 1059873 h 1828800"/>
                  <a:gd name="connsiteX31" fmla="*/ 104333 w 2251787"/>
                  <a:gd name="connsiteY31" fmla="*/ 1108364 h 1828800"/>
                  <a:gd name="connsiteX32" fmla="*/ 41987 w 2251787"/>
                  <a:gd name="connsiteY32" fmla="*/ 1163782 h 1828800"/>
                  <a:gd name="connsiteX33" fmla="*/ 7351 w 2251787"/>
                  <a:gd name="connsiteY33" fmla="*/ 1226128 h 1828800"/>
                  <a:gd name="connsiteX34" fmla="*/ 7351 w 2251787"/>
                  <a:gd name="connsiteY34" fmla="*/ 1364673 h 1828800"/>
                  <a:gd name="connsiteX35" fmla="*/ 41987 w 2251787"/>
                  <a:gd name="connsiteY35" fmla="*/ 1357746 h 1828800"/>
                  <a:gd name="connsiteX36" fmla="*/ 97406 w 2251787"/>
                  <a:gd name="connsiteY36" fmla="*/ 1343891 h 1828800"/>
                  <a:gd name="connsiteX37" fmla="*/ 180533 w 2251787"/>
                  <a:gd name="connsiteY37" fmla="*/ 1350819 h 1828800"/>
                  <a:gd name="connsiteX38" fmla="*/ 222097 w 2251787"/>
                  <a:gd name="connsiteY38" fmla="*/ 1378528 h 1828800"/>
                  <a:gd name="connsiteX39" fmla="*/ 263660 w 2251787"/>
                  <a:gd name="connsiteY39" fmla="*/ 1392382 h 1828800"/>
                  <a:gd name="connsiteX40" fmla="*/ 284442 w 2251787"/>
                  <a:gd name="connsiteY40" fmla="*/ 1406237 h 1828800"/>
                  <a:gd name="connsiteX41" fmla="*/ 312151 w 2251787"/>
                  <a:gd name="connsiteY41" fmla="*/ 1461655 h 1828800"/>
                  <a:gd name="connsiteX42" fmla="*/ 319078 w 2251787"/>
                  <a:gd name="connsiteY42" fmla="*/ 1482437 h 1828800"/>
                  <a:gd name="connsiteX43" fmla="*/ 332933 w 2251787"/>
                  <a:gd name="connsiteY43" fmla="*/ 1503219 h 1828800"/>
                  <a:gd name="connsiteX44" fmla="*/ 339860 w 2251787"/>
                  <a:gd name="connsiteY44" fmla="*/ 1530928 h 1828800"/>
                  <a:gd name="connsiteX45" fmla="*/ 360642 w 2251787"/>
                  <a:gd name="connsiteY45" fmla="*/ 1544782 h 1828800"/>
                  <a:gd name="connsiteX46" fmla="*/ 374497 w 2251787"/>
                  <a:gd name="connsiteY46" fmla="*/ 1586346 h 1828800"/>
                  <a:gd name="connsiteX47" fmla="*/ 409133 w 2251787"/>
                  <a:gd name="connsiteY47" fmla="*/ 1648691 h 1828800"/>
                  <a:gd name="connsiteX48" fmla="*/ 429915 w 2251787"/>
                  <a:gd name="connsiteY48" fmla="*/ 1655619 h 1828800"/>
                  <a:gd name="connsiteX49" fmla="*/ 443769 w 2251787"/>
                  <a:gd name="connsiteY49" fmla="*/ 1676400 h 1828800"/>
                  <a:gd name="connsiteX50" fmla="*/ 457624 w 2251787"/>
                  <a:gd name="connsiteY50" fmla="*/ 1655619 h 1828800"/>
                  <a:gd name="connsiteX51" fmla="*/ 506115 w 2251787"/>
                  <a:gd name="connsiteY51" fmla="*/ 1620982 h 1828800"/>
                  <a:gd name="connsiteX52" fmla="*/ 540751 w 2251787"/>
                  <a:gd name="connsiteY52" fmla="*/ 1614055 h 1828800"/>
                  <a:gd name="connsiteX53" fmla="*/ 561533 w 2251787"/>
                  <a:gd name="connsiteY53" fmla="*/ 1607128 h 1828800"/>
                  <a:gd name="connsiteX54" fmla="*/ 623878 w 2251787"/>
                  <a:gd name="connsiteY54" fmla="*/ 1593273 h 1828800"/>
                  <a:gd name="connsiteX55" fmla="*/ 776278 w 2251787"/>
                  <a:gd name="connsiteY55" fmla="*/ 1600200 h 1828800"/>
                  <a:gd name="connsiteX56" fmla="*/ 797060 w 2251787"/>
                  <a:gd name="connsiteY56" fmla="*/ 1620982 h 1828800"/>
                  <a:gd name="connsiteX57" fmla="*/ 817842 w 2251787"/>
                  <a:gd name="connsiteY57" fmla="*/ 1627909 h 1828800"/>
                  <a:gd name="connsiteX58" fmla="*/ 831697 w 2251787"/>
                  <a:gd name="connsiteY58" fmla="*/ 1648691 h 1828800"/>
                  <a:gd name="connsiteX59" fmla="*/ 838624 w 2251787"/>
                  <a:gd name="connsiteY59" fmla="*/ 1669473 h 1828800"/>
                  <a:gd name="connsiteX60" fmla="*/ 859406 w 2251787"/>
                  <a:gd name="connsiteY60" fmla="*/ 1697182 h 1828800"/>
                  <a:gd name="connsiteX61" fmla="*/ 866333 w 2251787"/>
                  <a:gd name="connsiteY61" fmla="*/ 1731819 h 1828800"/>
                  <a:gd name="connsiteX62" fmla="*/ 894042 w 2251787"/>
                  <a:gd name="connsiteY62" fmla="*/ 1724891 h 1828800"/>
                  <a:gd name="connsiteX63" fmla="*/ 900969 w 2251787"/>
                  <a:gd name="connsiteY63" fmla="*/ 1690255 h 1828800"/>
                  <a:gd name="connsiteX64" fmla="*/ 914824 w 2251787"/>
                  <a:gd name="connsiteY64" fmla="*/ 1669473 h 1828800"/>
                  <a:gd name="connsiteX65" fmla="*/ 1032587 w 2251787"/>
                  <a:gd name="connsiteY65" fmla="*/ 1676400 h 1828800"/>
                  <a:gd name="connsiteX66" fmla="*/ 1046442 w 2251787"/>
                  <a:gd name="connsiteY66" fmla="*/ 1697182 h 1828800"/>
                  <a:gd name="connsiteX67" fmla="*/ 1081078 w 2251787"/>
                  <a:gd name="connsiteY67" fmla="*/ 1738746 h 1828800"/>
                  <a:gd name="connsiteX68" fmla="*/ 1150351 w 2251787"/>
                  <a:gd name="connsiteY68" fmla="*/ 1787237 h 1828800"/>
                  <a:gd name="connsiteX69" fmla="*/ 1184987 w 2251787"/>
                  <a:gd name="connsiteY69" fmla="*/ 1801091 h 1828800"/>
                  <a:gd name="connsiteX70" fmla="*/ 1212697 w 2251787"/>
                  <a:gd name="connsiteY70" fmla="*/ 1821873 h 1828800"/>
                  <a:gd name="connsiteX71" fmla="*/ 1268115 w 2251787"/>
                  <a:gd name="connsiteY71" fmla="*/ 1828800 h 1828800"/>
                  <a:gd name="connsiteX72" fmla="*/ 1344315 w 2251787"/>
                  <a:gd name="connsiteY72" fmla="*/ 1821873 h 1828800"/>
                  <a:gd name="connsiteX73" fmla="*/ 1385878 w 2251787"/>
                  <a:gd name="connsiteY73" fmla="*/ 1794164 h 1828800"/>
                  <a:gd name="connsiteX74" fmla="*/ 1482860 w 2251787"/>
                  <a:gd name="connsiteY74" fmla="*/ 1780309 h 1828800"/>
                  <a:gd name="connsiteX75" fmla="*/ 1600624 w 2251787"/>
                  <a:gd name="connsiteY75" fmla="*/ 1773382 h 1828800"/>
                  <a:gd name="connsiteX76" fmla="*/ 1656042 w 2251787"/>
                  <a:gd name="connsiteY76" fmla="*/ 1787237 h 1828800"/>
                  <a:gd name="connsiteX77" fmla="*/ 1697606 w 2251787"/>
                  <a:gd name="connsiteY77" fmla="*/ 1780309 h 1828800"/>
                  <a:gd name="connsiteX78" fmla="*/ 1711460 w 2251787"/>
                  <a:gd name="connsiteY78" fmla="*/ 1759528 h 1828800"/>
                  <a:gd name="connsiteX79" fmla="*/ 1732242 w 2251787"/>
                  <a:gd name="connsiteY79" fmla="*/ 1752600 h 1828800"/>
                  <a:gd name="connsiteX80" fmla="*/ 1753024 w 2251787"/>
                  <a:gd name="connsiteY80" fmla="*/ 1738746 h 1828800"/>
                  <a:gd name="connsiteX81" fmla="*/ 1759951 w 2251787"/>
                  <a:gd name="connsiteY81" fmla="*/ 1711037 h 1828800"/>
                  <a:gd name="connsiteX82" fmla="*/ 1801515 w 2251787"/>
                  <a:gd name="connsiteY82" fmla="*/ 1690255 h 1828800"/>
                  <a:gd name="connsiteX83" fmla="*/ 1933133 w 2251787"/>
                  <a:gd name="connsiteY83" fmla="*/ 1697182 h 1828800"/>
                  <a:gd name="connsiteX84" fmla="*/ 1953915 w 2251787"/>
                  <a:gd name="connsiteY84" fmla="*/ 1711037 h 1828800"/>
                  <a:gd name="connsiteX85" fmla="*/ 2016260 w 2251787"/>
                  <a:gd name="connsiteY85" fmla="*/ 1704109 h 1828800"/>
                  <a:gd name="connsiteX86" fmla="*/ 2057824 w 2251787"/>
                  <a:gd name="connsiteY86" fmla="*/ 1662546 h 1828800"/>
                  <a:gd name="connsiteX87" fmla="*/ 2078606 w 2251787"/>
                  <a:gd name="connsiteY87" fmla="*/ 1655619 h 1828800"/>
                  <a:gd name="connsiteX88" fmla="*/ 2189442 w 2251787"/>
                  <a:gd name="connsiteY88" fmla="*/ 1641764 h 1828800"/>
                  <a:gd name="connsiteX89" fmla="*/ 2210224 w 2251787"/>
                  <a:gd name="connsiteY89" fmla="*/ 1634837 h 1828800"/>
                  <a:gd name="connsiteX90" fmla="*/ 2251787 w 2251787"/>
                  <a:gd name="connsiteY90" fmla="*/ 1614055 h 1828800"/>
                  <a:gd name="connsiteX91" fmla="*/ 2231006 w 2251787"/>
                  <a:gd name="connsiteY91" fmla="*/ 1551709 h 1828800"/>
                  <a:gd name="connsiteX92" fmla="*/ 2189442 w 2251787"/>
                  <a:gd name="connsiteY92" fmla="*/ 1537855 h 1828800"/>
                  <a:gd name="connsiteX93" fmla="*/ 2064751 w 2251787"/>
                  <a:gd name="connsiteY93" fmla="*/ 1524000 h 1828800"/>
                  <a:gd name="connsiteX94" fmla="*/ 1967769 w 2251787"/>
                  <a:gd name="connsiteY94" fmla="*/ 1510146 h 1828800"/>
                  <a:gd name="connsiteX95" fmla="*/ 1946987 w 2251787"/>
                  <a:gd name="connsiteY95" fmla="*/ 1503219 h 1828800"/>
                  <a:gd name="connsiteX96" fmla="*/ 1919278 w 2251787"/>
                  <a:gd name="connsiteY96" fmla="*/ 1496291 h 1828800"/>
                  <a:gd name="connsiteX97" fmla="*/ 1884642 w 2251787"/>
                  <a:gd name="connsiteY97" fmla="*/ 1489364 h 1828800"/>
                  <a:gd name="connsiteX98" fmla="*/ 1843078 w 2251787"/>
                  <a:gd name="connsiteY98" fmla="*/ 1475509 h 1828800"/>
                  <a:gd name="connsiteX99" fmla="*/ 1808442 w 2251787"/>
                  <a:gd name="connsiteY99" fmla="*/ 1427019 h 1828800"/>
                  <a:gd name="connsiteX100" fmla="*/ 1780733 w 2251787"/>
                  <a:gd name="connsiteY100" fmla="*/ 1385455 h 1828800"/>
                  <a:gd name="connsiteX101" fmla="*/ 1697606 w 2251787"/>
                  <a:gd name="connsiteY101" fmla="*/ 1371600 h 1828800"/>
                  <a:gd name="connsiteX102" fmla="*/ 1628333 w 2251787"/>
                  <a:gd name="connsiteY102" fmla="*/ 1364673 h 1828800"/>
                  <a:gd name="connsiteX103" fmla="*/ 1586769 w 2251787"/>
                  <a:gd name="connsiteY103" fmla="*/ 1336964 h 1828800"/>
                  <a:gd name="connsiteX104" fmla="*/ 1559060 w 2251787"/>
                  <a:gd name="connsiteY104" fmla="*/ 1302328 h 1828800"/>
                  <a:gd name="connsiteX105" fmla="*/ 1531351 w 2251787"/>
                  <a:gd name="connsiteY105" fmla="*/ 1295400 h 1828800"/>
                  <a:gd name="connsiteX106" fmla="*/ 1489787 w 2251787"/>
                  <a:gd name="connsiteY106" fmla="*/ 1281546 h 1828800"/>
                  <a:gd name="connsiteX107" fmla="*/ 1462078 w 2251787"/>
                  <a:gd name="connsiteY107" fmla="*/ 1260764 h 1828800"/>
                  <a:gd name="connsiteX108" fmla="*/ 1441297 w 2251787"/>
                  <a:gd name="connsiteY108" fmla="*/ 1219200 h 1828800"/>
                  <a:gd name="connsiteX109" fmla="*/ 1434369 w 2251787"/>
                  <a:gd name="connsiteY109" fmla="*/ 1149928 h 1828800"/>
                  <a:gd name="connsiteX110" fmla="*/ 1427442 w 2251787"/>
                  <a:gd name="connsiteY110" fmla="*/ 1129146 h 1828800"/>
                  <a:gd name="connsiteX111" fmla="*/ 1420515 w 2251787"/>
                  <a:gd name="connsiteY111" fmla="*/ 1080655 h 1828800"/>
                  <a:gd name="connsiteX112" fmla="*/ 1413587 w 2251787"/>
                  <a:gd name="connsiteY112" fmla="*/ 1046019 h 1828800"/>
                  <a:gd name="connsiteX113" fmla="*/ 1372024 w 2251787"/>
                  <a:gd name="connsiteY113" fmla="*/ 1032164 h 1828800"/>
                  <a:gd name="connsiteX114" fmla="*/ 1351242 w 2251787"/>
                  <a:gd name="connsiteY114" fmla="*/ 1025237 h 1828800"/>
                  <a:gd name="connsiteX115" fmla="*/ 1205769 w 2251787"/>
                  <a:gd name="connsiteY115" fmla="*/ 1011382 h 1828800"/>
                  <a:gd name="connsiteX116" fmla="*/ 1143424 w 2251787"/>
                  <a:gd name="connsiteY116" fmla="*/ 997528 h 1828800"/>
                  <a:gd name="connsiteX117" fmla="*/ 1122642 w 2251787"/>
                  <a:gd name="connsiteY117" fmla="*/ 983673 h 1828800"/>
                  <a:gd name="connsiteX118" fmla="*/ 1101860 w 2251787"/>
                  <a:gd name="connsiteY118" fmla="*/ 976746 h 1828800"/>
                  <a:gd name="connsiteX119" fmla="*/ 1081078 w 2251787"/>
                  <a:gd name="connsiteY119" fmla="*/ 949037 h 1828800"/>
                  <a:gd name="connsiteX120" fmla="*/ 1067224 w 2251787"/>
                  <a:gd name="connsiteY120" fmla="*/ 886691 h 1828800"/>
                  <a:gd name="connsiteX121" fmla="*/ 1053369 w 2251787"/>
                  <a:gd name="connsiteY121" fmla="*/ 727364 h 1828800"/>
                  <a:gd name="connsiteX122" fmla="*/ 1046442 w 2251787"/>
                  <a:gd name="connsiteY122" fmla="*/ 706582 h 1828800"/>
                  <a:gd name="connsiteX123" fmla="*/ 1032587 w 2251787"/>
                  <a:gd name="connsiteY123" fmla="*/ 644237 h 1828800"/>
                  <a:gd name="connsiteX124" fmla="*/ 1011806 w 2251787"/>
                  <a:gd name="connsiteY124" fmla="*/ 623455 h 1828800"/>
                  <a:gd name="connsiteX125" fmla="*/ 997951 w 2251787"/>
                  <a:gd name="connsiteY125" fmla="*/ 602673 h 1828800"/>
                  <a:gd name="connsiteX126" fmla="*/ 1004878 w 2251787"/>
                  <a:gd name="connsiteY126" fmla="*/ 574964 h 1828800"/>
                  <a:gd name="connsiteX127" fmla="*/ 1060297 w 2251787"/>
                  <a:gd name="connsiteY127" fmla="*/ 526473 h 1828800"/>
                  <a:gd name="connsiteX128" fmla="*/ 1081078 w 2251787"/>
                  <a:gd name="connsiteY128" fmla="*/ 512619 h 1828800"/>
                  <a:gd name="connsiteX129" fmla="*/ 1088006 w 2251787"/>
                  <a:gd name="connsiteY129" fmla="*/ 484909 h 1828800"/>
                  <a:gd name="connsiteX130" fmla="*/ 1081078 w 2251787"/>
                  <a:gd name="connsiteY130" fmla="*/ 464128 h 1828800"/>
                  <a:gd name="connsiteX131" fmla="*/ 1053369 w 2251787"/>
                  <a:gd name="connsiteY131" fmla="*/ 415637 h 1828800"/>
                  <a:gd name="connsiteX132" fmla="*/ 1039515 w 2251787"/>
                  <a:gd name="connsiteY132" fmla="*/ 387928 h 1828800"/>
                  <a:gd name="connsiteX133" fmla="*/ 1011806 w 2251787"/>
                  <a:gd name="connsiteY133" fmla="*/ 346364 h 1828800"/>
                  <a:gd name="connsiteX134" fmla="*/ 997951 w 2251787"/>
                  <a:gd name="connsiteY134" fmla="*/ 325582 h 1828800"/>
                  <a:gd name="connsiteX135" fmla="*/ 970242 w 2251787"/>
                  <a:gd name="connsiteY135" fmla="*/ 263237 h 1828800"/>
                  <a:gd name="connsiteX136" fmla="*/ 963315 w 2251787"/>
                  <a:gd name="connsiteY136" fmla="*/ 235528 h 1828800"/>
                  <a:gd name="connsiteX137" fmla="*/ 949460 w 2251787"/>
                  <a:gd name="connsiteY137" fmla="*/ 207819 h 1828800"/>
                  <a:gd name="connsiteX138" fmla="*/ 914824 w 2251787"/>
                  <a:gd name="connsiteY138" fmla="*/ 131619 h 1828800"/>
                  <a:gd name="connsiteX139" fmla="*/ 894042 w 2251787"/>
                  <a:gd name="connsiteY139" fmla="*/ 117764 h 1828800"/>
                  <a:gd name="connsiteX140" fmla="*/ 852478 w 2251787"/>
                  <a:gd name="connsiteY140" fmla="*/ 103909 h 1828800"/>
                  <a:gd name="connsiteX141" fmla="*/ 797060 w 2251787"/>
                  <a:gd name="connsiteY141" fmla="*/ 110837 h 1828800"/>
                  <a:gd name="connsiteX142" fmla="*/ 755497 w 2251787"/>
                  <a:gd name="connsiteY142" fmla="*/ 138546 h 1828800"/>
                  <a:gd name="connsiteX143" fmla="*/ 713933 w 2251787"/>
                  <a:gd name="connsiteY143" fmla="*/ 145473 h 1828800"/>
                  <a:gd name="connsiteX144" fmla="*/ 637733 w 2251787"/>
                  <a:gd name="connsiteY144" fmla="*/ 152400 h 1828800"/>
                  <a:gd name="connsiteX145" fmla="*/ 575387 w 2251787"/>
                  <a:gd name="connsiteY145" fmla="*/ 159328 h 1828800"/>
                  <a:gd name="connsiteX146" fmla="*/ 526897 w 2251787"/>
                  <a:gd name="connsiteY146" fmla="*/ 173182 h 1828800"/>
                  <a:gd name="connsiteX147" fmla="*/ 499187 w 2251787"/>
                  <a:gd name="connsiteY147" fmla="*/ 180109 h 1828800"/>
                  <a:gd name="connsiteX148" fmla="*/ 457624 w 2251787"/>
                  <a:gd name="connsiteY148" fmla="*/ 193964 h 1828800"/>
                  <a:gd name="connsiteX149" fmla="*/ 443769 w 2251787"/>
                  <a:gd name="connsiteY149" fmla="*/ 173182 h 1828800"/>
                  <a:gd name="connsiteX150" fmla="*/ 450697 w 2251787"/>
                  <a:gd name="connsiteY150" fmla="*/ 62346 h 1828800"/>
                  <a:gd name="connsiteX151" fmla="*/ 450697 w 2251787"/>
                  <a:gd name="connsiteY151" fmla="*/ 48491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</a:cxnLst>
                <a:rect l="l" t="t" r="r" b="b"/>
                <a:pathLst>
                  <a:path w="2251787" h="1828800">
                    <a:moveTo>
                      <a:pt x="485333" y="0"/>
                    </a:moveTo>
                    <a:cubicBezTo>
                      <a:pt x="466618" y="14972"/>
                      <a:pt x="445534" y="29749"/>
                      <a:pt x="429915" y="48491"/>
                    </a:cubicBezTo>
                    <a:cubicBezTo>
                      <a:pt x="381692" y="106358"/>
                      <a:pt x="455993" y="29340"/>
                      <a:pt x="395278" y="90055"/>
                    </a:cubicBezTo>
                    <a:cubicBezTo>
                      <a:pt x="389993" y="100625"/>
                      <a:pt x="376440" y="135035"/>
                      <a:pt x="360642" y="138546"/>
                    </a:cubicBezTo>
                    <a:cubicBezTo>
                      <a:pt x="346931" y="141593"/>
                      <a:pt x="332933" y="133928"/>
                      <a:pt x="319078" y="131619"/>
                    </a:cubicBezTo>
                    <a:cubicBezTo>
                      <a:pt x="312151" y="129310"/>
                      <a:pt x="304372" y="128741"/>
                      <a:pt x="298297" y="124691"/>
                    </a:cubicBezTo>
                    <a:cubicBezTo>
                      <a:pt x="290146" y="119257"/>
                      <a:pt x="285041" y="110181"/>
                      <a:pt x="277515" y="103909"/>
                    </a:cubicBezTo>
                    <a:cubicBezTo>
                      <a:pt x="271119" y="98579"/>
                      <a:pt x="263660" y="94673"/>
                      <a:pt x="256733" y="90055"/>
                    </a:cubicBezTo>
                    <a:cubicBezTo>
                      <a:pt x="242878" y="92364"/>
                      <a:pt x="228004" y="91278"/>
                      <a:pt x="215169" y="96982"/>
                    </a:cubicBezTo>
                    <a:cubicBezTo>
                      <a:pt x="206217" y="100961"/>
                      <a:pt x="202538" y="112330"/>
                      <a:pt x="194387" y="117764"/>
                    </a:cubicBezTo>
                    <a:cubicBezTo>
                      <a:pt x="188312" y="121814"/>
                      <a:pt x="180533" y="122382"/>
                      <a:pt x="173606" y="124691"/>
                    </a:cubicBezTo>
                    <a:cubicBezTo>
                      <a:pt x="159224" y="139073"/>
                      <a:pt x="133206" y="153564"/>
                      <a:pt x="159751" y="180109"/>
                    </a:cubicBezTo>
                    <a:cubicBezTo>
                      <a:pt x="170078" y="190436"/>
                      <a:pt x="187460" y="189346"/>
                      <a:pt x="201315" y="193964"/>
                    </a:cubicBezTo>
                    <a:lnTo>
                      <a:pt x="222097" y="200891"/>
                    </a:lnTo>
                    <a:cubicBezTo>
                      <a:pt x="231745" y="208127"/>
                      <a:pt x="261229" y="225437"/>
                      <a:pt x="263660" y="242455"/>
                    </a:cubicBezTo>
                    <a:cubicBezTo>
                      <a:pt x="265006" y="251880"/>
                      <a:pt x="263002" y="262999"/>
                      <a:pt x="256733" y="270164"/>
                    </a:cubicBezTo>
                    <a:cubicBezTo>
                      <a:pt x="240192" y="289068"/>
                      <a:pt x="217328" y="298245"/>
                      <a:pt x="194387" y="304800"/>
                    </a:cubicBezTo>
                    <a:cubicBezTo>
                      <a:pt x="185233" y="307416"/>
                      <a:pt x="175914" y="309419"/>
                      <a:pt x="166678" y="311728"/>
                    </a:cubicBezTo>
                    <a:cubicBezTo>
                      <a:pt x="162060" y="318655"/>
                      <a:pt x="154001" y="324267"/>
                      <a:pt x="152824" y="332509"/>
                    </a:cubicBezTo>
                    <a:cubicBezTo>
                      <a:pt x="150192" y="350931"/>
                      <a:pt x="164593" y="367482"/>
                      <a:pt x="173606" y="381000"/>
                    </a:cubicBezTo>
                    <a:cubicBezTo>
                      <a:pt x="171297" y="397164"/>
                      <a:pt x="172539" y="414252"/>
                      <a:pt x="166678" y="429491"/>
                    </a:cubicBezTo>
                    <a:cubicBezTo>
                      <a:pt x="160701" y="445032"/>
                      <a:pt x="138969" y="471055"/>
                      <a:pt x="138969" y="471055"/>
                    </a:cubicBezTo>
                    <a:cubicBezTo>
                      <a:pt x="247463" y="514450"/>
                      <a:pt x="167359" y="470127"/>
                      <a:pt x="180533" y="720437"/>
                    </a:cubicBezTo>
                    <a:cubicBezTo>
                      <a:pt x="181810" y="744705"/>
                      <a:pt x="192047" y="754229"/>
                      <a:pt x="201315" y="775855"/>
                    </a:cubicBezTo>
                    <a:cubicBezTo>
                      <a:pt x="204191" y="782567"/>
                      <a:pt x="201237" y="794577"/>
                      <a:pt x="208242" y="796637"/>
                    </a:cubicBezTo>
                    <a:cubicBezTo>
                      <a:pt x="243962" y="807143"/>
                      <a:pt x="282133" y="805873"/>
                      <a:pt x="319078" y="810491"/>
                    </a:cubicBezTo>
                    <a:cubicBezTo>
                      <a:pt x="316769" y="831273"/>
                      <a:pt x="320994" y="853889"/>
                      <a:pt x="312151" y="872837"/>
                    </a:cubicBezTo>
                    <a:cubicBezTo>
                      <a:pt x="297280" y="904704"/>
                      <a:pt x="270195" y="914596"/>
                      <a:pt x="242878" y="928255"/>
                    </a:cubicBezTo>
                    <a:cubicBezTo>
                      <a:pt x="239161" y="946842"/>
                      <a:pt x="232141" y="989390"/>
                      <a:pt x="222097" y="1004455"/>
                    </a:cubicBezTo>
                    <a:cubicBezTo>
                      <a:pt x="217479" y="1011382"/>
                      <a:pt x="213572" y="1018841"/>
                      <a:pt x="208242" y="1025237"/>
                    </a:cubicBezTo>
                    <a:cubicBezTo>
                      <a:pt x="174393" y="1065855"/>
                      <a:pt x="201713" y="1028731"/>
                      <a:pt x="166678" y="1059873"/>
                    </a:cubicBezTo>
                    <a:cubicBezTo>
                      <a:pt x="110605" y="1109716"/>
                      <a:pt x="147186" y="1094080"/>
                      <a:pt x="104333" y="1108364"/>
                    </a:cubicBezTo>
                    <a:cubicBezTo>
                      <a:pt x="56882" y="1155815"/>
                      <a:pt x="79072" y="1139060"/>
                      <a:pt x="41987" y="1163782"/>
                    </a:cubicBezTo>
                    <a:cubicBezTo>
                      <a:pt x="10228" y="1211422"/>
                      <a:pt x="19543" y="1189549"/>
                      <a:pt x="7351" y="1226128"/>
                    </a:cubicBezTo>
                    <a:cubicBezTo>
                      <a:pt x="5919" y="1241883"/>
                      <a:pt x="-8449" y="1343606"/>
                      <a:pt x="7351" y="1364673"/>
                    </a:cubicBezTo>
                    <a:cubicBezTo>
                      <a:pt x="14415" y="1374092"/>
                      <a:pt x="30565" y="1360602"/>
                      <a:pt x="41987" y="1357746"/>
                    </a:cubicBezTo>
                    <a:cubicBezTo>
                      <a:pt x="127216" y="1336439"/>
                      <a:pt x="-30300" y="1369434"/>
                      <a:pt x="97406" y="1343891"/>
                    </a:cubicBezTo>
                    <a:cubicBezTo>
                      <a:pt x="125115" y="1346200"/>
                      <a:pt x="153742" y="1343377"/>
                      <a:pt x="180533" y="1350819"/>
                    </a:cubicBezTo>
                    <a:cubicBezTo>
                      <a:pt x="196577" y="1355276"/>
                      <a:pt x="206300" y="1373263"/>
                      <a:pt x="222097" y="1378528"/>
                    </a:cubicBezTo>
                    <a:lnTo>
                      <a:pt x="263660" y="1392382"/>
                    </a:lnTo>
                    <a:cubicBezTo>
                      <a:pt x="270587" y="1397000"/>
                      <a:pt x="278555" y="1400350"/>
                      <a:pt x="284442" y="1406237"/>
                    </a:cubicBezTo>
                    <a:cubicBezTo>
                      <a:pt x="297835" y="1419630"/>
                      <a:pt x="306197" y="1445777"/>
                      <a:pt x="312151" y="1461655"/>
                    </a:cubicBezTo>
                    <a:cubicBezTo>
                      <a:pt x="314715" y="1468492"/>
                      <a:pt x="315812" y="1475906"/>
                      <a:pt x="319078" y="1482437"/>
                    </a:cubicBezTo>
                    <a:cubicBezTo>
                      <a:pt x="322801" y="1489884"/>
                      <a:pt x="328315" y="1496292"/>
                      <a:pt x="332933" y="1503219"/>
                    </a:cubicBezTo>
                    <a:cubicBezTo>
                      <a:pt x="335242" y="1512455"/>
                      <a:pt x="334579" y="1523006"/>
                      <a:pt x="339860" y="1530928"/>
                    </a:cubicBezTo>
                    <a:cubicBezTo>
                      <a:pt x="344478" y="1537855"/>
                      <a:pt x="356229" y="1537722"/>
                      <a:pt x="360642" y="1544782"/>
                    </a:cubicBezTo>
                    <a:cubicBezTo>
                      <a:pt x="368382" y="1557166"/>
                      <a:pt x="369879" y="1572491"/>
                      <a:pt x="374497" y="1586346"/>
                    </a:cubicBezTo>
                    <a:cubicBezTo>
                      <a:pt x="380597" y="1604645"/>
                      <a:pt x="391266" y="1642735"/>
                      <a:pt x="409133" y="1648691"/>
                    </a:cubicBezTo>
                    <a:lnTo>
                      <a:pt x="429915" y="1655619"/>
                    </a:lnTo>
                    <a:cubicBezTo>
                      <a:pt x="434533" y="1662546"/>
                      <a:pt x="435444" y="1676400"/>
                      <a:pt x="443769" y="1676400"/>
                    </a:cubicBezTo>
                    <a:cubicBezTo>
                      <a:pt x="452094" y="1676400"/>
                      <a:pt x="451737" y="1661506"/>
                      <a:pt x="457624" y="1655619"/>
                    </a:cubicBezTo>
                    <a:cubicBezTo>
                      <a:pt x="458580" y="1654663"/>
                      <a:pt x="499822" y="1623342"/>
                      <a:pt x="506115" y="1620982"/>
                    </a:cubicBezTo>
                    <a:cubicBezTo>
                      <a:pt x="517139" y="1616848"/>
                      <a:pt x="529329" y="1616911"/>
                      <a:pt x="540751" y="1614055"/>
                    </a:cubicBezTo>
                    <a:cubicBezTo>
                      <a:pt x="547835" y="1612284"/>
                      <a:pt x="554405" y="1608712"/>
                      <a:pt x="561533" y="1607128"/>
                    </a:cubicBezTo>
                    <a:cubicBezTo>
                      <a:pt x="634679" y="1590873"/>
                      <a:pt x="577098" y="1608866"/>
                      <a:pt x="623878" y="1593273"/>
                    </a:cubicBezTo>
                    <a:cubicBezTo>
                      <a:pt x="674678" y="1595582"/>
                      <a:pt x="726064" y="1592166"/>
                      <a:pt x="776278" y="1600200"/>
                    </a:cubicBezTo>
                    <a:cubicBezTo>
                      <a:pt x="785952" y="1601748"/>
                      <a:pt x="788909" y="1615548"/>
                      <a:pt x="797060" y="1620982"/>
                    </a:cubicBezTo>
                    <a:cubicBezTo>
                      <a:pt x="803136" y="1625032"/>
                      <a:pt x="810915" y="1625600"/>
                      <a:pt x="817842" y="1627909"/>
                    </a:cubicBezTo>
                    <a:cubicBezTo>
                      <a:pt x="822460" y="1634836"/>
                      <a:pt x="827974" y="1641244"/>
                      <a:pt x="831697" y="1648691"/>
                    </a:cubicBezTo>
                    <a:cubicBezTo>
                      <a:pt x="834963" y="1655222"/>
                      <a:pt x="835001" y="1663133"/>
                      <a:pt x="838624" y="1669473"/>
                    </a:cubicBezTo>
                    <a:cubicBezTo>
                      <a:pt x="844352" y="1679497"/>
                      <a:pt x="852479" y="1687946"/>
                      <a:pt x="859406" y="1697182"/>
                    </a:cubicBezTo>
                    <a:cubicBezTo>
                      <a:pt x="861715" y="1708728"/>
                      <a:pt x="857139" y="1724464"/>
                      <a:pt x="866333" y="1731819"/>
                    </a:cubicBezTo>
                    <a:cubicBezTo>
                      <a:pt x="873767" y="1737767"/>
                      <a:pt x="887947" y="1732205"/>
                      <a:pt x="894042" y="1724891"/>
                    </a:cubicBezTo>
                    <a:cubicBezTo>
                      <a:pt x="901579" y="1715846"/>
                      <a:pt x="896835" y="1701279"/>
                      <a:pt x="900969" y="1690255"/>
                    </a:cubicBezTo>
                    <a:cubicBezTo>
                      <a:pt x="903892" y="1682459"/>
                      <a:pt x="910206" y="1676400"/>
                      <a:pt x="914824" y="1669473"/>
                    </a:cubicBezTo>
                    <a:cubicBezTo>
                      <a:pt x="954078" y="1671782"/>
                      <a:pt x="994108" y="1668299"/>
                      <a:pt x="1032587" y="1676400"/>
                    </a:cubicBezTo>
                    <a:cubicBezTo>
                      <a:pt x="1040734" y="1678115"/>
                      <a:pt x="1041331" y="1690610"/>
                      <a:pt x="1046442" y="1697182"/>
                    </a:cubicBezTo>
                    <a:cubicBezTo>
                      <a:pt x="1057514" y="1711418"/>
                      <a:pt x="1068326" y="1725994"/>
                      <a:pt x="1081078" y="1738746"/>
                    </a:cubicBezTo>
                    <a:cubicBezTo>
                      <a:pt x="1089244" y="1746912"/>
                      <a:pt x="1146578" y="1785728"/>
                      <a:pt x="1150351" y="1787237"/>
                    </a:cubicBezTo>
                    <a:cubicBezTo>
                      <a:pt x="1161896" y="1791855"/>
                      <a:pt x="1174117" y="1795052"/>
                      <a:pt x="1184987" y="1801091"/>
                    </a:cubicBezTo>
                    <a:cubicBezTo>
                      <a:pt x="1195080" y="1806698"/>
                      <a:pt x="1201744" y="1818222"/>
                      <a:pt x="1212697" y="1821873"/>
                    </a:cubicBezTo>
                    <a:cubicBezTo>
                      <a:pt x="1230358" y="1827760"/>
                      <a:pt x="1249642" y="1826491"/>
                      <a:pt x="1268115" y="1828800"/>
                    </a:cubicBezTo>
                    <a:cubicBezTo>
                      <a:pt x="1293515" y="1826491"/>
                      <a:pt x="1319847" y="1829070"/>
                      <a:pt x="1344315" y="1821873"/>
                    </a:cubicBezTo>
                    <a:cubicBezTo>
                      <a:pt x="1360289" y="1817175"/>
                      <a:pt x="1369724" y="1798202"/>
                      <a:pt x="1385878" y="1794164"/>
                    </a:cubicBezTo>
                    <a:cubicBezTo>
                      <a:pt x="1436100" y="1781609"/>
                      <a:pt x="1404114" y="1788184"/>
                      <a:pt x="1482860" y="1780309"/>
                    </a:cubicBezTo>
                    <a:cubicBezTo>
                      <a:pt x="1548620" y="1758390"/>
                      <a:pt x="1509880" y="1765133"/>
                      <a:pt x="1600624" y="1773382"/>
                    </a:cubicBezTo>
                    <a:cubicBezTo>
                      <a:pt x="1617021" y="1778847"/>
                      <a:pt x="1639328" y="1787237"/>
                      <a:pt x="1656042" y="1787237"/>
                    </a:cubicBezTo>
                    <a:cubicBezTo>
                      <a:pt x="1670088" y="1787237"/>
                      <a:pt x="1683751" y="1782618"/>
                      <a:pt x="1697606" y="1780309"/>
                    </a:cubicBezTo>
                    <a:cubicBezTo>
                      <a:pt x="1702224" y="1773382"/>
                      <a:pt x="1704959" y="1764729"/>
                      <a:pt x="1711460" y="1759528"/>
                    </a:cubicBezTo>
                    <a:cubicBezTo>
                      <a:pt x="1717162" y="1754966"/>
                      <a:pt x="1725711" y="1755866"/>
                      <a:pt x="1732242" y="1752600"/>
                    </a:cubicBezTo>
                    <a:cubicBezTo>
                      <a:pt x="1739689" y="1748877"/>
                      <a:pt x="1746097" y="1743364"/>
                      <a:pt x="1753024" y="1738746"/>
                    </a:cubicBezTo>
                    <a:cubicBezTo>
                      <a:pt x="1755333" y="1729510"/>
                      <a:pt x="1754670" y="1718959"/>
                      <a:pt x="1759951" y="1711037"/>
                    </a:cubicBezTo>
                    <a:cubicBezTo>
                      <a:pt x="1767625" y="1699526"/>
                      <a:pt x="1789659" y="1694207"/>
                      <a:pt x="1801515" y="1690255"/>
                    </a:cubicBezTo>
                    <a:cubicBezTo>
                      <a:pt x="1845388" y="1692564"/>
                      <a:pt x="1889602" y="1691246"/>
                      <a:pt x="1933133" y="1697182"/>
                    </a:cubicBezTo>
                    <a:cubicBezTo>
                      <a:pt x="1941382" y="1698307"/>
                      <a:pt x="1945618" y="1710346"/>
                      <a:pt x="1953915" y="1711037"/>
                    </a:cubicBezTo>
                    <a:cubicBezTo>
                      <a:pt x="1974752" y="1712773"/>
                      <a:pt x="1995478" y="1706418"/>
                      <a:pt x="2016260" y="1704109"/>
                    </a:cubicBezTo>
                    <a:cubicBezTo>
                      <a:pt x="2030115" y="1690255"/>
                      <a:pt x="2039236" y="1668742"/>
                      <a:pt x="2057824" y="1662546"/>
                    </a:cubicBezTo>
                    <a:cubicBezTo>
                      <a:pt x="2064751" y="1660237"/>
                      <a:pt x="2071522" y="1657390"/>
                      <a:pt x="2078606" y="1655619"/>
                    </a:cubicBezTo>
                    <a:cubicBezTo>
                      <a:pt x="2119512" y="1645392"/>
                      <a:pt x="2142108" y="1646067"/>
                      <a:pt x="2189442" y="1641764"/>
                    </a:cubicBezTo>
                    <a:cubicBezTo>
                      <a:pt x="2196369" y="1639455"/>
                      <a:pt x="2203693" y="1638103"/>
                      <a:pt x="2210224" y="1634837"/>
                    </a:cubicBezTo>
                    <a:cubicBezTo>
                      <a:pt x="2263941" y="1607978"/>
                      <a:pt x="2199551" y="1631467"/>
                      <a:pt x="2251787" y="1614055"/>
                    </a:cubicBezTo>
                    <a:cubicBezTo>
                      <a:pt x="2249436" y="1599949"/>
                      <a:pt x="2249127" y="1563035"/>
                      <a:pt x="2231006" y="1551709"/>
                    </a:cubicBezTo>
                    <a:cubicBezTo>
                      <a:pt x="2218622" y="1543969"/>
                      <a:pt x="2203297" y="1542473"/>
                      <a:pt x="2189442" y="1537855"/>
                    </a:cubicBezTo>
                    <a:cubicBezTo>
                      <a:pt x="2133802" y="1519309"/>
                      <a:pt x="2185102" y="1534466"/>
                      <a:pt x="2064751" y="1524000"/>
                    </a:cubicBezTo>
                    <a:cubicBezTo>
                      <a:pt x="2047524" y="1522502"/>
                      <a:pt x="1988366" y="1514723"/>
                      <a:pt x="1967769" y="1510146"/>
                    </a:cubicBezTo>
                    <a:cubicBezTo>
                      <a:pt x="1960641" y="1508562"/>
                      <a:pt x="1954008" y="1505225"/>
                      <a:pt x="1946987" y="1503219"/>
                    </a:cubicBezTo>
                    <a:cubicBezTo>
                      <a:pt x="1937833" y="1500603"/>
                      <a:pt x="1928572" y="1498356"/>
                      <a:pt x="1919278" y="1496291"/>
                    </a:cubicBezTo>
                    <a:cubicBezTo>
                      <a:pt x="1907784" y="1493737"/>
                      <a:pt x="1896001" y="1492462"/>
                      <a:pt x="1884642" y="1489364"/>
                    </a:cubicBezTo>
                    <a:cubicBezTo>
                      <a:pt x="1870552" y="1485521"/>
                      <a:pt x="1843078" y="1475509"/>
                      <a:pt x="1843078" y="1475509"/>
                    </a:cubicBezTo>
                    <a:cubicBezTo>
                      <a:pt x="1806347" y="1438778"/>
                      <a:pt x="1835795" y="1472606"/>
                      <a:pt x="1808442" y="1427019"/>
                    </a:cubicBezTo>
                    <a:cubicBezTo>
                      <a:pt x="1799875" y="1412741"/>
                      <a:pt x="1796530" y="1390720"/>
                      <a:pt x="1780733" y="1385455"/>
                    </a:cubicBezTo>
                    <a:cubicBezTo>
                      <a:pt x="1740739" y="1372124"/>
                      <a:pt x="1765421" y="1378739"/>
                      <a:pt x="1697606" y="1371600"/>
                    </a:cubicBezTo>
                    <a:lnTo>
                      <a:pt x="1628333" y="1364673"/>
                    </a:lnTo>
                    <a:cubicBezTo>
                      <a:pt x="1606545" y="1357411"/>
                      <a:pt x="1601595" y="1359203"/>
                      <a:pt x="1586769" y="1336964"/>
                    </a:cubicBezTo>
                    <a:cubicBezTo>
                      <a:pt x="1569059" y="1310398"/>
                      <a:pt x="1595211" y="1317821"/>
                      <a:pt x="1559060" y="1302328"/>
                    </a:cubicBezTo>
                    <a:cubicBezTo>
                      <a:pt x="1550309" y="1298578"/>
                      <a:pt x="1540470" y="1298136"/>
                      <a:pt x="1531351" y="1295400"/>
                    </a:cubicBezTo>
                    <a:cubicBezTo>
                      <a:pt x="1517363" y="1291204"/>
                      <a:pt x="1489787" y="1281546"/>
                      <a:pt x="1489787" y="1281546"/>
                    </a:cubicBezTo>
                    <a:cubicBezTo>
                      <a:pt x="1480551" y="1274619"/>
                      <a:pt x="1470242" y="1268928"/>
                      <a:pt x="1462078" y="1260764"/>
                    </a:cubicBezTo>
                    <a:cubicBezTo>
                      <a:pt x="1448650" y="1247336"/>
                      <a:pt x="1446931" y="1236102"/>
                      <a:pt x="1441297" y="1219200"/>
                    </a:cubicBezTo>
                    <a:cubicBezTo>
                      <a:pt x="1438988" y="1196109"/>
                      <a:pt x="1437898" y="1172864"/>
                      <a:pt x="1434369" y="1149928"/>
                    </a:cubicBezTo>
                    <a:cubicBezTo>
                      <a:pt x="1433259" y="1142711"/>
                      <a:pt x="1428874" y="1136306"/>
                      <a:pt x="1427442" y="1129146"/>
                    </a:cubicBezTo>
                    <a:cubicBezTo>
                      <a:pt x="1424240" y="1113135"/>
                      <a:pt x="1423199" y="1096761"/>
                      <a:pt x="1420515" y="1080655"/>
                    </a:cubicBezTo>
                    <a:cubicBezTo>
                      <a:pt x="1418579" y="1069041"/>
                      <a:pt x="1421912" y="1054344"/>
                      <a:pt x="1413587" y="1046019"/>
                    </a:cubicBezTo>
                    <a:cubicBezTo>
                      <a:pt x="1403261" y="1035693"/>
                      <a:pt x="1385878" y="1036782"/>
                      <a:pt x="1372024" y="1032164"/>
                    </a:cubicBezTo>
                    <a:lnTo>
                      <a:pt x="1351242" y="1025237"/>
                    </a:lnTo>
                    <a:cubicBezTo>
                      <a:pt x="1290964" y="1005144"/>
                      <a:pt x="1337781" y="1018716"/>
                      <a:pt x="1205769" y="1011382"/>
                    </a:cubicBezTo>
                    <a:cubicBezTo>
                      <a:pt x="1199606" y="1010149"/>
                      <a:pt x="1151983" y="1001196"/>
                      <a:pt x="1143424" y="997528"/>
                    </a:cubicBezTo>
                    <a:cubicBezTo>
                      <a:pt x="1135772" y="994248"/>
                      <a:pt x="1130089" y="987396"/>
                      <a:pt x="1122642" y="983673"/>
                    </a:cubicBezTo>
                    <a:cubicBezTo>
                      <a:pt x="1116111" y="980407"/>
                      <a:pt x="1108787" y="979055"/>
                      <a:pt x="1101860" y="976746"/>
                    </a:cubicBezTo>
                    <a:cubicBezTo>
                      <a:pt x="1094933" y="967510"/>
                      <a:pt x="1086806" y="959061"/>
                      <a:pt x="1081078" y="949037"/>
                    </a:cubicBezTo>
                    <a:cubicBezTo>
                      <a:pt x="1073053" y="934994"/>
                      <a:pt x="1068919" y="896864"/>
                      <a:pt x="1067224" y="886691"/>
                    </a:cubicBezTo>
                    <a:cubicBezTo>
                      <a:pt x="1064291" y="839756"/>
                      <a:pt x="1063322" y="777127"/>
                      <a:pt x="1053369" y="727364"/>
                    </a:cubicBezTo>
                    <a:cubicBezTo>
                      <a:pt x="1051937" y="720204"/>
                      <a:pt x="1048026" y="713710"/>
                      <a:pt x="1046442" y="706582"/>
                    </a:cubicBezTo>
                    <a:cubicBezTo>
                      <a:pt x="1045183" y="700917"/>
                      <a:pt x="1040386" y="655936"/>
                      <a:pt x="1032587" y="644237"/>
                    </a:cubicBezTo>
                    <a:cubicBezTo>
                      <a:pt x="1027153" y="636086"/>
                      <a:pt x="1018077" y="630981"/>
                      <a:pt x="1011806" y="623455"/>
                    </a:cubicBezTo>
                    <a:cubicBezTo>
                      <a:pt x="1006476" y="617059"/>
                      <a:pt x="1002569" y="609600"/>
                      <a:pt x="997951" y="602673"/>
                    </a:cubicBezTo>
                    <a:cubicBezTo>
                      <a:pt x="1000260" y="593437"/>
                      <a:pt x="1001128" y="583715"/>
                      <a:pt x="1004878" y="574964"/>
                    </a:cubicBezTo>
                    <a:cubicBezTo>
                      <a:pt x="1016423" y="548025"/>
                      <a:pt x="1034898" y="543406"/>
                      <a:pt x="1060297" y="526473"/>
                    </a:cubicBezTo>
                    <a:lnTo>
                      <a:pt x="1081078" y="512619"/>
                    </a:lnTo>
                    <a:cubicBezTo>
                      <a:pt x="1083387" y="503382"/>
                      <a:pt x="1088006" y="494430"/>
                      <a:pt x="1088006" y="484909"/>
                    </a:cubicBezTo>
                    <a:cubicBezTo>
                      <a:pt x="1088006" y="477607"/>
                      <a:pt x="1083954" y="470839"/>
                      <a:pt x="1081078" y="464128"/>
                    </a:cubicBezTo>
                    <a:cubicBezTo>
                      <a:pt x="1063129" y="422249"/>
                      <a:pt x="1073252" y="450432"/>
                      <a:pt x="1053369" y="415637"/>
                    </a:cubicBezTo>
                    <a:cubicBezTo>
                      <a:pt x="1048246" y="406671"/>
                      <a:pt x="1044828" y="396783"/>
                      <a:pt x="1039515" y="387928"/>
                    </a:cubicBezTo>
                    <a:cubicBezTo>
                      <a:pt x="1030948" y="373650"/>
                      <a:pt x="1021042" y="360219"/>
                      <a:pt x="1011806" y="346364"/>
                    </a:cubicBezTo>
                    <a:lnTo>
                      <a:pt x="997951" y="325582"/>
                    </a:lnTo>
                    <a:cubicBezTo>
                      <a:pt x="981464" y="276121"/>
                      <a:pt x="992198" y="296170"/>
                      <a:pt x="970242" y="263237"/>
                    </a:cubicBezTo>
                    <a:cubicBezTo>
                      <a:pt x="967933" y="254001"/>
                      <a:pt x="966658" y="244442"/>
                      <a:pt x="963315" y="235528"/>
                    </a:cubicBezTo>
                    <a:cubicBezTo>
                      <a:pt x="959689" y="225859"/>
                      <a:pt x="952726" y="217616"/>
                      <a:pt x="949460" y="207819"/>
                    </a:cubicBezTo>
                    <a:cubicBezTo>
                      <a:pt x="939177" y="176970"/>
                      <a:pt x="949193" y="154532"/>
                      <a:pt x="914824" y="131619"/>
                    </a:cubicBezTo>
                    <a:cubicBezTo>
                      <a:pt x="907897" y="127001"/>
                      <a:pt x="901650" y="121145"/>
                      <a:pt x="894042" y="117764"/>
                    </a:cubicBezTo>
                    <a:cubicBezTo>
                      <a:pt x="880697" y="111833"/>
                      <a:pt x="852478" y="103909"/>
                      <a:pt x="852478" y="103909"/>
                    </a:cubicBezTo>
                    <a:cubicBezTo>
                      <a:pt x="834005" y="106218"/>
                      <a:pt x="814592" y="104575"/>
                      <a:pt x="797060" y="110837"/>
                    </a:cubicBezTo>
                    <a:cubicBezTo>
                      <a:pt x="781379" y="116437"/>
                      <a:pt x="771921" y="135809"/>
                      <a:pt x="755497" y="138546"/>
                    </a:cubicBezTo>
                    <a:cubicBezTo>
                      <a:pt x="741642" y="140855"/>
                      <a:pt x="727883" y="143832"/>
                      <a:pt x="713933" y="145473"/>
                    </a:cubicBezTo>
                    <a:cubicBezTo>
                      <a:pt x="688603" y="148453"/>
                      <a:pt x="663111" y="149862"/>
                      <a:pt x="637733" y="152400"/>
                    </a:cubicBezTo>
                    <a:cubicBezTo>
                      <a:pt x="616927" y="154481"/>
                      <a:pt x="596169" y="157019"/>
                      <a:pt x="575387" y="159328"/>
                    </a:cubicBezTo>
                    <a:cubicBezTo>
                      <a:pt x="488747" y="180987"/>
                      <a:pt x="596474" y="153304"/>
                      <a:pt x="526897" y="173182"/>
                    </a:cubicBezTo>
                    <a:cubicBezTo>
                      <a:pt x="517742" y="175797"/>
                      <a:pt x="508306" y="177373"/>
                      <a:pt x="499187" y="180109"/>
                    </a:cubicBezTo>
                    <a:cubicBezTo>
                      <a:pt x="485199" y="184305"/>
                      <a:pt x="457624" y="193964"/>
                      <a:pt x="457624" y="193964"/>
                    </a:cubicBezTo>
                    <a:cubicBezTo>
                      <a:pt x="453006" y="187037"/>
                      <a:pt x="444207" y="181496"/>
                      <a:pt x="443769" y="173182"/>
                    </a:cubicBezTo>
                    <a:cubicBezTo>
                      <a:pt x="441823" y="136216"/>
                      <a:pt x="448643" y="99306"/>
                      <a:pt x="450697" y="62346"/>
                    </a:cubicBezTo>
                    <a:cubicBezTo>
                      <a:pt x="450953" y="57735"/>
                      <a:pt x="450697" y="53109"/>
                      <a:pt x="450697" y="48491"/>
                    </a:cubicBezTo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fr-FR"/>
                </a:defPPr>
                <a:lvl1pPr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38175" indent="-180975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76350" indent="-361950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914525" indent="-542925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554288" indent="-725488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77156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2514"/>
              </a:p>
            </p:txBody>
          </p:sp>
        </p:grpSp>
        <p:sp>
          <p:nvSpPr>
            <p:cNvPr id="7" name="ZoneTexte 6"/>
            <p:cNvSpPr txBox="1"/>
            <p:nvPr/>
          </p:nvSpPr>
          <p:spPr>
            <a:xfrm>
              <a:off x="4505765" y="4875728"/>
              <a:ext cx="796005" cy="300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Vosges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4736043" y="3789040"/>
              <a:ext cx="796005" cy="300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Moselle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517605" y="3930523"/>
              <a:ext cx="1267870" cy="500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Meurthe et Moselle / Meuse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5513798" y="5246849"/>
              <a:ext cx="796005" cy="300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Haut-Rhin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5862543" y="3987095"/>
              <a:ext cx="796005" cy="300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Bas-Rhin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2200303" y="3696706"/>
              <a:ext cx="1267870" cy="300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Marne Ardennes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2440034" y="4843594"/>
              <a:ext cx="1376934" cy="300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Aube Haute Marne</a:t>
              </a:r>
            </a:p>
          </p:txBody>
        </p:sp>
      </p:grpSp>
      <p:sp>
        <p:nvSpPr>
          <p:cNvPr id="17" name="Espace réservé du numéro de diapositive 3"/>
          <p:cNvSpPr txBox="1">
            <a:spLocks/>
          </p:cNvSpPr>
          <p:nvPr/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100" b="1" kern="120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18" name="Espace réservé du texte 15"/>
          <p:cNvSpPr txBox="1">
            <a:spLocks/>
          </p:cNvSpPr>
          <p:nvPr/>
        </p:nvSpPr>
        <p:spPr>
          <a:xfrm>
            <a:off x="349200" y="1299958"/>
            <a:ext cx="8327256" cy="976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3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Notre fonds de commerce présente un fort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potentiel d’équipement :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avec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plus de 1,5 millions de clients, la CEGEE compte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37,5% de détenteurs de Bouquet Liberté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40,6% de détenteurs de cartes de paiement dont 14,1% en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Izicarte.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29912" y="2175575"/>
            <a:ext cx="1088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chemeClr val="tx2"/>
                </a:solidFill>
              </a:rPr>
              <a:t>275 720 </a:t>
            </a:r>
            <a:r>
              <a:rPr lang="fr-FR" sz="1000" b="1" dirty="0" smtClean="0"/>
              <a:t>clients</a:t>
            </a:r>
            <a:endParaRPr lang="fr-FR" sz="1400" b="1" dirty="0"/>
          </a:p>
        </p:txBody>
      </p:sp>
      <p:cxnSp>
        <p:nvCxnSpPr>
          <p:cNvPr id="20" name="Connecteur droit 19"/>
          <p:cNvCxnSpPr>
            <a:endCxn id="8" idx="3"/>
          </p:cNvCxnSpPr>
          <p:nvPr/>
        </p:nvCxnSpPr>
        <p:spPr>
          <a:xfrm>
            <a:off x="5504634" y="2286748"/>
            <a:ext cx="0" cy="1647321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816967" y="2204864"/>
            <a:ext cx="16876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tx2"/>
                </a:solidFill>
              </a:rPr>
              <a:t>262 911 </a:t>
            </a:r>
            <a:r>
              <a:rPr lang="fr-FR" sz="1050" b="1" dirty="0" smtClean="0"/>
              <a:t>clients </a:t>
            </a:r>
            <a:endParaRPr lang="fr-FR" sz="1400" b="1" dirty="0"/>
          </a:p>
        </p:txBody>
      </p:sp>
      <p:grpSp>
        <p:nvGrpSpPr>
          <p:cNvPr id="22" name="Groupe 21"/>
          <p:cNvGrpSpPr/>
          <p:nvPr/>
        </p:nvGrpSpPr>
        <p:grpSpPr>
          <a:xfrm>
            <a:off x="3635896" y="2285558"/>
            <a:ext cx="72008" cy="1431476"/>
            <a:chOff x="539552" y="2694660"/>
            <a:chExt cx="72008" cy="1431476"/>
          </a:xfrm>
          <a:solidFill>
            <a:schemeClr val="accent5">
              <a:lumMod val="75000"/>
            </a:schemeClr>
          </a:solidFill>
        </p:grpSpPr>
        <p:cxnSp>
          <p:nvCxnSpPr>
            <p:cNvPr id="23" name="Connecteur droit 22"/>
            <p:cNvCxnSpPr/>
            <p:nvPr/>
          </p:nvCxnSpPr>
          <p:spPr>
            <a:xfrm>
              <a:off x="539552" y="2694660"/>
              <a:ext cx="0" cy="1431476"/>
            </a:xfrm>
            <a:prstGeom prst="lin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539552" y="2694660"/>
              <a:ext cx="72008" cy="1455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755576" y="2511152"/>
            <a:ext cx="1088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chemeClr val="tx2"/>
                </a:solidFill>
              </a:rPr>
              <a:t>256 532 </a:t>
            </a:r>
            <a:r>
              <a:rPr lang="fr-FR" sz="1000" b="1" dirty="0" smtClean="0"/>
              <a:t>clients</a:t>
            </a:r>
            <a:endParaRPr lang="fr-FR" sz="1400" b="1" dirty="0"/>
          </a:p>
        </p:txBody>
      </p:sp>
      <p:cxnSp>
        <p:nvCxnSpPr>
          <p:cNvPr id="26" name="Connecteur droit 25"/>
          <p:cNvCxnSpPr/>
          <p:nvPr/>
        </p:nvCxnSpPr>
        <p:spPr>
          <a:xfrm>
            <a:off x="2200303" y="2591846"/>
            <a:ext cx="0" cy="1125188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e 26"/>
          <p:cNvGrpSpPr/>
          <p:nvPr/>
        </p:nvGrpSpPr>
        <p:grpSpPr>
          <a:xfrm rot="16200000">
            <a:off x="1418149" y="3888739"/>
            <a:ext cx="72008" cy="1830154"/>
            <a:chOff x="477386" y="2694659"/>
            <a:chExt cx="72008" cy="1830154"/>
          </a:xfrm>
        </p:grpSpPr>
        <p:cxnSp>
          <p:nvCxnSpPr>
            <p:cNvPr id="28" name="Connecteur droit 27"/>
            <p:cNvCxnSpPr/>
            <p:nvPr/>
          </p:nvCxnSpPr>
          <p:spPr>
            <a:xfrm rot="5400000">
              <a:off x="-365683" y="3609736"/>
              <a:ext cx="1830154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477386" y="2694660"/>
              <a:ext cx="72008" cy="14559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676488" y="4788565"/>
            <a:ext cx="1088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chemeClr val="tx2"/>
                </a:solidFill>
              </a:rPr>
              <a:t>144 933 </a:t>
            </a:r>
            <a:r>
              <a:rPr lang="fr-FR" sz="1000" b="1" dirty="0" smtClean="0"/>
              <a:t>clients</a:t>
            </a:r>
            <a:endParaRPr lang="fr-FR" sz="1000" b="1" dirty="0"/>
          </a:p>
        </p:txBody>
      </p:sp>
      <p:grpSp>
        <p:nvGrpSpPr>
          <p:cNvPr id="31" name="Groupe 30"/>
          <p:cNvGrpSpPr/>
          <p:nvPr/>
        </p:nvGrpSpPr>
        <p:grpSpPr>
          <a:xfrm rot="5400000" flipH="1">
            <a:off x="7560332" y="2600909"/>
            <a:ext cx="72008" cy="2160241"/>
            <a:chOff x="477386" y="2694659"/>
            <a:chExt cx="72008" cy="2160241"/>
          </a:xfrm>
        </p:grpSpPr>
        <p:cxnSp>
          <p:nvCxnSpPr>
            <p:cNvPr id="32" name="Connecteur droit 31"/>
            <p:cNvCxnSpPr/>
            <p:nvPr/>
          </p:nvCxnSpPr>
          <p:spPr>
            <a:xfrm rot="5400000">
              <a:off x="-530729" y="3774778"/>
              <a:ext cx="2160241" cy="4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477386" y="2694660"/>
              <a:ext cx="72008" cy="14559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4" name="Groupe 33"/>
          <p:cNvGrpSpPr/>
          <p:nvPr/>
        </p:nvGrpSpPr>
        <p:grpSpPr>
          <a:xfrm rot="5400000" flipH="1">
            <a:off x="7211605" y="4089564"/>
            <a:ext cx="72009" cy="2326881"/>
            <a:chOff x="477386" y="2694660"/>
            <a:chExt cx="72009" cy="2326881"/>
          </a:xfrm>
        </p:grpSpPr>
        <p:cxnSp>
          <p:nvCxnSpPr>
            <p:cNvPr id="35" name="Connecteur droit 34"/>
            <p:cNvCxnSpPr/>
            <p:nvPr/>
          </p:nvCxnSpPr>
          <p:spPr>
            <a:xfrm rot="5400000">
              <a:off x="-614048" y="3858098"/>
              <a:ext cx="2326881" cy="5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477386" y="2694660"/>
              <a:ext cx="72008" cy="14559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7" name="Groupe 36"/>
          <p:cNvGrpSpPr/>
          <p:nvPr/>
        </p:nvGrpSpPr>
        <p:grpSpPr>
          <a:xfrm flipV="1">
            <a:off x="4371423" y="4901255"/>
            <a:ext cx="72008" cy="904009"/>
            <a:chOff x="539552" y="2694660"/>
            <a:chExt cx="72008" cy="904009"/>
          </a:xfrm>
        </p:grpSpPr>
        <p:cxnSp>
          <p:nvCxnSpPr>
            <p:cNvPr id="38" name="Connecteur droit 37"/>
            <p:cNvCxnSpPr/>
            <p:nvPr/>
          </p:nvCxnSpPr>
          <p:spPr>
            <a:xfrm>
              <a:off x="539552" y="2747151"/>
              <a:ext cx="0" cy="851518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/>
            <p:nvPr/>
          </p:nvSpPr>
          <p:spPr>
            <a:xfrm>
              <a:off x="539552" y="2694660"/>
              <a:ext cx="72008" cy="14559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0" name="Rectangle 39"/>
          <p:cNvSpPr/>
          <p:nvPr/>
        </p:nvSpPr>
        <p:spPr>
          <a:xfrm>
            <a:off x="7326339" y="3647550"/>
            <a:ext cx="1088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chemeClr val="tx2"/>
                </a:solidFill>
              </a:rPr>
              <a:t>272 471 </a:t>
            </a:r>
            <a:r>
              <a:rPr lang="fr-FR" sz="1000" b="1" dirty="0" smtClean="0"/>
              <a:t>clients</a:t>
            </a:r>
            <a:endParaRPr lang="fr-FR" sz="1000" b="1" dirty="0"/>
          </a:p>
        </p:txBody>
      </p:sp>
      <p:sp>
        <p:nvSpPr>
          <p:cNvPr id="41" name="Rectangle 40"/>
          <p:cNvSpPr/>
          <p:nvPr/>
        </p:nvSpPr>
        <p:spPr>
          <a:xfrm>
            <a:off x="7020272" y="5217000"/>
            <a:ext cx="1088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chemeClr val="tx2"/>
                </a:solidFill>
              </a:rPr>
              <a:t>157 517 </a:t>
            </a:r>
            <a:r>
              <a:rPr lang="fr-FR" sz="1000" b="1" dirty="0" smtClean="0"/>
              <a:t>clients</a:t>
            </a:r>
            <a:endParaRPr lang="fr-FR" sz="1400" b="1" dirty="0"/>
          </a:p>
        </p:txBody>
      </p:sp>
      <p:sp>
        <p:nvSpPr>
          <p:cNvPr id="42" name="Rectangle 41"/>
          <p:cNvSpPr/>
          <p:nvPr/>
        </p:nvSpPr>
        <p:spPr>
          <a:xfrm>
            <a:off x="4427984" y="5589240"/>
            <a:ext cx="11176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chemeClr val="tx2"/>
                </a:solidFill>
              </a:rPr>
              <a:t>141 816 </a:t>
            </a:r>
            <a:r>
              <a:rPr lang="fr-FR" sz="1000" b="1" dirty="0" smtClean="0"/>
              <a:t>clients </a:t>
            </a:r>
            <a:endParaRPr lang="fr-FR" sz="1400" b="1" dirty="0"/>
          </a:p>
        </p:txBody>
      </p:sp>
      <p:sp>
        <p:nvSpPr>
          <p:cNvPr id="43" name="Rectangle 42"/>
          <p:cNvSpPr/>
          <p:nvPr/>
        </p:nvSpPr>
        <p:spPr>
          <a:xfrm>
            <a:off x="6944521" y="6093296"/>
            <a:ext cx="2199479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4" name="Connecteur droit 43"/>
          <p:cNvCxnSpPr/>
          <p:nvPr/>
        </p:nvCxnSpPr>
        <p:spPr>
          <a:xfrm flipV="1">
            <a:off x="6516215" y="3645030"/>
            <a:ext cx="0" cy="38395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e 44"/>
          <p:cNvGrpSpPr/>
          <p:nvPr/>
        </p:nvGrpSpPr>
        <p:grpSpPr>
          <a:xfrm rot="5400000" flipH="1">
            <a:off x="5811896" y="1979482"/>
            <a:ext cx="72008" cy="686532"/>
            <a:chOff x="477386" y="2694659"/>
            <a:chExt cx="72008" cy="686532"/>
          </a:xfrm>
        </p:grpSpPr>
        <p:cxnSp>
          <p:nvCxnSpPr>
            <p:cNvPr id="46" name="Connecteur droit 45"/>
            <p:cNvCxnSpPr/>
            <p:nvPr/>
          </p:nvCxnSpPr>
          <p:spPr>
            <a:xfrm rot="5400000">
              <a:off x="206126" y="3037923"/>
              <a:ext cx="686532" cy="4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/>
            <p:nvPr/>
          </p:nvSpPr>
          <p:spPr>
            <a:xfrm>
              <a:off x="477386" y="2694660"/>
              <a:ext cx="72008" cy="14559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8" name="Rectangle 47"/>
          <p:cNvSpPr/>
          <p:nvPr/>
        </p:nvSpPr>
        <p:spPr>
          <a:xfrm>
            <a:off x="2128295" y="2591846"/>
            <a:ext cx="72008" cy="14559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7380312" y="3895947"/>
            <a:ext cx="11521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. Avec BL </a:t>
            </a:r>
            <a:r>
              <a:rPr lang="fr-FR" sz="1000" dirty="0" smtClean="0"/>
              <a:t>: 36,1% </a:t>
            </a:r>
          </a:p>
          <a:p>
            <a:r>
              <a:rPr lang="fr-FR" sz="1000" b="1" dirty="0" smtClean="0"/>
              <a:t>. Avec CB : </a:t>
            </a:r>
            <a:r>
              <a:rPr lang="fr-FR" sz="1000" dirty="0" smtClean="0"/>
              <a:t>38,6%</a:t>
            </a:r>
          </a:p>
          <a:p>
            <a:r>
              <a:rPr lang="fr-FR" sz="1000" b="1" dirty="0" smtClean="0"/>
              <a:t>Dont </a:t>
            </a:r>
            <a:r>
              <a:rPr lang="fr-FR" sz="1000" b="1" dirty="0" err="1" smtClean="0"/>
              <a:t>Izi</a:t>
            </a:r>
            <a:r>
              <a:rPr lang="fr-FR" sz="1000" b="1" dirty="0" smtClean="0"/>
              <a:t> : </a:t>
            </a:r>
            <a:r>
              <a:rPr lang="fr-FR" sz="1000" dirty="0" smtClean="0"/>
              <a:t>16,4%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7071364" y="5475774"/>
            <a:ext cx="11521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. Avec BL </a:t>
            </a:r>
            <a:r>
              <a:rPr lang="fr-FR" sz="1000" dirty="0" smtClean="0"/>
              <a:t>: 38% </a:t>
            </a:r>
          </a:p>
          <a:p>
            <a:r>
              <a:rPr lang="fr-FR" sz="1000" b="1" dirty="0" smtClean="0"/>
              <a:t>. Avec CB : </a:t>
            </a:r>
            <a:r>
              <a:rPr lang="fr-FR" sz="1000" dirty="0" smtClean="0"/>
              <a:t>41,3%</a:t>
            </a:r>
          </a:p>
          <a:p>
            <a:r>
              <a:rPr lang="fr-FR" sz="1000" b="1" dirty="0" smtClean="0"/>
              <a:t>Dont </a:t>
            </a:r>
            <a:r>
              <a:rPr lang="fr-FR" sz="1000" b="1" dirty="0" err="1" smtClean="0"/>
              <a:t>Izi</a:t>
            </a:r>
            <a:r>
              <a:rPr lang="fr-FR" sz="1000" b="1" dirty="0" smtClean="0"/>
              <a:t> : </a:t>
            </a:r>
            <a:r>
              <a:rPr lang="fr-FR" sz="1000" dirty="0" smtClean="0"/>
              <a:t>16,2%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4427984" y="5816297"/>
            <a:ext cx="11521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. Avec BL </a:t>
            </a:r>
            <a:r>
              <a:rPr lang="fr-FR" sz="1000" dirty="0" smtClean="0"/>
              <a:t>: 38,8% </a:t>
            </a:r>
          </a:p>
          <a:p>
            <a:r>
              <a:rPr lang="fr-FR" sz="1000" b="1" dirty="0" smtClean="0"/>
              <a:t>. Avec CB : </a:t>
            </a:r>
            <a:r>
              <a:rPr lang="fr-FR" sz="1000" dirty="0" smtClean="0"/>
              <a:t>41,6%</a:t>
            </a:r>
          </a:p>
          <a:p>
            <a:r>
              <a:rPr lang="fr-FR" sz="1000" b="1" dirty="0" smtClean="0"/>
              <a:t>Dont </a:t>
            </a:r>
            <a:r>
              <a:rPr lang="fr-FR" sz="1000" b="1" dirty="0" err="1" smtClean="0"/>
              <a:t>Izi</a:t>
            </a:r>
            <a:r>
              <a:rPr lang="fr-FR" sz="1000" b="1" dirty="0" smtClean="0"/>
              <a:t> : </a:t>
            </a:r>
            <a:r>
              <a:rPr lang="fr-FR" sz="1000" dirty="0" smtClean="0"/>
              <a:t>17,1%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676488" y="5050015"/>
            <a:ext cx="11521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. Avec BL </a:t>
            </a:r>
            <a:r>
              <a:rPr lang="fr-FR" sz="1000" dirty="0" smtClean="0"/>
              <a:t>: 33,2% </a:t>
            </a:r>
          </a:p>
          <a:p>
            <a:r>
              <a:rPr lang="fr-FR" sz="1000" b="1" dirty="0" smtClean="0"/>
              <a:t>. Avec CB : </a:t>
            </a:r>
            <a:r>
              <a:rPr lang="fr-FR" sz="1000" dirty="0" smtClean="0"/>
              <a:t>36,9%</a:t>
            </a:r>
          </a:p>
          <a:p>
            <a:r>
              <a:rPr lang="fr-FR" sz="1000" b="1" dirty="0" smtClean="0"/>
              <a:t>Dont </a:t>
            </a:r>
            <a:r>
              <a:rPr lang="fr-FR" sz="1000" b="1" dirty="0" err="1" smtClean="0"/>
              <a:t>Izi</a:t>
            </a:r>
            <a:r>
              <a:rPr lang="fr-FR" sz="1000" b="1" dirty="0" smtClean="0"/>
              <a:t> : </a:t>
            </a:r>
            <a:r>
              <a:rPr lang="fr-FR" sz="1000" dirty="0" smtClean="0"/>
              <a:t>12,1%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755576" y="2724297"/>
            <a:ext cx="11521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. Avec BL </a:t>
            </a:r>
            <a:r>
              <a:rPr lang="fr-FR" sz="1000" dirty="0" smtClean="0"/>
              <a:t>: 38,2% </a:t>
            </a:r>
          </a:p>
          <a:p>
            <a:r>
              <a:rPr lang="fr-FR" sz="1000" b="1" dirty="0" smtClean="0"/>
              <a:t>. Avec CB : </a:t>
            </a:r>
            <a:r>
              <a:rPr lang="fr-FR" sz="1000" dirty="0" smtClean="0"/>
              <a:t>35,8%</a:t>
            </a:r>
          </a:p>
          <a:p>
            <a:r>
              <a:rPr lang="fr-FR" sz="1000" b="1" dirty="0" smtClean="0"/>
              <a:t>Dont </a:t>
            </a:r>
            <a:r>
              <a:rPr lang="fr-FR" sz="1000" b="1" dirty="0" err="1" smtClean="0"/>
              <a:t>Izi</a:t>
            </a:r>
            <a:r>
              <a:rPr lang="fr-FR" sz="1000" b="1" dirty="0" smtClean="0"/>
              <a:t> : </a:t>
            </a:r>
            <a:r>
              <a:rPr lang="fr-FR" sz="1000" dirty="0" smtClean="0"/>
              <a:t>11,1%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3750370" y="2447298"/>
            <a:ext cx="11521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. Avec BL </a:t>
            </a:r>
            <a:r>
              <a:rPr lang="fr-FR" sz="1000" dirty="0" smtClean="0"/>
              <a:t>: 38,2% </a:t>
            </a:r>
          </a:p>
          <a:p>
            <a:r>
              <a:rPr lang="fr-FR" sz="1000" b="1" dirty="0" smtClean="0"/>
              <a:t>. Avec CB : </a:t>
            </a:r>
            <a:r>
              <a:rPr lang="fr-FR" sz="1000" dirty="0" smtClean="0"/>
              <a:t>41,1%</a:t>
            </a:r>
          </a:p>
          <a:p>
            <a:r>
              <a:rPr lang="fr-FR" sz="1000" b="1" dirty="0" smtClean="0"/>
              <a:t>Dont </a:t>
            </a:r>
            <a:r>
              <a:rPr lang="fr-FR" sz="1000" b="1" dirty="0" err="1" smtClean="0"/>
              <a:t>Izi</a:t>
            </a:r>
            <a:r>
              <a:rPr lang="fr-FR" sz="1000" b="1" dirty="0" smtClean="0"/>
              <a:t> : </a:t>
            </a:r>
            <a:r>
              <a:rPr lang="fr-FR" sz="1000" dirty="0" smtClean="0"/>
              <a:t>12,7%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6228184" y="2460445"/>
            <a:ext cx="11521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. Avec BL </a:t>
            </a:r>
            <a:r>
              <a:rPr lang="fr-FR" sz="1000" dirty="0" smtClean="0"/>
              <a:t>: 42,7% </a:t>
            </a:r>
          </a:p>
          <a:p>
            <a:r>
              <a:rPr lang="fr-FR" sz="1000" b="1" dirty="0" smtClean="0"/>
              <a:t>. Avec CB : </a:t>
            </a:r>
            <a:r>
              <a:rPr lang="fr-FR" sz="1000" dirty="0" smtClean="0"/>
              <a:t>46,6%</a:t>
            </a:r>
          </a:p>
          <a:p>
            <a:r>
              <a:rPr lang="fr-FR" sz="1000" b="1" dirty="0" smtClean="0"/>
              <a:t>Dont </a:t>
            </a:r>
            <a:r>
              <a:rPr lang="fr-FR" sz="1000" b="1" dirty="0" err="1" smtClean="0"/>
              <a:t>Izi</a:t>
            </a:r>
            <a:r>
              <a:rPr lang="fr-FR" sz="1000" b="1" dirty="0" smtClean="0"/>
              <a:t> : </a:t>
            </a:r>
            <a:r>
              <a:rPr lang="fr-FR" sz="1000" dirty="0" smtClean="0"/>
              <a:t>13,4%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01347" y="6496740"/>
            <a:ext cx="6743174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détails dans le 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Suivi du Fonds de commerces 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 la Rubrique des commerciaux</a:t>
            </a:r>
            <a:endParaRPr lang="fr-FR" sz="14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6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95" y="6309320"/>
            <a:ext cx="525410" cy="52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1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>
            <a:off x="0" y="2492896"/>
            <a:ext cx="4139952" cy="360040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53591" y="1700808"/>
            <a:ext cx="6138689" cy="4680520"/>
          </a:xfrm>
        </p:spPr>
        <p:txBody>
          <a:bodyPr>
            <a:normAutofit/>
          </a:bodyPr>
          <a:lstStyle/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Contexte et constat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 OFFRES majeures		</a:t>
            </a:r>
            <a:endParaRPr lang="fr-FR" sz="14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Opportunités commerciales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à disposition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"/>
          <a:stretch/>
        </p:blipFill>
        <p:spPr>
          <a:xfrm>
            <a:off x="-158289" y="4806819"/>
            <a:ext cx="9302289" cy="205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9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650456" cy="707886"/>
          </a:xfrm>
        </p:spPr>
        <p:txBody>
          <a:bodyPr/>
          <a:lstStyle/>
          <a:p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NOS Offres majeures</a:t>
            </a: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Mobilité Bancaire, pour rapatrier les flux du client</a:t>
            </a: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9</a:t>
            </a:fld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06771" y="2148164"/>
            <a:ext cx="3589165" cy="2793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31115" algn="just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400" b="1" spc="5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Mobilité Réglementée :</a:t>
            </a:r>
            <a:r>
              <a:rPr lang="fr-FR" sz="1400" b="1" spc="5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éligible à la Loi </a:t>
            </a:r>
            <a:r>
              <a:rPr lang="fr-FR" sz="1400" spc="5" dirty="0" err="1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Macron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qui souhaite basculer TOUS ses virements et prélèvements vers la CEGEE</a:t>
            </a:r>
          </a:p>
          <a:p>
            <a:pPr marL="12700" marR="31115" algn="just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endParaRPr lang="fr-FR" sz="1200" spc="5" dirty="0" smtClean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1115" algn="just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400" b="1" spc="5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Mobilité Partielle :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éligible à la Loi </a:t>
            </a:r>
            <a:r>
              <a:rPr lang="fr-FR" sz="1400" spc="5" dirty="0" err="1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Macron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mais qui ne souhaite basculer qu’une partie de ses virements et prélèvements vers la CEGEE</a:t>
            </a:r>
          </a:p>
          <a:p>
            <a:pPr marL="12700" marR="31115" algn="just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endParaRPr lang="fr-FR" sz="1200" spc="5" dirty="0" smtClean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1115" algn="just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400" b="1" spc="5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Mobilité Non-réglementée </a:t>
            </a:r>
            <a:r>
              <a:rPr lang="fr-FR" sz="1400" spc="5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 non-éligible à la loi </a:t>
            </a:r>
            <a:r>
              <a:rPr lang="fr-FR" sz="1400" spc="5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Macron</a:t>
            </a:r>
            <a:endParaRPr lang="fr-FR" sz="1400" spc="5" dirty="0" smtClean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entagone 4"/>
          <p:cNvSpPr/>
          <p:nvPr/>
        </p:nvSpPr>
        <p:spPr>
          <a:xfrm>
            <a:off x="4210443" y="2452536"/>
            <a:ext cx="324805" cy="36004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Pentagone 6"/>
          <p:cNvSpPr/>
          <p:nvPr/>
        </p:nvSpPr>
        <p:spPr>
          <a:xfrm>
            <a:off x="4199138" y="3434649"/>
            <a:ext cx="336110" cy="36004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Pentagone 7"/>
          <p:cNvSpPr/>
          <p:nvPr/>
        </p:nvSpPr>
        <p:spPr>
          <a:xfrm>
            <a:off x="4212135" y="4587084"/>
            <a:ext cx="323114" cy="36004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741242" y="2329589"/>
            <a:ext cx="3046784" cy="596445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marL="12700" marR="31115" algn="ctr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4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 opératoire du parcours de « Mobilité Réglementée »</a:t>
            </a:r>
            <a:endParaRPr lang="fr-FR" sz="1400" spc="5" dirty="0" smtClean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741242" y="3212976"/>
            <a:ext cx="3046785" cy="740524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marL="12700" marR="31115" algn="ctr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4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Relève d’un parcours mixte :</a:t>
            </a:r>
          </a:p>
          <a:p>
            <a:pPr marL="12700" marR="31115" algn="just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1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Début du </a:t>
            </a:r>
            <a:r>
              <a:rPr lang="fr-FR" sz="1100" b="1" spc="5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r>
              <a:rPr lang="fr-FR" sz="11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Mobilité Réglementée</a:t>
            </a:r>
          </a:p>
          <a:p>
            <a:pPr marL="12700" marR="31115" algn="just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1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 du </a:t>
            </a:r>
            <a:r>
              <a:rPr lang="fr-FR" sz="1100" b="1" spc="5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r>
              <a:rPr lang="fr-FR" sz="11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DOMILIS avant Loi </a:t>
            </a:r>
            <a:r>
              <a:rPr lang="fr-FR" sz="1100" b="1" spc="5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Macron</a:t>
            </a:r>
            <a:endParaRPr lang="fr-FR" sz="1400" spc="5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691683" y="4437112"/>
            <a:ext cx="3096344" cy="596445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lIns="36000" rIns="36000" rtlCol="0">
            <a:spAutoFit/>
          </a:bodyPr>
          <a:lstStyle/>
          <a:p>
            <a:pPr marL="12700" marR="31115" algn="ctr">
              <a:lnSpc>
                <a:spcPct val="116700"/>
              </a:lnSpc>
              <a:buClr>
                <a:srgbClr val="77787B"/>
              </a:buClr>
              <a:tabLst>
                <a:tab pos="120650" algn="l"/>
              </a:tabLst>
            </a:pPr>
            <a:r>
              <a:rPr lang="fr-FR" sz="14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Relève du dispositif DOMILIS tel que connu </a:t>
            </a:r>
            <a:r>
              <a:rPr lang="fr-FR" sz="1400" b="1" spc="5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</a:t>
            </a:r>
            <a:r>
              <a:rPr lang="fr-FR" sz="1400" b="1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Loi </a:t>
            </a:r>
            <a:r>
              <a:rPr lang="fr-FR" sz="1400" b="1" spc="5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Macron</a:t>
            </a:r>
            <a:endParaRPr lang="fr-FR" sz="1050" spc="5" dirty="0" smtClean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802086" y="2340169"/>
            <a:ext cx="1073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Lien mode op’ </a:t>
            </a:r>
            <a:r>
              <a:rPr lang="fr-FR" sz="16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ici</a:t>
            </a:r>
            <a:endParaRPr lang="fr-FR" sz="16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802088" y="3348281"/>
            <a:ext cx="1073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Lien mode op’ </a:t>
            </a:r>
            <a:r>
              <a:rPr lang="fr-FR" sz="16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ici</a:t>
            </a:r>
            <a:endParaRPr lang="fr-FR" sz="16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788027" y="4437112"/>
            <a:ext cx="1073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Lien mode op’ </a:t>
            </a:r>
            <a:r>
              <a:rPr lang="fr-FR" sz="16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endParaRPr lang="fr-FR" sz="16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44699" y="5462176"/>
            <a:ext cx="8136904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3 modes opératoires sont disponibles sur la </a:t>
            </a:r>
            <a: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Rubrique des Commerciaux</a:t>
            </a:r>
            <a:endParaRPr lang="fr-FR" sz="14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savoir + sur la Mobilité Bancaire : </a:t>
            </a: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HDJ Mobilité Bancaire du 6 mars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7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609" y="5301208"/>
            <a:ext cx="677007" cy="6770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14419" y="1340768"/>
            <a:ext cx="80648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Mobilité Bancaire a été abordée plus globalement dans </a:t>
            </a:r>
            <a:r>
              <a:rPr lang="fr-FR" sz="1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l’HDJ Mobilité Bancaire du 6 mars dernier</a:t>
            </a:r>
            <a:r>
              <a:rPr lang="fr-FR" sz="1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fr-FR" sz="1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fonction du profil du client, la CEGEE peut proposer 3 types de mobilités bancaires au client : </a:t>
            </a:r>
            <a:endParaRPr lang="fr-FR" sz="1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05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650456" cy="707886"/>
          </a:xfrm>
        </p:spPr>
        <p:txBody>
          <a:bodyPr/>
          <a:lstStyle/>
          <a:p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NOS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Offres majeures</a:t>
            </a: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Forfait Bouquet Liberté, pour équiper et fidéliser nos clients</a:t>
            </a: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grpSp>
        <p:nvGrpSpPr>
          <p:cNvPr id="4" name="Groupe 10"/>
          <p:cNvGrpSpPr>
            <a:grpSpLocks/>
          </p:cNvGrpSpPr>
          <p:nvPr/>
        </p:nvGrpSpPr>
        <p:grpSpPr bwMode="auto">
          <a:xfrm>
            <a:off x="407609" y="2032165"/>
            <a:ext cx="4823073" cy="4572038"/>
            <a:chOff x="1239655" y="1323244"/>
            <a:chExt cx="5733865" cy="5434889"/>
          </a:xfrm>
        </p:grpSpPr>
        <p:grpSp>
          <p:nvGrpSpPr>
            <p:cNvPr id="5" name="Groupe 9"/>
            <p:cNvGrpSpPr>
              <a:grpSpLocks/>
            </p:cNvGrpSpPr>
            <p:nvPr/>
          </p:nvGrpSpPr>
          <p:grpSpPr bwMode="auto">
            <a:xfrm>
              <a:off x="1549377" y="1323244"/>
              <a:ext cx="5424143" cy="5434889"/>
              <a:chOff x="1549377" y="1323244"/>
              <a:chExt cx="5424143" cy="5434889"/>
            </a:xfrm>
          </p:grpSpPr>
          <p:grpSp>
            <p:nvGrpSpPr>
              <p:cNvPr id="8" name="Groupe 7"/>
              <p:cNvGrpSpPr>
                <a:grpSpLocks/>
              </p:cNvGrpSpPr>
              <p:nvPr/>
            </p:nvGrpSpPr>
            <p:grpSpPr bwMode="auto">
              <a:xfrm>
                <a:off x="1615406" y="1323244"/>
                <a:ext cx="5358114" cy="5434889"/>
                <a:chOff x="1854458" y="1357395"/>
                <a:chExt cx="4765843" cy="4834131"/>
              </a:xfrm>
            </p:grpSpPr>
            <p:grpSp>
              <p:nvGrpSpPr>
                <p:cNvPr id="31" name="Groupe 6"/>
                <p:cNvGrpSpPr>
                  <a:grpSpLocks/>
                </p:cNvGrpSpPr>
                <p:nvPr/>
              </p:nvGrpSpPr>
              <p:grpSpPr bwMode="auto">
                <a:xfrm>
                  <a:off x="1854458" y="1357395"/>
                  <a:ext cx="4765843" cy="4834131"/>
                  <a:chOff x="1854458" y="1357395"/>
                  <a:chExt cx="4765843" cy="4834131"/>
                </a:xfrm>
              </p:grpSpPr>
              <p:grpSp>
                <p:nvGrpSpPr>
                  <p:cNvPr id="34" name="Groupe 32"/>
                  <p:cNvGrpSpPr>
                    <a:grpSpLocks/>
                  </p:cNvGrpSpPr>
                  <p:nvPr/>
                </p:nvGrpSpPr>
                <p:grpSpPr bwMode="auto">
                  <a:xfrm rot="1268915">
                    <a:off x="1870556" y="1377913"/>
                    <a:ext cx="4749745" cy="4813613"/>
                    <a:chOff x="1839538" y="1485392"/>
                    <a:chExt cx="4749745" cy="4813613"/>
                  </a:xfrm>
                </p:grpSpPr>
                <p:sp>
                  <p:nvSpPr>
                    <p:cNvPr id="45" name="Ellipse 44"/>
                    <p:cNvSpPr/>
                    <p:nvPr/>
                  </p:nvSpPr>
                  <p:spPr bwMode="auto">
                    <a:xfrm rot="16200000">
                      <a:off x="3215394" y="1977744"/>
                      <a:ext cx="1965203" cy="980499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bg1">
                          <a:lumMod val="75000"/>
                        </a:schemeClr>
                      </a:solidFill>
                      <a:headEnd type="none" w="med" len="med"/>
                      <a:tailEnd type="none" w="med" len="med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wrap="none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fr-FR" b="1" dirty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</a:endParaRPr>
                    </a:p>
                  </p:txBody>
                </p:sp>
                <p:sp>
                  <p:nvSpPr>
                    <p:cNvPr id="46" name="Ellipse 45"/>
                    <p:cNvSpPr/>
                    <p:nvPr/>
                  </p:nvSpPr>
                  <p:spPr bwMode="auto">
                    <a:xfrm rot="16200000">
                      <a:off x="3215394" y="4826154"/>
                      <a:ext cx="1965203" cy="980499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bg1">
                          <a:lumMod val="75000"/>
                        </a:schemeClr>
                      </a:solidFill>
                      <a:headEnd type="none" w="med" len="med"/>
                      <a:tailEnd type="none" w="med" len="med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wrap="none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fr-FR" b="1" dirty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</a:endParaRPr>
                    </a:p>
                  </p:txBody>
                </p:sp>
                <p:sp>
                  <p:nvSpPr>
                    <p:cNvPr id="47" name="Ellipse 46"/>
                    <p:cNvSpPr/>
                    <p:nvPr/>
                  </p:nvSpPr>
                  <p:spPr bwMode="auto">
                    <a:xfrm rot="18390050">
                      <a:off x="4141696" y="2283037"/>
                      <a:ext cx="1965203" cy="980499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bg1">
                          <a:lumMod val="75000"/>
                        </a:schemeClr>
                      </a:solidFill>
                      <a:headEnd type="none" w="med" len="med"/>
                      <a:tailEnd type="none" w="med" len="med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wrap="none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fr-FR" b="1" dirty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</a:endParaRPr>
                    </a:p>
                  </p:txBody>
                </p:sp>
                <p:sp>
                  <p:nvSpPr>
                    <p:cNvPr id="48" name="Ellipse 47"/>
                    <p:cNvSpPr/>
                    <p:nvPr/>
                  </p:nvSpPr>
                  <p:spPr bwMode="auto">
                    <a:xfrm rot="2763479">
                      <a:off x="4231576" y="4435315"/>
                      <a:ext cx="1965203" cy="980499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bg1">
                          <a:lumMod val="75000"/>
                        </a:schemeClr>
                      </a:solidFill>
                      <a:headEnd type="none" w="med" len="med"/>
                      <a:tailEnd type="none" w="med" len="med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wrap="none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fr-FR" b="1" dirty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</a:endParaRPr>
                    </a:p>
                  </p:txBody>
                </p:sp>
                <p:sp>
                  <p:nvSpPr>
                    <p:cNvPr id="49" name="Ellipse 48"/>
                    <p:cNvSpPr/>
                    <p:nvPr/>
                  </p:nvSpPr>
                  <p:spPr bwMode="auto">
                    <a:xfrm rot="20305820">
                      <a:off x="4605007" y="2960346"/>
                      <a:ext cx="1965203" cy="980499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bg1">
                          <a:lumMod val="75000"/>
                        </a:schemeClr>
                      </a:solidFill>
                      <a:headEnd type="none" w="med" len="med"/>
                      <a:tailEnd type="none" w="med" len="med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wrap="none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fr-FR" b="1" dirty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</a:endParaRPr>
                    </a:p>
                  </p:txBody>
                </p:sp>
                <p:sp>
                  <p:nvSpPr>
                    <p:cNvPr id="50" name="Ellipse 49"/>
                    <p:cNvSpPr/>
                    <p:nvPr/>
                  </p:nvSpPr>
                  <p:spPr bwMode="auto">
                    <a:xfrm rot="480621">
                      <a:off x="4624080" y="3733143"/>
                      <a:ext cx="1965203" cy="980499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bg1">
                          <a:lumMod val="75000"/>
                        </a:schemeClr>
                      </a:solidFill>
                      <a:headEnd type="none" w="med" len="med"/>
                      <a:tailEnd type="none" w="med" len="med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wrap="none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fr-FR" b="1" dirty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</a:endParaRPr>
                    </a:p>
                  </p:txBody>
                </p:sp>
                <p:sp>
                  <p:nvSpPr>
                    <p:cNvPr id="51" name="Ellipse 50"/>
                    <p:cNvSpPr/>
                    <p:nvPr/>
                  </p:nvSpPr>
                  <p:spPr bwMode="auto">
                    <a:xfrm rot="18390050">
                      <a:off x="2331896" y="4523285"/>
                      <a:ext cx="1965203" cy="980499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bg1">
                          <a:lumMod val="75000"/>
                        </a:schemeClr>
                      </a:solidFill>
                      <a:headEnd type="none" w="med" len="med"/>
                      <a:tailEnd type="none" w="med" len="med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wrap="none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fr-FR" b="1" dirty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</a:endParaRPr>
                    </a:p>
                  </p:txBody>
                </p:sp>
                <p:sp>
                  <p:nvSpPr>
                    <p:cNvPr id="52" name="Ellipse 51"/>
                    <p:cNvSpPr/>
                    <p:nvPr/>
                  </p:nvSpPr>
                  <p:spPr bwMode="auto">
                    <a:xfrm rot="2763479">
                      <a:off x="2376349" y="2211571"/>
                      <a:ext cx="1965203" cy="980499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bg1">
                          <a:lumMod val="75000"/>
                        </a:schemeClr>
                      </a:solidFill>
                      <a:headEnd type="none" w="med" len="med"/>
                      <a:tailEnd type="none" w="med" len="med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wrap="none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fr-FR" b="1" dirty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</a:endParaRPr>
                    </a:p>
                  </p:txBody>
                </p:sp>
                <p:sp>
                  <p:nvSpPr>
                    <p:cNvPr id="53" name="Ellipse 52"/>
                    <p:cNvSpPr/>
                    <p:nvPr/>
                  </p:nvSpPr>
                  <p:spPr bwMode="auto">
                    <a:xfrm rot="480621">
                      <a:off x="1839538" y="2912675"/>
                      <a:ext cx="1965203" cy="980499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bg1">
                          <a:lumMod val="75000"/>
                        </a:schemeClr>
                      </a:solidFill>
                      <a:headEnd type="none" w="med" len="med"/>
                      <a:tailEnd type="none" w="med" len="med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wrap="none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fr-FR" b="1" dirty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</a:endParaRPr>
                    </a:p>
                  </p:txBody>
                </p:sp>
                <p:sp>
                  <p:nvSpPr>
                    <p:cNvPr id="54" name="Ellipse 53"/>
                    <p:cNvSpPr/>
                    <p:nvPr/>
                  </p:nvSpPr>
                  <p:spPr bwMode="auto">
                    <a:xfrm rot="20305820">
                      <a:off x="1844015" y="3816738"/>
                      <a:ext cx="1965203" cy="980499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bg1">
                          <a:lumMod val="75000"/>
                        </a:schemeClr>
                      </a:solidFill>
                      <a:headEnd type="none" w="med" len="med"/>
                      <a:tailEnd type="none" w="med" len="med"/>
                    </a:ln>
                    <a:effectLst/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/>
                  </p:spPr>
                  <p:style>
                    <a:lnRef idx="0">
                      <a:schemeClr val="accent3"/>
                    </a:lnRef>
                    <a:fillRef idx="3">
                      <a:schemeClr val="accent3"/>
                    </a:fillRef>
                    <a:effectRef idx="3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wrap="none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fr-FR" b="1" dirty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</a:endParaRPr>
                    </a:p>
                  </p:txBody>
                </p:sp>
              </p:grpSp>
              <p:sp>
                <p:nvSpPr>
                  <p:cNvPr id="35" name="Ellipse 34"/>
                  <p:cNvSpPr/>
                  <p:nvPr/>
                </p:nvSpPr>
                <p:spPr bwMode="auto">
                  <a:xfrm rot="16200000">
                    <a:off x="3230314" y="1849747"/>
                    <a:ext cx="1965203" cy="98049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  <a:effectLst/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wrap="none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fr-FR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</a:endParaRPr>
                  </a:p>
                </p:txBody>
              </p:sp>
              <p:sp>
                <p:nvSpPr>
                  <p:cNvPr id="36" name="Ellipse 35"/>
                  <p:cNvSpPr/>
                  <p:nvPr/>
                </p:nvSpPr>
                <p:spPr bwMode="auto">
                  <a:xfrm rot="18390050">
                    <a:off x="4156616" y="2155040"/>
                    <a:ext cx="1965203" cy="98049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  <a:effectLst/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wrap="none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fr-FR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</a:endParaRPr>
                  </a:p>
                </p:txBody>
              </p:sp>
              <p:sp>
                <p:nvSpPr>
                  <p:cNvPr id="37" name="Ellipse 36"/>
                  <p:cNvSpPr/>
                  <p:nvPr/>
                </p:nvSpPr>
                <p:spPr bwMode="auto">
                  <a:xfrm rot="20305820">
                    <a:off x="4619927" y="2832349"/>
                    <a:ext cx="1965203" cy="98049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  <a:effectLst/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wrap="none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fr-FR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</a:endParaRPr>
                  </a:p>
                </p:txBody>
              </p:sp>
              <p:sp>
                <p:nvSpPr>
                  <p:cNvPr id="38" name="Ellipse 37"/>
                  <p:cNvSpPr/>
                  <p:nvPr/>
                </p:nvSpPr>
                <p:spPr bwMode="auto">
                  <a:xfrm rot="480621">
                    <a:off x="4639000" y="3605146"/>
                    <a:ext cx="1965203" cy="98049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  <a:effectLst/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wrap="none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fr-FR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</a:endParaRPr>
                  </a:p>
                </p:txBody>
              </p:sp>
              <p:sp>
                <p:nvSpPr>
                  <p:cNvPr id="39" name="Ellipse 38"/>
                  <p:cNvSpPr/>
                  <p:nvPr/>
                </p:nvSpPr>
                <p:spPr bwMode="auto">
                  <a:xfrm rot="2763479">
                    <a:off x="4246496" y="4307318"/>
                    <a:ext cx="1965203" cy="98049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  <a:effectLst/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wrap="none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fr-FR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</a:endParaRPr>
                  </a:p>
                </p:txBody>
              </p:sp>
              <p:sp>
                <p:nvSpPr>
                  <p:cNvPr id="40" name="Ellipse 39"/>
                  <p:cNvSpPr/>
                  <p:nvPr/>
                </p:nvSpPr>
                <p:spPr bwMode="auto">
                  <a:xfrm rot="16200000">
                    <a:off x="3230314" y="4698157"/>
                    <a:ext cx="1965203" cy="98049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  <a:effectLst/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wrap="none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fr-FR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</a:endParaRPr>
                  </a:p>
                </p:txBody>
              </p:sp>
              <p:sp>
                <p:nvSpPr>
                  <p:cNvPr id="41" name="Ellipse 40"/>
                  <p:cNvSpPr/>
                  <p:nvPr/>
                </p:nvSpPr>
                <p:spPr bwMode="auto">
                  <a:xfrm rot="18390050">
                    <a:off x="2346816" y="4395288"/>
                    <a:ext cx="1965203" cy="98049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  <a:effectLst/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wrap="none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fr-FR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</a:endParaRPr>
                  </a:p>
                </p:txBody>
              </p:sp>
              <p:sp>
                <p:nvSpPr>
                  <p:cNvPr id="42" name="Ellipse 41"/>
                  <p:cNvSpPr/>
                  <p:nvPr/>
                </p:nvSpPr>
                <p:spPr bwMode="auto">
                  <a:xfrm rot="20305820">
                    <a:off x="1858935" y="3688741"/>
                    <a:ext cx="1965203" cy="98049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  <a:effectLst/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wrap="none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fr-FR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</a:endParaRPr>
                  </a:p>
                </p:txBody>
              </p:sp>
              <p:sp>
                <p:nvSpPr>
                  <p:cNvPr id="43" name="Ellipse 42"/>
                  <p:cNvSpPr/>
                  <p:nvPr/>
                </p:nvSpPr>
                <p:spPr bwMode="auto">
                  <a:xfrm rot="480621">
                    <a:off x="1854458" y="2784678"/>
                    <a:ext cx="1965203" cy="98049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  <a:effectLst/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wrap="none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fr-FR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</a:endParaRPr>
                  </a:p>
                </p:txBody>
              </p:sp>
              <p:sp>
                <p:nvSpPr>
                  <p:cNvPr id="44" name="Ellipse 43"/>
                  <p:cNvSpPr/>
                  <p:nvPr/>
                </p:nvSpPr>
                <p:spPr bwMode="auto">
                  <a:xfrm rot="2763479">
                    <a:off x="2391269" y="2083574"/>
                    <a:ext cx="1965203" cy="98049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  <a:effectLst/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wrap="none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fr-FR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</a:endParaRPr>
                  </a:p>
                </p:txBody>
              </p:sp>
            </p:grpSp>
            <p:sp>
              <p:nvSpPr>
                <p:cNvPr id="32" name="Ellipse 31"/>
                <p:cNvSpPr/>
                <p:nvPr/>
              </p:nvSpPr>
              <p:spPr>
                <a:xfrm>
                  <a:off x="2857384" y="2358388"/>
                  <a:ext cx="2750530" cy="27516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33" name="Ellipse 32"/>
                <p:cNvSpPr/>
                <p:nvPr/>
              </p:nvSpPr>
              <p:spPr>
                <a:xfrm>
                  <a:off x="3053648" y="2553222"/>
                  <a:ext cx="2359413" cy="236200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sp>
            <p:nvSpPr>
              <p:cNvPr id="9" name="Rectangle 11"/>
              <p:cNvSpPr>
                <a:spLocks noChangeArrowheads="1"/>
              </p:cNvSpPr>
              <p:nvPr/>
            </p:nvSpPr>
            <p:spPr bwMode="auto">
              <a:xfrm>
                <a:off x="5198504" y="5252302"/>
                <a:ext cx="82907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fr-FR" altLang="fr-FR" sz="1100" dirty="0">
                    <a:solidFill>
                      <a:srgbClr val="404040"/>
                    </a:solidFill>
                  </a:rPr>
                  <a:t>Coffre-fort </a:t>
                </a:r>
                <a:br>
                  <a:rPr lang="fr-FR" altLang="fr-FR" sz="1100" dirty="0">
                    <a:solidFill>
                      <a:srgbClr val="404040"/>
                    </a:solidFill>
                  </a:rPr>
                </a:br>
                <a:r>
                  <a:rPr lang="fr-FR" altLang="fr-FR" sz="1100" dirty="0">
                    <a:solidFill>
                      <a:srgbClr val="404040"/>
                    </a:solidFill>
                  </a:rPr>
                  <a:t>numérique</a:t>
                </a:r>
              </a:p>
            </p:txBody>
          </p:sp>
          <p:sp>
            <p:nvSpPr>
              <p:cNvPr id="10" name="Rectangle 13"/>
              <p:cNvSpPr>
                <a:spLocks noChangeArrowheads="1"/>
              </p:cNvSpPr>
              <p:nvPr/>
            </p:nvSpPr>
            <p:spPr bwMode="auto">
              <a:xfrm>
                <a:off x="3930318" y="1627092"/>
                <a:ext cx="718466" cy="600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fr-FR" altLang="fr-FR" sz="1100" dirty="0">
                    <a:solidFill>
                      <a:srgbClr val="404040"/>
                    </a:solidFill>
                  </a:rPr>
                  <a:t>Retraits </a:t>
                </a:r>
                <a:br>
                  <a:rPr lang="fr-FR" altLang="fr-FR" sz="1100" dirty="0">
                    <a:solidFill>
                      <a:srgbClr val="404040"/>
                    </a:solidFill>
                  </a:rPr>
                </a:br>
                <a:r>
                  <a:rPr lang="fr-FR" altLang="fr-FR" sz="1100" dirty="0">
                    <a:solidFill>
                      <a:srgbClr val="404040"/>
                    </a:solidFill>
                  </a:rPr>
                  <a:t>déplacés </a:t>
                </a:r>
                <a:br>
                  <a:rPr lang="fr-FR" altLang="fr-FR" sz="1100" dirty="0">
                    <a:solidFill>
                      <a:srgbClr val="404040"/>
                    </a:solidFill>
                  </a:rPr>
                </a:br>
                <a:r>
                  <a:rPr lang="fr-FR" altLang="fr-FR" sz="1100" dirty="0">
                    <a:solidFill>
                      <a:srgbClr val="404040"/>
                    </a:solidFill>
                  </a:rPr>
                  <a:t>illimités</a:t>
                </a:r>
              </a:p>
            </p:txBody>
          </p:sp>
          <p:sp>
            <p:nvSpPr>
              <p:cNvPr id="11" name="Rectangle 15"/>
              <p:cNvSpPr>
                <a:spLocks noChangeArrowheads="1"/>
              </p:cNvSpPr>
              <p:nvPr/>
            </p:nvSpPr>
            <p:spPr bwMode="auto">
              <a:xfrm>
                <a:off x="5054493" y="2156363"/>
                <a:ext cx="997389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fr-FR" altLang="fr-FR" sz="1100" dirty="0">
                    <a:solidFill>
                      <a:srgbClr val="404040"/>
                    </a:solidFill>
                  </a:rPr>
                  <a:t>Option </a:t>
                </a:r>
                <a:br>
                  <a:rPr lang="fr-FR" altLang="fr-FR" sz="1100" dirty="0">
                    <a:solidFill>
                      <a:srgbClr val="404040"/>
                    </a:solidFill>
                  </a:rPr>
                </a:br>
                <a:r>
                  <a:rPr lang="fr-FR" altLang="fr-FR" sz="1100" dirty="0">
                    <a:solidFill>
                      <a:srgbClr val="404040"/>
                    </a:solidFill>
                  </a:rPr>
                  <a:t>Internationale</a:t>
                </a:r>
              </a:p>
            </p:txBody>
          </p:sp>
          <p:sp>
            <p:nvSpPr>
              <p:cNvPr id="12" name="Rectangle 21"/>
              <p:cNvSpPr>
                <a:spLocks noChangeArrowheads="1"/>
              </p:cNvSpPr>
              <p:nvPr/>
            </p:nvSpPr>
            <p:spPr bwMode="auto">
              <a:xfrm>
                <a:off x="5459336" y="3092345"/>
                <a:ext cx="1380948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fr-FR" altLang="fr-FR" sz="1100" dirty="0">
                    <a:solidFill>
                      <a:srgbClr val="404040"/>
                    </a:solidFill>
                  </a:rPr>
                  <a:t>Opérations </a:t>
                </a:r>
                <a:br>
                  <a:rPr lang="fr-FR" altLang="fr-FR" sz="1100" dirty="0">
                    <a:solidFill>
                      <a:srgbClr val="404040"/>
                    </a:solidFill>
                  </a:rPr>
                </a:br>
                <a:r>
                  <a:rPr lang="fr-FR" altLang="fr-FR" sz="1100" dirty="0">
                    <a:solidFill>
                      <a:srgbClr val="404040"/>
                    </a:solidFill>
                  </a:rPr>
                  <a:t>courantes illimitées</a:t>
                </a:r>
              </a:p>
            </p:txBody>
          </p:sp>
          <p:sp>
            <p:nvSpPr>
              <p:cNvPr id="13" name="Rectangle 23"/>
              <p:cNvSpPr>
                <a:spLocks noChangeArrowheads="1"/>
              </p:cNvSpPr>
              <p:nvPr/>
            </p:nvSpPr>
            <p:spPr bwMode="auto">
              <a:xfrm>
                <a:off x="2618412" y="5565576"/>
                <a:ext cx="946093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fr-FR" altLang="fr-FR" sz="1100" dirty="0" err="1">
                    <a:solidFill>
                      <a:srgbClr val="404040"/>
                    </a:solidFill>
                  </a:rPr>
                  <a:t>E-carte</a:t>
                </a:r>
                <a:r>
                  <a:rPr lang="fr-FR" altLang="fr-FR" sz="1100" dirty="0">
                    <a:solidFill>
                      <a:srgbClr val="404040"/>
                    </a:solidFill>
                  </a:rPr>
                  <a:t> Bleue</a:t>
                </a: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/>
            </p:nvSpPr>
            <p:spPr bwMode="auto">
              <a:xfrm>
                <a:off x="5847024" y="4244322"/>
                <a:ext cx="761747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fr-FR" altLang="fr-FR" sz="1100" dirty="0">
                    <a:solidFill>
                      <a:srgbClr val="404040"/>
                    </a:solidFill>
                  </a:rPr>
                  <a:t>Franchise </a:t>
                </a:r>
                <a:br>
                  <a:rPr lang="fr-FR" altLang="fr-FR" sz="1100" dirty="0">
                    <a:solidFill>
                      <a:srgbClr val="404040"/>
                    </a:solidFill>
                  </a:rPr>
                </a:br>
                <a:r>
                  <a:rPr lang="fr-FR" altLang="fr-FR" sz="1100" dirty="0">
                    <a:solidFill>
                      <a:srgbClr val="404040"/>
                    </a:solidFill>
                  </a:rPr>
                  <a:t>d’agios</a:t>
                </a: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/>
            </p:nvSpPr>
            <p:spPr bwMode="auto">
              <a:xfrm>
                <a:off x="3783261" y="5788919"/>
                <a:ext cx="925253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fr-FR" altLang="fr-FR" sz="1100" dirty="0" err="1">
                    <a:solidFill>
                      <a:srgbClr val="404040"/>
                    </a:solidFill>
                  </a:rPr>
                  <a:t>AlertEcureuil</a:t>
                </a:r>
                <a:endParaRPr lang="fr-FR" altLang="fr-FR" sz="1100" dirty="0">
                  <a:solidFill>
                    <a:srgbClr val="404040"/>
                  </a:solidFill>
                </a:endParaRPr>
              </a:p>
            </p:txBody>
          </p:sp>
          <p:sp>
            <p:nvSpPr>
              <p:cNvPr id="16" name="Rectangle 28"/>
              <p:cNvSpPr>
                <a:spLocks noChangeArrowheads="1"/>
              </p:cNvSpPr>
              <p:nvPr/>
            </p:nvSpPr>
            <p:spPr bwMode="auto">
              <a:xfrm>
                <a:off x="2606300" y="2084420"/>
                <a:ext cx="864311" cy="4308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fr-FR" altLang="fr-FR" sz="1100" dirty="0">
                    <a:solidFill>
                      <a:srgbClr val="404040"/>
                    </a:solidFill>
                  </a:rPr>
                  <a:t>Assurance </a:t>
                </a:r>
                <a:br>
                  <a:rPr lang="fr-FR" altLang="fr-FR" sz="1100" dirty="0">
                    <a:solidFill>
                      <a:srgbClr val="404040"/>
                    </a:solidFill>
                  </a:rPr>
                </a:br>
                <a:r>
                  <a:rPr lang="fr-FR" altLang="fr-FR" sz="1100" dirty="0">
                    <a:solidFill>
                      <a:srgbClr val="404040"/>
                    </a:solidFill>
                  </a:rPr>
                  <a:t>sur </a:t>
                </a:r>
                <a:r>
                  <a:rPr lang="fr-FR" altLang="fr-FR" sz="1100" dirty="0" smtClean="0">
                    <a:solidFill>
                      <a:srgbClr val="404040"/>
                    </a:solidFill>
                  </a:rPr>
                  <a:t>Epargne</a:t>
                </a:r>
                <a:endParaRPr lang="fr-FR" altLang="fr-FR" sz="1100" dirty="0">
                  <a:solidFill>
                    <a:srgbClr val="404040"/>
                  </a:solidFill>
                </a:endParaRPr>
              </a:p>
            </p:txBody>
          </p:sp>
          <p:sp>
            <p:nvSpPr>
              <p:cNvPr id="17" name="Rectangle 29"/>
              <p:cNvSpPr>
                <a:spLocks noChangeArrowheads="1"/>
              </p:cNvSpPr>
              <p:nvPr/>
            </p:nvSpPr>
            <p:spPr bwMode="auto">
              <a:xfrm>
                <a:off x="1897810" y="3307235"/>
                <a:ext cx="901180" cy="261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fr-FR" altLang="fr-FR" sz="1100" dirty="0" err="1" smtClean="0">
                    <a:solidFill>
                      <a:srgbClr val="404040"/>
                    </a:solidFill>
                  </a:rPr>
                  <a:t>Secur’Média</a:t>
                </a:r>
                <a:endParaRPr lang="fr-FR" altLang="fr-FR" sz="1100" dirty="0">
                  <a:solidFill>
                    <a:srgbClr val="404040"/>
                  </a:solidFill>
                </a:endParaRPr>
              </a:p>
            </p:txBody>
          </p:sp>
          <p:sp>
            <p:nvSpPr>
              <p:cNvPr id="18" name="Rectangle 30"/>
              <p:cNvSpPr>
                <a:spLocks noChangeArrowheads="1"/>
              </p:cNvSpPr>
              <p:nvPr/>
            </p:nvSpPr>
            <p:spPr bwMode="auto">
              <a:xfrm>
                <a:off x="1549377" y="4466975"/>
                <a:ext cx="1685171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fr-FR" altLang="fr-FR" sz="1100" dirty="0">
                    <a:solidFill>
                      <a:srgbClr val="404040"/>
                    </a:solidFill>
                  </a:rPr>
                  <a:t>Protection </a:t>
                </a:r>
                <a:r>
                  <a:rPr lang="fr-FR" altLang="fr-FR" sz="1100" dirty="0" smtClean="0">
                    <a:solidFill>
                      <a:srgbClr val="404040"/>
                    </a:solidFill>
                  </a:rPr>
                  <a:t>Juridique</a:t>
                </a:r>
                <a:endParaRPr lang="fr-FR" altLang="fr-FR" sz="1100" dirty="0">
                  <a:solidFill>
                    <a:srgbClr val="404040"/>
                  </a:solidFill>
                </a:endParaRPr>
              </a:p>
            </p:txBody>
          </p:sp>
          <p:sp>
            <p:nvSpPr>
              <p:cNvPr id="29" name="Rectangle 5"/>
              <p:cNvSpPr>
                <a:spLocks noChangeArrowheads="1"/>
              </p:cNvSpPr>
              <p:nvPr/>
            </p:nvSpPr>
            <p:spPr bwMode="auto">
              <a:xfrm>
                <a:off x="3403963" y="2845300"/>
                <a:ext cx="2225064" cy="1917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42875" indent="-142875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marL="171450" indent="-171450" eaLnBrk="1" hangingPunct="1">
                  <a:buClr>
                    <a:schemeClr val="accent5">
                      <a:lumMod val="75000"/>
                    </a:schemeClr>
                  </a:buClr>
                  <a:buSzPct val="70000"/>
                  <a:buFont typeface="Wingdings" panose="05000000000000000000" pitchFamily="2" charset="2"/>
                  <a:buChar char="§"/>
                </a:pPr>
                <a:r>
                  <a:rPr lang="fr-FR" altLang="fr-FR" sz="1000" dirty="0"/>
                  <a:t>Carte bancaire au choix</a:t>
                </a:r>
              </a:p>
              <a:p>
                <a:pPr marL="171450" indent="-171450" eaLnBrk="1" hangingPunct="1">
                  <a:buClr>
                    <a:schemeClr val="accent5">
                      <a:lumMod val="75000"/>
                    </a:schemeClr>
                  </a:buClr>
                  <a:buSzPct val="70000"/>
                  <a:buFont typeface="Wingdings" panose="05000000000000000000" pitchFamily="2" charset="2"/>
                  <a:buChar char="§"/>
                </a:pPr>
                <a:r>
                  <a:rPr lang="fr-FR" altLang="fr-FR" sz="1000" dirty="0"/>
                  <a:t>Compte courant et frais </a:t>
                </a:r>
                <a:br>
                  <a:rPr lang="fr-FR" altLang="fr-FR" sz="1000" dirty="0"/>
                </a:br>
                <a:r>
                  <a:rPr lang="fr-FR" altLang="fr-FR" sz="1000" dirty="0"/>
                  <a:t>de tenue de compte</a:t>
                </a:r>
              </a:p>
              <a:p>
                <a:pPr marL="171450" indent="-171450" eaLnBrk="1" hangingPunct="1">
                  <a:buClr>
                    <a:schemeClr val="accent5">
                      <a:lumMod val="75000"/>
                    </a:schemeClr>
                  </a:buClr>
                  <a:buSzPct val="70000"/>
                  <a:buFont typeface="Wingdings" panose="05000000000000000000" pitchFamily="2" charset="2"/>
                  <a:buChar char="§"/>
                </a:pPr>
                <a:r>
                  <a:rPr lang="fr-FR" altLang="fr-FR" sz="1000" dirty="0"/>
                  <a:t>Chéquier</a:t>
                </a:r>
              </a:p>
              <a:p>
                <a:pPr marL="171450" indent="-171450" eaLnBrk="1" hangingPunct="1">
                  <a:buClr>
                    <a:schemeClr val="accent5">
                      <a:lumMod val="75000"/>
                    </a:schemeClr>
                  </a:buClr>
                  <a:buSzPct val="70000"/>
                  <a:buFont typeface="Wingdings" panose="05000000000000000000" pitchFamily="2" charset="2"/>
                  <a:buChar char="§"/>
                </a:pPr>
                <a:r>
                  <a:rPr lang="fr-FR" altLang="fr-FR" sz="1000" dirty="0"/>
                  <a:t>Relevés de compte mensuels </a:t>
                </a:r>
                <a:endParaRPr lang="fr-FR" altLang="fr-FR" sz="1000" dirty="0" smtClean="0"/>
              </a:p>
              <a:p>
                <a:pPr marL="171450" indent="-171450" eaLnBrk="1" hangingPunct="1">
                  <a:buClr>
                    <a:schemeClr val="accent5">
                      <a:lumMod val="75000"/>
                    </a:schemeClr>
                  </a:buClr>
                  <a:buSzPct val="70000"/>
                  <a:buFont typeface="Wingdings" panose="05000000000000000000" pitchFamily="2" charset="2"/>
                  <a:buChar char="§"/>
                </a:pPr>
                <a:r>
                  <a:rPr lang="fr-FR" altLang="fr-FR" sz="1000" dirty="0" smtClean="0"/>
                  <a:t>Banque </a:t>
                </a:r>
                <a:r>
                  <a:rPr lang="fr-FR" altLang="fr-FR" sz="1000" dirty="0"/>
                  <a:t>à distance </a:t>
                </a:r>
                <a:r>
                  <a:rPr lang="fr-FR" altLang="fr-FR" sz="1000" dirty="0" smtClean="0"/>
                  <a:t>Autorisation </a:t>
                </a:r>
                <a:r>
                  <a:rPr lang="fr-FR" altLang="fr-FR" sz="1000" dirty="0"/>
                  <a:t>de découvert </a:t>
                </a:r>
                <a:endParaRPr lang="fr-FR" altLang="fr-FR" sz="1000" dirty="0" smtClean="0"/>
              </a:p>
              <a:p>
                <a:pPr marL="171450" indent="-171450" eaLnBrk="1" hangingPunct="1">
                  <a:buClr>
                    <a:schemeClr val="accent5">
                      <a:lumMod val="75000"/>
                    </a:schemeClr>
                  </a:buClr>
                  <a:buSzPct val="70000"/>
                  <a:buFont typeface="Wingdings" panose="05000000000000000000" pitchFamily="2" charset="2"/>
                  <a:buChar char="§"/>
                </a:pPr>
                <a:r>
                  <a:rPr lang="fr-FR" altLang="fr-FR" sz="1000" dirty="0" smtClean="0"/>
                  <a:t>Assurance </a:t>
                </a:r>
                <a:r>
                  <a:rPr lang="fr-FR" altLang="fr-FR" sz="1000" dirty="0"/>
                  <a:t>sur </a:t>
                </a:r>
                <a:r>
                  <a:rPr lang="fr-FR" altLang="fr-FR" sz="1000" dirty="0" smtClean="0"/>
                  <a:t>compte</a:t>
                </a:r>
              </a:p>
              <a:p>
                <a:pPr marL="171450" indent="-171450" eaLnBrk="1" hangingPunct="1">
                  <a:buClr>
                    <a:schemeClr val="accent5">
                      <a:lumMod val="75000"/>
                    </a:schemeClr>
                  </a:buClr>
                  <a:buSzPct val="70000"/>
                  <a:buFont typeface="Wingdings" panose="05000000000000000000" pitchFamily="2" charset="2"/>
                  <a:buChar char="§"/>
                </a:pPr>
                <a:r>
                  <a:rPr lang="fr-FR" altLang="fr-FR" sz="1000" dirty="0" smtClean="0"/>
                  <a:t>Franchise </a:t>
                </a:r>
                <a:r>
                  <a:rPr lang="fr-FR" altLang="fr-FR" sz="1000" dirty="0"/>
                  <a:t>de retraits déplacés </a:t>
                </a:r>
                <a:endParaRPr lang="fr-FR" altLang="fr-FR" sz="1000" dirty="0" smtClean="0"/>
              </a:p>
              <a:p>
                <a:pPr marL="171450" indent="-171450" eaLnBrk="1" hangingPunct="1">
                  <a:buClr>
                    <a:schemeClr val="accent5">
                      <a:lumMod val="75000"/>
                    </a:schemeClr>
                  </a:buClr>
                  <a:buSzPct val="70000"/>
                  <a:buFont typeface="Wingdings" panose="05000000000000000000" pitchFamily="2" charset="2"/>
                  <a:buChar char="§"/>
                </a:pPr>
                <a:r>
                  <a:rPr lang="fr-FR" altLang="fr-FR" sz="1000" dirty="0" smtClean="0"/>
                  <a:t>Domilis</a:t>
                </a:r>
                <a:endParaRPr lang="fr-FR" altLang="fr-FR" sz="1000" dirty="0"/>
              </a:p>
              <a:p>
                <a:pPr marL="171450" indent="-171450" eaLnBrk="1" hangingPunct="1">
                  <a:buClr>
                    <a:schemeClr val="accent5">
                      <a:lumMod val="75000"/>
                    </a:schemeClr>
                  </a:buClr>
                  <a:buSzPct val="70000"/>
                  <a:buFont typeface="Wingdings" panose="05000000000000000000" pitchFamily="2" charset="2"/>
                  <a:buChar char="§"/>
                </a:pPr>
                <a:r>
                  <a:rPr lang="fr-FR" altLang="fr-FR" sz="1000" dirty="0" err="1"/>
                  <a:t>Eparfix</a:t>
                </a:r>
                <a:r>
                  <a:rPr lang="fr-FR" altLang="fr-FR" sz="1000" dirty="0"/>
                  <a:t>/ </a:t>
                </a:r>
                <a:r>
                  <a:rPr lang="fr-FR" altLang="fr-FR" sz="1000" dirty="0" err="1"/>
                  <a:t>Eparplus</a:t>
                </a:r>
                <a:endParaRPr lang="fr-FR" altLang="fr-FR" sz="1000" dirty="0"/>
              </a:p>
            </p:txBody>
          </p:sp>
          <p:sp>
            <p:nvSpPr>
              <p:cNvPr id="30" name="ZoneTexte 8"/>
              <p:cNvSpPr txBox="1">
                <a:spLocks noChangeArrowheads="1"/>
              </p:cNvSpPr>
              <p:nvPr/>
            </p:nvSpPr>
            <p:spPr bwMode="auto">
              <a:xfrm rot="-5400000">
                <a:off x="2945403" y="3817229"/>
                <a:ext cx="644728" cy="2797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fr-FR" altLang="fr-FR" sz="1400" b="1"/>
                  <a:t>SOCLE</a:t>
                </a:r>
              </a:p>
            </p:txBody>
          </p:sp>
        </p:grpSp>
        <p:sp>
          <p:nvSpPr>
            <p:cNvPr id="7" name="ZoneTexte 96"/>
            <p:cNvSpPr txBox="1">
              <a:spLocks noChangeArrowheads="1"/>
            </p:cNvSpPr>
            <p:nvPr/>
          </p:nvSpPr>
          <p:spPr bwMode="auto">
            <a:xfrm rot="-5400000">
              <a:off x="185649" y="3557626"/>
              <a:ext cx="24157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fr-FR" altLang="fr-FR" sz="1400" b="1"/>
                <a:t>SERVICES COMPLÉMENTAIRES</a:t>
              </a:r>
            </a:p>
          </p:txBody>
        </p:sp>
      </p:grp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25566">
            <a:off x="7891439" y="2482069"/>
            <a:ext cx="1226346" cy="1755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2" name="Rectangle 61"/>
          <p:cNvSpPr/>
          <p:nvPr/>
        </p:nvSpPr>
        <p:spPr>
          <a:xfrm>
            <a:off x="5377968" y="5255512"/>
            <a:ext cx="3609198" cy="83778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anchor="ctr"/>
          <a:lstStyle/>
          <a:p>
            <a:pPr>
              <a:buClr>
                <a:srgbClr val="CC3399"/>
              </a:buClr>
              <a:defRPr/>
            </a:pPr>
            <a:r>
              <a:rPr lang="fr-FR" altLang="fr-F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Retrouver </a:t>
            </a:r>
            <a:r>
              <a:rPr lang="fr-FR" altLang="fr-FR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le détails de nos offres en bancarisation dans le </a:t>
            </a:r>
            <a:r>
              <a:rPr lang="fr-FR" altLang="fr-FR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3"/>
              </a:rPr>
              <a:t>Book Bancarisation </a:t>
            </a:r>
            <a:r>
              <a:rPr lang="fr-FR" altLang="fr-FR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ou dans la Rubrique des Commerciaux</a:t>
            </a:r>
            <a:endParaRPr lang="fr-FR" altLang="fr-FR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3" name="Image 62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7968" y="5405614"/>
            <a:ext cx="553423" cy="532193"/>
          </a:xfrm>
          <a:prstGeom prst="rect">
            <a:avLst/>
          </a:prstGeom>
        </p:spPr>
      </p:pic>
      <p:sp>
        <p:nvSpPr>
          <p:cNvPr id="64" name="ZoneTexte 63"/>
          <p:cNvSpPr txBox="1"/>
          <p:nvPr/>
        </p:nvSpPr>
        <p:spPr>
          <a:xfrm>
            <a:off x="622521" y="1412350"/>
            <a:ext cx="804520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ct val="0"/>
              </a:spcAft>
            </a:pPr>
            <a:r>
              <a:rPr lang="fr-FR" sz="1400" dirty="0" smtClean="0">
                <a:latin typeface="Calibri" pitchFamily="34" charset="0"/>
                <a:cs typeface="Calibri" pitchFamily="34" charset="0"/>
              </a:rPr>
              <a:t>Une </a:t>
            </a:r>
            <a:r>
              <a:rPr lang="fr-FR" sz="1400" dirty="0">
                <a:latin typeface="Calibri" pitchFamily="34" charset="0"/>
                <a:cs typeface="Calibri" pitchFamily="34" charset="0"/>
              </a:rPr>
              <a:t>fois les flux rapatriés, équiper son client en </a:t>
            </a:r>
            <a:r>
              <a:rPr lang="fr-FR" sz="1400" dirty="0" smtClean="0">
                <a:latin typeface="Calibri" pitchFamily="34" charset="0"/>
                <a:cs typeface="Calibri" pitchFamily="34" charset="0"/>
              </a:rPr>
              <a:t>Bouquet Liberté </a:t>
            </a:r>
            <a:r>
              <a:rPr lang="fr-FR" sz="1400" dirty="0">
                <a:latin typeface="Calibri" pitchFamily="34" charset="0"/>
                <a:cs typeface="Calibri" pitchFamily="34" charset="0"/>
              </a:rPr>
              <a:t>est indispensable pour s’assurer </a:t>
            </a:r>
            <a:r>
              <a:rPr lang="fr-FR" sz="1400" dirty="0" smtClean="0">
                <a:latin typeface="Calibri" pitchFamily="34" charset="0"/>
                <a:cs typeface="Calibri" pitchFamily="34" charset="0"/>
              </a:rPr>
              <a:t>de la pérennité de la relation. </a:t>
            </a:r>
          </a:p>
          <a:p>
            <a:pPr algn="just">
              <a:spcAft>
                <a:spcPct val="0"/>
              </a:spcAft>
            </a:pPr>
            <a:endParaRPr lang="fr-FR" altLang="fr-FR" sz="1400" dirty="0">
              <a:latin typeface="Calibri" pitchFamily="34" charset="0"/>
              <a:cs typeface="Calibri" pitchFamily="34" charset="0"/>
            </a:endParaRPr>
          </a:p>
          <a:p>
            <a:pPr lvl="1" algn="just"/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/>
            <a:endParaRPr lang="fr-FR" sz="1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5800067" y="2389403"/>
            <a:ext cx="1976438" cy="96436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Aft>
                <a:spcPts val="100"/>
              </a:spcAft>
              <a:defRPr/>
            </a:pPr>
            <a:r>
              <a:rPr lang="fr-FR" altLang="fr-FR" sz="1100" b="1" dirty="0" smtClean="0"/>
              <a:t>Tarif mensuel </a:t>
            </a:r>
          </a:p>
          <a:p>
            <a:pPr marL="171450" indent="-171450" eaLnBrk="1" hangingPunct="1">
              <a:spcAft>
                <a:spcPts val="1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/>
            </a:pPr>
            <a:r>
              <a:rPr lang="fr-FR" altLang="fr-FR" sz="1100" dirty="0" smtClean="0"/>
              <a:t>Avec Visa </a:t>
            </a:r>
            <a:r>
              <a:rPr lang="fr-FR" altLang="fr-FR" sz="1100" dirty="0" err="1" smtClean="0"/>
              <a:t>Classic</a:t>
            </a:r>
            <a:r>
              <a:rPr lang="fr-FR" altLang="fr-FR" sz="1100" dirty="0" smtClean="0"/>
              <a:t> : 8,80€</a:t>
            </a:r>
          </a:p>
          <a:p>
            <a:pPr marL="171450" indent="-171450" eaLnBrk="1" hangingPunct="1">
              <a:buClr>
                <a:schemeClr val="accent5"/>
              </a:buClr>
              <a:buFont typeface="Wingdings" panose="05000000000000000000" pitchFamily="2" charset="2"/>
              <a:buChar char="§"/>
              <a:defRPr/>
            </a:pPr>
            <a:r>
              <a:rPr lang="fr-FR" altLang="fr-FR" sz="1100" dirty="0" smtClean="0"/>
              <a:t>Avec Visa Premier : 15€</a:t>
            </a:r>
          </a:p>
          <a:p>
            <a:pPr marL="171450" indent="-171450" eaLnBrk="1" hangingPunct="1">
              <a:buClr>
                <a:schemeClr val="accent5"/>
              </a:buClr>
              <a:buFont typeface="Wingdings" panose="05000000000000000000" pitchFamily="2" charset="2"/>
              <a:buChar char="§"/>
              <a:defRPr/>
            </a:pPr>
            <a:r>
              <a:rPr lang="fr-FR" altLang="fr-FR" sz="1100" dirty="0" smtClean="0"/>
              <a:t>Avec Visa </a:t>
            </a:r>
            <a:r>
              <a:rPr lang="fr-FR" altLang="fr-FR" sz="1100" dirty="0" err="1" smtClean="0"/>
              <a:t>Platinum</a:t>
            </a:r>
            <a:r>
              <a:rPr lang="fr-FR" altLang="fr-FR" sz="1100" dirty="0" smtClean="0"/>
              <a:t> : 21€</a:t>
            </a:r>
          </a:p>
          <a:p>
            <a:pPr marL="171450" indent="-171450" eaLnBrk="1" hangingPunct="1">
              <a:buClr>
                <a:schemeClr val="accent5"/>
              </a:buClr>
              <a:buFont typeface="Wingdings" panose="05000000000000000000" pitchFamily="2" charset="2"/>
              <a:buChar char="§"/>
              <a:defRPr/>
            </a:pPr>
            <a:r>
              <a:rPr lang="fr-FR" altLang="fr-FR" sz="1100" dirty="0" smtClean="0"/>
              <a:t>Avec Visa </a:t>
            </a:r>
            <a:r>
              <a:rPr lang="fr-FR" altLang="fr-FR" sz="1100" dirty="0" err="1" smtClean="0"/>
              <a:t>Infinite</a:t>
            </a:r>
            <a:r>
              <a:rPr lang="fr-FR" altLang="fr-FR" sz="1100" dirty="0" smtClean="0"/>
              <a:t> : 31€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5800067" y="3405403"/>
            <a:ext cx="1976438" cy="95154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Aft>
                <a:spcPts val="100"/>
              </a:spcAft>
              <a:defRPr/>
            </a:pPr>
            <a:r>
              <a:rPr lang="fr-FR" altLang="fr-FR" sz="1100" b="1" dirty="0" smtClean="0"/>
              <a:t>Tarifs Jeunes</a:t>
            </a:r>
          </a:p>
          <a:p>
            <a:pPr marL="171450" indent="-171450" eaLnBrk="1" hangingPunct="1">
              <a:buClr>
                <a:schemeClr val="accent5"/>
              </a:buClr>
              <a:buFont typeface="Wingdings" panose="05000000000000000000" pitchFamily="2" charset="2"/>
              <a:buChar char="§"/>
              <a:defRPr/>
            </a:pPr>
            <a:r>
              <a:rPr lang="fr-FR" altLang="fr-FR" sz="1100" dirty="0" smtClean="0"/>
              <a:t>18-21 ans : </a:t>
            </a:r>
            <a:r>
              <a:rPr lang="fr-FR" altLang="fr-FR" sz="1100" b="1" dirty="0" smtClean="0">
                <a:solidFill>
                  <a:srgbClr val="FF0000"/>
                </a:solidFill>
              </a:rPr>
              <a:t>-75% </a:t>
            </a:r>
            <a:r>
              <a:rPr lang="fr-FR" altLang="fr-FR" sz="1100" dirty="0" smtClean="0"/>
              <a:t>de réduction</a:t>
            </a:r>
          </a:p>
          <a:p>
            <a:pPr marL="171450" indent="-171450" eaLnBrk="1" hangingPunct="1">
              <a:buClr>
                <a:schemeClr val="accent5"/>
              </a:buClr>
              <a:buFont typeface="Wingdings" panose="05000000000000000000" pitchFamily="2" charset="2"/>
              <a:buChar char="§"/>
              <a:defRPr/>
            </a:pPr>
            <a:r>
              <a:rPr lang="fr-FR" altLang="fr-FR" sz="1100" dirty="0" smtClean="0"/>
              <a:t>22-25 ans : </a:t>
            </a:r>
            <a:r>
              <a:rPr lang="fr-FR" altLang="fr-FR" sz="1100" b="1" dirty="0" smtClean="0">
                <a:solidFill>
                  <a:srgbClr val="FF0000"/>
                </a:solidFill>
              </a:rPr>
              <a:t>-50% </a:t>
            </a:r>
            <a:r>
              <a:rPr lang="fr-FR" altLang="fr-FR" sz="1100" dirty="0" smtClean="0"/>
              <a:t>de réduction</a:t>
            </a:r>
          </a:p>
        </p:txBody>
      </p:sp>
      <p:graphicFrame>
        <p:nvGraphicFramePr>
          <p:cNvPr id="67" name="Diagramme 66"/>
          <p:cNvGraphicFramePr/>
          <p:nvPr>
            <p:extLst>
              <p:ext uri="{D42A27DB-BD31-4B8C-83A1-F6EECF244321}">
                <p14:modId xmlns:p14="http://schemas.microsoft.com/office/powerpoint/2010/main" val="2640378911"/>
              </p:ext>
            </p:extLst>
          </p:nvPr>
        </p:nvGraphicFramePr>
        <p:xfrm>
          <a:off x="5809323" y="4568363"/>
          <a:ext cx="1980823" cy="300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8" name="Rectangle 67"/>
          <p:cNvSpPr/>
          <p:nvPr/>
        </p:nvSpPr>
        <p:spPr>
          <a:xfrm>
            <a:off x="5660367" y="4437112"/>
            <a:ext cx="874713" cy="74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800" dirty="0">
                <a:solidFill>
                  <a:schemeClr val="accent5"/>
                </a:solidFill>
              </a:rPr>
              <a:t>1 service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292192" y="4437112"/>
            <a:ext cx="874713" cy="74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800" dirty="0">
                <a:solidFill>
                  <a:schemeClr val="accent5"/>
                </a:solidFill>
              </a:rPr>
              <a:t>2 services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039905" y="4437112"/>
            <a:ext cx="647700" cy="74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800" dirty="0">
                <a:solidFill>
                  <a:schemeClr val="accent5"/>
                </a:solidFill>
              </a:rPr>
              <a:t>3 services</a:t>
            </a:r>
          </a:p>
        </p:txBody>
      </p:sp>
    </p:spTree>
    <p:extLst>
      <p:ext uri="{BB962C8B-B14F-4D97-AF65-F5344CB8AC3E}">
        <p14:creationId xmlns:p14="http://schemas.microsoft.com/office/powerpoint/2010/main" val="170077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650456" cy="707886"/>
          </a:xfrm>
        </p:spPr>
        <p:txBody>
          <a:bodyPr/>
          <a:lstStyle/>
          <a:p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NOS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Offres majeures</a:t>
            </a: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Izicarte, bien plus qu’une carte de paiement		1/3</a:t>
            </a: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323528" y="1340768"/>
            <a:ext cx="83529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La carte VISA Izicarte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rassemble toutes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les fonctionnalités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de la carte Visa </a:t>
            </a:r>
            <a:r>
              <a:rPr lang="fr-F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Classic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, de la carte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Visa Premier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ou de la carte Visa </a:t>
            </a:r>
            <a:r>
              <a:rPr lang="fr-F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Platinum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, avec un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avantage supplémentaire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: le crédit renouvelable, qui lui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est automatiquement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associé et permet de faire face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aux dépenses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imprévues ou qui ne peuvent pas attendre.</a:t>
            </a:r>
          </a:p>
        </p:txBody>
      </p:sp>
      <p:sp>
        <p:nvSpPr>
          <p:cNvPr id="4" name="Rectangle 3"/>
          <p:cNvSpPr/>
          <p:nvPr/>
        </p:nvSpPr>
        <p:spPr>
          <a:xfrm>
            <a:off x="395536" y="2204864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Avec Izicarte, le client a la possibilité d’effectuer des retraits ou des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paiements au comptant ou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à crédit, par l’utilisation du crédit renouvelable et dans la limite de la réserve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disponible.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2924944"/>
            <a:ext cx="331236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crédit renouvelable</a:t>
            </a:r>
          </a:p>
          <a:p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C’est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crédit dont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le montant disponible </a:t>
            </a: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se reconstitue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au fil des </a:t>
            </a: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remboursements. 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Une fois accepté, le montant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du crédit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renouvelable est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disponible, quel que soit</a:t>
            </a:r>
          </a:p>
          <a:p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le besoin </a:t>
            </a: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d’utilisation.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920" y="2924740"/>
            <a:ext cx="4989934" cy="3328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140026"/>
            <a:ext cx="2304256" cy="2151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87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638672"/>
            <a:ext cx="7021226" cy="4617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650456" cy="707886"/>
          </a:xfrm>
        </p:spPr>
        <p:txBody>
          <a:bodyPr/>
          <a:lstStyle/>
          <a:p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NOS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Offres majeures</a:t>
            </a: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Izicarte, bien plus qu’une carte de paiement		2/3</a:t>
            </a: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95536" y="1484784"/>
            <a:ext cx="8064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positionnement du crédit renouvelable face aux autres solutions de financement</a:t>
            </a:r>
          </a:p>
        </p:txBody>
      </p:sp>
      <p:sp>
        <p:nvSpPr>
          <p:cNvPr id="12" name="Carré corné 11"/>
          <p:cNvSpPr/>
          <p:nvPr/>
        </p:nvSpPr>
        <p:spPr>
          <a:xfrm>
            <a:off x="7271792" y="2492896"/>
            <a:ext cx="1764704" cy="2031325"/>
          </a:xfrm>
          <a:prstGeom prst="foldedCorne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7047498" y="2160082"/>
            <a:ext cx="620846" cy="620846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7416762" y="2492896"/>
            <a:ext cx="161973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Solutions complémentaires :</a:t>
            </a:r>
            <a:endParaRPr lang="fr-FR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 </a:t>
            </a:r>
            <a:r>
              <a:rPr lang="fr-FR" sz="1200" u="sng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Découvert autorisé </a:t>
            </a:r>
            <a:r>
              <a:rPr lang="fr-FR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un </a:t>
            </a:r>
            <a:r>
              <a:rPr lang="fr-F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volet de sécurité adapté aux revenus du </a:t>
            </a:r>
            <a:r>
              <a:rPr lang="fr-FR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</a:t>
            </a:r>
            <a:endParaRPr lang="fr-FR" sz="14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 </a:t>
            </a:r>
            <a:r>
              <a:rPr lang="fr-FR" sz="1200" u="sng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Débit différé </a:t>
            </a:r>
            <a:r>
              <a:rPr lang="fr-FR" sz="1200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de souplesse en reportant les paiements carte au </a:t>
            </a:r>
            <a:r>
              <a:rPr lang="fr-FR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mois </a:t>
            </a:r>
            <a:r>
              <a:rPr lang="fr-FR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suivant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5492" y="2228076"/>
            <a:ext cx="484858" cy="48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5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650456" cy="707886"/>
          </a:xfrm>
        </p:spPr>
        <p:txBody>
          <a:bodyPr/>
          <a:lstStyle/>
          <a:p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NOS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Offres majeures</a:t>
            </a: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Izicarte, bien plus qu’une carte de paiement		3/3</a:t>
            </a: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323528" y="1340768"/>
            <a:ext cx="83529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+ </a:t>
            </a:r>
            <a:r>
              <a:rPr lang="fr-FR" sz="14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fr-FR" sz="14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zicarte</a:t>
            </a:r>
            <a:endParaRPr lang="fr-FR" sz="140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3363" y="1760691"/>
            <a:ext cx="6552728" cy="50405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263" lvl="3">
              <a:buClr>
                <a:schemeClr val="tx1">
                  <a:lumMod val="50000"/>
                  <a:lumOff val="50000"/>
                </a:schemeClr>
              </a:buClr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Facilité de gestion du Crédit Renouvelable par téléphone ou par internet (fixe ou via l’appli Caisse d’Epargne)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53363" y="2417147"/>
            <a:ext cx="6552728" cy="5040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263" lvl="3">
              <a:buClr>
                <a:schemeClr val="tx1">
                  <a:lumMod val="50000"/>
                  <a:lumOff val="50000"/>
                </a:schemeClr>
              </a:buClr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L’extension de garantie constructeur de 3 ans (2 ans pour Izicarte </a:t>
            </a:r>
            <a:r>
              <a:rPr lang="fr-FR" sz="1400" b="1" dirty="0" err="1">
                <a:solidFill>
                  <a:schemeClr val="bg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Classic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Segoe UI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1653363" y="3068960"/>
            <a:ext cx="6552728" cy="50405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263" lvl="3">
              <a:buClr>
                <a:schemeClr val="tx1">
                  <a:lumMod val="50000"/>
                  <a:lumOff val="50000"/>
                </a:schemeClr>
              </a:buClr>
            </a:pPr>
            <a:r>
              <a:rPr lang="fr-FR" sz="1400" b="1" dirty="0">
                <a:solidFill>
                  <a:schemeClr val="bg1"/>
                </a:solidFill>
                <a:latin typeface="Arial Narrow" panose="020B0606020202030204" pitchFamily="34" charset="0"/>
                <a:ea typeface="Segoe UI" pitchFamily="34" charset="0"/>
                <a:cs typeface="Segoe UI" pitchFamily="34" charset="0"/>
              </a:rPr>
              <a:t>La Garantie Achat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015764"/>
            <a:ext cx="609600" cy="6096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720" y="1701633"/>
            <a:ext cx="656456" cy="656456"/>
          </a:xfrm>
          <a:prstGeom prst="rect">
            <a:avLst/>
          </a:prstGeom>
        </p:spPr>
      </p:pic>
      <p:pic>
        <p:nvPicPr>
          <p:cNvPr id="1028" name="Picture 4" descr="Résultat de recherche d'images pour &quot;picto extension de garantie&quot;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3842" y="2417951"/>
            <a:ext cx="526212" cy="50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23528" y="3933056"/>
            <a:ext cx="42885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Izicarte en vidéo</a:t>
            </a:r>
            <a:endParaRPr lang="fr-FR" sz="140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9" name="Picture 5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842" y="4312841"/>
            <a:ext cx="3838212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220072" y="4005064"/>
            <a:ext cx="40324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 d’aide à la vente</a:t>
            </a:r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Nouveau, découvrez le nouvel OAV complet et pratique sur Izicarte en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cliquant ici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30" name="Picture 6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4793604"/>
            <a:ext cx="1874377" cy="1316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30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650456" cy="707886"/>
          </a:xfrm>
        </p:spPr>
        <p:txBody>
          <a:bodyPr/>
          <a:lstStyle/>
          <a:p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NOS </a:t>
            </a:r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Offres majeures</a:t>
            </a: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débit différé, un avantage client souvent oublié</a:t>
            </a: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323528" y="1340768"/>
            <a:ext cx="835292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Peu de clients connaissent réellement le fonctionnement du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débit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différé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car ce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mode de gestion n’est pas systématiquement proposé lors d’une vente ou d’une montée en gamme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Le débit différé est une fonctionnalité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rattachée à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 carte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de paiement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qui permet de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mensualiser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dépenses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cartes.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Ainsi, la carte devient une carte à débit mensuel et permet au client une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avance 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de trésorerie, sans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frais. 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5576" y="2564904"/>
            <a:ext cx="3456384" cy="738664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Débit Différé</a:t>
            </a:r>
          </a:p>
          <a:p>
            <a:pPr algn="r"/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paiements carte sont prélevés</a:t>
            </a:r>
          </a:p>
          <a:p>
            <a:pPr algn="r"/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seule </a:t>
            </a: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fois, 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du mois suivant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32040" y="2564904"/>
            <a:ext cx="3528392" cy="738664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Débit Immédiat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paiements carte sont 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prélevés au fil de l’eau</a:t>
            </a:r>
            <a:endParaRPr lang="fr-FR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959" y="2593705"/>
            <a:ext cx="649689" cy="68106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2609343"/>
            <a:ext cx="694225" cy="69422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95536" y="3782070"/>
            <a:ext cx="82809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Exemples de situations dans lesquelles le débit différé est un VRAI PLUS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Pour les personnes régulièrement en déplacement professionnel : les frais qu’ils doivent avancer n’impactent pas leur budget mensuel puisqu’ils sont débités après le versement de leur salaire (qui inclus le remboursement de leurs frais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les couples qui ont 2 comptes individuels et 1 compte-joint : en fin de mois, chacun sait ce qu’il doit verser sur le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compte-joint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les clients régulièrement présents dans le MAD, ce sont moins d’opérations débitrices, donc moins de frais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69578" y="5785519"/>
            <a:ext cx="8136904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Retrouvez la Fiche pratique Débit Différé dans la Rubrique des Commerciaux ou en </a:t>
            </a: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cliquant ici</a:t>
            </a:r>
            <a:endParaRPr lang="fr-FR" sz="1400" b="1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5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5517232"/>
            <a:ext cx="57606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0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>
            <a:off x="0" y="3356992"/>
            <a:ext cx="4283968" cy="360040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53591" y="1700808"/>
            <a:ext cx="6138689" cy="4680520"/>
          </a:xfrm>
        </p:spPr>
        <p:txBody>
          <a:bodyPr>
            <a:normAutofit/>
          </a:bodyPr>
          <a:lstStyle/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Contexte et constat	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NOS </a:t>
            </a:r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OFFRES majeures</a:t>
            </a:r>
            <a:endParaRPr lang="fr-FR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Opportunités commerciales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à disposition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"/>
          <a:stretch/>
        </p:blipFill>
        <p:spPr>
          <a:xfrm>
            <a:off x="-158289" y="4806819"/>
            <a:ext cx="9302289" cy="205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41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1645" y="4589404"/>
            <a:ext cx="2312355" cy="1124744"/>
          </a:xfrm>
          <a:prstGeom prst="rect">
            <a:avLst/>
          </a:prstGeom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b="0" dirty="0"/>
              <a:t>Opportunités </a:t>
            </a:r>
            <a:r>
              <a:rPr lang="fr-FR" b="0" dirty="0" smtClean="0"/>
              <a:t>commerciales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cibles GERC à votre disposition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71092" y="1340768"/>
            <a:ext cx="8064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spc="5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fr-FR" sz="1400" b="1" spc="5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cibles GERC </a:t>
            </a:r>
            <a:r>
              <a:rPr lang="fr-FR" sz="1400" spc="5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sont à votre disposition pour vous accompagner :</a:t>
            </a:r>
          </a:p>
        </p:txBody>
      </p:sp>
      <p:sp>
        <p:nvSpPr>
          <p:cNvPr id="7" name="Rectangle 6"/>
          <p:cNvSpPr/>
          <p:nvPr/>
        </p:nvSpPr>
        <p:spPr>
          <a:xfrm>
            <a:off x="6516216" y="2244603"/>
            <a:ext cx="2592288" cy="204849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anchor="ctr"/>
          <a:lstStyle/>
          <a:p>
            <a:pPr>
              <a:buClr>
                <a:srgbClr val="CC3399"/>
              </a:buClr>
            </a:pPr>
            <a:r>
              <a:rPr lang="fr-FR" sz="14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Retrouvez le Book </a:t>
            </a:r>
            <a:r>
              <a:rPr lang="fr-FR" sz="1400" b="1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MyGERC</a:t>
            </a:r>
            <a:r>
              <a:rPr lang="fr-FR" sz="14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Q2 dans la Rubrique des Commerciaux : Rubrique Action Commerciale &gt; Les cibles à votre disposition &gt; </a:t>
            </a:r>
            <a:r>
              <a:rPr lang="fr-FR" sz="14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hlinkClick r:id="rId3"/>
              </a:rPr>
              <a:t>Les campagnes ponctuelles </a:t>
            </a:r>
            <a:r>
              <a:rPr lang="fr-FR" sz="14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ou en cliquant directement </a:t>
            </a:r>
            <a:r>
              <a:rPr lang="fr-FR" sz="14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hlinkClick r:id="rId4"/>
              </a:rPr>
              <a:t>ici</a:t>
            </a:r>
            <a:endParaRPr lang="fr-FR" sz="1400" b="1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16</a:t>
            </a:fld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2204864"/>
            <a:ext cx="639763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023" y="1903891"/>
            <a:ext cx="5597652" cy="4417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474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794472" cy="707886"/>
          </a:xfrm>
        </p:spPr>
        <p:txBody>
          <a:bodyPr/>
          <a:lstStyle/>
          <a:p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Opportunités commerciales</a:t>
            </a:r>
            <a:b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 accélérateurs client : l’Offre de bienvenue</a:t>
            </a: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179" y="1621177"/>
            <a:ext cx="9144000" cy="2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007008" y="3645024"/>
            <a:ext cx="6881834" cy="215443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50 € en bon d’achat 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toute ouverture d’un 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CDD ou </a:t>
            </a:r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d’une souscription à un 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acceptant l’utilisation </a:t>
            </a:r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service DOMILIS comportant 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changement </a:t>
            </a:r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domiciliation d’au moins 3 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organismes</a:t>
            </a:r>
          </a:p>
          <a:p>
            <a:pPr algn="ctr"/>
            <a:r>
              <a:rPr lang="fr-FR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 de </a:t>
            </a:r>
            <a:r>
              <a:rPr lang="fr-FR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réduction pendant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an </a:t>
            </a:r>
            <a:r>
              <a:rPr lang="fr-FR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toute première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souscription à un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Bouquet Liberté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(avec une VISA Premier Izicarte, VISA </a:t>
            </a:r>
            <a:r>
              <a:rPr lang="fr-FR" sz="14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Platinum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Izicarte ou VISA </a:t>
            </a:r>
            <a:r>
              <a:rPr lang="fr-FR" sz="14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Infinite</a:t>
            </a:r>
            <a:r>
              <a:rPr lang="fr-FR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07951" y="6189935"/>
            <a:ext cx="5832201" cy="4794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anchor="ctr"/>
          <a:lstStyle/>
          <a:p>
            <a:pPr>
              <a:buClr>
                <a:srgbClr val="CC3399"/>
              </a:buClr>
              <a:defRPr/>
            </a:pPr>
            <a:r>
              <a:rPr lang="fr-FR" altLang="fr-FR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Retrouvez l’ensemble de nos offres promotionnelles du moment dans le </a:t>
            </a:r>
            <a:r>
              <a:rPr lang="fr-FR" altLang="fr-FR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3"/>
              </a:rPr>
              <a:t>Book des offres promo ici </a:t>
            </a:r>
            <a:r>
              <a:rPr lang="fr-FR" altLang="fr-FR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ou dans </a:t>
            </a:r>
            <a:r>
              <a:rPr lang="fr-FR" altLang="fr-F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 Rubrique des </a:t>
            </a:r>
            <a:r>
              <a:rPr lang="fr-FR" altLang="fr-FR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Commerciaux</a:t>
            </a:r>
            <a:endParaRPr lang="fr-FR" altLang="fr-FR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13" y="6053250"/>
            <a:ext cx="640455" cy="61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6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Opportunités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commerciales</a:t>
            </a:r>
            <a:b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communication client pour activer nos Distanciés</a:t>
            </a: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79512" y="1340768"/>
            <a:ext cx="54006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/>
            <a:r>
              <a:rPr lang="fr-FR" sz="1400" b="1" dirty="0" err="1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Emailing</a:t>
            </a:r>
            <a:r>
              <a:rPr lang="fr-FR" sz="14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client</a:t>
            </a:r>
          </a:p>
          <a:p>
            <a:pPr lvl="1"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Un email sera envoyé à tous nos clients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distanciés avec </a:t>
            </a:r>
            <a:r>
              <a:rPr lang="fr-F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opt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-in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sans Bouquet Liberté courant S11 mettant en avant </a:t>
            </a:r>
          </a:p>
          <a:p>
            <a:pPr marL="742950" lvl="1" indent="-285750" algn="just">
              <a:buFontTx/>
              <a:buChar char="-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notre offre Domilis </a:t>
            </a:r>
          </a:p>
          <a:p>
            <a:pPr marL="742950" lvl="1" indent="-285750" algn="just">
              <a:buFontTx/>
              <a:buChar char="-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et notre offre Bancarisation</a:t>
            </a:r>
          </a:p>
          <a:p>
            <a:pPr lvl="1" algn="just"/>
            <a:endParaRPr lang="fr-FR" sz="1400" dirty="0" smtClean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/>
            <a:r>
              <a:rPr lang="fr-FR" sz="14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Email conseiller </a:t>
            </a:r>
          </a:p>
          <a:p>
            <a:pPr lvl="1"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Retrouvez une déclinaison de l’</a:t>
            </a:r>
            <a:r>
              <a:rPr lang="fr-FR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emailing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client dans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vos modèles de courrier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sous Outlook. </a:t>
            </a:r>
          </a:p>
          <a:p>
            <a:pPr lvl="1" algn="just"/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2286" y="1556792"/>
            <a:ext cx="2914171" cy="4159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8363" y="3717032"/>
            <a:ext cx="1594169" cy="1788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020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Opportunités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commerciales</a:t>
            </a:r>
            <a:b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fr-FR" sz="1800" b="0" cap="none" dirty="0" err="1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emailing</a:t>
            </a: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Izicarte client à la conquête de nos clients</a:t>
            </a: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79512" y="1340768"/>
            <a:ext cx="54006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ct val="0"/>
              </a:spcAft>
            </a:pPr>
            <a:r>
              <a:rPr lang="fr-FR" altLang="fr-FR" sz="1400" dirty="0" smtClean="0">
                <a:latin typeface="Calibri" pitchFamily="34" charset="0"/>
                <a:cs typeface="Calibri" pitchFamily="34" charset="0"/>
              </a:rPr>
              <a:t>Un </a:t>
            </a:r>
            <a:r>
              <a:rPr lang="fr-FR" altLang="fr-FR" sz="1400" dirty="0" err="1">
                <a:latin typeface="Calibri" pitchFamily="34" charset="0"/>
                <a:cs typeface="Calibri" pitchFamily="34" charset="0"/>
              </a:rPr>
              <a:t>emailing</a:t>
            </a:r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  Conquête Izicarte a été envoyé à plus de 21 800 clients </a:t>
            </a:r>
            <a:r>
              <a:rPr lang="fr-FR" altLang="fr-FR" sz="1400" dirty="0" smtClean="0">
                <a:latin typeface="Calibri" pitchFamily="34" charset="0"/>
                <a:cs typeface="Calibri" pitchFamily="34" charset="0"/>
              </a:rPr>
              <a:t>S22. Retrouvez </a:t>
            </a:r>
            <a:r>
              <a:rPr lang="fr-FR" altLang="fr-FR" sz="1400" dirty="0">
                <a:latin typeface="Calibri" pitchFamily="34" charset="0"/>
                <a:cs typeface="Calibri" pitchFamily="34" charset="0"/>
              </a:rPr>
              <a:t>la cible directement dans votre GERC pour relancer vos contacts. </a:t>
            </a:r>
            <a:endParaRPr lang="fr-FR" altLang="fr-FR" sz="1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spcAft>
                <a:spcPct val="0"/>
              </a:spcAft>
            </a:pPr>
            <a:endParaRPr lang="fr-FR" altLang="fr-FR" sz="1600" dirty="0">
              <a:latin typeface="Calibri" pitchFamily="34" charset="0"/>
              <a:cs typeface="Calibri" pitchFamily="34" charset="0"/>
            </a:endParaRPr>
          </a:p>
          <a:p>
            <a:pPr lvl="1" algn="just"/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/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19</a:t>
            </a:fld>
            <a:endParaRPr lang="fr-FR" dirty="0"/>
          </a:p>
        </p:txBody>
      </p:sp>
      <p:pic>
        <p:nvPicPr>
          <p:cNvPr id="7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1404018"/>
            <a:ext cx="2972103" cy="4300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5">
            <a:hlinkClick r:id="rId2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8383" y="5301208"/>
            <a:ext cx="667847" cy="679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2513486"/>
            <a:ext cx="4151313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4">
            <a:hlinkClick r:id="rId5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0763" y="5201123"/>
            <a:ext cx="649287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07951" y="5901903"/>
            <a:ext cx="5616177" cy="4794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anchor="ctr"/>
          <a:lstStyle/>
          <a:p>
            <a:pPr>
              <a:buClr>
                <a:srgbClr val="CC3399"/>
              </a:buClr>
              <a:defRPr/>
            </a:pPr>
            <a:r>
              <a:rPr lang="fr-FR" altLang="fr-FR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Retrouvez </a:t>
            </a:r>
            <a:r>
              <a:rPr lang="fr-FR" altLang="fr-F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le </a:t>
            </a:r>
            <a:r>
              <a:rPr lang="fr-FR" altLang="fr-F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5"/>
              </a:rPr>
              <a:t>Book des Campagnes GERC </a:t>
            </a:r>
            <a:r>
              <a:rPr lang="fr-FR" altLang="fr-F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et </a:t>
            </a:r>
            <a:r>
              <a:rPr lang="fr-FR" altLang="fr-F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2"/>
              </a:rPr>
              <a:t>l’</a:t>
            </a:r>
            <a:r>
              <a:rPr lang="fr-FR" altLang="fr-FR" sz="14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2"/>
              </a:rPr>
              <a:t>emailing</a:t>
            </a:r>
            <a:r>
              <a:rPr lang="fr-FR" altLang="fr-F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2"/>
              </a:rPr>
              <a:t> Izicarte </a:t>
            </a:r>
            <a:r>
              <a:rPr lang="fr-FR" altLang="fr-FR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dans la Rubrique des Commerciaux ou en cliquant sur les icônes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8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13" y="5765218"/>
            <a:ext cx="592185" cy="61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18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>
            <a:off x="0" y="4149080"/>
            <a:ext cx="4283968" cy="360040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53591" y="1700808"/>
            <a:ext cx="6138689" cy="4680520"/>
          </a:xfrm>
        </p:spPr>
        <p:txBody>
          <a:bodyPr>
            <a:normAutofit/>
          </a:bodyPr>
          <a:lstStyle/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Contexte et constat	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NOS </a:t>
            </a:r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OFFRES majeures</a:t>
            </a:r>
            <a:endParaRPr lang="fr-FR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Opportunités commerciales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à disposition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20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"/>
          <a:stretch/>
        </p:blipFill>
        <p:spPr>
          <a:xfrm>
            <a:off x="-158289" y="4806819"/>
            <a:ext cx="9302289" cy="205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69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282304" cy="707886"/>
          </a:xfrm>
        </p:spPr>
        <p:txBody>
          <a:bodyPr/>
          <a:lstStyle/>
          <a:p>
            <a:pPr lvl="0"/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Outils à disposition</a:t>
            </a:r>
            <a:b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Pilotage </a:t>
            </a:r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suivis qui vous accompagnent au </a:t>
            </a: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quotidien</a:t>
            </a:r>
            <a:endParaRPr lang="fr-FR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21</a:t>
            </a:fld>
            <a:endParaRPr lang="fr-FR" dirty="0">
              <a:solidFill>
                <a:prstClr val="white"/>
              </a:solidFill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57185"/>
              </p:ext>
            </p:extLst>
          </p:nvPr>
        </p:nvGraphicFramePr>
        <p:xfrm>
          <a:off x="539552" y="1628800"/>
          <a:ext cx="7062441" cy="4536502"/>
        </p:xfrm>
        <a:graphic>
          <a:graphicData uri="http://schemas.openxmlformats.org/drawingml/2006/table">
            <a:tbl>
              <a:tblPr/>
              <a:tblGrid>
                <a:gridCol w="1030947"/>
                <a:gridCol w="2913263"/>
                <a:gridCol w="3118231"/>
              </a:tblGrid>
              <a:tr h="3907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kern="1200" spc="5" dirty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Offre</a:t>
                      </a: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kern="1200" spc="5" dirty="0" smtClean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Suivi</a:t>
                      </a:r>
                      <a:endParaRPr lang="fr-FR" sz="1400" kern="1200" spc="5" dirty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kern="1200" spc="5" dirty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Objectifs</a:t>
                      </a: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721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kern="1200" spc="5" dirty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4049" marR="4049" marT="40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kern="1200" spc="5" dirty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4049" marR="4049" marT="40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kern="1200" spc="5" dirty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4049" marR="4049" marT="40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1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400" b="1" kern="1200" spc="5" dirty="0" smtClean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1.</a:t>
                      </a:r>
                      <a:r>
                        <a:rPr lang="fr-FR" sz="1400" b="1" kern="1200" spc="5" baseline="0" dirty="0" smtClean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fr-FR" sz="1400" b="1" kern="1200" spc="5" dirty="0" smtClean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Mobilité bancaire</a:t>
                      </a:r>
                      <a:endParaRPr lang="fr-FR" sz="1400" b="1" kern="1200" spc="5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kern="1200" spc="5" dirty="0" smtClean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hlinkClick r:id="rId2"/>
                        </a:rPr>
                        <a:t>Suivi hebdo</a:t>
                      </a:r>
                      <a:endParaRPr lang="fr-FR" sz="1400" kern="1200" spc="5" dirty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kern="1200" spc="5" dirty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916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kern="1200" spc="5" dirty="0" smtClean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hlinkClick r:id="rId3"/>
                        </a:rPr>
                        <a:t>Rapport ORCA « Mobilité bancaire entrante » </a:t>
                      </a:r>
                      <a:r>
                        <a:rPr lang="fr-FR" sz="1400" kern="1200" spc="5" dirty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/>
                      </a:r>
                      <a:br>
                        <a:rPr lang="fr-FR" sz="1400" kern="1200" spc="5" dirty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</a:br>
                      <a:endParaRPr lang="fr-FR" sz="1400" kern="1200" spc="5" dirty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kern="1200" spc="5" dirty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721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kern="1200" spc="5" dirty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4049" marR="4049" marT="40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kern="1200" spc="5" dirty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4049" marR="4049" marT="40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kern="1200" spc="5" dirty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4049" marR="4049" marT="40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94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400" b="1" kern="1200" spc="5" dirty="0" smtClean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2.</a:t>
                      </a:r>
                    </a:p>
                    <a:p>
                      <a:pPr algn="ctr" fontAlgn="ctr"/>
                      <a:r>
                        <a:rPr lang="fr-FR" sz="1400" b="1" kern="1200" spc="5" dirty="0" smtClean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Bouquet Liberté</a:t>
                      </a:r>
                      <a:endParaRPr lang="fr-FR" sz="1400" b="1" kern="1200" spc="5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kern="1200" spc="5" dirty="0" smtClean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hlinkClick r:id="rId4"/>
                        </a:rPr>
                        <a:t>Rapport ORCA « stock de Bouquet Liberté » </a:t>
                      </a:r>
                      <a:endParaRPr lang="fr-FR" sz="1400" kern="1200" spc="5" dirty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kern="1200" spc="5" dirty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793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kern="1200" spc="5" dirty="0" smtClean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Rapport ORCA « anciens Forfaits » </a:t>
                      </a:r>
                      <a:endParaRPr lang="fr-FR" sz="1400" kern="1200" spc="5" dirty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kern="1200" spc="5" dirty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8200">
                <a:tc>
                  <a:txBody>
                    <a:bodyPr/>
                    <a:lstStyle/>
                    <a:p>
                      <a:pPr algn="ctr" fontAlgn="b"/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049" marR="4049" marT="40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049" marR="4049" marT="40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049" marR="4049" marT="40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72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400" b="1" kern="1200" spc="5" dirty="0" smtClean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3.</a:t>
                      </a:r>
                    </a:p>
                    <a:p>
                      <a:pPr algn="ctr" fontAlgn="ctr"/>
                      <a:r>
                        <a:rPr lang="fr-FR" sz="1400" b="1" kern="1200" spc="5" dirty="0" smtClean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400" b="1" kern="1200" spc="5" dirty="0" err="1" smtClean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Izicarte</a:t>
                      </a:r>
                      <a:r>
                        <a:rPr lang="fr-FR" sz="1400" b="1" kern="1200" spc="5" dirty="0" smtClean="0">
                          <a:solidFill>
                            <a:schemeClr val="accent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/ Carte bancaire</a:t>
                      </a:r>
                      <a:endParaRPr lang="fr-FR" sz="1400" b="1" kern="1200" spc="5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kern="1200" spc="5" dirty="0" smtClean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hlinkClick r:id="rId5"/>
                        </a:rPr>
                        <a:t>Suivi </a:t>
                      </a:r>
                      <a:r>
                        <a:rPr lang="fr-FR" sz="1400" kern="1200" spc="5" dirty="0" err="1" smtClean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hlinkClick r:id="rId5"/>
                        </a:rPr>
                        <a:t>Izicarte</a:t>
                      </a:r>
                      <a:r>
                        <a:rPr lang="fr-FR" sz="1400" kern="1200" spc="5" dirty="0" smtClean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hlinkClick r:id="rId5"/>
                        </a:rPr>
                        <a:t> non mises en force</a:t>
                      </a:r>
                      <a:endParaRPr lang="fr-FR" sz="1400" kern="1200" spc="5" dirty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867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kern="1200" spc="5" dirty="0" smtClean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hlinkClick r:id="rId6"/>
                        </a:rPr>
                        <a:t>Rapport ORCA « Clients avec échéance en 2019  » </a:t>
                      </a:r>
                      <a:endParaRPr lang="fr-FR" sz="1400" kern="1200" spc="5" dirty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kern="1200" spc="5" dirty="0" smtClean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049" marR="4049" marT="40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Pentagone 12"/>
          <p:cNvSpPr/>
          <p:nvPr/>
        </p:nvSpPr>
        <p:spPr>
          <a:xfrm>
            <a:off x="4481819" y="2379085"/>
            <a:ext cx="288000" cy="32400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886324" y="2072469"/>
            <a:ext cx="3934148" cy="738664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fontAlgn="ctr"/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 « balance » entre mobilités entrantes (</a:t>
            </a:r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arrivées) et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sortantes (départs) sur votre point de vente.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893788" y="2883141"/>
            <a:ext cx="3919220" cy="738664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fontAlgn="ctr"/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suivre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l’état d’avancement </a:t>
            </a:r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dossiers de vos nouveaux clients souhaitant rapatrier leurs flux chez nous</a:t>
            </a:r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spc="5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893788" y="3800661"/>
            <a:ext cx="3919220" cy="738664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fontAlgn="ctr"/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ermet de  connaître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clients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possédant un BL, le </a:t>
            </a:r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nombre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types de </a:t>
            </a:r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services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détenus ainsi que le type  de </a:t>
            </a:r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carte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paiement 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890056" y="4611333"/>
            <a:ext cx="3926684" cy="30777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fontAlgn="ctr"/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venir prochainement</a:t>
            </a:r>
            <a:endParaRPr lang="fr-FR" sz="1400" spc="5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893788" y="5547437"/>
            <a:ext cx="3919220" cy="52322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fontAlgn="ctr"/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de connaître vos clients ayant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</a:t>
            </a:r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échéance </a:t>
            </a:r>
            <a:r>
              <a:rPr lang="fr-FR" sz="1400" spc="5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carte prochainement </a:t>
            </a:r>
          </a:p>
        </p:txBody>
      </p:sp>
      <p:sp>
        <p:nvSpPr>
          <p:cNvPr id="21" name="Pentagone 20"/>
          <p:cNvSpPr/>
          <p:nvPr/>
        </p:nvSpPr>
        <p:spPr>
          <a:xfrm>
            <a:off x="4481819" y="3099165"/>
            <a:ext cx="288000" cy="32400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Pentagone 22"/>
          <p:cNvSpPr/>
          <p:nvPr/>
        </p:nvSpPr>
        <p:spPr>
          <a:xfrm>
            <a:off x="4481819" y="5115389"/>
            <a:ext cx="288000" cy="324000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Pentagone 23"/>
          <p:cNvSpPr/>
          <p:nvPr/>
        </p:nvSpPr>
        <p:spPr>
          <a:xfrm>
            <a:off x="4481819" y="4539325"/>
            <a:ext cx="288000" cy="32400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5" name="Pentagone 24"/>
          <p:cNvSpPr/>
          <p:nvPr/>
        </p:nvSpPr>
        <p:spPr>
          <a:xfrm>
            <a:off x="4481819" y="3963261"/>
            <a:ext cx="288000" cy="32400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Pentagone 25"/>
          <p:cNvSpPr/>
          <p:nvPr/>
        </p:nvSpPr>
        <p:spPr>
          <a:xfrm>
            <a:off x="4481819" y="5605594"/>
            <a:ext cx="288000" cy="324000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Arrondir un rectangle avec un coin diagonal 26"/>
          <p:cNvSpPr/>
          <p:nvPr/>
        </p:nvSpPr>
        <p:spPr>
          <a:xfrm>
            <a:off x="539552" y="1744484"/>
            <a:ext cx="864096" cy="275877"/>
          </a:xfrm>
          <a:prstGeom prst="round2Diag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Offre</a:t>
            </a:r>
          </a:p>
        </p:txBody>
      </p:sp>
      <p:sp>
        <p:nvSpPr>
          <p:cNvPr id="28" name="Arrondir un rectangle avec un coin diagonal 27"/>
          <p:cNvSpPr/>
          <p:nvPr/>
        </p:nvSpPr>
        <p:spPr>
          <a:xfrm>
            <a:off x="1547664" y="1744484"/>
            <a:ext cx="2717472" cy="275877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Suivi</a:t>
            </a:r>
          </a:p>
        </p:txBody>
      </p:sp>
      <p:sp>
        <p:nvSpPr>
          <p:cNvPr id="29" name="Arrondir un rectangle avec un coin diagonal 28"/>
          <p:cNvSpPr/>
          <p:nvPr/>
        </p:nvSpPr>
        <p:spPr>
          <a:xfrm>
            <a:off x="4886324" y="1744484"/>
            <a:ext cx="3926684" cy="275877"/>
          </a:xfrm>
          <a:prstGeom prst="round2Diag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Objectifs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4893788" y="4971373"/>
            <a:ext cx="3919220" cy="52322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fontAlgn="ctr"/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de connaître les </a:t>
            </a:r>
            <a:r>
              <a:rPr lang="fr-FR" sz="1400" spc="5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Izicartes</a:t>
            </a:r>
            <a:r>
              <a:rPr lang="fr-FR" sz="1400" spc="5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non mises en force</a:t>
            </a:r>
            <a:endParaRPr lang="fr-FR" sz="1400" spc="5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7295" y="2594861"/>
            <a:ext cx="250825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6808" y="3260197"/>
            <a:ext cx="250825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6470" y="4337656"/>
            <a:ext cx="250825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5223401"/>
            <a:ext cx="250825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835" y="5838634"/>
            <a:ext cx="250825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" name="Groupe 35"/>
          <p:cNvGrpSpPr/>
          <p:nvPr/>
        </p:nvGrpSpPr>
        <p:grpSpPr>
          <a:xfrm>
            <a:off x="4049340" y="4031286"/>
            <a:ext cx="381836" cy="218963"/>
            <a:chOff x="9621857" y="3119697"/>
            <a:chExt cx="560820" cy="321603"/>
          </a:xfrm>
        </p:grpSpPr>
        <p:sp>
          <p:nvSpPr>
            <p:cNvPr id="37" name="Ellipse 36"/>
            <p:cNvSpPr/>
            <p:nvPr/>
          </p:nvSpPr>
          <p:spPr>
            <a:xfrm>
              <a:off x="9744869" y="3124049"/>
              <a:ext cx="317249" cy="31725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>
                <a:solidFill>
                  <a:prstClr val="white"/>
                </a:solidFill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 rot="20742298">
              <a:off x="9621857" y="3119697"/>
              <a:ext cx="560820" cy="316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b="1" dirty="0" smtClean="0">
                  <a:solidFill>
                    <a:prstClr val="white"/>
                  </a:solidFill>
                </a:rPr>
                <a:t>NEW</a:t>
              </a:r>
            </a:p>
          </p:txBody>
        </p:sp>
      </p:grpSp>
      <p:sp>
        <p:nvSpPr>
          <p:cNvPr id="4" name="ZoneTexte 3"/>
          <p:cNvSpPr txBox="1"/>
          <p:nvPr/>
        </p:nvSpPr>
        <p:spPr>
          <a:xfrm>
            <a:off x="436398" y="1340768"/>
            <a:ext cx="8384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suivis et rapports ORCA sont mis à votre disposition pour vous accompagner au mieux dans vos actions:</a:t>
            </a:r>
          </a:p>
        </p:txBody>
      </p:sp>
    </p:spTree>
    <p:extLst>
      <p:ext uri="{BB962C8B-B14F-4D97-AF65-F5344CB8AC3E}">
        <p14:creationId xmlns:p14="http://schemas.microsoft.com/office/powerpoint/2010/main" val="44733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b="0" dirty="0">
                <a:latin typeface="Calibri" panose="020F0502020204030204" pitchFamily="34" charset="0"/>
                <a:cs typeface="Calibri" panose="020F0502020204030204" pitchFamily="34" charset="0"/>
              </a:rPr>
              <a:t>Outils à </a:t>
            </a:r>
            <a: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disposition</a:t>
            </a:r>
            <a:br>
              <a:rPr lang="fr-FR" b="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Boite à outils</a:t>
            </a: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3972" y="3889007"/>
            <a:ext cx="2053364" cy="53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ZoneTexte 23"/>
          <p:cNvSpPr txBox="1"/>
          <p:nvPr/>
        </p:nvSpPr>
        <p:spPr>
          <a:xfrm>
            <a:off x="3203848" y="4930913"/>
            <a:ext cx="3213635" cy="7405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98450" marR="31115" indent="-285750">
              <a:lnSpc>
                <a:spcPct val="116700"/>
              </a:lnSpc>
              <a:buClr>
                <a:schemeClr val="accent5"/>
              </a:buClr>
              <a:buFont typeface="Wingdings" panose="05000000000000000000" pitchFamily="2" charset="2"/>
              <a:buChar char="§"/>
              <a:tabLst>
                <a:tab pos="120650" algn="l"/>
              </a:tabLst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Mode op’ Mobilité Réglementée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marR="31115" indent="-285750">
              <a:lnSpc>
                <a:spcPct val="116700"/>
              </a:lnSpc>
              <a:buClr>
                <a:schemeClr val="accent5"/>
              </a:buClr>
              <a:buFont typeface="Wingdings" panose="05000000000000000000" pitchFamily="2" charset="2"/>
              <a:buChar char="§"/>
              <a:tabLst>
                <a:tab pos="120650" algn="l"/>
              </a:tabLst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Mode op’ Mobilité Réglementée Partielle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marR="31115" indent="-285750">
              <a:lnSpc>
                <a:spcPct val="116700"/>
              </a:lnSpc>
              <a:buClr>
                <a:schemeClr val="accent5"/>
              </a:buClr>
              <a:buFont typeface="Wingdings" panose="05000000000000000000" pitchFamily="2" charset="2"/>
              <a:buChar char="§"/>
              <a:tabLst>
                <a:tab pos="120650" algn="l"/>
              </a:tabLst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Mode op’ Mobilité Non Réglementée 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1672" y="4473972"/>
            <a:ext cx="1981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22</a:t>
            </a:fld>
            <a:endParaRPr lang="fr-FR" dirty="0"/>
          </a:p>
        </p:txBody>
      </p:sp>
      <p:pic>
        <p:nvPicPr>
          <p:cNvPr id="18" name="Picture 6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426" y="3789040"/>
            <a:ext cx="1976917" cy="1388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9427" y="5301207"/>
            <a:ext cx="1974108" cy="308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31115" algn="ctr">
              <a:lnSpc>
                <a:spcPct val="116700"/>
              </a:lnSpc>
              <a:buClr>
                <a:schemeClr val="accent5"/>
              </a:buClr>
              <a:tabLst>
                <a:tab pos="120650" algn="l"/>
              </a:tabLst>
            </a:pP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OAV Izicarte 2019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548" y="1484784"/>
            <a:ext cx="1997795" cy="1497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578548" y="3140968"/>
            <a:ext cx="1994987" cy="295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31115" algn="ctr">
              <a:lnSpc>
                <a:spcPct val="116700"/>
              </a:lnSpc>
              <a:buClr>
                <a:schemeClr val="accent5"/>
              </a:buClr>
              <a:tabLst>
                <a:tab pos="120650" algn="l"/>
              </a:tabLst>
            </a:pP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  <a:hlinkClick r:id="rId11"/>
              </a:rPr>
              <a:t>Book Bancarisation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3972" y="1499090"/>
            <a:ext cx="2000948" cy="1499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379933" y="3212976"/>
            <a:ext cx="1994987" cy="295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31115" algn="ctr">
              <a:lnSpc>
                <a:spcPct val="116700"/>
              </a:lnSpc>
              <a:buClr>
                <a:schemeClr val="accent5"/>
              </a:buClr>
              <a:tabLst>
                <a:tab pos="120650" algn="l"/>
              </a:tabLst>
            </a:pP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  <a:hlinkClick r:id="rId13"/>
              </a:rPr>
              <a:t>Book des offres promo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9">
            <a:hlinkClick r:id="rId14"/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1484784"/>
            <a:ext cx="2053364" cy="53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483" y="2149020"/>
            <a:ext cx="9239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08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7765</TotalTime>
  <Words>1682</Words>
  <Application>Microsoft Office PowerPoint</Application>
  <PresentationFormat>Affichage à l'écran (4:3)</PresentationFormat>
  <Paragraphs>334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bancarisation </vt:lpstr>
      <vt:lpstr>SYNTHÈSE</vt:lpstr>
      <vt:lpstr>SOMMAIRE</vt:lpstr>
      <vt:lpstr>Contexte et constats La bancarisation, le cercle vertueux pour une relation client durable</vt:lpstr>
      <vt:lpstr>Contexte et constats Nos parts de marché sont légèrement à la baisse sur les 3 dernières années</vt:lpstr>
      <vt:lpstr>Contexte et constats Une production en difficulté au premier quadrimestre qui s’atténue au second </vt:lpstr>
      <vt:lpstr>Contexte et constats Un fonds de commerce à fort potentiel d’équipement</vt:lpstr>
      <vt:lpstr>SOMMAIRE</vt:lpstr>
      <vt:lpstr>NOS Offres majeures La Mobilité Bancaire, pour rapatrier les flux du client</vt:lpstr>
      <vt:lpstr>NOS Offres majeures Le Forfait Bouquet Liberté, pour équiper et fidéliser nos clients</vt:lpstr>
      <vt:lpstr>NOS Offres majeures Izicarte, bien plus qu’une carte de paiement  1/3</vt:lpstr>
      <vt:lpstr>NOS Offres majeures Izicarte, bien plus qu’une carte de paiement  2/3</vt:lpstr>
      <vt:lpstr>NOS Offres majeures Izicarte, bien plus qu’une carte de paiement  3/3</vt:lpstr>
      <vt:lpstr>NOS Offres majeures Le débit différé, un avantage client souvent oublié</vt:lpstr>
      <vt:lpstr>SOMMAIRE</vt:lpstr>
      <vt:lpstr>Opportunités commerciales Des cibles GERC à votre disposition</vt:lpstr>
      <vt:lpstr>Opportunités commerciales Nos accélérateurs client : l’Offre de bienvenue</vt:lpstr>
      <vt:lpstr>Opportunités commerciales Une communication client pour activer nos Distanciés</vt:lpstr>
      <vt:lpstr>Opportunités commerciales Un emailing Izicarte client à la conquête de nos clients</vt:lpstr>
      <vt:lpstr>SOMMAIRE</vt:lpstr>
      <vt:lpstr>Outils à disposition Pilotage et suivis qui vous accompagnent au quotidien</vt:lpstr>
      <vt:lpstr>Outils à disposition Boite à outils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A6706467</cp:lastModifiedBy>
  <cp:revision>531</cp:revision>
  <cp:lastPrinted>2018-09-25T07:31:07Z</cp:lastPrinted>
  <dcterms:created xsi:type="dcterms:W3CDTF">2017-05-30T18:41:27Z</dcterms:created>
  <dcterms:modified xsi:type="dcterms:W3CDTF">2019-06-13T06:46:13Z</dcterms:modified>
</cp:coreProperties>
</file>