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6" r:id="rId2"/>
    <p:sldId id="352" r:id="rId3"/>
    <p:sldId id="355" r:id="rId4"/>
    <p:sldId id="353" r:id="rId5"/>
    <p:sldId id="354" r:id="rId6"/>
    <p:sldId id="357" r:id="rId7"/>
    <p:sldId id="368" r:id="rId8"/>
    <p:sldId id="358" r:id="rId9"/>
    <p:sldId id="366" r:id="rId10"/>
    <p:sldId id="367" r:id="rId11"/>
    <p:sldId id="359" r:id="rId12"/>
    <p:sldId id="363" r:id="rId13"/>
    <p:sldId id="364" r:id="rId14"/>
    <p:sldId id="356" r:id="rId15"/>
    <p:sldId id="360" r:id="rId16"/>
    <p:sldId id="369" r:id="rId17"/>
    <p:sldId id="361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CC"/>
    <a:srgbClr val="FFFF99"/>
    <a:srgbClr val="FF9900"/>
    <a:srgbClr val="003399"/>
    <a:srgbClr val="33CC33"/>
    <a:srgbClr val="CCECFF"/>
    <a:srgbClr val="00FF99"/>
    <a:srgbClr val="66FFCC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2" autoAdjust="0"/>
    <p:restoredTop sz="98049" autoAdjust="0"/>
  </p:normalViewPr>
  <p:slideViewPr>
    <p:cSldViewPr showGuides="1">
      <p:cViewPr>
        <p:scale>
          <a:sx n="110" d="100"/>
          <a:sy n="110" d="100"/>
        </p:scale>
        <p:origin x="-1644" y="-19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4020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20/06/2019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20/06/2019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:\Documents\759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26"/>
          <a:stretch/>
        </p:blipFill>
        <p:spPr bwMode="auto">
          <a:xfrm>
            <a:off x="-1" y="0"/>
            <a:ext cx="9144001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2204860" y="-219103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86916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sp>
        <p:nvSpPr>
          <p:cNvPr id="13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6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071/assurance-groupe-cnp/8036/cnp-signature-electronique-guide-conseiller.pptx" TargetMode="External"/><Relationship Id="rId2" Type="http://schemas.openxmlformats.org/officeDocument/2006/relationships/hyperlink" Target="http://commerciaux.celca.caisse-epargne.fr/download/1074/ecureuil-ade-services-cbp/13790/ecureuil-ade-services-cbp-bonnes-pratiques-et-outils-digitaux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11" Type="http://schemas.openxmlformats.org/officeDocument/2006/relationships/image" Target="../media/image29.png"/><Relationship Id="rId5" Type="http://schemas.openxmlformats.org/officeDocument/2006/relationships/hyperlink" Target="http://commerciaux.celca.caisse-epargne.fr/download/1074/ecureuil-ade-services-cbp/13791/ecureuil-ade-services-cbp-detail-parcours-dadhesion-en-ligne.pdf" TargetMode="External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hyperlink" Target="http://commerciaux.celca.caisse-epargne.fr/download/1071/assurance-groupe-cnp/8101/cnp-signature-electronique-mise-en-marche.pptx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egee.canalchat.fr/2019/1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1715854"/>
          </a:xfrm>
        </p:spPr>
        <p:txBody>
          <a:bodyPr/>
          <a:lstStyle/>
          <a:p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Direction marketing, expérience client et groupe multimédia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Département marchés et offres</a:t>
            </a:r>
          </a:p>
          <a:p>
            <a:endParaRPr lang="fr-FR" sz="14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1200329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Crédit</a:t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2800" dirty="0" smtClean="0"/>
              <a:t>&amp; digital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</a:t>
            </a:r>
            <a:r>
              <a:rPr lang="fr-FR" smtClean="0"/>
              <a:t>du 20 </a:t>
            </a:r>
            <a:r>
              <a:rPr lang="fr-FR" dirty="0" smtClean="0"/>
              <a:t>juin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61665"/>
          </a:xfrm>
        </p:spPr>
        <p:txBody>
          <a:bodyPr/>
          <a:lstStyle/>
          <a:p>
            <a:r>
              <a:rPr lang="fr-FR" sz="2400" dirty="0" smtClean="0"/>
              <a:t>sommaire</a:t>
            </a:r>
            <a:endParaRPr lang="fr-FR" sz="2400" dirty="0"/>
          </a:p>
        </p:txBody>
      </p:sp>
      <p:sp>
        <p:nvSpPr>
          <p:cNvPr id="4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parcours digitaux sont au centre de notre relation client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cap="none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ventes sur le canal internet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crédit consommation digitalisé devient un levier majeur de vente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fr-FR" sz="1800" b="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immo</a:t>
            </a: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offre à l’internaute un début de parcours sur le crédit immobilier</a:t>
            </a:r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signature électronique dans le parcours immobilier</a:t>
            </a:r>
            <a:endParaRPr lang="fr-FR" sz="1800" cap="non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signature électronique des offres de crédit immobilier apporte une vraie satisfaction client</a:t>
            </a:r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CNP propose un parcours 100% digital, fluide et performant pour tous</a:t>
            </a:r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offre Ecureuil </a:t>
            </a:r>
            <a:r>
              <a:rPr lang="fr-FR" sz="18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 </a:t>
            </a:r>
            <a:r>
              <a:rPr lang="fr-FR" sz="18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devient 100% digitale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endParaRPr lang="fr-FR" sz="18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prérequis sont obligatoires pour bénéficier de tous les avantages des parcours digitaux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cap="none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407822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Les parcours digitaux sont au centre de notre relation client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parcours digitaux et la signature électronique apportent énormément d’avantages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la CEGEE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 client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Trouver des axes de développement commercial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Adapter nos canaux de ventes aux besoins clients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Gagner en efficacité, temps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coûts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Fiabiliser les données et les processus de vente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Tracer des actions, décisions et signature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Apporter des preuves et archivage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Disposer d’une base de donnée à jour et de moyens de contacts propres à chaque client est fondamental dans une relation commerciale et obligatoire pour utiliser la signature électronique.</a:t>
            </a:r>
          </a:p>
          <a:p>
            <a:pPr marL="285750" indent="-285750">
              <a:buFont typeface="Wingdings" pitchFamily="2" charset="2"/>
              <a:buChar char="è"/>
            </a:pPr>
            <a:endParaRPr lang="fr-FR" sz="16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600" cap="none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devons proposer systématiquement à nos clients d’opter pour les parcours digitaux.</a:t>
            </a:r>
          </a:p>
          <a:p>
            <a:pPr marL="285750" indent="-285750">
              <a:buFont typeface="Wingdings" pitchFamily="2" charset="2"/>
              <a:buChar char="è"/>
            </a:pPr>
            <a:endParaRPr lang="fr-FR" sz="16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600" cap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souscription papier doit devenir l’exception.</a:t>
            </a:r>
          </a:p>
        </p:txBody>
      </p:sp>
    </p:spTree>
    <p:extLst>
      <p:ext uri="{BB962C8B-B14F-4D97-AF65-F5344CB8AC3E}">
        <p14:creationId xmlns:p14="http://schemas.microsoft.com/office/powerpoint/2010/main" val="286632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compter du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juin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 crédit consommation sur internet évolue !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clients pourront réaliser l’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intégralité de leur parcours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full web ou via l’application mobile,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jusqu’à la signature électronique des offres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10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ambitions</a:t>
            </a:r>
          </a:p>
          <a:p>
            <a:r>
              <a:rPr lang="fr-FR" sz="20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 des ventes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dès 2019 et 20% en 2020</a:t>
            </a:r>
            <a:endParaRPr lang="fr-FR" sz="14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Le crédit consommation digitalisé devient un levier de vente majeur</a:t>
            </a:r>
            <a:endParaRPr lang="fr-FR" sz="2400" b="0" dirty="0"/>
          </a:p>
        </p:txBody>
      </p:sp>
      <p:sp>
        <p:nvSpPr>
          <p:cNvPr id="57" name="Rectangle 56"/>
          <p:cNvSpPr/>
          <p:nvPr/>
        </p:nvSpPr>
        <p:spPr>
          <a:xfrm>
            <a:off x="1440000" y="3600000"/>
            <a:ext cx="540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8900000" algn="b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600" b="1" dirty="0" smtClean="0">
                <a:solidFill>
                  <a:srgbClr val="7030A0"/>
                </a:solidFill>
              </a:rPr>
              <a:t>L’essentiel de l’offre</a:t>
            </a:r>
            <a:endParaRPr lang="fr-FR" altLang="en-US" sz="1600" dirty="0"/>
          </a:p>
        </p:txBody>
      </p:sp>
      <p:sp>
        <p:nvSpPr>
          <p:cNvPr id="49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1619648" y="4104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0" name="Rectangle 49"/>
          <p:cNvSpPr/>
          <p:nvPr/>
        </p:nvSpPr>
        <p:spPr>
          <a:xfrm>
            <a:off x="4464000" y="4032000"/>
            <a:ext cx="216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Tarification</a:t>
            </a:r>
            <a:endParaRPr lang="en-US" sz="1200" b="1" dirty="0">
              <a:solidFill>
                <a:srgbClr val="7030A0"/>
              </a:solidFill>
            </a:endParaRPr>
          </a:p>
          <a:p>
            <a:pPr>
              <a:spcBef>
                <a:spcPts val="321"/>
              </a:spcBef>
              <a:defRPr/>
            </a:pPr>
            <a:r>
              <a:rPr lang="fr-FR" sz="1100" dirty="0" smtClean="0"/>
              <a:t>Grille agence -0,50%</a:t>
            </a:r>
          </a:p>
          <a:p>
            <a:pPr>
              <a:spcBef>
                <a:spcPts val="321"/>
              </a:spcBef>
              <a:defRPr/>
            </a:pPr>
            <a:r>
              <a:rPr lang="fr-FR" sz="1100" dirty="0" smtClean="0"/>
              <a:t>Tarification différenciée selon scoring risques</a:t>
            </a:r>
          </a:p>
          <a:p>
            <a:pPr>
              <a:spcBef>
                <a:spcPts val="321"/>
              </a:spcBef>
              <a:defRPr/>
            </a:pPr>
            <a:r>
              <a:rPr lang="fr-FR" sz="1100" dirty="0" smtClean="0"/>
              <a:t>Frais de dossier offerts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>
                <a:solidFill>
                  <a:srgbClr val="7030A0"/>
                </a:solidFill>
              </a:rPr>
              <a:t>Assurance</a:t>
            </a:r>
            <a:endParaRPr lang="en-US" sz="1200" dirty="0">
              <a:solidFill>
                <a:srgbClr val="7030A0"/>
              </a:solidFill>
            </a:endParaRPr>
          </a:p>
          <a:p>
            <a:pPr>
              <a:spcBef>
                <a:spcPts val="321"/>
              </a:spcBef>
              <a:defRPr/>
            </a:pPr>
            <a:r>
              <a:rPr lang="en-US" sz="1100" dirty="0"/>
              <a:t>Assurance emprunteur CNP </a:t>
            </a:r>
            <a:r>
              <a:rPr lang="fr-FR" sz="1100" dirty="0" smtClean="0"/>
              <a:t>facultative</a:t>
            </a:r>
            <a:endParaRPr lang="en-US" sz="1100" dirty="0"/>
          </a:p>
        </p:txBody>
      </p:sp>
      <p:sp>
        <p:nvSpPr>
          <p:cNvPr id="52" name="Rectangle 51"/>
          <p:cNvSpPr/>
          <p:nvPr/>
        </p:nvSpPr>
        <p:spPr>
          <a:xfrm>
            <a:off x="1907648" y="4032000"/>
            <a:ext cx="234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Type </a:t>
            </a:r>
            <a:r>
              <a:rPr lang="fr-FR" sz="1200" b="1" dirty="0">
                <a:solidFill>
                  <a:srgbClr val="7030A0"/>
                </a:solidFill>
              </a:rPr>
              <a:t>de projet</a:t>
            </a:r>
            <a:endParaRPr lang="en-US" sz="1200" b="1" dirty="0">
              <a:solidFill>
                <a:srgbClr val="7030A0"/>
              </a:solidFill>
            </a:endParaRPr>
          </a:p>
          <a:p>
            <a:pPr>
              <a:spcBef>
                <a:spcPts val="321"/>
              </a:spcBef>
              <a:defRPr/>
            </a:pPr>
            <a:r>
              <a:rPr lang="fr-FR" sz="1100" dirty="0"/>
              <a:t>Auto, travaux ou </a:t>
            </a:r>
            <a:r>
              <a:rPr lang="fr-FR" sz="1100" dirty="0" smtClean="0"/>
              <a:t>trésorerie</a:t>
            </a:r>
          </a:p>
          <a:p>
            <a:pPr>
              <a:spcBef>
                <a:spcPts val="321"/>
              </a:spcBef>
              <a:defRPr/>
            </a:pPr>
            <a:r>
              <a:rPr lang="fr-FR" sz="1100" dirty="0" smtClean="0"/>
              <a:t>Prêt </a:t>
            </a:r>
            <a:r>
              <a:rPr lang="fr-FR" sz="1100" dirty="0"/>
              <a:t>à déblocage immédiat sans différé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altLang="en-US" sz="1100" dirty="0"/>
              <a:t>Prêt personnel sans </a:t>
            </a:r>
            <a:r>
              <a:rPr lang="fr-FR" altLang="en-US" sz="1100" dirty="0" smtClean="0"/>
              <a:t>caution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Cible</a:t>
            </a:r>
            <a:endParaRPr lang="en-US" sz="1200" b="1" dirty="0">
              <a:solidFill>
                <a:srgbClr val="7030A0"/>
              </a:solidFill>
            </a:endParaRPr>
          </a:p>
          <a:p>
            <a:pPr>
              <a:spcBef>
                <a:spcPts val="321"/>
              </a:spcBef>
              <a:defRPr/>
            </a:pPr>
            <a:r>
              <a:rPr lang="en-US" sz="1100" dirty="0"/>
              <a:t>Particulier personne physique</a:t>
            </a:r>
          </a:p>
          <a:p>
            <a:pPr>
              <a:spcBef>
                <a:spcPts val="321"/>
              </a:spcBef>
              <a:defRPr/>
            </a:pPr>
            <a:r>
              <a:rPr lang="en-US" sz="1100" dirty="0"/>
              <a:t>Client CEGEE</a:t>
            </a:r>
          </a:p>
          <a:p>
            <a:pPr>
              <a:spcBef>
                <a:spcPts val="321"/>
              </a:spcBef>
              <a:defRPr/>
            </a:pPr>
            <a:r>
              <a:rPr lang="en-US" sz="1100" dirty="0"/>
              <a:t>1 à 2 emprunteurs</a:t>
            </a:r>
          </a:p>
          <a:p>
            <a:pPr marL="0" lvl="1">
              <a:spcBef>
                <a:spcPts val="321"/>
              </a:spcBef>
              <a:defRPr/>
            </a:pPr>
            <a:endParaRPr lang="fr-FR" altLang="en-US" sz="1200" dirty="0"/>
          </a:p>
        </p:txBody>
      </p:sp>
      <p:sp>
        <p:nvSpPr>
          <p:cNvPr id="54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4176000" y="5184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5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1619648" y="5112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6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4176000" y="4104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9" name="Rectangle à coins arrondis 58"/>
          <p:cNvSpPr/>
          <p:nvPr/>
        </p:nvSpPr>
        <p:spPr>
          <a:xfrm>
            <a:off x="5580000" y="2952000"/>
            <a:ext cx="1980000" cy="108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actions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 et validation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e-rebonds pour relance des clients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à coins arrondis 59"/>
          <p:cNvSpPr/>
          <p:nvPr/>
        </p:nvSpPr>
        <p:spPr>
          <a:xfrm>
            <a:off x="6552000" y="3960000"/>
            <a:ext cx="2160000" cy="10800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l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es ventes du canal internet alimentent directement les résultats de l’agence</a:t>
            </a:r>
            <a:endParaRPr lang="fr-FR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40000"/>
            <a:ext cx="822484" cy="75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83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9" grpId="0" animBg="1"/>
      <p:bldP spid="50" grpId="0" animBg="1"/>
      <p:bldP spid="52" grpId="0" animBg="1"/>
      <p:bldP spid="54" grpId="0" animBg="1"/>
      <p:bldP spid="55" grpId="0" animBg="1"/>
      <p:bldP spid="56" grpId="0" animBg="1"/>
      <p:bldP spid="59" grpId="0" animBg="1"/>
      <p:bldP spid="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juillet 2018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les internautes peuvent réaliser en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5’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parcours immobilier complet et recevoir une proposition si leur dossier est normatif.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1</a:t>
            </a:r>
            <a:r>
              <a:rPr lang="fr-FR" sz="1600" b="0" cap="none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résultats sont très encourageants.</a:t>
            </a:r>
          </a:p>
          <a:p>
            <a:endParaRPr lang="fr-FR" sz="10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ambitions</a:t>
            </a:r>
          </a:p>
          <a:p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Améliorer la gestion des leads, fluidifier le parcours client et booster notre référencement sur internet</a:t>
            </a:r>
          </a:p>
          <a:p>
            <a:r>
              <a:rPr lang="fr-FR" sz="20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des ventes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dès 2019</a:t>
            </a:r>
          </a:p>
          <a:p>
            <a:endParaRPr lang="fr-FR" sz="14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00000" y="3780000"/>
            <a:ext cx="378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8900000" algn="b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600" b="1" dirty="0" smtClean="0">
                <a:solidFill>
                  <a:srgbClr val="7030A0"/>
                </a:solidFill>
              </a:rPr>
              <a:t>En quelques chiffres</a:t>
            </a:r>
            <a:endParaRPr lang="fr-FR" altLang="en-US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Web </a:t>
            </a:r>
            <a:r>
              <a:rPr lang="fr-FR" sz="2400" dirty="0" err="1" smtClean="0"/>
              <a:t>immo</a:t>
            </a:r>
            <a:r>
              <a:rPr lang="fr-FR" sz="2400" dirty="0" smtClean="0"/>
              <a:t> offre à l’internaute un début de parcours sur le crédit immobilier</a:t>
            </a:r>
            <a:endParaRPr lang="fr-FR" sz="2400" b="0" dirty="0"/>
          </a:p>
        </p:txBody>
      </p:sp>
      <p:sp>
        <p:nvSpPr>
          <p:cNvPr id="49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1980000" y="4248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2268000" y="4212000"/>
            <a:ext cx="324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35 nouveaux leads par jour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en-US" sz="1100" dirty="0" smtClean="0"/>
              <a:t>En doublement depuis l’ouverture sur application mobile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smtClean="0">
                <a:solidFill>
                  <a:srgbClr val="7030A0"/>
                </a:solidFill>
              </a:rPr>
              <a:t>148 </a:t>
            </a:r>
            <a:r>
              <a:rPr lang="fr-FR" sz="1200" b="1" dirty="0">
                <a:solidFill>
                  <a:srgbClr val="7030A0"/>
                </a:solidFill>
              </a:rPr>
              <a:t>dossiers </a:t>
            </a:r>
            <a:r>
              <a:rPr lang="fr-FR" sz="1200" b="1">
                <a:solidFill>
                  <a:srgbClr val="7030A0"/>
                </a:solidFill>
              </a:rPr>
              <a:t>pour </a:t>
            </a:r>
            <a:r>
              <a:rPr lang="fr-FR" sz="1200" b="1" smtClean="0">
                <a:solidFill>
                  <a:srgbClr val="7030A0"/>
                </a:solidFill>
              </a:rPr>
              <a:t>21,7M</a:t>
            </a:r>
            <a:r>
              <a:rPr lang="fr-FR" sz="1200" b="1" dirty="0">
                <a:solidFill>
                  <a:srgbClr val="7030A0"/>
                </a:solidFill>
              </a:rPr>
              <a:t>€</a:t>
            </a:r>
            <a:endParaRPr lang="en-US" sz="1200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100" dirty="0"/>
              <a:t>Réalisés depuis le 1</a:t>
            </a:r>
            <a:r>
              <a:rPr lang="fr-FR" sz="1100" baseline="30000" dirty="0"/>
              <a:t>er</a:t>
            </a:r>
            <a:r>
              <a:rPr lang="fr-FR" sz="1100" dirty="0"/>
              <a:t> janvier</a:t>
            </a:r>
          </a:p>
          <a:p>
            <a:pPr>
              <a:lnSpc>
                <a:spcPct val="150000"/>
              </a:lnSpc>
              <a:spcBef>
                <a:spcPts val="321"/>
              </a:spcBef>
              <a:defRPr/>
            </a:pPr>
            <a:r>
              <a:rPr lang="fr-FR" sz="1200" b="1" dirty="0">
                <a:solidFill>
                  <a:srgbClr val="7030A0"/>
                </a:solidFill>
              </a:rPr>
              <a:t>30% de prospects</a:t>
            </a:r>
            <a:endParaRPr lang="en-US" sz="1200" b="1" dirty="0">
              <a:solidFill>
                <a:srgbClr val="7030A0"/>
              </a:solidFill>
            </a:endParaRPr>
          </a:p>
          <a:p>
            <a:pPr>
              <a:spcBef>
                <a:spcPts val="321"/>
              </a:spcBef>
              <a:defRPr/>
            </a:pPr>
            <a:r>
              <a:rPr lang="fr-FR" sz="1100" dirty="0"/>
              <a:t>Sans action proactive de notre part</a:t>
            </a:r>
          </a:p>
          <a:p>
            <a:pPr>
              <a:spcBef>
                <a:spcPts val="321"/>
              </a:spcBef>
              <a:defRPr/>
            </a:pPr>
            <a:r>
              <a:rPr lang="fr-FR" altLang="en-US" sz="1100" dirty="0"/>
              <a:t>Sans référencement particulier sur </a:t>
            </a:r>
            <a:r>
              <a:rPr lang="fr-FR" altLang="en-US" sz="1100" dirty="0" smtClean="0"/>
              <a:t>internet</a:t>
            </a:r>
            <a:endParaRPr lang="fr-FR" altLang="en-US" sz="1100" dirty="0"/>
          </a:p>
        </p:txBody>
      </p:sp>
      <p:sp>
        <p:nvSpPr>
          <p:cNvPr id="55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1980000" y="4860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6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1980000" y="5472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9" name="Rectangle à coins arrondis 58"/>
          <p:cNvSpPr/>
          <p:nvPr/>
        </p:nvSpPr>
        <p:spPr>
          <a:xfrm>
            <a:off x="5400000" y="3420000"/>
            <a:ext cx="2700000" cy="14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actions cellule dédiée</a:t>
            </a:r>
            <a:endParaRPr lang="fr-FR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 des dossiers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ontact client sous 48H pour prise de rendez-vous en agence</a:t>
            </a:r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5796136" y="4752000"/>
            <a:ext cx="2160000" cy="10800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l’agence reste au cœur du dispositif pour instruire et finaliser le dossier</a:t>
            </a:r>
            <a:endParaRPr lang="fr-FR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2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9" grpId="0" animBg="1"/>
      <p:bldP spid="52" grpId="0" animBg="1"/>
      <p:bldP spid="55" grpId="0" animBg="1"/>
      <p:bldP spid="56" grpId="0" animBg="1"/>
      <p:bldP spid="5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La signature électronique des offres apporte une vraie satisfaction client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électronique est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opérationnelle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la signature des offres de crédit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immobilier.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intègre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spécificité du délai de réflexion de 11 jours associé à ce type de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prêt  et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traduit par un système de notifications adressées aux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/>
              <a:buChar char="è"/>
            </a:pPr>
            <a:r>
              <a:rPr lang="fr-FR" sz="1600" cap="none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La SED est activée par défaut</a:t>
            </a:r>
          </a:p>
          <a:p>
            <a:endParaRPr lang="fr-FR" sz="16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Clients éligibles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(onglet </a:t>
            </a:r>
            <a:r>
              <a:rPr lang="fr-FR" sz="14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emprunteur, détail </a:t>
            </a: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personne, état civil)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endParaRPr lang="fr-FR" sz="16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Offres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éligibles</a:t>
            </a:r>
          </a:p>
          <a:p>
            <a:pPr algn="just"/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Offres soumises à la Loi immobilier</a:t>
            </a:r>
          </a:p>
          <a:p>
            <a:pPr algn="just"/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Garantie SACCEF,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PPD/hypothèque</a:t>
            </a:r>
          </a:p>
          <a:p>
            <a:pPr algn="just"/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autre société de caution</a:t>
            </a:r>
          </a:p>
          <a:p>
            <a:pPr algn="just"/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emprunteurs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</a:t>
            </a:r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(onglet dossier)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</p:txBody>
      </p:sp>
      <p:grpSp>
        <p:nvGrpSpPr>
          <p:cNvPr id="29" name="Groupe 28"/>
          <p:cNvGrpSpPr>
            <a:grpSpLocks noChangeAspect="1"/>
          </p:cNvGrpSpPr>
          <p:nvPr/>
        </p:nvGrpSpPr>
        <p:grpSpPr>
          <a:xfrm>
            <a:off x="5040000" y="2628000"/>
            <a:ext cx="2409514" cy="2237569"/>
            <a:chOff x="1259632" y="1213618"/>
            <a:chExt cx="4407923" cy="409337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8" t="24338" r="49694" b="11486"/>
            <a:stretch/>
          </p:blipFill>
          <p:spPr bwMode="auto">
            <a:xfrm>
              <a:off x="1259632" y="1213618"/>
              <a:ext cx="4407923" cy="40933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196000" y="1939132"/>
              <a:ext cx="1253301" cy="1800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63822" y="1939132"/>
              <a:ext cx="1253301" cy="1800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611727" y="2483268"/>
              <a:ext cx="626581" cy="1800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44000" y="4500000"/>
              <a:ext cx="684000" cy="1800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5" name="Groupe 44"/>
          <p:cNvGrpSpPr>
            <a:grpSpLocks noChangeAspect="1"/>
          </p:cNvGrpSpPr>
          <p:nvPr/>
        </p:nvGrpSpPr>
        <p:grpSpPr>
          <a:xfrm>
            <a:off x="6372000" y="3240000"/>
            <a:ext cx="1993946" cy="3445856"/>
            <a:chOff x="5492829" y="3704898"/>
            <a:chExt cx="1404125" cy="242654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" t="3857" r="61522" b="4834"/>
            <a:stretch/>
          </p:blipFill>
          <p:spPr bwMode="auto">
            <a:xfrm>
              <a:off x="5492829" y="3704898"/>
              <a:ext cx="1404125" cy="242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5822594" y="3856040"/>
              <a:ext cx="247323" cy="60457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4" name="Flèche droite 43"/>
          <p:cNvSpPr/>
          <p:nvPr/>
        </p:nvSpPr>
        <p:spPr>
          <a:xfrm rot="1040924">
            <a:off x="4680000" y="4608000"/>
            <a:ext cx="360000" cy="180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Flèche droite 47"/>
          <p:cNvSpPr/>
          <p:nvPr/>
        </p:nvSpPr>
        <p:spPr>
          <a:xfrm rot="1040924">
            <a:off x="6912000" y="6336000"/>
            <a:ext cx="360000" cy="180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28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La signature électronique des </a:t>
            </a:r>
            <a:r>
              <a:rPr lang="fr-FR" sz="2400" dirty="0" smtClean="0"/>
              <a:t>offres apporte </a:t>
            </a:r>
            <a:r>
              <a:rPr lang="fr-FR" sz="2400" dirty="0"/>
              <a:t>une vraie satisfaction client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avantages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simplicité totale pour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endParaRPr lang="fr-FR" sz="16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mentions à indiquer sur les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offres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Accompagnement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son parcours via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notifications mail/SMS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téléchargeables et stockés dans son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coûts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d’affranchissement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délais postaux à l’envoi et au retour des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offres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Amélioration du délai global de traitement du dossier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sécurisation pour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CEGEE</a:t>
            </a:r>
            <a:endParaRPr lang="fr-FR" sz="16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productivité au middle-office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et retour des offres conformes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coûts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d’affranchissement</a:t>
            </a:r>
          </a:p>
          <a:p>
            <a:pPr marL="171450" indent="-1714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Archivage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automatique des offres dans Plan de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Classement</a:t>
            </a:r>
          </a:p>
        </p:txBody>
      </p:sp>
    </p:spTree>
    <p:extLst>
      <p:ext uri="{BB962C8B-B14F-4D97-AF65-F5344CB8AC3E}">
        <p14:creationId xmlns:p14="http://schemas.microsoft.com/office/powerpoint/2010/main" val="339810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La CNP propose un parcours 100% digital, fluide et performant pour tous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80000" y="3240000"/>
            <a:ext cx="4320000" cy="32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alt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alt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client</a:t>
            </a:r>
            <a:r>
              <a:rPr lang="fr-FR" alt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</a:t>
            </a:r>
            <a:r>
              <a:rPr lang="fr-FR" alt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toujours le choix du mode d’adhésion : mode papier (confidentiel avec retour par courrier à l’assureur), mode écran (par informatique en face à face agence) ou mode internet (à distance en iQS avec signature électronique</a:t>
            </a:r>
            <a:r>
              <a:rPr lang="fr-FR" alt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FF0000"/>
              </a:buClr>
            </a:pPr>
            <a:endParaRPr lang="fr-FR" alt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fr-FR" alt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alt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commercial agence </a:t>
            </a:r>
            <a:r>
              <a:rPr lang="fr-FR" alt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présente </a:t>
            </a:r>
            <a:r>
              <a:rPr lang="fr-FR" alt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client tous les avantages de la fonctionnalité iQS avec signature électronique : confidentialité, simplicité, sécurité, rapidité</a:t>
            </a:r>
            <a:r>
              <a:rPr lang="fr-FR" alt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alt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16" y="1440000"/>
            <a:ext cx="139516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000" y="3276000"/>
            <a:ext cx="3292562" cy="183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Espace réservé du texte 6"/>
          <p:cNvSpPr txBox="1">
            <a:spLocks/>
          </p:cNvSpPr>
          <p:nvPr/>
        </p:nvSpPr>
        <p:spPr>
          <a:xfrm>
            <a:off x="2520000" y="1440000"/>
            <a:ext cx="5940000" cy="1332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contrat Groupe CNP est notre offre principale en assurance emprunteur.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 mai 2018, un assuré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ayant choisi de réaliser son adhésion sur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n’a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de rupture dans son parcours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qu’il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pourra finaliser seul grâce à la signature électronique.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35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La CNP propose un parcours 100% </a:t>
            </a:r>
            <a:r>
              <a:rPr lang="fr-FR" sz="2400" dirty="0" smtClean="0"/>
              <a:t>digital, </a:t>
            </a:r>
            <a:r>
              <a:rPr lang="fr-FR" sz="2400" dirty="0"/>
              <a:t>fluide et performant pour tous</a:t>
            </a:r>
            <a:endParaRPr lang="fr-FR" sz="2400" b="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980000"/>
            <a:ext cx="8748713" cy="425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vision du parcours complet</a:t>
            </a:r>
          </a:p>
        </p:txBody>
      </p:sp>
    </p:spTree>
    <p:extLst>
      <p:ext uri="{BB962C8B-B14F-4D97-AF65-F5344CB8AC3E}">
        <p14:creationId xmlns:p14="http://schemas.microsoft.com/office/powerpoint/2010/main" val="166226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 droite 4"/>
          <p:cNvSpPr/>
          <p:nvPr/>
        </p:nvSpPr>
        <p:spPr>
          <a:xfrm rot="21060000">
            <a:off x="-360000" y="2700000"/>
            <a:ext cx="8820000" cy="4140000"/>
          </a:xfrm>
          <a:prstGeom prst="rightArrow">
            <a:avLst/>
          </a:prstGeom>
          <a:gradFill>
            <a:gsLst>
              <a:gs pos="0">
                <a:srgbClr val="00B050">
                  <a:alpha val="0"/>
                </a:srgbClr>
              </a:gs>
              <a:gs pos="50000">
                <a:srgbClr val="00B050">
                  <a:alpha val="50000"/>
                </a:srgbClr>
              </a:gs>
              <a:gs pos="100000">
                <a:srgbClr val="00B050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début d’année, 48% de nos demandes d’assurances sont signées électroniquement.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cela, nous devons proposer à chaque assuré d’opter pour le parcours CNP 100% digital avec signature électronique.</a:t>
            </a:r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La CNP propose un parcours 100% </a:t>
            </a:r>
            <a:r>
              <a:rPr lang="fr-FR" sz="2400" dirty="0" smtClean="0"/>
              <a:t>digital, </a:t>
            </a:r>
            <a:r>
              <a:rPr lang="fr-FR" sz="2400" dirty="0"/>
              <a:t>fluide et performant pour tous</a:t>
            </a:r>
            <a:endParaRPr lang="fr-FR" sz="2400" b="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800000" y="4590000"/>
            <a:ext cx="1440000" cy="90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</a:p>
          <a:p>
            <a:pPr algn="ctr"/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CEGEE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040000" y="3870000"/>
            <a:ext cx="1440000" cy="9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</a:p>
          <a:p>
            <a:pPr algn="ctr"/>
            <a:r>
              <a:rPr lang="fr-FR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meilleure CE</a:t>
            </a:r>
            <a:endParaRPr lang="fr-FR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420000" y="4230000"/>
            <a:ext cx="1440000" cy="90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</a:p>
          <a:p>
            <a:pPr algn="ctr"/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moyenne toutes CE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81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1;p8"/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7624" y="1440000"/>
            <a:ext cx="2606306" cy="16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Notre offre écureuil ADE services évolue et devient 100% digitale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3240000"/>
            <a:ext cx="7200000" cy="2880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à l’offre CNP, nous commercialisons Ecureuil ADE Services via CBP. Cette plateforme permet de proposer des contrats individuels validés par le Groupe BPCE.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compter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fr-FR" sz="1600" b="0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juin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proposerons un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parcours d’adhésion 100% digital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avec des principes clés :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Simplicité des formalités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Rapidité de décision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75% à 80% de décisions immédiates en ligne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de temps</a:t>
            </a:r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Conformité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processus d’adhésion et </a:t>
            </a: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de la confidentialité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Archivage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unique et fiable</a:t>
            </a:r>
          </a:p>
        </p:txBody>
      </p:sp>
      <p:pic>
        <p:nvPicPr>
          <p:cNvPr id="5" name="Google Shape;10;p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0000" y="2160000"/>
            <a:ext cx="646131" cy="73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8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067998"/>
            <a:ext cx="822484" cy="75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35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Notre offre écureuil ADE services évolue et devient 100% digitale</a:t>
            </a:r>
            <a:endParaRPr lang="fr-FR" sz="2400" b="0" dirty="0"/>
          </a:p>
        </p:txBody>
      </p:sp>
      <p:pic>
        <p:nvPicPr>
          <p:cNvPr id="6" name="Google Shape;1251;p171"/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80112" y="972000"/>
            <a:ext cx="2010225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8" b="39135"/>
          <a:stretch/>
        </p:blipFill>
        <p:spPr bwMode="auto">
          <a:xfrm>
            <a:off x="4680000" y="2988000"/>
            <a:ext cx="3960000" cy="146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6"/>
          <a:stretch/>
        </p:blipFill>
        <p:spPr bwMode="auto">
          <a:xfrm>
            <a:off x="4679999" y="4500000"/>
            <a:ext cx="3960000" cy="168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space réservé du texte 6"/>
          <p:cNvSpPr txBox="1">
            <a:spLocks/>
          </p:cNvSpPr>
          <p:nvPr/>
        </p:nvSpPr>
        <p:spPr>
          <a:xfrm>
            <a:off x="1079999" y="1440000"/>
            <a:ext cx="36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Espace d’adhésion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créé automatiquement depuis l’outil de vente ses@me CBP dès lors que le postulant accepte le souscription dématérialisée.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client accède à son espace pour compléter le questionnaire de santé.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signe électroniquement tous les documents.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peut ensuite télécharger la délégation et l’attestation d’assurance.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30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Notre offre écureuil ADE services évolue et devient 100% digitale</a:t>
            </a:r>
            <a:endParaRPr lang="fr-FR" sz="2400" b="0" dirty="0"/>
          </a:p>
        </p:txBody>
      </p:sp>
      <p:sp>
        <p:nvSpPr>
          <p:cNvPr id="10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Espace assuré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un espace destiné à simplifier la gestion d’un contrat et à faciliter les démarches en cas de sinistre.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Disponible sur ordinateur et en version mobile.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oogle Shape;1473;p187"/>
          <p:cNvPicPr preferRelativeResize="0"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7624" y="3060000"/>
            <a:ext cx="4726197" cy="270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6120000" y="3132000"/>
            <a:ext cx="2049655" cy="2520000"/>
            <a:chOff x="-300450" y="1700808"/>
            <a:chExt cx="3878594" cy="4768631"/>
          </a:xfrm>
        </p:grpSpPr>
        <p:pic>
          <p:nvPicPr>
            <p:cNvPr id="9" name="Google Shape;1482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300450" y="1700808"/>
              <a:ext cx="3878594" cy="4768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483;p188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8287" y="1876038"/>
              <a:ext cx="2221149" cy="39506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6057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/>
        </p:nvSpPr>
        <p:spPr>
          <a:xfrm>
            <a:off x="2808000" y="1368000"/>
            <a:ext cx="5292000" cy="158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fr-FR" sz="1000" b="1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propres et distincts à chaque emprunteur</a:t>
            </a:r>
            <a:endParaRPr lang="fr-FR" sz="10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quelques prérequis sont obligatoires pour bénéficier de tous les avantages</a:t>
            </a:r>
            <a:endParaRPr lang="fr-FR" sz="2400" b="0" dirty="0"/>
          </a:p>
        </p:txBody>
      </p:sp>
      <p:sp>
        <p:nvSpPr>
          <p:cNvPr id="55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900000" y="3240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6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900000" y="4140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9" name="Rectangle à coins arrondis 58"/>
          <p:cNvSpPr/>
          <p:nvPr/>
        </p:nvSpPr>
        <p:spPr>
          <a:xfrm>
            <a:off x="5472000" y="1440000"/>
            <a:ext cx="1260000" cy="108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pièce d’identité</a:t>
            </a:r>
          </a:p>
          <a:p>
            <a:pPr algn="ctr"/>
            <a:r>
              <a:rPr lang="fr-FR" sz="9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date et référence renseignées dans connaissance client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2880000" y="1440000"/>
            <a:ext cx="1260000" cy="108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n° téléphone portable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4176000" y="1440000"/>
            <a:ext cx="1260000" cy="108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adresse mail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1259631" y="3060000"/>
            <a:ext cx="7560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fr-FR" sz="1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consommation</a:t>
            </a:r>
          </a:p>
          <a:p>
            <a:r>
              <a:rPr lang="fr-FR" sz="1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digitalisé</a:t>
            </a:r>
            <a:endParaRPr lang="fr-FR" sz="1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1259631" y="3960000"/>
            <a:ext cx="7560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fr-FR" sz="1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Offres crédit immobilier</a:t>
            </a:r>
            <a:endParaRPr lang="fr-FR" sz="1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259631" y="4860000"/>
            <a:ext cx="7560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fr-FR" sz="1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 emprunteur</a:t>
            </a:r>
            <a:endParaRPr lang="fr-FR" sz="1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137">
            <a:extLst>
              <a:ext uri="{FF2B5EF4-FFF2-40B4-BE49-F238E27FC236}">
                <a16:creationId xmlns:a16="http://schemas.microsoft.com/office/drawing/2014/main" xmlns="" id="{CBD04B17-0634-4BE7-85D0-62D5B197F6C6}"/>
              </a:ext>
            </a:extLst>
          </p:cNvPr>
          <p:cNvSpPr>
            <a:spLocks noChangeAspect="1"/>
          </p:cNvSpPr>
          <p:nvPr/>
        </p:nvSpPr>
        <p:spPr bwMode="auto">
          <a:xfrm>
            <a:off x="900000" y="5040000"/>
            <a:ext cx="192640" cy="360000"/>
          </a:xfrm>
          <a:custGeom>
            <a:avLst/>
            <a:gdLst>
              <a:gd name="T0" fmla="*/ 3 w 113"/>
              <a:gd name="T1" fmla="*/ 211 h 211"/>
              <a:gd name="T2" fmla="*/ 1 w 113"/>
              <a:gd name="T3" fmla="*/ 210 h 211"/>
              <a:gd name="T4" fmla="*/ 1 w 113"/>
              <a:gd name="T5" fmla="*/ 206 h 211"/>
              <a:gd name="T6" fmla="*/ 104 w 113"/>
              <a:gd name="T7" fmla="*/ 102 h 211"/>
              <a:gd name="T8" fmla="*/ 8 w 113"/>
              <a:gd name="T9" fmla="*/ 5 h 211"/>
              <a:gd name="T10" fmla="*/ 8 w 113"/>
              <a:gd name="T11" fmla="*/ 1 h 211"/>
              <a:gd name="T12" fmla="*/ 12 w 113"/>
              <a:gd name="T13" fmla="*/ 1 h 211"/>
              <a:gd name="T14" fmla="*/ 113 w 113"/>
              <a:gd name="T15" fmla="*/ 102 h 211"/>
              <a:gd name="T16" fmla="*/ 5 w 113"/>
              <a:gd name="T17" fmla="*/ 210 h 211"/>
              <a:gd name="T18" fmla="*/ 3 w 113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chemeClr val="bg2"/>
          </a:solidFill>
          <a:ln w="44450" cmpd="sng">
            <a:solidFill>
              <a:srgbClr val="7030A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0" y="3096000"/>
            <a:ext cx="640984" cy="640984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0" y="3996000"/>
            <a:ext cx="640984" cy="640984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0" y="3096000"/>
            <a:ext cx="640984" cy="640984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0" y="3996000"/>
            <a:ext cx="640984" cy="64098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0" y="4896000"/>
            <a:ext cx="640984" cy="64098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096000"/>
            <a:ext cx="640984" cy="640984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0" y="4896000"/>
            <a:ext cx="640984" cy="640984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>
          <a:xfrm>
            <a:off x="8028000" y="3132000"/>
            <a:ext cx="720000" cy="540000"/>
          </a:xfrm>
          <a:prstGeom prst="roundRect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SED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8028000" y="4032000"/>
            <a:ext cx="720000" cy="540000"/>
          </a:xfrm>
          <a:prstGeom prst="roundRect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SED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8028000" y="4932000"/>
            <a:ext cx="720000" cy="540000"/>
          </a:xfrm>
          <a:prstGeom prst="roundRect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SED</a:t>
            </a:r>
          </a:p>
        </p:txBody>
      </p:sp>
      <p:pic>
        <p:nvPicPr>
          <p:cNvPr id="30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2484000"/>
            <a:ext cx="631798" cy="50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à coins arrondis 30"/>
          <p:cNvSpPr/>
          <p:nvPr/>
        </p:nvSpPr>
        <p:spPr>
          <a:xfrm>
            <a:off x="6768000" y="1440000"/>
            <a:ext cx="1260000" cy="108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DEI &amp; MSI</a:t>
            </a:r>
          </a:p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actifs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00" y="3996000"/>
            <a:ext cx="640984" cy="64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0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5" grpId="0" animBg="1"/>
      <p:bldP spid="56" grpId="0" animBg="1"/>
      <p:bldP spid="59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6"/>
          <p:cNvSpPr txBox="1">
            <a:spLocks/>
          </p:cNvSpPr>
          <p:nvPr/>
        </p:nvSpPr>
        <p:spPr>
          <a:xfrm>
            <a:off x="1079999" y="1440000"/>
            <a:ext cx="720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pour retrouver tous les outils à votre disposition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CNP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en marché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conseiller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CBP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Bonnes pratiques, outils digitaux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 parcours d’adhésion</a:t>
            </a: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pour toutes vos questions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 smtClean="0"/>
              <a:t>Les outils à votre disposition</a:t>
            </a:r>
            <a:endParaRPr lang="fr-FR" sz="2400" b="0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00" y="4104000"/>
            <a:ext cx="2160000" cy="1620000"/>
          </a:xfrm>
          <a:prstGeom prst="rect">
            <a:avLst/>
          </a:prstGeom>
          <a:noFill/>
          <a:ln>
            <a:noFill/>
          </a:ln>
          <a:effectLst>
            <a:outerShdw blurRad="127000" dist="127000" dir="30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000" y="1440000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000" y="4104000"/>
            <a:ext cx="2162952" cy="1620000"/>
          </a:xfrm>
          <a:prstGeom prst="rect">
            <a:avLst/>
          </a:prstGeom>
          <a:noFill/>
          <a:ln>
            <a:noFill/>
          </a:ln>
          <a:effectLst>
            <a:outerShdw blurRad="127000" dist="127000" dir="30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24000"/>
            <a:ext cx="2880000" cy="1620000"/>
          </a:xfrm>
          <a:prstGeom prst="rect">
            <a:avLst/>
          </a:prstGeom>
          <a:noFill/>
          <a:ln>
            <a:noFill/>
          </a:ln>
          <a:effectLst>
            <a:outerShdw blurRad="127000" dist="127000" dir="30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000" y="2124000"/>
            <a:ext cx="2160000" cy="1620000"/>
          </a:xfrm>
          <a:prstGeom prst="rect">
            <a:avLst/>
          </a:prstGeom>
          <a:noFill/>
          <a:ln>
            <a:noFill/>
          </a:ln>
          <a:effectLst>
            <a:outerShdw blurRad="127000" dist="127000" dir="30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Image 15" descr="cid:image002.png@01D525BA.4EF9669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00" y="5580000"/>
            <a:ext cx="2105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1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3140968"/>
            <a:ext cx="2844000" cy="769441"/>
          </a:xfrm>
        </p:spPr>
        <p:txBody>
          <a:bodyPr/>
          <a:lstStyle/>
          <a:p>
            <a:r>
              <a:rPr lang="fr-FR" sz="2800" dirty="0" smtClean="0">
                <a:solidFill>
                  <a:srgbClr val="C00000"/>
                </a:solidFill>
              </a:rPr>
              <a:t>Actualité</a:t>
            </a:r>
            <a:br>
              <a:rPr lang="fr-FR" sz="2800" dirty="0" smtClean="0">
                <a:solidFill>
                  <a:srgbClr val="C00000"/>
                </a:solidFill>
              </a:rPr>
            </a:b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</a:t>
            </a:r>
            <a:r>
              <a:rPr lang="fr-FR" smtClean="0"/>
              <a:t>du 20 </a:t>
            </a:r>
            <a:r>
              <a:rPr lang="fr-FR" dirty="0" smtClean="0"/>
              <a:t>juin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46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 smtClean="0">
                <a:solidFill>
                  <a:srgbClr val="C00000"/>
                </a:solidFill>
              </a:rPr>
              <a:t>Notre actualité de la semaine prochaine</a:t>
            </a:r>
            <a:endParaRPr lang="fr-FR" sz="2400" b="0" dirty="0">
              <a:solidFill>
                <a:srgbClr val="C00000"/>
              </a:solidFill>
            </a:endParaRPr>
          </a:p>
        </p:txBody>
      </p:sp>
      <p:sp>
        <p:nvSpPr>
          <p:cNvPr id="8" name="Espace réservé du texte 6"/>
          <p:cNvSpPr txBox="1">
            <a:spLocks/>
          </p:cNvSpPr>
          <p:nvPr/>
        </p:nvSpPr>
        <p:spPr>
          <a:xfrm>
            <a:off x="3600000" y="1800000"/>
            <a:ext cx="5040000" cy="14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juin de 13h30 à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14h30,</a:t>
            </a: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Bruno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Deletré,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Président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Directoire</a:t>
            </a: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donne rendez-vous pour un tchat en direct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PMMPresentation-PRO.sigce.caisse-epargne.fr:8851/Gce.CultureNet.Web/ContenuOAPN/Caisses/celca/Images/IO6b220c73e741e381911d1e8ca438b3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98" y="1439999"/>
            <a:ext cx="2188418" cy="198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texte 6"/>
          <p:cNvSpPr txBox="1">
            <a:spLocks/>
          </p:cNvSpPr>
          <p:nvPr/>
        </p:nvSpPr>
        <p:spPr>
          <a:xfrm>
            <a:off x="1080000" y="3600000"/>
            <a:ext cx="72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Venez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échanger avec lui sur notre environnement, l’actualité de notre Caisse, l’avancement de notre projet stratégique Territoire(s) d’Avenir et tous autres sujets qui font notre quotidien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pouvez déjà déposer vos questions anonymement ou pas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ICI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questions seront les premières posées lors du tchat au cours duquel vous pourrez poser de nouvelles questions.</a:t>
            </a:r>
            <a:b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Seuls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vos bureaux ou en équipe, participez activement à ce moment d’échanges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Pensez à bloquer vos agendas pour le 25 juin de 13h30 à 14h30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2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8390</TotalTime>
  <Words>1248</Words>
  <Application>Microsoft Office PowerPoint</Application>
  <PresentationFormat>Affichage à l'écran (4:3)</PresentationFormat>
  <Paragraphs>191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Crédit &amp; digital </vt:lpstr>
      <vt:lpstr>sommaire</vt:lpstr>
      <vt:lpstr>Les parcours digitaux sont au centre de notre relation client</vt:lpstr>
      <vt:lpstr>Le crédit consommation digitalisé devient un levier de vente majeur</vt:lpstr>
      <vt:lpstr>Web immo offre à l’internaute un début de parcours sur le crédit immobilier</vt:lpstr>
      <vt:lpstr>La signature électronique des offres apporte une vraie satisfaction client</vt:lpstr>
      <vt:lpstr>La signature électronique des offres apporte une vraie satisfaction client</vt:lpstr>
      <vt:lpstr>La CNP propose un parcours 100% digital, fluide et performant pour tous</vt:lpstr>
      <vt:lpstr>La CNP propose un parcours 100% digital, fluide et performant pour tous</vt:lpstr>
      <vt:lpstr>La CNP propose un parcours 100% digital, fluide et performant pour tous</vt:lpstr>
      <vt:lpstr>Notre offre écureuil ADE services évolue et devient 100% digitale</vt:lpstr>
      <vt:lpstr>Notre offre écureuil ADE services évolue et devient 100% digitale</vt:lpstr>
      <vt:lpstr>Notre offre écureuil ADE services évolue et devient 100% digitale</vt:lpstr>
      <vt:lpstr>quelques prérequis sont obligatoires pour bénéficier de tous les avantages</vt:lpstr>
      <vt:lpstr>Les outils à votre disposition</vt:lpstr>
      <vt:lpstr>Actualité </vt:lpstr>
      <vt:lpstr>Notre actualité de la semaine prochaine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A6702000</cp:lastModifiedBy>
  <cp:revision>675</cp:revision>
  <cp:lastPrinted>2019-06-19T09:25:08Z</cp:lastPrinted>
  <dcterms:created xsi:type="dcterms:W3CDTF">2017-05-30T18:41:27Z</dcterms:created>
  <dcterms:modified xsi:type="dcterms:W3CDTF">2019-06-20T06:36:47Z</dcterms:modified>
</cp:coreProperties>
</file>