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86" r:id="rId4"/>
    <p:sldId id="258" r:id="rId5"/>
    <p:sldId id="260" r:id="rId6"/>
    <p:sldId id="287" r:id="rId7"/>
    <p:sldId id="271" r:id="rId8"/>
    <p:sldId id="288" r:id="rId9"/>
    <p:sldId id="262" r:id="rId10"/>
    <p:sldId id="289" r:id="rId11"/>
    <p:sldId id="270" r:id="rId12"/>
    <p:sldId id="272" r:id="rId13"/>
    <p:sldId id="273" r:id="rId14"/>
    <p:sldId id="274" r:id="rId15"/>
    <p:sldId id="275" r:id="rId16"/>
    <p:sldId id="276" r:id="rId17"/>
    <p:sldId id="264" r:id="rId18"/>
    <p:sldId id="290" r:id="rId19"/>
    <p:sldId id="303" r:id="rId20"/>
    <p:sldId id="304" r:id="rId21"/>
    <p:sldId id="305" r:id="rId22"/>
    <p:sldId id="291" r:id="rId23"/>
    <p:sldId id="293" r:id="rId24"/>
    <p:sldId id="294" r:id="rId25"/>
    <p:sldId id="295" r:id="rId26"/>
    <p:sldId id="296" r:id="rId27"/>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2" d="100"/>
          <a:sy n="142" d="100"/>
        </p:scale>
        <p:origin x="-648" y="-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507E99-3FC0-4264-A5EA-7C391F72D9D6}" type="datetimeFigureOut">
              <a:rPr lang="fr-FR" smtClean="0"/>
              <a:t>25/06/2019</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BC7C33-630E-44E6-B41E-0617B920661B}" type="slidenum">
              <a:rPr lang="fr-FR" smtClean="0"/>
              <a:t>‹N°›</a:t>
            </a:fld>
            <a:endParaRPr lang="fr-FR"/>
          </a:p>
        </p:txBody>
      </p:sp>
    </p:spTree>
    <p:extLst>
      <p:ext uri="{BB962C8B-B14F-4D97-AF65-F5344CB8AC3E}">
        <p14:creationId xmlns:p14="http://schemas.microsoft.com/office/powerpoint/2010/main" val="2296667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FBC7C33-630E-44E6-B41E-0617B920661B}" type="slidenum">
              <a:rPr lang="fr-FR" smtClean="0"/>
              <a:t>16</a:t>
            </a:fld>
            <a:endParaRPr lang="fr-FR"/>
          </a:p>
        </p:txBody>
      </p:sp>
    </p:spTree>
    <p:extLst>
      <p:ext uri="{BB962C8B-B14F-4D97-AF65-F5344CB8AC3E}">
        <p14:creationId xmlns:p14="http://schemas.microsoft.com/office/powerpoint/2010/main" val="2042438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1911341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3808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E1A5BEB-231F-48B8-B8F0-0ED4C70F78DA}"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8603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E1A5BEB-231F-48B8-B8F0-0ED4C70F78DA}"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974482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E1A5BEB-231F-48B8-B8F0-0ED4C70F78DA}" type="datetimeFigureOut">
              <a:rPr lang="fr-FR" smtClean="0"/>
              <a:t>25/06/2019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887846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E1A5BEB-231F-48B8-B8F0-0ED4C70F78DA}" type="datetimeFigureOut">
              <a:rPr lang="fr-FR" smtClean="0"/>
              <a:t>25/06/2019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353307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E1A5BEB-231F-48B8-B8F0-0ED4C70F78DA}" type="datetimeFigureOut">
              <a:rPr lang="fr-FR" smtClean="0"/>
              <a:t>25/06/2019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2084726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E1A5BEB-231F-48B8-B8F0-0ED4C70F78DA}"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1111964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E1A5BEB-231F-48B8-B8F0-0ED4C70F78DA}"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3661994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279824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1A5BEB-231F-48B8-B8F0-0ED4C70F78DA}"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23B9B5-5EBE-4574-9E38-5D45521BEDE2}" type="slidenum">
              <a:rPr lang="fr-FR" smtClean="0"/>
              <a:t>‹N°›</a:t>
            </a:fld>
            <a:endParaRPr lang="fr-FR"/>
          </a:p>
        </p:txBody>
      </p:sp>
    </p:spTree>
    <p:extLst>
      <p:ext uri="{BB962C8B-B14F-4D97-AF65-F5344CB8AC3E}">
        <p14:creationId xmlns:p14="http://schemas.microsoft.com/office/powerpoint/2010/main" val="1597883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9" name="Espace réservé du texte 8"/>
          <p:cNvSpPr>
            <a:spLocks noGrp="1"/>
          </p:cNvSpPr>
          <p:nvPr>
            <p:ph type="body" sz="quarter" idx="13" hasCustomPrompt="1"/>
          </p:nvPr>
        </p:nvSpPr>
        <p:spPr>
          <a:xfrm>
            <a:off x="223838" y="310753"/>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3949200" y="2141100"/>
            <a:ext cx="4910843" cy="2181135"/>
          </a:xfrm>
        </p:spPr>
        <p:txBody>
          <a:bodyPr>
            <a:noAutofit/>
          </a:bodyPr>
          <a:lstStyle>
            <a:lvl3pPr>
              <a:defRPr>
                <a:solidFill>
                  <a:srgbClr val="ADA5D0"/>
                </a:solidFill>
              </a:defRPr>
            </a:lvl3pPr>
            <a:lvl5pP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pour une image  3"/>
          <p:cNvSpPr>
            <a:spLocks noGrp="1"/>
          </p:cNvSpPr>
          <p:nvPr>
            <p:ph type="pic" sz="quarter" idx="16"/>
          </p:nvPr>
        </p:nvSpPr>
        <p:spPr>
          <a:xfrm>
            <a:off x="1079499" y="981073"/>
            <a:ext cx="2592000" cy="3375000"/>
          </a:xfrm>
        </p:spPr>
        <p:txBody>
          <a:bodyPr/>
          <a:lstStyle/>
          <a:p>
            <a:r>
              <a:rPr lang="fr-FR" smtClean="0"/>
              <a:t>Cliquez sur l'icône pour ajouter une image</a:t>
            </a:r>
            <a:endParaRPr lang="fr-FR"/>
          </a:p>
        </p:txBody>
      </p:sp>
      <p:sp>
        <p:nvSpPr>
          <p:cNvPr id="10" name="object 13"/>
          <p:cNvSpPr/>
          <p:nvPr userDrawn="1"/>
        </p:nvSpPr>
        <p:spPr>
          <a:xfrm>
            <a:off x="1080001"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13" name="Espace réservé du texte 11"/>
          <p:cNvSpPr>
            <a:spLocks noGrp="1"/>
          </p:cNvSpPr>
          <p:nvPr>
            <p:ph type="body" sz="quarter" idx="17"/>
          </p:nvPr>
        </p:nvSpPr>
        <p:spPr>
          <a:xfrm>
            <a:off x="3160800" y="1385100"/>
            <a:ext cx="3096000" cy="496290"/>
          </a:xfrm>
          <a:solidFill>
            <a:srgbClr val="EAEAEA"/>
          </a:solidFill>
        </p:spPr>
        <p:txBody>
          <a:bodyPr lIns="180000" tIns="108000" rIns="180000" bIns="108000">
            <a:noAutofit/>
          </a:bodyPr>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smtClean="0"/>
              <a:t>Modifiez les styles du texte du masque</a:t>
            </a:r>
          </a:p>
          <a:p>
            <a:pPr lvl="1"/>
            <a:r>
              <a:rPr lang="fr-FR" smtClean="0"/>
              <a:t>Deuxième niveau</a:t>
            </a:r>
          </a:p>
        </p:txBody>
      </p:sp>
      <p:sp>
        <p:nvSpPr>
          <p:cNvPr id="3" name="Espace réservé du pied de page 2"/>
          <p:cNvSpPr>
            <a:spLocks noGrp="1"/>
          </p:cNvSpPr>
          <p:nvPr>
            <p:ph type="ftr" sz="quarter" idx="18"/>
          </p:nvPr>
        </p:nvSpPr>
        <p:spPr/>
        <p:txBody>
          <a:bodyPr/>
          <a:lstStyle/>
          <a:p>
            <a:r>
              <a:rPr lang="fr-FR" smtClean="0"/>
              <a:t>TITRE DE LA PRESENTATION </a:t>
            </a:r>
            <a:fld id="{C05C0FAD-3AE0-C74D-AE08-678FCCC9738A}" type="datetime4">
              <a:rPr lang="fr-FR" smtClean="0"/>
              <a:pPr/>
              <a:t>25 juin 2019</a:t>
            </a:fld>
            <a:endParaRPr lang="fr-FR" dirty="0"/>
          </a:p>
        </p:txBody>
      </p:sp>
      <p:sp>
        <p:nvSpPr>
          <p:cNvPr id="5" name="Espace réservé du numéro de diapositive 4"/>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Tree>
    <p:extLst>
      <p:ext uri="{BB962C8B-B14F-4D97-AF65-F5344CB8AC3E}">
        <p14:creationId xmlns:p14="http://schemas.microsoft.com/office/powerpoint/2010/main" val="3164628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E1A5BEB-231F-48B8-B8F0-0ED4C70F78DA}" type="datetimeFigureOut">
              <a:rPr lang="fr-FR" smtClean="0"/>
              <a:t>25/06/2019</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623B9B5-5EBE-4574-9E38-5D45521BEDE2}" type="slidenum">
              <a:rPr lang="fr-FR" smtClean="0"/>
              <a:t>‹N°›</a:t>
            </a:fld>
            <a:endParaRPr lang="fr-FR"/>
          </a:p>
        </p:txBody>
      </p:sp>
    </p:spTree>
    <p:extLst>
      <p:ext uri="{BB962C8B-B14F-4D97-AF65-F5344CB8AC3E}">
        <p14:creationId xmlns:p14="http://schemas.microsoft.com/office/powerpoint/2010/main" val="2925550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1" y="310500"/>
            <a:ext cx="7780043" cy="4563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080001" y="980100"/>
            <a:ext cx="7780043" cy="3263504"/>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p:txBody>
      </p:sp>
      <p:sp>
        <p:nvSpPr>
          <p:cNvPr id="5" name="Espace réservé du pied de page 4"/>
          <p:cNvSpPr>
            <a:spLocks noGrp="1"/>
          </p:cNvSpPr>
          <p:nvPr>
            <p:ph type="ftr" sz="quarter" idx="3"/>
          </p:nvPr>
        </p:nvSpPr>
        <p:spPr>
          <a:xfrm>
            <a:off x="1342800" y="4893577"/>
            <a:ext cx="4320000" cy="123111"/>
          </a:xfrm>
          <a:prstGeom prst="rect">
            <a:avLst/>
          </a:prstGeom>
        </p:spPr>
        <p:txBody>
          <a:bodyPr vert="horz" wrap="square" lIns="0" tIns="0" rIns="0" bIns="0" rtlCol="0" anchor="t" anchorCtr="0">
            <a:spAutoFit/>
          </a:bodyPr>
          <a:lstStyle>
            <a:lvl1pPr algn="l">
              <a:defRPr sz="800" b="0" cap="all" baseline="0">
                <a:solidFill>
                  <a:srgbClr val="7F7F7F"/>
                </a:solidFill>
              </a:defRPr>
            </a:lvl1pPr>
          </a:lstStyle>
          <a:p>
            <a:r>
              <a:rPr lang="fr-FR" smtClean="0"/>
              <a:t>TITRE DE LA PRESENTATION </a:t>
            </a:r>
            <a:fld id="{C05C0FAD-3AE0-C74D-AE08-678FCCC9738A}" type="datetime4">
              <a:rPr lang="fr-FR" smtClean="0"/>
              <a:pPr/>
              <a:t>25 juin 2019</a:t>
            </a:fld>
            <a:endParaRPr lang="fr-FR" dirty="0"/>
          </a:p>
        </p:txBody>
      </p:sp>
      <p:sp>
        <p:nvSpPr>
          <p:cNvPr id="6" name="Espace réservé du numéro de diapositive 5"/>
          <p:cNvSpPr>
            <a:spLocks noGrp="1"/>
          </p:cNvSpPr>
          <p:nvPr>
            <p:ph type="sldNum" sz="quarter" idx="4"/>
          </p:nvPr>
        </p:nvSpPr>
        <p:spPr>
          <a:xfrm>
            <a:off x="1080000" y="4893577"/>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solidFill>
                  <a:srgbClr val="581D74"/>
                </a:solidFill>
              </a:rPr>
              <a:pPr/>
              <a:t>‹N°›</a:t>
            </a:fld>
            <a:endParaRPr lang="fr-FR">
              <a:solidFill>
                <a:srgbClr val="581D74"/>
              </a:solidFill>
            </a:endParaRPr>
          </a:p>
        </p:txBody>
      </p:sp>
      <p:sp>
        <p:nvSpPr>
          <p:cNvPr id="11" name="object 13"/>
          <p:cNvSpPr/>
          <p:nvPr/>
        </p:nvSpPr>
        <p:spPr>
          <a:xfrm rot="16200000">
            <a:off x="882884" y="390382"/>
            <a:ext cx="394232"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7495" y="4784941"/>
            <a:ext cx="1241998" cy="338805"/>
          </a:xfrm>
          <a:prstGeom prst="rect">
            <a:avLst/>
          </a:prstGeom>
        </p:spPr>
      </p:pic>
    </p:spTree>
    <p:extLst>
      <p:ext uri="{BB962C8B-B14F-4D97-AF65-F5344CB8AC3E}">
        <p14:creationId xmlns:p14="http://schemas.microsoft.com/office/powerpoint/2010/main" val="179300455"/>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hdr="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819" userDrawn="1">
          <p15:clr>
            <a:srgbClr val="F26B43"/>
          </p15:clr>
        </p15:guide>
        <p15:guide id="2" pos="678" userDrawn="1">
          <p15:clr>
            <a:srgbClr val="F26B43"/>
          </p15:clr>
        </p15:guide>
        <p15:guide id="3" pos="5585" userDrawn="1">
          <p15:clr>
            <a:srgbClr val="F26B43"/>
          </p15:clr>
        </p15:guide>
        <p15:guide id="5" orient="horz" pos="417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hyperlink" Target="http://assurances.caisse-epargne.fr/static/admin/moxiemanager/data/files/Pages%20de%20Book%20CE%20Natixis_SANTE.pdf" TargetMode="External"/><Relationship Id="rId1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1.gif"/><Relationship Id="rId12" Type="http://schemas.openxmlformats.org/officeDocument/2006/relationships/image" Target="../media/image24.png"/><Relationship Id="rId17" Type="http://schemas.openxmlformats.org/officeDocument/2006/relationships/image" Target="../media/image26.png"/><Relationship Id="rId2" Type="http://schemas.openxmlformats.org/officeDocument/2006/relationships/image" Target="../media/image19.png"/><Relationship Id="rId16"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hyperlink" Target="https://www.visa.fr/fr_fr/global/assurance" TargetMode="External"/><Relationship Id="rId5" Type="http://schemas.openxmlformats.org/officeDocument/2006/relationships/hyperlink" Target="https://www.visa.fr/payer-avec-visa/ma-carte-visa/visa-premier.html" TargetMode="External"/><Relationship Id="rId15" Type="http://schemas.openxmlformats.org/officeDocument/2006/relationships/hyperlink" Target="http://assurances.caisse-epargne.fr/static/admin/moxiemanager/data/files/6287_EdEp_FicheSecurMedia_2.pdf" TargetMode="External"/><Relationship Id="rId10" Type="http://schemas.openxmlformats.org/officeDocument/2006/relationships/image" Target="../media/image23.png"/><Relationship Id="rId19"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hyperlink" Target="http://assurances.caisse-epargne.fr/static/admin/moxiemanager/data/files/6283_EdEp_FicheGarantieSante%CC%81.pdf" TargetMode="External"/><Relationship Id="rId14" Type="http://schemas.openxmlformats.org/officeDocument/2006/relationships/hyperlink" Target="http://assurances.caisse-epargne.fr/static/admin/moxiemanager/data/files/FP%20-%20Garantie%20des%20accidents%20de%20la%20vie_GAV%202019.pdf"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assurances.caisse-epargne.fr/static/admin/moxiemanager/data/files/Pages%20de%20Book%20CE%20Natixis_AUTO.pdf" TargetMode="External"/><Relationship Id="rId13"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21.gif"/><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image" Target="../media/image29.png"/><Relationship Id="rId16"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30.png"/><Relationship Id="rId5" Type="http://schemas.openxmlformats.org/officeDocument/2006/relationships/hyperlink" Target="http://assurances.caisse-epargne.fr/static/admin/moxiemanager/data/files/6184_EdEp_FicheAuto.pdf" TargetMode="External"/><Relationship Id="rId15" Type="http://schemas.openxmlformats.org/officeDocument/2006/relationships/image" Target="../media/image34.png"/><Relationship Id="rId10" Type="http://schemas.openxmlformats.org/officeDocument/2006/relationships/hyperlink" Target="http://assurances.caisse-epargne.fr/static/admin/moxiemanager/data/files/6230_EdEp_FichePJ.pdf" TargetMode="External"/><Relationship Id="rId4" Type="http://schemas.openxmlformats.org/officeDocument/2006/relationships/image" Target="../media/image10.png"/><Relationship Id="rId9" Type="http://schemas.openxmlformats.org/officeDocument/2006/relationships/image" Target="../media/image23.png"/><Relationship Id="rId1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hyperlink" Target="http://assurances.caisse-epargne.fr/static/admin/moxiemanager/data/files/Fiche_sant%C3%A9.pdf" TargetMode="External"/><Relationship Id="rId13"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21.gif"/><Relationship Id="rId12" Type="http://schemas.openxmlformats.org/officeDocument/2006/relationships/image" Target="../media/image31.png"/><Relationship Id="rId2" Type="http://schemas.openxmlformats.org/officeDocument/2006/relationships/image" Target="../media/image29.png"/><Relationship Id="rId16"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hyperlink" Target="https://www.imaprotect.com/caisse-d-epargne/" TargetMode="External"/><Relationship Id="rId5" Type="http://schemas.openxmlformats.org/officeDocument/2006/relationships/hyperlink" Target="http://assurances.caisse-epargne.fr/static/admin/moxiemanager/data/files/6229_EdEp_FicheAssurtoit.pdf" TargetMode="External"/><Relationship Id="rId15" Type="http://schemas.openxmlformats.org/officeDocument/2006/relationships/image" Target="../media/image38.png"/><Relationship Id="rId10" Type="http://schemas.openxmlformats.org/officeDocument/2006/relationships/hyperlink" Target="http://assurances.caisse-epargne.fr/static/admin/moxiemanager/data/files/Pages%20de%20Book%20CE%20Natixis_HABITATION.pdf" TargetMode="External"/><Relationship Id="rId4" Type="http://schemas.openxmlformats.org/officeDocument/2006/relationships/image" Target="../media/image10.png"/><Relationship Id="rId9" Type="http://schemas.openxmlformats.org/officeDocument/2006/relationships/image" Target="../media/image23.png"/><Relationship Id="rId1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hyperlink" Target="http://assurances.caisse-epargne.fr/static/admin/moxiemanager/data/files/6184_EdEp_FicheAuto.pdf" TargetMode="External"/><Relationship Id="rId13" Type="http://schemas.openxmlformats.org/officeDocument/2006/relationships/image" Target="../media/image33.png"/><Relationship Id="rId3" Type="http://schemas.openxmlformats.org/officeDocument/2006/relationships/image" Target="../media/image7.png"/><Relationship Id="rId7" Type="http://schemas.openxmlformats.org/officeDocument/2006/relationships/image" Target="../media/image21.gif"/><Relationship Id="rId12" Type="http://schemas.openxmlformats.org/officeDocument/2006/relationships/image" Target="../media/image32.png"/><Relationship Id="rId2" Type="http://schemas.openxmlformats.org/officeDocument/2006/relationships/image" Target="../media/image29.png"/><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31.png"/><Relationship Id="rId5" Type="http://schemas.openxmlformats.org/officeDocument/2006/relationships/hyperlink" Target="http://assurances.caisse-epargne.fr/static/admin/moxiemanager/data/files/6200_EdEp_CG_MRH_RPRS_CE_SECU_2.PDF" TargetMode="External"/><Relationship Id="rId15" Type="http://schemas.openxmlformats.org/officeDocument/2006/relationships/image" Target="../media/image42.png"/><Relationship Id="rId10" Type="http://schemas.openxmlformats.org/officeDocument/2006/relationships/image" Target="../media/image40.png"/><Relationship Id="rId4" Type="http://schemas.openxmlformats.org/officeDocument/2006/relationships/image" Target="../media/image10.png"/><Relationship Id="rId9" Type="http://schemas.openxmlformats.org/officeDocument/2006/relationships/image" Target="../media/image20.png"/><Relationship Id="rId1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45.png"/><Relationship Id="rId3" Type="http://schemas.openxmlformats.org/officeDocument/2006/relationships/image" Target="../media/image10.png"/><Relationship Id="rId7" Type="http://schemas.openxmlformats.org/officeDocument/2006/relationships/hyperlink" Target="https://www.visa.fr/je-voyage/je-voyage.html" TargetMode="External"/><Relationship Id="rId12"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1.gif"/><Relationship Id="rId11" Type="http://schemas.openxmlformats.org/officeDocument/2006/relationships/image" Target="../media/image30.png"/><Relationship Id="rId5" Type="http://schemas.openxmlformats.org/officeDocument/2006/relationships/image" Target="../media/image23.png"/><Relationship Id="rId15" Type="http://schemas.openxmlformats.org/officeDocument/2006/relationships/image" Target="../media/image47.png"/><Relationship Id="rId10" Type="http://schemas.openxmlformats.org/officeDocument/2006/relationships/hyperlink" Target="http://assurances.caisse-epargne.fr/static/admin/moxiemanager/data/files/6230_EdEp_FichePJ.pdf" TargetMode="External"/><Relationship Id="rId4" Type="http://schemas.openxmlformats.org/officeDocument/2006/relationships/hyperlink" Target="http://commerciaux.celca.caisse-epargne.fr/download/1637/plv/13188/brochure-start-expat.pdf" TargetMode="External"/><Relationship Id="rId9" Type="http://schemas.openxmlformats.org/officeDocument/2006/relationships/hyperlink" Target="https://www.visa.fr/je-voyage/airrefund.html" TargetMode="External"/><Relationship Id="rId1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5.png"/><Relationship Id="rId3" Type="http://schemas.openxmlformats.org/officeDocument/2006/relationships/image" Target="../media/image10.png"/><Relationship Id="rId7" Type="http://schemas.openxmlformats.org/officeDocument/2006/relationships/hyperlink" Target="http://commerciaux.celca.caisse-epargne.fr/download/1637/plv/13188/brochure-start-expat.pdf" TargetMode="External"/><Relationship Id="rId12"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1.gif"/><Relationship Id="rId11" Type="http://schemas.openxmlformats.org/officeDocument/2006/relationships/image" Target="../media/image48.png"/><Relationship Id="rId5" Type="http://schemas.openxmlformats.org/officeDocument/2006/relationships/image" Target="../media/image24.png"/><Relationship Id="rId10" Type="http://schemas.openxmlformats.org/officeDocument/2006/relationships/hyperlink" Target="http://assurances.caisse-epargne.fr/static/admin/moxiemanager/data/files/FP%20-%20Garantie%20des%20accidents%20de%20la%20vie_GAV%202019.pdf" TargetMode="External"/><Relationship Id="rId4" Type="http://schemas.openxmlformats.org/officeDocument/2006/relationships/hyperlink" Target="https://www.visa.fr/fr_fr/global/assurance" TargetMode="External"/><Relationship Id="rId9" Type="http://schemas.openxmlformats.org/officeDocument/2006/relationships/hyperlink" Target="http://assurances.caisse-epargne.fr/static/admin/moxiemanager/data/files/Fiche_sant%C3%A9.pdf" TargetMode="External"/><Relationship Id="rId14" Type="http://schemas.openxmlformats.org/officeDocument/2006/relationships/image" Target="../media/image49.jpeg"/></Relationships>
</file>

<file path=ppt/slides/_rels/slide16.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7.png"/><Relationship Id="rId7"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comparateur.bpcea.caisse-epargne.fr/" TargetMode="External"/><Relationship Id="rId13" Type="http://schemas.openxmlformats.org/officeDocument/2006/relationships/hyperlink" Target="http://assurances.caisse-epargne.fr/static/admin/moxiemanager/data/files/6184_EdEp_FicheAuto.pdf" TargetMode="External"/><Relationship Id="rId18" Type="http://schemas.openxmlformats.org/officeDocument/2006/relationships/hyperlink" Target="http://assurances.caisse-epargne.fr/static/admin/moxiemanager/data/files/conditions-generales_2roues_juin2018.pdf" TargetMode="External"/><Relationship Id="rId26" Type="http://schemas.openxmlformats.org/officeDocument/2006/relationships/hyperlink" Target="http://assurances.caisse-epargne.fr/static/admin/moxiemanager/data/files/GAVGI700-IPID%20GAV%20-desktop.pdf" TargetMode="External"/><Relationship Id="rId3" Type="http://schemas.openxmlformats.org/officeDocument/2006/relationships/image" Target="../media/image10.png"/><Relationship Id="rId21" Type="http://schemas.openxmlformats.org/officeDocument/2006/relationships/image" Target="../media/image56.png"/><Relationship Id="rId7" Type="http://schemas.openxmlformats.org/officeDocument/2006/relationships/hyperlink" Target="http://commerciaux.celca.caisse-epargne.fr/download/316/iard-prevoyance/12015/livret_natixis_bd_page.pdf" TargetMode="External"/><Relationship Id="rId12" Type="http://schemas.openxmlformats.org/officeDocument/2006/relationships/hyperlink" Target="http://assurances.caisse-epargne.fr/static/admin/moxiemanager/data/files/Pages%20de%20Book%20CE%20Natixis_AUTO.pdf" TargetMode="External"/><Relationship Id="rId17" Type="http://schemas.openxmlformats.org/officeDocument/2006/relationships/hyperlink" Target="http://assurances.caisse-epargne.fr/static/admin/moxiemanager/data/files/fiche-produit-client.pdf" TargetMode="External"/><Relationship Id="rId25" Type="http://schemas.openxmlformats.org/officeDocument/2006/relationships/hyperlink" Target="http://assurances.caisse-epargne.fr/static/admin/moxiemanager/data/files/6993_EdEp_CG_GAV_32132_CE.pdf" TargetMode="External"/><Relationship Id="rId2" Type="http://schemas.openxmlformats.org/officeDocument/2006/relationships/image" Target="../media/image7.png"/><Relationship Id="rId16" Type="http://schemas.openxmlformats.org/officeDocument/2006/relationships/hyperlink" Target="http://assurances.caisse-epargne.fr/static/admin/moxiemanager/data/files/Pages%20de%20Book%20CE%20Natixis_2%20ROUES.pdf" TargetMode="External"/><Relationship Id="rId20"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21.gif"/><Relationship Id="rId11" Type="http://schemas.openxmlformats.org/officeDocument/2006/relationships/image" Target="../media/image11.png"/><Relationship Id="rId24" Type="http://schemas.openxmlformats.org/officeDocument/2006/relationships/hyperlink" Target="http://assurances.caisse-epargne.fr/static/admin/moxiemanager/data/files/FP%20-%20Garantie%20des%20accidents%20de%20la%20vie_GAV%202019.pdf" TargetMode="External"/><Relationship Id="rId5" Type="http://schemas.openxmlformats.org/officeDocument/2006/relationships/hyperlink" Target="http://assurances.caisse-epargne.fr/static/admin/moxiemanager/data/files/Book%20CE%20Natixis_BD_pages.pdf" TargetMode="External"/><Relationship Id="rId15" Type="http://schemas.openxmlformats.org/officeDocument/2006/relationships/hyperlink" Target="Document%20d&#8217;information%20sur%20le%20produit%20d&#8217;assurance" TargetMode="External"/><Relationship Id="rId23" Type="http://schemas.openxmlformats.org/officeDocument/2006/relationships/hyperlink" Target="http://assurances.caisse-epargne.fr/static/admin/moxiemanager/data/files/Pages%20de%20Book%20CE%20Natixis_GAV.pdf" TargetMode="External"/><Relationship Id="rId28" Type="http://schemas.openxmlformats.org/officeDocument/2006/relationships/image" Target="../media/image58.png"/><Relationship Id="rId10" Type="http://schemas.openxmlformats.org/officeDocument/2006/relationships/image" Target="../media/image54.png"/><Relationship Id="rId19" Type="http://schemas.openxmlformats.org/officeDocument/2006/relationships/hyperlink" Target="http://assurances.caisse-epargne.fr/static/admin/moxiemanager/data/files/MOTODI100%20-%20IPID%202%20Roues%20-desktop.pdf" TargetMode="External"/><Relationship Id="rId4" Type="http://schemas.openxmlformats.org/officeDocument/2006/relationships/image" Target="../media/image53.jpeg"/><Relationship Id="rId9" Type="http://schemas.openxmlformats.org/officeDocument/2006/relationships/hyperlink" Target="http://commerciaux.celca.caisse-epargne.fr/download/317/assurances-iard/11657/loi-hamon-extrait-book-assureur.pdf" TargetMode="External"/><Relationship Id="rId14" Type="http://schemas.openxmlformats.org/officeDocument/2006/relationships/hyperlink" Target="http://assurances.caisse-epargne.fr/static/admin/moxiemanager/data/files/6844_EdEp_CG_Auto4_CE.PDF" TargetMode="External"/><Relationship Id="rId22" Type="http://schemas.openxmlformats.org/officeDocument/2006/relationships/image" Target="../media/image57.png"/><Relationship Id="rId27" Type="http://schemas.openxmlformats.org/officeDocument/2006/relationships/hyperlink" Target="http://assurances.caisse-epargne.fr/static/admin/moxiemanager/data/files/5730_EdEp_ModeDEmploi_GAV_CE%20OK%20BAT%20s%C3%A9cu.pdf"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assurances.caisse-epargne.fr/static/admin/moxiemanager/data/files/6229_EdEp_FicheAssurtoit.pdf" TargetMode="External"/><Relationship Id="rId13" Type="http://schemas.openxmlformats.org/officeDocument/2006/relationships/hyperlink" Target="https://www.imaprotect.com/caisse-d-epargne/" TargetMode="External"/><Relationship Id="rId18" Type="http://schemas.openxmlformats.org/officeDocument/2006/relationships/hyperlink" Target="http://assurances.caisse-epargne.fr/static/admin/moxiemanager/data/files/6100_EdEp_BPCEAssurances_CGVADProtectionJuridique_CE_maiSECU.pdf" TargetMode="External"/><Relationship Id="rId26" Type="http://schemas.openxmlformats.org/officeDocument/2006/relationships/hyperlink" Target="http://assurances.caisse-epargne.fr/static/admin/moxiemanager/data/files/CE_Part%20Als%20Mos%20-%20Ex%20Rbt%20Sant%C3%A9.pdf" TargetMode="External"/><Relationship Id="rId3" Type="http://schemas.openxmlformats.org/officeDocument/2006/relationships/image" Target="../media/image7.png"/><Relationship Id="rId21" Type="http://schemas.openxmlformats.org/officeDocument/2006/relationships/image" Target="../media/image62.png"/><Relationship Id="rId7" Type="http://schemas.openxmlformats.org/officeDocument/2006/relationships/hyperlink" Target="http://assurances.caisse-epargne.fr/static/admin/moxiemanager/data/files/Pages%20de%20Book%20CE%20Natixis_HABITATION.pdf" TargetMode="External"/><Relationship Id="rId12" Type="http://schemas.openxmlformats.org/officeDocument/2006/relationships/hyperlink" Target="http://assurances.caisse-epargne.fr/static/admin/moxiemanager/data/files/6579_EdEp_FicheTelesurveillance.pdf" TargetMode="External"/><Relationship Id="rId17" Type="http://schemas.openxmlformats.org/officeDocument/2006/relationships/hyperlink" Target="http://assurances.caisse-epargne.fr/static/admin/moxiemanager/data/files/6230_EdEp_FichePJ.pdf" TargetMode="External"/><Relationship Id="rId25" Type="http://schemas.openxmlformats.org/officeDocument/2006/relationships/hyperlink" Target="http://assurances.caisse-epargne.fr/static/admin/moxiemanager/data/files/CE_Part%20-%20Ex%20Rbt%20Sant%C3%A9.pdf" TargetMode="External"/><Relationship Id="rId2" Type="http://schemas.openxmlformats.org/officeDocument/2006/relationships/image" Target="../media/image59.png"/><Relationship Id="rId16" Type="http://schemas.openxmlformats.org/officeDocument/2006/relationships/hyperlink" Target="http://assurances.caisse-epargne.fr/static/admin/moxiemanager/data/files/Pages%20de%20Book%20CE%20Natixis_PJ.pdf" TargetMode="External"/><Relationship Id="rId20" Type="http://schemas.openxmlformats.org/officeDocument/2006/relationships/hyperlink" Target="http://assurances.caisse-epargne.fr/static/front/old_moxie/Video_IJ_Net_v5.mp4" TargetMode="Externa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hyperlink" Target="http://assurances.caisse-epargne.fr/static/admin/moxiemanager/data/files/5944_EdEp_ModeEmploiMRH.PDF" TargetMode="External"/><Relationship Id="rId24" Type="http://schemas.openxmlformats.org/officeDocument/2006/relationships/hyperlink" Target="http://assurances.caisse-epargne.fr/static/admin/moxiemanager/data/files/6758_EdEp_CG_Sante_IPID_CG_RGPD_CE-2.pdf" TargetMode="External"/><Relationship Id="rId5" Type="http://schemas.openxmlformats.org/officeDocument/2006/relationships/image" Target="../media/image60.png"/><Relationship Id="rId15" Type="http://schemas.openxmlformats.org/officeDocument/2006/relationships/image" Target="../media/image61.jpeg"/><Relationship Id="rId23" Type="http://schemas.openxmlformats.org/officeDocument/2006/relationships/hyperlink" Target="http://assurances.caisse-epargne.fr/static/admin/moxiemanager/data/files/6283_EdEp_FicheGarantieSante%CC%81.pdf" TargetMode="External"/><Relationship Id="rId10" Type="http://schemas.openxmlformats.org/officeDocument/2006/relationships/hyperlink" Target="http://assurances.caisse-epargne.fr/static/admin/moxiemanager/data/files/IPID%20MRH%20Res%20CE.pdf" TargetMode="External"/><Relationship Id="rId19" Type="http://schemas.openxmlformats.org/officeDocument/2006/relationships/hyperlink" Target="http://assurances.caisse-epargne.fr/static/admin/moxiemanager/data/files/PJLI800%20-%20IPID%20PJ%20CE%20-%20desktop.pdf" TargetMode="External"/><Relationship Id="rId4" Type="http://schemas.openxmlformats.org/officeDocument/2006/relationships/image" Target="../media/image10.png"/><Relationship Id="rId9" Type="http://schemas.openxmlformats.org/officeDocument/2006/relationships/hyperlink" Target="http://assurances.caisse-epargne.fr/static/admin/moxiemanager/data/files/6744_EdEp_%20CG_MRHRPRS_CG_RGPD_CE.PDF" TargetMode="External"/><Relationship Id="rId14" Type="http://schemas.openxmlformats.org/officeDocument/2006/relationships/image" Target="../media/image21.gif"/><Relationship Id="rId22" Type="http://schemas.openxmlformats.org/officeDocument/2006/relationships/hyperlink" Target="http://assurances.caisse-epargne.fr/static/admin/moxiemanager/data/files/Fiche_sant%C3%A9.pdf" TargetMode="External"/><Relationship Id="rId27" Type="http://schemas.openxmlformats.org/officeDocument/2006/relationships/image" Target="../media/image63.png"/></Relationships>
</file>

<file path=ppt/slides/_rels/slide20.xml.rels><?xml version="1.0" encoding="UTF-8" standalone="yes"?>
<Relationships xmlns="http://schemas.openxmlformats.org/package/2006/relationships"><Relationship Id="rId8" Type="http://schemas.openxmlformats.org/officeDocument/2006/relationships/hyperlink" Target="https://www.msh-intl.com/uploads/files/2019/01/11/original/start_expat_ipid_fr9813.pdf" TargetMode="External"/><Relationship Id="rId13" Type="http://schemas.openxmlformats.org/officeDocument/2006/relationships/hyperlink" Target="http://assurances.caisse-epargne.fr/static/admin/moxiemanager/data/files/6287_EdEp_FicheSecurMedia_2.pdf" TargetMode="External"/><Relationship Id="rId18" Type="http://schemas.openxmlformats.org/officeDocument/2006/relationships/image" Target="../media/image66.png"/><Relationship Id="rId3" Type="http://schemas.openxmlformats.org/officeDocument/2006/relationships/image" Target="../media/image10.png"/><Relationship Id="rId7" Type="http://schemas.openxmlformats.org/officeDocument/2006/relationships/hyperlink" Target="https://www.msh-intl.com/uploads/files/2019/03/12/original/start_expat_brochure_20191126.pdf" TargetMode="External"/><Relationship Id="rId12" Type="http://schemas.openxmlformats.org/officeDocument/2006/relationships/hyperlink" Target="http://assurances.caisse-epargne.fr/static/admin/moxiemanager/data/files/Pages%20de%20Book%20CE%20Natixis_SECUR%20MEDIA.pdf" TargetMode="External"/><Relationship Id="rId17" Type="http://schemas.openxmlformats.org/officeDocument/2006/relationships/image" Target="../media/image65.jpeg"/><Relationship Id="rId2" Type="http://schemas.openxmlformats.org/officeDocument/2006/relationships/image" Target="../media/image7.png"/><Relationship Id="rId16" Type="http://schemas.openxmlformats.org/officeDocument/2006/relationships/hyperlink" Target="http://assurances.caisse-epargne.fr/static/admin/moxiemanager/data/files/Mode%20d'emploi%20ASM_VF%20(CE).pdf" TargetMode="External"/><Relationship Id="rId1" Type="http://schemas.openxmlformats.org/officeDocument/2006/relationships/slideLayout" Target="../slideLayouts/slideLayout7.xml"/><Relationship Id="rId6" Type="http://schemas.openxmlformats.org/officeDocument/2006/relationships/hyperlink" Target="https://www.visa.fr/fr_fr/global/assurance" TargetMode="External"/><Relationship Id="rId11" Type="http://schemas.openxmlformats.org/officeDocument/2006/relationships/image" Target="../media/image59.png"/><Relationship Id="rId5" Type="http://schemas.openxmlformats.org/officeDocument/2006/relationships/hyperlink" Target="https://www.visa.fr/payer-avec-visa/trouver-une-carte.html" TargetMode="External"/><Relationship Id="rId15" Type="http://schemas.openxmlformats.org/officeDocument/2006/relationships/hyperlink" Target="http://assurances.caisse-epargne.fr/static/admin/moxiemanager/data/files/ASSMSI500-IPID%20SecurMedia%20-desktop.pdf" TargetMode="External"/><Relationship Id="rId10" Type="http://schemas.openxmlformats.org/officeDocument/2006/relationships/image" Target="../media/image64.png"/><Relationship Id="rId4" Type="http://schemas.openxmlformats.org/officeDocument/2006/relationships/image" Target="../media/image11.png"/><Relationship Id="rId9" Type="http://schemas.openxmlformats.org/officeDocument/2006/relationships/image" Target="../media/image21.gif"/><Relationship Id="rId14" Type="http://schemas.openxmlformats.org/officeDocument/2006/relationships/hyperlink" Target="http://assurances.caisse-epargne.fr/static/admin/moxiemanager/data/files/6216_EdEp_CGSecurMedia_CE_mai_SECU.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67.jpeg"/><Relationship Id="rId7" Type="http://schemas.openxmlformats.org/officeDocument/2006/relationships/image" Target="../media/image70.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http://commerciaux.celca.caisse-epargne.fr/download/341/tarification/8938/offres-promo-en-cours.pdf" TargetMode="External"/><Relationship Id="rId5" Type="http://schemas.openxmlformats.org/officeDocument/2006/relationships/image" Target="../media/image69.pn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74.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7.jpeg"/><Relationship Id="rId7" Type="http://schemas.openxmlformats.org/officeDocument/2006/relationships/image" Target="../media/image7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image" Target="../media/image76.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http://commerciaux.celca.caisse-epargne.fr/download/316/iard-prevoyance/13856/version-pdf-hdj-iard-prevoyance-vacances-assurees.pdf" TargetMode="External"/><Relationship Id="rId5" Type="http://schemas.openxmlformats.org/officeDocument/2006/relationships/image" Target="../media/image81.png"/><Relationship Id="rId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9543"/>
          <a:stretch/>
        </p:blipFill>
        <p:spPr bwMode="auto">
          <a:xfrm>
            <a:off x="1331640" y="-8047"/>
            <a:ext cx="6264696" cy="5159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entagone 4"/>
          <p:cNvSpPr/>
          <p:nvPr/>
        </p:nvSpPr>
        <p:spPr>
          <a:xfrm>
            <a:off x="-318191" y="0"/>
            <a:ext cx="3594047" cy="514349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Chevron 5"/>
          <p:cNvSpPr/>
          <p:nvPr/>
        </p:nvSpPr>
        <p:spPr>
          <a:xfrm>
            <a:off x="5508104" y="-16091"/>
            <a:ext cx="2808312" cy="518013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Rectangle 7"/>
          <p:cNvSpPr/>
          <p:nvPr/>
        </p:nvSpPr>
        <p:spPr>
          <a:xfrm>
            <a:off x="6912260" y="-16091"/>
            <a:ext cx="2231740" cy="5180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128" y="195486"/>
            <a:ext cx="639292" cy="57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4569973"/>
            <a:ext cx="1687836" cy="450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Espace réservé du texte 139"/>
          <p:cNvSpPr>
            <a:spLocks noGrp="1"/>
          </p:cNvSpPr>
          <p:nvPr/>
        </p:nvSpPr>
        <p:spPr>
          <a:xfrm>
            <a:off x="1475656" y="4806738"/>
            <a:ext cx="5040312" cy="259556"/>
          </a:xfrm>
          <a:prstGeom prst="rect">
            <a:avLst/>
          </a:prstGeom>
        </p:spPr>
        <p:txBody>
          <a:bodyPr lIns="0"/>
          <a:lstStyle>
            <a:lvl1pPr marL="0" indent="0" algn="ctr" defTabSz="914400" rtl="0" eaLnBrk="1" latinLnBrk="0" hangingPunct="1">
              <a:spcBef>
                <a:spcPct val="20000"/>
              </a:spcBef>
              <a:buClr>
                <a:schemeClr val="tx2"/>
              </a:buClr>
              <a:buFont typeface="Wingdings" panose="05000000000000000000" pitchFamily="2" charset="2"/>
              <a:buNone/>
              <a:defRPr sz="1800" b="1" kern="1200">
                <a:solidFill>
                  <a:schemeClr val="bg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2pPr>
            <a:lvl3pPr marL="9144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3pPr>
            <a:lvl4pPr marL="13716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4pPr>
            <a:lvl5pPr marL="18288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CBE04"/>
              </a:buClr>
              <a:defRPr/>
            </a:pPr>
            <a:r>
              <a:rPr lang="fr-FR" dirty="0" smtClean="0">
                <a:solidFill>
                  <a:srgbClr val="00B0F0"/>
                </a:solidFill>
              </a:rPr>
              <a:t>Heure du Jeudi du 27 juin 2019</a:t>
            </a:r>
            <a:endParaRPr lang="fr-FR" dirty="0">
              <a:solidFill>
                <a:srgbClr val="00B0F0"/>
              </a:solidFill>
            </a:endParaRPr>
          </a:p>
        </p:txBody>
      </p:sp>
      <p:sp>
        <p:nvSpPr>
          <p:cNvPr id="14" name="Espace réservé du texte 4"/>
          <p:cNvSpPr txBox="1">
            <a:spLocks/>
          </p:cNvSpPr>
          <p:nvPr/>
        </p:nvSpPr>
        <p:spPr>
          <a:xfrm>
            <a:off x="-216045" y="2453458"/>
            <a:ext cx="2844800" cy="1069524"/>
          </a:xfrm>
          <a:prstGeom prst="rect">
            <a:avLst/>
          </a:prstGeom>
        </p:spPr>
        <p:txBody>
          <a:bodyPr vert="horz" wrap="square" lIns="91440" tIns="45720" rIns="91440" bIns="45720" rtlCol="0">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kern="1200" cap="all">
                <a:solidFill>
                  <a:srgbClr val="7F7F7F"/>
                </a:solidFill>
                <a:latin typeface="+mn-lt"/>
                <a:ea typeface="+mn-ea"/>
                <a:cs typeface="+mn-cs"/>
              </a:defRPr>
            </a:lvl1pPr>
            <a:lvl2pPr algn="l" rtl="0" fontAlgn="base">
              <a:spcBef>
                <a:spcPct val="0"/>
              </a:spcBef>
              <a:spcAft>
                <a:spcPct val="0"/>
              </a:spcAft>
              <a:defRPr b="1" kern="1200" cap="all">
                <a:solidFill>
                  <a:srgbClr val="7F7F7F"/>
                </a:solidFill>
                <a:latin typeface="+mn-lt"/>
                <a:ea typeface="+mn-ea"/>
                <a:cs typeface="+mn-cs"/>
              </a:defRPr>
            </a:lvl2pPr>
            <a:lvl3pPr algn="l" rtl="0" fontAlgn="base">
              <a:spcBef>
                <a:spcPct val="0"/>
              </a:spcBef>
              <a:spcAft>
                <a:spcPct val="0"/>
              </a:spcAft>
              <a:buClr>
                <a:schemeClr val="accent1"/>
              </a:buClr>
              <a:defRPr sz="1600" kern="1200" cap="all">
                <a:solidFill>
                  <a:srgbClr val="7F7F7F"/>
                </a:solidFill>
                <a:latin typeface="+mn-lt"/>
                <a:ea typeface="+mn-ea"/>
                <a:cs typeface="+mn-cs"/>
              </a:defRPr>
            </a:lvl3pPr>
            <a:lvl4pPr marL="142875" algn="l" rtl="0" fontAlgn="base">
              <a:lnSpc>
                <a:spcPts val="1600"/>
              </a:lnSpc>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42875" indent="-142875" algn="l" rtl="0" fontAlgn="base">
              <a:spcBef>
                <a:spcPts val="300"/>
              </a:spcBef>
              <a:spcAft>
                <a:spcPts val="1200"/>
              </a:spcAft>
              <a:buClr>
                <a:schemeClr val="accent1"/>
              </a:buClr>
              <a:buFont typeface="Britannic Bold" pitchFamily="34" charset="0"/>
              <a:buChar char="&gt;"/>
              <a:defRPr sz="1200" b="1" kern="1200" cap="all">
                <a:solidFill>
                  <a:schemeClr val="tx1"/>
                </a:solidFill>
                <a:latin typeface="+mn-lt"/>
                <a:ea typeface="+mn-ea"/>
                <a:cs typeface="Arial" charset="0"/>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1400" b="0" i="0" u="none" strike="noStrike" kern="1200" cap="all" spc="0" normalizeH="0" baseline="0" noProof="0" dirty="0" smtClean="0">
              <a:ln>
                <a:noFill/>
              </a:ln>
              <a:solidFill>
                <a:srgbClr val="00B0F0"/>
              </a:solidFill>
              <a:effectLst/>
              <a:uLnTx/>
              <a:uFillTx/>
              <a:ea typeface="+mn-ea"/>
              <a:cs typeface="+mn-cs"/>
            </a:endParaRP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fr-FR" sz="1400" b="0" i="0" u="none" strike="noStrike" kern="1200" cap="all" spc="0" normalizeH="0" baseline="0" noProof="0" dirty="0" smtClean="0">
                <a:ln>
                  <a:noFill/>
                </a:ln>
                <a:solidFill>
                  <a:srgbClr val="00B0F0"/>
                </a:solidFill>
                <a:effectLst/>
                <a:uLnTx/>
                <a:uFillTx/>
                <a:ea typeface="+mn-ea"/>
                <a:cs typeface="+mn-cs"/>
              </a:rPr>
              <a:t>Direction Marketing</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fr-FR" sz="1400" b="0" i="0" u="none" strike="noStrike" kern="1200" cap="all" spc="0" normalizeH="0" baseline="0" noProof="0" dirty="0" smtClean="0">
                <a:ln>
                  <a:noFill/>
                </a:ln>
                <a:solidFill>
                  <a:srgbClr val="00B0F0"/>
                </a:solidFill>
                <a:effectLst/>
                <a:uLnTx/>
                <a:uFillTx/>
                <a:ea typeface="+mn-ea"/>
                <a:cs typeface="+mn-cs"/>
              </a:rPr>
              <a:t>Département </a:t>
            </a:r>
            <a:r>
              <a:rPr kumimoji="0" lang="fr-FR" sz="1400" b="0" i="0" u="none" strike="noStrike" kern="1200" cap="all" spc="0" normalizeH="0" baseline="0" noProof="0" dirty="0" smtClean="0">
                <a:ln>
                  <a:noFill/>
                </a:ln>
                <a:solidFill>
                  <a:srgbClr val="00B0F0"/>
                </a:solidFill>
                <a:effectLst/>
                <a:uLnTx/>
                <a:uFillTx/>
                <a:ea typeface="+mn-ea"/>
                <a:cs typeface="+mn-cs"/>
              </a:rPr>
              <a:t>marchés et offres</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1400" b="0" i="0" u="none" strike="noStrike" kern="1200" cap="all" spc="0" normalizeH="0" baseline="0" noProof="0" dirty="0">
              <a:ln>
                <a:noFill/>
              </a:ln>
              <a:solidFill>
                <a:srgbClr val="00B0F0"/>
              </a:solidFill>
              <a:effectLst/>
              <a:uLnTx/>
              <a:uFillTx/>
              <a:ea typeface="+mn-ea"/>
              <a:cs typeface="+mn-cs"/>
            </a:endParaRPr>
          </a:p>
        </p:txBody>
      </p:sp>
      <p:sp>
        <p:nvSpPr>
          <p:cNvPr id="15" name="Titre 8"/>
          <p:cNvSpPr txBox="1">
            <a:spLocks/>
          </p:cNvSpPr>
          <p:nvPr/>
        </p:nvSpPr>
        <p:spPr>
          <a:xfrm>
            <a:off x="-482407" y="1484483"/>
            <a:ext cx="3095898" cy="1200329"/>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smtClean="0">
                <a:ln>
                  <a:noFill/>
                </a:ln>
                <a:solidFill>
                  <a:srgbClr val="00B0F0"/>
                </a:solidFill>
                <a:effectLst/>
                <a:uLnTx/>
                <a:uFillTx/>
                <a:latin typeface="+mn-lt"/>
                <a:ea typeface="+mj-ea"/>
                <a:cs typeface="+mj-cs"/>
              </a:rPr>
              <a:t>IARD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smtClean="0">
                <a:ln>
                  <a:noFill/>
                </a:ln>
                <a:solidFill>
                  <a:srgbClr val="00B0F0"/>
                </a:solidFill>
                <a:effectLst/>
                <a:uLnTx/>
                <a:uFillTx/>
                <a:latin typeface="+mn-lt"/>
                <a:ea typeface="+mj-ea"/>
                <a:cs typeface="+mj-cs"/>
              </a:rPr>
              <a:t>PRÉVOYANCE</a:t>
            </a:r>
            <a:br>
              <a:rPr kumimoji="0" lang="fr-FR" sz="2800" b="1" i="0" u="none" strike="noStrike" kern="1200" cap="all" spc="0" normalizeH="0" baseline="0" noProof="0" dirty="0" smtClean="0">
                <a:ln>
                  <a:noFill/>
                </a:ln>
                <a:solidFill>
                  <a:srgbClr val="00B0F0"/>
                </a:solidFill>
                <a:effectLst/>
                <a:uLnTx/>
                <a:uFillTx/>
                <a:latin typeface="+mn-lt"/>
                <a:ea typeface="+mj-ea"/>
                <a:cs typeface="+mj-cs"/>
              </a:rPr>
            </a:br>
            <a:endParaRPr kumimoji="0" lang="fr-FR" sz="1600" b="1" i="0" u="none" strike="noStrike" kern="1200" cap="all" spc="0" normalizeH="0" baseline="0" noProof="0" dirty="0">
              <a:ln>
                <a:noFill/>
              </a:ln>
              <a:solidFill>
                <a:srgbClr val="00B0F0"/>
              </a:solidFill>
              <a:effectLst/>
              <a:uLnTx/>
              <a:uFillTx/>
              <a:latin typeface="+mn-lt"/>
              <a:ea typeface="+mj-ea"/>
              <a:cs typeface="+mj-cs"/>
            </a:endParaRPr>
          </a:p>
        </p:txBody>
      </p:sp>
      <p:cxnSp>
        <p:nvCxnSpPr>
          <p:cNvPr id="11" name="Connecteur droit 10"/>
          <p:cNvCxnSpPr/>
          <p:nvPr/>
        </p:nvCxnSpPr>
        <p:spPr>
          <a:xfrm>
            <a:off x="-194598" y="1419622"/>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3785" y="2499742"/>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Espace réservé du texte 139"/>
          <p:cNvSpPr>
            <a:spLocks noGrp="1"/>
          </p:cNvSpPr>
          <p:nvPr/>
        </p:nvSpPr>
        <p:spPr>
          <a:xfrm>
            <a:off x="2195736" y="3003798"/>
            <a:ext cx="5040312" cy="1404156"/>
          </a:xfrm>
          <a:prstGeom prst="rect">
            <a:avLst/>
          </a:prstGeom>
        </p:spPr>
        <p:txBody>
          <a:bodyPr lIns="0"/>
          <a:lstStyle>
            <a:lvl1pPr marL="0" indent="0" algn="ctr" defTabSz="914400" rtl="0" eaLnBrk="1" latinLnBrk="0" hangingPunct="1">
              <a:spcBef>
                <a:spcPct val="20000"/>
              </a:spcBef>
              <a:buClr>
                <a:schemeClr val="tx2"/>
              </a:buClr>
              <a:buFont typeface="Wingdings" panose="05000000000000000000" pitchFamily="2" charset="2"/>
              <a:buNone/>
              <a:defRPr sz="1800" b="1" kern="1200">
                <a:solidFill>
                  <a:schemeClr val="bg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2pPr>
            <a:lvl3pPr marL="9144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3pPr>
            <a:lvl4pPr marL="13716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4pPr>
            <a:lvl5pPr marL="18288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buClr>
                <a:srgbClr val="FCBE04"/>
              </a:buClr>
              <a:defRPr/>
            </a:pPr>
            <a:r>
              <a:rPr lang="fr-FR" sz="3200" dirty="0" smtClean="0">
                <a:solidFill>
                  <a:prstClr val="white"/>
                </a:solidFill>
              </a:rPr>
              <a:t>DES VACANCES</a:t>
            </a:r>
          </a:p>
          <a:p>
            <a:pPr>
              <a:spcBef>
                <a:spcPts val="0"/>
              </a:spcBef>
              <a:buClr>
                <a:srgbClr val="FCBE04"/>
              </a:buClr>
              <a:defRPr/>
            </a:pPr>
            <a:r>
              <a:rPr lang="fr-FR" sz="3200" dirty="0" smtClean="0">
                <a:solidFill>
                  <a:prstClr val="white"/>
                </a:solidFill>
              </a:rPr>
              <a:t>ASSURÉES</a:t>
            </a:r>
          </a:p>
        </p:txBody>
      </p:sp>
    </p:spTree>
    <p:extLst>
      <p:ext uri="{BB962C8B-B14F-4D97-AF65-F5344CB8AC3E}">
        <p14:creationId xmlns:p14="http://schemas.microsoft.com/office/powerpoint/2010/main" val="1853563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rPr>
              <a:t>SOMMAIRE</a:t>
            </a:r>
            <a:endParaRPr lang="fr-FR" sz="1600" dirty="0">
              <a:solidFill>
                <a:srgbClr val="00B0F0"/>
              </a:solidFill>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547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gner un rectangle avec un coin diagonal 4"/>
          <p:cNvSpPr/>
          <p:nvPr/>
        </p:nvSpPr>
        <p:spPr>
          <a:xfrm>
            <a:off x="811783" y="936233"/>
            <a:ext cx="5616624" cy="552817"/>
          </a:xfrm>
          <a:prstGeom prst="snip2Diag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latin typeface="+mn-lt"/>
              </a:rPr>
              <a:t>SOMMAIRE</a:t>
            </a:r>
            <a:endParaRPr lang="fr-FR" sz="1600" dirty="0">
              <a:solidFill>
                <a:srgbClr val="00B0F0"/>
              </a:solidFill>
              <a:latin typeface="+mn-lt"/>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17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53998"/>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Pas de vacances sans assurance!</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200" cap="none" dirty="0">
                <a:solidFill>
                  <a:srgbClr val="00B0F0"/>
                </a:solidFill>
                <a:cs typeface="Calibri" panose="020F0502020204030204" pitchFamily="34" charset="0"/>
              </a:rPr>
              <a:t>L'assurance et l'assistance constituent des solutions pour faire face à la plupart </a:t>
            </a:r>
            <a:r>
              <a:rPr lang="fr-FR" sz="1200" cap="none" dirty="0" smtClean="0">
                <a:solidFill>
                  <a:srgbClr val="00B0F0"/>
                </a:solidFill>
                <a:cs typeface="Calibri" panose="020F0502020204030204" pitchFamily="34" charset="0"/>
              </a:rPr>
              <a:t>des incidents lors des vacances.</a:t>
            </a:r>
            <a:endParaRPr lang="fr-FR" sz="120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375" y="1032726"/>
            <a:ext cx="1152180" cy="1124154"/>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48343" y="2556649"/>
            <a:ext cx="6384724" cy="2031325"/>
          </a:xfrm>
          <a:prstGeom prst="rect">
            <a:avLst/>
          </a:prstGeom>
        </p:spPr>
        <p:txBody>
          <a:bodyPr wrap="square">
            <a:spAutoFit/>
          </a:bodyPr>
          <a:lstStyle/>
          <a:p>
            <a:r>
              <a:rPr lang="fr-FR" sz="1400" b="1" dirty="0" smtClean="0">
                <a:solidFill>
                  <a:srgbClr val="00B0F0"/>
                </a:solidFill>
              </a:rPr>
              <a:t>Un accident, une maladie, le vol de bagages, une panne de voiture peuvent plonger les vacanciers dans l’embarras. </a:t>
            </a:r>
          </a:p>
          <a:p>
            <a:r>
              <a:rPr lang="fr-FR" sz="1400" dirty="0" smtClean="0">
                <a:solidFill>
                  <a:srgbClr val="00B0F0"/>
                </a:solidFill>
              </a:rPr>
              <a:t>L'assurance et l'assistance constituent des solutions pour faire face à la plupart de ces incidents. </a:t>
            </a:r>
          </a:p>
          <a:p>
            <a:endParaRPr lang="fr-FR" sz="1400" dirty="0">
              <a:solidFill>
                <a:srgbClr val="00B0F0"/>
              </a:solidFill>
            </a:endParaRPr>
          </a:p>
          <a:p>
            <a:r>
              <a:rPr lang="fr-FR" sz="1400" dirty="0" smtClean="0">
                <a:solidFill>
                  <a:srgbClr val="00B0F0"/>
                </a:solidFill>
              </a:rPr>
              <a:t>Dans quelles conditions les contrats d’assurance et d’assistance sont-ils susceptibles d’intervenir ? Que proposent-ils ?</a:t>
            </a:r>
          </a:p>
          <a:p>
            <a:r>
              <a:rPr lang="fr-FR" sz="1400" b="1" dirty="0" smtClean="0">
                <a:solidFill>
                  <a:srgbClr val="0070C0"/>
                </a:solidFill>
              </a:rPr>
              <a:t>Suivons la famille MARTIN en vacances et revenons sur les garanties pour être sûr d'être bien couvert.</a:t>
            </a:r>
            <a:endParaRPr lang="fr-FR" sz="1400" b="1" dirty="0">
              <a:solidFill>
                <a:srgbClr val="00B0F0"/>
              </a:solidFill>
            </a:endParaRPr>
          </a:p>
        </p:txBody>
      </p:sp>
      <p:sp>
        <p:nvSpPr>
          <p:cNvPr id="7" name="Rectangle 6"/>
          <p:cNvSpPr/>
          <p:nvPr/>
        </p:nvSpPr>
        <p:spPr>
          <a:xfrm>
            <a:off x="1763688" y="987329"/>
            <a:ext cx="6696744" cy="1169551"/>
          </a:xfrm>
          <a:prstGeom prst="rect">
            <a:avLst/>
          </a:prstGeom>
        </p:spPr>
        <p:txBody>
          <a:bodyPr wrap="square">
            <a:spAutoFit/>
          </a:bodyPr>
          <a:lstStyle/>
          <a:p>
            <a:r>
              <a:rPr lang="fr-FR" sz="1400" dirty="0" smtClean="0">
                <a:solidFill>
                  <a:srgbClr val="00B0F0"/>
                </a:solidFill>
              </a:rPr>
              <a:t>La saison estivale est sur le point de débuter. </a:t>
            </a:r>
          </a:p>
          <a:p>
            <a:r>
              <a:rPr lang="fr-FR" sz="1400" dirty="0" smtClean="0">
                <a:solidFill>
                  <a:srgbClr val="00B0F0"/>
                </a:solidFill>
              </a:rPr>
              <a:t>Vols, réservations d'hôtel, programmations d'activités... Pour certains Juilletistes, il ne reste plus qu'à boucler les valises. </a:t>
            </a:r>
          </a:p>
          <a:p>
            <a:r>
              <a:rPr lang="fr-FR" sz="1400" b="1" dirty="0" smtClean="0">
                <a:solidFill>
                  <a:srgbClr val="00B0F0"/>
                </a:solidFill>
              </a:rPr>
              <a:t>Pour profiter des vacances </a:t>
            </a:r>
            <a:r>
              <a:rPr lang="fr-FR" sz="1400" dirty="0">
                <a:solidFill>
                  <a:srgbClr val="00B0F0"/>
                </a:solidFill>
              </a:rPr>
              <a:t>(</a:t>
            </a:r>
            <a:r>
              <a:rPr lang="fr-FR" sz="1400" dirty="0" smtClean="0">
                <a:solidFill>
                  <a:srgbClr val="00B0F0"/>
                </a:solidFill>
              </a:rPr>
              <a:t>détente, activités sportives, loisirs…) </a:t>
            </a:r>
            <a:r>
              <a:rPr lang="fr-FR" sz="1400" b="1" dirty="0" smtClean="0">
                <a:solidFill>
                  <a:srgbClr val="00B0F0"/>
                </a:solidFill>
              </a:rPr>
              <a:t>en toute tranquillité</a:t>
            </a:r>
            <a:r>
              <a:rPr lang="fr-FR" sz="1400" dirty="0" smtClean="0">
                <a:solidFill>
                  <a:srgbClr val="00B0F0"/>
                </a:solidFill>
              </a:rPr>
              <a:t>, il est important de vérifier que </a:t>
            </a:r>
            <a:r>
              <a:rPr lang="fr-FR" sz="1400" b="1" dirty="0" smtClean="0">
                <a:solidFill>
                  <a:srgbClr val="00B0F0"/>
                </a:solidFill>
              </a:rPr>
              <a:t>la valise « protection » est prête et complète.</a:t>
            </a:r>
            <a:endParaRPr lang="fr-FR" sz="1400" b="1" dirty="0">
              <a:solidFill>
                <a:srgbClr val="00B0F0"/>
              </a:solidFill>
            </a:endParaRP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336" y="2283718"/>
            <a:ext cx="2688347" cy="2588149"/>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83454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gner un rectangle avec un coin diagonal 4"/>
          <p:cNvSpPr/>
          <p:nvPr/>
        </p:nvSpPr>
        <p:spPr>
          <a:xfrm>
            <a:off x="811783" y="1451286"/>
            <a:ext cx="5616624" cy="552817"/>
          </a:xfrm>
          <a:prstGeom prst="snip2Diag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rPr>
              <a:t>SOMMAIRE</a:t>
            </a:r>
            <a:endParaRPr lang="fr-FR" sz="1600" dirty="0">
              <a:solidFill>
                <a:srgbClr val="00B0F0"/>
              </a:solidFill>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35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38609"/>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a:solidFill>
                  <a:sysClr val="windowText" lastClr="000000">
                    <a:lumMod val="50000"/>
                    <a:lumOff val="50000"/>
                  </a:sysClr>
                </a:solidFill>
                <a:cs typeface="Calibri" panose="020F0502020204030204" pitchFamily="34" charset="0"/>
              </a:rPr>
              <a:t>Les valises de l’assurance</a:t>
            </a:r>
          </a:p>
          <a:p>
            <a:pPr fontAlgn="auto">
              <a:spcAft>
                <a:spcPts val="0"/>
              </a:spcAft>
              <a:defRPr/>
            </a:pPr>
            <a:r>
              <a:rPr lang="fr-FR" sz="1100" b="0" cap="none" dirty="0">
                <a:solidFill>
                  <a:srgbClr val="00B0F0"/>
                </a:solidFill>
                <a:cs typeface="Calibri" panose="020F0502020204030204" pitchFamily="34" charset="0"/>
              </a:rPr>
              <a:t>Pour profiter des vacances en toute tranquillité, il est important de vérifier que la valise « protection » est prête et complète. </a:t>
            </a: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18" b="1658"/>
          <a:stretch/>
        </p:blipFill>
        <p:spPr bwMode="auto">
          <a:xfrm>
            <a:off x="2400300" y="967371"/>
            <a:ext cx="4259932" cy="3981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4288" y="3571249"/>
            <a:ext cx="1570588" cy="1563638"/>
          </a:xfrm>
          <a:prstGeom prst="ellipse">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b="3433"/>
          <a:stretch/>
        </p:blipFill>
        <p:spPr bwMode="auto">
          <a:xfrm>
            <a:off x="-354" y="976585"/>
            <a:ext cx="2344382" cy="1583521"/>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4629" t="-4336" r="-3788"/>
          <a:stretch/>
        </p:blipFill>
        <p:spPr bwMode="auto">
          <a:xfrm>
            <a:off x="336611" y="4146248"/>
            <a:ext cx="885951" cy="885346"/>
          </a:xfrm>
          <a:prstGeom prst="ellipse">
            <a:avLst/>
          </a:prstGeom>
          <a:noFill/>
          <a:ln>
            <a:noFill/>
          </a:ln>
          <a:effectLst>
            <a:glow rad="228600">
              <a:schemeClr val="accent5">
                <a:satMod val="175000"/>
                <a:alpha val="40000"/>
              </a:schemeClr>
            </a:glo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2568" r="1324" b="2902"/>
          <a:stretch/>
        </p:blipFill>
        <p:spPr bwMode="auto">
          <a:xfrm>
            <a:off x="2686344" y="1234974"/>
            <a:ext cx="3672408" cy="2684756"/>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24366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gner un rectangle avec un coin diagonal 4"/>
          <p:cNvSpPr/>
          <p:nvPr/>
        </p:nvSpPr>
        <p:spPr>
          <a:xfrm>
            <a:off x="811783" y="2049852"/>
            <a:ext cx="5616624" cy="608099"/>
          </a:xfrm>
          <a:prstGeom prst="snip2Diag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rPr>
              <a:t>SOMMAIRE</a:t>
            </a:r>
            <a:endParaRPr lang="fr-FR" sz="1600" dirty="0">
              <a:solidFill>
                <a:srgbClr val="00B0F0"/>
              </a:solidFill>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4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 8" descr="Grande famille heureuse avec style dessiné à la main Vecteur gratuit"/>
          <p:cNvPicPr>
            <a:picLocks noChangeAspect="1" noChangeArrowheads="1"/>
          </p:cNvPicPr>
          <p:nvPr/>
        </p:nvPicPr>
        <p:blipFill rotWithShape="1">
          <a:blip r:embed="rId2">
            <a:extLst>
              <a:ext uri="{28A0092B-C50C-407E-A947-70E740481C1C}">
                <a14:useLocalDpi xmlns:a14="http://schemas.microsoft.com/office/drawing/2010/main" val="0"/>
              </a:ext>
            </a:extLst>
          </a:blip>
          <a:srcRect l="18159" t="15451" r="13824" b="7415"/>
          <a:stretch/>
        </p:blipFill>
        <p:spPr bwMode="auto">
          <a:xfrm>
            <a:off x="618700" y="1068576"/>
            <a:ext cx="3312368" cy="3756431"/>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La famille martin</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400" b="0" cap="none" dirty="0" smtClean="0">
                <a:solidFill>
                  <a:srgbClr val="00B0F0"/>
                </a:solidFill>
                <a:cs typeface="Calibri" panose="020F0502020204030204" pitchFamily="34" charset="0"/>
              </a:rPr>
              <a:t>Le portrait d’une famille qui va partir en vacances</a:t>
            </a: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06402" y="0"/>
            <a:ext cx="1186077" cy="115722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284304" y="1177489"/>
            <a:ext cx="4104120" cy="769441"/>
          </a:xfrm>
          <a:prstGeom prst="rect">
            <a:avLst/>
          </a:prstGeom>
          <a:solidFill>
            <a:schemeClr val="accent5">
              <a:lumMod val="20000"/>
              <a:lumOff val="80000"/>
            </a:schemeClr>
          </a:solidFill>
        </p:spPr>
        <p:txBody>
          <a:bodyPr wrap="square">
            <a:spAutoFit/>
          </a:bodyPr>
          <a:lstStyle/>
          <a:p>
            <a:r>
              <a:rPr lang="fr-FR" sz="1100" b="1" dirty="0" smtClean="0">
                <a:solidFill>
                  <a:srgbClr val="0070C0"/>
                </a:solidFill>
              </a:rPr>
              <a:t>Les grands-parents, Jean-Paul et Sophie.</a:t>
            </a:r>
          </a:p>
          <a:p>
            <a:r>
              <a:rPr lang="fr-FR" sz="1100" dirty="0" smtClean="0">
                <a:solidFill>
                  <a:srgbClr val="00B0F0"/>
                </a:solidFill>
              </a:rPr>
              <a:t>Agés respectivement de 65 et 63 ans, ils partent tous les ans dans leur résidence secondaire en montagne à Châtel.</a:t>
            </a:r>
          </a:p>
          <a:p>
            <a:r>
              <a:rPr lang="fr-FR" sz="1100" dirty="0" smtClean="0">
                <a:solidFill>
                  <a:srgbClr val="00B0F0"/>
                </a:solidFill>
              </a:rPr>
              <a:t>Ils louent une voiture pour plusieurs semaines.</a:t>
            </a:r>
            <a:endParaRPr lang="fr-FR" sz="1100" b="1" dirty="0">
              <a:solidFill>
                <a:srgbClr val="00B0F0"/>
              </a:solidFill>
            </a:endParaRPr>
          </a:p>
        </p:txBody>
      </p:sp>
      <p:sp>
        <p:nvSpPr>
          <p:cNvPr id="9" name="Rectangle 8"/>
          <p:cNvSpPr/>
          <p:nvPr/>
        </p:nvSpPr>
        <p:spPr>
          <a:xfrm>
            <a:off x="4284304" y="1982408"/>
            <a:ext cx="4104120" cy="1107996"/>
          </a:xfrm>
          <a:prstGeom prst="rect">
            <a:avLst/>
          </a:prstGeom>
          <a:solidFill>
            <a:schemeClr val="accent5">
              <a:lumMod val="20000"/>
              <a:lumOff val="80000"/>
            </a:schemeClr>
          </a:solidFill>
        </p:spPr>
        <p:txBody>
          <a:bodyPr wrap="square">
            <a:spAutoFit/>
          </a:bodyPr>
          <a:lstStyle/>
          <a:p>
            <a:r>
              <a:rPr lang="fr-FR" sz="1100" b="1" dirty="0" smtClean="0">
                <a:solidFill>
                  <a:srgbClr val="0070C0"/>
                </a:solidFill>
              </a:rPr>
              <a:t>Les parents, Alain et Christine et leur fille Emma.</a:t>
            </a:r>
          </a:p>
          <a:p>
            <a:r>
              <a:rPr lang="fr-FR" sz="1100" dirty="0" smtClean="0">
                <a:solidFill>
                  <a:srgbClr val="00B0F0"/>
                </a:solidFill>
              </a:rPr>
              <a:t>Quadra dynamiques, ils partent cette année au bord de l’océan et séjournent au camping Les Flots Bleus à la dune du Pilat dans un grand mobil-home avec vue imprenable sur les vagues. </a:t>
            </a:r>
          </a:p>
          <a:p>
            <a:r>
              <a:rPr lang="fr-FR" sz="1100" dirty="0" smtClean="0">
                <a:solidFill>
                  <a:srgbClr val="00B0F0"/>
                </a:solidFill>
              </a:rPr>
              <a:t>Ils font le trajet en voiture et emmènent Emma, leur fille âgée de 12 ans.</a:t>
            </a:r>
            <a:endParaRPr lang="fr-FR" sz="1100" b="1" dirty="0">
              <a:solidFill>
                <a:srgbClr val="00B0F0"/>
              </a:solidFill>
            </a:endParaRPr>
          </a:p>
        </p:txBody>
      </p:sp>
      <p:sp>
        <p:nvSpPr>
          <p:cNvPr id="11" name="Rectangle 10"/>
          <p:cNvSpPr/>
          <p:nvPr/>
        </p:nvSpPr>
        <p:spPr>
          <a:xfrm>
            <a:off x="4284304" y="3134029"/>
            <a:ext cx="4104120" cy="938719"/>
          </a:xfrm>
          <a:prstGeom prst="rect">
            <a:avLst/>
          </a:prstGeom>
          <a:solidFill>
            <a:schemeClr val="accent5">
              <a:lumMod val="20000"/>
              <a:lumOff val="80000"/>
            </a:schemeClr>
          </a:solidFill>
        </p:spPr>
        <p:txBody>
          <a:bodyPr wrap="square">
            <a:spAutoFit/>
          </a:bodyPr>
          <a:lstStyle/>
          <a:p>
            <a:r>
              <a:rPr lang="fr-FR" sz="1100" b="1" dirty="0" smtClean="0">
                <a:solidFill>
                  <a:srgbClr val="0070C0"/>
                </a:solidFill>
              </a:rPr>
              <a:t>Le fils Léo.</a:t>
            </a:r>
          </a:p>
          <a:p>
            <a:r>
              <a:rPr lang="fr-FR" sz="1100" dirty="0" smtClean="0">
                <a:solidFill>
                  <a:srgbClr val="00B0F0"/>
                </a:solidFill>
              </a:rPr>
              <a:t>Il est le fils d’Alain et Christine et le grand frère d’Emma. Il a 19 ans et part cette année effectuer, dans le cadre de ses études, un stage de biochimie à l’université de Bangkok. </a:t>
            </a:r>
            <a:r>
              <a:rPr lang="fr-FR" sz="1100" dirty="0">
                <a:solidFill>
                  <a:srgbClr val="00B0F0"/>
                </a:solidFill>
              </a:rPr>
              <a:t>C</a:t>
            </a:r>
            <a:r>
              <a:rPr lang="fr-FR" sz="1100" dirty="0" smtClean="0">
                <a:solidFill>
                  <a:srgbClr val="00B0F0"/>
                </a:solidFill>
              </a:rPr>
              <a:t>omment associer travail et loisirs… Valises et billet d’avion sont prêts !</a:t>
            </a:r>
            <a:endParaRPr lang="fr-FR" sz="1100" b="1" dirty="0">
              <a:solidFill>
                <a:srgbClr val="00B0F0"/>
              </a:solidFill>
            </a:endParaRPr>
          </a:p>
        </p:txBody>
      </p:sp>
      <p:pic>
        <p:nvPicPr>
          <p:cNvPr id="61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0072" y="4097445"/>
            <a:ext cx="1239564" cy="1022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6596601" y="4227934"/>
            <a:ext cx="2304256" cy="523220"/>
          </a:xfrm>
          <a:prstGeom prst="rect">
            <a:avLst/>
          </a:prstGeom>
        </p:spPr>
        <p:txBody>
          <a:bodyPr wrap="square">
            <a:spAutoFit/>
          </a:bodyPr>
          <a:lstStyle/>
          <a:p>
            <a:r>
              <a:rPr lang="fr-FR" sz="1400" b="1" dirty="0" smtClean="0">
                <a:solidFill>
                  <a:srgbClr val="0070C0"/>
                </a:solidFill>
              </a:rPr>
              <a:t>En route pour les vacances…</a:t>
            </a:r>
          </a:p>
          <a:p>
            <a:r>
              <a:rPr lang="fr-FR" sz="1400" b="1" dirty="0" smtClean="0">
                <a:solidFill>
                  <a:srgbClr val="0070C0"/>
                </a:solidFill>
              </a:rPr>
              <a:t>Et l’aventure !</a:t>
            </a:r>
            <a:endParaRPr lang="fr-FR" sz="1400" b="1" dirty="0">
              <a:solidFill>
                <a:srgbClr val="0070C0"/>
              </a:solidFill>
            </a:endParaRPr>
          </a:p>
        </p:txBody>
      </p:sp>
      <p:sp>
        <p:nvSpPr>
          <p:cNvPr id="7" name="Rectangle à coins arrondis 6"/>
          <p:cNvSpPr/>
          <p:nvPr/>
        </p:nvSpPr>
        <p:spPr>
          <a:xfrm>
            <a:off x="3212650" y="906558"/>
            <a:ext cx="936103" cy="324036"/>
          </a:xfrm>
          <a:prstGeom prst="wedgeRoundRectCallout">
            <a:avLst>
              <a:gd name="adj1" fmla="val -34280"/>
              <a:gd name="adj2" fmla="val 98300"/>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0070C0"/>
                </a:solidFill>
              </a:rPr>
              <a:t>Jean-Paul</a:t>
            </a:r>
            <a:endParaRPr lang="fr-FR" sz="1050" b="1" dirty="0">
              <a:solidFill>
                <a:srgbClr val="0070C0"/>
              </a:solidFill>
            </a:endParaRPr>
          </a:p>
        </p:txBody>
      </p:sp>
      <p:sp>
        <p:nvSpPr>
          <p:cNvPr id="15" name="Rectangle à coins arrondis 14"/>
          <p:cNvSpPr/>
          <p:nvPr/>
        </p:nvSpPr>
        <p:spPr>
          <a:xfrm>
            <a:off x="1802868" y="995208"/>
            <a:ext cx="1266008" cy="324036"/>
          </a:xfrm>
          <a:prstGeom prst="wedgeRoundRectCallout">
            <a:avLst>
              <a:gd name="adj1" fmla="val -25013"/>
              <a:gd name="adj2" fmla="val 98300"/>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0070C0"/>
                </a:solidFill>
              </a:rPr>
              <a:t>Alain et Christine</a:t>
            </a:r>
            <a:endParaRPr lang="fr-FR" sz="1050" b="1" dirty="0">
              <a:solidFill>
                <a:srgbClr val="0070C0"/>
              </a:solidFill>
            </a:endParaRPr>
          </a:p>
        </p:txBody>
      </p:sp>
      <p:sp>
        <p:nvSpPr>
          <p:cNvPr id="16" name="Rectangle à coins arrondis 15"/>
          <p:cNvSpPr/>
          <p:nvPr/>
        </p:nvSpPr>
        <p:spPr>
          <a:xfrm>
            <a:off x="3190356" y="3449235"/>
            <a:ext cx="798441" cy="648072"/>
          </a:xfrm>
          <a:prstGeom prst="wedgeRoundRectCallout">
            <a:avLst>
              <a:gd name="adj1" fmla="val -51600"/>
              <a:gd name="adj2" fmla="val -119661"/>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0070C0"/>
                </a:solidFill>
              </a:rPr>
              <a:t>Léo</a:t>
            </a:r>
            <a:endParaRPr lang="fr-FR" sz="1050" b="1" dirty="0">
              <a:solidFill>
                <a:srgbClr val="0070C0"/>
              </a:solidFill>
            </a:endParaRPr>
          </a:p>
        </p:txBody>
      </p:sp>
      <p:sp>
        <p:nvSpPr>
          <p:cNvPr id="17" name="Rectangle à coins arrondis 16"/>
          <p:cNvSpPr/>
          <p:nvPr/>
        </p:nvSpPr>
        <p:spPr>
          <a:xfrm>
            <a:off x="1403648" y="3651870"/>
            <a:ext cx="798441" cy="648072"/>
          </a:xfrm>
          <a:prstGeom prst="wedgeRoundRectCallout">
            <a:avLst>
              <a:gd name="adj1" fmla="val 16771"/>
              <a:gd name="adj2" fmla="val -117555"/>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0070C0"/>
                </a:solidFill>
              </a:rPr>
              <a:t>Emma</a:t>
            </a:r>
            <a:endParaRPr lang="fr-FR" sz="1050" b="1" dirty="0">
              <a:solidFill>
                <a:srgbClr val="0070C0"/>
              </a:solidFill>
            </a:endParaRPr>
          </a:p>
        </p:txBody>
      </p:sp>
      <p:sp>
        <p:nvSpPr>
          <p:cNvPr id="19" name="Rectangle à coins arrondis 18"/>
          <p:cNvSpPr/>
          <p:nvPr/>
        </p:nvSpPr>
        <p:spPr>
          <a:xfrm>
            <a:off x="174129" y="2608326"/>
            <a:ext cx="725463" cy="338465"/>
          </a:xfrm>
          <a:prstGeom prst="wedgeRoundRectCallout">
            <a:avLst>
              <a:gd name="adj1" fmla="val 42057"/>
              <a:gd name="adj2" fmla="val -87633"/>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solidFill>
                  <a:srgbClr val="0070C0"/>
                </a:solidFill>
              </a:rPr>
              <a:t>Sophie</a:t>
            </a:r>
            <a:endParaRPr lang="fr-FR" sz="1050" b="1" dirty="0">
              <a:solidFill>
                <a:srgbClr val="0070C0"/>
              </a:solidFill>
            </a:endParaRPr>
          </a:p>
        </p:txBody>
      </p:sp>
    </p:spTree>
    <p:extLst>
      <p:ext uri="{BB962C8B-B14F-4D97-AF65-F5344CB8AC3E}">
        <p14:creationId xmlns:p14="http://schemas.microsoft.com/office/powerpoint/2010/main" val="409834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Effect transition="in" filter="fade">
                                      <p:cBhvr>
                                        <p:cTn id="15" dur="1000"/>
                                        <p:tgtEl>
                                          <p:spTgt spid="19"/>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Effect transition="in" filter="fade">
                                      <p:cBhvr>
                                        <p:cTn id="28" dur="1000"/>
                                        <p:tgtEl>
                                          <p:spTgt spid="9"/>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Effect transition="in" filter="fade">
                                      <p:cBhvr>
                                        <p:cTn id="34" dur="1000"/>
                                        <p:tgtEl>
                                          <p:spTgt spid="15"/>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fltVal val="0"/>
                                          </p:val>
                                        </p:tav>
                                        <p:tav tm="100000">
                                          <p:val>
                                            <p:strVal val="#ppt_w"/>
                                          </p:val>
                                        </p:tav>
                                      </p:tavLst>
                                    </p:anim>
                                    <p:anim calcmode="lin" valueType="num">
                                      <p:cBhvr>
                                        <p:cTn id="46" dur="1000" fill="hold"/>
                                        <p:tgtEl>
                                          <p:spTgt spid="11"/>
                                        </p:tgtEl>
                                        <p:attrNameLst>
                                          <p:attrName>ppt_h</p:attrName>
                                        </p:attrNameLst>
                                      </p:cBhvr>
                                      <p:tavLst>
                                        <p:tav tm="0">
                                          <p:val>
                                            <p:fltVal val="0"/>
                                          </p:val>
                                        </p:tav>
                                        <p:tav tm="100000">
                                          <p:val>
                                            <p:strVal val="#ppt_h"/>
                                          </p:val>
                                        </p:tav>
                                      </p:tavLst>
                                    </p:anim>
                                    <p:animEffect transition="in" filter="fade">
                                      <p:cBhvr>
                                        <p:cTn id="47" dur="1000"/>
                                        <p:tgtEl>
                                          <p:spTgt spid="11"/>
                                        </p:tgtEl>
                                      </p:cBhvr>
                                    </p:animEffect>
                                  </p:childTnLst>
                                </p:cTn>
                              </p:par>
                            </p:childTnLst>
                          </p:cTn>
                        </p:par>
                        <p:par>
                          <p:cTn id="48" fill="hold">
                            <p:stCondLst>
                              <p:cond delay="1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Effect transition="in" filter="fade">
                                      <p:cBhvr>
                                        <p:cTn id="53" dur="10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6147"/>
                                        </p:tgtEl>
                                        <p:attrNameLst>
                                          <p:attrName>style.visibility</p:attrName>
                                        </p:attrNameLst>
                                      </p:cBhvr>
                                      <p:to>
                                        <p:strVal val="visible"/>
                                      </p:to>
                                    </p:set>
                                    <p:anim calcmode="lin" valueType="num">
                                      <p:cBhvr additive="base">
                                        <p:cTn id="58" dur="1000" fill="hold"/>
                                        <p:tgtEl>
                                          <p:spTgt spid="6147"/>
                                        </p:tgtEl>
                                        <p:attrNameLst>
                                          <p:attrName>ppt_x</p:attrName>
                                        </p:attrNameLst>
                                      </p:cBhvr>
                                      <p:tavLst>
                                        <p:tav tm="0">
                                          <p:val>
                                            <p:strVal val="#ppt_x"/>
                                          </p:val>
                                        </p:tav>
                                        <p:tav tm="100000">
                                          <p:val>
                                            <p:strVal val="#ppt_x"/>
                                          </p:val>
                                        </p:tav>
                                      </p:tavLst>
                                    </p:anim>
                                    <p:anim calcmode="lin" valueType="num">
                                      <p:cBhvr additive="base">
                                        <p:cTn id="59" dur="1000" fill="hold"/>
                                        <p:tgtEl>
                                          <p:spTgt spid="614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1000" fill="hold"/>
                                        <p:tgtEl>
                                          <p:spTgt spid="13"/>
                                        </p:tgtEl>
                                        <p:attrNameLst>
                                          <p:attrName>ppt_x</p:attrName>
                                        </p:attrNameLst>
                                      </p:cBhvr>
                                      <p:tavLst>
                                        <p:tav tm="0">
                                          <p:val>
                                            <p:strVal val="#ppt_x"/>
                                          </p:val>
                                        </p:tav>
                                        <p:tav tm="100000">
                                          <p:val>
                                            <p:strVal val="#ppt_x"/>
                                          </p:val>
                                        </p:tav>
                                      </p:tavLst>
                                    </p:anim>
                                    <p:anim calcmode="lin" valueType="num">
                                      <p:cBhvr additive="base">
                                        <p:cTn id="63"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3" grpId="0"/>
      <p:bldP spid="7" grpId="0" animBg="1"/>
      <p:bldP spid="15" grpId="0" animBg="1"/>
      <p:bldP spid="16" grpId="0" animBg="1"/>
      <p:bldP spid="17"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gner un rectangle avec un coin diagonal 4"/>
          <p:cNvSpPr/>
          <p:nvPr/>
        </p:nvSpPr>
        <p:spPr>
          <a:xfrm>
            <a:off x="811783" y="2755739"/>
            <a:ext cx="5616624" cy="745286"/>
          </a:xfrm>
          <a:prstGeom prst="snip2Diag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rPr>
              <a:t>SOMMAIRE</a:t>
            </a:r>
            <a:endParaRPr lang="fr-FR" sz="1600" dirty="0">
              <a:solidFill>
                <a:srgbClr val="00B0F0"/>
              </a:solidFill>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50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4441"/>
            <a:ext cx="2696592" cy="147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Grands-Parents</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r>
              <a:rPr lang="fr-FR" sz="1400" b="0" cap="none" dirty="0" smtClean="0">
                <a:solidFill>
                  <a:srgbClr val="00B0F0"/>
                </a:solidFill>
                <a:cs typeface="Calibri" panose="020F0502020204030204" pitchFamily="34" charset="0"/>
              </a:rPr>
              <a:t>Départ pour la montagne !</a:t>
            </a: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480201"/>
            <a:ext cx="4822417" cy="947532"/>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57549" y="1557080"/>
            <a:ext cx="4310844" cy="646331"/>
          </a:xfrm>
          <a:prstGeom prst="rect">
            <a:avLst/>
          </a:prstGeom>
          <a:noFill/>
        </p:spPr>
        <p:txBody>
          <a:bodyPr wrap="square" rtlCol="0">
            <a:spAutoFit/>
          </a:bodyPr>
          <a:lstStyle/>
          <a:p>
            <a:r>
              <a:rPr lang="fr-FR" sz="900" dirty="0" smtClean="0">
                <a:solidFill>
                  <a:srgbClr val="0070C0"/>
                </a:solidFill>
              </a:rPr>
              <a:t>Cette année, Jean-Paul et Sophie décident de louer une voiture car la leur commence à vieillir. Le loueur leur suggère de souscrire à l’assurance complémentaire en cas d’accident responsable. Ils n’auront pas ainsi à régler la franchise de 1.500€. </a:t>
            </a:r>
          </a:p>
          <a:p>
            <a:r>
              <a:rPr lang="fr-FR" sz="900" dirty="0" smtClean="0">
                <a:solidFill>
                  <a:srgbClr val="0070C0"/>
                </a:solidFill>
              </a:rPr>
              <a:t>Le coût est élevé : 45€ par jour en plus de la location !</a:t>
            </a:r>
            <a:endParaRPr lang="fr-FR" sz="900" dirty="0">
              <a:solidFill>
                <a:srgbClr val="0070C0"/>
              </a:solidFill>
            </a:endParaRPr>
          </a:p>
        </p:txBody>
      </p:sp>
      <p:sp>
        <p:nvSpPr>
          <p:cNvPr id="11" name="Rectangle 10"/>
          <p:cNvSpPr/>
          <p:nvPr/>
        </p:nvSpPr>
        <p:spPr>
          <a:xfrm>
            <a:off x="5528276" y="1480200"/>
            <a:ext cx="941351" cy="94753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Visa 1er</a:t>
            </a:r>
            <a:endParaRPr lang="fr-FR" sz="900" b="1" dirty="0">
              <a:solidFill>
                <a:srgbClr val="0070C0"/>
              </a:solidFill>
            </a:endParaRPr>
          </a:p>
        </p:txBody>
      </p:sp>
      <p:sp>
        <p:nvSpPr>
          <p:cNvPr id="13" name="Rectangle 12"/>
          <p:cNvSpPr/>
          <p:nvPr/>
        </p:nvSpPr>
        <p:spPr>
          <a:xfrm>
            <a:off x="6521463" y="1471257"/>
            <a:ext cx="1872208" cy="95647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En payant la location avec sa carte Visa 1</a:t>
            </a:r>
            <a:r>
              <a:rPr lang="fr-FR" sz="700" b="1" baseline="30000" dirty="0" smtClean="0">
                <a:solidFill>
                  <a:srgbClr val="0070C0"/>
                </a:solidFill>
              </a:rPr>
              <a:t>er</a:t>
            </a:r>
            <a:r>
              <a:rPr lang="fr-FR" sz="700" b="1" dirty="0" smtClean="0">
                <a:solidFill>
                  <a:srgbClr val="0070C0"/>
                </a:solidFill>
              </a:rPr>
              <a:t>, le client bénéficie de l’Assurance </a:t>
            </a:r>
            <a:r>
              <a:rPr lang="fr-FR" sz="700" b="1" dirty="0">
                <a:solidFill>
                  <a:srgbClr val="0070C0"/>
                </a:solidFill>
              </a:rPr>
              <a:t>dommages véhicules de </a:t>
            </a:r>
            <a:r>
              <a:rPr lang="fr-FR" sz="700" b="1" dirty="0" smtClean="0">
                <a:solidFill>
                  <a:srgbClr val="0070C0"/>
                </a:solidFill>
              </a:rPr>
              <a:t>location :</a:t>
            </a:r>
            <a:endParaRPr lang="fr-FR" sz="700" b="1" dirty="0">
              <a:solidFill>
                <a:srgbClr val="0070C0"/>
              </a:solidFill>
            </a:endParaRPr>
          </a:p>
          <a:p>
            <a:r>
              <a:rPr lang="fr-FR" sz="700" dirty="0" smtClean="0">
                <a:solidFill>
                  <a:srgbClr val="0070C0"/>
                </a:solidFill>
              </a:rPr>
              <a:t>Si </a:t>
            </a:r>
            <a:r>
              <a:rPr lang="fr-FR" sz="700" dirty="0">
                <a:solidFill>
                  <a:srgbClr val="0070C0"/>
                </a:solidFill>
              </a:rPr>
              <a:t>vous avez un accident avec votre voiture de location, le montant des réparations ou de remise en état du véhicule de location restant à votre charge en application du contrat de location est remboursé (</a:t>
            </a:r>
            <a:r>
              <a:rPr lang="fr-FR" sz="700" b="1" dirty="0">
                <a:solidFill>
                  <a:srgbClr val="0070C0"/>
                </a:solidFill>
              </a:rPr>
              <a:t>sans franchise</a:t>
            </a:r>
            <a:r>
              <a:rPr lang="fr-FR" sz="700" dirty="0">
                <a:solidFill>
                  <a:srgbClr val="0070C0"/>
                </a:solidFill>
              </a:rPr>
              <a:t>).</a:t>
            </a:r>
          </a:p>
        </p:txBody>
      </p:sp>
      <p:grpSp>
        <p:nvGrpSpPr>
          <p:cNvPr id="9" name="Groupe 8"/>
          <p:cNvGrpSpPr/>
          <p:nvPr/>
        </p:nvGrpSpPr>
        <p:grpSpPr>
          <a:xfrm>
            <a:off x="8495079" y="1731628"/>
            <a:ext cx="444407" cy="503265"/>
            <a:chOff x="8489704" y="1364527"/>
            <a:chExt cx="559151" cy="647281"/>
          </a:xfrm>
        </p:grpSpPr>
        <p:pic>
          <p:nvPicPr>
            <p:cNvPr id="1026" name="Picture 2" descr="Résultat de recherche d'images pour &quot;en savoir plus&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177" y="1479433"/>
            <a:ext cx="1101596" cy="956476"/>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
        <p:nvSpPr>
          <p:cNvPr id="12" name="ZoneTexte 11"/>
          <p:cNvSpPr txBox="1"/>
          <p:nvPr/>
        </p:nvSpPr>
        <p:spPr>
          <a:xfrm>
            <a:off x="5511892" y="1188790"/>
            <a:ext cx="3536964" cy="230832"/>
          </a:xfrm>
          <a:prstGeom prst="rect">
            <a:avLst/>
          </a:prstGeom>
          <a:solidFill>
            <a:srgbClr val="00B0F0"/>
          </a:solidFill>
        </p:spPr>
        <p:txBody>
          <a:bodyPr wrap="square" rtlCol="0">
            <a:spAutoFit/>
          </a:bodyPr>
          <a:lstStyle/>
          <a:p>
            <a:pPr algn="ctr"/>
            <a:r>
              <a:rPr lang="fr-FR" sz="900" dirty="0" smtClean="0">
                <a:solidFill>
                  <a:schemeClr val="bg1"/>
                </a:solidFill>
                <a:latin typeface="Arial Rounded MT Bold" panose="020F0704030504030204" pitchFamily="34" charset="0"/>
              </a:rPr>
              <a:t>Heureusement, ils sont clients à la CEGEE ! </a:t>
            </a:r>
            <a:r>
              <a:rPr lang="fr-FR" sz="900" dirty="0" smtClean="0">
                <a:solidFill>
                  <a:schemeClr val="bg1"/>
                </a:solidFill>
                <a:latin typeface="Arial Rounded MT Bold" panose="020F0704030504030204" pitchFamily="34" charset="0"/>
                <a:sym typeface="Wingdings" panose="05000000000000000000" pitchFamily="2" charset="2"/>
              </a:rPr>
              <a:t></a:t>
            </a:r>
            <a:endParaRPr lang="fr-FR" sz="900" dirty="0">
              <a:solidFill>
                <a:schemeClr val="bg1"/>
              </a:solidFill>
              <a:latin typeface="Arial Rounded MT Bold" panose="020F0704030504030204" pitchFamily="34" charset="0"/>
            </a:endParaRPr>
          </a:p>
        </p:txBody>
      </p:sp>
      <p:sp>
        <p:nvSpPr>
          <p:cNvPr id="48" name="Rectangle 47"/>
          <p:cNvSpPr/>
          <p:nvPr/>
        </p:nvSpPr>
        <p:spPr>
          <a:xfrm>
            <a:off x="645974" y="2560321"/>
            <a:ext cx="4822417" cy="947532"/>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9" name="Ellipse 48"/>
          <p:cNvSpPr/>
          <p:nvPr/>
        </p:nvSpPr>
        <p:spPr>
          <a:xfrm>
            <a:off x="134800" y="2560321"/>
            <a:ext cx="908807" cy="947532"/>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17203" y="2637200"/>
            <a:ext cx="4394687" cy="784830"/>
          </a:xfrm>
          <a:prstGeom prst="rect">
            <a:avLst/>
          </a:prstGeom>
          <a:noFill/>
        </p:spPr>
        <p:txBody>
          <a:bodyPr wrap="square" rtlCol="0">
            <a:spAutoFit/>
          </a:bodyPr>
          <a:lstStyle/>
          <a:p>
            <a:r>
              <a:rPr lang="fr-FR" sz="900" dirty="0" smtClean="0">
                <a:solidFill>
                  <a:srgbClr val="0070C0"/>
                </a:solidFill>
              </a:rPr>
              <a:t>Jean-Paul et Sophie arrivent à leur belle résidence secondaire en montagne. </a:t>
            </a:r>
          </a:p>
          <a:p>
            <a:r>
              <a:rPr lang="fr-FR" sz="900" dirty="0" smtClean="0">
                <a:solidFill>
                  <a:srgbClr val="0070C0"/>
                </a:solidFill>
              </a:rPr>
              <a:t>Comme chaque année, ils commencent à tout mettre en ordre et font un brin de ménage.</a:t>
            </a:r>
          </a:p>
          <a:p>
            <a:r>
              <a:rPr lang="fr-FR" sz="900" dirty="0" smtClean="0">
                <a:solidFill>
                  <a:srgbClr val="0070C0"/>
                </a:solidFill>
              </a:rPr>
              <a:t>Sophie, en lavant les fenêtres tombe de l’escabeau et se fait mal au dos.</a:t>
            </a:r>
          </a:p>
          <a:p>
            <a:r>
              <a:rPr lang="fr-FR" sz="900" dirty="0" smtClean="0">
                <a:solidFill>
                  <a:srgbClr val="0070C0"/>
                </a:solidFill>
              </a:rPr>
              <a:t>Bien heureusement, rien de grave et par chance, un ostéopathe réside quelques maisons plus loin. Encore des frais…</a:t>
            </a:r>
            <a:endParaRPr lang="fr-FR" sz="900" dirty="0">
              <a:solidFill>
                <a:srgbClr val="0070C0"/>
              </a:solidFill>
            </a:endParaRPr>
          </a:p>
        </p:txBody>
      </p:sp>
      <p:sp>
        <p:nvSpPr>
          <p:cNvPr id="53" name="Rectangle 52"/>
          <p:cNvSpPr/>
          <p:nvPr/>
        </p:nvSpPr>
        <p:spPr>
          <a:xfrm>
            <a:off x="5528275" y="2560320"/>
            <a:ext cx="941351" cy="94753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Garantie Santé Côté Master</a:t>
            </a:r>
            <a:endParaRPr lang="fr-FR" sz="900" b="1" dirty="0">
              <a:solidFill>
                <a:srgbClr val="0070C0"/>
              </a:solidFill>
            </a:endParaRPr>
          </a:p>
        </p:txBody>
      </p:sp>
      <p:sp>
        <p:nvSpPr>
          <p:cNvPr id="54" name="Rectangle 53"/>
          <p:cNvSpPr/>
          <p:nvPr/>
        </p:nvSpPr>
        <p:spPr>
          <a:xfrm>
            <a:off x="6521462" y="2560320"/>
            <a:ext cx="1872208" cy="947534"/>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700" b="1" dirty="0">
                <a:solidFill>
                  <a:srgbClr val="0070C0"/>
                </a:solidFill>
              </a:rPr>
              <a:t>Remboursement des soins Ostéopathe, acupuncteur, diététicien, pédicure jusqu’à 160€ par an.</a:t>
            </a:r>
          </a:p>
          <a:p>
            <a:pPr lvl="0"/>
            <a:r>
              <a:rPr lang="fr-FR" sz="700" dirty="0">
                <a:solidFill>
                  <a:srgbClr val="0070C0"/>
                </a:solidFill>
              </a:rPr>
              <a:t>(Possibilité d’assistance 24H/24, 7J/7 à domicile ou en déplacement.</a:t>
            </a:r>
          </a:p>
          <a:p>
            <a:pPr lvl="0"/>
            <a:r>
              <a:rPr lang="fr-FR" sz="700" dirty="0">
                <a:solidFill>
                  <a:srgbClr val="0070C0"/>
                </a:solidFill>
              </a:rPr>
              <a:t>L’adhésion est possible jusqu’à 75 ans sans questionnaire médical.)</a:t>
            </a:r>
          </a:p>
        </p:txBody>
      </p:sp>
      <p:grpSp>
        <p:nvGrpSpPr>
          <p:cNvPr id="55" name="Groupe 54"/>
          <p:cNvGrpSpPr/>
          <p:nvPr/>
        </p:nvGrpSpPr>
        <p:grpSpPr>
          <a:xfrm>
            <a:off x="8597585" y="2791412"/>
            <a:ext cx="408330" cy="476405"/>
            <a:chOff x="8489704" y="1364527"/>
            <a:chExt cx="559151" cy="647281"/>
          </a:xfrm>
        </p:grpSpPr>
        <p:pic>
          <p:nvPicPr>
            <p:cNvPr id="56" name="Picture 2" descr="Résultat de recherche d'images pour &quot;en savoir plus&quot;">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ctangle 59"/>
          <p:cNvSpPr/>
          <p:nvPr/>
        </p:nvSpPr>
        <p:spPr>
          <a:xfrm>
            <a:off x="645973" y="3617341"/>
            <a:ext cx="4822417" cy="1442527"/>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1" name="Ellipse 60"/>
          <p:cNvSpPr/>
          <p:nvPr/>
        </p:nvSpPr>
        <p:spPr>
          <a:xfrm>
            <a:off x="134801" y="3839164"/>
            <a:ext cx="908807" cy="903005"/>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2" name="ZoneTexte 61"/>
          <p:cNvSpPr txBox="1"/>
          <p:nvPr/>
        </p:nvSpPr>
        <p:spPr>
          <a:xfrm>
            <a:off x="1106484" y="3876939"/>
            <a:ext cx="4394687" cy="923330"/>
          </a:xfrm>
          <a:prstGeom prst="rect">
            <a:avLst/>
          </a:prstGeom>
          <a:noFill/>
        </p:spPr>
        <p:txBody>
          <a:bodyPr wrap="square" rtlCol="0">
            <a:spAutoFit/>
          </a:bodyPr>
          <a:lstStyle/>
          <a:p>
            <a:r>
              <a:rPr lang="fr-FR" sz="900" dirty="0" smtClean="0">
                <a:solidFill>
                  <a:srgbClr val="0070C0"/>
                </a:solidFill>
              </a:rPr>
              <a:t>La maison est en ordre et Sophie va mieux après sa séance chez l’ostéopathe.</a:t>
            </a:r>
          </a:p>
          <a:p>
            <a:r>
              <a:rPr lang="fr-FR" sz="900" dirty="0" smtClean="0">
                <a:solidFill>
                  <a:srgbClr val="0070C0"/>
                </a:solidFill>
              </a:rPr>
              <a:t>En route pour une randonnée en montagne ! Sur le chemin du retour, Jean-Paul veut prendre une photo du paysage avec son portable. Il dérape sur un caillou et chute lourdement. Certainement une fracture du tibia et le portable est en morceaux. Sophie contacte les secours et Jean-Paul est transféré à l’hôpital en chirurgie et va être opéré.</a:t>
            </a:r>
          </a:p>
          <a:p>
            <a:r>
              <a:rPr lang="fr-FR" sz="900" dirty="0" smtClean="0">
                <a:solidFill>
                  <a:srgbClr val="0070C0"/>
                </a:solidFill>
              </a:rPr>
              <a:t>La fin des vacances est compromise…mais heureusement, elle sont bien assurées !</a:t>
            </a:r>
            <a:endParaRPr lang="fr-FR" sz="900" dirty="0">
              <a:solidFill>
                <a:srgbClr val="0070C0"/>
              </a:solidFill>
            </a:endParaRPr>
          </a:p>
        </p:txBody>
      </p:sp>
      <p:sp>
        <p:nvSpPr>
          <p:cNvPr id="63" name="Rectangle 62"/>
          <p:cNvSpPr/>
          <p:nvPr/>
        </p:nvSpPr>
        <p:spPr>
          <a:xfrm>
            <a:off x="5528273" y="3617341"/>
            <a:ext cx="941351" cy="322561"/>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Visa</a:t>
            </a:r>
            <a:endParaRPr lang="fr-FR" sz="900" b="1" dirty="0">
              <a:solidFill>
                <a:srgbClr val="0070C0"/>
              </a:solidFill>
            </a:endParaRPr>
          </a:p>
        </p:txBody>
      </p:sp>
      <p:sp>
        <p:nvSpPr>
          <p:cNvPr id="64" name="Rectangle 63"/>
          <p:cNvSpPr/>
          <p:nvPr/>
        </p:nvSpPr>
        <p:spPr>
          <a:xfrm>
            <a:off x="6521461" y="3606385"/>
            <a:ext cx="1872208" cy="33351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0070C0"/>
                </a:solidFill>
              </a:rPr>
              <a:t>Avec la </a:t>
            </a:r>
            <a:r>
              <a:rPr lang="fr-FR" sz="700" dirty="0">
                <a:solidFill>
                  <a:srgbClr val="0070C0"/>
                </a:solidFill>
              </a:rPr>
              <a:t>carte Visa, </a:t>
            </a:r>
            <a:r>
              <a:rPr lang="fr-FR" sz="700" dirty="0" smtClean="0">
                <a:solidFill>
                  <a:srgbClr val="0070C0"/>
                </a:solidFill>
              </a:rPr>
              <a:t>le client </a:t>
            </a:r>
            <a:r>
              <a:rPr lang="fr-FR" sz="700" dirty="0">
                <a:solidFill>
                  <a:srgbClr val="0070C0"/>
                </a:solidFill>
              </a:rPr>
              <a:t>dispose de garanties telles que l’assistance rapatriement .</a:t>
            </a:r>
          </a:p>
        </p:txBody>
      </p:sp>
      <p:grpSp>
        <p:nvGrpSpPr>
          <p:cNvPr id="65" name="Groupe 64"/>
          <p:cNvGrpSpPr/>
          <p:nvPr/>
        </p:nvGrpSpPr>
        <p:grpSpPr>
          <a:xfrm>
            <a:off x="8608978" y="3606385"/>
            <a:ext cx="370540" cy="374108"/>
            <a:chOff x="8489704" y="1364527"/>
            <a:chExt cx="559151" cy="647281"/>
          </a:xfrm>
        </p:grpSpPr>
        <p:pic>
          <p:nvPicPr>
            <p:cNvPr id="66" name="Picture 2" descr="Résultat de recherche d'images pour &quot;en savoir plus&quot;">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68" name="Rectangle 67"/>
          <p:cNvSpPr/>
          <p:nvPr/>
        </p:nvSpPr>
        <p:spPr>
          <a:xfrm>
            <a:off x="5528273" y="3988891"/>
            <a:ext cx="941351" cy="322561"/>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700" b="1" dirty="0">
                <a:solidFill>
                  <a:srgbClr val="0070C0"/>
                </a:solidFill>
              </a:rPr>
              <a:t>Garantie Santé Côté Master</a:t>
            </a:r>
          </a:p>
        </p:txBody>
      </p:sp>
      <p:sp>
        <p:nvSpPr>
          <p:cNvPr id="69" name="Rectangle 68"/>
          <p:cNvSpPr/>
          <p:nvPr/>
        </p:nvSpPr>
        <p:spPr>
          <a:xfrm>
            <a:off x="6521463" y="3993597"/>
            <a:ext cx="1872208" cy="31785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0070C0"/>
                </a:solidFill>
              </a:rPr>
              <a:t>Garanties Hospitalisation, Chambre individuelle, Radiologie, Soins et Lit d’accompagnant.</a:t>
            </a:r>
            <a:endParaRPr lang="fr-FR" sz="700" dirty="0">
              <a:solidFill>
                <a:srgbClr val="0070C0"/>
              </a:solidFill>
            </a:endParaRPr>
          </a:p>
        </p:txBody>
      </p:sp>
      <p:sp>
        <p:nvSpPr>
          <p:cNvPr id="70" name="Rectangle 69"/>
          <p:cNvSpPr/>
          <p:nvPr/>
        </p:nvSpPr>
        <p:spPr>
          <a:xfrm>
            <a:off x="5528273" y="4360441"/>
            <a:ext cx="941351" cy="322561"/>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GAV</a:t>
            </a:r>
            <a:endParaRPr lang="fr-FR" sz="900" b="1" dirty="0">
              <a:solidFill>
                <a:srgbClr val="0070C0"/>
              </a:solidFill>
            </a:endParaRPr>
          </a:p>
        </p:txBody>
      </p:sp>
      <p:sp>
        <p:nvSpPr>
          <p:cNvPr id="71" name="Rectangle 70"/>
          <p:cNvSpPr/>
          <p:nvPr/>
        </p:nvSpPr>
        <p:spPr>
          <a:xfrm>
            <a:off x="6521460" y="4365147"/>
            <a:ext cx="1872208" cy="31785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0070C0"/>
                </a:solidFill>
              </a:rPr>
              <a:t>Assistance dès </a:t>
            </a:r>
            <a:r>
              <a:rPr lang="fr-FR" sz="700" dirty="0">
                <a:solidFill>
                  <a:srgbClr val="0070C0"/>
                </a:solidFill>
              </a:rPr>
              <a:t>le 1er jour d’hospitalisation (et même si </a:t>
            </a:r>
            <a:r>
              <a:rPr lang="fr-FR" sz="700" dirty="0" smtClean="0">
                <a:solidFill>
                  <a:srgbClr val="0070C0"/>
                </a:solidFill>
              </a:rPr>
              <a:t>l’hospitalisation ne </a:t>
            </a:r>
            <a:r>
              <a:rPr lang="fr-FR" sz="700" dirty="0">
                <a:solidFill>
                  <a:srgbClr val="0070C0"/>
                </a:solidFill>
              </a:rPr>
              <a:t>dure qu’une journée</a:t>
            </a:r>
            <a:r>
              <a:rPr lang="fr-FR" sz="700" dirty="0" smtClean="0">
                <a:solidFill>
                  <a:srgbClr val="0070C0"/>
                </a:solidFill>
              </a:rPr>
              <a:t>). Couverture GAV viagère.</a:t>
            </a:r>
            <a:endParaRPr lang="fr-FR" sz="700" dirty="0">
              <a:solidFill>
                <a:srgbClr val="0070C0"/>
              </a:solidFill>
            </a:endParaRPr>
          </a:p>
        </p:txBody>
      </p:sp>
      <p:sp>
        <p:nvSpPr>
          <p:cNvPr id="72" name="Rectangle 71"/>
          <p:cNvSpPr/>
          <p:nvPr/>
        </p:nvSpPr>
        <p:spPr>
          <a:xfrm>
            <a:off x="5528273" y="4731990"/>
            <a:ext cx="941351" cy="322561"/>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800" b="1" dirty="0" err="1" smtClean="0">
                <a:solidFill>
                  <a:srgbClr val="0070C0"/>
                </a:solidFill>
              </a:rPr>
              <a:t>Sécur’Média</a:t>
            </a:r>
            <a:endParaRPr lang="fr-FR" sz="800" b="1" dirty="0">
              <a:solidFill>
                <a:srgbClr val="0070C0"/>
              </a:solidFill>
            </a:endParaRPr>
          </a:p>
        </p:txBody>
      </p:sp>
      <p:sp>
        <p:nvSpPr>
          <p:cNvPr id="73" name="Rectangle 72"/>
          <p:cNvSpPr/>
          <p:nvPr/>
        </p:nvSpPr>
        <p:spPr>
          <a:xfrm>
            <a:off x="6521463" y="4736696"/>
            <a:ext cx="1872208" cy="31785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0070C0"/>
                </a:solidFill>
              </a:rPr>
              <a:t>Garantie Bris accidentel Téléphone portable</a:t>
            </a:r>
            <a:endParaRPr lang="fr-FR" sz="700" dirty="0">
              <a:solidFill>
                <a:srgbClr val="0070C0"/>
              </a:solidFill>
            </a:endParaRPr>
          </a:p>
        </p:txBody>
      </p:sp>
      <p:grpSp>
        <p:nvGrpSpPr>
          <p:cNvPr id="74" name="Groupe 73"/>
          <p:cNvGrpSpPr/>
          <p:nvPr/>
        </p:nvGrpSpPr>
        <p:grpSpPr>
          <a:xfrm>
            <a:off x="8635375" y="3977533"/>
            <a:ext cx="370540" cy="374108"/>
            <a:chOff x="8489704" y="1364527"/>
            <a:chExt cx="559151" cy="647281"/>
          </a:xfrm>
        </p:grpSpPr>
        <p:pic>
          <p:nvPicPr>
            <p:cNvPr id="75" name="Picture 2" descr="Résultat de recherche d'images pour &quot;en savoir plus&quot;">
              <a:hlinkClick r:id="rId13"/>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7" name="Groupe 76"/>
          <p:cNvGrpSpPr/>
          <p:nvPr/>
        </p:nvGrpSpPr>
        <p:grpSpPr>
          <a:xfrm>
            <a:off x="8638530" y="4377820"/>
            <a:ext cx="370540" cy="374108"/>
            <a:chOff x="8489704" y="1364527"/>
            <a:chExt cx="559151" cy="647281"/>
          </a:xfrm>
        </p:grpSpPr>
        <p:pic>
          <p:nvPicPr>
            <p:cNvPr id="78" name="Picture 2" descr="Résultat de recherche d'images pour &quot;en savoir plus&quot;">
              <a:hlinkClick r:id="rId14"/>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Groupe 79"/>
          <p:cNvGrpSpPr/>
          <p:nvPr/>
        </p:nvGrpSpPr>
        <p:grpSpPr>
          <a:xfrm>
            <a:off x="8638530" y="4736696"/>
            <a:ext cx="370540" cy="374108"/>
            <a:chOff x="8489704" y="1364527"/>
            <a:chExt cx="559151" cy="647281"/>
          </a:xfrm>
        </p:grpSpPr>
        <p:pic>
          <p:nvPicPr>
            <p:cNvPr id="81" name="Picture 2" descr="Résultat de recherche d'images pour &quot;en savoir plus&quot;">
              <a:hlinkClick r:id="rId15"/>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2053"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496" y="2560320"/>
            <a:ext cx="1101597" cy="947533"/>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496" y="3839165"/>
            <a:ext cx="1081708" cy="1008171"/>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grpSp>
        <p:nvGrpSpPr>
          <p:cNvPr id="10" name="Groupe 9"/>
          <p:cNvGrpSpPr/>
          <p:nvPr/>
        </p:nvGrpSpPr>
        <p:grpSpPr>
          <a:xfrm>
            <a:off x="5528272" y="1492980"/>
            <a:ext cx="941351" cy="940499"/>
            <a:chOff x="6118693" y="493900"/>
            <a:chExt cx="941351" cy="720080"/>
          </a:xfrm>
        </p:grpSpPr>
        <p:sp>
          <p:nvSpPr>
            <p:cNvPr id="14" name="Rectangle 13"/>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1"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940050"/>
              <a:ext cx="288032" cy="257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e 16"/>
          <p:cNvGrpSpPr/>
          <p:nvPr/>
        </p:nvGrpSpPr>
        <p:grpSpPr>
          <a:xfrm>
            <a:off x="6506973" y="1492980"/>
            <a:ext cx="2527392" cy="940499"/>
            <a:chOff x="6469627" y="1711737"/>
            <a:chExt cx="2527392" cy="975525"/>
          </a:xfrm>
        </p:grpSpPr>
        <p:sp>
          <p:nvSpPr>
            <p:cNvPr id="15" name="Rectangle 14"/>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84"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350198"/>
            </a:xfrm>
            <a:prstGeom prst="rect">
              <a:avLst/>
            </a:prstGeom>
            <a:noFill/>
            <a:extLst>
              <a:ext uri="{909E8E84-426E-40DD-AFC4-6F175D3DCCD1}">
                <a14:hiddenFill xmlns:a14="http://schemas.microsoft.com/office/drawing/2010/main">
                  <a:solidFill>
                    <a:srgbClr val="FFFFFF"/>
                  </a:solidFill>
                </a14:hiddenFill>
              </a:ext>
            </a:extLst>
          </p:spPr>
        </p:pic>
      </p:grpSp>
      <p:pic>
        <p:nvPicPr>
          <p:cNvPr id="85"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20358039">
            <a:off x="6269435" y="217778"/>
            <a:ext cx="504056" cy="744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7" name="Picture 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496521">
            <a:off x="6856720" y="107456"/>
            <a:ext cx="604867" cy="772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88" name="Groupe 87"/>
          <p:cNvGrpSpPr/>
          <p:nvPr/>
        </p:nvGrpSpPr>
        <p:grpSpPr>
          <a:xfrm>
            <a:off x="5540343" y="2566220"/>
            <a:ext cx="941351" cy="956478"/>
            <a:chOff x="6118693" y="493900"/>
            <a:chExt cx="941351" cy="720080"/>
          </a:xfrm>
        </p:grpSpPr>
        <p:sp>
          <p:nvSpPr>
            <p:cNvPr id="89" name="Rectangle 88"/>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90"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940050"/>
              <a:ext cx="288032" cy="257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1" name="Groupe 90"/>
          <p:cNvGrpSpPr/>
          <p:nvPr/>
        </p:nvGrpSpPr>
        <p:grpSpPr>
          <a:xfrm>
            <a:off x="6521464" y="2566220"/>
            <a:ext cx="2527392" cy="964328"/>
            <a:chOff x="6469627" y="1711737"/>
            <a:chExt cx="2527392" cy="975525"/>
          </a:xfrm>
        </p:grpSpPr>
        <p:sp>
          <p:nvSpPr>
            <p:cNvPr id="92" name="Rectangle 91"/>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93"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3501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4" name="Groupe 93"/>
          <p:cNvGrpSpPr/>
          <p:nvPr/>
        </p:nvGrpSpPr>
        <p:grpSpPr>
          <a:xfrm>
            <a:off x="5543312" y="3628977"/>
            <a:ext cx="941351" cy="1425574"/>
            <a:chOff x="6118693" y="493900"/>
            <a:chExt cx="941351" cy="720080"/>
          </a:xfrm>
        </p:grpSpPr>
        <p:sp>
          <p:nvSpPr>
            <p:cNvPr id="95" name="Rectangle 94"/>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96"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1019075"/>
              <a:ext cx="288032" cy="1786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7" name="Groupe 96"/>
          <p:cNvGrpSpPr/>
          <p:nvPr/>
        </p:nvGrpSpPr>
        <p:grpSpPr>
          <a:xfrm>
            <a:off x="6512488" y="3628977"/>
            <a:ext cx="2527392" cy="1425574"/>
            <a:chOff x="6469627" y="1711737"/>
            <a:chExt cx="2527392" cy="975525"/>
          </a:xfrm>
        </p:grpSpPr>
        <p:sp>
          <p:nvSpPr>
            <p:cNvPr id="98" name="Rectangle 97"/>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9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447279"/>
              <a:ext cx="288032" cy="18992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5250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88"/>
                                        </p:tgtEl>
                                      </p:cBhvr>
                                    </p:animEffect>
                                    <p:set>
                                      <p:cBhvr>
                                        <p:cTn id="17" dur="1" fill="hold">
                                          <p:stCondLst>
                                            <p:cond delay="499"/>
                                          </p:stCondLst>
                                        </p:cTn>
                                        <p:tgtEl>
                                          <p:spTgt spid="8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91"/>
                                        </p:tgtEl>
                                      </p:cBhvr>
                                    </p:animEffect>
                                    <p:set>
                                      <p:cBhvr>
                                        <p:cTn id="22" dur="1" fill="hold">
                                          <p:stCondLst>
                                            <p:cond delay="499"/>
                                          </p:stCondLst>
                                        </p:cTn>
                                        <p:tgtEl>
                                          <p:spTgt spid="9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94"/>
                                        </p:tgtEl>
                                      </p:cBhvr>
                                    </p:animEffect>
                                    <p:set>
                                      <p:cBhvr>
                                        <p:cTn id="27" dur="1" fill="hold">
                                          <p:stCondLst>
                                            <p:cond delay="499"/>
                                          </p:stCondLst>
                                        </p:cTn>
                                        <p:tgtEl>
                                          <p:spTgt spid="9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97"/>
                                        </p:tgtEl>
                                      </p:cBhvr>
                                    </p:animEffect>
                                    <p:set>
                                      <p:cBhvr>
                                        <p:cTn id="32" dur="1" fill="hold">
                                          <p:stCondLst>
                                            <p:cond delay="499"/>
                                          </p:stCondLst>
                                        </p:cTn>
                                        <p:tgtEl>
                                          <p:spTgt spid="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851"/>
            <a:ext cx="2950027" cy="1542639"/>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Parents et </a:t>
            </a:r>
            <a:r>
              <a:rPr lang="fr-FR" sz="1800" b="0" dirty="0" err="1" smtClean="0">
                <a:solidFill>
                  <a:sysClr val="windowText" lastClr="000000">
                    <a:lumMod val="50000"/>
                    <a:lumOff val="50000"/>
                  </a:sysClr>
                </a:solidFill>
                <a:cs typeface="Calibri" panose="020F0502020204030204" pitchFamily="34" charset="0"/>
              </a:rPr>
              <a:t>emma</a:t>
            </a:r>
            <a:endParaRPr lang="fr-FR" sz="1800" b="0" dirty="0" smtClean="0">
              <a:solidFill>
                <a:sysClr val="windowText" lastClr="000000">
                  <a:lumMod val="50000"/>
                  <a:lumOff val="50000"/>
                </a:sysClr>
              </a:solidFill>
              <a:cs typeface="Calibri" panose="020F0502020204030204" pitchFamily="34" charset="0"/>
            </a:endParaRPr>
          </a:p>
          <a:p>
            <a:pPr fontAlgn="auto">
              <a:spcAft>
                <a:spcPts val="0"/>
              </a:spcAft>
              <a:defRPr/>
            </a:pPr>
            <a:r>
              <a:rPr lang="fr-FR" sz="1400" b="0" cap="none" dirty="0" smtClean="0">
                <a:solidFill>
                  <a:srgbClr val="00B0F0"/>
                </a:solidFill>
                <a:cs typeface="Calibri" panose="020F0502020204030204" pitchFamily="34" charset="0"/>
              </a:rPr>
              <a:t>En route vers la </a:t>
            </a:r>
            <a:r>
              <a:rPr lang="fr-FR" sz="1400" b="0" cap="none" dirty="0" err="1" smtClean="0">
                <a:solidFill>
                  <a:srgbClr val="00B0F0"/>
                </a:solidFill>
                <a:cs typeface="Calibri" panose="020F0502020204030204" pitchFamily="34" charset="0"/>
              </a:rPr>
              <a:t>playa</a:t>
            </a:r>
            <a:r>
              <a:rPr lang="fr-FR" sz="1400" b="0" cap="none" dirty="0" smtClean="0">
                <a:solidFill>
                  <a:srgbClr val="00B0F0"/>
                </a:solidFill>
                <a:cs typeface="Calibri" panose="020F0502020204030204" pitchFamily="34" charset="0"/>
              </a:rPr>
              <a:t> !</a:t>
            </a: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644590"/>
            <a:ext cx="4822417" cy="947532"/>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06484" y="1782920"/>
            <a:ext cx="4394687" cy="784830"/>
          </a:xfrm>
          <a:prstGeom prst="rect">
            <a:avLst/>
          </a:prstGeom>
          <a:noFill/>
        </p:spPr>
        <p:txBody>
          <a:bodyPr wrap="square" rtlCol="0">
            <a:spAutoFit/>
          </a:bodyPr>
          <a:lstStyle/>
          <a:p>
            <a:r>
              <a:rPr lang="fr-FR" sz="900" dirty="0" smtClean="0">
                <a:solidFill>
                  <a:srgbClr val="0070C0"/>
                </a:solidFill>
              </a:rPr>
              <a:t>C’est le jour du départ en vacances ! Destination l’océan et le camping.</a:t>
            </a:r>
          </a:p>
          <a:p>
            <a:r>
              <a:rPr lang="fr-FR" sz="900" dirty="0" smtClean="0">
                <a:solidFill>
                  <a:srgbClr val="0070C0"/>
                </a:solidFill>
              </a:rPr>
              <a:t>La voiture et le coffre de toit sont bien chargés.</a:t>
            </a:r>
          </a:p>
          <a:p>
            <a:r>
              <a:rPr lang="fr-FR" sz="900" dirty="0" smtClean="0">
                <a:solidFill>
                  <a:srgbClr val="0070C0"/>
                </a:solidFill>
              </a:rPr>
              <a:t>Mais la voiture ne démarre pas ! Devant la maison !</a:t>
            </a:r>
          </a:p>
          <a:p>
            <a:r>
              <a:rPr lang="fr-FR" sz="900" dirty="0" smtClean="0">
                <a:solidFill>
                  <a:srgbClr val="0070C0"/>
                </a:solidFill>
              </a:rPr>
              <a:t>Alain contacte son assurance…</a:t>
            </a:r>
          </a:p>
          <a:p>
            <a:endParaRPr lang="fr-FR" sz="900" dirty="0">
              <a:solidFill>
                <a:srgbClr val="0070C0"/>
              </a:solidFill>
            </a:endParaRPr>
          </a:p>
        </p:txBody>
      </p:sp>
      <p:sp>
        <p:nvSpPr>
          <p:cNvPr id="11" name="Rectangle 10"/>
          <p:cNvSpPr/>
          <p:nvPr/>
        </p:nvSpPr>
        <p:spPr>
          <a:xfrm>
            <a:off x="5528276" y="1644589"/>
            <a:ext cx="941351" cy="94753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Assurance AUTO</a:t>
            </a:r>
            <a:endParaRPr lang="fr-FR" sz="900" b="1" dirty="0">
              <a:solidFill>
                <a:srgbClr val="0070C0"/>
              </a:solidFill>
            </a:endParaRPr>
          </a:p>
        </p:txBody>
      </p:sp>
      <p:sp>
        <p:nvSpPr>
          <p:cNvPr id="13" name="Rectangle 12"/>
          <p:cNvSpPr/>
          <p:nvPr/>
        </p:nvSpPr>
        <p:spPr>
          <a:xfrm>
            <a:off x="6521463" y="1635646"/>
            <a:ext cx="1872208" cy="95647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Assistance au véhicule étendue (0 km panne</a:t>
            </a:r>
            <a:r>
              <a:rPr lang="fr-FR" sz="700" b="1" dirty="0" smtClean="0">
                <a:solidFill>
                  <a:srgbClr val="0070C0"/>
                </a:solidFill>
              </a:rPr>
              <a:t>)</a:t>
            </a:r>
          </a:p>
          <a:p>
            <a:r>
              <a:rPr lang="fr-FR" sz="700" b="1" dirty="0" smtClean="0">
                <a:solidFill>
                  <a:srgbClr val="0070C0"/>
                </a:solidFill>
              </a:rPr>
              <a:t>Assistance</a:t>
            </a:r>
            <a:r>
              <a:rPr lang="fr-FR" sz="700" dirty="0" smtClean="0">
                <a:solidFill>
                  <a:srgbClr val="0070C0"/>
                </a:solidFill>
              </a:rPr>
              <a:t> </a:t>
            </a:r>
            <a:r>
              <a:rPr lang="fr-FR" sz="700" dirty="0">
                <a:solidFill>
                  <a:srgbClr val="0070C0"/>
                </a:solidFill>
              </a:rPr>
              <a:t>: 24h/24 et 7j/7 partout en </a:t>
            </a:r>
            <a:r>
              <a:rPr lang="fr-FR" sz="700" dirty="0" smtClean="0">
                <a:solidFill>
                  <a:srgbClr val="0070C0"/>
                </a:solidFill>
              </a:rPr>
              <a:t>France et </a:t>
            </a:r>
            <a:r>
              <a:rPr lang="fr-FR" sz="700" dirty="0">
                <a:solidFill>
                  <a:srgbClr val="0070C0"/>
                </a:solidFill>
              </a:rPr>
              <a:t>à </a:t>
            </a:r>
            <a:r>
              <a:rPr lang="fr-FR" sz="700" dirty="0" smtClean="0">
                <a:solidFill>
                  <a:srgbClr val="0070C0"/>
                </a:solidFill>
              </a:rPr>
              <a:t>l’étranger.</a:t>
            </a:r>
          </a:p>
          <a:p>
            <a:r>
              <a:rPr lang="fr-FR" sz="700" b="1" dirty="0" smtClean="0">
                <a:solidFill>
                  <a:srgbClr val="0070C0"/>
                </a:solidFill>
              </a:rPr>
              <a:t>Option </a:t>
            </a:r>
            <a:r>
              <a:rPr lang="fr-FR" sz="700" b="1" dirty="0">
                <a:solidFill>
                  <a:srgbClr val="0070C0"/>
                </a:solidFill>
              </a:rPr>
              <a:t>Panne </a:t>
            </a:r>
            <a:r>
              <a:rPr lang="fr-FR" sz="700" b="1" dirty="0" smtClean="0">
                <a:solidFill>
                  <a:srgbClr val="0070C0"/>
                </a:solidFill>
              </a:rPr>
              <a:t>mécanique </a:t>
            </a:r>
            <a:r>
              <a:rPr lang="fr-FR" sz="700" dirty="0" smtClean="0">
                <a:solidFill>
                  <a:srgbClr val="0070C0"/>
                </a:solidFill>
              </a:rPr>
              <a:t>(si souscrit et éligible)</a:t>
            </a:r>
            <a:endParaRPr lang="fr-FR" sz="700" dirty="0">
              <a:solidFill>
                <a:srgbClr val="0070C0"/>
              </a:solidFill>
            </a:endParaRPr>
          </a:p>
        </p:txBody>
      </p:sp>
      <p:grpSp>
        <p:nvGrpSpPr>
          <p:cNvPr id="9" name="Groupe 8"/>
          <p:cNvGrpSpPr/>
          <p:nvPr/>
        </p:nvGrpSpPr>
        <p:grpSpPr>
          <a:xfrm>
            <a:off x="8553149" y="1866723"/>
            <a:ext cx="444407" cy="503265"/>
            <a:chOff x="8489704" y="1364527"/>
            <a:chExt cx="559151" cy="647281"/>
          </a:xfrm>
        </p:grpSpPr>
        <p:pic>
          <p:nvPicPr>
            <p:cNvPr id="1026" name="Picture 2" descr="Résultat de recherche d'images pour &quot;en savoir plus&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188790"/>
            <a:ext cx="3536964" cy="230832"/>
          </a:xfrm>
          <a:prstGeom prst="rect">
            <a:avLst/>
          </a:prstGeom>
          <a:solidFill>
            <a:srgbClr val="00B0F0"/>
          </a:solidFill>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48" name="Rectangle 47"/>
          <p:cNvSpPr/>
          <p:nvPr/>
        </p:nvSpPr>
        <p:spPr>
          <a:xfrm>
            <a:off x="645974" y="2724710"/>
            <a:ext cx="4822417" cy="947532"/>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17203" y="2838405"/>
            <a:ext cx="4394687" cy="646331"/>
          </a:xfrm>
          <a:prstGeom prst="rect">
            <a:avLst/>
          </a:prstGeom>
          <a:noFill/>
        </p:spPr>
        <p:txBody>
          <a:bodyPr wrap="square" rtlCol="0">
            <a:spAutoFit/>
          </a:bodyPr>
          <a:lstStyle/>
          <a:p>
            <a:r>
              <a:rPr lang="fr-FR" sz="900" dirty="0" smtClean="0">
                <a:solidFill>
                  <a:srgbClr val="0070C0"/>
                </a:solidFill>
              </a:rPr>
              <a:t>Rien de grave, la batterie de la voiture est remplacée. En route !</a:t>
            </a:r>
          </a:p>
          <a:p>
            <a:r>
              <a:rPr lang="fr-FR" sz="900" dirty="0" smtClean="0">
                <a:solidFill>
                  <a:srgbClr val="0070C0"/>
                </a:solidFill>
              </a:rPr>
              <a:t>Après 2 bonnes heures de route, il est temps de faire une halte sur une aire d’autoroute.</a:t>
            </a:r>
          </a:p>
          <a:p>
            <a:r>
              <a:rPr lang="fr-FR" sz="900" dirty="0" smtClean="0">
                <a:solidFill>
                  <a:srgbClr val="0070C0"/>
                </a:solidFill>
              </a:rPr>
              <a:t>Toute la famille se rend à la cafétéria.</a:t>
            </a:r>
          </a:p>
          <a:p>
            <a:r>
              <a:rPr lang="fr-FR" sz="900" dirty="0" smtClean="0">
                <a:solidFill>
                  <a:srgbClr val="0070C0"/>
                </a:solidFill>
              </a:rPr>
              <a:t>En regagnant la voiture, ils constatent que le coffre de toit a été forcé et vidé.</a:t>
            </a:r>
          </a:p>
        </p:txBody>
      </p:sp>
      <p:sp>
        <p:nvSpPr>
          <p:cNvPr id="53" name="Rectangle 52"/>
          <p:cNvSpPr/>
          <p:nvPr/>
        </p:nvSpPr>
        <p:spPr>
          <a:xfrm>
            <a:off x="5528275" y="2724709"/>
            <a:ext cx="941351" cy="94753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a:solidFill>
                  <a:srgbClr val="0070C0"/>
                </a:solidFill>
              </a:rPr>
              <a:t>Assurance AUTO</a:t>
            </a:r>
            <a:endParaRPr lang="fr-FR" sz="900" b="1" dirty="0" smtClean="0">
              <a:solidFill>
                <a:srgbClr val="0070C0"/>
              </a:solidFill>
            </a:endParaRPr>
          </a:p>
        </p:txBody>
      </p:sp>
      <p:sp>
        <p:nvSpPr>
          <p:cNvPr id="54" name="Rectangle 53"/>
          <p:cNvSpPr/>
          <p:nvPr/>
        </p:nvSpPr>
        <p:spPr>
          <a:xfrm>
            <a:off x="6521462" y="2724709"/>
            <a:ext cx="1872208" cy="947534"/>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a:solidFill>
                  <a:srgbClr val="0070C0"/>
                </a:solidFill>
              </a:rPr>
              <a:t>Le vol isolé  (hors voiture) est couvert.</a:t>
            </a:r>
          </a:p>
          <a:p>
            <a:r>
              <a:rPr lang="fr-FR" sz="700" b="1" dirty="0" smtClean="0">
                <a:solidFill>
                  <a:srgbClr val="0070C0"/>
                </a:solidFill>
              </a:rPr>
              <a:t>Option Équipements extérieurs</a:t>
            </a:r>
          </a:p>
          <a:p>
            <a:r>
              <a:rPr lang="fr-FR" sz="700" dirty="0">
                <a:solidFill>
                  <a:srgbClr val="0070C0"/>
                </a:solidFill>
              </a:rPr>
              <a:t>Montant d’indemnisation plafonné : 500 € ou 1 000 €</a:t>
            </a:r>
            <a:r>
              <a:rPr lang="fr-FR" sz="700" dirty="0" smtClean="0">
                <a:solidFill>
                  <a:srgbClr val="0070C0"/>
                </a:solidFill>
              </a:rPr>
              <a:t>.</a:t>
            </a:r>
          </a:p>
        </p:txBody>
      </p:sp>
      <p:grpSp>
        <p:nvGrpSpPr>
          <p:cNvPr id="55" name="Groupe 54"/>
          <p:cNvGrpSpPr/>
          <p:nvPr/>
        </p:nvGrpSpPr>
        <p:grpSpPr>
          <a:xfrm>
            <a:off x="8590082" y="2923366"/>
            <a:ext cx="408330" cy="476405"/>
            <a:chOff x="8489704" y="1364527"/>
            <a:chExt cx="559151" cy="647281"/>
          </a:xfrm>
        </p:grpSpPr>
        <p:pic>
          <p:nvPicPr>
            <p:cNvPr id="56" name="Picture 2" descr="Résultat de recherche d'images pour &quot;en savoir plus&quot;">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ctangle 59"/>
          <p:cNvSpPr/>
          <p:nvPr/>
        </p:nvSpPr>
        <p:spPr>
          <a:xfrm>
            <a:off x="645973" y="3781730"/>
            <a:ext cx="4822417" cy="941935"/>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2" name="ZoneTexte 61"/>
          <p:cNvSpPr txBox="1"/>
          <p:nvPr/>
        </p:nvSpPr>
        <p:spPr>
          <a:xfrm>
            <a:off x="1106484" y="3860282"/>
            <a:ext cx="4394687" cy="784830"/>
          </a:xfrm>
          <a:prstGeom prst="rect">
            <a:avLst/>
          </a:prstGeom>
          <a:noFill/>
        </p:spPr>
        <p:txBody>
          <a:bodyPr wrap="square" rtlCol="0">
            <a:spAutoFit/>
          </a:bodyPr>
          <a:lstStyle/>
          <a:p>
            <a:r>
              <a:rPr lang="fr-FR" sz="900" dirty="0" smtClean="0">
                <a:solidFill>
                  <a:srgbClr val="0070C0"/>
                </a:solidFill>
              </a:rPr>
              <a:t>contrariés mais satisfaits d’être prochainement remboursés, la famille reprend la route.</a:t>
            </a:r>
          </a:p>
          <a:p>
            <a:r>
              <a:rPr lang="fr-FR" sz="900" dirty="0" smtClean="0">
                <a:solidFill>
                  <a:srgbClr val="0070C0"/>
                </a:solidFill>
              </a:rPr>
              <a:t>Ils arrivent à destination au camping « Les flots bleus » et sont accueillis par Patrick, le gérant.</a:t>
            </a:r>
          </a:p>
          <a:p>
            <a:r>
              <a:rPr lang="fr-FR" sz="900" dirty="0" smtClean="0">
                <a:solidFill>
                  <a:srgbClr val="0070C0"/>
                </a:solidFill>
              </a:rPr>
              <a:t>Ils découvrent leur mobil home et là c’est le choc : au lieu d’une vue sur l’océan, ils ont vue sur les toilettes au fond du camping !</a:t>
            </a:r>
            <a:endParaRPr lang="fr-FR" sz="900" dirty="0">
              <a:solidFill>
                <a:srgbClr val="0070C0"/>
              </a:solidFill>
            </a:endParaRPr>
          </a:p>
        </p:txBody>
      </p:sp>
      <p:sp>
        <p:nvSpPr>
          <p:cNvPr id="63" name="Rectangle 62"/>
          <p:cNvSpPr/>
          <p:nvPr/>
        </p:nvSpPr>
        <p:spPr>
          <a:xfrm>
            <a:off x="5528273" y="3781730"/>
            <a:ext cx="941351" cy="94193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Protection juridique</a:t>
            </a:r>
            <a:endParaRPr lang="fr-FR" sz="900" b="1" dirty="0">
              <a:solidFill>
                <a:srgbClr val="0070C0"/>
              </a:solidFill>
            </a:endParaRPr>
          </a:p>
        </p:txBody>
      </p:sp>
      <p:sp>
        <p:nvSpPr>
          <p:cNvPr id="64" name="Rectangle 63"/>
          <p:cNvSpPr/>
          <p:nvPr/>
        </p:nvSpPr>
        <p:spPr>
          <a:xfrm>
            <a:off x="6521461" y="3770774"/>
            <a:ext cx="1872208" cy="952891"/>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smtClean="0">
                <a:solidFill>
                  <a:srgbClr val="0070C0"/>
                </a:solidFill>
              </a:rPr>
              <a:t>Domaine juridique : Consommation.</a:t>
            </a:r>
          </a:p>
          <a:p>
            <a:r>
              <a:rPr lang="fr-FR" sz="700" dirty="0" smtClean="0">
                <a:solidFill>
                  <a:srgbClr val="0070C0"/>
                </a:solidFill>
              </a:rPr>
              <a:t>Un </a:t>
            </a:r>
            <a:r>
              <a:rPr lang="fr-FR" sz="700" dirty="0">
                <a:solidFill>
                  <a:srgbClr val="0070C0"/>
                </a:solidFill>
              </a:rPr>
              <a:t>service d’Information Juridique par Internet disponible 24h24 et 7j/7 via</a:t>
            </a:r>
          </a:p>
          <a:p>
            <a:r>
              <a:rPr lang="fr-FR" sz="700" dirty="0" smtClean="0">
                <a:solidFill>
                  <a:srgbClr val="0070C0"/>
                </a:solidFill>
              </a:rPr>
              <a:t>l’espace client.</a:t>
            </a:r>
          </a:p>
          <a:p>
            <a:r>
              <a:rPr lang="fr-FR" sz="700" dirty="0">
                <a:solidFill>
                  <a:srgbClr val="0070C0"/>
                </a:solidFill>
              </a:rPr>
              <a:t>Un accompagnement dans une action judiciaire lorsque le litige est avéré</a:t>
            </a:r>
          </a:p>
          <a:p>
            <a:r>
              <a:rPr lang="fr-FR" sz="700" dirty="0">
                <a:solidFill>
                  <a:srgbClr val="0070C0"/>
                </a:solidFill>
              </a:rPr>
              <a:t>et qu’il nécessite une action auprès d’un tribunal.</a:t>
            </a:r>
          </a:p>
        </p:txBody>
      </p:sp>
      <p:grpSp>
        <p:nvGrpSpPr>
          <p:cNvPr id="65" name="Groupe 64"/>
          <p:cNvGrpSpPr/>
          <p:nvPr/>
        </p:nvGrpSpPr>
        <p:grpSpPr>
          <a:xfrm>
            <a:off x="8577235" y="3998087"/>
            <a:ext cx="426368" cy="477533"/>
            <a:chOff x="8489702" y="1364527"/>
            <a:chExt cx="559151" cy="647281"/>
          </a:xfrm>
        </p:grpSpPr>
        <p:pic>
          <p:nvPicPr>
            <p:cNvPr id="66" name="Picture 2" descr="Résultat de recherche d'images pour &quot;en savoir plus&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89702" y="1364527"/>
              <a:ext cx="559151" cy="559152"/>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3"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593561">
            <a:off x="6469624" y="249245"/>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4"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92280" y="164742"/>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45" name="Groupe 44"/>
          <p:cNvGrpSpPr/>
          <p:nvPr/>
        </p:nvGrpSpPr>
        <p:grpSpPr>
          <a:xfrm>
            <a:off x="5528272" y="1648105"/>
            <a:ext cx="941351" cy="940499"/>
            <a:chOff x="6118693" y="493900"/>
            <a:chExt cx="941351" cy="720080"/>
          </a:xfrm>
        </p:grpSpPr>
        <p:sp>
          <p:nvSpPr>
            <p:cNvPr id="46" name="Rectangle 45"/>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4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940050"/>
              <a:ext cx="288032" cy="257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Groupe 49"/>
          <p:cNvGrpSpPr/>
          <p:nvPr/>
        </p:nvGrpSpPr>
        <p:grpSpPr>
          <a:xfrm>
            <a:off x="6517273" y="1635646"/>
            <a:ext cx="2527392" cy="956477"/>
            <a:chOff x="6469627" y="1711737"/>
            <a:chExt cx="2527392" cy="975525"/>
          </a:xfrm>
        </p:grpSpPr>
        <p:sp>
          <p:nvSpPr>
            <p:cNvPr id="58" name="Rectangle 57"/>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3501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Groupe 67"/>
          <p:cNvGrpSpPr/>
          <p:nvPr/>
        </p:nvGrpSpPr>
        <p:grpSpPr>
          <a:xfrm>
            <a:off x="5519545" y="3768980"/>
            <a:ext cx="941351" cy="956478"/>
            <a:chOff x="6118693" y="493900"/>
            <a:chExt cx="941351" cy="720080"/>
          </a:xfrm>
        </p:grpSpPr>
        <p:sp>
          <p:nvSpPr>
            <p:cNvPr id="69" name="Rectangle 68"/>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70"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940050"/>
              <a:ext cx="288032" cy="257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 name="Groupe 70"/>
          <p:cNvGrpSpPr/>
          <p:nvPr/>
        </p:nvGrpSpPr>
        <p:grpSpPr>
          <a:xfrm>
            <a:off x="6521463" y="3779163"/>
            <a:ext cx="2557539" cy="946295"/>
            <a:chOff x="6469627" y="1711737"/>
            <a:chExt cx="2527392" cy="975525"/>
          </a:xfrm>
        </p:grpSpPr>
        <p:sp>
          <p:nvSpPr>
            <p:cNvPr id="72" name="Rectangle 71"/>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3"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3501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4" name="Groupe 73"/>
          <p:cNvGrpSpPr/>
          <p:nvPr/>
        </p:nvGrpSpPr>
        <p:grpSpPr>
          <a:xfrm>
            <a:off x="5511892" y="2728225"/>
            <a:ext cx="941351" cy="940499"/>
            <a:chOff x="6118693" y="493900"/>
            <a:chExt cx="941351" cy="720080"/>
          </a:xfrm>
        </p:grpSpPr>
        <p:sp>
          <p:nvSpPr>
            <p:cNvPr id="75" name="Rectangle 74"/>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76"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940050"/>
              <a:ext cx="288032" cy="257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7" name="Groupe 76"/>
          <p:cNvGrpSpPr/>
          <p:nvPr/>
        </p:nvGrpSpPr>
        <p:grpSpPr>
          <a:xfrm>
            <a:off x="6536536" y="2731744"/>
            <a:ext cx="2527392" cy="940499"/>
            <a:chOff x="6469627" y="1711737"/>
            <a:chExt cx="2527392" cy="975525"/>
          </a:xfrm>
        </p:grpSpPr>
        <p:sp>
          <p:nvSpPr>
            <p:cNvPr id="78" name="Rectangle 77"/>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287002"/>
              <a:ext cx="288032" cy="350198"/>
            </a:xfrm>
            <a:prstGeom prst="rect">
              <a:avLst/>
            </a:prstGeom>
            <a:noFill/>
            <a:extLst>
              <a:ext uri="{909E8E84-426E-40DD-AFC4-6F175D3DCCD1}">
                <a14:hiddenFill xmlns:a14="http://schemas.microsoft.com/office/drawing/2010/main">
                  <a:solidFill>
                    <a:srgbClr val="FFFFFF"/>
                  </a:solidFill>
                </a14:hiddenFill>
              </a:ext>
            </a:extLst>
          </p:spPr>
        </p:pic>
      </p:grpSp>
      <p:pic>
        <p:nvPicPr>
          <p:cNvPr id="81" name="Image 8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5332" y="2728226"/>
            <a:ext cx="908808" cy="944018"/>
          </a:xfrm>
          <a:prstGeom prst="ellipse">
            <a:avLst/>
          </a:prstGeom>
          <a:solidFill>
            <a:schemeClr val="bg1"/>
          </a:solidFill>
          <a:ln>
            <a:solidFill>
              <a:srgbClr val="00B0F0"/>
            </a:solidFill>
          </a:ln>
        </p:spPr>
      </p:pic>
      <p:pic>
        <p:nvPicPr>
          <p:cNvPr id="8195" name="Picture 2" descr="Deux toilettes rurales sur fond blanc. Vector illustration Banque d'images - 59225451"/>
          <p:cNvPicPr>
            <a:picLocks noChangeAspect="1" noChangeArrowheads="1"/>
          </p:cNvPicPr>
          <p:nvPr/>
        </p:nvPicPr>
        <p:blipFill>
          <a:blip r:embed="rId16" cstate="print">
            <a:extLst>
              <a:ext uri="{28A0092B-C50C-407E-A947-70E740481C1C}">
                <a14:useLocalDpi xmlns:a14="http://schemas.microsoft.com/office/drawing/2010/main" val="0"/>
              </a:ext>
            </a:extLst>
          </a:blip>
          <a:srcRect t="21329" r="50000" b="15469"/>
          <a:stretch>
            <a:fillRect/>
          </a:stretch>
        </p:blipFill>
        <p:spPr bwMode="auto">
          <a:xfrm>
            <a:off x="165332" y="3768981"/>
            <a:ext cx="908807" cy="954684"/>
          </a:xfrm>
          <a:prstGeom prst="ellipse">
            <a:avLst/>
          </a:prstGeom>
          <a:noFill/>
          <a:ln>
            <a:solidFill>
              <a:srgbClr val="00B0F0"/>
            </a:solidFill>
          </a:ln>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r="5161" b="3969"/>
          <a:stretch/>
        </p:blipFill>
        <p:spPr bwMode="auto">
          <a:xfrm>
            <a:off x="165332" y="1649073"/>
            <a:ext cx="908808" cy="943050"/>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123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5"/>
                                        </p:tgtEl>
                                      </p:cBhvr>
                                    </p:animEffect>
                                    <p:set>
                                      <p:cBhvr>
                                        <p:cTn id="7" dur="1" fill="hold">
                                          <p:stCondLst>
                                            <p:cond delay="499"/>
                                          </p:stCondLst>
                                        </p:cTn>
                                        <p:tgtEl>
                                          <p:spTgt spid="4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0"/>
                                        </p:tgtEl>
                                      </p:cBhvr>
                                    </p:animEffect>
                                    <p:set>
                                      <p:cBhvr>
                                        <p:cTn id="12" dur="1" fill="hold">
                                          <p:stCondLst>
                                            <p:cond delay="499"/>
                                          </p:stCondLst>
                                        </p:cTn>
                                        <p:tgtEl>
                                          <p:spTgt spid="5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4"/>
                                        </p:tgtEl>
                                      </p:cBhvr>
                                    </p:animEffect>
                                    <p:set>
                                      <p:cBhvr>
                                        <p:cTn id="17" dur="1" fill="hold">
                                          <p:stCondLst>
                                            <p:cond delay="499"/>
                                          </p:stCondLst>
                                        </p:cTn>
                                        <p:tgtEl>
                                          <p:spTgt spid="7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77"/>
                                        </p:tgtEl>
                                      </p:cBhvr>
                                    </p:animEffect>
                                    <p:set>
                                      <p:cBhvr>
                                        <p:cTn id="22" dur="1" fill="hold">
                                          <p:stCondLst>
                                            <p:cond delay="499"/>
                                          </p:stCondLst>
                                        </p:cTn>
                                        <p:tgtEl>
                                          <p:spTgt spid="7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8"/>
                                        </p:tgtEl>
                                      </p:cBhvr>
                                    </p:animEffect>
                                    <p:set>
                                      <p:cBhvr>
                                        <p:cTn id="27" dur="1" fill="hold">
                                          <p:stCondLst>
                                            <p:cond delay="499"/>
                                          </p:stCondLst>
                                        </p:cTn>
                                        <p:tgtEl>
                                          <p:spTgt spid="6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71"/>
                                        </p:tgtEl>
                                      </p:cBhvr>
                                    </p:animEffect>
                                    <p:set>
                                      <p:cBhvr>
                                        <p:cTn id="32" dur="1" fill="hold">
                                          <p:stCondLst>
                                            <p:cond delay="499"/>
                                          </p:stCondLst>
                                        </p:cTn>
                                        <p:tgtEl>
                                          <p:spTgt spid="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851"/>
            <a:ext cx="2950027" cy="1542639"/>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Parents et </a:t>
            </a:r>
            <a:r>
              <a:rPr lang="fr-FR" sz="1800" b="0" dirty="0" err="1" smtClean="0">
                <a:solidFill>
                  <a:sysClr val="windowText" lastClr="000000">
                    <a:lumMod val="50000"/>
                    <a:lumOff val="50000"/>
                  </a:sysClr>
                </a:solidFill>
                <a:cs typeface="Calibri" panose="020F0502020204030204" pitchFamily="34" charset="0"/>
              </a:rPr>
              <a:t>emma</a:t>
            </a:r>
            <a:endParaRPr lang="fr-FR" sz="1800" b="0" dirty="0" smtClean="0">
              <a:solidFill>
                <a:sysClr val="windowText" lastClr="000000">
                  <a:lumMod val="50000"/>
                  <a:lumOff val="50000"/>
                </a:sysClr>
              </a:solidFill>
              <a:cs typeface="Calibri" panose="020F0502020204030204" pitchFamily="34" charset="0"/>
            </a:endParaRPr>
          </a:p>
          <a:p>
            <a:pPr fontAlgn="auto">
              <a:spcAft>
                <a:spcPts val="0"/>
              </a:spcAft>
              <a:defRPr/>
            </a:pPr>
            <a:r>
              <a:rPr lang="fr-FR" sz="1400" b="0" cap="none" dirty="0" smtClean="0">
                <a:solidFill>
                  <a:srgbClr val="00B0F0"/>
                </a:solidFill>
                <a:cs typeface="Calibri" panose="020F0502020204030204" pitchFamily="34" charset="0"/>
              </a:rPr>
              <a:t>En route vers la </a:t>
            </a:r>
            <a:r>
              <a:rPr lang="fr-FR" sz="1400" b="0" cap="none" dirty="0" err="1" smtClean="0">
                <a:solidFill>
                  <a:srgbClr val="00B0F0"/>
                </a:solidFill>
                <a:cs typeface="Calibri" panose="020F0502020204030204" pitchFamily="34" charset="0"/>
              </a:rPr>
              <a:t>playa</a:t>
            </a:r>
            <a:r>
              <a:rPr lang="fr-FR" sz="1400" b="0" cap="none" dirty="0" smtClean="0">
                <a:solidFill>
                  <a:srgbClr val="00B0F0"/>
                </a:solidFill>
                <a:cs typeface="Calibri" panose="020F0502020204030204" pitchFamily="34" charset="0"/>
              </a:rPr>
              <a:t> !</a:t>
            </a: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491629"/>
            <a:ext cx="4822417" cy="2091121"/>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06484" y="2156997"/>
            <a:ext cx="4394687" cy="784830"/>
          </a:xfrm>
          <a:prstGeom prst="rect">
            <a:avLst/>
          </a:prstGeom>
          <a:noFill/>
        </p:spPr>
        <p:txBody>
          <a:bodyPr wrap="square" rtlCol="0">
            <a:spAutoFit/>
          </a:bodyPr>
          <a:lstStyle/>
          <a:p>
            <a:r>
              <a:rPr lang="fr-FR" sz="900" dirty="0" smtClean="0">
                <a:solidFill>
                  <a:srgbClr val="0070C0"/>
                </a:solidFill>
              </a:rPr>
              <a:t>En soirée un voisin de leur domicile les appelle. </a:t>
            </a:r>
          </a:p>
          <a:p>
            <a:r>
              <a:rPr lang="fr-FR" sz="900" dirty="0" smtClean="0">
                <a:solidFill>
                  <a:srgbClr val="0070C0"/>
                </a:solidFill>
              </a:rPr>
              <a:t>Il y a eu un violent orage et en allant vérifier le domicile, il a constaté que le congélateur est HS !</a:t>
            </a:r>
          </a:p>
          <a:p>
            <a:r>
              <a:rPr lang="fr-FR" sz="900" dirty="0" smtClean="0">
                <a:solidFill>
                  <a:srgbClr val="0070C0"/>
                </a:solidFill>
              </a:rPr>
              <a:t>A l’étage, ils constate également que la maison a été cambriolée !</a:t>
            </a:r>
          </a:p>
          <a:p>
            <a:endParaRPr lang="fr-FR" sz="900" dirty="0">
              <a:solidFill>
                <a:srgbClr val="0070C0"/>
              </a:solidFill>
            </a:endParaRPr>
          </a:p>
        </p:txBody>
      </p:sp>
      <p:grpSp>
        <p:nvGrpSpPr>
          <p:cNvPr id="9" name="Groupe 8"/>
          <p:cNvGrpSpPr/>
          <p:nvPr/>
        </p:nvGrpSpPr>
        <p:grpSpPr>
          <a:xfrm>
            <a:off x="8550214" y="1552485"/>
            <a:ext cx="345186" cy="391291"/>
            <a:chOff x="8489704" y="1364527"/>
            <a:chExt cx="559151" cy="647281"/>
          </a:xfrm>
        </p:grpSpPr>
        <p:pic>
          <p:nvPicPr>
            <p:cNvPr id="1026" name="Picture 2" descr="Résultat de recherche d'images pour &quot;en savoir plus&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ZoneTexte 11"/>
          <p:cNvSpPr txBox="1"/>
          <p:nvPr/>
        </p:nvSpPr>
        <p:spPr>
          <a:xfrm>
            <a:off x="5511892" y="1188790"/>
            <a:ext cx="3536964" cy="230832"/>
          </a:xfrm>
          <a:prstGeom prst="rect">
            <a:avLst/>
          </a:prstGeom>
          <a:solidFill>
            <a:srgbClr val="00B0F0"/>
          </a:solidFill>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48" name="Rectangle 47"/>
          <p:cNvSpPr/>
          <p:nvPr/>
        </p:nvSpPr>
        <p:spPr>
          <a:xfrm>
            <a:off x="645974" y="3667599"/>
            <a:ext cx="4822417" cy="1154280"/>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17205" y="3643267"/>
            <a:ext cx="4394687" cy="1200329"/>
          </a:xfrm>
          <a:prstGeom prst="rect">
            <a:avLst/>
          </a:prstGeom>
          <a:noFill/>
        </p:spPr>
        <p:txBody>
          <a:bodyPr wrap="square" rtlCol="0">
            <a:spAutoFit/>
          </a:bodyPr>
          <a:lstStyle/>
          <a:p>
            <a:r>
              <a:rPr lang="fr-FR" sz="900" dirty="0" smtClean="0">
                <a:solidFill>
                  <a:srgbClr val="0070C0"/>
                </a:solidFill>
              </a:rPr>
              <a:t>Après une nuit agitée, réveil à l’aube.</a:t>
            </a:r>
          </a:p>
          <a:p>
            <a:r>
              <a:rPr lang="fr-FR" sz="900" dirty="0" smtClean="0">
                <a:solidFill>
                  <a:srgbClr val="0070C0"/>
                </a:solidFill>
              </a:rPr>
              <a:t>Il faut profiter de ce temps splendide et surtout oublier ces ennuis.</a:t>
            </a:r>
          </a:p>
          <a:p>
            <a:r>
              <a:rPr lang="fr-FR" sz="900" dirty="0" smtClean="0">
                <a:solidFill>
                  <a:srgbClr val="0070C0"/>
                </a:solidFill>
              </a:rPr>
              <a:t>Direction la plage, le ciel est bleu, la mer est belle et le soleil cogne !</a:t>
            </a:r>
          </a:p>
          <a:p>
            <a:r>
              <a:rPr lang="fr-FR" sz="900" dirty="0" smtClean="0">
                <a:solidFill>
                  <a:srgbClr val="0070C0"/>
                </a:solidFill>
              </a:rPr>
              <a:t>… et il cogne même très fort ! </a:t>
            </a:r>
          </a:p>
          <a:p>
            <a:r>
              <a:rPr lang="fr-FR" sz="900" dirty="0" smtClean="0">
                <a:solidFill>
                  <a:srgbClr val="0070C0"/>
                </a:solidFill>
              </a:rPr>
              <a:t>En fin de journée, Christine n’est vraiment pas bien et son état ne fait qu’empirer.</a:t>
            </a:r>
          </a:p>
          <a:p>
            <a:r>
              <a:rPr lang="fr-FR" sz="900" dirty="0" smtClean="0">
                <a:solidFill>
                  <a:srgbClr val="0070C0"/>
                </a:solidFill>
              </a:rPr>
              <a:t>Il faut se rendre à l’évidence, la consultation d’un médecin est à envisager.</a:t>
            </a:r>
          </a:p>
          <a:p>
            <a:r>
              <a:rPr lang="fr-FR" sz="900" dirty="0" smtClean="0">
                <a:solidFill>
                  <a:srgbClr val="0070C0"/>
                </a:solidFill>
              </a:rPr>
              <a:t>Direction les urgences ! Diagnostic : une bonne insolation et Christine va rester en observation la nuit durant. Alain et Emma rentrent au camping.</a:t>
            </a:r>
          </a:p>
        </p:txBody>
      </p:sp>
      <p:sp>
        <p:nvSpPr>
          <p:cNvPr id="53" name="Rectangle 52"/>
          <p:cNvSpPr/>
          <p:nvPr/>
        </p:nvSpPr>
        <p:spPr>
          <a:xfrm>
            <a:off x="5528275" y="3667599"/>
            <a:ext cx="941351" cy="1154280"/>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Garantie Santé</a:t>
            </a:r>
          </a:p>
        </p:txBody>
      </p:sp>
      <p:sp>
        <p:nvSpPr>
          <p:cNvPr id="54" name="Rectangle 53"/>
          <p:cNvSpPr/>
          <p:nvPr/>
        </p:nvSpPr>
        <p:spPr>
          <a:xfrm>
            <a:off x="6521462" y="3667599"/>
            <a:ext cx="1872208" cy="115427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Garantie Hospitalisation – Frais de séjour :</a:t>
            </a:r>
          </a:p>
          <a:p>
            <a:r>
              <a:rPr lang="fr-FR" sz="700" dirty="0" smtClean="0">
                <a:solidFill>
                  <a:srgbClr val="0070C0"/>
                </a:solidFill>
              </a:rPr>
              <a:t>En cas d’hospitalisation sans acte chirurgical, la Sécurité sociale rembourse les frais uniquement à hauteur de 80% (90% en régime local).</a:t>
            </a:r>
          </a:p>
          <a:p>
            <a:r>
              <a:rPr lang="fr-FR" sz="700" dirty="0" smtClean="0">
                <a:solidFill>
                  <a:srgbClr val="0070C0"/>
                </a:solidFill>
              </a:rPr>
              <a:t>Prix moyen d’une journée d’hospitalisation : environ 3000€, soit près de 600€ (régime général) à la charge du patient sans mutuelle.</a:t>
            </a:r>
          </a:p>
        </p:txBody>
      </p:sp>
      <p:grpSp>
        <p:nvGrpSpPr>
          <p:cNvPr id="55" name="Groupe 54"/>
          <p:cNvGrpSpPr/>
          <p:nvPr/>
        </p:nvGrpSpPr>
        <p:grpSpPr>
          <a:xfrm>
            <a:off x="8607549" y="3879848"/>
            <a:ext cx="408330" cy="476405"/>
            <a:chOff x="8489704" y="1364527"/>
            <a:chExt cx="559151" cy="647281"/>
          </a:xfrm>
        </p:grpSpPr>
        <p:pic>
          <p:nvPicPr>
            <p:cNvPr id="56" name="Picture 2" descr="Résultat de recherche d'images pour &quot;en savoir plus&quot;">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Rectangle 39"/>
          <p:cNvSpPr/>
          <p:nvPr/>
        </p:nvSpPr>
        <p:spPr>
          <a:xfrm>
            <a:off x="6521462" y="1491630"/>
            <a:ext cx="1872208" cy="513000"/>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Garantie Dommages électriques et contenu du congélateur  en Formule 3.</a:t>
            </a:r>
          </a:p>
          <a:p>
            <a:r>
              <a:rPr lang="fr-FR" sz="700" dirty="0">
                <a:solidFill>
                  <a:srgbClr val="0070C0"/>
                </a:solidFill>
              </a:rPr>
              <a:t>(0,36 x indice </a:t>
            </a:r>
            <a:r>
              <a:rPr lang="fr-FR" sz="700" dirty="0" smtClean="0">
                <a:solidFill>
                  <a:srgbClr val="0070C0"/>
                </a:solidFill>
              </a:rPr>
              <a:t>FFB </a:t>
            </a:r>
            <a:r>
              <a:rPr lang="fr-FR" sz="700" dirty="0">
                <a:solidFill>
                  <a:srgbClr val="0070C0"/>
                </a:solidFill>
              </a:rPr>
              <a:t>par </a:t>
            </a:r>
            <a:r>
              <a:rPr lang="fr-FR" sz="700" dirty="0" smtClean="0">
                <a:solidFill>
                  <a:srgbClr val="0070C0"/>
                </a:solidFill>
              </a:rPr>
              <a:t>sinistre, soit 0,36 x 993,50 (T1 2019)  = 357,66€)</a:t>
            </a:r>
            <a:endParaRPr lang="fr-FR" sz="700" dirty="0">
              <a:solidFill>
                <a:srgbClr val="0070C0"/>
              </a:solidFill>
            </a:endParaRPr>
          </a:p>
        </p:txBody>
      </p:sp>
      <p:sp>
        <p:nvSpPr>
          <p:cNvPr id="41" name="Rectangle 40"/>
          <p:cNvSpPr/>
          <p:nvPr/>
        </p:nvSpPr>
        <p:spPr>
          <a:xfrm>
            <a:off x="5528275" y="1491631"/>
            <a:ext cx="941351" cy="119414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0" indent="-171450" algn="ctr">
              <a:buFont typeface="Wingdings" panose="05000000000000000000" pitchFamily="2" charset="2"/>
              <a:buChar char="q"/>
            </a:pPr>
            <a:r>
              <a:rPr lang="fr-FR" sz="900" b="1" dirty="0">
                <a:solidFill>
                  <a:srgbClr val="0070C0"/>
                </a:solidFill>
              </a:rPr>
              <a:t>MRH</a:t>
            </a:r>
          </a:p>
        </p:txBody>
      </p:sp>
      <p:sp>
        <p:nvSpPr>
          <p:cNvPr id="42" name="Rectangle 41"/>
          <p:cNvSpPr/>
          <p:nvPr/>
        </p:nvSpPr>
        <p:spPr>
          <a:xfrm>
            <a:off x="6521462" y="2049950"/>
            <a:ext cx="1872208" cy="63582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Garanties Vol / Vandalisme / SOS Serrurerie.</a:t>
            </a:r>
          </a:p>
          <a:p>
            <a:r>
              <a:rPr lang="fr-FR" sz="700" dirty="0" smtClean="0">
                <a:solidFill>
                  <a:srgbClr val="0070C0"/>
                </a:solidFill>
              </a:rPr>
              <a:t>Rappel important : selon CG </a:t>
            </a:r>
            <a:r>
              <a:rPr lang="fr-FR" sz="700" dirty="0">
                <a:solidFill>
                  <a:srgbClr val="0070C0"/>
                </a:solidFill>
                <a:sym typeface="Wingdings" panose="05000000000000000000" pitchFamily="2" charset="2"/>
              </a:rPr>
              <a:t> pendant une absence de plus de 24 </a:t>
            </a:r>
            <a:r>
              <a:rPr lang="fr-FR" sz="700" dirty="0" smtClean="0">
                <a:solidFill>
                  <a:srgbClr val="0070C0"/>
                </a:solidFill>
                <a:sym typeface="Wingdings" panose="05000000000000000000" pitchFamily="2" charset="2"/>
              </a:rPr>
              <a:t>heures consécutives</a:t>
            </a:r>
            <a:r>
              <a:rPr lang="fr-FR" sz="700" dirty="0">
                <a:solidFill>
                  <a:srgbClr val="0070C0"/>
                </a:solidFill>
                <a:sym typeface="Wingdings" panose="05000000000000000000" pitchFamily="2" charset="2"/>
              </a:rPr>
              <a:t>, vous devez </a:t>
            </a:r>
            <a:r>
              <a:rPr lang="fr-FR" sz="700" dirty="0" smtClean="0">
                <a:solidFill>
                  <a:srgbClr val="0070C0"/>
                </a:solidFill>
                <a:sym typeface="Wingdings" panose="05000000000000000000" pitchFamily="2" charset="2"/>
              </a:rPr>
              <a:t>obligatoirement fermer </a:t>
            </a:r>
            <a:r>
              <a:rPr lang="fr-FR" sz="700" dirty="0">
                <a:solidFill>
                  <a:srgbClr val="0070C0"/>
                </a:solidFill>
                <a:sym typeface="Wingdings" panose="05000000000000000000" pitchFamily="2" charset="2"/>
              </a:rPr>
              <a:t>vos volets ou </a:t>
            </a:r>
            <a:r>
              <a:rPr lang="fr-FR" sz="700" dirty="0" smtClean="0">
                <a:solidFill>
                  <a:srgbClr val="0070C0"/>
                </a:solidFill>
                <a:sym typeface="Wingdings" panose="05000000000000000000" pitchFamily="2" charset="2"/>
              </a:rPr>
              <a:t>persiennes</a:t>
            </a:r>
            <a:r>
              <a:rPr lang="fr-FR" sz="700" dirty="0">
                <a:solidFill>
                  <a:srgbClr val="0070C0"/>
                </a:solidFill>
                <a:sym typeface="Wingdings" panose="05000000000000000000" pitchFamily="2" charset="2"/>
              </a:rPr>
              <a:t>.</a:t>
            </a:r>
            <a:endParaRPr lang="fr-FR" sz="700" dirty="0">
              <a:solidFill>
                <a:srgbClr val="0070C0"/>
              </a:solidFill>
            </a:endParaRPr>
          </a:p>
        </p:txBody>
      </p:sp>
      <p:sp>
        <p:nvSpPr>
          <p:cNvPr id="43" name="Rectangle 42"/>
          <p:cNvSpPr/>
          <p:nvPr/>
        </p:nvSpPr>
        <p:spPr>
          <a:xfrm>
            <a:off x="5528275" y="2729805"/>
            <a:ext cx="941351" cy="85294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err="1" smtClean="0">
                <a:solidFill>
                  <a:srgbClr val="0070C0"/>
                </a:solidFill>
              </a:rPr>
              <a:t>Télésurveil-lance</a:t>
            </a:r>
            <a:endParaRPr lang="fr-FR" sz="900" b="1" dirty="0">
              <a:solidFill>
                <a:srgbClr val="0070C0"/>
              </a:solidFill>
            </a:endParaRPr>
          </a:p>
        </p:txBody>
      </p:sp>
      <p:sp>
        <p:nvSpPr>
          <p:cNvPr id="44" name="Rectangle 43"/>
          <p:cNvSpPr/>
          <p:nvPr/>
        </p:nvSpPr>
        <p:spPr>
          <a:xfrm>
            <a:off x="6521462" y="2731099"/>
            <a:ext cx="1872208" cy="851652"/>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Une solution de télésurveillance </a:t>
            </a:r>
            <a:r>
              <a:rPr lang="fr-FR" sz="700" dirty="0">
                <a:solidFill>
                  <a:srgbClr val="0070C0"/>
                </a:solidFill>
              </a:rPr>
              <a:t>sur </a:t>
            </a:r>
            <a:r>
              <a:rPr lang="fr-FR" sz="700" dirty="0" smtClean="0">
                <a:solidFill>
                  <a:srgbClr val="0070C0"/>
                </a:solidFill>
              </a:rPr>
              <a:t>mesure est proposée à nos clients.. </a:t>
            </a:r>
          </a:p>
          <a:p>
            <a:r>
              <a:rPr lang="fr-FR" sz="700" dirty="0" smtClean="0">
                <a:solidFill>
                  <a:srgbClr val="0070C0"/>
                </a:solidFill>
              </a:rPr>
              <a:t>La prestation est réalisée </a:t>
            </a:r>
            <a:r>
              <a:rPr lang="fr-FR" sz="700" dirty="0">
                <a:solidFill>
                  <a:srgbClr val="0070C0"/>
                </a:solidFill>
              </a:rPr>
              <a:t>par un expert en télésurveillance : IMA </a:t>
            </a:r>
            <a:r>
              <a:rPr lang="fr-FR" sz="700" dirty="0" smtClean="0">
                <a:solidFill>
                  <a:srgbClr val="0070C0"/>
                </a:solidFill>
              </a:rPr>
              <a:t>PROTECT.</a:t>
            </a:r>
          </a:p>
          <a:p>
            <a:r>
              <a:rPr lang="fr-FR" sz="700" dirty="0" smtClean="0">
                <a:solidFill>
                  <a:srgbClr val="0070C0"/>
                </a:solidFill>
              </a:rPr>
              <a:t>Une offre promo acquise à vie  est en place jusqu’au 31/07/2019.</a:t>
            </a:r>
          </a:p>
          <a:p>
            <a:r>
              <a:rPr lang="fr-FR" sz="700" dirty="0">
                <a:solidFill>
                  <a:srgbClr val="0070C0"/>
                </a:solidFill>
              </a:rPr>
              <a:t>En cas </a:t>
            </a:r>
            <a:r>
              <a:rPr lang="fr-FR" sz="700" dirty="0" smtClean="0">
                <a:solidFill>
                  <a:srgbClr val="0070C0"/>
                </a:solidFill>
              </a:rPr>
              <a:t>de sinistre </a:t>
            </a:r>
            <a:r>
              <a:rPr lang="fr-FR" sz="700" dirty="0">
                <a:solidFill>
                  <a:srgbClr val="0070C0"/>
                </a:solidFill>
              </a:rPr>
              <a:t>garanti </a:t>
            </a:r>
            <a:r>
              <a:rPr lang="fr-FR" sz="700" dirty="0" smtClean="0">
                <a:solidFill>
                  <a:srgbClr val="0070C0"/>
                </a:solidFill>
              </a:rPr>
              <a:t>, la </a:t>
            </a:r>
            <a:r>
              <a:rPr lang="fr-FR" sz="700" dirty="0">
                <a:solidFill>
                  <a:srgbClr val="0070C0"/>
                </a:solidFill>
              </a:rPr>
              <a:t>franchise </a:t>
            </a:r>
            <a:r>
              <a:rPr lang="fr-FR" sz="700" dirty="0" smtClean="0">
                <a:solidFill>
                  <a:srgbClr val="0070C0"/>
                </a:solidFill>
              </a:rPr>
              <a:t>vol est offerte.</a:t>
            </a:r>
            <a:endParaRPr lang="fr-FR" sz="700" dirty="0">
              <a:solidFill>
                <a:srgbClr val="0070C0"/>
              </a:solidFill>
            </a:endParaRPr>
          </a:p>
        </p:txBody>
      </p:sp>
      <p:grpSp>
        <p:nvGrpSpPr>
          <p:cNvPr id="45" name="Groupe 44"/>
          <p:cNvGrpSpPr/>
          <p:nvPr/>
        </p:nvGrpSpPr>
        <p:grpSpPr>
          <a:xfrm>
            <a:off x="8582965" y="2163711"/>
            <a:ext cx="345186" cy="391291"/>
            <a:chOff x="8489704" y="1364527"/>
            <a:chExt cx="559151" cy="647281"/>
          </a:xfrm>
        </p:grpSpPr>
        <p:pic>
          <p:nvPicPr>
            <p:cNvPr id="46" name="Picture 2" descr="Résultat de recherche d'images pour &quot;en savoir plus&quot;">
              <a:hlinkClick r:id="rId10"/>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Groupe 49"/>
          <p:cNvGrpSpPr/>
          <p:nvPr/>
        </p:nvGrpSpPr>
        <p:grpSpPr>
          <a:xfrm>
            <a:off x="8610495" y="2856206"/>
            <a:ext cx="345186" cy="391291"/>
            <a:chOff x="8489704" y="1364527"/>
            <a:chExt cx="559151" cy="647281"/>
          </a:xfrm>
        </p:grpSpPr>
        <p:pic>
          <p:nvPicPr>
            <p:cNvPr id="58" name="Picture 2" descr="Résultat de recherche d'images pour &quot;en savoir plus&quot;">
              <a:hlinkClick r:id="rId11"/>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63"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4"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593561">
            <a:off x="6469624" y="249245"/>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5"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92280" y="164742"/>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169" name="Picture 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0742" y="2123377"/>
            <a:ext cx="908807" cy="880757"/>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7170"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40742" y="3764080"/>
            <a:ext cx="908807" cy="844066"/>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grpSp>
        <p:nvGrpSpPr>
          <p:cNvPr id="49" name="Groupe 48"/>
          <p:cNvGrpSpPr/>
          <p:nvPr/>
        </p:nvGrpSpPr>
        <p:grpSpPr>
          <a:xfrm>
            <a:off x="5523029" y="1491631"/>
            <a:ext cx="941351" cy="2091119"/>
            <a:chOff x="6118693" y="493900"/>
            <a:chExt cx="941351" cy="720080"/>
          </a:xfrm>
        </p:grpSpPr>
        <p:sp>
          <p:nvSpPr>
            <p:cNvPr id="51" name="Rectangle 50"/>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0"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1098535"/>
              <a:ext cx="288032" cy="992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 name="Groupe 60"/>
          <p:cNvGrpSpPr/>
          <p:nvPr/>
        </p:nvGrpSpPr>
        <p:grpSpPr>
          <a:xfrm>
            <a:off x="6509104" y="1476514"/>
            <a:ext cx="2527392" cy="2126644"/>
            <a:chOff x="6469627" y="1711737"/>
            <a:chExt cx="2527392" cy="975525"/>
          </a:xfrm>
        </p:grpSpPr>
        <p:sp>
          <p:nvSpPr>
            <p:cNvPr id="62" name="Rectangle 61"/>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6"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524115"/>
              <a:ext cx="288032" cy="1130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Groupe 66"/>
          <p:cNvGrpSpPr/>
          <p:nvPr/>
        </p:nvGrpSpPr>
        <p:grpSpPr>
          <a:xfrm>
            <a:off x="5528272" y="3643268"/>
            <a:ext cx="941351" cy="1178610"/>
            <a:chOff x="6118693" y="493900"/>
            <a:chExt cx="941351" cy="720080"/>
          </a:xfrm>
        </p:grpSpPr>
        <p:sp>
          <p:nvSpPr>
            <p:cNvPr id="68" name="Rectangle 67"/>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6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1047778"/>
              <a:ext cx="288032" cy="1499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Groupe 69"/>
          <p:cNvGrpSpPr/>
          <p:nvPr/>
        </p:nvGrpSpPr>
        <p:grpSpPr>
          <a:xfrm>
            <a:off x="6517273" y="3643268"/>
            <a:ext cx="2527392" cy="1178610"/>
            <a:chOff x="6469627" y="1711737"/>
            <a:chExt cx="2527392" cy="975525"/>
          </a:xfrm>
        </p:grpSpPr>
        <p:sp>
          <p:nvSpPr>
            <p:cNvPr id="71" name="Rectangle 70"/>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2"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462100"/>
              <a:ext cx="288032" cy="1751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9738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1"/>
                                        </p:tgtEl>
                                      </p:cBhvr>
                                    </p:animEffect>
                                    <p:set>
                                      <p:cBhvr>
                                        <p:cTn id="12" dur="1" fill="hold">
                                          <p:stCondLst>
                                            <p:cond delay="499"/>
                                          </p:stCondLst>
                                        </p:cTn>
                                        <p:tgtEl>
                                          <p:spTgt spid="6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7"/>
                                        </p:tgtEl>
                                      </p:cBhvr>
                                    </p:animEffect>
                                    <p:set>
                                      <p:cBhvr>
                                        <p:cTn id="17" dur="1" fill="hold">
                                          <p:stCondLst>
                                            <p:cond delay="499"/>
                                          </p:stCondLst>
                                        </p:cTn>
                                        <p:tgtEl>
                                          <p:spTgt spid="6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70"/>
                                        </p:tgtEl>
                                      </p:cBhvr>
                                    </p:animEffect>
                                    <p:set>
                                      <p:cBhvr>
                                        <p:cTn id="22" dur="1" fill="hold">
                                          <p:stCondLst>
                                            <p:cond delay="499"/>
                                          </p:stCondLst>
                                        </p:cTn>
                                        <p:tgtEl>
                                          <p:spTgt spid="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851"/>
            <a:ext cx="2950027" cy="1542639"/>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Les Parents et </a:t>
            </a:r>
            <a:r>
              <a:rPr lang="fr-FR" sz="1800" b="0" dirty="0" err="1" smtClean="0">
                <a:solidFill>
                  <a:sysClr val="windowText" lastClr="000000">
                    <a:lumMod val="50000"/>
                    <a:lumOff val="50000"/>
                  </a:sysClr>
                </a:solidFill>
                <a:cs typeface="Calibri" panose="020F0502020204030204" pitchFamily="34" charset="0"/>
              </a:rPr>
              <a:t>emma</a:t>
            </a:r>
            <a:endParaRPr lang="fr-FR" sz="1800" b="0" dirty="0" smtClean="0">
              <a:solidFill>
                <a:sysClr val="windowText" lastClr="000000">
                  <a:lumMod val="50000"/>
                  <a:lumOff val="50000"/>
                </a:sysClr>
              </a:solidFill>
              <a:cs typeface="Calibri" panose="020F0502020204030204" pitchFamily="34" charset="0"/>
            </a:endParaRPr>
          </a:p>
          <a:p>
            <a:pPr fontAlgn="auto">
              <a:spcAft>
                <a:spcPts val="0"/>
              </a:spcAft>
              <a:defRPr/>
            </a:pPr>
            <a:r>
              <a:rPr lang="fr-FR" sz="1400" b="0" cap="none" dirty="0" smtClean="0">
                <a:solidFill>
                  <a:srgbClr val="00B0F0"/>
                </a:solidFill>
                <a:cs typeface="Calibri" panose="020F0502020204030204" pitchFamily="34" charset="0"/>
              </a:rPr>
              <a:t>En route vers la </a:t>
            </a:r>
            <a:r>
              <a:rPr lang="fr-FR" sz="1400" b="0" cap="none" dirty="0" err="1" smtClean="0">
                <a:solidFill>
                  <a:srgbClr val="00B0F0"/>
                </a:solidFill>
                <a:cs typeface="Calibri" panose="020F0502020204030204" pitchFamily="34" charset="0"/>
              </a:rPr>
              <a:t>playa</a:t>
            </a:r>
            <a:r>
              <a:rPr lang="fr-FR" sz="1400" b="0" cap="none" dirty="0" smtClean="0">
                <a:solidFill>
                  <a:srgbClr val="00B0F0"/>
                </a:solidFill>
                <a:cs typeface="Calibri" panose="020F0502020204030204" pitchFamily="34" charset="0"/>
              </a:rPr>
              <a:t> !</a:t>
            </a: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644590"/>
            <a:ext cx="4822417" cy="947532"/>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 name="Ellipse 5"/>
          <p:cNvSpPr/>
          <p:nvPr/>
        </p:nvSpPr>
        <p:spPr>
          <a:xfrm>
            <a:off x="134801" y="1644590"/>
            <a:ext cx="908807" cy="947532"/>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06484" y="1782920"/>
            <a:ext cx="4394687" cy="646331"/>
          </a:xfrm>
          <a:prstGeom prst="rect">
            <a:avLst/>
          </a:prstGeom>
          <a:noFill/>
        </p:spPr>
        <p:txBody>
          <a:bodyPr wrap="square" rtlCol="0">
            <a:spAutoFit/>
          </a:bodyPr>
          <a:lstStyle/>
          <a:p>
            <a:r>
              <a:rPr lang="fr-FR" sz="900" dirty="0" smtClean="0">
                <a:solidFill>
                  <a:srgbClr val="0070C0"/>
                </a:solidFill>
              </a:rPr>
              <a:t>Le lendemain matin, après un bon petit déjeuner avec Emma, Alain prend sa voiture pour récupérer Christine qui va bien mieux.</a:t>
            </a:r>
          </a:p>
          <a:p>
            <a:r>
              <a:rPr lang="fr-FR" sz="900" dirty="0" smtClean="0">
                <a:solidFill>
                  <a:srgbClr val="0070C0"/>
                </a:solidFill>
              </a:rPr>
              <a:t>Impossible de mettre la main sur les clés de la voiture… </a:t>
            </a:r>
          </a:p>
          <a:p>
            <a:endParaRPr lang="fr-FR" sz="900" dirty="0">
              <a:solidFill>
                <a:srgbClr val="0070C0"/>
              </a:solidFill>
            </a:endParaRPr>
          </a:p>
        </p:txBody>
      </p:sp>
      <p:sp>
        <p:nvSpPr>
          <p:cNvPr id="11" name="Rectangle 10"/>
          <p:cNvSpPr/>
          <p:nvPr/>
        </p:nvSpPr>
        <p:spPr>
          <a:xfrm>
            <a:off x="5528276" y="1644589"/>
            <a:ext cx="941351" cy="94753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Assurance AUTO</a:t>
            </a:r>
            <a:endParaRPr lang="fr-FR" sz="900" b="1" dirty="0">
              <a:solidFill>
                <a:srgbClr val="0070C0"/>
              </a:solidFill>
            </a:endParaRPr>
          </a:p>
        </p:txBody>
      </p:sp>
      <p:sp>
        <p:nvSpPr>
          <p:cNvPr id="13" name="Rectangle 12"/>
          <p:cNvSpPr/>
          <p:nvPr/>
        </p:nvSpPr>
        <p:spPr>
          <a:xfrm>
            <a:off x="6521463" y="1635646"/>
            <a:ext cx="1872208" cy="95647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Assistance au véhicule étendue </a:t>
            </a:r>
            <a:r>
              <a:rPr lang="fr-FR" sz="700" b="1" dirty="0" smtClean="0">
                <a:solidFill>
                  <a:srgbClr val="0070C0"/>
                </a:solidFill>
              </a:rPr>
              <a:t>: perte des clés (les 3 C : </a:t>
            </a:r>
            <a:r>
              <a:rPr lang="fr-FR" sz="700" dirty="0" smtClean="0">
                <a:solidFill>
                  <a:srgbClr val="0070C0"/>
                </a:solidFill>
              </a:rPr>
              <a:t>Perte des </a:t>
            </a:r>
            <a:r>
              <a:rPr lang="fr-FR" sz="700" b="1" u="sng" dirty="0" smtClean="0">
                <a:solidFill>
                  <a:srgbClr val="0070C0"/>
                </a:solidFill>
              </a:rPr>
              <a:t>C</a:t>
            </a:r>
            <a:r>
              <a:rPr lang="fr-FR" sz="700" dirty="0" smtClean="0">
                <a:solidFill>
                  <a:srgbClr val="0070C0"/>
                </a:solidFill>
              </a:rPr>
              <a:t>lés, </a:t>
            </a:r>
            <a:r>
              <a:rPr lang="fr-FR" sz="700" b="1" u="sng" dirty="0" smtClean="0">
                <a:solidFill>
                  <a:srgbClr val="0070C0"/>
                </a:solidFill>
              </a:rPr>
              <a:t>C</a:t>
            </a:r>
            <a:r>
              <a:rPr lang="fr-FR" sz="700" dirty="0" smtClean="0">
                <a:solidFill>
                  <a:srgbClr val="0070C0"/>
                </a:solidFill>
              </a:rPr>
              <a:t>revaison, erreur de </a:t>
            </a:r>
            <a:r>
              <a:rPr lang="fr-FR" sz="700" b="1" u="sng" dirty="0" smtClean="0">
                <a:solidFill>
                  <a:srgbClr val="0070C0"/>
                </a:solidFill>
              </a:rPr>
              <a:t>C</a:t>
            </a:r>
            <a:r>
              <a:rPr lang="fr-FR" sz="700" dirty="0" smtClean="0">
                <a:solidFill>
                  <a:srgbClr val="0070C0"/>
                </a:solidFill>
              </a:rPr>
              <a:t>arburant)</a:t>
            </a:r>
          </a:p>
          <a:p>
            <a:r>
              <a:rPr lang="fr-FR" sz="700" b="1" dirty="0" smtClean="0">
                <a:solidFill>
                  <a:srgbClr val="0070C0"/>
                </a:solidFill>
              </a:rPr>
              <a:t>Assistance</a:t>
            </a:r>
            <a:r>
              <a:rPr lang="fr-FR" sz="700" dirty="0" smtClean="0">
                <a:solidFill>
                  <a:srgbClr val="0070C0"/>
                </a:solidFill>
              </a:rPr>
              <a:t> </a:t>
            </a:r>
            <a:r>
              <a:rPr lang="fr-FR" sz="700" dirty="0">
                <a:solidFill>
                  <a:srgbClr val="0070C0"/>
                </a:solidFill>
              </a:rPr>
              <a:t>: 24h/24 et 7j/7 partout en </a:t>
            </a:r>
            <a:r>
              <a:rPr lang="fr-FR" sz="700" dirty="0" smtClean="0">
                <a:solidFill>
                  <a:srgbClr val="0070C0"/>
                </a:solidFill>
              </a:rPr>
              <a:t>France et </a:t>
            </a:r>
            <a:r>
              <a:rPr lang="fr-FR" sz="700" dirty="0">
                <a:solidFill>
                  <a:srgbClr val="0070C0"/>
                </a:solidFill>
              </a:rPr>
              <a:t>à </a:t>
            </a:r>
            <a:r>
              <a:rPr lang="fr-FR" sz="700" dirty="0" smtClean="0">
                <a:solidFill>
                  <a:srgbClr val="0070C0"/>
                </a:solidFill>
              </a:rPr>
              <a:t>l’étranger.</a:t>
            </a:r>
          </a:p>
        </p:txBody>
      </p:sp>
      <p:sp>
        <p:nvSpPr>
          <p:cNvPr id="12" name="ZoneTexte 11"/>
          <p:cNvSpPr txBox="1"/>
          <p:nvPr/>
        </p:nvSpPr>
        <p:spPr>
          <a:xfrm>
            <a:off x="5511892" y="1188790"/>
            <a:ext cx="3536964" cy="230832"/>
          </a:xfrm>
          <a:prstGeom prst="rect">
            <a:avLst/>
          </a:prstGeom>
          <a:solidFill>
            <a:srgbClr val="00B0F0"/>
          </a:solidFill>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48" name="Rectangle 47"/>
          <p:cNvSpPr/>
          <p:nvPr/>
        </p:nvSpPr>
        <p:spPr>
          <a:xfrm>
            <a:off x="646637" y="2724710"/>
            <a:ext cx="4822417" cy="1359208"/>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9" name="Ellipse 48"/>
          <p:cNvSpPr/>
          <p:nvPr/>
        </p:nvSpPr>
        <p:spPr>
          <a:xfrm>
            <a:off x="134801" y="2939757"/>
            <a:ext cx="908807" cy="947532"/>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2" name="ZoneTexte 51"/>
          <p:cNvSpPr txBox="1"/>
          <p:nvPr/>
        </p:nvSpPr>
        <p:spPr>
          <a:xfrm>
            <a:off x="1117203" y="2717373"/>
            <a:ext cx="4394687" cy="1477328"/>
          </a:xfrm>
          <a:prstGeom prst="rect">
            <a:avLst/>
          </a:prstGeom>
          <a:noFill/>
        </p:spPr>
        <p:txBody>
          <a:bodyPr wrap="square" rtlCol="0">
            <a:spAutoFit/>
          </a:bodyPr>
          <a:lstStyle/>
          <a:p>
            <a:r>
              <a:rPr lang="fr-FR" sz="900" dirty="0" smtClean="0">
                <a:solidFill>
                  <a:srgbClr val="0070C0"/>
                </a:solidFill>
              </a:rPr>
              <a:t>Ouf ! Emma rappelle à son père qu’un double de la clé de la voiture est cachée dans la valise.</a:t>
            </a:r>
            <a:r>
              <a:rPr lang="fr-FR" sz="900" dirty="0">
                <a:solidFill>
                  <a:srgbClr val="0070C0"/>
                </a:solidFill>
              </a:rPr>
              <a:t> </a:t>
            </a:r>
            <a:r>
              <a:rPr lang="fr-FR" sz="900" dirty="0" smtClean="0">
                <a:solidFill>
                  <a:srgbClr val="0070C0"/>
                </a:solidFill>
              </a:rPr>
              <a:t>Alain part récupérer son épouse et laisse Emma le temps de l’aller-retour.</a:t>
            </a:r>
          </a:p>
          <a:p>
            <a:r>
              <a:rPr lang="fr-FR" sz="900" dirty="0" smtClean="0">
                <a:solidFill>
                  <a:srgbClr val="0070C0"/>
                </a:solidFill>
              </a:rPr>
              <a:t>Emma, si heureuse de pouvoir retrouver ses parents très vite,  veut leur faire </a:t>
            </a:r>
            <a:r>
              <a:rPr lang="fr-FR" sz="900" dirty="0">
                <a:solidFill>
                  <a:srgbClr val="0070C0"/>
                </a:solidFill>
              </a:rPr>
              <a:t>plaisir</a:t>
            </a:r>
            <a:r>
              <a:rPr lang="fr-FR" sz="900" dirty="0" smtClean="0">
                <a:solidFill>
                  <a:srgbClr val="0070C0"/>
                </a:solidFill>
              </a:rPr>
              <a:t>. Elle décide de préparer le repas de midi. Elle met la table sur la terrasse du mobil-home et se dit que chauffer le barbecue électrique en avance permettra de gagner du temps. Ses parents vont être si fiers d’elle, se dit-elle…</a:t>
            </a:r>
          </a:p>
          <a:p>
            <a:r>
              <a:rPr lang="fr-FR" sz="900" dirty="0" smtClean="0">
                <a:solidFill>
                  <a:srgbClr val="0070C0"/>
                </a:solidFill>
              </a:rPr>
              <a:t>Mais le barbecue surchauffe et déclenche un départ de feu ! </a:t>
            </a:r>
          </a:p>
          <a:p>
            <a:r>
              <a:rPr lang="fr-FR" sz="900" dirty="0" smtClean="0">
                <a:solidFill>
                  <a:srgbClr val="0070C0"/>
                </a:solidFill>
              </a:rPr>
              <a:t>Des campeurs voisins interviennent et heureusement le feu est circonscrit.</a:t>
            </a:r>
          </a:p>
          <a:p>
            <a:r>
              <a:rPr lang="fr-FR" sz="900" dirty="0" smtClean="0">
                <a:solidFill>
                  <a:srgbClr val="0070C0"/>
                </a:solidFill>
              </a:rPr>
              <a:t>Une partie de la terrasse est cependant calcinée.</a:t>
            </a:r>
          </a:p>
          <a:p>
            <a:endParaRPr lang="fr-FR" sz="900" dirty="0" smtClean="0">
              <a:solidFill>
                <a:srgbClr val="0070C0"/>
              </a:solidFill>
            </a:endParaRPr>
          </a:p>
        </p:txBody>
      </p:sp>
      <p:sp>
        <p:nvSpPr>
          <p:cNvPr id="53" name="Rectangle 52"/>
          <p:cNvSpPr/>
          <p:nvPr/>
        </p:nvSpPr>
        <p:spPr>
          <a:xfrm>
            <a:off x="5528275" y="2724709"/>
            <a:ext cx="941351" cy="135920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MRH</a:t>
            </a:r>
          </a:p>
        </p:txBody>
      </p:sp>
      <p:sp>
        <p:nvSpPr>
          <p:cNvPr id="54" name="Rectangle 53"/>
          <p:cNvSpPr/>
          <p:nvPr/>
        </p:nvSpPr>
        <p:spPr>
          <a:xfrm>
            <a:off x="6521462" y="2724708"/>
            <a:ext cx="1872208" cy="135920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Responsabilité civile villégiature </a:t>
            </a:r>
            <a:r>
              <a:rPr lang="fr-FR" sz="700" dirty="0" smtClean="0">
                <a:solidFill>
                  <a:srgbClr val="0070C0"/>
                </a:solidFill>
              </a:rPr>
              <a:t>: permet de bénéficier d’une extension de garantie Incendie et Dégâts des eaux (uniquement)</a:t>
            </a:r>
          </a:p>
          <a:p>
            <a:r>
              <a:rPr lang="fr-FR" sz="700" dirty="0" smtClean="0">
                <a:solidFill>
                  <a:srgbClr val="0070C0"/>
                </a:solidFill>
              </a:rPr>
              <a:t>(Article 4.4 des CG)</a:t>
            </a:r>
          </a:p>
        </p:txBody>
      </p:sp>
      <p:grpSp>
        <p:nvGrpSpPr>
          <p:cNvPr id="55" name="Groupe 54"/>
          <p:cNvGrpSpPr/>
          <p:nvPr/>
        </p:nvGrpSpPr>
        <p:grpSpPr>
          <a:xfrm>
            <a:off x="8552293" y="3110265"/>
            <a:ext cx="445263" cy="467185"/>
            <a:chOff x="8488629" y="1588216"/>
            <a:chExt cx="559151" cy="559151"/>
          </a:xfrm>
        </p:grpSpPr>
        <p:pic>
          <p:nvPicPr>
            <p:cNvPr id="56" name="Picture 2" descr="Résultat de recherche d'images pour &quot;en savoir plus&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8629" y="1588216"/>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ctangle 59"/>
          <p:cNvSpPr/>
          <p:nvPr/>
        </p:nvSpPr>
        <p:spPr>
          <a:xfrm>
            <a:off x="646637" y="4322162"/>
            <a:ext cx="4822417" cy="470968"/>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2" name="ZoneTexte 61"/>
          <p:cNvSpPr txBox="1"/>
          <p:nvPr/>
        </p:nvSpPr>
        <p:spPr>
          <a:xfrm>
            <a:off x="1106484" y="4372980"/>
            <a:ext cx="4394687" cy="369332"/>
          </a:xfrm>
          <a:prstGeom prst="rect">
            <a:avLst/>
          </a:prstGeom>
          <a:noFill/>
        </p:spPr>
        <p:txBody>
          <a:bodyPr wrap="square" rtlCol="0">
            <a:spAutoFit/>
          </a:bodyPr>
          <a:lstStyle/>
          <a:p>
            <a:r>
              <a:rPr lang="fr-FR" sz="900" dirty="0" smtClean="0">
                <a:solidFill>
                  <a:srgbClr val="0070C0"/>
                </a:solidFill>
              </a:rPr>
              <a:t>La fin des vacances est proche… plus aucun incident ne va venir perturber ces derniers instants (si, si, c’est vrai… !)</a:t>
            </a:r>
            <a:endParaRPr lang="fr-FR" sz="900" dirty="0">
              <a:solidFill>
                <a:srgbClr val="0070C0"/>
              </a:solidFill>
            </a:endParaRPr>
          </a:p>
        </p:txBody>
      </p:sp>
      <p:grpSp>
        <p:nvGrpSpPr>
          <p:cNvPr id="39" name="Groupe 38"/>
          <p:cNvGrpSpPr/>
          <p:nvPr/>
        </p:nvGrpSpPr>
        <p:grpSpPr>
          <a:xfrm>
            <a:off x="8553149" y="1925986"/>
            <a:ext cx="444407" cy="503265"/>
            <a:chOff x="8489704" y="1364527"/>
            <a:chExt cx="559151" cy="647281"/>
          </a:xfrm>
        </p:grpSpPr>
        <p:pic>
          <p:nvPicPr>
            <p:cNvPr id="40" name="Picture 2" descr="Résultat de recherche d'images pour &quot;en savoir plus&quot;">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0156"/>
          <a:stretch/>
        </p:blipFill>
        <p:spPr bwMode="auto">
          <a:xfrm>
            <a:off x="5796136" y="3926632"/>
            <a:ext cx="2487750" cy="1262028"/>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841933">
            <a:off x="5948267" y="182773"/>
            <a:ext cx="532059" cy="78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2"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593561">
            <a:off x="6469624" y="249245"/>
            <a:ext cx="700078" cy="705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3"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2280" y="164742"/>
            <a:ext cx="660873" cy="560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34" name="Groupe 33"/>
          <p:cNvGrpSpPr/>
          <p:nvPr/>
        </p:nvGrpSpPr>
        <p:grpSpPr>
          <a:xfrm>
            <a:off x="5528272" y="1635646"/>
            <a:ext cx="941351" cy="977421"/>
            <a:chOff x="6118693" y="493900"/>
            <a:chExt cx="941351" cy="720080"/>
          </a:xfrm>
        </p:grpSpPr>
        <p:sp>
          <p:nvSpPr>
            <p:cNvPr id="35" name="Rectangle 34"/>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36"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1028079"/>
              <a:ext cx="288032" cy="169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e 36"/>
          <p:cNvGrpSpPr/>
          <p:nvPr/>
        </p:nvGrpSpPr>
        <p:grpSpPr>
          <a:xfrm>
            <a:off x="6517273" y="1635646"/>
            <a:ext cx="2527392" cy="981356"/>
            <a:chOff x="6469627" y="1711737"/>
            <a:chExt cx="2527392" cy="975525"/>
          </a:xfrm>
        </p:grpSpPr>
        <p:sp>
          <p:nvSpPr>
            <p:cNvPr id="44" name="Rectangle 43"/>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45"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435759"/>
              <a:ext cx="288032" cy="2014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 name="Groupe 45"/>
          <p:cNvGrpSpPr/>
          <p:nvPr/>
        </p:nvGrpSpPr>
        <p:grpSpPr>
          <a:xfrm>
            <a:off x="5533815" y="2724710"/>
            <a:ext cx="941351" cy="1359207"/>
            <a:chOff x="6118693" y="493900"/>
            <a:chExt cx="941351" cy="720080"/>
          </a:xfrm>
        </p:grpSpPr>
        <p:sp>
          <p:nvSpPr>
            <p:cNvPr id="47" name="Rectangle 46"/>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0"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51214" y="1061387"/>
              <a:ext cx="288032" cy="1363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e 50"/>
          <p:cNvGrpSpPr/>
          <p:nvPr/>
        </p:nvGrpSpPr>
        <p:grpSpPr>
          <a:xfrm>
            <a:off x="6522816" y="2724709"/>
            <a:ext cx="2527392" cy="1364679"/>
            <a:chOff x="6469627" y="1711737"/>
            <a:chExt cx="2527392" cy="975525"/>
          </a:xfrm>
        </p:grpSpPr>
        <p:sp>
          <p:nvSpPr>
            <p:cNvPr id="58" name="Rectangle 57"/>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9" name="Picture 4" descr="Résultat de recherche d'images pour &quot;clic ici&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7734" y="2477455"/>
              <a:ext cx="288032" cy="159746"/>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20670"/>
          <a:stretch/>
        </p:blipFill>
        <p:spPr bwMode="auto">
          <a:xfrm>
            <a:off x="229381" y="4158118"/>
            <a:ext cx="863655" cy="825951"/>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34801" y="1644590"/>
            <a:ext cx="908808" cy="947533"/>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22065"/>
          <a:stretch/>
        </p:blipFill>
        <p:spPr bwMode="auto">
          <a:xfrm>
            <a:off x="134801" y="2939757"/>
            <a:ext cx="908807" cy="947532"/>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0570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4"/>
                                        </p:tgtEl>
                                      </p:cBhvr>
                                    </p:animEffect>
                                    <p:set>
                                      <p:cBhvr>
                                        <p:cTn id="7" dur="1" fill="hold">
                                          <p:stCondLst>
                                            <p:cond delay="499"/>
                                          </p:stCondLst>
                                        </p:cTn>
                                        <p:tgtEl>
                                          <p:spTgt spid="3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7"/>
                                        </p:tgtEl>
                                      </p:cBhvr>
                                    </p:animEffect>
                                    <p:set>
                                      <p:cBhvr>
                                        <p:cTn id="12" dur="1" fill="hold">
                                          <p:stCondLst>
                                            <p:cond delay="499"/>
                                          </p:stCondLst>
                                        </p:cTn>
                                        <p:tgtEl>
                                          <p:spTgt spid="3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46"/>
                                        </p:tgtEl>
                                      </p:cBhvr>
                                    </p:animEffect>
                                    <p:set>
                                      <p:cBhvr>
                                        <p:cTn id="17" dur="1" fill="hold">
                                          <p:stCondLst>
                                            <p:cond delay="499"/>
                                          </p:stCondLst>
                                        </p:cTn>
                                        <p:tgtEl>
                                          <p:spTgt spid="4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51"/>
                                        </p:tgtEl>
                                      </p:cBhvr>
                                    </p:animEffect>
                                    <p:set>
                                      <p:cBhvr>
                                        <p:cTn id="22" dur="1" fill="hold">
                                          <p:stCondLst>
                                            <p:cond delay="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38609"/>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Léo : </a:t>
            </a:r>
            <a:r>
              <a:rPr lang="th-TH" sz="1400" b="0" cap="none" dirty="0" smtClean="0">
                <a:solidFill>
                  <a:srgbClr val="00B0F0"/>
                </a:solidFill>
                <a:cs typeface="Calibri" panose="020F0502020204030204" pitchFamily="34" charset="0"/>
              </a:rPr>
              <a:t>ระหว่าง</a:t>
            </a:r>
            <a:r>
              <a:rPr lang="th-TH" sz="1400" b="0" cap="none" dirty="0">
                <a:solidFill>
                  <a:srgbClr val="00B0F0"/>
                </a:solidFill>
                <a:cs typeface="Calibri" panose="020F0502020204030204" pitchFamily="34" charset="0"/>
              </a:rPr>
              <a:t>ทางกลับ</a:t>
            </a:r>
            <a:r>
              <a:rPr lang="th-TH" sz="1400" b="0" cap="none" dirty="0" smtClean="0">
                <a:solidFill>
                  <a:srgbClr val="00B0F0"/>
                </a:solidFill>
                <a:cs typeface="Calibri" panose="020F0502020204030204" pitchFamily="34" charset="0"/>
              </a:rPr>
              <a:t>ไทย</a:t>
            </a:r>
            <a:r>
              <a:rPr lang="fr-FR" sz="1400" b="0" cap="none" dirty="0" smtClean="0">
                <a:solidFill>
                  <a:srgbClr val="00B0F0"/>
                </a:solidFill>
                <a:cs typeface="Calibri" panose="020F0502020204030204" pitchFamily="34" charset="0"/>
              </a:rPr>
              <a:t> </a:t>
            </a:r>
          </a:p>
          <a:p>
            <a:pPr fontAlgn="auto">
              <a:spcAft>
                <a:spcPts val="0"/>
              </a:spcAft>
              <a:defRPr/>
            </a:pPr>
            <a:r>
              <a:rPr lang="fr-FR" sz="1100" b="0" i="1" cap="none" dirty="0" smtClean="0">
                <a:solidFill>
                  <a:srgbClr val="00B0F0"/>
                </a:solidFill>
                <a:cs typeface="Calibri" panose="020F0502020204030204" pitchFamily="34" charset="0"/>
              </a:rPr>
              <a:t>(en route pour la Thaïlande) </a:t>
            </a:r>
            <a:endParaRPr lang="fr-FR" sz="1100" b="0" i="1"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467545"/>
            <a:ext cx="4822417" cy="1752276"/>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 name="Ellipse 5"/>
          <p:cNvSpPr/>
          <p:nvPr/>
        </p:nvSpPr>
        <p:spPr>
          <a:xfrm>
            <a:off x="135266" y="1867576"/>
            <a:ext cx="908808" cy="952213"/>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117204" y="1894720"/>
            <a:ext cx="4394687" cy="784830"/>
          </a:xfrm>
          <a:prstGeom prst="rect">
            <a:avLst/>
          </a:prstGeom>
          <a:noFill/>
        </p:spPr>
        <p:txBody>
          <a:bodyPr wrap="square" rtlCol="0">
            <a:spAutoFit/>
          </a:bodyPr>
          <a:lstStyle/>
          <a:p>
            <a:r>
              <a:rPr lang="fr-FR" sz="900" dirty="0" smtClean="0">
                <a:solidFill>
                  <a:srgbClr val="0070C0"/>
                </a:solidFill>
              </a:rPr>
              <a:t>Départ pour le stage et la Thaïlande !</a:t>
            </a:r>
          </a:p>
          <a:p>
            <a:r>
              <a:rPr lang="fr-FR" sz="900" dirty="0" smtClean="0">
                <a:solidFill>
                  <a:srgbClr val="0070C0"/>
                </a:solidFill>
              </a:rPr>
              <a:t>Alain et Christine (de retour de vacances et tout bronzés malgré tout) accompagnent leur fils Léo à l’aéroport.</a:t>
            </a:r>
          </a:p>
          <a:p>
            <a:r>
              <a:rPr lang="fr-FR" sz="900" dirty="0" smtClean="0">
                <a:solidFill>
                  <a:srgbClr val="0070C0"/>
                </a:solidFill>
              </a:rPr>
              <a:t>Ça commence bien… des incidents techniques empêchent l’avion de décoller. </a:t>
            </a:r>
          </a:p>
          <a:p>
            <a:r>
              <a:rPr lang="fr-FR" sz="900" dirty="0" smtClean="0">
                <a:solidFill>
                  <a:srgbClr val="0070C0"/>
                </a:solidFill>
              </a:rPr>
              <a:t>Annonce au tableau : le vol est retardé de 20 heures !</a:t>
            </a:r>
            <a:endParaRPr lang="fr-FR" sz="900" dirty="0">
              <a:solidFill>
                <a:srgbClr val="0070C0"/>
              </a:solidFill>
            </a:endParaRPr>
          </a:p>
        </p:txBody>
      </p:sp>
      <p:sp>
        <p:nvSpPr>
          <p:cNvPr id="12" name="ZoneTexte 11"/>
          <p:cNvSpPr txBox="1"/>
          <p:nvPr/>
        </p:nvSpPr>
        <p:spPr>
          <a:xfrm>
            <a:off x="5511892" y="1188790"/>
            <a:ext cx="3536964" cy="230832"/>
          </a:xfrm>
          <a:prstGeom prst="rect">
            <a:avLst/>
          </a:prstGeom>
          <a:solidFill>
            <a:srgbClr val="00B0F0"/>
          </a:solidFill>
        </p:spPr>
        <p:txBody>
          <a:bodyPr wrap="square" rtlCol="0">
            <a:spAutoFit/>
          </a:bodyPr>
          <a:lstStyle/>
          <a:p>
            <a:pPr algn="ctr"/>
            <a:r>
              <a:rPr lang="fr-FR" sz="900" dirty="0" smtClean="0">
                <a:solidFill>
                  <a:prstClr val="white"/>
                </a:solidFill>
                <a:latin typeface="Arial Rounded MT Bold" panose="020F0704030504030204" pitchFamily="34" charset="0"/>
              </a:rPr>
              <a:t>Heureusement, il est client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grpSp>
        <p:nvGrpSpPr>
          <p:cNvPr id="55" name="Groupe 54"/>
          <p:cNvGrpSpPr/>
          <p:nvPr/>
        </p:nvGrpSpPr>
        <p:grpSpPr>
          <a:xfrm>
            <a:off x="8554406" y="2711623"/>
            <a:ext cx="408330" cy="476405"/>
            <a:chOff x="8489704" y="1364527"/>
            <a:chExt cx="559151" cy="647281"/>
          </a:xfrm>
        </p:grpSpPr>
        <p:pic>
          <p:nvPicPr>
            <p:cNvPr id="56" name="Picture 2" descr="Résultat de recherche d'images pour &quot;en savoir plus&quot;">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ctangle 59"/>
          <p:cNvSpPr/>
          <p:nvPr/>
        </p:nvSpPr>
        <p:spPr>
          <a:xfrm>
            <a:off x="645973" y="3376253"/>
            <a:ext cx="4822417" cy="1306131"/>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1" name="Ellipse 60"/>
          <p:cNvSpPr/>
          <p:nvPr/>
        </p:nvSpPr>
        <p:spPr>
          <a:xfrm>
            <a:off x="165160" y="3562525"/>
            <a:ext cx="908807" cy="947532"/>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2" name="ZoneTexte 61"/>
          <p:cNvSpPr txBox="1"/>
          <p:nvPr/>
        </p:nvSpPr>
        <p:spPr>
          <a:xfrm>
            <a:off x="1117203" y="3435546"/>
            <a:ext cx="4394687" cy="1200329"/>
          </a:xfrm>
          <a:prstGeom prst="rect">
            <a:avLst/>
          </a:prstGeom>
          <a:noFill/>
        </p:spPr>
        <p:txBody>
          <a:bodyPr wrap="square" rtlCol="0">
            <a:spAutoFit/>
          </a:bodyPr>
          <a:lstStyle/>
          <a:p>
            <a:r>
              <a:rPr lang="fr-FR" sz="900" dirty="0" smtClean="0">
                <a:solidFill>
                  <a:srgbClr val="0070C0"/>
                </a:solidFill>
              </a:rPr>
              <a:t>Arrivée en Thaïlande !</a:t>
            </a:r>
          </a:p>
          <a:p>
            <a:r>
              <a:rPr lang="fr-FR" sz="900" dirty="0" smtClean="0">
                <a:solidFill>
                  <a:srgbClr val="0070C0"/>
                </a:solidFill>
              </a:rPr>
              <a:t>Le vol s’est bien passé mais Léo est fatigué.</a:t>
            </a:r>
          </a:p>
          <a:p>
            <a:r>
              <a:rPr lang="fr-FR" sz="900" dirty="0" smtClean="0">
                <a:solidFill>
                  <a:srgbClr val="0070C0"/>
                </a:solidFill>
              </a:rPr>
              <a:t>Il rejoint la zone de débarquement et attend son énorme valise.</a:t>
            </a:r>
          </a:p>
          <a:p>
            <a:r>
              <a:rPr lang="fr-FR" sz="900" dirty="0" smtClean="0">
                <a:solidFill>
                  <a:srgbClr val="0070C0"/>
                </a:solidFill>
              </a:rPr>
              <a:t>Il attend… les minutes passent.</a:t>
            </a:r>
          </a:p>
          <a:p>
            <a:r>
              <a:rPr lang="fr-FR" sz="900" dirty="0" smtClean="0">
                <a:solidFill>
                  <a:srgbClr val="0070C0"/>
                </a:solidFill>
              </a:rPr>
              <a:t>Il attend… il est seul… très seul…</a:t>
            </a:r>
          </a:p>
          <a:p>
            <a:r>
              <a:rPr lang="fr-FR" sz="900" dirty="0" smtClean="0">
                <a:solidFill>
                  <a:srgbClr val="0070C0"/>
                </a:solidFill>
              </a:rPr>
              <a:t>Il faut se rendre à l’évidence, sa valise a disparu !</a:t>
            </a:r>
          </a:p>
          <a:p>
            <a:r>
              <a:rPr lang="fr-FR" sz="900" dirty="0" smtClean="0">
                <a:solidFill>
                  <a:srgbClr val="0070C0"/>
                </a:solidFill>
              </a:rPr>
              <a:t>Au bureau des réclamations, on lui explique en anglais que suite à une erreur elle n’arrivera que demain.</a:t>
            </a:r>
            <a:endParaRPr lang="fr-FR" sz="900" dirty="0">
              <a:solidFill>
                <a:srgbClr val="0070C0"/>
              </a:solidFill>
            </a:endParaRPr>
          </a:p>
        </p:txBody>
      </p:sp>
      <p:sp>
        <p:nvSpPr>
          <p:cNvPr id="63" name="Rectangle 62"/>
          <p:cNvSpPr/>
          <p:nvPr/>
        </p:nvSpPr>
        <p:spPr>
          <a:xfrm>
            <a:off x="5528273" y="3376253"/>
            <a:ext cx="941351" cy="33351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Visa 1er</a:t>
            </a:r>
            <a:endParaRPr lang="fr-FR" sz="900" b="1" dirty="0">
              <a:solidFill>
                <a:srgbClr val="0070C0"/>
              </a:solidFill>
            </a:endParaRPr>
          </a:p>
        </p:txBody>
      </p:sp>
      <p:sp>
        <p:nvSpPr>
          <p:cNvPr id="64" name="Rectangle 63"/>
          <p:cNvSpPr/>
          <p:nvPr/>
        </p:nvSpPr>
        <p:spPr>
          <a:xfrm>
            <a:off x="6514939" y="3376253"/>
            <a:ext cx="1872208" cy="33351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Assurance retard de bagages</a:t>
            </a:r>
          </a:p>
          <a:p>
            <a:r>
              <a:rPr lang="fr-FR" sz="700" dirty="0" smtClean="0">
                <a:solidFill>
                  <a:srgbClr val="0070C0"/>
                </a:solidFill>
              </a:rPr>
              <a:t>indemnité pour les </a:t>
            </a:r>
            <a:r>
              <a:rPr lang="fr-FR" sz="700" dirty="0">
                <a:solidFill>
                  <a:srgbClr val="0070C0"/>
                </a:solidFill>
              </a:rPr>
              <a:t>dépenses de première nécessité (vêtements, articles de toilette).</a:t>
            </a:r>
          </a:p>
        </p:txBody>
      </p:sp>
      <p:sp>
        <p:nvSpPr>
          <p:cNvPr id="70" name="Rectangle 69"/>
          <p:cNvSpPr/>
          <p:nvPr/>
        </p:nvSpPr>
        <p:spPr>
          <a:xfrm>
            <a:off x="5527880" y="2693266"/>
            <a:ext cx="941351" cy="52957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START’</a:t>
            </a:r>
          </a:p>
          <a:p>
            <a:pPr algn="ctr"/>
            <a:r>
              <a:rPr lang="fr-FR" sz="900" b="1" dirty="0" smtClean="0">
                <a:solidFill>
                  <a:srgbClr val="0070C0"/>
                </a:solidFill>
              </a:rPr>
              <a:t>EXPAT</a:t>
            </a:r>
            <a:endParaRPr lang="fr-FR" sz="900" b="1" dirty="0">
              <a:solidFill>
                <a:srgbClr val="0070C0"/>
              </a:solidFill>
            </a:endParaRPr>
          </a:p>
        </p:txBody>
      </p:sp>
      <p:sp>
        <p:nvSpPr>
          <p:cNvPr id="71" name="Rectangle 70"/>
          <p:cNvSpPr/>
          <p:nvPr/>
        </p:nvSpPr>
        <p:spPr>
          <a:xfrm>
            <a:off x="6521460" y="4153427"/>
            <a:ext cx="1872208" cy="52957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Garantie Bagages :</a:t>
            </a:r>
          </a:p>
          <a:p>
            <a:r>
              <a:rPr lang="fr-FR" sz="700" dirty="0">
                <a:solidFill>
                  <a:srgbClr val="0070C0"/>
                </a:solidFill>
              </a:rPr>
              <a:t>Indemnité de retard de livraison de bagages à l’aéroport (&gt;24h) </a:t>
            </a:r>
          </a:p>
        </p:txBody>
      </p:sp>
      <p:cxnSp>
        <p:nvCxnSpPr>
          <p:cNvPr id="58" name="Connecteur droit 57"/>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5528729" y="1467546"/>
            <a:ext cx="941351" cy="48194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Visa 1er</a:t>
            </a:r>
            <a:endParaRPr lang="fr-FR" sz="900" b="1" dirty="0">
              <a:solidFill>
                <a:srgbClr val="0070C0"/>
              </a:solidFill>
            </a:endParaRPr>
          </a:p>
        </p:txBody>
      </p:sp>
      <p:sp>
        <p:nvSpPr>
          <p:cNvPr id="84" name="Rectangle 83"/>
          <p:cNvSpPr/>
          <p:nvPr/>
        </p:nvSpPr>
        <p:spPr>
          <a:xfrm>
            <a:off x="6514940" y="1467390"/>
            <a:ext cx="1872208" cy="488916"/>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Garantie </a:t>
            </a:r>
            <a:r>
              <a:rPr lang="fr-FR" sz="700" b="1" dirty="0">
                <a:solidFill>
                  <a:srgbClr val="0070C0"/>
                </a:solidFill>
              </a:rPr>
              <a:t>modification / annulation de voyage</a:t>
            </a:r>
            <a:r>
              <a:rPr lang="fr-FR" sz="700" b="1" dirty="0" smtClean="0">
                <a:solidFill>
                  <a:srgbClr val="0070C0"/>
                </a:solidFill>
              </a:rPr>
              <a:t>.</a:t>
            </a:r>
          </a:p>
          <a:p>
            <a:endParaRPr lang="fr-FR" sz="700" b="1" dirty="0" smtClean="0">
              <a:solidFill>
                <a:srgbClr val="0070C0"/>
              </a:solidFill>
            </a:endParaRPr>
          </a:p>
          <a:p>
            <a:r>
              <a:rPr lang="fr-FR" sz="700" b="1" dirty="0" smtClean="0">
                <a:solidFill>
                  <a:srgbClr val="0070C0"/>
                </a:solidFill>
              </a:rPr>
              <a:t>Faire Valoir ses droits avec </a:t>
            </a:r>
            <a:r>
              <a:rPr lang="fr-FR" sz="700" b="1" dirty="0">
                <a:solidFill>
                  <a:srgbClr val="0070C0"/>
                </a:solidFill>
              </a:rPr>
              <a:t>Visa et </a:t>
            </a:r>
            <a:r>
              <a:rPr lang="fr-FR" sz="700" b="1" dirty="0" err="1">
                <a:solidFill>
                  <a:srgbClr val="0070C0"/>
                </a:solidFill>
              </a:rPr>
              <a:t>AirRefund</a:t>
            </a:r>
            <a:endParaRPr lang="fr-FR" sz="700" b="1" dirty="0">
              <a:solidFill>
                <a:srgbClr val="0070C0"/>
              </a:solidFill>
            </a:endParaRPr>
          </a:p>
        </p:txBody>
      </p:sp>
      <p:grpSp>
        <p:nvGrpSpPr>
          <p:cNvPr id="85" name="Groupe 84"/>
          <p:cNvGrpSpPr/>
          <p:nvPr/>
        </p:nvGrpSpPr>
        <p:grpSpPr>
          <a:xfrm>
            <a:off x="8576987" y="1443788"/>
            <a:ext cx="322938" cy="290871"/>
            <a:chOff x="8489704" y="1364527"/>
            <a:chExt cx="559151" cy="647281"/>
          </a:xfrm>
        </p:grpSpPr>
        <p:pic>
          <p:nvPicPr>
            <p:cNvPr id="87" name="Picture 2" descr="Résultat de recherche d'images pour &quot;en savoir plus&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92" name="Rectangle 91"/>
          <p:cNvSpPr/>
          <p:nvPr/>
        </p:nvSpPr>
        <p:spPr>
          <a:xfrm>
            <a:off x="6514939" y="2697972"/>
            <a:ext cx="1872208" cy="52184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Incident de voyage : </a:t>
            </a:r>
            <a:r>
              <a:rPr lang="fr-FR" sz="700" b="1" dirty="0" smtClean="0">
                <a:solidFill>
                  <a:srgbClr val="0070C0"/>
                </a:solidFill>
              </a:rPr>
              <a:t>indemnité retard </a:t>
            </a:r>
            <a:r>
              <a:rPr lang="fr-FR" sz="700" b="1" dirty="0">
                <a:solidFill>
                  <a:srgbClr val="0070C0"/>
                </a:solidFill>
              </a:rPr>
              <a:t>aérien </a:t>
            </a:r>
            <a:r>
              <a:rPr lang="fr-FR" sz="700" dirty="0">
                <a:solidFill>
                  <a:srgbClr val="0070C0"/>
                </a:solidFill>
              </a:rPr>
              <a:t>entraînant une rupture de correspondance, pour des</a:t>
            </a:r>
          </a:p>
          <a:p>
            <a:r>
              <a:rPr lang="fr-FR" sz="700" dirty="0">
                <a:solidFill>
                  <a:srgbClr val="0070C0"/>
                </a:solidFill>
              </a:rPr>
              <a:t>raisons techniques ou atmosphériques</a:t>
            </a:r>
          </a:p>
        </p:txBody>
      </p:sp>
      <p:grpSp>
        <p:nvGrpSpPr>
          <p:cNvPr id="93" name="Groupe 92"/>
          <p:cNvGrpSpPr/>
          <p:nvPr/>
        </p:nvGrpSpPr>
        <p:grpSpPr>
          <a:xfrm>
            <a:off x="8597585" y="1711848"/>
            <a:ext cx="322938" cy="290871"/>
            <a:chOff x="8489704" y="1364527"/>
            <a:chExt cx="559151" cy="647281"/>
          </a:xfrm>
        </p:grpSpPr>
        <p:pic>
          <p:nvPicPr>
            <p:cNvPr id="94" name="Picture 2" descr="Résultat de recherche d'images pour &quot;en savoir plus&quot;">
              <a:hlinkClick r:id="rId9"/>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01" name="Rectangle 100"/>
          <p:cNvSpPr/>
          <p:nvPr/>
        </p:nvSpPr>
        <p:spPr>
          <a:xfrm>
            <a:off x="5528730" y="3767971"/>
            <a:ext cx="941350" cy="32954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Protection juridique</a:t>
            </a:r>
            <a:endParaRPr lang="fr-FR" sz="900" b="1" dirty="0">
              <a:solidFill>
                <a:srgbClr val="0070C0"/>
              </a:solidFill>
            </a:endParaRPr>
          </a:p>
        </p:txBody>
      </p:sp>
      <p:sp>
        <p:nvSpPr>
          <p:cNvPr id="102" name="Rectangle 101"/>
          <p:cNvSpPr/>
          <p:nvPr/>
        </p:nvSpPr>
        <p:spPr>
          <a:xfrm>
            <a:off x="6521461" y="1995686"/>
            <a:ext cx="1872208" cy="63982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Domaine juridique : Consommation.</a:t>
            </a:r>
          </a:p>
          <a:p>
            <a:r>
              <a:rPr lang="fr-FR" sz="700" dirty="0" smtClean="0">
                <a:solidFill>
                  <a:srgbClr val="0070C0"/>
                </a:solidFill>
              </a:rPr>
              <a:t>Un </a:t>
            </a:r>
            <a:r>
              <a:rPr lang="fr-FR" sz="700" dirty="0">
                <a:solidFill>
                  <a:srgbClr val="0070C0"/>
                </a:solidFill>
              </a:rPr>
              <a:t>accompagnement dans une action judiciaire lorsque le litige est avéré</a:t>
            </a:r>
          </a:p>
          <a:p>
            <a:r>
              <a:rPr lang="fr-FR" sz="700" dirty="0">
                <a:solidFill>
                  <a:srgbClr val="0070C0"/>
                </a:solidFill>
              </a:rPr>
              <a:t>et qu’il nécessite une action auprès d’un tribunal.</a:t>
            </a:r>
          </a:p>
        </p:txBody>
      </p:sp>
      <p:grpSp>
        <p:nvGrpSpPr>
          <p:cNvPr id="103" name="Groupe 102"/>
          <p:cNvGrpSpPr/>
          <p:nvPr/>
        </p:nvGrpSpPr>
        <p:grpSpPr>
          <a:xfrm>
            <a:off x="8557341" y="2103143"/>
            <a:ext cx="426368" cy="477533"/>
            <a:chOff x="8489702" y="1364527"/>
            <a:chExt cx="559151" cy="647281"/>
          </a:xfrm>
        </p:grpSpPr>
        <p:pic>
          <p:nvPicPr>
            <p:cNvPr id="104" name="Picture 2" descr="Résultat de recherche d'images pour &quot;en savoir plus&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89702" y="1364527"/>
              <a:ext cx="559151" cy="559152"/>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06" name="Rectangle 105"/>
          <p:cNvSpPr/>
          <p:nvPr/>
        </p:nvSpPr>
        <p:spPr>
          <a:xfrm>
            <a:off x="6521463" y="3767972"/>
            <a:ext cx="1872208" cy="329544"/>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Domaine juridique : Consommation.</a:t>
            </a:r>
          </a:p>
        </p:txBody>
      </p:sp>
      <p:grpSp>
        <p:nvGrpSpPr>
          <p:cNvPr id="107" name="Groupe 106"/>
          <p:cNvGrpSpPr/>
          <p:nvPr/>
        </p:nvGrpSpPr>
        <p:grpSpPr>
          <a:xfrm>
            <a:off x="8583672" y="3342379"/>
            <a:ext cx="366033" cy="453615"/>
            <a:chOff x="8489704" y="1364527"/>
            <a:chExt cx="559151" cy="647281"/>
          </a:xfrm>
        </p:grpSpPr>
        <p:pic>
          <p:nvPicPr>
            <p:cNvPr id="108" name="Picture 2" descr="Résultat de recherche d'images pour &quot;en savoir plus&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10" name="Rectangle 109"/>
          <p:cNvSpPr/>
          <p:nvPr/>
        </p:nvSpPr>
        <p:spPr>
          <a:xfrm>
            <a:off x="5527879" y="1995686"/>
            <a:ext cx="941351" cy="639829"/>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Protection juridique</a:t>
            </a:r>
            <a:endParaRPr lang="fr-FR" sz="900" b="1" dirty="0">
              <a:solidFill>
                <a:srgbClr val="0070C0"/>
              </a:solidFill>
            </a:endParaRPr>
          </a:p>
        </p:txBody>
      </p:sp>
      <p:grpSp>
        <p:nvGrpSpPr>
          <p:cNvPr id="111" name="Groupe 110"/>
          <p:cNvGrpSpPr/>
          <p:nvPr/>
        </p:nvGrpSpPr>
        <p:grpSpPr>
          <a:xfrm>
            <a:off x="8590341" y="3728622"/>
            <a:ext cx="378908" cy="477533"/>
            <a:chOff x="8489702" y="1364527"/>
            <a:chExt cx="559151" cy="647281"/>
          </a:xfrm>
        </p:grpSpPr>
        <p:pic>
          <p:nvPicPr>
            <p:cNvPr id="112" name="Picture 2" descr="Résultat de recherche d'images pour &quot;en savoir plus&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89702" y="1364527"/>
              <a:ext cx="559151" cy="559152"/>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14" name="Rectangle 113"/>
          <p:cNvSpPr/>
          <p:nvPr/>
        </p:nvSpPr>
        <p:spPr>
          <a:xfrm>
            <a:off x="5528730" y="4153427"/>
            <a:ext cx="941351" cy="52957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START’</a:t>
            </a:r>
          </a:p>
          <a:p>
            <a:pPr algn="ctr"/>
            <a:r>
              <a:rPr lang="fr-FR" sz="900" b="1" dirty="0" smtClean="0">
                <a:solidFill>
                  <a:srgbClr val="0070C0"/>
                </a:solidFill>
              </a:rPr>
              <a:t>EXPAT</a:t>
            </a:r>
            <a:endParaRPr lang="fr-FR" sz="900" b="1" dirty="0">
              <a:solidFill>
                <a:srgbClr val="0070C0"/>
              </a:solidFill>
            </a:endParaRPr>
          </a:p>
        </p:txBody>
      </p:sp>
      <p:grpSp>
        <p:nvGrpSpPr>
          <p:cNvPr id="115" name="Groupe 114"/>
          <p:cNvGrpSpPr/>
          <p:nvPr/>
        </p:nvGrpSpPr>
        <p:grpSpPr>
          <a:xfrm>
            <a:off x="8636459" y="4224275"/>
            <a:ext cx="362878" cy="476405"/>
            <a:chOff x="8489704" y="1364527"/>
            <a:chExt cx="559151" cy="647281"/>
          </a:xfrm>
        </p:grpSpPr>
        <p:pic>
          <p:nvPicPr>
            <p:cNvPr id="116" name="Picture 2" descr="Résultat de recherche d'images pour &quot;en savoir plus&quot;">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119"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491994">
            <a:off x="6615149" y="294555"/>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0"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87824" y="27266"/>
            <a:ext cx="2814665" cy="1456657"/>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18375"/>
          <a:stretch/>
        </p:blipFill>
        <p:spPr bwMode="auto">
          <a:xfrm>
            <a:off x="135266" y="1810011"/>
            <a:ext cx="938701" cy="1009778"/>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20423"/>
          <a:stretch/>
        </p:blipFill>
        <p:spPr bwMode="auto">
          <a:xfrm>
            <a:off x="135266" y="3562525"/>
            <a:ext cx="938701" cy="947532"/>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grpSp>
        <p:nvGrpSpPr>
          <p:cNvPr id="53" name="Groupe 52"/>
          <p:cNvGrpSpPr/>
          <p:nvPr/>
        </p:nvGrpSpPr>
        <p:grpSpPr>
          <a:xfrm>
            <a:off x="5534525" y="1467546"/>
            <a:ext cx="941351" cy="1755295"/>
            <a:chOff x="6118693" y="493900"/>
            <a:chExt cx="941351" cy="720080"/>
          </a:xfrm>
        </p:grpSpPr>
        <p:sp>
          <p:nvSpPr>
            <p:cNvPr id="54" name="Rectangle 53"/>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9"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1214" y="1102680"/>
              <a:ext cx="288032" cy="95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5" name="Groupe 64"/>
          <p:cNvGrpSpPr/>
          <p:nvPr/>
        </p:nvGrpSpPr>
        <p:grpSpPr>
          <a:xfrm>
            <a:off x="6523526" y="1467545"/>
            <a:ext cx="2527392" cy="1755295"/>
            <a:chOff x="6469627" y="1711737"/>
            <a:chExt cx="2527392" cy="975525"/>
          </a:xfrm>
        </p:grpSpPr>
        <p:sp>
          <p:nvSpPr>
            <p:cNvPr id="66" name="Rectangle 65"/>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67"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57734" y="2536480"/>
              <a:ext cx="288032" cy="1288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Groupe 67"/>
          <p:cNvGrpSpPr/>
          <p:nvPr/>
        </p:nvGrpSpPr>
        <p:grpSpPr>
          <a:xfrm>
            <a:off x="5534525" y="3376253"/>
            <a:ext cx="941351" cy="1300894"/>
            <a:chOff x="6118693" y="493900"/>
            <a:chExt cx="941351" cy="720080"/>
          </a:xfrm>
        </p:grpSpPr>
        <p:sp>
          <p:nvSpPr>
            <p:cNvPr id="69" name="Rectangle 68"/>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72"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1214" y="1070653"/>
              <a:ext cx="288032" cy="1271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Groupe 72"/>
          <p:cNvGrpSpPr/>
          <p:nvPr/>
        </p:nvGrpSpPr>
        <p:grpSpPr>
          <a:xfrm>
            <a:off x="6528978" y="3376871"/>
            <a:ext cx="2527392" cy="1306131"/>
            <a:chOff x="6469627" y="1711737"/>
            <a:chExt cx="2527392" cy="975525"/>
          </a:xfrm>
        </p:grpSpPr>
        <p:sp>
          <p:nvSpPr>
            <p:cNvPr id="74" name="Rectangle 73"/>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75"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57734" y="2489959"/>
              <a:ext cx="288032" cy="147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331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3"/>
                                        </p:tgtEl>
                                      </p:cBhvr>
                                    </p:animEffect>
                                    <p:set>
                                      <p:cBhvr>
                                        <p:cTn id="7" dur="1" fill="hold">
                                          <p:stCondLst>
                                            <p:cond delay="499"/>
                                          </p:stCondLst>
                                        </p:cTn>
                                        <p:tgtEl>
                                          <p:spTgt spid="5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5"/>
                                        </p:tgtEl>
                                      </p:cBhvr>
                                    </p:animEffect>
                                    <p:set>
                                      <p:cBhvr>
                                        <p:cTn id="12" dur="1" fill="hold">
                                          <p:stCondLst>
                                            <p:cond delay="499"/>
                                          </p:stCondLst>
                                        </p:cTn>
                                        <p:tgtEl>
                                          <p:spTgt spid="6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8"/>
                                        </p:tgtEl>
                                      </p:cBhvr>
                                    </p:animEffect>
                                    <p:set>
                                      <p:cBhvr>
                                        <p:cTn id="17" dur="1" fill="hold">
                                          <p:stCondLst>
                                            <p:cond delay="499"/>
                                          </p:stCondLst>
                                        </p:cTn>
                                        <p:tgtEl>
                                          <p:spTgt spid="6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73"/>
                                        </p:tgtEl>
                                      </p:cBhvr>
                                    </p:animEffect>
                                    <p:set>
                                      <p:cBhvr>
                                        <p:cTn id="22" dur="1" fill="hold">
                                          <p:stCondLst>
                                            <p:cond delay="499"/>
                                          </p:stCondLst>
                                        </p:cTn>
                                        <p:tgtEl>
                                          <p:spTgt spid="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538609"/>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Léo : </a:t>
            </a:r>
            <a:r>
              <a:rPr lang="th-TH" sz="1400" b="0" cap="none" dirty="0" smtClean="0">
                <a:solidFill>
                  <a:srgbClr val="00B0F0"/>
                </a:solidFill>
                <a:cs typeface="Calibri" panose="020F0502020204030204" pitchFamily="34" charset="0"/>
              </a:rPr>
              <a:t>ระหว่าง</a:t>
            </a:r>
            <a:r>
              <a:rPr lang="th-TH" sz="1400" b="0" cap="none" dirty="0">
                <a:solidFill>
                  <a:srgbClr val="00B0F0"/>
                </a:solidFill>
                <a:cs typeface="Calibri" panose="020F0502020204030204" pitchFamily="34" charset="0"/>
              </a:rPr>
              <a:t>ทางกลับ</a:t>
            </a:r>
            <a:r>
              <a:rPr lang="th-TH" sz="1400" b="0" cap="none" dirty="0" smtClean="0">
                <a:solidFill>
                  <a:srgbClr val="00B0F0"/>
                </a:solidFill>
                <a:cs typeface="Calibri" panose="020F0502020204030204" pitchFamily="34" charset="0"/>
              </a:rPr>
              <a:t>ไทย</a:t>
            </a:r>
            <a:r>
              <a:rPr lang="fr-FR" sz="1400" b="0" cap="none" dirty="0" smtClean="0">
                <a:solidFill>
                  <a:srgbClr val="00B0F0"/>
                </a:solidFill>
                <a:cs typeface="Calibri" panose="020F0502020204030204" pitchFamily="34" charset="0"/>
              </a:rPr>
              <a:t> </a:t>
            </a:r>
          </a:p>
          <a:p>
            <a:pPr fontAlgn="auto">
              <a:spcAft>
                <a:spcPts val="0"/>
              </a:spcAft>
              <a:defRPr/>
            </a:pPr>
            <a:r>
              <a:rPr lang="fr-FR" sz="1100" b="0" i="1" cap="none" dirty="0" smtClean="0">
                <a:solidFill>
                  <a:srgbClr val="00B0F0"/>
                </a:solidFill>
                <a:cs typeface="Calibri" panose="020F0502020204030204" pitchFamily="34" charset="0"/>
              </a:rPr>
              <a:t>(en route pour la Thaïlande) </a:t>
            </a:r>
            <a:endParaRPr lang="fr-FR" sz="1100" b="0" i="1"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467544"/>
            <a:ext cx="4822417" cy="3122969"/>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 name="Ellipse 5"/>
          <p:cNvSpPr/>
          <p:nvPr/>
        </p:nvSpPr>
        <p:spPr>
          <a:xfrm>
            <a:off x="191571" y="2502322"/>
            <a:ext cx="908808" cy="952213"/>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ZoneTexte 7"/>
          <p:cNvSpPr txBox="1"/>
          <p:nvPr/>
        </p:nvSpPr>
        <p:spPr>
          <a:xfrm>
            <a:off x="1073705" y="1944115"/>
            <a:ext cx="4394687" cy="2169825"/>
          </a:xfrm>
          <a:prstGeom prst="rect">
            <a:avLst/>
          </a:prstGeom>
          <a:noFill/>
        </p:spPr>
        <p:txBody>
          <a:bodyPr wrap="square" rtlCol="0">
            <a:spAutoFit/>
          </a:bodyPr>
          <a:lstStyle/>
          <a:p>
            <a:r>
              <a:rPr lang="fr-FR" sz="900" dirty="0" smtClean="0">
                <a:solidFill>
                  <a:srgbClr val="0070C0"/>
                </a:solidFill>
              </a:rPr>
              <a:t>Après des achats de première nécessité, Léo se rend en </a:t>
            </a:r>
            <a:r>
              <a:rPr lang="fr-FR" sz="900" dirty="0" err="1" smtClean="0">
                <a:solidFill>
                  <a:srgbClr val="0070C0"/>
                </a:solidFill>
              </a:rPr>
              <a:t>touk-touk</a:t>
            </a:r>
            <a:r>
              <a:rPr lang="fr-FR" sz="900" dirty="0" smtClean="0">
                <a:solidFill>
                  <a:srgbClr val="0070C0"/>
                </a:solidFill>
              </a:rPr>
              <a:t> à son appart’.</a:t>
            </a:r>
          </a:p>
          <a:p>
            <a:r>
              <a:rPr lang="fr-FR" sz="900" dirty="0" smtClean="0">
                <a:solidFill>
                  <a:srgbClr val="0070C0"/>
                </a:solidFill>
              </a:rPr>
              <a:t>Il a loué un petit studio </a:t>
            </a:r>
            <a:r>
              <a:rPr lang="fr-FR" sz="900" dirty="0" err="1" smtClean="0">
                <a:solidFill>
                  <a:srgbClr val="0070C0"/>
                </a:solidFill>
              </a:rPr>
              <a:t>Airbnb</a:t>
            </a:r>
            <a:r>
              <a:rPr lang="fr-FR" sz="900" dirty="0" smtClean="0">
                <a:solidFill>
                  <a:srgbClr val="0070C0"/>
                </a:solidFill>
              </a:rPr>
              <a:t> au centre de Bangkok.</a:t>
            </a:r>
          </a:p>
          <a:p>
            <a:endParaRPr lang="fr-FR" sz="900" dirty="0" smtClean="0">
              <a:solidFill>
                <a:srgbClr val="0070C0"/>
              </a:solidFill>
            </a:endParaRPr>
          </a:p>
          <a:p>
            <a:endParaRPr lang="fr-FR" sz="900" dirty="0">
              <a:solidFill>
                <a:srgbClr val="0070C0"/>
              </a:solidFill>
            </a:endParaRPr>
          </a:p>
          <a:p>
            <a:r>
              <a:rPr lang="fr-FR" sz="900" dirty="0" smtClean="0">
                <a:solidFill>
                  <a:srgbClr val="0070C0"/>
                </a:solidFill>
              </a:rPr>
              <a:t>Le stage démarre et les journées se passent sans incident.</a:t>
            </a:r>
          </a:p>
          <a:p>
            <a:r>
              <a:rPr lang="fr-FR" sz="900" dirty="0" smtClean="0">
                <a:solidFill>
                  <a:srgbClr val="0070C0"/>
                </a:solidFill>
              </a:rPr>
              <a:t>Il profite de son temps libre pour jouer au touriste.</a:t>
            </a:r>
          </a:p>
          <a:p>
            <a:r>
              <a:rPr lang="fr-FR" sz="900" dirty="0" smtClean="0">
                <a:solidFill>
                  <a:srgbClr val="0070C0"/>
                </a:solidFill>
              </a:rPr>
              <a:t>Avec un guide, il part en </a:t>
            </a:r>
            <a:r>
              <a:rPr lang="fr-FR" sz="900" dirty="0" err="1" smtClean="0">
                <a:solidFill>
                  <a:srgbClr val="0070C0"/>
                </a:solidFill>
              </a:rPr>
              <a:t>rando</a:t>
            </a:r>
            <a:r>
              <a:rPr lang="fr-FR" sz="900" dirty="0" smtClean="0">
                <a:solidFill>
                  <a:srgbClr val="0070C0"/>
                </a:solidFill>
              </a:rPr>
              <a:t> en forêt.</a:t>
            </a:r>
          </a:p>
          <a:p>
            <a:r>
              <a:rPr lang="fr-FR" sz="900" dirty="0" smtClean="0">
                <a:solidFill>
                  <a:srgbClr val="0070C0"/>
                </a:solidFill>
              </a:rPr>
              <a:t>Au détour d’un chemin, attiré par des lianes qui bougent, il va voir de plus près et se fait mordre par un serpent.</a:t>
            </a:r>
          </a:p>
          <a:p>
            <a:r>
              <a:rPr lang="fr-FR" sz="900" dirty="0" smtClean="0">
                <a:solidFill>
                  <a:srgbClr val="0070C0"/>
                </a:solidFill>
              </a:rPr>
              <a:t>Direction l’hôpital en urgence ! Il n’a pu, avec son guide, déterminer s’il s’agissait d’un serpent dangereux ou pas…</a:t>
            </a:r>
          </a:p>
          <a:p>
            <a:endParaRPr lang="fr-FR" sz="900" dirty="0">
              <a:solidFill>
                <a:srgbClr val="0070C0"/>
              </a:solidFill>
            </a:endParaRPr>
          </a:p>
          <a:p>
            <a:r>
              <a:rPr lang="fr-FR" sz="900" dirty="0" smtClean="0">
                <a:solidFill>
                  <a:srgbClr val="0070C0"/>
                </a:solidFill>
              </a:rPr>
              <a:t>Finalement, rien de grave.</a:t>
            </a:r>
          </a:p>
          <a:p>
            <a:r>
              <a:rPr lang="fr-FR" sz="900" dirty="0" smtClean="0">
                <a:solidFill>
                  <a:srgbClr val="0070C0"/>
                </a:solidFill>
              </a:rPr>
              <a:t>Il reprend son stage et ses visites.</a:t>
            </a:r>
          </a:p>
          <a:p>
            <a:endParaRPr lang="fr-FR" sz="900" dirty="0">
              <a:solidFill>
                <a:srgbClr val="0070C0"/>
              </a:solidFill>
            </a:endParaRPr>
          </a:p>
        </p:txBody>
      </p:sp>
      <p:sp>
        <p:nvSpPr>
          <p:cNvPr id="12" name="ZoneTexte 11"/>
          <p:cNvSpPr txBox="1"/>
          <p:nvPr/>
        </p:nvSpPr>
        <p:spPr>
          <a:xfrm>
            <a:off x="5511892" y="1188790"/>
            <a:ext cx="3536964" cy="230832"/>
          </a:xfrm>
          <a:prstGeom prst="rect">
            <a:avLst/>
          </a:prstGeom>
          <a:solidFill>
            <a:srgbClr val="00B0F0"/>
          </a:solidFill>
        </p:spPr>
        <p:txBody>
          <a:bodyPr wrap="square" rtlCol="0">
            <a:spAutoFit/>
          </a:bodyPr>
          <a:lstStyle/>
          <a:p>
            <a:pPr algn="ctr"/>
            <a:r>
              <a:rPr lang="fr-FR" sz="900" dirty="0" smtClean="0">
                <a:solidFill>
                  <a:prstClr val="white"/>
                </a:solidFill>
                <a:latin typeface="Arial Rounded MT Bold" panose="020F0704030504030204" pitchFamily="34" charset="0"/>
              </a:rPr>
              <a:t>Heureusement, il est client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63" name="Rectangle 62"/>
          <p:cNvSpPr/>
          <p:nvPr/>
        </p:nvSpPr>
        <p:spPr>
          <a:xfrm>
            <a:off x="5508104" y="2337268"/>
            <a:ext cx="941351" cy="33351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Visa 1er</a:t>
            </a:r>
            <a:endParaRPr lang="fr-FR" sz="900" b="1" dirty="0">
              <a:solidFill>
                <a:srgbClr val="0070C0"/>
              </a:solidFill>
            </a:endParaRPr>
          </a:p>
        </p:txBody>
      </p:sp>
      <p:sp>
        <p:nvSpPr>
          <p:cNvPr id="64" name="Rectangle 63"/>
          <p:cNvSpPr/>
          <p:nvPr/>
        </p:nvSpPr>
        <p:spPr>
          <a:xfrm>
            <a:off x="6494313" y="2333860"/>
            <a:ext cx="1872208" cy="336925"/>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Assistance médicale : </a:t>
            </a:r>
            <a:r>
              <a:rPr lang="fr-FR" sz="700" dirty="0" smtClean="0">
                <a:solidFill>
                  <a:srgbClr val="0070C0"/>
                </a:solidFill>
              </a:rPr>
              <a:t>prise </a:t>
            </a:r>
            <a:r>
              <a:rPr lang="fr-FR" sz="700" dirty="0">
                <a:solidFill>
                  <a:srgbClr val="0070C0"/>
                </a:solidFill>
              </a:rPr>
              <a:t>en </a:t>
            </a:r>
            <a:r>
              <a:rPr lang="fr-FR" sz="700" dirty="0" smtClean="0">
                <a:solidFill>
                  <a:srgbClr val="0070C0"/>
                </a:solidFill>
              </a:rPr>
              <a:t>charge des frais </a:t>
            </a:r>
            <a:r>
              <a:rPr lang="fr-FR" sz="700" dirty="0">
                <a:solidFill>
                  <a:srgbClr val="0070C0"/>
                </a:solidFill>
              </a:rPr>
              <a:t>médicaux, frais d'hospitalisation </a:t>
            </a:r>
            <a:r>
              <a:rPr lang="fr-FR" sz="700" dirty="0" smtClean="0">
                <a:solidFill>
                  <a:srgbClr val="0070C0"/>
                </a:solidFill>
              </a:rPr>
              <a:t>à l’étranger</a:t>
            </a:r>
            <a:endParaRPr lang="fr-FR" sz="700" dirty="0">
              <a:solidFill>
                <a:srgbClr val="0070C0"/>
              </a:solidFill>
            </a:endParaRPr>
          </a:p>
        </p:txBody>
      </p:sp>
      <p:sp>
        <p:nvSpPr>
          <p:cNvPr id="71" name="Rectangle 70"/>
          <p:cNvSpPr/>
          <p:nvPr/>
        </p:nvSpPr>
        <p:spPr>
          <a:xfrm>
            <a:off x="6494313" y="1476913"/>
            <a:ext cx="1872208" cy="37475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Pour la location à l’étranger et en cas de sinistre : </a:t>
            </a:r>
            <a:r>
              <a:rPr lang="fr-FR" sz="700" dirty="0" smtClean="0">
                <a:solidFill>
                  <a:srgbClr val="0070C0"/>
                </a:solidFill>
              </a:rPr>
              <a:t>Responsabilité Civile Vie Privée et locative à l’étranger</a:t>
            </a:r>
            <a:endParaRPr lang="fr-FR" sz="700" dirty="0">
              <a:solidFill>
                <a:srgbClr val="0070C0"/>
              </a:solidFill>
            </a:endParaRPr>
          </a:p>
        </p:txBody>
      </p:sp>
      <p:cxnSp>
        <p:nvCxnSpPr>
          <p:cNvPr id="58" name="Connecteur droit 57"/>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101" name="Rectangle 100"/>
          <p:cNvSpPr/>
          <p:nvPr/>
        </p:nvSpPr>
        <p:spPr>
          <a:xfrm>
            <a:off x="5508104" y="2705457"/>
            <a:ext cx="941350" cy="821040"/>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Garantie Santé</a:t>
            </a:r>
            <a:endParaRPr lang="fr-FR" sz="900" b="1" dirty="0">
              <a:solidFill>
                <a:srgbClr val="0070C0"/>
              </a:solidFill>
            </a:endParaRPr>
          </a:p>
        </p:txBody>
      </p:sp>
      <p:sp>
        <p:nvSpPr>
          <p:cNvPr id="106" name="Rectangle 105"/>
          <p:cNvSpPr/>
          <p:nvPr/>
        </p:nvSpPr>
        <p:spPr>
          <a:xfrm>
            <a:off x="6494313" y="2705457"/>
            <a:ext cx="1872208" cy="821040"/>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Les garanties </a:t>
            </a:r>
            <a:r>
              <a:rPr lang="fr-FR" sz="700" dirty="0">
                <a:solidFill>
                  <a:srgbClr val="0070C0"/>
                </a:solidFill>
              </a:rPr>
              <a:t>s’exercent dans le monde entier, pour des séjours n’excédant pas 90 jours, dès lors qu’il y a prise en </a:t>
            </a:r>
            <a:r>
              <a:rPr lang="fr-FR" sz="700" dirty="0" smtClean="0">
                <a:solidFill>
                  <a:srgbClr val="0070C0"/>
                </a:solidFill>
              </a:rPr>
              <a:t>charge par </a:t>
            </a:r>
            <a:r>
              <a:rPr lang="fr-FR" sz="700" dirty="0">
                <a:solidFill>
                  <a:srgbClr val="0070C0"/>
                </a:solidFill>
              </a:rPr>
              <a:t>les régimes obligatoires </a:t>
            </a:r>
            <a:r>
              <a:rPr lang="fr-FR" sz="700" dirty="0" smtClean="0">
                <a:solidFill>
                  <a:srgbClr val="0070C0"/>
                </a:solidFill>
              </a:rPr>
              <a:t>français. </a:t>
            </a:r>
            <a:r>
              <a:rPr lang="fr-FR" sz="700" b="1" dirty="0" smtClean="0">
                <a:solidFill>
                  <a:srgbClr val="0070C0"/>
                </a:solidFill>
              </a:rPr>
              <a:t>L’assistance</a:t>
            </a:r>
            <a:r>
              <a:rPr lang="fr-FR" sz="700" dirty="0" smtClean="0">
                <a:solidFill>
                  <a:srgbClr val="0070C0"/>
                </a:solidFill>
              </a:rPr>
              <a:t> </a:t>
            </a:r>
            <a:r>
              <a:rPr lang="fr-FR" sz="700" dirty="0">
                <a:solidFill>
                  <a:srgbClr val="0070C0"/>
                </a:solidFill>
              </a:rPr>
              <a:t>aux personnes </a:t>
            </a:r>
            <a:r>
              <a:rPr lang="fr-FR" sz="700" dirty="0" smtClean="0">
                <a:solidFill>
                  <a:srgbClr val="0070C0"/>
                </a:solidFill>
              </a:rPr>
              <a:t>est acquise </a:t>
            </a:r>
            <a:r>
              <a:rPr lang="fr-FR" sz="700" dirty="0">
                <a:solidFill>
                  <a:srgbClr val="0070C0"/>
                </a:solidFill>
              </a:rPr>
              <a:t>dans le monde entier dès lors que la durée de </a:t>
            </a:r>
            <a:r>
              <a:rPr lang="fr-FR" sz="700" dirty="0" smtClean="0">
                <a:solidFill>
                  <a:srgbClr val="0070C0"/>
                </a:solidFill>
              </a:rPr>
              <a:t>déplacement n’excède </a:t>
            </a:r>
            <a:r>
              <a:rPr lang="fr-FR" sz="700" dirty="0">
                <a:solidFill>
                  <a:srgbClr val="0070C0"/>
                </a:solidFill>
              </a:rPr>
              <a:t>pas 3 </a:t>
            </a:r>
            <a:r>
              <a:rPr lang="fr-FR" sz="700" dirty="0" smtClean="0">
                <a:solidFill>
                  <a:srgbClr val="0070C0"/>
                </a:solidFill>
              </a:rPr>
              <a:t>mois.</a:t>
            </a:r>
            <a:endParaRPr lang="fr-FR" sz="700" dirty="0">
              <a:solidFill>
                <a:srgbClr val="0070C0"/>
              </a:solidFill>
            </a:endParaRPr>
          </a:p>
        </p:txBody>
      </p:sp>
      <p:grpSp>
        <p:nvGrpSpPr>
          <p:cNvPr id="107" name="Groupe 106"/>
          <p:cNvGrpSpPr/>
          <p:nvPr/>
        </p:nvGrpSpPr>
        <p:grpSpPr>
          <a:xfrm>
            <a:off x="8563995" y="2333859"/>
            <a:ext cx="411880" cy="453615"/>
            <a:chOff x="8489704" y="1364527"/>
            <a:chExt cx="559151" cy="647281"/>
          </a:xfrm>
        </p:grpSpPr>
        <p:pic>
          <p:nvPicPr>
            <p:cNvPr id="108" name="Picture 2" descr="Résultat de recherche d'images pour &quot;en savoir plus&quot;">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114" name="Rectangle 113"/>
          <p:cNvSpPr/>
          <p:nvPr/>
        </p:nvSpPr>
        <p:spPr>
          <a:xfrm>
            <a:off x="5508104" y="1476913"/>
            <a:ext cx="941351" cy="821522"/>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START’</a:t>
            </a:r>
          </a:p>
          <a:p>
            <a:pPr algn="ctr"/>
            <a:r>
              <a:rPr lang="fr-FR" sz="900" b="1" dirty="0" smtClean="0">
                <a:solidFill>
                  <a:srgbClr val="0070C0"/>
                </a:solidFill>
              </a:rPr>
              <a:t>EXPAT</a:t>
            </a:r>
            <a:endParaRPr lang="fr-FR" sz="900" b="1" dirty="0">
              <a:solidFill>
                <a:srgbClr val="0070C0"/>
              </a:solidFill>
            </a:endParaRPr>
          </a:p>
        </p:txBody>
      </p:sp>
      <p:grpSp>
        <p:nvGrpSpPr>
          <p:cNvPr id="115" name="Groupe 114"/>
          <p:cNvGrpSpPr/>
          <p:nvPr/>
        </p:nvGrpSpPr>
        <p:grpSpPr>
          <a:xfrm>
            <a:off x="8566217" y="1649471"/>
            <a:ext cx="408330" cy="476405"/>
            <a:chOff x="8489704" y="1364527"/>
            <a:chExt cx="559151" cy="647281"/>
          </a:xfrm>
        </p:grpSpPr>
        <p:pic>
          <p:nvPicPr>
            <p:cNvPr id="116" name="Picture 2" descr="Résultat de recherche d'images pour &quot;en savoir plus&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sp>
        <p:nvSpPr>
          <p:cNvPr id="59" name="ZoneTexte 58"/>
          <p:cNvSpPr txBox="1"/>
          <p:nvPr/>
        </p:nvSpPr>
        <p:spPr>
          <a:xfrm>
            <a:off x="827174" y="4650690"/>
            <a:ext cx="4394687" cy="369332"/>
          </a:xfrm>
          <a:prstGeom prst="rect">
            <a:avLst/>
          </a:prstGeom>
          <a:noFill/>
        </p:spPr>
        <p:txBody>
          <a:bodyPr wrap="square" rtlCol="0">
            <a:spAutoFit/>
          </a:bodyPr>
          <a:lstStyle/>
          <a:p>
            <a:r>
              <a:rPr lang="fr-FR" sz="900" dirty="0" smtClean="0">
                <a:solidFill>
                  <a:srgbClr val="0070C0"/>
                </a:solidFill>
              </a:rPr>
              <a:t>Ce sera la dernière mésaventure de Léo en Thaïlande.</a:t>
            </a:r>
          </a:p>
          <a:p>
            <a:r>
              <a:rPr lang="fr-FR" sz="900" dirty="0" smtClean="0">
                <a:solidFill>
                  <a:srgbClr val="0070C0"/>
                </a:solidFill>
              </a:rPr>
              <a:t>A la fin du stage, retour au pays !</a:t>
            </a:r>
          </a:p>
        </p:txBody>
      </p:sp>
      <p:sp>
        <p:nvSpPr>
          <p:cNvPr id="67" name="Rectangle 66"/>
          <p:cNvSpPr/>
          <p:nvPr/>
        </p:nvSpPr>
        <p:spPr>
          <a:xfrm>
            <a:off x="6494313" y="1923678"/>
            <a:ext cx="1872208" cy="37475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rgbClr val="0070C0"/>
                </a:solidFill>
              </a:rPr>
              <a:t>Garantie </a:t>
            </a:r>
            <a:r>
              <a:rPr lang="fr-FR" sz="700" b="1" dirty="0">
                <a:solidFill>
                  <a:srgbClr val="0070C0"/>
                </a:solidFill>
              </a:rPr>
              <a:t>Santé </a:t>
            </a:r>
            <a:r>
              <a:rPr lang="fr-FR" sz="700" b="1" dirty="0" smtClean="0">
                <a:solidFill>
                  <a:srgbClr val="0070C0"/>
                </a:solidFill>
              </a:rPr>
              <a:t>: </a:t>
            </a:r>
            <a:r>
              <a:rPr lang="fr-FR" sz="700" dirty="0" smtClean="0">
                <a:solidFill>
                  <a:srgbClr val="0070C0"/>
                </a:solidFill>
              </a:rPr>
              <a:t>prise en charge des frais </a:t>
            </a:r>
            <a:r>
              <a:rPr lang="fr-FR" sz="700" dirty="0">
                <a:solidFill>
                  <a:srgbClr val="0070C0"/>
                </a:solidFill>
              </a:rPr>
              <a:t>médicaux et hospitaliers </a:t>
            </a:r>
            <a:r>
              <a:rPr lang="fr-FR" sz="700" dirty="0" smtClean="0">
                <a:solidFill>
                  <a:srgbClr val="0070C0"/>
                </a:solidFill>
              </a:rPr>
              <a:t> à l’</a:t>
            </a:r>
            <a:r>
              <a:rPr lang="fr-FR" sz="700" dirty="0">
                <a:solidFill>
                  <a:srgbClr val="0070C0"/>
                </a:solidFill>
              </a:rPr>
              <a:t>é</a:t>
            </a:r>
            <a:r>
              <a:rPr lang="fr-FR" sz="700" dirty="0" smtClean="0">
                <a:solidFill>
                  <a:srgbClr val="0070C0"/>
                </a:solidFill>
              </a:rPr>
              <a:t>tranger</a:t>
            </a:r>
            <a:endParaRPr lang="fr-FR" sz="700" dirty="0">
              <a:solidFill>
                <a:srgbClr val="0070C0"/>
              </a:solidFill>
            </a:endParaRPr>
          </a:p>
        </p:txBody>
      </p:sp>
      <p:sp>
        <p:nvSpPr>
          <p:cNvPr id="74" name="Rectangle 73"/>
          <p:cNvSpPr/>
          <p:nvPr/>
        </p:nvSpPr>
        <p:spPr>
          <a:xfrm>
            <a:off x="5508104" y="3576261"/>
            <a:ext cx="941350" cy="1014252"/>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fr-FR" sz="900" b="1" dirty="0" smtClean="0">
                <a:solidFill>
                  <a:srgbClr val="0070C0"/>
                </a:solidFill>
              </a:rPr>
              <a:t>GAV</a:t>
            </a:r>
            <a:endParaRPr lang="fr-FR" sz="900" b="1" dirty="0">
              <a:solidFill>
                <a:srgbClr val="0070C0"/>
              </a:solidFill>
            </a:endParaRPr>
          </a:p>
        </p:txBody>
      </p:sp>
      <p:grpSp>
        <p:nvGrpSpPr>
          <p:cNvPr id="76" name="Groupe 75"/>
          <p:cNvGrpSpPr/>
          <p:nvPr/>
        </p:nvGrpSpPr>
        <p:grpSpPr>
          <a:xfrm>
            <a:off x="8573284" y="2877774"/>
            <a:ext cx="408330" cy="476405"/>
            <a:chOff x="8489704" y="1364527"/>
            <a:chExt cx="559151" cy="647281"/>
          </a:xfrm>
        </p:grpSpPr>
        <p:pic>
          <p:nvPicPr>
            <p:cNvPr id="77" name="Picture 2" descr="Résultat de recherche d'images pour &quot;en savoir plus&quot;">
              <a:hlinkClick r:id="rId9"/>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9" name="Groupe 78"/>
          <p:cNvGrpSpPr/>
          <p:nvPr/>
        </p:nvGrpSpPr>
        <p:grpSpPr>
          <a:xfrm>
            <a:off x="8573284" y="3726893"/>
            <a:ext cx="423357" cy="490172"/>
            <a:chOff x="8489704" y="1364527"/>
            <a:chExt cx="559151" cy="647281"/>
          </a:xfrm>
        </p:grpSpPr>
        <p:pic>
          <p:nvPicPr>
            <p:cNvPr id="80" name="Picture 2" descr="Résultat de recherche d'images pour &quot;en savoir plus&quot;">
              <a:hlinkClick r:id="rId10"/>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704" y="1364527"/>
              <a:ext cx="559151" cy="55915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16228" y="1723776"/>
              <a:ext cx="288032" cy="288032"/>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745" y="4366970"/>
            <a:ext cx="791847" cy="7063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491994">
            <a:off x="6615149" y="294555"/>
            <a:ext cx="527227" cy="66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87824" y="27266"/>
            <a:ext cx="2814665" cy="1456657"/>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ectangle 45"/>
          <p:cNvSpPr/>
          <p:nvPr/>
        </p:nvSpPr>
        <p:spPr>
          <a:xfrm>
            <a:off x="6494313" y="3576261"/>
            <a:ext cx="1872208" cy="1014252"/>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rgbClr val="0070C0"/>
                </a:solidFill>
              </a:rPr>
              <a:t>Les garanties </a:t>
            </a:r>
            <a:r>
              <a:rPr lang="fr-FR" sz="700" dirty="0">
                <a:solidFill>
                  <a:srgbClr val="0070C0"/>
                </a:solidFill>
              </a:rPr>
              <a:t>s’exercent dans le monde entier, pour des séjours n’excédant pas 90 </a:t>
            </a:r>
            <a:r>
              <a:rPr lang="fr-FR" sz="700" dirty="0" smtClean="0">
                <a:solidFill>
                  <a:srgbClr val="0070C0"/>
                </a:solidFill>
              </a:rPr>
              <a:t>jours</a:t>
            </a:r>
            <a:r>
              <a:rPr lang="fr-FR" sz="700" dirty="0">
                <a:solidFill>
                  <a:srgbClr val="0070C0"/>
                </a:solidFill>
              </a:rPr>
              <a:t>. </a:t>
            </a:r>
            <a:r>
              <a:rPr lang="fr-FR" sz="700" b="1" dirty="0">
                <a:solidFill>
                  <a:srgbClr val="0070C0"/>
                </a:solidFill>
              </a:rPr>
              <a:t>Les prestations d’assistance en cas d'accident </a:t>
            </a:r>
            <a:r>
              <a:rPr lang="fr-FR" sz="700" dirty="0">
                <a:solidFill>
                  <a:srgbClr val="0070C0"/>
                </a:solidFill>
              </a:rPr>
              <a:t>garanti sont acquises dans le monde entier, pour des séjours n'excédant pas 90 </a:t>
            </a:r>
            <a:r>
              <a:rPr lang="fr-FR" sz="700" dirty="0" smtClean="0">
                <a:solidFill>
                  <a:srgbClr val="0070C0"/>
                </a:solidFill>
              </a:rPr>
              <a:t>jours.</a:t>
            </a:r>
            <a:endParaRPr lang="fr-FR" sz="700" dirty="0">
              <a:solidFill>
                <a:srgbClr val="0070C0"/>
              </a:solidFill>
            </a:endParaRPr>
          </a:p>
          <a:p>
            <a:r>
              <a:rPr lang="fr-FR" sz="700" b="1" dirty="0" smtClean="0">
                <a:solidFill>
                  <a:srgbClr val="0070C0"/>
                </a:solidFill>
              </a:rPr>
              <a:t>Les </a:t>
            </a:r>
            <a:r>
              <a:rPr lang="fr-FR" sz="700" b="1" dirty="0">
                <a:solidFill>
                  <a:srgbClr val="0070C0"/>
                </a:solidFill>
              </a:rPr>
              <a:t>prestations d’assistance au domicile </a:t>
            </a:r>
            <a:r>
              <a:rPr lang="fr-FR" sz="700" dirty="0">
                <a:solidFill>
                  <a:srgbClr val="0070C0"/>
                </a:solidFill>
              </a:rPr>
              <a:t>sont accordées uniquement en France métropolitaine (Corse incluse), en Andorre et à </a:t>
            </a:r>
            <a:r>
              <a:rPr lang="fr-FR" sz="700" dirty="0" smtClean="0">
                <a:solidFill>
                  <a:srgbClr val="0070C0"/>
                </a:solidFill>
              </a:rPr>
              <a:t>Monaco</a:t>
            </a:r>
            <a:endParaRPr lang="fr-FR" sz="700" dirty="0">
              <a:solidFill>
                <a:srgbClr val="0070C0"/>
              </a:solidFill>
            </a:endParaRPr>
          </a:p>
        </p:txBody>
      </p:sp>
      <p:pic>
        <p:nvPicPr>
          <p:cNvPr id="4099"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17407"/>
          <a:stretch/>
        </p:blipFill>
        <p:spPr bwMode="auto">
          <a:xfrm>
            <a:off x="191572" y="2502322"/>
            <a:ext cx="908808" cy="952213"/>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grpSp>
        <p:nvGrpSpPr>
          <p:cNvPr id="49" name="Groupe 48"/>
          <p:cNvGrpSpPr/>
          <p:nvPr/>
        </p:nvGrpSpPr>
        <p:grpSpPr>
          <a:xfrm>
            <a:off x="5507629" y="1467546"/>
            <a:ext cx="941351" cy="3122967"/>
            <a:chOff x="6118693" y="493900"/>
            <a:chExt cx="941351" cy="720080"/>
          </a:xfrm>
        </p:grpSpPr>
        <p:sp>
          <p:nvSpPr>
            <p:cNvPr id="50" name="Rectangle 49"/>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51"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1214" y="1127872"/>
              <a:ext cx="288032" cy="698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e 51"/>
          <p:cNvGrpSpPr/>
          <p:nvPr/>
        </p:nvGrpSpPr>
        <p:grpSpPr>
          <a:xfrm>
            <a:off x="6496630" y="1467545"/>
            <a:ext cx="2527392" cy="3122967"/>
            <a:chOff x="6469627" y="1711737"/>
            <a:chExt cx="2527392" cy="975525"/>
          </a:xfrm>
        </p:grpSpPr>
        <p:sp>
          <p:nvSpPr>
            <p:cNvPr id="53" name="Rectangle 52"/>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white">
                      <a:lumMod val="65000"/>
                    </a:prstClr>
                  </a:solidFill>
                </a:rPr>
                <a:t>Quelle formule?</a:t>
              </a:r>
            </a:p>
            <a:p>
              <a:pPr algn="ctr"/>
              <a:r>
                <a:rPr lang="fr-FR" sz="1100" b="1" dirty="0">
                  <a:solidFill>
                    <a:prstClr val="white">
                      <a:lumMod val="65000"/>
                    </a:prstClr>
                  </a:solidFill>
                </a:rPr>
                <a:t>Quelle garantie ?</a:t>
              </a:r>
            </a:p>
          </p:txBody>
        </p:sp>
        <p:pic>
          <p:nvPicPr>
            <p:cNvPr id="54"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57734" y="2570608"/>
              <a:ext cx="288032" cy="9467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9433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2"/>
                                        </p:tgtEl>
                                      </p:cBhvr>
                                    </p:animEffect>
                                    <p:set>
                                      <p:cBhvr>
                                        <p:cTn id="12"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201513"/>
            <a:ext cx="7650163" cy="800219"/>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La famille martin</a:t>
            </a:r>
          </a:p>
          <a:p>
            <a:pPr fontAlgn="auto">
              <a:spcAft>
                <a:spcPts val="0"/>
              </a:spcAft>
              <a:defRPr/>
            </a:pPr>
            <a:r>
              <a:rPr lang="fr-FR" sz="1400" b="0" cap="none" dirty="0" smtClean="0">
                <a:solidFill>
                  <a:srgbClr val="00B0F0"/>
                </a:solidFill>
                <a:cs typeface="Calibri" panose="020F0502020204030204" pitchFamily="34" charset="0"/>
              </a:rPr>
              <a:t>Fin des vacances</a:t>
            </a:r>
          </a:p>
          <a:p>
            <a:pPr fontAlgn="auto">
              <a:spcAft>
                <a:spcPts val="0"/>
              </a:spcAft>
              <a:defRPr/>
            </a:pP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45975" y="1971602"/>
            <a:ext cx="4822417" cy="2040308"/>
          </a:xfrm>
          <a:prstGeom prst="rect">
            <a:avLst/>
          </a:prstGeom>
          <a:solidFill>
            <a:schemeClr val="bg1"/>
          </a:solid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Ellipse 7"/>
          <p:cNvSpPr/>
          <p:nvPr/>
        </p:nvSpPr>
        <p:spPr>
          <a:xfrm>
            <a:off x="191571" y="2502378"/>
            <a:ext cx="908808" cy="952213"/>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ZoneTexte 8"/>
          <p:cNvSpPr txBox="1"/>
          <p:nvPr/>
        </p:nvSpPr>
        <p:spPr>
          <a:xfrm>
            <a:off x="5511892" y="1692847"/>
            <a:ext cx="3536964" cy="230832"/>
          </a:xfrm>
          <a:prstGeom prst="rect">
            <a:avLst/>
          </a:prstGeom>
          <a:solidFill>
            <a:srgbClr val="00B0F0"/>
          </a:solidFill>
        </p:spPr>
        <p:txBody>
          <a:bodyPr wrap="square" rtlCol="0">
            <a:spAutoFit/>
          </a:bodyPr>
          <a:lstStyle/>
          <a:p>
            <a:pPr algn="ctr"/>
            <a:r>
              <a:rPr lang="fr-FR" sz="900" dirty="0" smtClean="0">
                <a:solidFill>
                  <a:prstClr val="white"/>
                </a:solidFill>
                <a:latin typeface="Arial Rounded MT Bold" panose="020F0704030504030204" pitchFamily="34" charset="0"/>
              </a:rPr>
              <a:t>Heureusement, ils sont clients à la CEGEE ! </a:t>
            </a:r>
            <a:r>
              <a:rPr lang="fr-FR" sz="900" dirty="0" smtClean="0">
                <a:solidFill>
                  <a:prstClr val="white"/>
                </a:solidFill>
                <a:latin typeface="Arial Rounded MT Bold" panose="020F0704030504030204" pitchFamily="34" charset="0"/>
                <a:sym typeface="Wingdings" panose="05000000000000000000" pitchFamily="2" charset="2"/>
              </a:rPr>
              <a:t></a:t>
            </a:r>
            <a:endParaRPr lang="fr-FR" sz="900" dirty="0">
              <a:solidFill>
                <a:prstClr val="white"/>
              </a:solidFill>
              <a:latin typeface="Arial Rounded MT Bold" panose="020F0704030504030204" pitchFamily="34" charset="0"/>
            </a:endParaRPr>
          </a:p>
        </p:txBody>
      </p:sp>
      <p:sp>
        <p:nvSpPr>
          <p:cNvPr id="10" name="Rectangle 9"/>
          <p:cNvSpPr/>
          <p:nvPr/>
        </p:nvSpPr>
        <p:spPr>
          <a:xfrm>
            <a:off x="5528729" y="1971603"/>
            <a:ext cx="941351" cy="2040307"/>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smtClean="0">
                <a:solidFill>
                  <a:srgbClr val="0070C0"/>
                </a:solidFill>
              </a:rPr>
              <a:t>Il ne faut pas exagérer ! On ne peut malheureusement pas tout assurer </a:t>
            </a:r>
          </a:p>
          <a:p>
            <a:pPr algn="ctr"/>
            <a:r>
              <a:rPr lang="fr-FR" sz="1600" b="1" dirty="0" smtClean="0">
                <a:solidFill>
                  <a:srgbClr val="0070C0"/>
                </a:solidFill>
                <a:sym typeface="Wingdings" panose="05000000000000000000" pitchFamily="2" charset="2"/>
              </a:rPr>
              <a:t></a:t>
            </a:r>
            <a:endParaRPr lang="fr-FR" sz="700" b="1" dirty="0">
              <a:solidFill>
                <a:srgbClr val="0070C0"/>
              </a:solidFill>
            </a:endParaRPr>
          </a:p>
        </p:txBody>
      </p:sp>
      <p:sp>
        <p:nvSpPr>
          <p:cNvPr id="11" name="Rectangle 10"/>
          <p:cNvSpPr/>
          <p:nvPr/>
        </p:nvSpPr>
        <p:spPr>
          <a:xfrm>
            <a:off x="6514940" y="1971446"/>
            <a:ext cx="2533916" cy="204046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700" b="1" dirty="0">
              <a:solidFill>
                <a:srgbClr val="0070C0"/>
              </a:solidFill>
            </a:endParaRPr>
          </a:p>
        </p:txBody>
      </p:sp>
      <p:sp>
        <p:nvSpPr>
          <p:cNvPr id="15" name="ZoneTexte 14"/>
          <p:cNvSpPr txBox="1"/>
          <p:nvPr/>
        </p:nvSpPr>
        <p:spPr>
          <a:xfrm>
            <a:off x="1310354" y="2065951"/>
            <a:ext cx="4053734" cy="1892826"/>
          </a:xfrm>
          <a:prstGeom prst="rect">
            <a:avLst/>
          </a:prstGeom>
          <a:noFill/>
        </p:spPr>
        <p:txBody>
          <a:bodyPr wrap="square" rtlCol="0">
            <a:spAutoFit/>
          </a:bodyPr>
          <a:lstStyle/>
          <a:p>
            <a:r>
              <a:rPr lang="fr-FR" sz="900" dirty="0" smtClean="0">
                <a:solidFill>
                  <a:srgbClr val="0070C0"/>
                </a:solidFill>
              </a:rPr>
              <a:t>A la fin de l’été et lorsque tout le monde est rentré, la famille a pour habitude de se réunir autour d’un bon repas.</a:t>
            </a:r>
          </a:p>
          <a:p>
            <a:r>
              <a:rPr lang="fr-FR" sz="900" dirty="0" smtClean="0">
                <a:solidFill>
                  <a:srgbClr val="0070C0"/>
                </a:solidFill>
              </a:rPr>
              <a:t>Partage des aventures rencontrées durant les vacances…</a:t>
            </a:r>
          </a:p>
          <a:p>
            <a:r>
              <a:rPr lang="fr-FR" sz="900" dirty="0" smtClean="0">
                <a:solidFill>
                  <a:srgbClr val="0070C0"/>
                </a:solidFill>
              </a:rPr>
              <a:t>Chacun montre ses photos…</a:t>
            </a:r>
          </a:p>
          <a:p>
            <a:endParaRPr lang="fr-FR" sz="900" dirty="0">
              <a:solidFill>
                <a:srgbClr val="0070C0"/>
              </a:solidFill>
            </a:endParaRPr>
          </a:p>
          <a:p>
            <a:r>
              <a:rPr lang="fr-FR" sz="900" dirty="0" smtClean="0">
                <a:solidFill>
                  <a:srgbClr val="0070C0"/>
                </a:solidFill>
              </a:rPr>
              <a:t>Christine prépare à cette occasion sa spécialité :  la Paëlla !</a:t>
            </a:r>
          </a:p>
          <a:p>
            <a:r>
              <a:rPr lang="fr-FR" sz="900" dirty="0" smtClean="0">
                <a:solidFill>
                  <a:srgbClr val="0070C0"/>
                </a:solidFill>
              </a:rPr>
              <a:t>Elle a tellement de succès.</a:t>
            </a:r>
          </a:p>
          <a:p>
            <a:endParaRPr lang="fr-FR" sz="900" dirty="0">
              <a:solidFill>
                <a:srgbClr val="0070C0"/>
              </a:solidFill>
            </a:endParaRPr>
          </a:p>
          <a:p>
            <a:r>
              <a:rPr lang="fr-FR" sz="900" dirty="0" smtClean="0">
                <a:solidFill>
                  <a:srgbClr val="0070C0"/>
                </a:solidFill>
              </a:rPr>
              <a:t>A la fin de la cuisson, Alain vient donner un coup de main à Christine pour présenter la grande paëlla à la famille.</a:t>
            </a:r>
          </a:p>
          <a:p>
            <a:r>
              <a:rPr lang="fr-FR" sz="900" dirty="0" smtClean="0">
                <a:solidFill>
                  <a:srgbClr val="0070C0"/>
                </a:solidFill>
              </a:rPr>
              <a:t>Mais Alain se prend les pieds dans le tapis et toute la Paëlla se retrouve par terre !</a:t>
            </a:r>
          </a:p>
          <a:p>
            <a:r>
              <a:rPr lang="fr-FR" sz="900" dirty="0" smtClean="0">
                <a:solidFill>
                  <a:srgbClr val="0070C0"/>
                </a:solidFill>
              </a:rPr>
              <a:t>Plus de peur que de mal, personne n’est blessé.</a:t>
            </a:r>
          </a:p>
          <a:p>
            <a:r>
              <a:rPr lang="fr-FR" sz="900" dirty="0" smtClean="0">
                <a:solidFill>
                  <a:srgbClr val="0070C0"/>
                </a:solidFill>
              </a:rPr>
              <a:t>Mais la fameuse Paëlla de Christine est perdue !</a:t>
            </a:r>
            <a:endParaRPr lang="fr-FR" sz="900" dirty="0">
              <a:solidFill>
                <a:srgbClr val="0070C0"/>
              </a:solidFill>
            </a:endParaRPr>
          </a:p>
        </p:txBody>
      </p:sp>
      <p:pic>
        <p:nvPicPr>
          <p:cNvPr id="17" name="Image 8" descr="Grande famille heureuse avec style dessiné à la main Vecteur gratui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159" t="15451" r="13824" b="7415"/>
          <a:stretch/>
        </p:blipFill>
        <p:spPr bwMode="auto">
          <a:xfrm>
            <a:off x="3565252" y="89120"/>
            <a:ext cx="1515916" cy="1719143"/>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538" y="2399474"/>
            <a:ext cx="1256874" cy="1099374"/>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6256" y="1971604"/>
            <a:ext cx="1531652" cy="2040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e 19"/>
          <p:cNvGrpSpPr/>
          <p:nvPr/>
        </p:nvGrpSpPr>
        <p:grpSpPr>
          <a:xfrm>
            <a:off x="5522428" y="1957299"/>
            <a:ext cx="941351" cy="2054609"/>
            <a:chOff x="6118693" y="493900"/>
            <a:chExt cx="941351" cy="720080"/>
          </a:xfrm>
        </p:grpSpPr>
        <p:sp>
          <p:nvSpPr>
            <p:cNvPr id="21" name="Rectangle 20"/>
            <p:cNvSpPr/>
            <p:nvPr/>
          </p:nvSpPr>
          <p:spPr>
            <a:xfrm>
              <a:off x="6118693" y="493900"/>
              <a:ext cx="941351" cy="720080"/>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solution?</a:t>
              </a:r>
              <a:endParaRPr lang="fr-FR" sz="1100" b="1" dirty="0">
                <a:solidFill>
                  <a:prstClr val="white">
                    <a:lumMod val="65000"/>
                  </a:prstClr>
                </a:solidFill>
              </a:endParaRPr>
            </a:p>
          </p:txBody>
        </p:sp>
        <p:pic>
          <p:nvPicPr>
            <p:cNvPr id="22"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1214" y="1068902"/>
              <a:ext cx="288032" cy="1288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e 22"/>
          <p:cNvGrpSpPr/>
          <p:nvPr/>
        </p:nvGrpSpPr>
        <p:grpSpPr>
          <a:xfrm>
            <a:off x="6524322" y="1957299"/>
            <a:ext cx="2527392" cy="2054611"/>
            <a:chOff x="6469627" y="1711737"/>
            <a:chExt cx="2527392" cy="975525"/>
          </a:xfrm>
        </p:grpSpPr>
        <p:sp>
          <p:nvSpPr>
            <p:cNvPr id="24" name="Rectangle 23"/>
            <p:cNvSpPr/>
            <p:nvPr/>
          </p:nvSpPr>
          <p:spPr>
            <a:xfrm>
              <a:off x="6469627" y="1711737"/>
              <a:ext cx="2527392" cy="975525"/>
            </a:xfrm>
            <a:prstGeom prst="rect">
              <a:avLst/>
            </a:prstGeom>
            <a:solidFill>
              <a:schemeClr val="bg1">
                <a:lumMod val="8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white">
                      <a:lumMod val="65000"/>
                    </a:prstClr>
                  </a:solidFill>
                </a:rPr>
                <a:t>Quelle formule?</a:t>
              </a:r>
            </a:p>
            <a:p>
              <a:pPr algn="ctr"/>
              <a:r>
                <a:rPr lang="fr-FR" sz="1100" b="1" dirty="0" smtClean="0">
                  <a:solidFill>
                    <a:prstClr val="white">
                      <a:lumMod val="65000"/>
                    </a:prstClr>
                  </a:solidFill>
                </a:rPr>
                <a:t>Quelle garantie ?</a:t>
              </a:r>
              <a:endParaRPr lang="fr-FR" sz="1100" b="1" dirty="0">
                <a:solidFill>
                  <a:prstClr val="white">
                    <a:lumMod val="65000"/>
                  </a:prstClr>
                </a:solidFill>
              </a:endParaRPr>
            </a:p>
          </p:txBody>
        </p:sp>
        <p:pic>
          <p:nvPicPr>
            <p:cNvPr id="25"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57734" y="2462101"/>
              <a:ext cx="288032" cy="17509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9834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gner un rectangle avec un coin diagonal 4"/>
          <p:cNvSpPr/>
          <p:nvPr/>
        </p:nvSpPr>
        <p:spPr>
          <a:xfrm>
            <a:off x="811783" y="3501024"/>
            <a:ext cx="5616624" cy="510885"/>
          </a:xfrm>
          <a:prstGeom prst="snip2Diag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rPr>
              <a:t>SOMMAIRE</a:t>
            </a:r>
            <a:endParaRPr lang="fr-FR" sz="1600" dirty="0">
              <a:solidFill>
                <a:srgbClr val="00B0F0"/>
              </a:solidFill>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78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Préparer ses valises assurances</a:t>
            </a:r>
          </a:p>
          <a:p>
            <a:pPr fontAlgn="auto">
              <a:spcAft>
                <a:spcPts val="0"/>
              </a:spcAft>
              <a:defRPr/>
            </a:pPr>
            <a:r>
              <a:rPr lang="fr-FR" sz="1400" b="0" dirty="0" smtClean="0">
                <a:solidFill>
                  <a:srgbClr val="00B0F0"/>
                </a:solidFill>
                <a:cs typeface="Calibri" panose="020F0502020204030204" pitchFamily="34" charset="0"/>
              </a:rPr>
              <a:t>#les outils à votre disposition</a:t>
            </a:r>
            <a:endParaRPr lang="fr-FR" sz="1400" b="0" dirty="0">
              <a:solidFill>
                <a:srgbClr val="00B0F0"/>
              </a:solidFill>
              <a:cs typeface="Calibri" panose="020F0502020204030204" pitchFamily="34" charset="0"/>
            </a:endParaRPr>
          </a:p>
        </p:txBody>
      </p:sp>
      <p:grpSp>
        <p:nvGrpSpPr>
          <p:cNvPr id="50" name="Groupe 49"/>
          <p:cNvGrpSpPr/>
          <p:nvPr/>
        </p:nvGrpSpPr>
        <p:grpSpPr>
          <a:xfrm>
            <a:off x="77915" y="1006478"/>
            <a:ext cx="1416915" cy="863823"/>
            <a:chOff x="6035405" y="428399"/>
            <a:chExt cx="1416915" cy="1149748"/>
          </a:xfrm>
        </p:grpSpPr>
        <p:grpSp>
          <p:nvGrpSpPr>
            <p:cNvPr id="51" name="Groupe 50"/>
            <p:cNvGrpSpPr/>
            <p:nvPr/>
          </p:nvGrpSpPr>
          <p:grpSpPr>
            <a:xfrm>
              <a:off x="6035405" y="428399"/>
              <a:ext cx="1196133" cy="1036557"/>
              <a:chOff x="496722" y="1203598"/>
              <a:chExt cx="1196133" cy="1036557"/>
            </a:xfrm>
          </p:grpSpPr>
          <p:pic>
            <p:nvPicPr>
              <p:cNvPr id="53" name="Picture 4" descr="Résultat de recherche d'images pour &quot;dessin valise&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654"/>
              <a:stretch/>
            </p:blipFill>
            <p:spPr bwMode="auto">
              <a:xfrm>
                <a:off x="496722" y="1203598"/>
                <a:ext cx="1196133" cy="1036557"/>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à coins arrondis 53"/>
              <p:cNvSpPr/>
              <p:nvPr/>
            </p:nvSpPr>
            <p:spPr>
              <a:xfrm>
                <a:off x="845936" y="1635646"/>
                <a:ext cx="497703" cy="3600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chemeClr val="tx1"/>
                    </a:solidFill>
                    <a:hlinkClick r:id="rId5"/>
                  </a:rPr>
                  <a:t>BOOK</a:t>
                </a:r>
              </a:p>
              <a:p>
                <a:pPr algn="ctr"/>
                <a:r>
                  <a:rPr lang="fr-FR" sz="800" b="1" dirty="0" smtClean="0">
                    <a:solidFill>
                      <a:schemeClr val="tx1"/>
                    </a:solidFill>
                    <a:hlinkClick r:id="rId5"/>
                  </a:rPr>
                  <a:t>IARD</a:t>
                </a:r>
                <a:endParaRPr lang="fr-FR" sz="800" b="1" dirty="0">
                  <a:solidFill>
                    <a:schemeClr val="tx1"/>
                  </a:solidFill>
                </a:endParaRPr>
              </a:p>
            </p:txBody>
          </p:sp>
        </p:grpSp>
        <p:pic>
          <p:nvPicPr>
            <p:cNvPr id="52"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288" y="1210493"/>
              <a:ext cx="288032" cy="3676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9" name="Groupe 58"/>
          <p:cNvGrpSpPr/>
          <p:nvPr/>
        </p:nvGrpSpPr>
        <p:grpSpPr>
          <a:xfrm>
            <a:off x="53350" y="2039383"/>
            <a:ext cx="1416915" cy="863823"/>
            <a:chOff x="6035405" y="428399"/>
            <a:chExt cx="1416915" cy="1149748"/>
          </a:xfrm>
        </p:grpSpPr>
        <p:grpSp>
          <p:nvGrpSpPr>
            <p:cNvPr id="60" name="Groupe 59"/>
            <p:cNvGrpSpPr/>
            <p:nvPr/>
          </p:nvGrpSpPr>
          <p:grpSpPr>
            <a:xfrm>
              <a:off x="6035405" y="428399"/>
              <a:ext cx="1196133" cy="1036557"/>
              <a:chOff x="496722" y="1203598"/>
              <a:chExt cx="1196133" cy="1036557"/>
            </a:xfrm>
          </p:grpSpPr>
          <p:pic>
            <p:nvPicPr>
              <p:cNvPr id="62" name="Picture 4" descr="Résultat de recherche d'images pour &quot;dessin valise&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654"/>
              <a:stretch/>
            </p:blipFill>
            <p:spPr bwMode="auto">
              <a:xfrm>
                <a:off x="496722" y="1203598"/>
                <a:ext cx="1196133" cy="1036557"/>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à coins arrondis 62"/>
              <p:cNvSpPr/>
              <p:nvPr/>
            </p:nvSpPr>
            <p:spPr>
              <a:xfrm>
                <a:off x="823438" y="1635646"/>
                <a:ext cx="567269" cy="3600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chemeClr val="tx1"/>
                    </a:solidFill>
                    <a:hlinkClick r:id="rId7"/>
                  </a:rPr>
                  <a:t>LIVRET</a:t>
                </a:r>
              </a:p>
              <a:p>
                <a:pPr algn="ctr"/>
                <a:r>
                  <a:rPr lang="fr-FR" sz="800" b="1" dirty="0" smtClean="0">
                    <a:solidFill>
                      <a:schemeClr val="tx1"/>
                    </a:solidFill>
                    <a:hlinkClick r:id="rId7"/>
                  </a:rPr>
                  <a:t>IARD</a:t>
                </a:r>
                <a:endParaRPr lang="fr-FR" sz="800" b="1" dirty="0">
                  <a:solidFill>
                    <a:schemeClr val="tx1"/>
                  </a:solidFill>
                </a:endParaRPr>
              </a:p>
            </p:txBody>
          </p:sp>
        </p:grpSp>
        <p:pic>
          <p:nvPicPr>
            <p:cNvPr id="61"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288" y="1210493"/>
              <a:ext cx="288032" cy="3676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Groupe 63"/>
          <p:cNvGrpSpPr/>
          <p:nvPr/>
        </p:nvGrpSpPr>
        <p:grpSpPr>
          <a:xfrm>
            <a:off x="53350" y="3072288"/>
            <a:ext cx="1416915" cy="863823"/>
            <a:chOff x="6035405" y="428399"/>
            <a:chExt cx="1416915" cy="1149748"/>
          </a:xfrm>
        </p:grpSpPr>
        <p:grpSp>
          <p:nvGrpSpPr>
            <p:cNvPr id="65" name="Groupe 64"/>
            <p:cNvGrpSpPr/>
            <p:nvPr/>
          </p:nvGrpSpPr>
          <p:grpSpPr>
            <a:xfrm>
              <a:off x="6035405" y="428399"/>
              <a:ext cx="1196133" cy="1036557"/>
              <a:chOff x="496722" y="1203598"/>
              <a:chExt cx="1196133" cy="1036557"/>
            </a:xfrm>
          </p:grpSpPr>
          <p:pic>
            <p:nvPicPr>
              <p:cNvPr id="67" name="Picture 4" descr="Résultat de recherche d'images pour &quot;dessin valise&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654"/>
              <a:stretch/>
            </p:blipFill>
            <p:spPr bwMode="auto">
              <a:xfrm>
                <a:off x="496722" y="1203598"/>
                <a:ext cx="1196133" cy="1036557"/>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à coins arrondis 67"/>
              <p:cNvSpPr/>
              <p:nvPr/>
            </p:nvSpPr>
            <p:spPr>
              <a:xfrm>
                <a:off x="669604" y="1635646"/>
                <a:ext cx="893984" cy="3600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chemeClr val="tx1"/>
                    </a:solidFill>
                    <a:hlinkClick r:id="rId8"/>
                  </a:rPr>
                  <a:t>COMPARATEUR</a:t>
                </a:r>
              </a:p>
              <a:p>
                <a:pPr algn="ctr"/>
                <a:r>
                  <a:rPr lang="fr-FR" sz="800" b="1" dirty="0" smtClean="0">
                    <a:solidFill>
                      <a:schemeClr val="tx1"/>
                    </a:solidFill>
                    <a:hlinkClick r:id="rId8"/>
                  </a:rPr>
                  <a:t>IARD</a:t>
                </a:r>
                <a:endParaRPr lang="fr-FR" sz="800" b="1" dirty="0">
                  <a:solidFill>
                    <a:schemeClr val="tx1"/>
                  </a:solidFill>
                </a:endParaRPr>
              </a:p>
            </p:txBody>
          </p:sp>
        </p:grpSp>
        <p:pic>
          <p:nvPicPr>
            <p:cNvPr id="66"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288" y="1210493"/>
              <a:ext cx="288032" cy="3676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e 68"/>
          <p:cNvGrpSpPr/>
          <p:nvPr/>
        </p:nvGrpSpPr>
        <p:grpSpPr>
          <a:xfrm>
            <a:off x="77915" y="4105192"/>
            <a:ext cx="1416915" cy="863823"/>
            <a:chOff x="6035405" y="428399"/>
            <a:chExt cx="1416915" cy="1149748"/>
          </a:xfrm>
        </p:grpSpPr>
        <p:grpSp>
          <p:nvGrpSpPr>
            <p:cNvPr id="89" name="Groupe 88"/>
            <p:cNvGrpSpPr/>
            <p:nvPr/>
          </p:nvGrpSpPr>
          <p:grpSpPr>
            <a:xfrm>
              <a:off x="6035405" y="428399"/>
              <a:ext cx="1196133" cy="1036557"/>
              <a:chOff x="496722" y="1203598"/>
              <a:chExt cx="1196133" cy="1036557"/>
            </a:xfrm>
          </p:grpSpPr>
          <p:pic>
            <p:nvPicPr>
              <p:cNvPr id="91" name="Picture 4" descr="Résultat de recherche d'images pour &quot;dessin valise&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654"/>
              <a:stretch/>
            </p:blipFill>
            <p:spPr bwMode="auto">
              <a:xfrm>
                <a:off x="496722" y="1203598"/>
                <a:ext cx="1196133" cy="1036557"/>
              </a:xfrm>
              <a:prstGeom prst="rect">
                <a:avLst/>
              </a:prstGeom>
              <a:noFill/>
              <a:extLst>
                <a:ext uri="{909E8E84-426E-40DD-AFC4-6F175D3DCCD1}">
                  <a14:hiddenFill xmlns:a14="http://schemas.microsoft.com/office/drawing/2010/main">
                    <a:solidFill>
                      <a:srgbClr val="FFFFFF"/>
                    </a:solidFill>
                  </a14:hiddenFill>
                </a:ext>
              </a:extLst>
            </p:spPr>
          </p:pic>
          <p:sp>
            <p:nvSpPr>
              <p:cNvPr id="92" name="Rectangle à coins arrondis 91"/>
              <p:cNvSpPr/>
              <p:nvPr/>
            </p:nvSpPr>
            <p:spPr>
              <a:xfrm>
                <a:off x="809694" y="1635646"/>
                <a:ext cx="576064" cy="3600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smtClean="0">
                    <a:solidFill>
                      <a:schemeClr val="tx1"/>
                    </a:solidFill>
                    <a:hlinkClick r:id="rId9"/>
                  </a:rPr>
                  <a:t>LOI</a:t>
                </a:r>
              </a:p>
              <a:p>
                <a:pPr algn="ctr"/>
                <a:r>
                  <a:rPr lang="fr-FR" sz="800" b="1" dirty="0" smtClean="0">
                    <a:solidFill>
                      <a:schemeClr val="tx1"/>
                    </a:solidFill>
                    <a:hlinkClick r:id="rId9"/>
                  </a:rPr>
                  <a:t>HAMON</a:t>
                </a:r>
                <a:endParaRPr lang="fr-FR" sz="800" b="1" dirty="0">
                  <a:solidFill>
                    <a:schemeClr val="tx1"/>
                  </a:solidFill>
                </a:endParaRPr>
              </a:p>
            </p:txBody>
          </p:sp>
        </p:grpSp>
        <p:pic>
          <p:nvPicPr>
            <p:cNvPr id="90"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288" y="1210493"/>
              <a:ext cx="288032" cy="367654"/>
            </a:xfrm>
            <a:prstGeom prst="rect">
              <a:avLst/>
            </a:prstGeom>
            <a:noFill/>
            <a:extLst>
              <a:ext uri="{909E8E84-426E-40DD-AFC4-6F175D3DCCD1}">
                <a14:hiddenFill xmlns:a14="http://schemas.microsoft.com/office/drawing/2010/main">
                  <a:solidFill>
                    <a:srgbClr val="FFFFFF"/>
                  </a:solidFill>
                </a14:hiddenFill>
              </a:ext>
            </a:extLst>
          </p:spPr>
        </p:pic>
      </p:grpSp>
      <p:pic>
        <p:nvPicPr>
          <p:cNvPr id="9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39083" y="3990475"/>
            <a:ext cx="1086404" cy="1107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7" name="Groupe 96"/>
          <p:cNvGrpSpPr/>
          <p:nvPr/>
        </p:nvGrpSpPr>
        <p:grpSpPr>
          <a:xfrm>
            <a:off x="2283417" y="1331082"/>
            <a:ext cx="2835968" cy="2942255"/>
            <a:chOff x="145992" y="113269"/>
            <a:chExt cx="2835968" cy="2942255"/>
          </a:xfrm>
        </p:grpSpPr>
        <p:grpSp>
          <p:nvGrpSpPr>
            <p:cNvPr id="98" name="Groupe 97"/>
            <p:cNvGrpSpPr/>
            <p:nvPr/>
          </p:nvGrpSpPr>
          <p:grpSpPr>
            <a:xfrm>
              <a:off x="145992" y="113269"/>
              <a:ext cx="2835968" cy="2942255"/>
              <a:chOff x="1505835" y="1218214"/>
              <a:chExt cx="2835968" cy="2942255"/>
            </a:xfrm>
          </p:grpSpPr>
          <p:grpSp>
            <p:nvGrpSpPr>
              <p:cNvPr id="100" name="Groupe 99"/>
              <p:cNvGrpSpPr/>
              <p:nvPr/>
            </p:nvGrpSpPr>
            <p:grpSpPr>
              <a:xfrm>
                <a:off x="1505835" y="1218214"/>
                <a:ext cx="2835968" cy="2942255"/>
                <a:chOff x="1398259" y="267494"/>
                <a:chExt cx="2835968" cy="2942255"/>
              </a:xfrm>
            </p:grpSpPr>
            <p:grpSp>
              <p:nvGrpSpPr>
                <p:cNvPr id="102" name="Groupe 101"/>
                <p:cNvGrpSpPr/>
                <p:nvPr/>
              </p:nvGrpSpPr>
              <p:grpSpPr>
                <a:xfrm>
                  <a:off x="1398259" y="267494"/>
                  <a:ext cx="2835968" cy="2942255"/>
                  <a:chOff x="1398259" y="267494"/>
                  <a:chExt cx="2835968" cy="2942255"/>
                </a:xfrm>
              </p:grpSpPr>
              <p:pic>
                <p:nvPicPr>
                  <p:cNvPr id="105"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3018" r="1263" b="1658"/>
                  <a:stretch/>
                </p:blipFill>
                <p:spPr bwMode="auto">
                  <a:xfrm>
                    <a:off x="1547664" y="267494"/>
                    <a:ext cx="2585588"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6" name="Rectangle 105"/>
                  <p:cNvSpPr/>
                  <p:nvPr/>
                </p:nvSpPr>
                <p:spPr>
                  <a:xfrm rot="2444194">
                    <a:off x="4090211" y="2849709"/>
                    <a:ext cx="144016" cy="36004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Rectangle 106"/>
                  <p:cNvSpPr/>
                  <p:nvPr/>
                </p:nvSpPr>
                <p:spPr>
                  <a:xfrm rot="14180543">
                    <a:off x="1340641" y="2941111"/>
                    <a:ext cx="322659" cy="20742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3" name="Rectangle à coins arrondis 102"/>
                <p:cNvSpPr/>
                <p:nvPr/>
              </p:nvSpPr>
              <p:spPr>
                <a:xfrm>
                  <a:off x="1763688" y="483518"/>
                  <a:ext cx="2160240" cy="18002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ZoneTexte 103"/>
                <p:cNvSpPr txBox="1"/>
                <p:nvPr/>
              </p:nvSpPr>
              <p:spPr>
                <a:xfrm>
                  <a:off x="1731811" y="748960"/>
                  <a:ext cx="2242922" cy="1631216"/>
                </a:xfrm>
                <a:prstGeom prst="rect">
                  <a:avLst/>
                </a:prstGeom>
                <a:noFill/>
              </p:spPr>
              <p:txBody>
                <a:bodyPr wrap="none" rtlCol="0">
                  <a:spAutoFit/>
                </a:bodyPr>
                <a:lstStyle/>
                <a:p>
                  <a:pPr marL="285750" indent="-285750">
                    <a:buFont typeface="Wingdings" panose="05000000000000000000" pitchFamily="2" charset="2"/>
                    <a:buChar char="§"/>
                  </a:pPr>
                  <a:r>
                    <a:rPr lang="fr-FR" sz="1000" b="1" dirty="0" smtClean="0">
                      <a:hlinkClick r:id="rId12"/>
                    </a:rPr>
                    <a:t>Fiche Book AUTO</a:t>
                  </a:r>
                  <a:endParaRPr lang="fr-FR" sz="1000" b="1" dirty="0" smtClean="0"/>
                </a:p>
                <a:p>
                  <a:pPr marL="285750" indent="-285750">
                    <a:buFont typeface="Wingdings" panose="05000000000000000000" pitchFamily="2" charset="2"/>
                    <a:buChar char="§"/>
                  </a:pPr>
                  <a:r>
                    <a:rPr lang="fr-FR" sz="1000" b="1" dirty="0" smtClean="0">
                      <a:hlinkClick r:id="rId13"/>
                    </a:rPr>
                    <a:t>Fiche Produit AUTO</a:t>
                  </a:r>
                  <a:endParaRPr lang="fr-FR" sz="1000" b="1" dirty="0" smtClean="0"/>
                </a:p>
                <a:p>
                  <a:pPr marL="285750" indent="-285750">
                    <a:buFont typeface="Wingdings" panose="05000000000000000000" pitchFamily="2" charset="2"/>
                    <a:buChar char="§"/>
                  </a:pPr>
                  <a:r>
                    <a:rPr lang="fr-FR" sz="1000" b="1" dirty="0" smtClean="0">
                      <a:hlinkClick r:id="rId14"/>
                    </a:rPr>
                    <a:t>Condition générales AUTO</a:t>
                  </a:r>
                  <a:endParaRPr lang="fr-FR" sz="1000" b="1" dirty="0" smtClean="0"/>
                </a:p>
                <a:p>
                  <a:pPr marL="285750" lvl="0" indent="-285750">
                    <a:buFont typeface="Wingdings" panose="05000000000000000000" pitchFamily="2" charset="2"/>
                    <a:buChar char="§"/>
                  </a:pPr>
                  <a:r>
                    <a:rPr lang="fr-FR" sz="1000" b="1" dirty="0" smtClean="0">
                      <a:hlinkClick r:id="rId15" action="ppaction://hlinkfile"/>
                    </a:rPr>
                    <a:t>Document d’information AUTO</a:t>
                  </a:r>
                  <a:endParaRPr lang="fr-FR" sz="1000" b="1" dirty="0" smtClean="0"/>
                </a:p>
                <a:p>
                  <a:pPr lvl="0"/>
                  <a:endParaRPr lang="fr-FR" sz="1000" b="1" dirty="0" smtClean="0"/>
                </a:p>
                <a:p>
                  <a:pPr marL="285750" lvl="0" indent="-285750">
                    <a:buFont typeface="Wingdings" panose="05000000000000000000" pitchFamily="2" charset="2"/>
                    <a:buChar char="§"/>
                  </a:pPr>
                  <a:r>
                    <a:rPr lang="fr-FR" sz="1000" b="1" dirty="0" smtClean="0">
                      <a:solidFill>
                        <a:prstClr val="black"/>
                      </a:solidFill>
                      <a:hlinkClick r:id="rId16"/>
                    </a:rPr>
                    <a:t>Fiche Book 2 Roues</a:t>
                  </a:r>
                  <a:endParaRPr lang="fr-FR" sz="1000" b="1" dirty="0">
                    <a:solidFill>
                      <a:prstClr val="black"/>
                    </a:solidFill>
                  </a:endParaRPr>
                </a:p>
                <a:p>
                  <a:pPr marL="285750" lvl="0" indent="-285750">
                    <a:buFont typeface="Wingdings" panose="05000000000000000000" pitchFamily="2" charset="2"/>
                    <a:buChar char="§"/>
                  </a:pPr>
                  <a:r>
                    <a:rPr lang="fr-FR" sz="1000" b="1" dirty="0">
                      <a:solidFill>
                        <a:prstClr val="black"/>
                      </a:solidFill>
                      <a:hlinkClick r:id="rId17"/>
                    </a:rPr>
                    <a:t>Fiche Produit </a:t>
                  </a:r>
                  <a:r>
                    <a:rPr lang="fr-FR" sz="1000" b="1" dirty="0" smtClean="0">
                      <a:solidFill>
                        <a:prstClr val="black"/>
                      </a:solidFill>
                      <a:hlinkClick r:id="rId17"/>
                    </a:rPr>
                    <a:t>2 Roues</a:t>
                  </a:r>
                  <a:endParaRPr lang="fr-FR" sz="1000" b="1" dirty="0">
                    <a:solidFill>
                      <a:prstClr val="black"/>
                    </a:solidFill>
                  </a:endParaRPr>
                </a:p>
                <a:p>
                  <a:pPr marL="285750" lvl="0" indent="-285750">
                    <a:buFont typeface="Wingdings" panose="05000000000000000000" pitchFamily="2" charset="2"/>
                    <a:buChar char="§"/>
                  </a:pPr>
                  <a:r>
                    <a:rPr lang="fr-FR" sz="1000" b="1" dirty="0">
                      <a:solidFill>
                        <a:prstClr val="black"/>
                      </a:solidFill>
                      <a:hlinkClick r:id="rId18"/>
                    </a:rPr>
                    <a:t>Condition générales </a:t>
                  </a:r>
                  <a:r>
                    <a:rPr lang="fr-FR" sz="1000" b="1" dirty="0" smtClean="0">
                      <a:solidFill>
                        <a:prstClr val="black"/>
                      </a:solidFill>
                      <a:hlinkClick r:id="rId18"/>
                    </a:rPr>
                    <a:t>2 Roues</a:t>
                  </a:r>
                  <a:endParaRPr lang="fr-FR" sz="1000" b="1" dirty="0">
                    <a:solidFill>
                      <a:prstClr val="black"/>
                    </a:solidFill>
                  </a:endParaRPr>
                </a:p>
                <a:p>
                  <a:pPr marL="285750" lvl="0" indent="-285750">
                    <a:buFont typeface="Wingdings" panose="05000000000000000000" pitchFamily="2" charset="2"/>
                    <a:buChar char="§"/>
                  </a:pPr>
                  <a:r>
                    <a:rPr lang="fr-FR" sz="1000" b="1" dirty="0">
                      <a:solidFill>
                        <a:prstClr val="black"/>
                      </a:solidFill>
                      <a:hlinkClick r:id="rId19"/>
                    </a:rPr>
                    <a:t>Document d’information </a:t>
                  </a:r>
                  <a:r>
                    <a:rPr lang="fr-FR" sz="1000" b="1" dirty="0" smtClean="0">
                      <a:solidFill>
                        <a:prstClr val="black"/>
                      </a:solidFill>
                      <a:hlinkClick r:id="rId19"/>
                    </a:rPr>
                    <a:t>2 Roues</a:t>
                  </a:r>
                  <a:endParaRPr lang="fr-FR" sz="1000" b="1" dirty="0">
                    <a:solidFill>
                      <a:prstClr val="black"/>
                    </a:solidFill>
                  </a:endParaRPr>
                </a:p>
                <a:p>
                  <a:pPr marL="285750" indent="-285750">
                    <a:buFont typeface="Wingdings" panose="05000000000000000000" pitchFamily="2" charset="2"/>
                    <a:buChar char="§"/>
                  </a:pPr>
                  <a:endParaRPr lang="fr-FR" sz="1000" b="1" dirty="0"/>
                </a:p>
              </p:txBody>
            </p:sp>
          </p:grpSp>
          <p:sp>
            <p:nvSpPr>
              <p:cNvPr id="101" name="ZoneTexte 100"/>
              <p:cNvSpPr txBox="1"/>
              <p:nvPr/>
            </p:nvSpPr>
            <p:spPr>
              <a:xfrm>
                <a:off x="2313380" y="1430509"/>
                <a:ext cx="1337161" cy="307777"/>
              </a:xfrm>
              <a:prstGeom prst="rect">
                <a:avLst/>
              </a:prstGeom>
              <a:noFill/>
            </p:spPr>
            <p:txBody>
              <a:bodyPr wrap="none" rtlCol="0">
                <a:spAutoFit/>
              </a:bodyPr>
              <a:lstStyle/>
              <a:p>
                <a:r>
                  <a:rPr lang="fr-FR" sz="1400" b="1" dirty="0" smtClean="0">
                    <a:solidFill>
                      <a:srgbClr val="0070C0"/>
                    </a:solidFill>
                  </a:rPr>
                  <a:t>Auto &amp; 2 Roues</a:t>
                </a:r>
                <a:endParaRPr lang="fr-FR" sz="1400" b="1" dirty="0">
                  <a:solidFill>
                    <a:srgbClr val="0070C0"/>
                  </a:solidFill>
                </a:endParaRPr>
              </a:p>
            </p:txBody>
          </p:sp>
        </p:grpSp>
        <p:pic>
          <p:nvPicPr>
            <p:cNvPr id="99"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90698" y="1356222"/>
              <a:ext cx="288032" cy="367654"/>
            </a:xfrm>
            <a:prstGeom prst="rect">
              <a:avLst/>
            </a:prstGeom>
            <a:noFill/>
            <a:extLst>
              <a:ext uri="{909E8E84-426E-40DD-AFC4-6F175D3DCCD1}">
                <a14:hiddenFill xmlns:a14="http://schemas.microsoft.com/office/drawing/2010/main">
                  <a:solidFill>
                    <a:srgbClr val="FFFFFF"/>
                  </a:solidFill>
                </a14:hiddenFill>
              </a:ext>
            </a:extLst>
          </p:spPr>
        </p:pic>
      </p:grpSp>
      <p:pic>
        <p:nvPicPr>
          <p:cNvPr id="108" name="Picture 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405021" y="1235673"/>
            <a:ext cx="573085" cy="544900"/>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9" name="Picture 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36287" y="1213199"/>
            <a:ext cx="613978" cy="590550"/>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10" name="Picture 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724128" y="1464609"/>
            <a:ext cx="2825105" cy="25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1" name="Rectangle à coins arrondis 110"/>
          <p:cNvSpPr/>
          <p:nvPr/>
        </p:nvSpPr>
        <p:spPr>
          <a:xfrm>
            <a:off x="6102222" y="1731368"/>
            <a:ext cx="2002352" cy="13042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ZoneTexte 111"/>
          <p:cNvSpPr txBox="1"/>
          <p:nvPr/>
        </p:nvSpPr>
        <p:spPr>
          <a:xfrm>
            <a:off x="6239639" y="2114493"/>
            <a:ext cx="1794081" cy="861774"/>
          </a:xfrm>
          <a:prstGeom prst="rect">
            <a:avLst/>
          </a:prstGeom>
          <a:noFill/>
        </p:spPr>
        <p:txBody>
          <a:bodyPr wrap="none" rtlCol="0">
            <a:spAutoFit/>
          </a:bodyPr>
          <a:lstStyle/>
          <a:p>
            <a:pPr marL="285750" indent="-285750">
              <a:buFont typeface="Wingdings" panose="05000000000000000000" pitchFamily="2" charset="2"/>
              <a:buChar char="§"/>
            </a:pPr>
            <a:r>
              <a:rPr lang="fr-FR" sz="1000" b="1" dirty="0" smtClean="0">
                <a:hlinkClick r:id="rId23"/>
              </a:rPr>
              <a:t>Fiche Book </a:t>
            </a:r>
            <a:endParaRPr lang="fr-FR" sz="1000" b="1" dirty="0" smtClean="0"/>
          </a:p>
          <a:p>
            <a:pPr marL="285750" indent="-285750">
              <a:buFont typeface="Wingdings" panose="05000000000000000000" pitchFamily="2" charset="2"/>
              <a:buChar char="§"/>
            </a:pPr>
            <a:r>
              <a:rPr lang="fr-FR" sz="1000" b="1" dirty="0" smtClean="0">
                <a:hlinkClick r:id="rId24"/>
              </a:rPr>
              <a:t>Fiche Produit </a:t>
            </a:r>
            <a:endParaRPr lang="fr-FR" sz="1000" b="1" dirty="0" smtClean="0"/>
          </a:p>
          <a:p>
            <a:pPr marL="285750" indent="-285750">
              <a:buFont typeface="Wingdings" panose="05000000000000000000" pitchFamily="2" charset="2"/>
              <a:buChar char="§"/>
            </a:pPr>
            <a:r>
              <a:rPr lang="fr-FR" sz="1000" b="1" dirty="0" smtClean="0">
                <a:hlinkClick r:id="rId25"/>
              </a:rPr>
              <a:t>Condition générales</a:t>
            </a:r>
            <a:endParaRPr lang="fr-FR" sz="1000" b="1" dirty="0" smtClean="0"/>
          </a:p>
          <a:p>
            <a:pPr marL="285750" indent="-285750">
              <a:buFont typeface="Wingdings" panose="05000000000000000000" pitchFamily="2" charset="2"/>
              <a:buChar char="§"/>
            </a:pPr>
            <a:r>
              <a:rPr lang="fr-FR" sz="1000" b="1" dirty="0" smtClean="0">
                <a:hlinkClick r:id="rId26"/>
              </a:rPr>
              <a:t>Document d’information</a:t>
            </a:r>
            <a:endParaRPr lang="fr-FR" sz="1000" b="1" dirty="0" smtClean="0"/>
          </a:p>
          <a:p>
            <a:pPr marL="285750" indent="-285750">
              <a:buFont typeface="Wingdings" panose="05000000000000000000" pitchFamily="2" charset="2"/>
              <a:buChar char="§"/>
            </a:pPr>
            <a:r>
              <a:rPr lang="fr-FR" sz="1000" b="1" dirty="0" smtClean="0">
                <a:hlinkClick r:id="rId27"/>
              </a:rPr>
              <a:t>Mode d’emploi</a:t>
            </a:r>
            <a:endParaRPr lang="fr-FR" sz="1000" b="1" dirty="0"/>
          </a:p>
        </p:txBody>
      </p:sp>
      <p:sp>
        <p:nvSpPr>
          <p:cNvPr id="113" name="ZoneTexte 112"/>
          <p:cNvSpPr txBox="1"/>
          <p:nvPr/>
        </p:nvSpPr>
        <p:spPr>
          <a:xfrm>
            <a:off x="6851373" y="1745497"/>
            <a:ext cx="504049" cy="307777"/>
          </a:xfrm>
          <a:prstGeom prst="rect">
            <a:avLst/>
          </a:prstGeom>
          <a:noFill/>
        </p:spPr>
        <p:txBody>
          <a:bodyPr wrap="none" rtlCol="0">
            <a:spAutoFit/>
          </a:bodyPr>
          <a:lstStyle/>
          <a:p>
            <a:r>
              <a:rPr lang="fr-FR" sz="1400" b="1" dirty="0" smtClean="0">
                <a:solidFill>
                  <a:srgbClr val="0070C0"/>
                </a:solidFill>
              </a:rPr>
              <a:t>GAV</a:t>
            </a:r>
            <a:endParaRPr lang="fr-FR" sz="1400" b="1" dirty="0">
              <a:solidFill>
                <a:srgbClr val="0070C0"/>
              </a:solidFill>
            </a:endParaRPr>
          </a:p>
        </p:txBody>
      </p:sp>
      <p:pic>
        <p:nvPicPr>
          <p:cNvPr id="114" name="Picture 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527643" y="1347614"/>
            <a:ext cx="536626" cy="804939"/>
          </a:xfrm>
          <a:prstGeom prst="ellipse">
            <a:avLst/>
          </a:prstGeom>
          <a:noFill/>
          <a:ln w="9525">
            <a:solidFill>
              <a:schemeClr val="accent4">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10553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tangle à coins arrondis 124"/>
          <p:cNvSpPr/>
          <p:nvPr/>
        </p:nvSpPr>
        <p:spPr>
          <a:xfrm>
            <a:off x="4470248" y="2834783"/>
            <a:ext cx="558825" cy="234962"/>
          </a:xfrm>
          <a:prstGeom prst="roundRect">
            <a:avLst/>
          </a:prstGeom>
          <a:solidFill>
            <a:schemeClr val="bg1"/>
          </a:solid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6"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2974" t="14358" r="24764" b="47623"/>
          <a:stretch/>
        </p:blipFill>
        <p:spPr bwMode="auto">
          <a:xfrm>
            <a:off x="3546288" y="2998924"/>
            <a:ext cx="2667172" cy="1877082"/>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Préparer ses valises assurances</a:t>
            </a:r>
          </a:p>
          <a:p>
            <a:pPr fontAlgn="auto">
              <a:spcAft>
                <a:spcPts val="0"/>
              </a:spcAft>
              <a:defRPr/>
            </a:pPr>
            <a:r>
              <a:rPr lang="fr-FR" sz="1400" b="0" dirty="0" smtClean="0">
                <a:solidFill>
                  <a:srgbClr val="00B0F0"/>
                </a:solidFill>
                <a:cs typeface="Calibri" panose="020F0502020204030204" pitchFamily="34" charset="0"/>
              </a:rPr>
              <a:t>#les outils à votre disposition</a:t>
            </a:r>
            <a:endParaRPr lang="fr-FR" sz="1400" b="0" dirty="0">
              <a:solidFill>
                <a:srgbClr val="00B0F0"/>
              </a:solidFill>
              <a:cs typeface="Calibri" panose="020F0502020204030204" pitchFamily="34" charset="0"/>
            </a:endParaRPr>
          </a:p>
        </p:txBody>
      </p:sp>
      <p:pic>
        <p:nvPicPr>
          <p:cNvPr id="4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3730" y="2993431"/>
            <a:ext cx="1751236" cy="1772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7" name="Groupe 46"/>
          <p:cNvGrpSpPr/>
          <p:nvPr/>
        </p:nvGrpSpPr>
        <p:grpSpPr>
          <a:xfrm>
            <a:off x="191562" y="1218214"/>
            <a:ext cx="2835968" cy="2942255"/>
            <a:chOff x="1505835" y="1218214"/>
            <a:chExt cx="2835968" cy="2942255"/>
          </a:xfrm>
        </p:grpSpPr>
        <p:grpSp>
          <p:nvGrpSpPr>
            <p:cNvPr id="49" name="Groupe 48"/>
            <p:cNvGrpSpPr/>
            <p:nvPr/>
          </p:nvGrpSpPr>
          <p:grpSpPr>
            <a:xfrm>
              <a:off x="1505835" y="1218214"/>
              <a:ext cx="2835968" cy="2942255"/>
              <a:chOff x="1505835" y="1218214"/>
              <a:chExt cx="2835968" cy="2942255"/>
            </a:xfrm>
          </p:grpSpPr>
          <p:grpSp>
            <p:nvGrpSpPr>
              <p:cNvPr id="56" name="Groupe 55"/>
              <p:cNvGrpSpPr/>
              <p:nvPr/>
            </p:nvGrpSpPr>
            <p:grpSpPr>
              <a:xfrm>
                <a:off x="1505835" y="1218214"/>
                <a:ext cx="2835968" cy="2942255"/>
                <a:chOff x="1398259" y="267494"/>
                <a:chExt cx="2835968" cy="2942255"/>
              </a:xfrm>
            </p:grpSpPr>
            <p:grpSp>
              <p:nvGrpSpPr>
                <p:cNvPr id="58" name="Groupe 57"/>
                <p:cNvGrpSpPr/>
                <p:nvPr/>
              </p:nvGrpSpPr>
              <p:grpSpPr>
                <a:xfrm>
                  <a:off x="1398259" y="267494"/>
                  <a:ext cx="2835968" cy="2942255"/>
                  <a:chOff x="1398259" y="267494"/>
                  <a:chExt cx="2835968" cy="2942255"/>
                </a:xfrm>
              </p:grpSpPr>
              <p:pic>
                <p:nvPicPr>
                  <p:cNvPr id="7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018" r="1263" b="1658"/>
                  <a:stretch/>
                </p:blipFill>
                <p:spPr bwMode="auto">
                  <a:xfrm>
                    <a:off x="1547664" y="267494"/>
                    <a:ext cx="2585588"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Rectangle 72"/>
                  <p:cNvSpPr/>
                  <p:nvPr/>
                </p:nvSpPr>
                <p:spPr>
                  <a:xfrm rot="2444194">
                    <a:off x="4090211" y="2849709"/>
                    <a:ext cx="144016" cy="36004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p:cNvSpPr/>
                  <p:nvPr/>
                </p:nvSpPr>
                <p:spPr>
                  <a:xfrm rot="14180543">
                    <a:off x="1340641" y="2941111"/>
                    <a:ext cx="322659" cy="20742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0" name="Rectangle à coins arrondis 69"/>
                <p:cNvSpPr/>
                <p:nvPr/>
              </p:nvSpPr>
              <p:spPr>
                <a:xfrm>
                  <a:off x="1763688" y="483518"/>
                  <a:ext cx="2160240" cy="18002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p:cNvSpPr txBox="1"/>
                <p:nvPr/>
              </p:nvSpPr>
              <p:spPr>
                <a:xfrm>
                  <a:off x="1758707" y="783453"/>
                  <a:ext cx="2064989" cy="1323439"/>
                </a:xfrm>
                <a:prstGeom prst="rect">
                  <a:avLst/>
                </a:prstGeom>
                <a:noFill/>
              </p:spPr>
              <p:txBody>
                <a:bodyPr wrap="none" rtlCol="0">
                  <a:spAutoFit/>
                </a:bodyPr>
                <a:lstStyle/>
                <a:p>
                  <a:pPr marL="285750" indent="-285750">
                    <a:buFont typeface="Wingdings" panose="05000000000000000000" pitchFamily="2" charset="2"/>
                    <a:buChar char="§"/>
                  </a:pPr>
                  <a:r>
                    <a:rPr lang="fr-FR" sz="1000" b="1" dirty="0" smtClean="0">
                      <a:hlinkClick r:id="rId7"/>
                    </a:rPr>
                    <a:t>Fiche Book </a:t>
                  </a:r>
                  <a:endParaRPr lang="fr-FR" sz="1000" b="1" dirty="0" smtClean="0"/>
                </a:p>
                <a:p>
                  <a:pPr marL="285750" indent="-285750">
                    <a:buFont typeface="Wingdings" panose="05000000000000000000" pitchFamily="2" charset="2"/>
                    <a:buChar char="§"/>
                  </a:pPr>
                  <a:r>
                    <a:rPr lang="fr-FR" sz="1000" b="1" dirty="0" smtClean="0">
                      <a:hlinkClick r:id="rId8"/>
                    </a:rPr>
                    <a:t>Fiche Produit </a:t>
                  </a:r>
                  <a:endParaRPr lang="fr-FR" sz="1000" b="1" dirty="0" smtClean="0"/>
                </a:p>
                <a:p>
                  <a:pPr marL="285750" indent="-285750">
                    <a:buFont typeface="Wingdings" panose="05000000000000000000" pitchFamily="2" charset="2"/>
                    <a:buChar char="§"/>
                  </a:pPr>
                  <a:r>
                    <a:rPr lang="fr-FR" sz="1000" b="1" dirty="0" smtClean="0">
                      <a:hlinkClick r:id="rId9"/>
                    </a:rPr>
                    <a:t>Condition générales</a:t>
                  </a:r>
                  <a:endParaRPr lang="fr-FR" sz="1000" b="1" dirty="0" smtClean="0"/>
                </a:p>
                <a:p>
                  <a:pPr marL="285750" indent="-285750">
                    <a:buFont typeface="Wingdings" panose="05000000000000000000" pitchFamily="2" charset="2"/>
                    <a:buChar char="§"/>
                  </a:pPr>
                  <a:r>
                    <a:rPr lang="fr-FR" sz="1000" b="1" dirty="0" smtClean="0">
                      <a:hlinkClick r:id="rId10"/>
                    </a:rPr>
                    <a:t>Document d’information</a:t>
                  </a:r>
                  <a:endParaRPr lang="fr-FR" sz="1000" b="1" dirty="0" smtClean="0"/>
                </a:p>
                <a:p>
                  <a:pPr marL="285750" indent="-285750">
                    <a:buFont typeface="Wingdings" panose="05000000000000000000" pitchFamily="2" charset="2"/>
                    <a:buChar char="§"/>
                  </a:pPr>
                  <a:r>
                    <a:rPr lang="fr-FR" sz="1000" b="1" dirty="0" smtClean="0">
                      <a:hlinkClick r:id="rId11"/>
                    </a:rPr>
                    <a:t>Mode d’emploi</a:t>
                  </a:r>
                  <a:endParaRPr lang="fr-FR" sz="1000" b="1" dirty="0" smtClean="0"/>
                </a:p>
                <a:p>
                  <a:endParaRPr lang="fr-FR" sz="1000" b="1" dirty="0"/>
                </a:p>
                <a:p>
                  <a:pPr marL="285750" indent="-285750">
                    <a:buFont typeface="Wingdings" panose="05000000000000000000" pitchFamily="2" charset="2"/>
                    <a:buChar char="§"/>
                  </a:pPr>
                  <a:r>
                    <a:rPr lang="fr-FR" sz="1000" b="1" dirty="0" smtClean="0">
                      <a:hlinkClick r:id="rId12"/>
                    </a:rPr>
                    <a:t>Fiche produit Télésurveillance</a:t>
                  </a:r>
                  <a:endParaRPr lang="fr-FR" sz="1000" b="1" dirty="0" smtClean="0"/>
                </a:p>
                <a:p>
                  <a:pPr marL="285750" indent="-285750">
                    <a:buFont typeface="Wingdings" panose="05000000000000000000" pitchFamily="2" charset="2"/>
                    <a:buChar char="§"/>
                  </a:pPr>
                  <a:r>
                    <a:rPr lang="fr-FR" sz="1000" b="1" dirty="0" smtClean="0">
                      <a:hlinkClick r:id="rId13"/>
                    </a:rPr>
                    <a:t>Site IMA PROTECT</a:t>
                  </a:r>
                  <a:endParaRPr lang="fr-FR" sz="1000" b="1" dirty="0"/>
                </a:p>
              </p:txBody>
            </p:sp>
          </p:grpSp>
          <p:sp>
            <p:nvSpPr>
              <p:cNvPr id="57" name="ZoneTexte 56"/>
              <p:cNvSpPr txBox="1"/>
              <p:nvPr/>
            </p:nvSpPr>
            <p:spPr>
              <a:xfrm>
                <a:off x="2669752" y="1430509"/>
                <a:ext cx="556563" cy="307777"/>
              </a:xfrm>
              <a:prstGeom prst="rect">
                <a:avLst/>
              </a:prstGeom>
              <a:noFill/>
            </p:spPr>
            <p:txBody>
              <a:bodyPr wrap="none" rtlCol="0">
                <a:spAutoFit/>
              </a:bodyPr>
              <a:lstStyle/>
              <a:p>
                <a:r>
                  <a:rPr lang="fr-FR" sz="1400" b="1" dirty="0" smtClean="0">
                    <a:solidFill>
                      <a:srgbClr val="0070C0"/>
                    </a:solidFill>
                  </a:rPr>
                  <a:t>MRH</a:t>
                </a:r>
                <a:endParaRPr lang="fr-FR" sz="1400" b="1" dirty="0">
                  <a:solidFill>
                    <a:srgbClr val="0070C0"/>
                  </a:solidFill>
                </a:endParaRPr>
              </a:p>
            </p:txBody>
          </p:sp>
        </p:grpSp>
        <p:pic>
          <p:nvPicPr>
            <p:cNvPr id="55" name="Picture 4" descr="Résultat de recherche d'images pour &quot;clic ici&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65707" y="2306765"/>
              <a:ext cx="288032" cy="367654"/>
            </a:xfrm>
            <a:prstGeom prst="rect">
              <a:avLst/>
            </a:prstGeom>
            <a:noFill/>
            <a:extLst>
              <a:ext uri="{909E8E84-426E-40DD-AFC4-6F175D3DCCD1}">
                <a14:hiddenFill xmlns:a14="http://schemas.microsoft.com/office/drawing/2010/main">
                  <a:solidFill>
                    <a:srgbClr val="FFFFFF"/>
                  </a:solidFill>
                </a14:hiddenFill>
              </a:ext>
            </a:extLst>
          </p:spPr>
        </p:pic>
      </p:grpSp>
      <p:pic>
        <p:nvPicPr>
          <p:cNvPr id="75"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384321" y="1027246"/>
            <a:ext cx="798322" cy="780967"/>
          </a:xfrm>
          <a:prstGeom prst="ellipse">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76" name="Rectangle à coins arrondis 75"/>
          <p:cNvSpPr/>
          <p:nvPr/>
        </p:nvSpPr>
        <p:spPr>
          <a:xfrm>
            <a:off x="5961432" y="496149"/>
            <a:ext cx="504056" cy="216024"/>
          </a:xfrm>
          <a:prstGeom prst="roundRect">
            <a:avLst/>
          </a:prstGeom>
          <a:solidFill>
            <a:schemeClr val="bg1"/>
          </a:solid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61878" t="70352" r="3676" b="4573"/>
          <a:stretch/>
        </p:blipFill>
        <p:spPr bwMode="auto">
          <a:xfrm>
            <a:off x="4979387" y="613529"/>
            <a:ext cx="2522490" cy="1814205"/>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8" name="Rectangle à coins arrondis 77"/>
          <p:cNvSpPr/>
          <p:nvPr/>
        </p:nvSpPr>
        <p:spPr>
          <a:xfrm>
            <a:off x="5217687" y="840352"/>
            <a:ext cx="2016224" cy="139865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p:cNvSpPr txBox="1"/>
          <p:nvPr/>
        </p:nvSpPr>
        <p:spPr>
          <a:xfrm>
            <a:off x="5367491" y="1131590"/>
            <a:ext cx="1794081" cy="861774"/>
          </a:xfrm>
          <a:prstGeom prst="rect">
            <a:avLst/>
          </a:prstGeom>
          <a:noFill/>
        </p:spPr>
        <p:txBody>
          <a:bodyPr wrap="none" rtlCol="0">
            <a:spAutoFit/>
          </a:bodyPr>
          <a:lstStyle/>
          <a:p>
            <a:pPr marL="285750" indent="-285750">
              <a:buFont typeface="Wingdings" panose="05000000000000000000" pitchFamily="2" charset="2"/>
              <a:buChar char="§"/>
            </a:pPr>
            <a:r>
              <a:rPr lang="fr-FR" sz="1000" b="1" dirty="0" smtClean="0">
                <a:hlinkClick r:id="rId16"/>
              </a:rPr>
              <a:t>Fiche Book </a:t>
            </a:r>
            <a:endParaRPr lang="fr-FR" sz="1000" b="1" dirty="0" smtClean="0"/>
          </a:p>
          <a:p>
            <a:pPr marL="285750" indent="-285750">
              <a:buFont typeface="Wingdings" panose="05000000000000000000" pitchFamily="2" charset="2"/>
              <a:buChar char="§"/>
            </a:pPr>
            <a:r>
              <a:rPr lang="fr-FR" sz="1000" b="1" dirty="0" smtClean="0">
                <a:hlinkClick r:id="rId17"/>
              </a:rPr>
              <a:t>Fiche Produit </a:t>
            </a:r>
            <a:endParaRPr lang="fr-FR" sz="1000" b="1" dirty="0" smtClean="0"/>
          </a:p>
          <a:p>
            <a:pPr marL="285750" indent="-285750">
              <a:buFont typeface="Wingdings" panose="05000000000000000000" pitchFamily="2" charset="2"/>
              <a:buChar char="§"/>
            </a:pPr>
            <a:r>
              <a:rPr lang="fr-FR" sz="1000" b="1" dirty="0" smtClean="0">
                <a:hlinkClick r:id="rId18"/>
              </a:rPr>
              <a:t>Condition générales</a:t>
            </a:r>
            <a:endParaRPr lang="fr-FR" sz="1000" b="1" dirty="0" smtClean="0"/>
          </a:p>
          <a:p>
            <a:pPr marL="285750" indent="-285750">
              <a:buFont typeface="Wingdings" panose="05000000000000000000" pitchFamily="2" charset="2"/>
              <a:buChar char="§"/>
            </a:pPr>
            <a:r>
              <a:rPr lang="fr-FR" sz="1000" b="1" dirty="0" smtClean="0">
                <a:hlinkClick r:id="rId19"/>
              </a:rPr>
              <a:t>Document d’information</a:t>
            </a:r>
            <a:endParaRPr lang="fr-FR" sz="1000" b="1" dirty="0" smtClean="0"/>
          </a:p>
          <a:p>
            <a:pPr marL="285750" indent="-285750">
              <a:buFont typeface="Wingdings" panose="05000000000000000000" pitchFamily="2" charset="2"/>
              <a:buChar char="§"/>
            </a:pPr>
            <a:r>
              <a:rPr lang="fr-FR" sz="1000" b="1" dirty="0" smtClean="0">
                <a:hlinkClick r:id="rId20"/>
              </a:rPr>
              <a:t>Vidéo produit (1’45)</a:t>
            </a:r>
            <a:endParaRPr lang="fr-FR" sz="1000" b="1" dirty="0"/>
          </a:p>
        </p:txBody>
      </p:sp>
      <p:sp>
        <p:nvSpPr>
          <p:cNvPr id="80" name="ZoneTexte 79"/>
          <p:cNvSpPr txBox="1"/>
          <p:nvPr/>
        </p:nvSpPr>
        <p:spPr>
          <a:xfrm>
            <a:off x="5367491" y="833686"/>
            <a:ext cx="1691938" cy="307777"/>
          </a:xfrm>
          <a:prstGeom prst="rect">
            <a:avLst/>
          </a:prstGeom>
          <a:noFill/>
        </p:spPr>
        <p:txBody>
          <a:bodyPr wrap="none" rtlCol="0">
            <a:spAutoFit/>
          </a:bodyPr>
          <a:lstStyle/>
          <a:p>
            <a:r>
              <a:rPr lang="fr-FR" sz="1400" b="1" dirty="0" smtClean="0">
                <a:solidFill>
                  <a:srgbClr val="0070C0"/>
                </a:solidFill>
              </a:rPr>
              <a:t>Protection Juridique</a:t>
            </a:r>
            <a:endParaRPr lang="fr-FR" sz="1400" b="1" dirty="0">
              <a:solidFill>
                <a:srgbClr val="0070C0"/>
              </a:solidFill>
            </a:endParaRPr>
          </a:p>
        </p:txBody>
      </p:sp>
      <p:pic>
        <p:nvPicPr>
          <p:cNvPr id="81" name="Picture 4" descr="Résultat de recherche d'images pour &quot;clic ici&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55698" y="1152977"/>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3"/>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9098" t="13246" r="12597" b="4309"/>
          <a:stretch/>
        </p:blipFill>
        <p:spPr bwMode="auto">
          <a:xfrm>
            <a:off x="6943494" y="433417"/>
            <a:ext cx="580834" cy="593096"/>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9" name="Rectangle à coins arrondis 118"/>
          <p:cNvSpPr/>
          <p:nvPr/>
        </p:nvSpPr>
        <p:spPr>
          <a:xfrm>
            <a:off x="3801192" y="3382116"/>
            <a:ext cx="2160240" cy="135730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ZoneTexte 119"/>
          <p:cNvSpPr txBox="1"/>
          <p:nvPr/>
        </p:nvSpPr>
        <p:spPr>
          <a:xfrm>
            <a:off x="3889161" y="3850448"/>
            <a:ext cx="2064989" cy="861774"/>
          </a:xfrm>
          <a:prstGeom prst="rect">
            <a:avLst/>
          </a:prstGeom>
          <a:noFill/>
        </p:spPr>
        <p:txBody>
          <a:bodyPr wrap="none" rtlCol="0">
            <a:spAutoFit/>
          </a:bodyPr>
          <a:lstStyle/>
          <a:p>
            <a:pPr marL="285750" indent="-285750">
              <a:buFont typeface="Wingdings" panose="05000000000000000000" pitchFamily="2" charset="2"/>
              <a:buChar char="§"/>
            </a:pPr>
            <a:r>
              <a:rPr lang="fr-FR" sz="1000" b="1" dirty="0" smtClean="0">
                <a:hlinkClick r:id="rId22"/>
              </a:rPr>
              <a:t>Fiche Book </a:t>
            </a:r>
            <a:endParaRPr lang="fr-FR" sz="1000" b="1" dirty="0" smtClean="0"/>
          </a:p>
          <a:p>
            <a:pPr marL="285750" indent="-285750">
              <a:buFont typeface="Wingdings" panose="05000000000000000000" pitchFamily="2" charset="2"/>
              <a:buChar char="§"/>
            </a:pPr>
            <a:r>
              <a:rPr lang="fr-FR" sz="1000" b="1" dirty="0" smtClean="0">
                <a:hlinkClick r:id="rId23"/>
              </a:rPr>
              <a:t>Fiche Produit </a:t>
            </a:r>
            <a:endParaRPr lang="fr-FR" sz="1000" b="1" dirty="0" smtClean="0"/>
          </a:p>
          <a:p>
            <a:pPr marL="285750" indent="-285750">
              <a:buFont typeface="Wingdings" panose="05000000000000000000" pitchFamily="2" charset="2"/>
              <a:buChar char="§"/>
            </a:pPr>
            <a:r>
              <a:rPr lang="fr-FR" sz="1000" b="1" dirty="0" smtClean="0">
                <a:hlinkClick r:id="rId24"/>
              </a:rPr>
              <a:t>CG + Document d’information</a:t>
            </a:r>
            <a:endParaRPr lang="fr-FR" sz="1000" b="1" dirty="0" smtClean="0"/>
          </a:p>
          <a:p>
            <a:pPr marL="285750" indent="-285750">
              <a:buFont typeface="Wingdings" panose="05000000000000000000" pitchFamily="2" charset="2"/>
              <a:buChar char="§"/>
            </a:pPr>
            <a:r>
              <a:rPr lang="fr-FR" sz="1000" b="1" dirty="0" smtClean="0">
                <a:hlinkClick r:id="rId25"/>
              </a:rPr>
              <a:t>Régime général</a:t>
            </a:r>
            <a:endParaRPr lang="fr-FR" sz="1000" b="1" dirty="0" smtClean="0"/>
          </a:p>
          <a:p>
            <a:pPr marL="285750" indent="-285750">
              <a:buFont typeface="Wingdings" panose="05000000000000000000" pitchFamily="2" charset="2"/>
              <a:buChar char="§"/>
            </a:pPr>
            <a:r>
              <a:rPr lang="fr-FR" sz="1000" b="1" dirty="0" smtClean="0">
                <a:hlinkClick r:id="rId26"/>
              </a:rPr>
              <a:t>Régime Alsace-Moselle</a:t>
            </a:r>
            <a:endParaRPr lang="fr-FR" sz="1000" b="1" dirty="0"/>
          </a:p>
        </p:txBody>
      </p:sp>
      <p:sp>
        <p:nvSpPr>
          <p:cNvPr id="117" name="ZoneTexte 116"/>
          <p:cNvSpPr txBox="1"/>
          <p:nvPr/>
        </p:nvSpPr>
        <p:spPr>
          <a:xfrm>
            <a:off x="4180768" y="3382116"/>
            <a:ext cx="1284454" cy="307777"/>
          </a:xfrm>
          <a:prstGeom prst="rect">
            <a:avLst/>
          </a:prstGeom>
          <a:noFill/>
        </p:spPr>
        <p:txBody>
          <a:bodyPr wrap="none" rtlCol="0">
            <a:spAutoFit/>
          </a:bodyPr>
          <a:lstStyle/>
          <a:p>
            <a:r>
              <a:rPr lang="fr-FR" sz="1400" b="1" dirty="0" smtClean="0">
                <a:solidFill>
                  <a:srgbClr val="0070C0"/>
                </a:solidFill>
              </a:rPr>
              <a:t>Garantie Santé</a:t>
            </a:r>
            <a:endParaRPr lang="fr-FR" sz="1400" b="1" dirty="0">
              <a:solidFill>
                <a:srgbClr val="0070C0"/>
              </a:solidFill>
            </a:endParaRPr>
          </a:p>
        </p:txBody>
      </p:sp>
      <p:pic>
        <p:nvPicPr>
          <p:cNvPr id="115" name="Picture 4" descr="Résultat de recherche d'images pour &quot;clic ici&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539226" y="3666621"/>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Image associée"/>
          <p:cNvPicPr>
            <a:picLocks noChangeAspect="1" noChangeArrowheads="1"/>
          </p:cNvPicPr>
          <p:nvPr/>
        </p:nvPicPr>
        <p:blipFill rotWithShape="1">
          <a:blip r:embed="rId27" cstate="print">
            <a:extLst>
              <a:ext uri="{28A0092B-C50C-407E-A947-70E740481C1C}">
                <a14:useLocalDpi xmlns:a14="http://schemas.microsoft.com/office/drawing/2010/main" val="0"/>
              </a:ext>
            </a:extLst>
          </a:blip>
          <a:srcRect l="4676" t="4251" r="3223"/>
          <a:stretch/>
        </p:blipFill>
        <p:spPr bwMode="auto">
          <a:xfrm>
            <a:off x="5539226" y="2778014"/>
            <a:ext cx="637624" cy="63466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535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Préparer ses valises assurances</a:t>
            </a:r>
          </a:p>
          <a:p>
            <a:pPr fontAlgn="auto">
              <a:spcAft>
                <a:spcPts val="0"/>
              </a:spcAft>
              <a:defRPr/>
            </a:pPr>
            <a:r>
              <a:rPr lang="fr-FR" sz="1400" b="0" dirty="0" smtClean="0">
                <a:solidFill>
                  <a:srgbClr val="00B0F0"/>
                </a:solidFill>
                <a:cs typeface="Calibri" panose="020F0502020204030204" pitchFamily="34" charset="0"/>
              </a:rPr>
              <a:t>#les outils à votre disposition</a:t>
            </a:r>
            <a:endParaRPr lang="fr-FR" sz="1400" b="0" dirty="0">
              <a:solidFill>
                <a:srgbClr val="00B0F0"/>
              </a:solidFill>
              <a:cs typeface="Calibri" panose="020F0502020204030204" pitchFamily="34" charset="0"/>
            </a:endParaRPr>
          </a:p>
        </p:txBody>
      </p:sp>
      <p:grpSp>
        <p:nvGrpSpPr>
          <p:cNvPr id="65" name="Groupe 64"/>
          <p:cNvGrpSpPr/>
          <p:nvPr/>
        </p:nvGrpSpPr>
        <p:grpSpPr>
          <a:xfrm>
            <a:off x="4860032" y="1275606"/>
            <a:ext cx="2835968" cy="2942255"/>
            <a:chOff x="3023851" y="113269"/>
            <a:chExt cx="2835968" cy="2942255"/>
          </a:xfrm>
        </p:grpSpPr>
        <p:grpSp>
          <p:nvGrpSpPr>
            <p:cNvPr id="66" name="Groupe 65"/>
            <p:cNvGrpSpPr/>
            <p:nvPr/>
          </p:nvGrpSpPr>
          <p:grpSpPr>
            <a:xfrm>
              <a:off x="3023851" y="113269"/>
              <a:ext cx="2835968" cy="2942255"/>
              <a:chOff x="1505835" y="1218214"/>
              <a:chExt cx="2835968" cy="2942255"/>
            </a:xfrm>
          </p:grpSpPr>
          <p:grpSp>
            <p:nvGrpSpPr>
              <p:cNvPr id="68" name="Groupe 67"/>
              <p:cNvGrpSpPr/>
              <p:nvPr/>
            </p:nvGrpSpPr>
            <p:grpSpPr>
              <a:xfrm>
                <a:off x="1505835" y="1218214"/>
                <a:ext cx="2835968" cy="2942255"/>
                <a:chOff x="1398259" y="267494"/>
                <a:chExt cx="2835968" cy="2942255"/>
              </a:xfrm>
            </p:grpSpPr>
            <p:grpSp>
              <p:nvGrpSpPr>
                <p:cNvPr id="89" name="Groupe 88"/>
                <p:cNvGrpSpPr/>
                <p:nvPr/>
              </p:nvGrpSpPr>
              <p:grpSpPr>
                <a:xfrm>
                  <a:off x="1398259" y="267494"/>
                  <a:ext cx="2835968" cy="2942255"/>
                  <a:chOff x="1398259" y="267494"/>
                  <a:chExt cx="2835968" cy="2942255"/>
                </a:xfrm>
              </p:grpSpPr>
              <p:pic>
                <p:nvPicPr>
                  <p:cNvPr id="9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18" r="1263" b="1658"/>
                  <a:stretch/>
                </p:blipFill>
                <p:spPr bwMode="auto">
                  <a:xfrm>
                    <a:off x="1547664" y="267494"/>
                    <a:ext cx="2585588"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4" name="Rectangle 93"/>
                  <p:cNvSpPr/>
                  <p:nvPr/>
                </p:nvSpPr>
                <p:spPr>
                  <a:xfrm rot="2444194">
                    <a:off x="4090211" y="2849709"/>
                    <a:ext cx="144016" cy="36004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Rectangle 94"/>
                  <p:cNvSpPr/>
                  <p:nvPr/>
                </p:nvSpPr>
                <p:spPr>
                  <a:xfrm rot="14180543">
                    <a:off x="1340641" y="2941111"/>
                    <a:ext cx="322659" cy="20742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0" name="Rectangle à coins arrondis 89"/>
                <p:cNvSpPr/>
                <p:nvPr/>
              </p:nvSpPr>
              <p:spPr>
                <a:xfrm>
                  <a:off x="1763688" y="483518"/>
                  <a:ext cx="2160240" cy="18002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ZoneTexte 90"/>
                <p:cNvSpPr txBox="1"/>
                <p:nvPr/>
              </p:nvSpPr>
              <p:spPr>
                <a:xfrm>
                  <a:off x="1844829" y="1035462"/>
                  <a:ext cx="2079099" cy="1015663"/>
                </a:xfrm>
                <a:prstGeom prst="rect">
                  <a:avLst/>
                </a:prstGeom>
                <a:noFill/>
              </p:spPr>
              <p:txBody>
                <a:bodyPr wrap="square" rtlCol="0">
                  <a:spAutoFit/>
                </a:bodyPr>
                <a:lstStyle/>
                <a:p>
                  <a:pPr marL="285750" indent="-285750">
                    <a:buFont typeface="Wingdings" panose="05000000000000000000" pitchFamily="2" charset="2"/>
                    <a:buChar char="§"/>
                  </a:pPr>
                  <a:r>
                    <a:rPr lang="fr-FR" sz="1000" b="1" dirty="0" smtClean="0">
                      <a:hlinkClick r:id="rId5"/>
                    </a:rPr>
                    <a:t>Tout savoir sur les cartes VISA</a:t>
                  </a:r>
                  <a:endParaRPr lang="fr-FR" sz="1000" b="1" dirty="0" smtClean="0"/>
                </a:p>
                <a:p>
                  <a:pPr marL="285750" indent="-285750">
                    <a:buFont typeface="Wingdings" panose="05000000000000000000" pitchFamily="2" charset="2"/>
                    <a:buChar char="§"/>
                  </a:pPr>
                  <a:r>
                    <a:rPr lang="fr-FR" sz="1000" b="1" dirty="0" smtClean="0">
                      <a:hlinkClick r:id="rId6"/>
                    </a:rPr>
                    <a:t>Assurance et assistance VISA</a:t>
                  </a:r>
                  <a:endParaRPr lang="fr-FR" sz="1000" b="1" dirty="0" smtClean="0"/>
                </a:p>
                <a:p>
                  <a:endParaRPr lang="fr-FR" sz="1000" b="1" dirty="0" smtClean="0"/>
                </a:p>
                <a:p>
                  <a:pPr marL="285750" indent="-285750">
                    <a:buFont typeface="Wingdings" panose="05000000000000000000" pitchFamily="2" charset="2"/>
                    <a:buChar char="§"/>
                  </a:pPr>
                  <a:r>
                    <a:rPr lang="fr-FR" sz="1000" b="1" dirty="0" smtClean="0">
                      <a:hlinkClick r:id="rId7"/>
                    </a:rPr>
                    <a:t>Brochure </a:t>
                  </a:r>
                  <a:r>
                    <a:rPr lang="fr-FR" sz="1000" b="1" dirty="0" err="1" smtClean="0">
                      <a:hlinkClick r:id="rId7"/>
                    </a:rPr>
                    <a:t>Start’Expat</a:t>
                  </a:r>
                  <a:endParaRPr lang="fr-FR" sz="1000" b="1" dirty="0" smtClean="0"/>
                </a:p>
                <a:p>
                  <a:pPr marL="285750" indent="-285750">
                    <a:buFont typeface="Wingdings" panose="05000000000000000000" pitchFamily="2" charset="2"/>
                    <a:buChar char="§"/>
                  </a:pPr>
                  <a:r>
                    <a:rPr lang="fr-FR" sz="1000" b="1" dirty="0" smtClean="0">
                      <a:hlinkClick r:id="rId8"/>
                    </a:rPr>
                    <a:t>Document d’information </a:t>
                  </a:r>
                  <a:r>
                    <a:rPr lang="fr-FR" sz="1000" b="1" dirty="0" err="1" smtClean="0">
                      <a:hlinkClick r:id="rId8"/>
                    </a:rPr>
                    <a:t>Start’Expat</a:t>
                  </a:r>
                  <a:endParaRPr lang="fr-FR" sz="1000" b="1" dirty="0"/>
                </a:p>
              </p:txBody>
            </p:sp>
          </p:grpSp>
          <p:sp>
            <p:nvSpPr>
              <p:cNvPr id="69" name="ZoneTexte 68"/>
              <p:cNvSpPr txBox="1"/>
              <p:nvPr/>
            </p:nvSpPr>
            <p:spPr>
              <a:xfrm>
                <a:off x="1871264" y="1430509"/>
                <a:ext cx="2160240" cy="523220"/>
              </a:xfrm>
              <a:prstGeom prst="rect">
                <a:avLst/>
              </a:prstGeom>
              <a:noFill/>
            </p:spPr>
            <p:txBody>
              <a:bodyPr wrap="square" rtlCol="0">
                <a:spAutoFit/>
              </a:bodyPr>
              <a:lstStyle/>
              <a:p>
                <a:pPr algn="ctr"/>
                <a:r>
                  <a:rPr lang="fr-FR" sz="1400" b="1" dirty="0" smtClean="0">
                    <a:solidFill>
                      <a:srgbClr val="0070C0"/>
                    </a:solidFill>
                  </a:rPr>
                  <a:t>CARTE VISA &amp; </a:t>
                </a:r>
              </a:p>
              <a:p>
                <a:pPr algn="ctr"/>
                <a:r>
                  <a:rPr lang="fr-FR" sz="1400" b="1" dirty="0" smtClean="0">
                    <a:solidFill>
                      <a:srgbClr val="0070C0"/>
                    </a:solidFill>
                  </a:rPr>
                  <a:t>START’EXPAT</a:t>
                </a:r>
                <a:endParaRPr lang="fr-FR" sz="1400" b="1" dirty="0">
                  <a:solidFill>
                    <a:srgbClr val="0070C0"/>
                  </a:solidFill>
                </a:endParaRPr>
              </a:p>
            </p:txBody>
          </p:sp>
        </p:grpSp>
        <p:pic>
          <p:nvPicPr>
            <p:cNvPr id="67" name="Picture 4" descr="Résultat de recherche d'images pour &quot;clic ici&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23597" y="1723876"/>
              <a:ext cx="288032" cy="367654"/>
            </a:xfrm>
            <a:prstGeom prst="rect">
              <a:avLst/>
            </a:prstGeom>
            <a:noFill/>
            <a:extLst>
              <a:ext uri="{909E8E84-426E-40DD-AFC4-6F175D3DCCD1}">
                <a14:hiddenFill xmlns:a14="http://schemas.microsoft.com/office/drawing/2010/main">
                  <a:solidFill>
                    <a:srgbClr val="FFFFFF"/>
                  </a:solidFill>
                </a14:hiddenFill>
              </a:ext>
            </a:extLst>
          </p:spPr>
        </p:pic>
      </p:grpSp>
      <p:pic>
        <p:nvPicPr>
          <p:cNvPr id="96" name="Picture 2" descr="Résultat de recherche d'images pour &quot;carte visa premier&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59778" y="1275606"/>
            <a:ext cx="766248" cy="576064"/>
          </a:xfrm>
          <a:prstGeom prst="rect">
            <a:avLst/>
          </a:prstGeom>
          <a:noFill/>
          <a:extLst>
            <a:ext uri="{909E8E84-426E-40DD-AFC4-6F175D3DCCD1}">
              <a14:hiddenFill xmlns:a14="http://schemas.microsoft.com/office/drawing/2010/main">
                <a:solidFill>
                  <a:srgbClr val="FFFFFF"/>
                </a:solidFill>
              </a14:hiddenFill>
            </a:ext>
          </a:extLst>
        </p:spPr>
      </p:pic>
      <p:sp>
        <p:nvSpPr>
          <p:cNvPr id="97" name="Rectangle à coins arrondis 96"/>
          <p:cNvSpPr/>
          <p:nvPr/>
        </p:nvSpPr>
        <p:spPr>
          <a:xfrm>
            <a:off x="1823553" y="1235599"/>
            <a:ext cx="504056" cy="216024"/>
          </a:xfrm>
          <a:prstGeom prst="roundRect">
            <a:avLst/>
          </a:prstGeom>
          <a:solidFill>
            <a:schemeClr val="bg1"/>
          </a:solid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8" name="Picture 5"/>
          <p:cNvPicPr>
            <a:picLocks noChangeAspect="1" noChangeArrowheads="1"/>
          </p:cNvPicPr>
          <p:nvPr/>
        </p:nvPicPr>
        <p:blipFill rotWithShape="1">
          <a:blip r:embed="rId11">
            <a:extLst>
              <a:ext uri="{28A0092B-C50C-407E-A947-70E740481C1C}">
                <a14:useLocalDpi xmlns:a14="http://schemas.microsoft.com/office/drawing/2010/main" val="0"/>
              </a:ext>
            </a:extLst>
          </a:blip>
          <a:srcRect l="22974" t="14358" r="24764" b="47623"/>
          <a:stretch/>
        </p:blipFill>
        <p:spPr bwMode="auto">
          <a:xfrm>
            <a:off x="899592" y="1399740"/>
            <a:ext cx="2405771" cy="1693115"/>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9" name="Rectangle à coins arrondis 98"/>
          <p:cNvSpPr/>
          <p:nvPr/>
        </p:nvSpPr>
        <p:spPr>
          <a:xfrm>
            <a:off x="1176998" y="1664540"/>
            <a:ext cx="1850957" cy="120528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0" name="ZoneTexte 99"/>
          <p:cNvSpPr txBox="1"/>
          <p:nvPr/>
        </p:nvSpPr>
        <p:spPr>
          <a:xfrm>
            <a:off x="1212571" y="1923678"/>
            <a:ext cx="1794081" cy="861774"/>
          </a:xfrm>
          <a:prstGeom prst="rect">
            <a:avLst/>
          </a:prstGeom>
          <a:noFill/>
        </p:spPr>
        <p:txBody>
          <a:bodyPr wrap="none" rtlCol="0">
            <a:spAutoFit/>
          </a:bodyPr>
          <a:lstStyle/>
          <a:p>
            <a:pPr marL="285750" indent="-285750">
              <a:buFont typeface="Wingdings" panose="05000000000000000000" pitchFamily="2" charset="2"/>
              <a:buChar char="§"/>
            </a:pPr>
            <a:r>
              <a:rPr lang="fr-FR" sz="1000" b="1" dirty="0" smtClean="0">
                <a:hlinkClick r:id="rId12"/>
              </a:rPr>
              <a:t>Fiche Book </a:t>
            </a:r>
            <a:endParaRPr lang="fr-FR" sz="1000" b="1" dirty="0" smtClean="0"/>
          </a:p>
          <a:p>
            <a:pPr marL="285750" indent="-285750">
              <a:buFont typeface="Wingdings" panose="05000000000000000000" pitchFamily="2" charset="2"/>
              <a:buChar char="§"/>
            </a:pPr>
            <a:r>
              <a:rPr lang="fr-FR" sz="1000" b="1" dirty="0" smtClean="0">
                <a:hlinkClick r:id="rId13"/>
              </a:rPr>
              <a:t>Fiche Produit </a:t>
            </a:r>
            <a:endParaRPr lang="fr-FR" sz="1000" b="1" dirty="0" smtClean="0"/>
          </a:p>
          <a:p>
            <a:pPr marL="285750" indent="-285750">
              <a:buFont typeface="Wingdings" panose="05000000000000000000" pitchFamily="2" charset="2"/>
              <a:buChar char="§"/>
            </a:pPr>
            <a:r>
              <a:rPr lang="fr-FR" sz="1000" b="1" dirty="0" smtClean="0">
                <a:hlinkClick r:id="rId14"/>
              </a:rPr>
              <a:t>Condition générales</a:t>
            </a:r>
            <a:endParaRPr lang="fr-FR" sz="1000" b="1" dirty="0" smtClean="0"/>
          </a:p>
          <a:p>
            <a:pPr marL="285750" indent="-285750">
              <a:buFont typeface="Wingdings" panose="05000000000000000000" pitchFamily="2" charset="2"/>
              <a:buChar char="§"/>
            </a:pPr>
            <a:r>
              <a:rPr lang="fr-FR" sz="1000" b="1" dirty="0" smtClean="0">
                <a:hlinkClick r:id="rId15"/>
              </a:rPr>
              <a:t>Document d’information</a:t>
            </a:r>
            <a:endParaRPr lang="fr-FR" sz="1000" b="1" dirty="0" smtClean="0"/>
          </a:p>
          <a:p>
            <a:pPr marL="285750" indent="-285750">
              <a:buFont typeface="Wingdings" panose="05000000000000000000" pitchFamily="2" charset="2"/>
              <a:buChar char="§"/>
            </a:pPr>
            <a:r>
              <a:rPr lang="fr-FR" sz="1000" b="1" dirty="0" smtClean="0">
                <a:hlinkClick r:id="rId16"/>
              </a:rPr>
              <a:t>Mode d’emploi</a:t>
            </a:r>
            <a:endParaRPr lang="fr-FR" sz="1000" b="1" dirty="0"/>
          </a:p>
        </p:txBody>
      </p:sp>
      <p:sp>
        <p:nvSpPr>
          <p:cNvPr id="101" name="ZoneTexte 100"/>
          <p:cNvSpPr txBox="1"/>
          <p:nvPr/>
        </p:nvSpPr>
        <p:spPr>
          <a:xfrm>
            <a:off x="1547503" y="1664540"/>
            <a:ext cx="1124219" cy="307777"/>
          </a:xfrm>
          <a:prstGeom prst="rect">
            <a:avLst/>
          </a:prstGeom>
          <a:noFill/>
        </p:spPr>
        <p:txBody>
          <a:bodyPr wrap="none" rtlCol="0">
            <a:spAutoFit/>
          </a:bodyPr>
          <a:lstStyle/>
          <a:p>
            <a:r>
              <a:rPr lang="fr-FR" sz="1400" b="1" dirty="0" err="1" smtClean="0">
                <a:solidFill>
                  <a:srgbClr val="0070C0"/>
                </a:solidFill>
              </a:rPr>
              <a:t>Sécur’Média</a:t>
            </a:r>
            <a:endParaRPr lang="fr-FR" sz="1400" b="1" dirty="0">
              <a:solidFill>
                <a:srgbClr val="0070C0"/>
              </a:solidFill>
            </a:endParaRPr>
          </a:p>
        </p:txBody>
      </p:sp>
      <p:pic>
        <p:nvPicPr>
          <p:cNvPr id="102" name="Picture 4" descr="Résultat de recherche d'images pour &quot;clic ici&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71722" y="2043574"/>
            <a:ext cx="288032" cy="367654"/>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Résultat de recherche d'images pour &quot;téléphone portable&quot;"/>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13118" t="12174" r="13470" b="12801"/>
          <a:stretch/>
        </p:blipFill>
        <p:spPr bwMode="auto">
          <a:xfrm>
            <a:off x="2790145" y="1107005"/>
            <a:ext cx="729381" cy="745399"/>
          </a:xfrm>
          <a:prstGeom prst="ellipse">
            <a:avLst/>
          </a:prstGeom>
          <a:noFill/>
          <a:extLst>
            <a:ext uri="{909E8E84-426E-40DD-AFC4-6F175D3DCCD1}">
              <a14:hiddenFill xmlns:a14="http://schemas.microsoft.com/office/drawing/2010/main">
                <a:solidFill>
                  <a:srgbClr val="FFFFFF"/>
                </a:solidFill>
              </a14:hiddenFill>
            </a:ext>
          </a:extLst>
        </p:spPr>
      </p:pic>
      <p:pic>
        <p:nvPicPr>
          <p:cNvPr id="104" name="Picture 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327609" y="3219822"/>
            <a:ext cx="1778298" cy="1812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1908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0"/>
            <a:ext cx="2627784"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gner un rectangle avec un coin diagonal 4"/>
          <p:cNvSpPr/>
          <p:nvPr/>
        </p:nvSpPr>
        <p:spPr>
          <a:xfrm>
            <a:off x="811783" y="4032229"/>
            <a:ext cx="5616624" cy="510885"/>
          </a:xfrm>
          <a:prstGeom prst="snip2Diag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8"/>
          <p:cNvSpPr txBox="1">
            <a:spLocks/>
          </p:cNvSpPr>
          <p:nvPr/>
        </p:nvSpPr>
        <p:spPr>
          <a:xfrm>
            <a:off x="101374" y="263154"/>
            <a:ext cx="3095898" cy="523220"/>
          </a:xfrm>
          <a:prstGeom prst="rect">
            <a:avLst/>
          </a:prstGeom>
        </p:spPr>
        <p:txBody>
          <a:bodyPr vert="horz" wrap="square" lIns="91440" tIns="45720" rIns="91440" bIns="45720" rtlCol="0" anchor="t" anchorCtr="0">
            <a:spAutoFit/>
          </a:bodyPr>
          <a:lstStyle>
            <a:lvl1pPr algn="ctr" rtl="0" fontAlgn="base">
              <a:spcBef>
                <a:spcPct val="0"/>
              </a:spcBef>
              <a:spcAft>
                <a:spcPct val="0"/>
              </a:spcAft>
              <a:defRPr sz="35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2800" dirty="0" smtClean="0">
                <a:solidFill>
                  <a:srgbClr val="00B0F0"/>
                </a:solidFill>
              </a:rPr>
              <a:t>SOMMAIRE</a:t>
            </a:r>
            <a:endParaRPr lang="fr-FR" sz="1600" dirty="0">
              <a:solidFill>
                <a:srgbClr val="00B0F0"/>
              </a:solidFill>
            </a:endParaRPr>
          </a:p>
        </p:txBody>
      </p:sp>
      <p:cxnSp>
        <p:nvCxnSpPr>
          <p:cNvPr id="3" name="Connecteur droit 2"/>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007060"/>
            <a:ext cx="393459" cy="33303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322558" y="981219"/>
            <a:ext cx="4968552" cy="507831"/>
          </a:xfrm>
          <a:prstGeom prst="rect">
            <a:avLst/>
          </a:prstGeom>
          <a:noFill/>
        </p:spPr>
        <p:txBody>
          <a:bodyPr wrap="square" rtlCol="0">
            <a:spAutoFit/>
          </a:bodyPr>
          <a:lstStyle/>
          <a:p>
            <a:r>
              <a:rPr lang="fr-FR" sz="1100" b="1" dirty="0" smtClean="0">
                <a:solidFill>
                  <a:srgbClr val="00B0F0"/>
                </a:solidFill>
              </a:rPr>
              <a:t>Pas de vacances sans assurance !</a:t>
            </a:r>
          </a:p>
          <a:p>
            <a:r>
              <a:rPr lang="fr-FR" sz="800" b="1" dirty="0" smtClean="0">
                <a:solidFill>
                  <a:srgbClr val="0070C0"/>
                </a:solidFill>
              </a:rPr>
              <a:t>Pour passer de belles vacances, il est impératif d’être bien couvert, bien assuré.</a:t>
            </a:r>
          </a:p>
          <a:p>
            <a:r>
              <a:rPr lang="fr-FR" sz="800" b="1" dirty="0" smtClean="0">
                <a:solidFill>
                  <a:srgbClr val="0070C0"/>
                </a:solidFill>
              </a:rPr>
              <a:t>L'assurance </a:t>
            </a:r>
            <a:r>
              <a:rPr lang="fr-FR" sz="800" b="1" dirty="0">
                <a:solidFill>
                  <a:srgbClr val="0070C0"/>
                </a:solidFill>
              </a:rPr>
              <a:t>et l'assistance constituent des solutions pour faire face à la plupart des incidents lors des vacances</a:t>
            </a:r>
            <a:r>
              <a:rPr lang="fr-FR" sz="800" b="1" dirty="0" smtClean="0">
                <a:solidFill>
                  <a:srgbClr val="0070C0"/>
                </a:solidFill>
              </a:rPr>
              <a:t>.</a:t>
            </a:r>
            <a:endParaRPr lang="fr-FR" sz="1200" b="1" dirty="0">
              <a:solidFill>
                <a:srgbClr val="0070C0"/>
              </a:solidFill>
            </a:endParaRPr>
          </a:p>
        </p:txBody>
      </p:sp>
      <p:sp>
        <p:nvSpPr>
          <p:cNvPr id="10" name="ZoneTexte 9"/>
          <p:cNvSpPr txBox="1"/>
          <p:nvPr/>
        </p:nvSpPr>
        <p:spPr>
          <a:xfrm>
            <a:off x="1322558" y="1460341"/>
            <a:ext cx="4968552" cy="507831"/>
          </a:xfrm>
          <a:prstGeom prst="rect">
            <a:avLst/>
          </a:prstGeom>
          <a:noFill/>
        </p:spPr>
        <p:txBody>
          <a:bodyPr wrap="square" rtlCol="0">
            <a:spAutoFit/>
          </a:bodyPr>
          <a:lstStyle/>
          <a:p>
            <a:r>
              <a:rPr lang="fr-FR" sz="1100" b="1" dirty="0">
                <a:solidFill>
                  <a:srgbClr val="00B0F0"/>
                </a:solidFill>
              </a:rPr>
              <a:t>Les valises de </a:t>
            </a:r>
            <a:r>
              <a:rPr lang="fr-FR" sz="1100" b="1" dirty="0" smtClean="0">
                <a:solidFill>
                  <a:srgbClr val="00B0F0"/>
                </a:solidFill>
              </a:rPr>
              <a:t>l’assurance</a:t>
            </a:r>
          </a:p>
          <a:p>
            <a:r>
              <a:rPr lang="fr-FR" sz="800" b="1" dirty="0">
                <a:solidFill>
                  <a:srgbClr val="0070C0"/>
                </a:solidFill>
              </a:rPr>
              <a:t>Pour profiter des vacances </a:t>
            </a:r>
            <a:r>
              <a:rPr lang="fr-FR" sz="800" b="1" dirty="0" smtClean="0">
                <a:solidFill>
                  <a:srgbClr val="0070C0"/>
                </a:solidFill>
              </a:rPr>
              <a:t>en </a:t>
            </a:r>
            <a:r>
              <a:rPr lang="fr-FR" sz="800" b="1" dirty="0">
                <a:solidFill>
                  <a:srgbClr val="0070C0"/>
                </a:solidFill>
              </a:rPr>
              <a:t>toute tranquillité, il est important de vérifier que la valise « protection » est prête et complète</a:t>
            </a:r>
            <a:r>
              <a:rPr lang="fr-FR" sz="800" b="1" dirty="0" smtClean="0">
                <a:solidFill>
                  <a:srgbClr val="0070C0"/>
                </a:solidFill>
              </a:rPr>
              <a:t>. Trouvez la check-list de nos assurances et assistances.</a:t>
            </a:r>
            <a:endParaRPr lang="fr-FR" sz="800" b="1" dirty="0">
              <a:solidFill>
                <a:srgbClr val="0070C0"/>
              </a:solidFill>
            </a:endParaRPr>
          </a:p>
        </p:txBody>
      </p:sp>
      <p:sp>
        <p:nvSpPr>
          <p:cNvPr id="11" name="ZoneTexte 10"/>
          <p:cNvSpPr txBox="1"/>
          <p:nvPr/>
        </p:nvSpPr>
        <p:spPr>
          <a:xfrm>
            <a:off x="1322558" y="2042101"/>
            <a:ext cx="4968552" cy="630942"/>
          </a:xfrm>
          <a:prstGeom prst="rect">
            <a:avLst/>
          </a:prstGeom>
          <a:noFill/>
        </p:spPr>
        <p:txBody>
          <a:bodyPr wrap="square" rtlCol="0">
            <a:spAutoFit/>
          </a:bodyPr>
          <a:lstStyle/>
          <a:p>
            <a:r>
              <a:rPr lang="fr-FR" sz="1100" b="1" dirty="0" smtClean="0">
                <a:solidFill>
                  <a:srgbClr val="00B0F0"/>
                </a:solidFill>
              </a:rPr>
              <a:t>La famille MARTIN part en vacances.</a:t>
            </a:r>
          </a:p>
          <a:p>
            <a:r>
              <a:rPr lang="fr-FR" sz="800" b="1" dirty="0" smtClean="0">
                <a:solidFill>
                  <a:srgbClr val="0070C0"/>
                </a:solidFill>
              </a:rPr>
              <a:t>Portrait d’une famille en vacances. </a:t>
            </a:r>
          </a:p>
          <a:p>
            <a:r>
              <a:rPr lang="fr-FR" sz="800" b="1" dirty="0" smtClean="0">
                <a:solidFill>
                  <a:srgbClr val="0070C0"/>
                </a:solidFill>
              </a:rPr>
              <a:t>Accident</a:t>
            </a:r>
            <a:r>
              <a:rPr lang="fr-FR" sz="800" b="1" dirty="0">
                <a:solidFill>
                  <a:srgbClr val="0070C0"/>
                </a:solidFill>
              </a:rPr>
              <a:t>, </a:t>
            </a:r>
            <a:r>
              <a:rPr lang="fr-FR" sz="800" b="1" dirty="0" smtClean="0">
                <a:solidFill>
                  <a:srgbClr val="0070C0"/>
                </a:solidFill>
              </a:rPr>
              <a:t>maladie</a:t>
            </a:r>
            <a:r>
              <a:rPr lang="fr-FR" sz="800" b="1" dirty="0">
                <a:solidFill>
                  <a:srgbClr val="0070C0"/>
                </a:solidFill>
              </a:rPr>
              <a:t>, </a:t>
            </a:r>
            <a:r>
              <a:rPr lang="fr-FR" sz="800" b="1" dirty="0" smtClean="0">
                <a:solidFill>
                  <a:srgbClr val="0070C0"/>
                </a:solidFill>
              </a:rPr>
              <a:t>perte de </a:t>
            </a:r>
            <a:r>
              <a:rPr lang="fr-FR" sz="800" b="1" dirty="0">
                <a:solidFill>
                  <a:srgbClr val="0070C0"/>
                </a:solidFill>
              </a:rPr>
              <a:t>bagages, </a:t>
            </a:r>
            <a:r>
              <a:rPr lang="fr-FR" sz="800" b="1" dirty="0" smtClean="0">
                <a:solidFill>
                  <a:srgbClr val="0070C0"/>
                </a:solidFill>
              </a:rPr>
              <a:t>panne </a:t>
            </a:r>
            <a:r>
              <a:rPr lang="fr-FR" sz="800" b="1" dirty="0">
                <a:solidFill>
                  <a:srgbClr val="0070C0"/>
                </a:solidFill>
              </a:rPr>
              <a:t>de voiture </a:t>
            </a:r>
            <a:r>
              <a:rPr lang="fr-FR" sz="800" b="1" dirty="0" smtClean="0">
                <a:solidFill>
                  <a:srgbClr val="0070C0"/>
                </a:solidFill>
              </a:rPr>
              <a:t>ne seront que quelques unes de leurs mésaventures… Sont-ils biens assurés ? </a:t>
            </a:r>
            <a:endParaRPr lang="fr-FR" sz="1200" b="1" dirty="0">
              <a:solidFill>
                <a:srgbClr val="0070C0"/>
              </a:solidFill>
            </a:endParaRPr>
          </a:p>
        </p:txBody>
      </p:sp>
      <p:sp>
        <p:nvSpPr>
          <p:cNvPr id="12" name="ZoneTexte 11"/>
          <p:cNvSpPr txBox="1"/>
          <p:nvPr/>
        </p:nvSpPr>
        <p:spPr>
          <a:xfrm>
            <a:off x="1322558" y="2746972"/>
            <a:ext cx="4968552" cy="754053"/>
          </a:xfrm>
          <a:prstGeom prst="rect">
            <a:avLst/>
          </a:prstGeom>
          <a:noFill/>
        </p:spPr>
        <p:txBody>
          <a:bodyPr wrap="square" rtlCol="0">
            <a:spAutoFit/>
          </a:bodyPr>
          <a:lstStyle/>
          <a:p>
            <a:r>
              <a:rPr lang="fr-FR" sz="1100" b="1" dirty="0" smtClean="0">
                <a:solidFill>
                  <a:srgbClr val="00B0F0"/>
                </a:solidFill>
              </a:rPr>
              <a:t>Départ pour la montagne, la mer et l’étranger.</a:t>
            </a:r>
          </a:p>
          <a:p>
            <a:r>
              <a:rPr lang="fr-FR" sz="800" b="1" dirty="0" smtClean="0">
                <a:solidFill>
                  <a:srgbClr val="0070C0"/>
                </a:solidFill>
              </a:rPr>
              <a:t>Les tribulations estivales de la famille MARTIN commencent ! </a:t>
            </a:r>
          </a:p>
          <a:p>
            <a:r>
              <a:rPr lang="fr-FR" sz="800" b="1" dirty="0" smtClean="0">
                <a:solidFill>
                  <a:srgbClr val="0070C0"/>
                </a:solidFill>
              </a:rPr>
              <a:t>Incidents, galères et tuiles sont leurs lots quotidiens.</a:t>
            </a:r>
          </a:p>
          <a:p>
            <a:r>
              <a:rPr lang="fr-FR" sz="800" b="1" dirty="0" smtClean="0">
                <a:solidFill>
                  <a:srgbClr val="0070C0"/>
                </a:solidFill>
              </a:rPr>
              <a:t>Dans </a:t>
            </a:r>
            <a:r>
              <a:rPr lang="fr-FR" sz="800" b="1" dirty="0">
                <a:solidFill>
                  <a:srgbClr val="0070C0"/>
                </a:solidFill>
              </a:rPr>
              <a:t>quelles conditions les contrats d’assurance et d’assistance sont-ils susceptibles d’intervenir ? Que proposent-ils ? A vous de </a:t>
            </a:r>
            <a:r>
              <a:rPr lang="fr-FR" sz="800" b="1" dirty="0" smtClean="0">
                <a:solidFill>
                  <a:srgbClr val="0070C0"/>
                </a:solidFill>
              </a:rPr>
              <a:t>vérifier !</a:t>
            </a:r>
            <a:endParaRPr lang="fr-FR" sz="800" b="1" dirty="0">
              <a:solidFill>
                <a:srgbClr val="0070C0"/>
              </a:solidFill>
            </a:endParaRPr>
          </a:p>
        </p:txBody>
      </p:sp>
      <p:sp>
        <p:nvSpPr>
          <p:cNvPr id="13" name="ZoneTexte 12"/>
          <p:cNvSpPr txBox="1"/>
          <p:nvPr/>
        </p:nvSpPr>
        <p:spPr>
          <a:xfrm>
            <a:off x="1322557" y="3574954"/>
            <a:ext cx="5097399" cy="384721"/>
          </a:xfrm>
          <a:prstGeom prst="rect">
            <a:avLst/>
          </a:prstGeom>
          <a:noFill/>
        </p:spPr>
        <p:txBody>
          <a:bodyPr wrap="square" rtlCol="0">
            <a:spAutoFit/>
          </a:bodyPr>
          <a:lstStyle/>
          <a:p>
            <a:r>
              <a:rPr lang="fr-FR" sz="1100" b="1" dirty="0" smtClean="0">
                <a:solidFill>
                  <a:srgbClr val="00B0F0"/>
                </a:solidFill>
              </a:rPr>
              <a:t>Les indispensables de l’assurance.</a:t>
            </a:r>
          </a:p>
          <a:p>
            <a:r>
              <a:rPr lang="fr-FR" sz="800" b="1" dirty="0" smtClean="0">
                <a:solidFill>
                  <a:srgbClr val="0070C0"/>
                </a:solidFill>
              </a:rPr>
              <a:t>Pour vous former, pour progresser ou simplement rester à jour, </a:t>
            </a:r>
            <a:r>
              <a:rPr lang="fr-FR" sz="800" b="1" dirty="0">
                <a:solidFill>
                  <a:srgbClr val="0070C0"/>
                </a:solidFill>
              </a:rPr>
              <a:t>l</a:t>
            </a:r>
            <a:r>
              <a:rPr lang="fr-FR" sz="800" b="1" dirty="0" smtClean="0">
                <a:solidFill>
                  <a:srgbClr val="0070C0"/>
                </a:solidFill>
              </a:rPr>
              <a:t>es outils d’aide à la vente sont à votre disposition.</a:t>
            </a:r>
            <a:endParaRPr lang="fr-FR" sz="800" b="1" dirty="0">
              <a:solidFill>
                <a:srgbClr val="0070C0"/>
              </a:solidFill>
            </a:endParaRPr>
          </a:p>
        </p:txBody>
      </p:sp>
      <p:sp>
        <p:nvSpPr>
          <p:cNvPr id="14" name="ZoneTexte 13"/>
          <p:cNvSpPr txBox="1"/>
          <p:nvPr/>
        </p:nvSpPr>
        <p:spPr>
          <a:xfrm>
            <a:off x="1322558" y="4033604"/>
            <a:ext cx="4968552" cy="507831"/>
          </a:xfrm>
          <a:prstGeom prst="rect">
            <a:avLst/>
          </a:prstGeom>
          <a:noFill/>
        </p:spPr>
        <p:txBody>
          <a:bodyPr wrap="square" rtlCol="0">
            <a:spAutoFit/>
          </a:bodyPr>
          <a:lstStyle/>
          <a:p>
            <a:r>
              <a:rPr lang="fr-FR" sz="1100" b="1" dirty="0" smtClean="0">
                <a:solidFill>
                  <a:srgbClr val="00B0F0"/>
                </a:solidFill>
              </a:rPr>
              <a:t>Maîtriser le budget des vacances.</a:t>
            </a:r>
          </a:p>
          <a:p>
            <a:r>
              <a:rPr lang="fr-FR" sz="800" b="1" dirty="0" smtClean="0">
                <a:solidFill>
                  <a:srgbClr val="0070C0"/>
                </a:solidFill>
              </a:rPr>
              <a:t>Faire ses comptes et maîtriser ses dépenses est une priorité pour les vacanciers. Retrouvez les remises et primes de nos offres destinées à nos clients.</a:t>
            </a:r>
            <a:endParaRPr lang="fr-FR" sz="800" b="1" dirty="0">
              <a:solidFill>
                <a:srgbClr val="0070C0"/>
              </a:solidFill>
            </a:endParaRPr>
          </a:p>
        </p:txBody>
      </p:sp>
      <p:pic>
        <p:nvPicPr>
          <p:cNvPr id="16"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1547737"/>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133496"/>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2746972"/>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3574954"/>
            <a:ext cx="393459" cy="333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étoile de mer dessi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83"/>
          <a:stretch/>
        </p:blipFill>
        <p:spPr bwMode="auto">
          <a:xfrm>
            <a:off x="929099" y="4042550"/>
            <a:ext cx="393459" cy="3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24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7504" y="915565"/>
            <a:ext cx="1224136" cy="3168899"/>
          </a:xfrm>
          <a:prstGeom prst="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MAITRISER Le budget des vacances</a:t>
            </a:r>
          </a:p>
          <a:p>
            <a:pPr fontAlgn="auto">
              <a:spcAft>
                <a:spcPts val="0"/>
              </a:spcAft>
              <a:defRPr/>
            </a:pPr>
            <a:r>
              <a:rPr lang="fr-FR" sz="1400" b="0" cap="none" dirty="0" smtClean="0">
                <a:solidFill>
                  <a:srgbClr val="00B0F0"/>
                </a:solidFill>
                <a:cs typeface="Calibri" panose="020F0502020204030204" pitchFamily="34" charset="0"/>
              </a:rPr>
              <a:t>Offres promotionnelles destinées à nos clients :</a:t>
            </a:r>
            <a:endParaRPr lang="fr-FR" sz="1400" b="0" dirty="0">
              <a:solidFill>
                <a:srgbClr val="00B0F0"/>
              </a:solidFill>
              <a:cs typeface="Calibri" panose="020F0502020204030204" pitchFamily="34" charset="0"/>
            </a:endParaRPr>
          </a:p>
        </p:txBody>
      </p:sp>
      <p:grpSp>
        <p:nvGrpSpPr>
          <p:cNvPr id="6" name="Groupe 5"/>
          <p:cNvGrpSpPr/>
          <p:nvPr/>
        </p:nvGrpSpPr>
        <p:grpSpPr>
          <a:xfrm>
            <a:off x="1403648" y="915566"/>
            <a:ext cx="6435435" cy="4104456"/>
            <a:chOff x="1497645" y="1092222"/>
            <a:chExt cx="6612160" cy="4527806"/>
          </a:xfrm>
        </p:grpSpPr>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7645" y="1092222"/>
              <a:ext cx="6612160" cy="3495752"/>
            </a:xfrm>
            <a:prstGeom prst="rect">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819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17124"/>
            <a:stretch/>
          </p:blipFill>
          <p:spPr bwMode="auto">
            <a:xfrm>
              <a:off x="1497645" y="4652138"/>
              <a:ext cx="6612160" cy="967890"/>
            </a:xfrm>
            <a:prstGeom prst="rect">
              <a:avLst/>
            </a:prstGeom>
            <a:solidFill>
              <a:srgbClr val="0070C0"/>
            </a:solidFill>
            <a:ln w="12700">
              <a:solidFill>
                <a:srgbClr val="0070C0"/>
              </a:solidFill>
              <a:miter lim="800000"/>
              <a:headEnd/>
              <a:tailEnd/>
            </a:ln>
          </p:spPr>
        </p:pic>
      </p:grpSp>
      <p:sp>
        <p:nvSpPr>
          <p:cNvPr id="8" name="ZoneTexte 7"/>
          <p:cNvSpPr txBox="1"/>
          <p:nvPr/>
        </p:nvSpPr>
        <p:spPr>
          <a:xfrm>
            <a:off x="7951591" y="3625892"/>
            <a:ext cx="1071127" cy="253916"/>
          </a:xfrm>
          <a:prstGeom prst="rect">
            <a:avLst/>
          </a:prstGeom>
          <a:noFill/>
        </p:spPr>
        <p:txBody>
          <a:bodyPr wrap="none" rtlCol="0">
            <a:spAutoFit/>
          </a:bodyPr>
          <a:lstStyle/>
          <a:p>
            <a:r>
              <a:rPr lang="fr-FR" sz="1050" b="1" dirty="0" smtClean="0">
                <a:solidFill>
                  <a:srgbClr val="0070C0"/>
                </a:solidFill>
              </a:rPr>
              <a:t>Book des Offres</a:t>
            </a:r>
            <a:endParaRPr lang="fr-FR" sz="1050" b="1" dirty="0">
              <a:solidFill>
                <a:srgbClr val="0070C0"/>
              </a:solidFill>
            </a:endParaRPr>
          </a:p>
        </p:txBody>
      </p:sp>
      <p:pic>
        <p:nvPicPr>
          <p:cNvPr id="8196" name="Picture 4">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45997" y="3940830"/>
            <a:ext cx="882316" cy="629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Résultat de recherche d'images pour &quot;clic ici&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7155" y="4396933"/>
            <a:ext cx="288032" cy="3687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ésultat de recherche d'images pour &quot;étoile de mer dessin&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7383"/>
          <a:stretch/>
        </p:blipFill>
        <p:spPr bwMode="auto">
          <a:xfrm>
            <a:off x="434940" y="1491630"/>
            <a:ext cx="510433" cy="432048"/>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p:cNvSpPr txBox="1"/>
          <p:nvPr/>
        </p:nvSpPr>
        <p:spPr>
          <a:xfrm>
            <a:off x="197897" y="2067694"/>
            <a:ext cx="1043350" cy="261610"/>
          </a:xfrm>
          <a:prstGeom prst="rect">
            <a:avLst/>
          </a:prstGeom>
          <a:noFill/>
        </p:spPr>
        <p:txBody>
          <a:bodyPr wrap="square" rtlCol="0">
            <a:spAutoFit/>
          </a:bodyPr>
          <a:lstStyle/>
          <a:p>
            <a:r>
              <a:rPr lang="fr-FR" sz="1100" b="1" dirty="0" smtClean="0">
                <a:solidFill>
                  <a:srgbClr val="00B0F0"/>
                </a:solidFill>
              </a:rPr>
              <a:t>Les assurances</a:t>
            </a:r>
          </a:p>
        </p:txBody>
      </p:sp>
      <p:sp>
        <p:nvSpPr>
          <p:cNvPr id="18" name="Rectangle 17"/>
          <p:cNvSpPr/>
          <p:nvPr/>
        </p:nvSpPr>
        <p:spPr>
          <a:xfrm>
            <a:off x="107504" y="4142630"/>
            <a:ext cx="1224136" cy="877392"/>
          </a:xfrm>
          <a:prstGeom prst="rect">
            <a:avLst/>
          </a:prstGeom>
          <a:solidFill>
            <a:schemeClr val="accent1">
              <a:lumMod val="40000"/>
              <a:lumOff val="60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Picture 4" descr="Résultat de recherche d'images pour &quot;étoile de mer dessin&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7383"/>
          <a:stretch/>
        </p:blipFill>
        <p:spPr bwMode="auto">
          <a:xfrm>
            <a:off x="464355" y="4233180"/>
            <a:ext cx="510433" cy="432048"/>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p:cNvSpPr txBox="1"/>
          <p:nvPr/>
        </p:nvSpPr>
        <p:spPr>
          <a:xfrm>
            <a:off x="288290" y="4665228"/>
            <a:ext cx="1043350" cy="261610"/>
          </a:xfrm>
          <a:prstGeom prst="rect">
            <a:avLst/>
          </a:prstGeom>
          <a:noFill/>
        </p:spPr>
        <p:txBody>
          <a:bodyPr wrap="square" rtlCol="0">
            <a:spAutoFit/>
          </a:bodyPr>
          <a:lstStyle/>
          <a:p>
            <a:r>
              <a:rPr lang="fr-FR" sz="1100" b="1" dirty="0" smtClean="0">
                <a:solidFill>
                  <a:srgbClr val="0070C0"/>
                </a:solidFill>
              </a:rPr>
              <a:t>Les cartes</a:t>
            </a:r>
          </a:p>
        </p:txBody>
      </p:sp>
      <p:sp>
        <p:nvSpPr>
          <p:cNvPr id="22" name="ZoneTexte 21"/>
          <p:cNvSpPr txBox="1"/>
          <p:nvPr/>
        </p:nvSpPr>
        <p:spPr>
          <a:xfrm>
            <a:off x="7272068" y="1109780"/>
            <a:ext cx="972340" cy="215444"/>
          </a:xfrm>
          <a:prstGeom prst="rect">
            <a:avLst/>
          </a:prstGeom>
          <a:solidFill>
            <a:schemeClr val="accent5">
              <a:lumMod val="20000"/>
              <a:lumOff val="80000"/>
            </a:schemeClr>
          </a:solidFill>
          <a:ln>
            <a:solidFill>
              <a:srgbClr val="00B0F0"/>
            </a:solidFill>
          </a:ln>
        </p:spPr>
        <p:txBody>
          <a:bodyPr wrap="square" rtlCol="0">
            <a:spAutoFit/>
          </a:bodyPr>
          <a:lstStyle/>
          <a:p>
            <a:pPr algn="r"/>
            <a:r>
              <a:rPr lang="fr-FR" sz="800" b="1" dirty="0" smtClean="0">
                <a:solidFill>
                  <a:srgbClr val="00B0F0"/>
                </a:solidFill>
              </a:rPr>
              <a:t>Voir dia n°24</a:t>
            </a:r>
          </a:p>
        </p:txBody>
      </p:sp>
      <p:pic>
        <p:nvPicPr>
          <p:cNvPr id="21" name="Picture 4" descr="Résultat de recherche d'images pour &quot;étoile de mer dessin&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17383"/>
          <a:stretch/>
        </p:blipFill>
        <p:spPr bwMode="auto">
          <a:xfrm>
            <a:off x="7335200" y="1093570"/>
            <a:ext cx="255216" cy="216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4672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7504" y="1279057"/>
            <a:ext cx="1224136" cy="1671965"/>
          </a:xfrm>
          <a:prstGeom prst="rect">
            <a:avLst/>
          </a:prstGeom>
          <a:solidFill>
            <a:schemeClr val="accent5">
              <a:lumMod val="20000"/>
              <a:lumOff val="8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MAITRISER Le budget des vacances</a:t>
            </a:r>
          </a:p>
          <a:p>
            <a:pPr fontAlgn="auto">
              <a:spcAft>
                <a:spcPts val="0"/>
              </a:spcAft>
              <a:defRPr/>
            </a:pPr>
            <a:r>
              <a:rPr lang="fr-FR" sz="1400" b="0" cap="none" dirty="0" smtClean="0">
                <a:solidFill>
                  <a:srgbClr val="00B0F0"/>
                </a:solidFill>
                <a:cs typeface="Calibri" panose="020F0502020204030204" pitchFamily="34" charset="0"/>
              </a:rPr>
              <a:t>Offres promotionnelles destinées au Marché des Jeunes :</a:t>
            </a:r>
            <a:endParaRPr lang="fr-FR" sz="1400" b="0" dirty="0">
              <a:solidFill>
                <a:srgbClr val="00B0F0"/>
              </a:solidFill>
              <a:cs typeface="Calibri" panose="020F0502020204030204" pitchFamily="34" charset="0"/>
            </a:endParaRPr>
          </a:p>
        </p:txBody>
      </p:sp>
      <p:sp>
        <p:nvSpPr>
          <p:cNvPr id="8" name="ZoneTexte 7"/>
          <p:cNvSpPr txBox="1"/>
          <p:nvPr/>
        </p:nvSpPr>
        <p:spPr>
          <a:xfrm>
            <a:off x="7951591" y="3625892"/>
            <a:ext cx="1071127" cy="253916"/>
          </a:xfrm>
          <a:prstGeom prst="rect">
            <a:avLst/>
          </a:prstGeom>
          <a:noFill/>
        </p:spPr>
        <p:txBody>
          <a:bodyPr wrap="none" rtlCol="0">
            <a:spAutoFit/>
          </a:bodyPr>
          <a:lstStyle/>
          <a:p>
            <a:r>
              <a:rPr lang="fr-FR" sz="1050" b="1" dirty="0" smtClean="0">
                <a:solidFill>
                  <a:srgbClr val="0070C0"/>
                </a:solidFill>
              </a:rPr>
              <a:t>Book des Offres</a:t>
            </a:r>
            <a:endParaRPr lang="fr-FR" sz="1050" b="1" dirty="0">
              <a:solidFill>
                <a:srgbClr val="0070C0"/>
              </a:solidFill>
            </a:endParaRPr>
          </a:p>
        </p:txBody>
      </p:sp>
      <p:pic>
        <p:nvPicPr>
          <p:cNvPr id="8196" name="Picture 4">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45997" y="3940830"/>
            <a:ext cx="882316" cy="629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7155" y="4396933"/>
            <a:ext cx="288032" cy="3687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ésultat de recherche d'images pour &quot;étoile de mer dessin&quot;"/>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7383"/>
          <a:stretch/>
        </p:blipFill>
        <p:spPr bwMode="auto">
          <a:xfrm>
            <a:off x="484244" y="1635646"/>
            <a:ext cx="510433" cy="432048"/>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p:cNvSpPr txBox="1"/>
          <p:nvPr/>
        </p:nvSpPr>
        <p:spPr>
          <a:xfrm>
            <a:off x="197897" y="2067694"/>
            <a:ext cx="1043350" cy="261610"/>
          </a:xfrm>
          <a:prstGeom prst="rect">
            <a:avLst/>
          </a:prstGeom>
          <a:noFill/>
        </p:spPr>
        <p:txBody>
          <a:bodyPr wrap="square" rtlCol="0">
            <a:spAutoFit/>
          </a:bodyPr>
          <a:lstStyle/>
          <a:p>
            <a:r>
              <a:rPr lang="fr-FR" sz="1100" b="1" dirty="0" smtClean="0">
                <a:solidFill>
                  <a:srgbClr val="00B0F0"/>
                </a:solidFill>
              </a:rPr>
              <a:t>Les assurances</a:t>
            </a:r>
          </a:p>
        </p:txBody>
      </p:sp>
      <p:sp>
        <p:nvSpPr>
          <p:cNvPr id="18" name="Rectangle 17"/>
          <p:cNvSpPr/>
          <p:nvPr/>
        </p:nvSpPr>
        <p:spPr>
          <a:xfrm>
            <a:off x="107504" y="3022858"/>
            <a:ext cx="1224136" cy="741650"/>
          </a:xfrm>
          <a:prstGeom prst="rect">
            <a:avLst/>
          </a:prstGeom>
          <a:solidFill>
            <a:schemeClr val="accent1">
              <a:lumMod val="40000"/>
              <a:lumOff val="60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9" name="Picture 4" descr="Résultat de recherche d'images pour &quot;étoile de mer dessin&quot;"/>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7383"/>
          <a:stretch/>
        </p:blipFill>
        <p:spPr bwMode="auto">
          <a:xfrm>
            <a:off x="464355" y="3075806"/>
            <a:ext cx="510433" cy="432048"/>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p:cNvSpPr txBox="1"/>
          <p:nvPr/>
        </p:nvSpPr>
        <p:spPr>
          <a:xfrm>
            <a:off x="288290" y="3507854"/>
            <a:ext cx="1043350" cy="261610"/>
          </a:xfrm>
          <a:prstGeom prst="rect">
            <a:avLst/>
          </a:prstGeom>
          <a:noFill/>
        </p:spPr>
        <p:txBody>
          <a:bodyPr wrap="square" rtlCol="0">
            <a:spAutoFit/>
          </a:bodyPr>
          <a:lstStyle/>
          <a:p>
            <a:r>
              <a:rPr lang="fr-FR" sz="1100" b="1" dirty="0" smtClean="0">
                <a:solidFill>
                  <a:srgbClr val="0070C0"/>
                </a:solidFill>
              </a:rPr>
              <a:t>Les cartes</a:t>
            </a:r>
          </a:p>
        </p:txBody>
      </p:sp>
      <p:pic>
        <p:nvPicPr>
          <p:cNvPr id="921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6134" y="1279057"/>
            <a:ext cx="6355710" cy="1671965"/>
          </a:xfrm>
          <a:prstGeom prst="rect">
            <a:avLst/>
          </a:prstGeom>
          <a:noFill/>
          <a:ln w="12700">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9219"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09628" y="3022857"/>
            <a:ext cx="6361399" cy="741650"/>
          </a:xfrm>
          <a:prstGeom prst="rect">
            <a:avLst/>
          </a:prstGeom>
          <a:noFill/>
          <a:ln w="12700">
            <a:solidFill>
              <a:srgbClr val="0070C0"/>
            </a:solidFill>
            <a:miter lim="800000"/>
            <a:headEnd/>
            <a:tailEnd/>
          </a:ln>
          <a:extLst>
            <a:ext uri="{909E8E84-426E-40DD-AFC4-6F175D3DCCD1}">
              <a14:hiddenFill xmlns:a14="http://schemas.microsoft.com/office/drawing/2010/main">
                <a:solidFill>
                  <a:schemeClr val="accent1"/>
                </a:solidFill>
              </a14:hiddenFill>
            </a:ext>
          </a:extLst>
        </p:spPr>
      </p:pic>
      <p:pic>
        <p:nvPicPr>
          <p:cNvPr id="9220"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19348" y="1771755"/>
            <a:ext cx="908965" cy="1339046"/>
          </a:xfrm>
          <a:prstGeom prst="ellipse">
            <a:avLst/>
          </a:prstGeom>
          <a:noFill/>
          <a:ln>
            <a:noFill/>
          </a:ln>
          <a:effectLst>
            <a:glow rad="228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7844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739296" y="1761289"/>
            <a:ext cx="2066919" cy="36004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Contrat détenu</a:t>
            </a:r>
            <a:endParaRPr lang="fr-FR" dirty="0">
              <a:solidFill>
                <a:prstClr val="white"/>
              </a:solidFill>
            </a:endParaRPr>
          </a:p>
        </p:txBody>
      </p:sp>
      <p:sp>
        <p:nvSpPr>
          <p:cNvPr id="7" name="Rectangle 6"/>
          <p:cNvSpPr/>
          <p:nvPr/>
        </p:nvSpPr>
        <p:spPr>
          <a:xfrm>
            <a:off x="397125" y="1048224"/>
            <a:ext cx="5254996" cy="461665"/>
          </a:xfrm>
          <a:prstGeom prst="rect">
            <a:avLst/>
          </a:prstGeom>
        </p:spPr>
        <p:txBody>
          <a:bodyPr wrap="square">
            <a:spAutoFit/>
          </a:bodyPr>
          <a:lstStyle/>
          <a:p>
            <a:r>
              <a:rPr lang="fr-FR" sz="1200" b="1" dirty="0">
                <a:solidFill>
                  <a:srgbClr val="00B0F0"/>
                </a:solidFill>
              </a:rPr>
              <a:t>UNE REMISE TARIFAIRE ALLANT JUSQU’À -7% sur toute la durée de vie du contrat, à partir du 2ème contrat </a:t>
            </a:r>
            <a:r>
              <a:rPr lang="fr-FR" sz="1200" b="1" dirty="0" smtClean="0">
                <a:solidFill>
                  <a:srgbClr val="00B0F0"/>
                </a:solidFill>
              </a:rPr>
              <a:t>souscrit :</a:t>
            </a:r>
            <a:endParaRPr lang="fr-FR" dirty="0">
              <a:solidFill>
                <a:prstClr val="black"/>
              </a:solidFill>
            </a:endParaRPr>
          </a:p>
        </p:txBody>
      </p:sp>
      <p:sp>
        <p:nvSpPr>
          <p:cNvPr id="9" name="Rectangle à coins arrondis 8"/>
          <p:cNvSpPr/>
          <p:nvPr/>
        </p:nvSpPr>
        <p:spPr>
          <a:xfrm>
            <a:off x="2878224" y="1761289"/>
            <a:ext cx="5078152" cy="36004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Remise à partir du 2</a:t>
            </a:r>
            <a:r>
              <a:rPr lang="fr-FR" baseline="30000" dirty="0" smtClean="0">
                <a:solidFill>
                  <a:prstClr val="white"/>
                </a:solidFill>
              </a:rPr>
              <a:t>ème</a:t>
            </a:r>
            <a:r>
              <a:rPr lang="fr-FR" dirty="0" smtClean="0">
                <a:solidFill>
                  <a:prstClr val="white"/>
                </a:solidFill>
              </a:rPr>
              <a:t> contrat souscrit</a:t>
            </a:r>
            <a:endParaRPr lang="fr-FR" dirty="0">
              <a:solidFill>
                <a:prstClr val="white"/>
              </a:solidFill>
            </a:endParaRPr>
          </a:p>
        </p:txBody>
      </p:sp>
      <p:sp>
        <p:nvSpPr>
          <p:cNvPr id="10" name="Rectangle à coins arrondis 9"/>
          <p:cNvSpPr/>
          <p:nvPr/>
        </p:nvSpPr>
        <p:spPr>
          <a:xfrm>
            <a:off x="741873" y="2167000"/>
            <a:ext cx="2066919" cy="1151545"/>
          </a:xfrm>
          <a:prstGeom prst="roundRect">
            <a:avLst/>
          </a:prstGeom>
          <a:solidFill>
            <a:schemeClr val="tx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prstClr val="white"/>
                </a:solidFill>
              </a:rPr>
              <a:t>AUTO</a:t>
            </a:r>
            <a:endParaRPr lang="fr-FR" b="1" dirty="0">
              <a:solidFill>
                <a:prstClr val="white"/>
              </a:solidFill>
            </a:endParaRPr>
          </a:p>
        </p:txBody>
      </p:sp>
      <p:sp>
        <p:nvSpPr>
          <p:cNvPr id="11" name="Rectangle à coins arrondis 10"/>
          <p:cNvSpPr/>
          <p:nvPr/>
        </p:nvSpPr>
        <p:spPr>
          <a:xfrm>
            <a:off x="741873" y="3364241"/>
            <a:ext cx="2066919" cy="1151545"/>
          </a:xfrm>
          <a:prstGeom prst="round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4BACC6">
                    <a:lumMod val="75000"/>
                  </a:srgbClr>
                </a:solidFill>
              </a:rPr>
              <a:t>MRH</a:t>
            </a:r>
            <a:endParaRPr lang="fr-FR" b="1" dirty="0">
              <a:solidFill>
                <a:srgbClr val="4BACC6">
                  <a:lumMod val="75000"/>
                </a:srgbClr>
              </a:solidFill>
            </a:endParaRPr>
          </a:p>
        </p:txBody>
      </p:sp>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2079" y="2310141"/>
            <a:ext cx="910017" cy="865262"/>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2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1430" y="3490292"/>
            <a:ext cx="919429" cy="899441"/>
          </a:xfrm>
          <a:prstGeom prst="ellipse">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6" name="Rectangle à coins arrondis 15"/>
          <p:cNvSpPr/>
          <p:nvPr/>
        </p:nvSpPr>
        <p:spPr>
          <a:xfrm>
            <a:off x="2878223" y="2167000"/>
            <a:ext cx="2520280" cy="115154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70C0"/>
                </a:solidFill>
              </a:rPr>
              <a:t>-7%</a:t>
            </a:r>
            <a:r>
              <a:rPr lang="fr-FR" sz="1600" dirty="0">
                <a:solidFill>
                  <a:srgbClr val="0070C0"/>
                </a:solidFill>
              </a:rPr>
              <a:t> </a:t>
            </a:r>
          </a:p>
          <a:p>
            <a:pPr algn="ctr"/>
            <a:r>
              <a:rPr lang="fr-FR" sz="1600" dirty="0">
                <a:solidFill>
                  <a:srgbClr val="0070C0"/>
                </a:solidFill>
              </a:rPr>
              <a:t>SUR L’ASSURANCE </a:t>
            </a:r>
            <a:r>
              <a:rPr lang="fr-FR" sz="1600" dirty="0" smtClean="0">
                <a:solidFill>
                  <a:srgbClr val="0070C0"/>
                </a:solidFill>
              </a:rPr>
              <a:t>HABITATION</a:t>
            </a:r>
            <a:endParaRPr lang="fr-FR" sz="1600" dirty="0">
              <a:solidFill>
                <a:srgbClr val="0070C0"/>
              </a:solidFill>
            </a:endParaRPr>
          </a:p>
        </p:txBody>
      </p:sp>
      <p:sp>
        <p:nvSpPr>
          <p:cNvPr id="19" name="ZoneTexte 18"/>
          <p:cNvSpPr txBox="1"/>
          <p:nvPr/>
        </p:nvSpPr>
        <p:spPr>
          <a:xfrm>
            <a:off x="2883781" y="3087713"/>
            <a:ext cx="2514721" cy="230832"/>
          </a:xfrm>
          <a:prstGeom prst="rect">
            <a:avLst/>
          </a:prstGeom>
          <a:noFill/>
        </p:spPr>
        <p:txBody>
          <a:bodyPr wrap="square" rtlCol="0">
            <a:spAutoFit/>
          </a:bodyPr>
          <a:lstStyle/>
          <a:p>
            <a:pPr algn="ctr"/>
            <a:r>
              <a:rPr lang="fr-FR" sz="900" b="1" dirty="0" smtClean="0">
                <a:solidFill>
                  <a:prstClr val="white"/>
                </a:solidFill>
              </a:rPr>
              <a:t>(HORS RCVP ET VERSION JEUNES F1)</a:t>
            </a:r>
            <a:endParaRPr lang="fr-FR" sz="900" b="1" dirty="0">
              <a:solidFill>
                <a:prstClr val="white"/>
              </a:solidFill>
            </a:endParaRPr>
          </a:p>
        </p:txBody>
      </p:sp>
      <p:sp>
        <p:nvSpPr>
          <p:cNvPr id="21" name="Rectangle à coins arrondis 20"/>
          <p:cNvSpPr/>
          <p:nvPr/>
        </p:nvSpPr>
        <p:spPr>
          <a:xfrm>
            <a:off x="2878222" y="3364421"/>
            <a:ext cx="2520280" cy="1151545"/>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4BACC6">
                    <a:lumMod val="75000"/>
                  </a:srgbClr>
                </a:solidFill>
              </a:rPr>
              <a:t>-5%</a:t>
            </a:r>
            <a:r>
              <a:rPr lang="fr-FR" sz="1600" dirty="0">
                <a:solidFill>
                  <a:srgbClr val="4BACC6">
                    <a:lumMod val="75000"/>
                  </a:srgbClr>
                </a:solidFill>
              </a:rPr>
              <a:t> </a:t>
            </a:r>
          </a:p>
          <a:p>
            <a:pPr algn="ctr"/>
            <a:r>
              <a:rPr lang="fr-FR" sz="1600" dirty="0">
                <a:solidFill>
                  <a:srgbClr val="4BACC6">
                    <a:lumMod val="75000"/>
                  </a:srgbClr>
                </a:solidFill>
              </a:rPr>
              <a:t>SUR L’ASSURANCE </a:t>
            </a:r>
            <a:r>
              <a:rPr lang="fr-FR" sz="1600" dirty="0" smtClean="0">
                <a:solidFill>
                  <a:srgbClr val="4BACC6">
                    <a:lumMod val="75000"/>
                  </a:srgbClr>
                </a:solidFill>
              </a:rPr>
              <a:t>AUTO</a:t>
            </a:r>
            <a:endParaRPr lang="fr-FR" sz="1600" dirty="0">
              <a:solidFill>
                <a:srgbClr val="4BACC6">
                  <a:lumMod val="75000"/>
                </a:srgbClr>
              </a:solidFill>
            </a:endParaRPr>
          </a:p>
        </p:txBody>
      </p:sp>
      <p:sp>
        <p:nvSpPr>
          <p:cNvPr id="22" name="Rectangle à coins arrondis 21"/>
          <p:cNvSpPr/>
          <p:nvPr/>
        </p:nvSpPr>
        <p:spPr>
          <a:xfrm>
            <a:off x="5436096" y="2166999"/>
            <a:ext cx="2520280" cy="2348787"/>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prstClr val="white"/>
                </a:solidFill>
              </a:rPr>
              <a:t>-7%</a:t>
            </a:r>
            <a:r>
              <a:rPr lang="fr-FR" sz="1600" dirty="0">
                <a:solidFill>
                  <a:prstClr val="white"/>
                </a:solidFill>
              </a:rPr>
              <a:t> </a:t>
            </a:r>
          </a:p>
          <a:p>
            <a:pPr algn="ctr"/>
            <a:r>
              <a:rPr lang="fr-FR" sz="1600" dirty="0">
                <a:solidFill>
                  <a:prstClr val="white"/>
                </a:solidFill>
              </a:rPr>
              <a:t>SUR LA </a:t>
            </a:r>
          </a:p>
          <a:p>
            <a:pPr algn="ctr"/>
            <a:r>
              <a:rPr lang="fr-FR" sz="1600" dirty="0">
                <a:solidFill>
                  <a:prstClr val="white"/>
                </a:solidFill>
              </a:rPr>
              <a:t>GARANTIE DES ACCIDENTS </a:t>
            </a:r>
          </a:p>
          <a:p>
            <a:pPr algn="ctr"/>
            <a:r>
              <a:rPr lang="fr-FR" sz="1600" dirty="0">
                <a:solidFill>
                  <a:prstClr val="white"/>
                </a:solidFill>
              </a:rPr>
              <a:t>DE LA </a:t>
            </a:r>
            <a:r>
              <a:rPr lang="fr-FR" sz="1600" dirty="0" smtClean="0">
                <a:solidFill>
                  <a:prstClr val="white"/>
                </a:solidFill>
              </a:rPr>
              <a:t>VIE</a:t>
            </a:r>
            <a:endParaRPr lang="fr-FR" sz="1600" dirty="0">
              <a:solidFill>
                <a:prstClr val="white"/>
              </a:solidFill>
            </a:endParaRPr>
          </a:p>
        </p:txBody>
      </p:sp>
      <p:pic>
        <p:nvPicPr>
          <p:cNvPr id="2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22439" y="2239009"/>
            <a:ext cx="459714" cy="449720"/>
          </a:xfrm>
          <a:prstGeom prst="ellipse">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22439" y="3486428"/>
            <a:ext cx="455008" cy="432631"/>
          </a:xfrm>
          <a:prstGeom prst="ellipse">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pic>
        <p:nvPicPr>
          <p:cNvPr id="10244"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70711" y="2436232"/>
            <a:ext cx="457200" cy="685800"/>
          </a:xfrm>
          <a:prstGeom prst="ellipse">
            <a:avLst/>
          </a:prstGeom>
          <a:noFill/>
          <a:ln w="9525">
            <a:solidFill>
              <a:schemeClr val="accent4">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26" name="Titre 5"/>
          <p:cNvSpPr txBox="1">
            <a:spLocks/>
          </p:cNvSpPr>
          <p:nvPr/>
        </p:nvSpPr>
        <p:spPr>
          <a:xfrm>
            <a:off x="369185" y="201513"/>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MAITRISER Le budget des vacances</a:t>
            </a:r>
          </a:p>
          <a:p>
            <a:pPr fontAlgn="auto">
              <a:spcAft>
                <a:spcPts val="0"/>
              </a:spcAft>
              <a:defRPr/>
            </a:pPr>
            <a:r>
              <a:rPr lang="fr-FR" sz="1400" b="0" cap="none" dirty="0" smtClean="0">
                <a:solidFill>
                  <a:srgbClr val="00B0F0"/>
                </a:solidFill>
                <a:cs typeface="Calibri" panose="020F0502020204030204" pitchFamily="34" charset="0"/>
              </a:rPr>
              <a:t>Détail des remises IARD pour récompenser la fidélité :</a:t>
            </a:r>
            <a:endParaRPr lang="fr-FR" sz="1400" b="0" dirty="0">
              <a:solidFill>
                <a:srgbClr val="00B0F0"/>
              </a:solidFill>
              <a:cs typeface="Calibri" panose="020F0502020204030204" pitchFamily="34" charset="0"/>
            </a:endParaRPr>
          </a:p>
        </p:txBody>
      </p:sp>
    </p:spTree>
    <p:extLst>
      <p:ext uri="{BB962C8B-B14F-4D97-AF65-F5344CB8AC3E}">
        <p14:creationId xmlns:p14="http://schemas.microsoft.com/office/powerpoint/2010/main" val="666001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p:cNvSpPr>
          <p:nvPr/>
        </p:nvSpPr>
        <p:spPr>
          <a:xfrm>
            <a:off x="369185" y="309697"/>
            <a:ext cx="7650163" cy="584775"/>
          </a:xfrm>
          <a:prstGeom prst="rect">
            <a:avLst/>
          </a:prstGeom>
        </p:spPr>
        <p:txBody>
          <a:bodyPr vert="horz" lIns="91440" tIns="45720" rIns="91440" bIns="45720" rtlCol="0" anchor="t" anchorCtr="0">
            <a:spAutoFit/>
          </a:bodyPr>
          <a:lstStyle>
            <a:lvl1pPr algn="l" rtl="0" fontAlgn="base">
              <a:spcBef>
                <a:spcPct val="0"/>
              </a:spcBef>
              <a:spcAft>
                <a:spcPct val="0"/>
              </a:spcAft>
              <a:defRPr sz="2200" b="1" kern="1200" cap="all" baseline="0">
                <a:solidFill>
                  <a:srgbClr val="7F7F7F"/>
                </a:solidFill>
                <a:latin typeface="+mj-lt"/>
                <a:ea typeface="+mj-ea"/>
                <a:cs typeface="+mj-cs"/>
              </a:defRPr>
            </a:lvl1pPr>
            <a:lvl2pPr algn="l" rtl="0" fontAlgn="base">
              <a:spcBef>
                <a:spcPct val="0"/>
              </a:spcBef>
              <a:spcAft>
                <a:spcPct val="0"/>
              </a:spcAft>
              <a:defRPr sz="2200" b="1">
                <a:solidFill>
                  <a:srgbClr val="7F7F7F"/>
                </a:solidFill>
                <a:latin typeface="Arial Narrow" pitchFamily="34" charset="0"/>
              </a:defRPr>
            </a:lvl2pPr>
            <a:lvl3pPr algn="l" rtl="0" fontAlgn="base">
              <a:spcBef>
                <a:spcPct val="0"/>
              </a:spcBef>
              <a:spcAft>
                <a:spcPct val="0"/>
              </a:spcAft>
              <a:defRPr sz="2200" b="1">
                <a:solidFill>
                  <a:srgbClr val="7F7F7F"/>
                </a:solidFill>
                <a:latin typeface="Arial Narrow" pitchFamily="34" charset="0"/>
              </a:defRPr>
            </a:lvl3pPr>
            <a:lvl4pPr algn="l" rtl="0" fontAlgn="base">
              <a:spcBef>
                <a:spcPct val="0"/>
              </a:spcBef>
              <a:spcAft>
                <a:spcPct val="0"/>
              </a:spcAft>
              <a:defRPr sz="2200" b="1">
                <a:solidFill>
                  <a:srgbClr val="7F7F7F"/>
                </a:solidFill>
                <a:latin typeface="Arial Narrow" pitchFamily="34" charset="0"/>
              </a:defRPr>
            </a:lvl4pPr>
            <a:lvl5pPr algn="l" rtl="0" fontAlgn="base">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a:lstStyle>
          <a:p>
            <a:pPr fontAlgn="auto">
              <a:spcAft>
                <a:spcPts val="0"/>
              </a:spcAft>
              <a:defRPr/>
            </a:pPr>
            <a:r>
              <a:rPr lang="fr-FR" sz="1800" b="0" dirty="0" smtClean="0">
                <a:solidFill>
                  <a:sysClr val="windowText" lastClr="000000">
                    <a:lumMod val="50000"/>
                    <a:lumOff val="50000"/>
                  </a:sysClr>
                </a:solidFill>
                <a:cs typeface="Calibri" panose="020F0502020204030204" pitchFamily="34" charset="0"/>
              </a:rPr>
              <a:t>DES vacances Assurées</a:t>
            </a:r>
            <a:r>
              <a:rPr lang="fr-FR" sz="1800" cap="none" dirty="0" smtClean="0">
                <a:solidFill>
                  <a:sysClr val="windowText" lastClr="000000">
                    <a:lumMod val="50000"/>
                    <a:lumOff val="50000"/>
                  </a:sysClr>
                </a:solidFill>
                <a:cs typeface="Calibri" panose="020F0502020204030204" pitchFamily="34" charset="0"/>
              </a:rPr>
              <a:t/>
            </a:r>
            <a:br>
              <a:rPr lang="fr-FR" sz="1800" cap="none" dirty="0" smtClean="0">
                <a:solidFill>
                  <a:sysClr val="windowText" lastClr="000000">
                    <a:lumMod val="50000"/>
                    <a:lumOff val="50000"/>
                  </a:sysClr>
                </a:solidFill>
                <a:cs typeface="Calibri" panose="020F0502020204030204" pitchFamily="34" charset="0"/>
              </a:rPr>
            </a:br>
            <a:endParaRPr lang="fr-FR" sz="1400" b="0" dirty="0">
              <a:solidFill>
                <a:srgbClr val="00B0F0"/>
              </a:solidFill>
              <a:cs typeface="Calibri" panose="020F0502020204030204" pitchFamily="34" charset="0"/>
            </a:endParaRPr>
          </a:p>
        </p:txBody>
      </p:sp>
      <p:pic>
        <p:nvPicPr>
          <p:cNvPr id="3" name="Picture 4" descr="Résultat de recherche d'images pour &quot;étoile de mer dessin&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383"/>
          <a:stretch/>
        </p:blipFill>
        <p:spPr bwMode="auto">
          <a:xfrm>
            <a:off x="35496" y="241764"/>
            <a:ext cx="425694" cy="36032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p:cNvCxnSpPr/>
          <p:nvPr/>
        </p:nvCxnSpPr>
        <p:spPr>
          <a:xfrm>
            <a:off x="389183" y="182773"/>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389183" y="830845"/>
            <a:ext cx="252028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9083" y="14441"/>
            <a:ext cx="1296144" cy="12646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6960" y="815778"/>
            <a:ext cx="3594456" cy="3835750"/>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248343" y="1203598"/>
            <a:ext cx="3824252" cy="1938992"/>
          </a:xfrm>
          <a:prstGeom prst="rect">
            <a:avLst/>
          </a:prstGeom>
          <a:noFill/>
        </p:spPr>
        <p:txBody>
          <a:bodyPr wrap="none" rtlCol="0">
            <a:spAutoFit/>
          </a:bodyPr>
          <a:lstStyle/>
          <a:p>
            <a:pPr algn="ctr"/>
            <a:r>
              <a:rPr lang="fr-FR" sz="4000" b="1" dirty="0" smtClean="0">
                <a:solidFill>
                  <a:srgbClr val="00B0F0"/>
                </a:solidFill>
              </a:rPr>
              <a:t>Bonnes Vacances</a:t>
            </a:r>
          </a:p>
          <a:p>
            <a:pPr algn="ctr"/>
            <a:r>
              <a:rPr lang="fr-FR" sz="4000" b="1" dirty="0" smtClean="0">
                <a:solidFill>
                  <a:srgbClr val="00B0F0"/>
                </a:solidFill>
              </a:rPr>
              <a:t> à toutes </a:t>
            </a:r>
          </a:p>
          <a:p>
            <a:pPr algn="ctr"/>
            <a:r>
              <a:rPr lang="fr-FR" sz="4000" b="1" dirty="0" smtClean="0">
                <a:solidFill>
                  <a:srgbClr val="00B0F0"/>
                </a:solidFill>
              </a:rPr>
              <a:t>et à tous !</a:t>
            </a:r>
            <a:endParaRPr lang="fr-FR" sz="4000" b="1" dirty="0">
              <a:solidFill>
                <a:srgbClr val="00B0F0"/>
              </a:solidFill>
            </a:endParaRPr>
          </a:p>
        </p:txBody>
      </p:sp>
      <p:sp>
        <p:nvSpPr>
          <p:cNvPr id="9" name="Rectangle 8"/>
          <p:cNvSpPr/>
          <p:nvPr/>
        </p:nvSpPr>
        <p:spPr>
          <a:xfrm rot="21449260">
            <a:off x="4900376" y="1737298"/>
            <a:ext cx="2808312" cy="1077218"/>
          </a:xfrm>
          <a:prstGeom prst="rect">
            <a:avLst/>
          </a:prstGeom>
        </p:spPr>
        <p:txBody>
          <a:bodyPr wrap="square">
            <a:spAutoFit/>
          </a:bodyPr>
          <a:lstStyle/>
          <a:p>
            <a:pPr algn="ctr"/>
            <a:r>
              <a:rPr lang="fr-FR" sz="1600" b="1" dirty="0">
                <a:solidFill>
                  <a:schemeClr val="bg1"/>
                </a:solidFill>
                <a:latin typeface="Bodoni MT Black" panose="02070A03080606020203" pitchFamily="18" charset="0"/>
              </a:rPr>
              <a:t>Être en vacances, c'est n'avoir rien à faire </a:t>
            </a:r>
            <a:endParaRPr lang="fr-FR" sz="1600" b="1" dirty="0" smtClean="0">
              <a:solidFill>
                <a:schemeClr val="bg1"/>
              </a:solidFill>
              <a:latin typeface="Bodoni MT Black" panose="02070A03080606020203" pitchFamily="18" charset="0"/>
            </a:endParaRPr>
          </a:p>
          <a:p>
            <a:pPr algn="ctr"/>
            <a:r>
              <a:rPr lang="fr-FR" sz="1600" b="1" dirty="0" smtClean="0">
                <a:solidFill>
                  <a:schemeClr val="bg1"/>
                </a:solidFill>
                <a:latin typeface="Bodoni MT Black" panose="02070A03080606020203" pitchFamily="18" charset="0"/>
              </a:rPr>
              <a:t>et </a:t>
            </a:r>
            <a:r>
              <a:rPr lang="fr-FR" sz="1600" b="1" dirty="0">
                <a:solidFill>
                  <a:schemeClr val="bg1"/>
                </a:solidFill>
                <a:latin typeface="Bodoni MT Black" panose="02070A03080606020203" pitchFamily="18" charset="0"/>
              </a:rPr>
              <a:t>avoir toute la journée pour le </a:t>
            </a:r>
            <a:r>
              <a:rPr lang="fr-FR" sz="1600" b="1" dirty="0" smtClean="0">
                <a:solidFill>
                  <a:schemeClr val="bg1"/>
                </a:solidFill>
                <a:latin typeface="Bodoni MT Black" panose="02070A03080606020203" pitchFamily="18" charset="0"/>
              </a:rPr>
              <a:t>faire…</a:t>
            </a:r>
            <a:endParaRPr lang="fr-FR" sz="1600" b="1" dirty="0">
              <a:solidFill>
                <a:schemeClr val="bg1"/>
              </a:solidFill>
              <a:latin typeface="Bodoni MT Black" panose="02070A03080606020203" pitchFamily="18" charset="0"/>
            </a:endParaRPr>
          </a:p>
        </p:txBody>
      </p:sp>
      <p:pic>
        <p:nvPicPr>
          <p:cNvPr id="1024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875978">
            <a:off x="2117724" y="3957042"/>
            <a:ext cx="1369313" cy="77618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219007" y="4102519"/>
            <a:ext cx="1904721" cy="577081"/>
          </a:xfrm>
          <a:prstGeom prst="rect">
            <a:avLst/>
          </a:prstGeom>
          <a:noFill/>
        </p:spPr>
        <p:txBody>
          <a:bodyPr wrap="square" rtlCol="0">
            <a:spAutoFit/>
          </a:bodyPr>
          <a:lstStyle/>
          <a:p>
            <a:r>
              <a:rPr lang="fr-FR" sz="1050" b="1" dirty="0" smtClean="0">
                <a:solidFill>
                  <a:srgbClr val="0070C0"/>
                </a:solidFill>
              </a:rPr>
              <a:t>Vous souhaitez  votre</a:t>
            </a:r>
          </a:p>
          <a:p>
            <a:r>
              <a:rPr lang="fr-FR" sz="1050" b="1" dirty="0" smtClean="0">
                <a:solidFill>
                  <a:srgbClr val="0070C0"/>
                </a:solidFill>
              </a:rPr>
              <a:t>Heure du Jeudi en version </a:t>
            </a:r>
            <a:r>
              <a:rPr lang="fr-FR" sz="1050" b="1" dirty="0" err="1" smtClean="0">
                <a:solidFill>
                  <a:srgbClr val="0070C0"/>
                </a:solidFill>
              </a:rPr>
              <a:t>Pdf</a:t>
            </a:r>
            <a:r>
              <a:rPr lang="fr-FR" sz="1050" b="1" dirty="0" smtClean="0">
                <a:solidFill>
                  <a:srgbClr val="0070C0"/>
                </a:solidFill>
              </a:rPr>
              <a:t> :</a:t>
            </a:r>
          </a:p>
          <a:p>
            <a:r>
              <a:rPr lang="fr-FR" sz="1050" b="1" dirty="0" smtClean="0">
                <a:solidFill>
                  <a:srgbClr val="0070C0"/>
                </a:solidFill>
                <a:hlinkClick r:id="rId6"/>
              </a:rPr>
              <a:t>Clic ici</a:t>
            </a:r>
            <a:endParaRPr lang="fr-FR" sz="1050" b="1" dirty="0">
              <a:solidFill>
                <a:srgbClr val="0070C0"/>
              </a:solidFill>
            </a:endParaRPr>
          </a:p>
        </p:txBody>
      </p:sp>
    </p:spTree>
    <p:extLst>
      <p:ext uri="{BB962C8B-B14F-4D97-AF65-F5344CB8AC3E}">
        <p14:creationId xmlns:p14="http://schemas.microsoft.com/office/powerpoint/2010/main" val="3641852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1276</TotalTime>
  <Words>4253</Words>
  <Application>Microsoft Office PowerPoint</Application>
  <PresentationFormat>Affichage à l'écran (16:9)</PresentationFormat>
  <Paragraphs>474</Paragraphs>
  <Slides>25</Slides>
  <Notes>1</Notes>
  <HiddenSlides>0</HiddenSlides>
  <MMClips>0</MMClips>
  <ScaleCrop>false</ScaleCrop>
  <HeadingPairs>
    <vt:vector size="4" baseType="variant">
      <vt:variant>
        <vt:lpstr>Thème</vt:lpstr>
      </vt:variant>
      <vt:variant>
        <vt:i4>2</vt:i4>
      </vt:variant>
      <vt:variant>
        <vt:lpstr>Titres des diapositives</vt:lpstr>
      </vt:variant>
      <vt:variant>
        <vt:i4>25</vt:i4>
      </vt:variant>
    </vt:vector>
  </HeadingPairs>
  <TitlesOfParts>
    <vt:vector size="27" baseType="lpstr">
      <vt:lpstr>Thème Office</vt:lpstr>
      <vt:lpstr>blank</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A6700865</dc:creator>
  <cp:lastModifiedBy>A5701248</cp:lastModifiedBy>
  <cp:revision>101</cp:revision>
  <cp:lastPrinted>2019-06-25T07:39:40Z</cp:lastPrinted>
  <dcterms:created xsi:type="dcterms:W3CDTF">2019-06-17T13:39:53Z</dcterms:created>
  <dcterms:modified xsi:type="dcterms:W3CDTF">2019-06-25T12:50:40Z</dcterms:modified>
</cp:coreProperties>
</file>