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6" r:id="rId2"/>
    <p:sldId id="352" r:id="rId3"/>
    <p:sldId id="355" r:id="rId4"/>
    <p:sldId id="369" r:id="rId5"/>
    <p:sldId id="370" r:id="rId6"/>
    <p:sldId id="372" r:id="rId7"/>
    <p:sldId id="373" r:id="rId8"/>
    <p:sldId id="387" r:id="rId9"/>
    <p:sldId id="383" r:id="rId10"/>
    <p:sldId id="381" r:id="rId11"/>
    <p:sldId id="384" r:id="rId12"/>
    <p:sldId id="386" r:id="rId13"/>
    <p:sldId id="374" r:id="rId14"/>
    <p:sldId id="360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993300"/>
    <a:srgbClr val="FF9933"/>
    <a:srgbClr val="3366CC"/>
    <a:srgbClr val="FF99FF"/>
    <a:srgbClr val="9999FF"/>
    <a:srgbClr val="6699FF"/>
    <a:srgbClr val="3366FF"/>
    <a:srgbClr val="9966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2" autoAdjust="0"/>
    <p:restoredTop sz="98049" autoAdjust="0"/>
  </p:normalViewPr>
  <p:slideViewPr>
    <p:cSldViewPr showGuides="1">
      <p:cViewPr>
        <p:scale>
          <a:sx n="110" d="100"/>
          <a:sy n="110" d="100"/>
        </p:scale>
        <p:origin x="-1644" y="-19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4020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AA4A8-1AD5-4408-BAA6-72D86766732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4B41DA3-327F-4FE3-9007-53A4FE38CDBE}">
      <dgm:prSet phldrT="[Texte]" custT="1"/>
      <dgm:spPr>
        <a:solidFill>
          <a:srgbClr val="00B05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J1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2ECAFD-EAA3-4ED0-A2A0-BE045BA64EFE}" type="parTrans" cxnId="{B785DB21-BE03-4AD2-8CDB-746501F71872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71581F-F38B-4D7F-9757-B30AB83212AE}" type="sibTrans" cxnId="{B785DB21-BE03-4AD2-8CDB-746501F71872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3DF8CF-5833-4BA8-BCC9-C2D9A6C8AA05}">
      <dgm:prSet phldrT="[Texte]" custT="1"/>
      <dgm:spPr>
        <a:solidFill>
          <a:srgbClr val="92D05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J3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BA44A8-4160-4F81-839B-F3492F18B7DE}" type="parTrans" cxnId="{381C4237-A4D8-481C-92A3-B4C5DC5D9257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DE9CFA-55FD-49E8-9B14-8D0AA4E66C54}" type="sibTrans" cxnId="{381C4237-A4D8-481C-92A3-B4C5DC5D9257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2D0A1F-13FB-4FCB-9812-49FD5E4536D0}">
      <dgm:prSet phldrT="[Texte]" custT="1"/>
      <dgm:spPr>
        <a:solidFill>
          <a:srgbClr val="FF9933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J5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738A5A-7F94-4CE4-9417-610B5877C8B8}" type="parTrans" cxnId="{564D47FD-1C8B-49B3-AA48-267DAB881C5A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0C8638-B3C8-426F-B7A4-EFA64CD7BBE9}" type="sibTrans" cxnId="{564D47FD-1C8B-49B3-AA48-267DAB881C5A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311BC6-8649-415A-9E11-6B772501C293}">
      <dgm:prSet phldrT="[Texte]" custT="1"/>
      <dgm:spPr>
        <a:solidFill>
          <a:srgbClr val="00B05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J2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909E8F-8D5A-4A04-83AB-F779631AF8CA}" type="parTrans" cxnId="{FCCF099A-9D93-45CE-AC2E-C9B4D99BB009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05160B-23E0-410D-AFB5-585D01186F26}" type="sibTrans" cxnId="{FCCF099A-9D93-45CE-AC2E-C9B4D99BB009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28E308-AC29-4BB6-82E8-B3A928A8E1C9}">
      <dgm:prSet phldrT="[Texte]" custT="1"/>
      <dgm:spPr>
        <a:solidFill>
          <a:srgbClr val="FFC00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J4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1926FF-E056-4D3C-91FA-917147FA7B5D}" type="parTrans" cxnId="{994C7E65-9D3C-4DEE-9852-C1B4363C2B51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15BDBF-F6F1-4149-8C11-693D330B100B}" type="sibTrans" cxnId="{994C7E65-9D3C-4DEE-9852-C1B4363C2B51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CB19B4-DD4A-4660-87A0-784116D1D197}">
      <dgm:prSet phldrT="[Texte]" custT="1"/>
      <dgm:spPr>
        <a:solidFill>
          <a:srgbClr val="FF000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J6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EC58AB-4923-441A-993C-BD3ABABFAA40}" type="parTrans" cxnId="{27022558-AED5-4BC5-9D4D-D3471E8E1446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A506AA-36B2-4F16-9878-04CCB910B331}" type="sibTrans" cxnId="{27022558-AED5-4BC5-9D4D-D3471E8E1446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0C4411-E576-453D-83C3-A6E248A45CBC}">
      <dgm:prSet phldrT="[Texte]" custT="1"/>
      <dgm:spPr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J7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4B91A8-064B-4D34-AB0E-38EFB153C6B0}" type="parTrans" cxnId="{7858E9AE-7BB6-4759-B79C-D0ED08477B42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5AA5D9-48D1-4BE4-807C-F99213A6E30B}" type="sibTrans" cxnId="{7858E9AE-7BB6-4759-B79C-D0ED08477B42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75C6D7-9982-446F-A2FE-A3F55732BAE6}">
      <dgm:prSet phldrT="[Texte]" custT="1"/>
      <dgm:spPr>
        <a:solidFill>
          <a:srgbClr val="993300"/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J8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F11CE0-C4A7-4F2D-97B6-998B543C232C}" type="parTrans" cxnId="{5B777130-066F-488F-98A3-55DE5A04BED4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643FF4-CE38-4E4A-8AE0-210BE4126AD0}" type="sibTrans" cxnId="{5B777130-066F-488F-98A3-55DE5A04BED4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5DFAB6-325C-44D0-AD90-CF79D9D4E1B1}">
      <dgm:prSet phldrT="[Texte]" custT="1"/>
      <dgm:spPr>
        <a:solidFill>
          <a:schemeClr val="tx1">
            <a:lumMod val="65000"/>
            <a:lumOff val="35000"/>
          </a:schemeClr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J9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2BAE4D-7A60-4444-AE04-082156F69E87}" type="parTrans" cxnId="{6827D712-75CA-470E-A758-ECF9ED6098ED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BD49A8-FF19-4557-9DD8-1C2508760B34}" type="sibTrans" cxnId="{6827D712-75CA-470E-A758-ECF9ED6098ED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ADAE8F-83D4-4E03-BA7D-6632B30688BC}">
      <dgm:prSet phldrT="[Texte]" custT="1"/>
      <dgm:spPr>
        <a:solidFill>
          <a:schemeClr val="tx1">
            <a:lumMod val="95000"/>
            <a:lumOff val="5000"/>
          </a:schemeClr>
        </a:solidFill>
        <a:ln>
          <a:noFill/>
        </a:ln>
      </dgm:spPr>
      <dgm:t>
        <a:bodyPr lIns="0" rIns="0"/>
        <a:lstStyle/>
        <a:p>
          <a:r>
            <a:rPr lang="fr-FR" sz="1800" b="1" dirty="0" smtClean="0">
              <a:latin typeface="Arial" panose="020B0604020202020204" pitchFamily="34" charset="0"/>
              <a:cs typeface="Arial" panose="020B0604020202020204" pitchFamily="34" charset="0"/>
            </a:rPr>
            <a:t>J10</a:t>
          </a:r>
          <a:endParaRPr lang="fr-F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AC764D-1841-4215-93DA-37667A0A5CB5}" type="parTrans" cxnId="{996BFB6F-16B0-4B94-A864-724CF52BC7BD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A24034-248E-4D4C-A4A4-953C2C930944}" type="sibTrans" cxnId="{996BFB6F-16B0-4B94-A864-724CF52BC7BD}">
      <dgm:prSet/>
      <dgm:spPr/>
      <dgm:t>
        <a:bodyPr/>
        <a:lstStyle/>
        <a:p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F67F45-CE11-4B4A-AE89-C4F00CE0ACFC}" type="pres">
      <dgm:prSet presAssocID="{6DFAA4A8-1AD5-4408-BAA6-72D867667322}" presName="Name0" presStyleCnt="0">
        <dgm:presLayoutVars>
          <dgm:dir/>
          <dgm:animLvl val="lvl"/>
          <dgm:resizeHandles val="exact"/>
        </dgm:presLayoutVars>
      </dgm:prSet>
      <dgm:spPr/>
    </dgm:pt>
    <dgm:pt modelId="{706F9CF8-C647-47AD-97C0-D44D3883B5B2}" type="pres">
      <dgm:prSet presAssocID="{74B41DA3-327F-4FE3-9007-53A4FE38CDBE}" presName="parTxOnly" presStyleLbl="node1" presStyleIdx="0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46EFFE-F9C2-4CB1-BCE3-8A2D8FC28ECB}" type="pres">
      <dgm:prSet presAssocID="{0071581F-F38B-4D7F-9757-B30AB83212AE}" presName="parTxOnlySpace" presStyleCnt="0"/>
      <dgm:spPr/>
    </dgm:pt>
    <dgm:pt modelId="{F7C3C199-9A73-43D0-87B8-48101D7394FD}" type="pres">
      <dgm:prSet presAssocID="{AB311BC6-8649-415A-9E11-6B772501C293}" presName="parTxOnly" presStyleLbl="node1" presStyleIdx="1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12C7DE1-5D26-45D7-B402-65819F47725D}" type="pres">
      <dgm:prSet presAssocID="{1A05160B-23E0-410D-AFB5-585D01186F26}" presName="parTxOnlySpace" presStyleCnt="0"/>
      <dgm:spPr/>
    </dgm:pt>
    <dgm:pt modelId="{D9EF336A-D81F-4309-A75B-0ABD70A2B89B}" type="pres">
      <dgm:prSet presAssocID="{6C3DF8CF-5833-4BA8-BCC9-C2D9A6C8AA05}" presName="parTxOnly" presStyleLbl="node1" presStyleIdx="2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596A13-D0D2-438E-97D2-154FF57CA7A8}" type="pres">
      <dgm:prSet presAssocID="{04DE9CFA-55FD-49E8-9B14-8D0AA4E66C54}" presName="parTxOnlySpace" presStyleCnt="0"/>
      <dgm:spPr/>
    </dgm:pt>
    <dgm:pt modelId="{96BC05BF-38AD-4FD5-BCA3-5EB8EACD6D3C}" type="pres">
      <dgm:prSet presAssocID="{8C28E308-AC29-4BB6-82E8-B3A928A8E1C9}" presName="parTxOnly" presStyleLbl="node1" presStyleIdx="3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B86941-BFEF-4789-B1D3-3712D35AEEF5}" type="pres">
      <dgm:prSet presAssocID="{3D15BDBF-F6F1-4149-8C11-693D330B100B}" presName="parTxOnlySpace" presStyleCnt="0"/>
      <dgm:spPr/>
    </dgm:pt>
    <dgm:pt modelId="{3AD5356A-7548-4D5F-B1B6-5FF9FAF06E4B}" type="pres">
      <dgm:prSet presAssocID="{DA2D0A1F-13FB-4FCB-9812-49FD5E4536D0}" presName="parTxOnly" presStyleLbl="node1" presStyleIdx="4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5B65E8-D44A-4229-889C-55F19C41778D}" type="pres">
      <dgm:prSet presAssocID="{C50C8638-B3C8-426F-B7A4-EFA64CD7BBE9}" presName="parTxOnlySpace" presStyleCnt="0"/>
      <dgm:spPr/>
    </dgm:pt>
    <dgm:pt modelId="{19EF55F1-312A-4F23-AAC1-5D88F400567A}" type="pres">
      <dgm:prSet presAssocID="{38CB19B4-DD4A-4660-87A0-784116D1D197}" presName="parTxOnly" presStyleLbl="node1" presStyleIdx="5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EB1B350-EBFF-4F4A-B757-4D30A21C12C4}" type="pres">
      <dgm:prSet presAssocID="{9DA506AA-36B2-4F16-9878-04CCB910B331}" presName="parTxOnlySpace" presStyleCnt="0"/>
      <dgm:spPr/>
    </dgm:pt>
    <dgm:pt modelId="{A90742CD-D34E-435F-87DC-2EA816153824}" type="pres">
      <dgm:prSet presAssocID="{6F0C4411-E576-453D-83C3-A6E248A45CBC}" presName="parTxOnly" presStyleLbl="node1" presStyleIdx="6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81F4AD0-2B37-4A51-844D-B874047E3B46}" type="pres">
      <dgm:prSet presAssocID="{335AA5D9-48D1-4BE4-807C-F99213A6E30B}" presName="parTxOnlySpace" presStyleCnt="0"/>
      <dgm:spPr/>
    </dgm:pt>
    <dgm:pt modelId="{95DD38C3-1D6C-4F8B-8AEF-2352D37998D5}" type="pres">
      <dgm:prSet presAssocID="{8075C6D7-9982-446F-A2FE-A3F55732BAE6}" presName="parTxOnly" presStyleLbl="node1" presStyleIdx="7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384BF3-EC97-4C41-A88D-F3625611BDDA}" type="pres">
      <dgm:prSet presAssocID="{EB643FF4-CE38-4E4A-8AE0-210BE4126AD0}" presName="parTxOnlySpace" presStyleCnt="0"/>
      <dgm:spPr/>
    </dgm:pt>
    <dgm:pt modelId="{0D2D5049-F7F1-409F-AEA9-3711DD734CE5}" type="pres">
      <dgm:prSet presAssocID="{4B5DFAB6-325C-44D0-AD90-CF79D9D4E1B1}" presName="parTxOnly" presStyleLbl="node1" presStyleIdx="8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3E7061-13A6-4A9A-825A-02F667192B64}" type="pres">
      <dgm:prSet presAssocID="{F6BD49A8-FF19-4557-9DD8-1C2508760B34}" presName="parTxOnlySpace" presStyleCnt="0"/>
      <dgm:spPr/>
    </dgm:pt>
    <dgm:pt modelId="{9CFABB88-779E-428E-8D04-CDFD2B955398}" type="pres">
      <dgm:prSet presAssocID="{3EADAE8F-83D4-4E03-BA7D-6632B30688BC}" presName="parTxOnly" presStyleLbl="node1" presStyleIdx="9" presStyleCnt="10" custScaleY="138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B777130-066F-488F-98A3-55DE5A04BED4}" srcId="{6DFAA4A8-1AD5-4408-BAA6-72D867667322}" destId="{8075C6D7-9982-446F-A2FE-A3F55732BAE6}" srcOrd="7" destOrd="0" parTransId="{B6F11CE0-C4A7-4F2D-97B6-998B543C232C}" sibTransId="{EB643FF4-CE38-4E4A-8AE0-210BE4126AD0}"/>
    <dgm:cxn modelId="{D2497678-9FE7-426C-B4ED-C989B7048465}" type="presOf" srcId="{8C28E308-AC29-4BB6-82E8-B3A928A8E1C9}" destId="{96BC05BF-38AD-4FD5-BCA3-5EB8EACD6D3C}" srcOrd="0" destOrd="0" presId="urn:microsoft.com/office/officeart/2005/8/layout/chevron1"/>
    <dgm:cxn modelId="{7858E9AE-7BB6-4759-B79C-D0ED08477B42}" srcId="{6DFAA4A8-1AD5-4408-BAA6-72D867667322}" destId="{6F0C4411-E576-453D-83C3-A6E248A45CBC}" srcOrd="6" destOrd="0" parTransId="{A74B91A8-064B-4D34-AB0E-38EFB153C6B0}" sibTransId="{335AA5D9-48D1-4BE4-807C-F99213A6E30B}"/>
    <dgm:cxn modelId="{994C7E65-9D3C-4DEE-9852-C1B4363C2B51}" srcId="{6DFAA4A8-1AD5-4408-BAA6-72D867667322}" destId="{8C28E308-AC29-4BB6-82E8-B3A928A8E1C9}" srcOrd="3" destOrd="0" parTransId="{121926FF-E056-4D3C-91FA-917147FA7B5D}" sibTransId="{3D15BDBF-F6F1-4149-8C11-693D330B100B}"/>
    <dgm:cxn modelId="{88D47B11-2E3B-490A-88F8-764D6086BA89}" type="presOf" srcId="{3EADAE8F-83D4-4E03-BA7D-6632B30688BC}" destId="{9CFABB88-779E-428E-8D04-CDFD2B955398}" srcOrd="0" destOrd="0" presId="urn:microsoft.com/office/officeart/2005/8/layout/chevron1"/>
    <dgm:cxn modelId="{296689F6-41AD-4A68-A036-3E2294CAB229}" type="presOf" srcId="{74B41DA3-327F-4FE3-9007-53A4FE38CDBE}" destId="{706F9CF8-C647-47AD-97C0-D44D3883B5B2}" srcOrd="0" destOrd="0" presId="urn:microsoft.com/office/officeart/2005/8/layout/chevron1"/>
    <dgm:cxn modelId="{27022558-AED5-4BC5-9D4D-D3471E8E1446}" srcId="{6DFAA4A8-1AD5-4408-BAA6-72D867667322}" destId="{38CB19B4-DD4A-4660-87A0-784116D1D197}" srcOrd="5" destOrd="0" parTransId="{B7EC58AB-4923-441A-993C-BD3ABABFAA40}" sibTransId="{9DA506AA-36B2-4F16-9878-04CCB910B331}"/>
    <dgm:cxn modelId="{381C4237-A4D8-481C-92A3-B4C5DC5D9257}" srcId="{6DFAA4A8-1AD5-4408-BAA6-72D867667322}" destId="{6C3DF8CF-5833-4BA8-BCC9-C2D9A6C8AA05}" srcOrd="2" destOrd="0" parTransId="{2DBA44A8-4160-4F81-839B-F3492F18B7DE}" sibTransId="{04DE9CFA-55FD-49E8-9B14-8D0AA4E66C54}"/>
    <dgm:cxn modelId="{996BFB6F-16B0-4B94-A864-724CF52BC7BD}" srcId="{6DFAA4A8-1AD5-4408-BAA6-72D867667322}" destId="{3EADAE8F-83D4-4E03-BA7D-6632B30688BC}" srcOrd="9" destOrd="0" parTransId="{FFAC764D-1841-4215-93DA-37667A0A5CB5}" sibTransId="{D9A24034-248E-4D4C-A4A4-953C2C930944}"/>
    <dgm:cxn modelId="{E0586923-C79B-4F17-ABB9-617AE611911C}" type="presOf" srcId="{8075C6D7-9982-446F-A2FE-A3F55732BAE6}" destId="{95DD38C3-1D6C-4F8B-8AEF-2352D37998D5}" srcOrd="0" destOrd="0" presId="urn:microsoft.com/office/officeart/2005/8/layout/chevron1"/>
    <dgm:cxn modelId="{935DCE4C-6F10-4DF7-AAEC-B251605E9493}" type="presOf" srcId="{6DFAA4A8-1AD5-4408-BAA6-72D867667322}" destId="{C8F67F45-CE11-4B4A-AE89-C4F00CE0ACFC}" srcOrd="0" destOrd="0" presId="urn:microsoft.com/office/officeart/2005/8/layout/chevron1"/>
    <dgm:cxn modelId="{AACCB4C3-124D-49A2-8D3C-681E0971DC93}" type="presOf" srcId="{6C3DF8CF-5833-4BA8-BCC9-C2D9A6C8AA05}" destId="{D9EF336A-D81F-4309-A75B-0ABD70A2B89B}" srcOrd="0" destOrd="0" presId="urn:microsoft.com/office/officeart/2005/8/layout/chevron1"/>
    <dgm:cxn modelId="{FCCF099A-9D93-45CE-AC2E-C9B4D99BB009}" srcId="{6DFAA4A8-1AD5-4408-BAA6-72D867667322}" destId="{AB311BC6-8649-415A-9E11-6B772501C293}" srcOrd="1" destOrd="0" parTransId="{DA909E8F-8D5A-4A04-83AB-F779631AF8CA}" sibTransId="{1A05160B-23E0-410D-AFB5-585D01186F26}"/>
    <dgm:cxn modelId="{63A6E1AC-5248-4D68-8940-0388167377DA}" type="presOf" srcId="{4B5DFAB6-325C-44D0-AD90-CF79D9D4E1B1}" destId="{0D2D5049-F7F1-409F-AEA9-3711DD734CE5}" srcOrd="0" destOrd="0" presId="urn:microsoft.com/office/officeart/2005/8/layout/chevron1"/>
    <dgm:cxn modelId="{6827D712-75CA-470E-A758-ECF9ED6098ED}" srcId="{6DFAA4A8-1AD5-4408-BAA6-72D867667322}" destId="{4B5DFAB6-325C-44D0-AD90-CF79D9D4E1B1}" srcOrd="8" destOrd="0" parTransId="{812BAE4D-7A60-4444-AE04-082156F69E87}" sibTransId="{F6BD49A8-FF19-4557-9DD8-1C2508760B34}"/>
    <dgm:cxn modelId="{564D47FD-1C8B-49B3-AA48-267DAB881C5A}" srcId="{6DFAA4A8-1AD5-4408-BAA6-72D867667322}" destId="{DA2D0A1F-13FB-4FCB-9812-49FD5E4536D0}" srcOrd="4" destOrd="0" parTransId="{11738A5A-7F94-4CE4-9417-610B5877C8B8}" sibTransId="{C50C8638-B3C8-426F-B7A4-EFA64CD7BBE9}"/>
    <dgm:cxn modelId="{AFA5697B-E9DA-4BEE-A0CF-DB9C0A8ED2D7}" type="presOf" srcId="{38CB19B4-DD4A-4660-87A0-784116D1D197}" destId="{19EF55F1-312A-4F23-AAC1-5D88F400567A}" srcOrd="0" destOrd="0" presId="urn:microsoft.com/office/officeart/2005/8/layout/chevron1"/>
    <dgm:cxn modelId="{CC666429-BDA7-453A-B237-6F299BD1A0B5}" type="presOf" srcId="{AB311BC6-8649-415A-9E11-6B772501C293}" destId="{F7C3C199-9A73-43D0-87B8-48101D7394FD}" srcOrd="0" destOrd="0" presId="urn:microsoft.com/office/officeart/2005/8/layout/chevron1"/>
    <dgm:cxn modelId="{BDEAE1A0-345A-4C00-82FA-13808C15313B}" type="presOf" srcId="{DA2D0A1F-13FB-4FCB-9812-49FD5E4536D0}" destId="{3AD5356A-7548-4D5F-B1B6-5FF9FAF06E4B}" srcOrd="0" destOrd="0" presId="urn:microsoft.com/office/officeart/2005/8/layout/chevron1"/>
    <dgm:cxn modelId="{B785DB21-BE03-4AD2-8CDB-746501F71872}" srcId="{6DFAA4A8-1AD5-4408-BAA6-72D867667322}" destId="{74B41DA3-327F-4FE3-9007-53A4FE38CDBE}" srcOrd="0" destOrd="0" parTransId="{402ECAFD-EAA3-4ED0-A2A0-BE045BA64EFE}" sibTransId="{0071581F-F38B-4D7F-9757-B30AB83212AE}"/>
    <dgm:cxn modelId="{1282B315-AE4B-41D5-AD4E-20D3E0C168A8}" type="presOf" srcId="{6F0C4411-E576-453D-83C3-A6E248A45CBC}" destId="{A90742CD-D34E-435F-87DC-2EA816153824}" srcOrd="0" destOrd="0" presId="urn:microsoft.com/office/officeart/2005/8/layout/chevron1"/>
    <dgm:cxn modelId="{DD5FE092-4A8B-448A-B270-D7CCCDB4FA46}" type="presParOf" srcId="{C8F67F45-CE11-4B4A-AE89-C4F00CE0ACFC}" destId="{706F9CF8-C647-47AD-97C0-D44D3883B5B2}" srcOrd="0" destOrd="0" presId="urn:microsoft.com/office/officeart/2005/8/layout/chevron1"/>
    <dgm:cxn modelId="{83090595-FA8B-4245-A90A-0BB003910E3D}" type="presParOf" srcId="{C8F67F45-CE11-4B4A-AE89-C4F00CE0ACFC}" destId="{AD46EFFE-F9C2-4CB1-BCE3-8A2D8FC28ECB}" srcOrd="1" destOrd="0" presId="urn:microsoft.com/office/officeart/2005/8/layout/chevron1"/>
    <dgm:cxn modelId="{46AEECB5-B7BB-4124-8A77-657D6DD034D9}" type="presParOf" srcId="{C8F67F45-CE11-4B4A-AE89-C4F00CE0ACFC}" destId="{F7C3C199-9A73-43D0-87B8-48101D7394FD}" srcOrd="2" destOrd="0" presId="urn:microsoft.com/office/officeart/2005/8/layout/chevron1"/>
    <dgm:cxn modelId="{508EFBEE-9B69-43DE-8F99-1362007C46AE}" type="presParOf" srcId="{C8F67F45-CE11-4B4A-AE89-C4F00CE0ACFC}" destId="{712C7DE1-5D26-45D7-B402-65819F47725D}" srcOrd="3" destOrd="0" presId="urn:microsoft.com/office/officeart/2005/8/layout/chevron1"/>
    <dgm:cxn modelId="{5780C812-1DE3-4B83-89A3-EF14225672FB}" type="presParOf" srcId="{C8F67F45-CE11-4B4A-AE89-C4F00CE0ACFC}" destId="{D9EF336A-D81F-4309-A75B-0ABD70A2B89B}" srcOrd="4" destOrd="0" presId="urn:microsoft.com/office/officeart/2005/8/layout/chevron1"/>
    <dgm:cxn modelId="{0455F462-D3AA-480D-9EB3-5C73A45068A3}" type="presParOf" srcId="{C8F67F45-CE11-4B4A-AE89-C4F00CE0ACFC}" destId="{60596A13-D0D2-438E-97D2-154FF57CA7A8}" srcOrd="5" destOrd="0" presId="urn:microsoft.com/office/officeart/2005/8/layout/chevron1"/>
    <dgm:cxn modelId="{3CE8B54B-6650-4E52-94A5-F5E1BDA745DC}" type="presParOf" srcId="{C8F67F45-CE11-4B4A-AE89-C4F00CE0ACFC}" destId="{96BC05BF-38AD-4FD5-BCA3-5EB8EACD6D3C}" srcOrd="6" destOrd="0" presId="urn:microsoft.com/office/officeart/2005/8/layout/chevron1"/>
    <dgm:cxn modelId="{84B137BC-1310-40E0-B98B-92B47F3B68AB}" type="presParOf" srcId="{C8F67F45-CE11-4B4A-AE89-C4F00CE0ACFC}" destId="{05B86941-BFEF-4789-B1D3-3712D35AEEF5}" srcOrd="7" destOrd="0" presId="urn:microsoft.com/office/officeart/2005/8/layout/chevron1"/>
    <dgm:cxn modelId="{0BFE38C2-8A56-4170-B603-E855D7F95367}" type="presParOf" srcId="{C8F67F45-CE11-4B4A-AE89-C4F00CE0ACFC}" destId="{3AD5356A-7548-4D5F-B1B6-5FF9FAF06E4B}" srcOrd="8" destOrd="0" presId="urn:microsoft.com/office/officeart/2005/8/layout/chevron1"/>
    <dgm:cxn modelId="{ABF7D1D6-A02D-4E86-B584-80601CF0EC52}" type="presParOf" srcId="{C8F67F45-CE11-4B4A-AE89-C4F00CE0ACFC}" destId="{A65B65E8-D44A-4229-889C-55F19C41778D}" srcOrd="9" destOrd="0" presId="urn:microsoft.com/office/officeart/2005/8/layout/chevron1"/>
    <dgm:cxn modelId="{40DA04D7-5342-49BE-BB9E-559968BCECC6}" type="presParOf" srcId="{C8F67F45-CE11-4B4A-AE89-C4F00CE0ACFC}" destId="{19EF55F1-312A-4F23-AAC1-5D88F400567A}" srcOrd="10" destOrd="0" presId="urn:microsoft.com/office/officeart/2005/8/layout/chevron1"/>
    <dgm:cxn modelId="{D01D1756-4316-4BB0-8BD7-BABA6CB95776}" type="presParOf" srcId="{C8F67F45-CE11-4B4A-AE89-C4F00CE0ACFC}" destId="{AEB1B350-EBFF-4F4A-B757-4D30A21C12C4}" srcOrd="11" destOrd="0" presId="urn:microsoft.com/office/officeart/2005/8/layout/chevron1"/>
    <dgm:cxn modelId="{68B783E4-6A0F-4BA9-8551-9F76C0CC6CF7}" type="presParOf" srcId="{C8F67F45-CE11-4B4A-AE89-C4F00CE0ACFC}" destId="{A90742CD-D34E-435F-87DC-2EA816153824}" srcOrd="12" destOrd="0" presId="urn:microsoft.com/office/officeart/2005/8/layout/chevron1"/>
    <dgm:cxn modelId="{0049D187-403D-416B-9867-1277C36A4999}" type="presParOf" srcId="{C8F67F45-CE11-4B4A-AE89-C4F00CE0ACFC}" destId="{F81F4AD0-2B37-4A51-844D-B874047E3B46}" srcOrd="13" destOrd="0" presId="urn:microsoft.com/office/officeart/2005/8/layout/chevron1"/>
    <dgm:cxn modelId="{ABB3845F-46D3-42FD-BAF0-D231F59C0B44}" type="presParOf" srcId="{C8F67F45-CE11-4B4A-AE89-C4F00CE0ACFC}" destId="{95DD38C3-1D6C-4F8B-8AEF-2352D37998D5}" srcOrd="14" destOrd="0" presId="urn:microsoft.com/office/officeart/2005/8/layout/chevron1"/>
    <dgm:cxn modelId="{C8C18A54-8366-457D-A36E-37FE44185357}" type="presParOf" srcId="{C8F67F45-CE11-4B4A-AE89-C4F00CE0ACFC}" destId="{A5384BF3-EC97-4C41-A88D-F3625611BDDA}" srcOrd="15" destOrd="0" presId="urn:microsoft.com/office/officeart/2005/8/layout/chevron1"/>
    <dgm:cxn modelId="{7AB75FE4-3F97-4D32-9733-2194A1628C2E}" type="presParOf" srcId="{C8F67F45-CE11-4B4A-AE89-C4F00CE0ACFC}" destId="{0D2D5049-F7F1-409F-AEA9-3711DD734CE5}" srcOrd="16" destOrd="0" presId="urn:microsoft.com/office/officeart/2005/8/layout/chevron1"/>
    <dgm:cxn modelId="{D12A116C-A671-4216-BC23-4C8018710D57}" type="presParOf" srcId="{C8F67F45-CE11-4B4A-AE89-C4F00CE0ACFC}" destId="{2B3E7061-13A6-4A9A-825A-02F667192B64}" srcOrd="17" destOrd="0" presId="urn:microsoft.com/office/officeart/2005/8/layout/chevron1"/>
    <dgm:cxn modelId="{2CB20E8F-D308-4ED2-8A6D-450820532A54}" type="presParOf" srcId="{C8F67F45-CE11-4B4A-AE89-C4F00CE0ACFC}" destId="{9CFABB88-779E-428E-8D04-CDFD2B955398}" srcOrd="1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F9CF8-C647-47AD-97C0-D44D3883B5B2}">
      <dsp:nvSpPr>
        <dsp:cNvPr id="0" name=""/>
        <dsp:cNvSpPr/>
      </dsp:nvSpPr>
      <dsp:spPr>
        <a:xfrm>
          <a:off x="1010" y="175118"/>
          <a:ext cx="909667" cy="503999"/>
        </a:xfrm>
        <a:prstGeom prst="chevron">
          <a:avLst/>
        </a:prstGeom>
        <a:solidFill>
          <a:srgbClr val="00B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J1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3010" y="175118"/>
        <a:ext cx="405668" cy="503999"/>
      </dsp:txXfrm>
    </dsp:sp>
    <dsp:sp modelId="{F7C3C199-9A73-43D0-87B8-48101D7394FD}">
      <dsp:nvSpPr>
        <dsp:cNvPr id="0" name=""/>
        <dsp:cNvSpPr/>
      </dsp:nvSpPr>
      <dsp:spPr>
        <a:xfrm>
          <a:off x="819711" y="175118"/>
          <a:ext cx="909667" cy="503999"/>
        </a:xfrm>
        <a:prstGeom prst="chevron">
          <a:avLst/>
        </a:prstGeom>
        <a:solidFill>
          <a:srgbClr val="00B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J2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1711" y="175118"/>
        <a:ext cx="405668" cy="503999"/>
      </dsp:txXfrm>
    </dsp:sp>
    <dsp:sp modelId="{D9EF336A-D81F-4309-A75B-0ABD70A2B89B}">
      <dsp:nvSpPr>
        <dsp:cNvPr id="0" name=""/>
        <dsp:cNvSpPr/>
      </dsp:nvSpPr>
      <dsp:spPr>
        <a:xfrm>
          <a:off x="1638413" y="175118"/>
          <a:ext cx="909667" cy="503999"/>
        </a:xfrm>
        <a:prstGeom prst="chevron">
          <a:avLst/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J3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0413" y="175118"/>
        <a:ext cx="405668" cy="503999"/>
      </dsp:txXfrm>
    </dsp:sp>
    <dsp:sp modelId="{96BC05BF-38AD-4FD5-BCA3-5EB8EACD6D3C}">
      <dsp:nvSpPr>
        <dsp:cNvPr id="0" name=""/>
        <dsp:cNvSpPr/>
      </dsp:nvSpPr>
      <dsp:spPr>
        <a:xfrm>
          <a:off x="2457114" y="175118"/>
          <a:ext cx="909667" cy="503999"/>
        </a:xfrm>
        <a:prstGeom prst="chevron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J4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09114" y="175118"/>
        <a:ext cx="405668" cy="503999"/>
      </dsp:txXfrm>
    </dsp:sp>
    <dsp:sp modelId="{3AD5356A-7548-4D5F-B1B6-5FF9FAF06E4B}">
      <dsp:nvSpPr>
        <dsp:cNvPr id="0" name=""/>
        <dsp:cNvSpPr/>
      </dsp:nvSpPr>
      <dsp:spPr>
        <a:xfrm>
          <a:off x="3275815" y="175118"/>
          <a:ext cx="909667" cy="503999"/>
        </a:xfrm>
        <a:prstGeom prst="chevron">
          <a:avLst/>
        </a:prstGeom>
        <a:solidFill>
          <a:srgbClr val="FF993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J5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7815" y="175118"/>
        <a:ext cx="405668" cy="503999"/>
      </dsp:txXfrm>
    </dsp:sp>
    <dsp:sp modelId="{19EF55F1-312A-4F23-AAC1-5D88F400567A}">
      <dsp:nvSpPr>
        <dsp:cNvPr id="0" name=""/>
        <dsp:cNvSpPr/>
      </dsp:nvSpPr>
      <dsp:spPr>
        <a:xfrm>
          <a:off x="4094516" y="175118"/>
          <a:ext cx="909667" cy="503999"/>
        </a:xfrm>
        <a:prstGeom prst="chevron">
          <a:avLst/>
        </a:prstGeom>
        <a:solidFill>
          <a:srgbClr val="FF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J6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46516" y="175118"/>
        <a:ext cx="405668" cy="503999"/>
      </dsp:txXfrm>
    </dsp:sp>
    <dsp:sp modelId="{A90742CD-D34E-435F-87DC-2EA816153824}">
      <dsp:nvSpPr>
        <dsp:cNvPr id="0" name=""/>
        <dsp:cNvSpPr/>
      </dsp:nvSpPr>
      <dsp:spPr>
        <a:xfrm>
          <a:off x="4913217" y="175118"/>
          <a:ext cx="909667" cy="5039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J7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65217" y="175118"/>
        <a:ext cx="405668" cy="503999"/>
      </dsp:txXfrm>
    </dsp:sp>
    <dsp:sp modelId="{95DD38C3-1D6C-4F8B-8AEF-2352D37998D5}">
      <dsp:nvSpPr>
        <dsp:cNvPr id="0" name=""/>
        <dsp:cNvSpPr/>
      </dsp:nvSpPr>
      <dsp:spPr>
        <a:xfrm>
          <a:off x="5731918" y="175118"/>
          <a:ext cx="909667" cy="503999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J8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83918" y="175118"/>
        <a:ext cx="405668" cy="503999"/>
      </dsp:txXfrm>
    </dsp:sp>
    <dsp:sp modelId="{0D2D5049-F7F1-409F-AEA9-3711DD734CE5}">
      <dsp:nvSpPr>
        <dsp:cNvPr id="0" name=""/>
        <dsp:cNvSpPr/>
      </dsp:nvSpPr>
      <dsp:spPr>
        <a:xfrm>
          <a:off x="6550620" y="175118"/>
          <a:ext cx="909667" cy="503999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J9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02620" y="175118"/>
        <a:ext cx="405668" cy="503999"/>
      </dsp:txXfrm>
    </dsp:sp>
    <dsp:sp modelId="{9CFABB88-779E-428E-8D04-CDFD2B955398}">
      <dsp:nvSpPr>
        <dsp:cNvPr id="0" name=""/>
        <dsp:cNvSpPr/>
      </dsp:nvSpPr>
      <dsp:spPr>
        <a:xfrm>
          <a:off x="7369321" y="175118"/>
          <a:ext cx="909667" cy="503999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003" rIns="0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J10</a:t>
          </a:r>
          <a:endParaRPr lang="fr-F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1321" y="175118"/>
        <a:ext cx="405668" cy="503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2204860" y="-219103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86916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sp>
        <p:nvSpPr>
          <p:cNvPr id="13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6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ec-b-bal-ade@ec.caisse-epargne.fr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commerciaux.celca.caisse-epargne.fr/download/1071/assurance-groupe-cnp/10970/dispositif-parade-synthese.pdf" TargetMode="External"/><Relationship Id="rId5" Type="http://schemas.openxmlformats.org/officeDocument/2006/relationships/image" Target="../media/image17.emf"/><Relationship Id="rId4" Type="http://schemas.openxmlformats.org/officeDocument/2006/relationships/hyperlink" Target="http://commerciaux.celca.caisse-epargne.fr/download/1071/assurance-groupe-cnp/13837/2019-02-guide-bpce-les-fondamentaux-loffre-la-demarche-commercial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1715854"/>
          </a:xfrm>
        </p:spPr>
        <p:txBody>
          <a:bodyPr/>
          <a:lstStyle/>
          <a:p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Direction marketing, expérience client et groupe multimédia</a:t>
            </a:r>
          </a:p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Département marchés et offres</a:t>
            </a:r>
          </a:p>
          <a:p>
            <a:endParaRPr lang="fr-FR" sz="14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1200329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Dispositif parade</a:t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du 4 juillet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61665"/>
          </a:xfrm>
        </p:spPr>
        <p:txBody>
          <a:bodyPr/>
          <a:lstStyle/>
          <a:p>
            <a:r>
              <a:rPr lang="fr-FR" sz="2400" dirty="0" smtClean="0"/>
              <a:t>sommaire</a:t>
            </a:r>
            <a:endParaRPr lang="fr-FR" sz="2400" dirty="0"/>
          </a:p>
        </p:txBody>
      </p:sp>
      <p:sp>
        <p:nvSpPr>
          <p:cNvPr id="4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800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cadre </a:t>
            </a: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réglementaire</a:t>
            </a:r>
            <a:endParaRPr lang="fr-FR" sz="1800" cap="non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réglementation a fortement évolué depuis 10 ans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devoir de conseil est au centre du parcours d’adhésion à l’assurance emprunteur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formalisme est nécessaire à toute étude sur une délégation d’assurance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endParaRPr lang="fr-FR" sz="10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dispositif PARADE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fondamentaux du dispositif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important de rappeler les valeurs et avantages du contrat Groupe CNP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4 règles essentielles à retenir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cas de figures déterminent les actions à réaliser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points annexes sont à maîtriser sur le dispositif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traitement d’une demande est un contre-la-montre sous contraintes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endParaRPr lang="fr-FR" sz="10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outils à votre disposition</a:t>
            </a:r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22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/>
              <a:t>La réglementation a fortement </a:t>
            </a:r>
            <a:r>
              <a:rPr lang="fr-FR" sz="2400" dirty="0" smtClean="0"/>
              <a:t>évolué </a:t>
            </a:r>
            <a:r>
              <a:rPr lang="fr-FR" sz="2400" dirty="0"/>
              <a:t>depuis 10 ans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 une dizaine d’année, le législateur a souhaité améliorer la distribution des contrats d’assurance emprunteur sur les crédits immobiliers pour :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Apporter une information formalisée, préalable et contractuelle, plus précise sur les contrats et plus compréhensible pour le consommateur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Permettre de mieux comparer les contrats et leurs garanties avec des critères d’équivalence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Laisser la possibilité aux emprunteurs de choisir librement leur contrat d’assurance emprunteur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Donner la faculté de réaliser une déliaison ou une substitution à tout moment de la vie du contrat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21377"/>
              </p:ext>
            </p:extLst>
          </p:nvPr>
        </p:nvGraphicFramePr>
        <p:xfrm>
          <a:off x="1620000" y="4410000"/>
          <a:ext cx="6480000" cy="18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/>
                <a:gridCol w="1620000"/>
                <a:gridCol w="1620000"/>
                <a:gridCol w="1620000"/>
              </a:tblGrid>
              <a:tr h="39600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 affaire nouvelle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 le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stock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avant l’émission de l’offre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 l’émission de l’offre et la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signature du contrat de prêt</a:t>
                      </a:r>
                      <a:endParaRPr lang="fr-FR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dans les 12 mois suivant la signature de l’offre de prêt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chaque date d’échéance annuelle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déliaison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substitution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substitution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substitution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Lagarde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Moscovici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Hamon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Bourquin</a:t>
                      </a:r>
                    </a:p>
                  </a:txBody>
                  <a:tcPr anchor="ctr">
                    <a:solidFill>
                      <a:srgbClr val="7030A0">
                        <a:alpha val="25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32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La réglementation a fortement évolué depuis 10 ans</a:t>
            </a:r>
            <a:endParaRPr lang="fr-FR" sz="2400" b="0" dirty="0"/>
          </a:p>
        </p:txBody>
      </p:sp>
      <p:grpSp>
        <p:nvGrpSpPr>
          <p:cNvPr id="3" name="Groupe 2"/>
          <p:cNvGrpSpPr/>
          <p:nvPr/>
        </p:nvGrpSpPr>
        <p:grpSpPr>
          <a:xfrm>
            <a:off x="972000" y="1439999"/>
            <a:ext cx="7668000" cy="4860001"/>
            <a:chOff x="972000" y="1439999"/>
            <a:chExt cx="7668000" cy="4860001"/>
          </a:xfrm>
        </p:grpSpPr>
        <p:pic>
          <p:nvPicPr>
            <p:cNvPr id="76" name="Picture 2" descr="Image result for acpr">
              <a:extLst>
                <a:ext uri="{FF2B5EF4-FFF2-40B4-BE49-F238E27FC236}">
                  <a16:creationId xmlns="" xmlns:a16="http://schemas.microsoft.com/office/drawing/2014/main" id="{8E98F914-267C-4A56-9774-C3F5AF85F4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81" t="4756" r="24226" b="7193"/>
            <a:stretch/>
          </p:blipFill>
          <p:spPr bwMode="auto">
            <a:xfrm>
              <a:off x="972000" y="5508000"/>
              <a:ext cx="530770" cy="513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Flèche : bas 2">
              <a:extLst>
                <a:ext uri="{FF2B5EF4-FFF2-40B4-BE49-F238E27FC236}">
                  <a16:creationId xmlns="" xmlns:a16="http://schemas.microsoft.com/office/drawing/2014/main" id="{EC15FB23-4274-4A45-B3F9-50D260FD9B13}"/>
                </a:ext>
              </a:extLst>
            </p:cNvPr>
            <p:cNvSpPr/>
            <p:nvPr/>
          </p:nvSpPr>
          <p:spPr>
            <a:xfrm>
              <a:off x="1439999" y="1439999"/>
              <a:ext cx="540000" cy="486000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="" xmlns:a16="http://schemas.microsoft.com/office/drawing/2014/main" id="{6171DAD9-99BF-45F9-ABB7-2A3B547752B0}"/>
                </a:ext>
              </a:extLst>
            </p:cNvPr>
            <p:cNvSpPr txBox="1"/>
            <p:nvPr/>
          </p:nvSpPr>
          <p:spPr>
            <a:xfrm>
              <a:off x="1980000" y="1440000"/>
              <a:ext cx="6660000" cy="4860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defTabSz="914174" fontAlgn="auto">
                <a:spcBef>
                  <a:spcPts val="300"/>
                </a:spcBef>
              </a:pP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fr-FR" sz="14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juillet 2010 : </a:t>
              </a:r>
              <a:r>
                <a:rPr lang="fr-F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Loi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Lagarde</a:t>
              </a:r>
            </a:p>
            <a:p>
              <a:pPr defTabSz="914174">
                <a:spcBef>
                  <a:spcPts val="300"/>
                </a:spcBef>
              </a:pP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Déliaison de l’assurance emprunteur rendue possible lors de la 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souscription</a:t>
              </a:r>
            </a:p>
            <a:p>
              <a:pPr defTabSz="914174">
                <a:spcBef>
                  <a:spcPts val="300"/>
                </a:spcBef>
              </a:pPr>
              <a:endParaRPr lang="fr-FR" sz="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74">
                <a:spcBef>
                  <a:spcPts val="300"/>
                </a:spcBef>
              </a:pP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 juillet 2013 : </a:t>
              </a:r>
              <a:r>
                <a:rPr lang="fr-F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Loi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Moscovici</a:t>
              </a:r>
            </a:p>
            <a:p>
              <a:pPr defTabSz="914174">
                <a:spcBef>
                  <a:spcPts val="300"/>
                </a:spcBef>
              </a:pP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Substitution de l’assurance emprunteur possible lors de la signature de 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l’offre</a:t>
              </a:r>
            </a:p>
            <a:p>
              <a:pPr defTabSz="914174">
                <a:spcBef>
                  <a:spcPts val="300"/>
                </a:spcBef>
              </a:pPr>
              <a:endParaRPr lang="fr-FR" sz="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74">
                <a:spcBef>
                  <a:spcPts val="300"/>
                </a:spcBef>
              </a:pP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 mars 2014 : </a:t>
              </a:r>
              <a:r>
                <a:rPr lang="fr-F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Loi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Hamon</a:t>
              </a:r>
            </a:p>
            <a:p>
              <a:pPr defTabSz="914174">
                <a:spcBef>
                  <a:spcPts val="300"/>
                </a:spcBef>
              </a:pP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Substitution de l’assurance emprunteur possible durant une période d’un an après la signature du 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prêt</a:t>
              </a:r>
            </a:p>
            <a:p>
              <a:pPr defTabSz="914174">
                <a:spcBef>
                  <a:spcPts val="300"/>
                </a:spcBef>
              </a:pPr>
              <a:endParaRPr lang="fr-FR" sz="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74">
                <a:spcBef>
                  <a:spcPts val="300"/>
                </a:spcBef>
              </a:pP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 février 2017 :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Amendement Bourquin</a:t>
              </a:r>
              <a:endPara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r>
                <a:rPr lang="fr-FR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Résiliation </a:t>
              </a:r>
              <a:r>
                <a:rPr lang="fr-FR" sz="12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l’ADE </a:t>
              </a:r>
              <a:r>
                <a:rPr lang="fr-FR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possible à date d’anniversaire du contrat avec soumission d’une offre d’assurance au choix du </a:t>
              </a:r>
              <a:r>
                <a:rPr lang="fr-FR" sz="12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client, la </a:t>
              </a:r>
              <a:r>
                <a:rPr lang="fr-FR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banque devra se prononcer sous 10 jours ouvrés sur l’acceptation ou non de cette assurance en substitution du contrat </a:t>
              </a:r>
              <a:r>
                <a:rPr lang="fr-FR" sz="12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Groupe</a:t>
              </a: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endParaRPr lang="fr-FR" sz="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74" fontAlgn="auto">
                <a:spcBef>
                  <a:spcPts val="300"/>
                </a:spcBef>
              </a:pP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 juin 2017 :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Recommandation ACPR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sur la déliaison ADE</a:t>
              </a: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Recommandation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sur le </a:t>
              </a: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libre-choix 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l’assurance emprunteur souscrite en couverture d’un crédit immobilier</a:t>
              </a: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endParaRPr lang="fr-FR" sz="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fr-FR" sz="14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janvier 2018 : Mise en application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Amendement Bourquin</a:t>
              </a:r>
            </a:p>
            <a:p>
              <a:pPr marL="0" lvl="1" algn="just">
                <a:spcBef>
                  <a:spcPts val="300"/>
                </a:spcBef>
                <a:buClr>
                  <a:srgbClr val="D3CBC5">
                    <a:lumMod val="50000"/>
                  </a:srgbClr>
                </a:buClr>
                <a:defRPr/>
              </a:pPr>
              <a:endParaRPr lang="fr-FR" sz="5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endParaRPr>
            </a:p>
            <a:p>
              <a:pPr defTabSz="914174" fontAlgn="auto">
                <a:spcBef>
                  <a:spcPts val="300"/>
                </a:spcBef>
              </a:pP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octobre 2018 </a:t>
              </a: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fr-F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Mise en garde </a:t>
              </a:r>
              <a:r>
                <a:rPr lang="fr-F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ACPR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matière de pratiques commerciales</a:t>
              </a:r>
            </a:p>
            <a:p>
              <a:pPr defTabSz="914174" fontAlgn="auto">
                <a:spcBef>
                  <a:spcPts val="300"/>
                </a:spcBef>
              </a:pPr>
              <a:r>
                <a:rPr lang="fr-F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Mise en garde sur les pratiques pouvant avoir pour effet de priver les clients de leur libre-choix de l’assurance emprunteur</a:t>
              </a:r>
              <a:endPara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endParaRPr>
            </a:p>
            <a:p>
              <a:pPr defTabSz="914174"/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8" name="Picture 18" descr="https://d30y9cdsu7xlg0.cloudfront.net/png/981179-200.png">
              <a:extLst>
                <a:ext uri="{FF2B5EF4-FFF2-40B4-BE49-F238E27FC236}">
                  <a16:creationId xmlns="" xmlns:a16="http://schemas.microsoft.com/office/drawing/2014/main" id="{BB61765F-9AA4-4FE9-9ECE-61915D3AE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0" y="2052000"/>
              <a:ext cx="413673" cy="445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8" descr="https://d30y9cdsu7xlg0.cloudfront.net/png/1063652-200.png">
              <a:extLst>
                <a:ext uri="{FF2B5EF4-FFF2-40B4-BE49-F238E27FC236}">
                  <a16:creationId xmlns="" xmlns:a16="http://schemas.microsoft.com/office/drawing/2014/main" id="{13C2F689-A2BD-4A30-908E-A6E0B6389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000" y="5040000"/>
              <a:ext cx="390820" cy="421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Rectangle 80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1620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3528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2196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2772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4500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5256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="" xmlns:a16="http://schemas.microsoft.com/office/drawing/2014/main" id="{0FD86A0D-17D9-4B01-94BF-A14B14E3336F}"/>
                </a:ext>
              </a:extLst>
            </p:cNvPr>
            <p:cNvSpPr/>
            <p:nvPr/>
          </p:nvSpPr>
          <p:spPr>
            <a:xfrm>
              <a:off x="1512000" y="5616000"/>
              <a:ext cx="36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74" fontAlgn="auto">
                <a:spcBef>
                  <a:spcPts val="0"/>
                </a:spcBef>
                <a:spcAft>
                  <a:spcPts val="0"/>
                </a:spcAft>
              </a:pPr>
              <a:endParaRPr lang="fr-F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8" name="Picture 18" descr="https://d30y9cdsu7xlg0.cloudfront.net/png/981179-200.png">
              <a:extLst>
                <a:ext uri="{FF2B5EF4-FFF2-40B4-BE49-F238E27FC236}">
                  <a16:creationId xmlns="" xmlns:a16="http://schemas.microsoft.com/office/drawing/2014/main" id="{BB61765F-9AA4-4FE9-9ECE-61915D3AE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0" y="2664000"/>
              <a:ext cx="413673" cy="445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18" descr="https://d30y9cdsu7xlg0.cloudfront.net/png/981179-200.png">
              <a:extLst>
                <a:ext uri="{FF2B5EF4-FFF2-40B4-BE49-F238E27FC236}">
                  <a16:creationId xmlns="" xmlns:a16="http://schemas.microsoft.com/office/drawing/2014/main" id="{BB61765F-9AA4-4FE9-9ECE-61915D3AE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0" y="3420000"/>
              <a:ext cx="413673" cy="445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18" descr="https://d30y9cdsu7xlg0.cloudfront.net/png/981179-200.png">
              <a:extLst>
                <a:ext uri="{FF2B5EF4-FFF2-40B4-BE49-F238E27FC236}">
                  <a16:creationId xmlns="" xmlns:a16="http://schemas.microsoft.com/office/drawing/2014/main" id="{BB61765F-9AA4-4FE9-9ECE-61915D3AE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0" y="1439999"/>
              <a:ext cx="413673" cy="445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Image result for acpr">
              <a:extLst>
                <a:ext uri="{FF2B5EF4-FFF2-40B4-BE49-F238E27FC236}">
                  <a16:creationId xmlns="" xmlns:a16="http://schemas.microsoft.com/office/drawing/2014/main" id="{8E98F914-267C-4A56-9774-C3F5AF85F4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81" t="4756" r="24226" b="7193"/>
            <a:stretch/>
          </p:blipFill>
          <p:spPr bwMode="auto">
            <a:xfrm>
              <a:off x="972000" y="4392000"/>
              <a:ext cx="530770" cy="513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4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200000" cy="1200329"/>
          </a:xfrm>
        </p:spPr>
        <p:txBody>
          <a:bodyPr/>
          <a:lstStyle/>
          <a:p>
            <a:r>
              <a:rPr lang="fr-FR" sz="2400" dirty="0" smtClean="0"/>
              <a:t>Le devoir de conseil est au centre du parcours d’adhésion à l’assurance emprunteur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devoir de conseil doit guider notre entretien lors de la proposition et l’adhésion à un contrat d’assurance emprunteur</a:t>
            </a:r>
            <a:endParaRPr lang="fr-FR" sz="1600" b="0" cap="none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L’assurance doit répondre aux besoins du client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Garanties couvertes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Exclusions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Montant assuré et niveau(x) de quotité(s)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doit être en cohérence avec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situation personnelle : principalement l’âge, la santé, la profession mais aussi les déplacements professionnels, les sports pratiqués, le tabagisme …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situation familiale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crédit assuré : montant, durée</a:t>
            </a:r>
          </a:p>
          <a:p>
            <a:pPr marL="285750" indent="-285750">
              <a:buFontTx/>
              <a:buChar char="-"/>
            </a:pP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présence de </a:t>
            </a:r>
            <a:r>
              <a:rPr lang="fr-FR" sz="1400" b="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-emprunteur(s) et la notion de quotités assurées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CEGEE distribue le contrat Groupe CNP et l’offre Ecureuil ADE Services</a:t>
            </a: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acceptons les délégations partenaires référencées par BPCE et étudions les équivalences sur tout autre contrat proposé</a:t>
            </a:r>
          </a:p>
        </p:txBody>
      </p:sp>
    </p:spTree>
    <p:extLst>
      <p:ext uri="{BB962C8B-B14F-4D97-AF65-F5344CB8AC3E}">
        <p14:creationId xmlns:p14="http://schemas.microsoft.com/office/powerpoint/2010/main" val="1154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Un formalisme est nécessaire à toute étude sur une délégation d’assurance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Quels que soient la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raison et le moment auquel le client nous demande une déliaison ou une substitution, les justificatifs à produire devront toujours reprendre les éléments suivants :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L’état civil de l’assuré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référence de l’organisme prêteur et bénéficiaire de la délégation à savoir la CEGEE avec l’adresse du siège social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date d’effet du prêt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dates d’effet et de cessation des garanties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garanties couvertes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quotité assurée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L’échéancier des primes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coût total de l’assurance</a:t>
            </a:r>
          </a:p>
          <a:p>
            <a:pPr marL="285750" indent="-285750">
              <a:buFontTx/>
              <a:buChar char="-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Taux Annuel Effectif de l’Assurance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délégations proposées doivent être datées, signées et accompagnées de leurs conditions générales</a:t>
            </a:r>
          </a:p>
        </p:txBody>
      </p:sp>
    </p:spTree>
    <p:extLst>
      <p:ext uri="{BB962C8B-B14F-4D97-AF65-F5344CB8AC3E}">
        <p14:creationId xmlns:p14="http://schemas.microsoft.com/office/powerpoint/2010/main" val="1154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 smtClean="0"/>
              <a:t>Les fondamentaux du dispositif parade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720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</a:t>
            </a:r>
            <a:r>
              <a:rPr lang="fr-FR" sz="1600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CNP et </a:t>
            </a:r>
            <a:r>
              <a:rPr lang="fr-FR" sz="1600" cap="none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Natixis</a:t>
            </a:r>
            <a:r>
              <a:rPr lang="fr-FR" sz="1600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Assurances ont mis en place le dispositif </a:t>
            </a:r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PARADE depuis </a:t>
            </a:r>
            <a:r>
              <a:rPr lang="fr-FR" sz="1600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l’entrée en application de l’Amendement </a:t>
            </a:r>
            <a:r>
              <a:rPr lang="fr-FR" sz="1600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Bourquin</a:t>
            </a:r>
            <a:endParaRPr lang="fr-FR" sz="1600" cap="non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Afin de respecter nos obligations, face aux contraintes liées au délai des 10 jours et à l’expertise nécessaire, il a été décidé de confier le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traitement opérationnel des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dossiers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Solutions Crédit (nouvelle dénomination d’Ecureuil </a:t>
            </a: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Crédit)</a:t>
            </a:r>
          </a:p>
          <a:p>
            <a:pPr>
              <a:defRPr/>
            </a:pP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 sont de :</a:t>
            </a:r>
          </a:p>
          <a:p>
            <a:pPr marL="360000" indent="-285750">
              <a:buFont typeface="Courier New" panose="02070309020205020404" pitchFamily="49" charset="0"/>
              <a:buChar char="o"/>
              <a:defRPr/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Respecter l’application de l’amendement et tout particulièrement le délai de traitement réglementaire fixé à 10 jours pour les clients engagés</a:t>
            </a:r>
          </a:p>
          <a:p>
            <a:pPr marL="360000" indent="-285750">
              <a:buFont typeface="Courier New" panose="02070309020205020404" pitchFamily="49" charset="0"/>
              <a:buChar char="o"/>
              <a:defRPr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la recevabilité de la demande</a:t>
            </a:r>
          </a:p>
          <a:p>
            <a:pPr marL="360000" indent="-285750">
              <a:buFont typeface="Courier New" panose="02070309020205020404" pitchFamily="49" charset="0"/>
              <a:buChar char="o"/>
              <a:defRPr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Traiter et analyser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demande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sur la forme</a:t>
            </a:r>
          </a:p>
          <a:p>
            <a:pPr marL="360000" indent="-285750">
              <a:buFont typeface="Courier New" panose="02070309020205020404" pitchFamily="49" charset="0"/>
              <a:buChar char="o"/>
              <a:defRPr/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Contacter le client pour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réaliser une contre-proposition en rappelant les avantages du contrat Groupe CNP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-285750">
              <a:buFont typeface="Courier New" panose="02070309020205020404" pitchFamily="49" charset="0"/>
              <a:buChar char="o"/>
              <a:defRPr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Éditer l’avenant conformément à la décision finale du client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Il est important de rappeler les valeurs et avantages du contrat groupe CNP</a:t>
            </a:r>
            <a:endParaRPr lang="fr-FR" sz="2400" b="0" dirty="0"/>
          </a:p>
        </p:txBody>
      </p:sp>
      <p:grpSp>
        <p:nvGrpSpPr>
          <p:cNvPr id="4" name="Groupe 3"/>
          <p:cNvGrpSpPr/>
          <p:nvPr/>
        </p:nvGrpSpPr>
        <p:grpSpPr>
          <a:xfrm>
            <a:off x="72000" y="1260000"/>
            <a:ext cx="9000000" cy="5098211"/>
            <a:chOff x="107504" y="1759788"/>
            <a:chExt cx="8874825" cy="5098211"/>
          </a:xfrm>
        </p:grpSpPr>
        <p:pic>
          <p:nvPicPr>
            <p:cNvPr id="1026" name="Picture 2" descr="Q:\Documents\Assurance des emprunteurs\CNP\2016 10 - CNP - infographie ABRI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76"/>
            <a:stretch/>
          </p:blipFill>
          <p:spPr bwMode="auto">
            <a:xfrm>
              <a:off x="107504" y="1759788"/>
              <a:ext cx="8874825" cy="5098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Ellipse 2"/>
            <p:cNvSpPr/>
            <p:nvPr/>
          </p:nvSpPr>
          <p:spPr>
            <a:xfrm>
              <a:off x="384702" y="1759788"/>
              <a:ext cx="1152128" cy="5040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/>
            <p:cNvSpPr/>
            <p:nvPr/>
          </p:nvSpPr>
          <p:spPr>
            <a:xfrm>
              <a:off x="323528" y="1916832"/>
              <a:ext cx="1584176" cy="6785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181593" y="2011816"/>
              <a:ext cx="1355237" cy="5903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/>
            <p:cNvSpPr/>
            <p:nvPr/>
          </p:nvSpPr>
          <p:spPr>
            <a:xfrm>
              <a:off x="384702" y="2343341"/>
              <a:ext cx="1152128" cy="5040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1182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 smtClean="0"/>
              <a:t>Les 4 règles essentielles à retenir</a:t>
            </a:r>
            <a:endParaRPr lang="fr-FR" sz="2400" b="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1800000" y="1440000"/>
            <a:ext cx="612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33CC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et mettre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jour les coordonnées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n° tél. fixe et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portable, mail, adresse postale, CSP) pour permettre à BPCE Solutions Crédit de traiter la demande dans les meilleures conditions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/>
          <p:cNvSpPr>
            <a:spLocks noChangeAspect="1"/>
          </p:cNvSpPr>
          <p:nvPr/>
        </p:nvSpPr>
        <p:spPr>
          <a:xfrm>
            <a:off x="1080000" y="5310000"/>
            <a:ext cx="504000" cy="504000"/>
          </a:xfrm>
          <a:prstGeom prst="ellipse">
            <a:avLst/>
          </a:prstGeom>
          <a:solidFill>
            <a:srgbClr val="3366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/>
          <p:cNvSpPr>
            <a:spLocks noChangeAspect="1"/>
          </p:cNvSpPr>
          <p:nvPr/>
        </p:nvSpPr>
        <p:spPr>
          <a:xfrm>
            <a:off x="1080000" y="1620000"/>
            <a:ext cx="504000" cy="504000"/>
          </a:xfrm>
          <a:prstGeom prst="ellipse">
            <a:avLst/>
          </a:prstGeom>
          <a:solidFill>
            <a:srgbClr val="33CCCC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>
            <a:spLocks noChangeAspect="1"/>
          </p:cNvSpPr>
          <p:nvPr/>
        </p:nvSpPr>
        <p:spPr>
          <a:xfrm>
            <a:off x="1080000" y="2790000"/>
            <a:ext cx="504000" cy="504000"/>
          </a:xfrm>
          <a:prstGeom prst="ellipse">
            <a:avLst/>
          </a:prstGeom>
          <a:solidFill>
            <a:srgbClr val="6699FF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lipse 15"/>
          <p:cNvSpPr>
            <a:spLocks noChangeAspect="1"/>
          </p:cNvSpPr>
          <p:nvPr/>
        </p:nvSpPr>
        <p:spPr>
          <a:xfrm>
            <a:off x="1080000" y="3960000"/>
            <a:ext cx="504000" cy="504000"/>
          </a:xfrm>
          <a:prstGeom prst="ellipse">
            <a:avLst/>
          </a:prstGeom>
          <a:solidFill>
            <a:srgbClr val="9999FF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1800000" y="2520000"/>
            <a:ext cx="6120000" cy="10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66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le cas de figure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concerné par la demande </a:t>
            </a:r>
            <a:r>
              <a:rPr lang="fr-F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10)</a:t>
            </a:r>
          </a:p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Tenir compte du degré d’urgence et du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 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10 jours à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respecter </a:t>
            </a:r>
          </a:p>
          <a:p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(délai de 10 jours entre la date de dépôt de la demande en agence et la notification de la décision par BPCE Solutions Crédit) </a:t>
            </a:r>
            <a:endParaRPr lang="fr-F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800000" y="3780000"/>
            <a:ext cx="612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99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Dater les documents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réceptionnés en apposant un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cachet dateur</a:t>
            </a:r>
          </a:p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Scanner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documents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(l’enveloppe, l’accusé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réception, la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délégation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d’assurance, les conditions générales et autres pièces jointes)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1800000" y="4860000"/>
            <a:ext cx="6120000" cy="144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3366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FF0000"/>
              </a:buClr>
            </a:pP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Transmettre le dossier à BPCE Solutions </a:t>
            </a: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</a:t>
            </a:r>
          </a:p>
          <a:p>
            <a:pPr marL="171450" indent="-171450"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</a:t>
            </a: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votre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</a:t>
            </a:r>
          </a:p>
          <a:p>
            <a:pPr indent="-171450"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utilisant les modèles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 formatés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disponibles dans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outlook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dans le présent support)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-171450"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ec-b-bal-ade@ec.caisse-epargne.fr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fr-F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délai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tout client engagé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respecter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10 jours</a:t>
            </a:r>
          </a:p>
        </p:txBody>
      </p:sp>
    </p:spTree>
    <p:extLst>
      <p:ext uri="{BB962C8B-B14F-4D97-AF65-F5344CB8AC3E}">
        <p14:creationId xmlns:p14="http://schemas.microsoft.com/office/powerpoint/2010/main" val="251131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3 cas de figures déterminent les actions à réaliser</a:t>
            </a:r>
            <a:endParaRPr lang="fr-FR" sz="2400" b="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900000" y="1620000"/>
            <a:ext cx="2340000" cy="9000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FF0000"/>
              </a:buClr>
            </a:pPr>
            <a:r>
              <a:rPr lang="fr-FR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engagé</a:t>
            </a:r>
            <a:endParaRPr lang="fr-FR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6300000" y="1620000"/>
            <a:ext cx="2340000" cy="9000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FF0000"/>
              </a:buClr>
            </a:pPr>
            <a:r>
              <a:rPr lang="fr-FR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manifesté sans devis</a:t>
            </a:r>
            <a:endParaRPr lang="fr-FR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00000" y="1620000"/>
            <a:ext cx="2340000" cy="900000"/>
          </a:xfrm>
          <a:prstGeom prst="roundRect">
            <a:avLst/>
          </a:prstGeom>
          <a:solidFill>
            <a:srgbClr val="FF3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FF0000"/>
              </a:buClr>
            </a:pPr>
            <a:r>
              <a:rPr lang="fr-FR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manifesté </a:t>
            </a:r>
            <a:r>
              <a:rPr lang="fr-FR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</a:t>
            </a:r>
            <a:r>
              <a:rPr lang="fr-FR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devis</a:t>
            </a:r>
            <a:endParaRPr lang="fr-FR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80000" y="23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C3163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réceptionnons une demande de substitution avec une nouvelle délégation d’assurance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3780000" y="23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FF0000"/>
              </a:buClr>
            </a:pP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vient se renseigner sur son droit à résilier muni d’un devis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6480000" y="23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client vient se renseigner ou souhaite renégocier son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1080000" y="41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C3163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à </a:t>
            </a:r>
            <a:r>
              <a:rPr lang="fr-F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r-F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dossier complet à BPCE Solutions Crédit</a:t>
            </a:r>
            <a:endParaRPr lang="fr-FR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080000" y="32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C3163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traitement, de l’étude à l’avenant, est fixé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jours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 peine de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sanction financière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3780000" y="32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FF0000"/>
              </a:buClr>
            </a:pP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délai contraint mais la volonté de réagir vite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3780000" y="41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FF0000"/>
              </a:buClr>
            </a:pP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du </a:t>
            </a:r>
            <a:r>
              <a:rPr lang="fr-FR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 complet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Solutions Crédit</a:t>
            </a:r>
            <a:endParaRPr lang="fr-FR" sz="12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480000" y="32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délai contraint mais la volonté de réagir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vite</a:t>
            </a:r>
            <a:endParaRPr lang="fr-FR" sz="12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6480000" y="414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 de la Direction Régionale avant transmission du </a:t>
            </a:r>
            <a:r>
              <a:rPr lang="fr-FR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 complet </a:t>
            </a:r>
            <a:r>
              <a:rPr lang="fr-FR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12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Solutions Crédit</a:t>
            </a:r>
            <a:endParaRPr lang="fr-FR" sz="12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1080000" y="5220000"/>
            <a:ext cx="23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fr-FR" sz="1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respecter le délai de 10 jours en essayant de réaliser une contre-proposition</a:t>
            </a:r>
            <a:endParaRPr lang="fr-FR" sz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3780000" y="5220000"/>
            <a:ext cx="5040000" cy="9000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fr-FR" sz="1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traiter la demande en moins de 30 jours en essayant de valider une </a:t>
            </a:r>
            <a:r>
              <a:rPr lang="fr-FR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contre-proposition</a:t>
            </a:r>
          </a:p>
        </p:txBody>
      </p:sp>
      <p:pic>
        <p:nvPicPr>
          <p:cNvPr id="19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20000"/>
            <a:ext cx="631798" cy="50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8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Quelques points annexes sont à maîtriser sur le dispositif</a:t>
            </a:r>
            <a:endParaRPr lang="fr-FR" sz="2400" b="0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1080000" y="1440000"/>
            <a:ext cx="7200000" cy="1512168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particuliers :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vous constatez qu’un document est manquant, signalez-le immédiatement à votre client mais transmettez tout de même le dossier à BPCE Solutions Crédit</a:t>
            </a:r>
          </a:p>
          <a:p>
            <a:pPr marL="171450" lvl="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client est actuellement assuré par une autre délégation d’assurance que le contrat Groupe CNP (Ecureuil ADE Services, délégation partenaire, autre délégation externe) nous sommes dans l’obligation de traiter cette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demande,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procédure est identique mais il faudra, en plus, fournir les conditions particulières et conditions générales de la délégation d’assurance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initiale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1080000" y="3168000"/>
            <a:ext cx="7200000" cy="1512168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Bonnes pratiques :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L’agence ou le service qui réceptionne la demande transmet la demande à BPCE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olutions Crédit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la demande arrive ailleurs qu’à l’agence domiciliataire du client, elle est directement traitée par le service qui la reçoit, transmise à BPCE Solutions Crédit avec copie à l’agence domiciliataire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tous les cas, informez votre client qu’il sera contacté par un expert de BPCE Solutions Crédit pour traiter sa demande</a:t>
            </a:r>
            <a:endParaRPr lang="fr-F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1080000" y="4893326"/>
            <a:ext cx="7200000" cy="1512168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contre-proposition ne sera réalisée et présentée au client que s’il respecte les conditions suivantes :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Emprunteur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assuré par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 Groupe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CNP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Emprunteur assuré sans réserve, sans surprime, sans exclusion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immobilier en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CRD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20.000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résiduelle &gt; 3 ans</a:t>
            </a:r>
          </a:p>
        </p:txBody>
      </p:sp>
      <p:pic>
        <p:nvPicPr>
          <p:cNvPr id="6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0000"/>
            <a:ext cx="631798" cy="50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5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1656737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2031" y1="5717" x2="32031" y2="5717"/>
                        <a14:foregroundMark x1="16504" y1="16289" x2="16504" y2="16289"/>
                        <a14:foregroundMark x1="65332" y1="3991" x2="65332" y2="3991"/>
                        <a14:foregroundMark x1="77930" y1="12406" x2="77930" y2="12406"/>
                        <a14:foregroundMark x1="53711" y1="1510" x2="53711" y2="1510"/>
                        <a14:foregroundMark x1="53711" y1="1510" x2="53711" y2="1510"/>
                        <a14:foregroundMark x1="22656" y1="10032" x2="22656" y2="10032"/>
                        <a14:foregroundMark x1="28516" y1="5933" x2="28516" y2="5933"/>
                        <a14:foregroundMark x1="52051" y1="98166" x2="52051" y2="98166"/>
                        <a14:foregroundMark x1="73633" y1="90615" x2="73633" y2="90615"/>
                        <a14:foregroundMark x1="66309" y1="92880" x2="66309" y2="92880"/>
                        <a14:foregroundMark x1="62988" y1="95038" x2="62988" y2="95038"/>
                        <a14:foregroundMark x1="58203" y1="96548" x2="58203" y2="96548"/>
                        <a14:foregroundMark x1="42285" y1="96764" x2="42285" y2="96764"/>
                        <a14:foregroundMark x1="13672" y1="78857" x2="13672" y2="78857"/>
                        <a14:foregroundMark x1="8691" y1="69040" x2="8691" y2="69040"/>
                        <a14:backgroundMark x1="61816" y1="647" x2="61816" y2="647"/>
                        <a14:backgroundMark x1="59863" y1="539" x2="59863" y2="539"/>
                        <a14:backgroundMark x1="58398" y1="431" x2="58398" y2="431"/>
                        <a14:backgroundMark x1="62793" y1="98598" x2="62793" y2="98598"/>
                        <a14:backgroundMark x1="58398" y1="99461" x2="58398" y2="99461"/>
                        <a14:backgroundMark x1="56543" y1="99461" x2="56543" y2="99461"/>
                        <a14:backgroundMark x1="54980" y1="99461" x2="54980" y2="99461"/>
                        <a14:backgroundMark x1="53906" y1="99461" x2="53906" y2="99461"/>
                        <a14:backgroundMark x1="56934" y1="431" x2="56934" y2="431"/>
                        <a14:backgroundMark x1="55957" y1="431" x2="55957" y2="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0000"/>
            <a:ext cx="2823762" cy="255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886620139"/>
              </p:ext>
            </p:extLst>
          </p:nvPr>
        </p:nvGraphicFramePr>
        <p:xfrm>
          <a:off x="540000" y="3420000"/>
          <a:ext cx="8280000" cy="85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830997"/>
          </a:xfrm>
        </p:spPr>
        <p:txBody>
          <a:bodyPr/>
          <a:lstStyle/>
          <a:p>
            <a:r>
              <a:rPr lang="fr-FR" sz="2400" dirty="0" smtClean="0"/>
              <a:t>Le traitement d’une demande est un contre-la-montre sous contraintes</a:t>
            </a:r>
            <a:endParaRPr lang="fr-FR" sz="2400" b="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240000" y="1440000"/>
            <a:ext cx="5580000" cy="19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Solutions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besoin de temps pour traiter chaque demande dans les meilleures conditions tout en respectant les délais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Analyser la délégation d’assurance proposée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Contacter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Réaliser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contre-proposition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rappelant les avantages du contrat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CNP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Recueillir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mandat de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renonciation éventuel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Éditer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l’avenant</a:t>
            </a:r>
          </a:p>
          <a:p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jour qui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diminue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capacité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traiter la demande </a:t>
            </a:r>
            <a:r>
              <a:rPr lang="fr-F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les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délais</a:t>
            </a:r>
            <a:endParaRPr lang="fr-FR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60000" y="4320000"/>
            <a:ext cx="1800000" cy="1440000"/>
          </a:xfrm>
          <a:prstGeom prst="wedgeRoundRectCallout">
            <a:avLst>
              <a:gd name="adj1" fmla="val -21312"/>
              <a:gd name="adj2" fmla="val -60906"/>
              <a:gd name="adj3" fmla="val 16667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Demande reçue et transmise à J1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Parfait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pour un traitement optimum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2700000" y="4320000"/>
            <a:ext cx="1800000" cy="1440000"/>
          </a:xfrm>
          <a:prstGeom prst="wedgeRoundRectCallout">
            <a:avLst>
              <a:gd name="adj1" fmla="val -21312"/>
              <a:gd name="adj2" fmla="val -60906"/>
              <a:gd name="adj3" fmla="val 16667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1</a:t>
            </a:r>
            <a:r>
              <a:rPr lang="fr-FR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réponse est demandée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les 4 premiers jours pour signifier la prise en charge de la demande client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6030000" y="4320000"/>
            <a:ext cx="2880000" cy="1800000"/>
          </a:xfrm>
          <a:prstGeom prst="wedgeRoundRectCallout">
            <a:avLst>
              <a:gd name="adj1" fmla="val 21221"/>
              <a:gd name="adj2" fmla="val -59948"/>
              <a:gd name="adj3" fmla="val 1666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10</a:t>
            </a:r>
            <a:r>
              <a:rPr lang="fr-FR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jour, au plus tard, la demande doit être finalisée 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l’envoi de l’avenant actant la substitution avec la délégation d’assurance concurrente</a:t>
            </a:r>
          </a:p>
          <a:p>
            <a:pPr marL="171450" indent="-171450">
              <a:buFontTx/>
              <a:buChar char="-"/>
            </a:pP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l’envoi de l’avenant validant la contre-proposition réalisée par BPCE Solutions Crédit</a:t>
            </a:r>
          </a:p>
        </p:txBody>
      </p:sp>
      <p:sp>
        <p:nvSpPr>
          <p:cNvPr id="18" name="Ellipse 17"/>
          <p:cNvSpPr/>
          <p:nvPr/>
        </p:nvSpPr>
        <p:spPr>
          <a:xfrm>
            <a:off x="5040000" y="4770192"/>
            <a:ext cx="1080000" cy="10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hors délai</a:t>
            </a:r>
          </a:p>
          <a:p>
            <a:pPr algn="ctr"/>
            <a:r>
              <a:rPr lang="fr-FR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 </a:t>
            </a:r>
            <a:r>
              <a:rPr lang="fr-FR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sanction prévue 3.000€</a:t>
            </a:r>
          </a:p>
        </p:txBody>
      </p:sp>
    </p:spTree>
    <p:extLst>
      <p:ext uri="{BB962C8B-B14F-4D97-AF65-F5344CB8AC3E}">
        <p14:creationId xmlns:p14="http://schemas.microsoft.com/office/powerpoint/2010/main" val="200294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14" grpId="0" animBg="1"/>
      <p:bldP spid="16" grpId="0" animBg="1"/>
      <p:bldP spid="22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1" t="2200" r="39957" b="70544"/>
          <a:stretch/>
        </p:blipFill>
        <p:spPr bwMode="auto">
          <a:xfrm>
            <a:off x="5148000" y="1872000"/>
            <a:ext cx="3780000" cy="17383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/>
              <a:t>Les outils à votre disposition</a:t>
            </a:r>
            <a:endParaRPr lang="fr-FR" sz="2400" b="0" dirty="0"/>
          </a:p>
        </p:txBody>
      </p:sp>
      <p:sp>
        <p:nvSpPr>
          <p:cNvPr id="11" name="Espace réservé du texte 6"/>
          <p:cNvSpPr txBox="1">
            <a:spLocks/>
          </p:cNvSpPr>
          <p:nvPr/>
        </p:nvSpPr>
        <p:spPr>
          <a:xfrm>
            <a:off x="1079999" y="1440000"/>
            <a:ext cx="396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modèles de mail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 mis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disposition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outlook pour transmettre les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demandes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BPCE solutions Crédit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Clr>
                <a:srgbClr val="FF0000"/>
              </a:buClr>
            </a:pPr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Selon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le client soit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Engagé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Manifesté avec devis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Manifesté sans </a:t>
            </a:r>
            <a:r>
              <a:rPr lang="fr-FR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devis</a:t>
            </a:r>
            <a:endParaRPr lang="fr-FR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 indent="-285750"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faire ?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 message électronique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Choix modèle</a:t>
            </a:r>
          </a:p>
          <a:p>
            <a:pPr marL="720000" lvl="2" indent="-28575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BDD </a:t>
            </a:r>
            <a:r>
              <a:rPr lang="fr-FR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- BPCE Solution Crédit</a:t>
            </a:r>
            <a:endParaRPr lang="fr-FR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>
              <a:buClr>
                <a:schemeClr val="bg1">
                  <a:lumMod val="50000"/>
                </a:schemeClr>
              </a:buClr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Compléter le corps du mail avec les préférences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d’appels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>
              <a:buClr>
                <a:schemeClr val="bg1">
                  <a:lumMod val="50000"/>
                </a:schemeClr>
              </a:buClr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Joindre tous les documents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scannés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>
              <a:buClr>
                <a:schemeClr val="bg1">
                  <a:lumMod val="50000"/>
                </a:schemeClr>
              </a:buClr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Copier-Coller l’adresse mail de BPCE Solutions </a:t>
            </a:r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lvl="1">
              <a:buClr>
                <a:schemeClr val="bg1">
                  <a:lumMod val="50000"/>
                </a:schemeClr>
              </a:buClr>
            </a:pPr>
            <a:r>
              <a:rPr lang="fr-FR" sz="16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Envoyer le mail dans les meilleurs délais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14065" r="57491" b="32489"/>
          <a:stretch/>
        </p:blipFill>
        <p:spPr bwMode="auto">
          <a:xfrm>
            <a:off x="5040000" y="3672000"/>
            <a:ext cx="3960000" cy="26680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èche vers le bas 2"/>
          <p:cNvSpPr/>
          <p:nvPr/>
        </p:nvSpPr>
        <p:spPr>
          <a:xfrm>
            <a:off x="7380000" y="3528000"/>
            <a:ext cx="180000" cy="2880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 rot="-5400000">
            <a:off x="4896000" y="2988000"/>
            <a:ext cx="180000" cy="2880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 rot="-5400000">
            <a:off x="4896000" y="2160000"/>
            <a:ext cx="180000" cy="2880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6"/>
          <p:cNvSpPr txBox="1">
            <a:spLocks/>
          </p:cNvSpPr>
          <p:nvPr/>
        </p:nvSpPr>
        <p:spPr>
          <a:xfrm>
            <a:off x="1079999" y="1440000"/>
            <a:ext cx="720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pour retrouver tous les outils à votre disposition</a:t>
            </a: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CNP                                                             Synthèse </a:t>
            </a:r>
            <a:r>
              <a:rPr lang="fr-FR" sz="160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dispositif PARADE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guide BPCE pour réviser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fondamentaux de l’assurance emprunteur</a:t>
            </a:r>
          </a:p>
          <a:p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pour toutes vos questions</a:t>
            </a:r>
            <a:endParaRPr lang="fr-FR" sz="1600" b="0" cap="non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480000" cy="461665"/>
          </a:xfrm>
        </p:spPr>
        <p:txBody>
          <a:bodyPr/>
          <a:lstStyle/>
          <a:p>
            <a:r>
              <a:rPr lang="fr-FR" sz="2400" dirty="0" smtClean="0"/>
              <a:t>Les outils à votre disposition</a:t>
            </a:r>
            <a:endParaRPr lang="fr-FR" sz="2400" b="0" dirty="0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000" y="1440000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Image 15" descr="cid:image002.png@01D525BA.4EF966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00" y="5580000"/>
            <a:ext cx="2105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00" y="3240000"/>
            <a:ext cx="2363624" cy="180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3240000"/>
            <a:ext cx="2400000" cy="180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1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9090</TotalTime>
  <Words>1633</Words>
  <Application>Microsoft Office PowerPoint</Application>
  <PresentationFormat>Affichage à l'écran (4:3)</PresentationFormat>
  <Paragraphs>205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Dispositif parade </vt:lpstr>
      <vt:lpstr>sommaire</vt:lpstr>
      <vt:lpstr>La réglementation a fortement évolué depuis 10 ans</vt:lpstr>
      <vt:lpstr>La réglementation a fortement évolué depuis 10 ans</vt:lpstr>
      <vt:lpstr>Le devoir de conseil est au centre du parcours d’adhésion à l’assurance emprunteur</vt:lpstr>
      <vt:lpstr>Un formalisme est nécessaire à toute étude sur une délégation d’assurance</vt:lpstr>
      <vt:lpstr>Les fondamentaux du dispositif parade</vt:lpstr>
      <vt:lpstr>Il est important de rappeler les valeurs et avantages du contrat groupe CNP</vt:lpstr>
      <vt:lpstr>Les 4 règles essentielles à retenir</vt:lpstr>
      <vt:lpstr>3 cas de figures déterminent les actions à réaliser</vt:lpstr>
      <vt:lpstr>Quelques points annexes sont à maîtriser sur le dispositif</vt:lpstr>
      <vt:lpstr>Le traitement d’une demande est un contre-la-montre sous contraintes</vt:lpstr>
      <vt:lpstr>Les outils à votre disposition</vt:lpstr>
      <vt:lpstr>Les outils à votre disposition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A6702000</cp:lastModifiedBy>
  <cp:revision>826</cp:revision>
  <cp:lastPrinted>2019-06-25T11:43:11Z</cp:lastPrinted>
  <dcterms:created xsi:type="dcterms:W3CDTF">2017-05-30T18:41:27Z</dcterms:created>
  <dcterms:modified xsi:type="dcterms:W3CDTF">2019-07-02T06:53:14Z</dcterms:modified>
</cp:coreProperties>
</file>