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88" r:id="rId3"/>
  </p:sldMasterIdLst>
  <p:notesMasterIdLst>
    <p:notesMasterId r:id="rId42"/>
  </p:notesMasterIdLst>
  <p:handoutMasterIdLst>
    <p:handoutMasterId r:id="rId43"/>
  </p:handoutMasterIdLst>
  <p:sldIdLst>
    <p:sldId id="2259" r:id="rId4"/>
    <p:sldId id="2256" r:id="rId5"/>
    <p:sldId id="2257" r:id="rId6"/>
    <p:sldId id="2258" r:id="rId7"/>
    <p:sldId id="2064" r:id="rId8"/>
    <p:sldId id="2243" r:id="rId9"/>
    <p:sldId id="2085" r:id="rId10"/>
    <p:sldId id="2227" r:id="rId11"/>
    <p:sldId id="2244" r:id="rId12"/>
    <p:sldId id="2229" r:id="rId13"/>
    <p:sldId id="2230" r:id="rId14"/>
    <p:sldId id="2232" r:id="rId15"/>
    <p:sldId id="2235" r:id="rId16"/>
    <p:sldId id="2254" r:id="rId17"/>
    <p:sldId id="2250" r:id="rId18"/>
    <p:sldId id="2236" r:id="rId19"/>
    <p:sldId id="2237" r:id="rId20"/>
    <p:sldId id="2240" r:id="rId21"/>
    <p:sldId id="2238" r:id="rId22"/>
    <p:sldId id="2251" r:id="rId23"/>
    <p:sldId id="2239" r:id="rId24"/>
    <p:sldId id="2248" r:id="rId25"/>
    <p:sldId id="2242" r:id="rId26"/>
    <p:sldId id="2245" r:id="rId27"/>
    <p:sldId id="2241" r:id="rId28"/>
    <p:sldId id="2255" r:id="rId29"/>
    <p:sldId id="2246" r:id="rId30"/>
    <p:sldId id="2203" r:id="rId31"/>
    <p:sldId id="2253" r:id="rId32"/>
    <p:sldId id="2260" r:id="rId33"/>
    <p:sldId id="2247" r:id="rId34"/>
    <p:sldId id="2252" r:id="rId35"/>
    <p:sldId id="2148" r:id="rId36"/>
    <p:sldId id="2158" r:id="rId37"/>
    <p:sldId id="2147" r:id="rId38"/>
    <p:sldId id="2146" r:id="rId39"/>
    <p:sldId id="2145" r:id="rId40"/>
    <p:sldId id="2144" r:id="rId4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00823B"/>
    <a:srgbClr val="FFCC66"/>
    <a:srgbClr val="C00000"/>
    <a:srgbClr val="CC9900"/>
    <a:srgbClr val="009999"/>
    <a:srgbClr val="660066"/>
    <a:srgbClr val="00CC99"/>
    <a:srgbClr val="00EA6A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9314" autoAdjust="0"/>
  </p:normalViewPr>
  <p:slideViewPr>
    <p:cSldViewPr snapToGrid="0">
      <p:cViewPr>
        <p:scale>
          <a:sx n="75" d="100"/>
          <a:sy n="75" d="100"/>
        </p:scale>
        <p:origin x="-2910" y="-9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4020" y="-102"/>
      </p:cViewPr>
      <p:guideLst>
        <p:guide orient="horz" pos="3127"/>
        <p:guide orient="horz" pos="3105"/>
        <p:guide orient="horz" pos="314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geedrt\directions\GEE%20MKTG_XPC%20DRT\D&#233;partement%20March&#233;s%20et%20Offres\Actions%20Commerciales\4%20-%20Dernier%20Quadrimestre\Versions%20de%20travail\R&#233;partition%20des%20agences%20PV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Feuil1!$B$3</c:f>
              <c:strCache>
                <c:ptCount val="1"/>
                <c:pt idx="0">
                  <c:v>&lt; 80%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Feuil1!$A$4:$A$8</c:f>
              <c:strCache>
                <c:ptCount val="5"/>
                <c:pt idx="0">
                  <c:v>Excédents de collecte yc DAV</c:v>
                </c:pt>
                <c:pt idx="1">
                  <c:v>Engagements nets Crédit Conso</c:v>
                </c:pt>
                <c:pt idx="2">
                  <c:v>Ventes brutes IARD / Prévoyance</c:v>
                </c:pt>
                <c:pt idx="3">
                  <c:v>Evolution des BPe/JBPe</c:v>
                </c:pt>
                <c:pt idx="4">
                  <c:v>PNB sur Activité Nouvelle</c:v>
                </c:pt>
              </c:strCache>
            </c:strRef>
          </c:cat>
          <c:val>
            <c:numRef>
              <c:f>Feuil1!$B$4:$B$8</c:f>
              <c:numCache>
                <c:formatCode>General</c:formatCode>
                <c:ptCount val="5"/>
                <c:pt idx="0">
                  <c:v>132</c:v>
                </c:pt>
                <c:pt idx="1">
                  <c:v>125</c:v>
                </c:pt>
                <c:pt idx="2">
                  <c:v>181</c:v>
                </c:pt>
                <c:pt idx="3">
                  <c:v>205</c:v>
                </c:pt>
                <c:pt idx="4">
                  <c:v>101</c:v>
                </c:pt>
              </c:numCache>
            </c:numRef>
          </c:val>
        </c:ser>
        <c:ser>
          <c:idx val="1"/>
          <c:order val="1"/>
          <c:tx>
            <c:strRef>
              <c:f>Feuil1!$C$3</c:f>
              <c:strCache>
                <c:ptCount val="1"/>
                <c:pt idx="0">
                  <c:v>[ 80% ; 100% [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Feuil1!$A$4:$A$8</c:f>
              <c:strCache>
                <c:ptCount val="5"/>
                <c:pt idx="0">
                  <c:v>Excédents de collecte yc DAV</c:v>
                </c:pt>
                <c:pt idx="1">
                  <c:v>Engagements nets Crédit Conso</c:v>
                </c:pt>
                <c:pt idx="2">
                  <c:v>Ventes brutes IARD / Prévoyance</c:v>
                </c:pt>
                <c:pt idx="3">
                  <c:v>Evolution des BPe/JBPe</c:v>
                </c:pt>
                <c:pt idx="4">
                  <c:v>PNB sur Activité Nouvelle</c:v>
                </c:pt>
              </c:strCache>
            </c:strRef>
          </c:cat>
          <c:val>
            <c:numRef>
              <c:f>Feuil1!$C$4:$C$8</c:f>
              <c:numCache>
                <c:formatCode>General</c:formatCode>
                <c:ptCount val="5"/>
                <c:pt idx="0">
                  <c:v>13</c:v>
                </c:pt>
                <c:pt idx="1">
                  <c:v>100</c:v>
                </c:pt>
                <c:pt idx="2">
                  <c:v>82</c:v>
                </c:pt>
                <c:pt idx="3">
                  <c:v>13</c:v>
                </c:pt>
                <c:pt idx="4">
                  <c:v>80</c:v>
                </c:pt>
              </c:numCache>
            </c:numRef>
          </c:val>
        </c:ser>
        <c:ser>
          <c:idx val="2"/>
          <c:order val="2"/>
          <c:tx>
            <c:strRef>
              <c:f>Feuil1!$D$3</c:f>
              <c:strCache>
                <c:ptCount val="1"/>
                <c:pt idx="0">
                  <c:v>[ 100% ; 110% [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4981271641007208E-3"/>
                  <c:y val="-1.92076806523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Feuil1!$A$4:$A$8</c:f>
              <c:strCache>
                <c:ptCount val="5"/>
                <c:pt idx="0">
                  <c:v>Excédents de collecte yc DAV</c:v>
                </c:pt>
                <c:pt idx="1">
                  <c:v>Engagements nets Crédit Conso</c:v>
                </c:pt>
                <c:pt idx="2">
                  <c:v>Ventes brutes IARD / Prévoyance</c:v>
                </c:pt>
                <c:pt idx="3">
                  <c:v>Evolution des BPe/JBPe</c:v>
                </c:pt>
                <c:pt idx="4">
                  <c:v>PNB sur Activité Nouvelle</c:v>
                </c:pt>
              </c:strCache>
            </c:strRef>
          </c:cat>
          <c:val>
            <c:numRef>
              <c:f>Feuil1!$D$4:$D$8</c:f>
              <c:numCache>
                <c:formatCode>General</c:formatCode>
                <c:ptCount val="5"/>
                <c:pt idx="0">
                  <c:v>2</c:v>
                </c:pt>
                <c:pt idx="1">
                  <c:v>51</c:v>
                </c:pt>
                <c:pt idx="2">
                  <c:v>30</c:v>
                </c:pt>
                <c:pt idx="3">
                  <c:v>14</c:v>
                </c:pt>
                <c:pt idx="4">
                  <c:v>75</c:v>
                </c:pt>
              </c:numCache>
            </c:numRef>
          </c:val>
        </c:ser>
        <c:ser>
          <c:idx val="3"/>
          <c:order val="3"/>
          <c:tx>
            <c:strRef>
              <c:f>Feuil1!$E$3</c:f>
              <c:strCache>
                <c:ptCount val="1"/>
                <c:pt idx="0">
                  <c:v>≥ 120% (110% pour la Collecte)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Feuil1!$A$4:$A$8</c:f>
              <c:strCache>
                <c:ptCount val="5"/>
                <c:pt idx="0">
                  <c:v>Excédents de collecte yc DAV</c:v>
                </c:pt>
                <c:pt idx="1">
                  <c:v>Engagements nets Crédit Conso</c:v>
                </c:pt>
                <c:pt idx="2">
                  <c:v>Ventes brutes IARD / Prévoyance</c:v>
                </c:pt>
                <c:pt idx="3">
                  <c:v>Evolution des BPe/JBPe</c:v>
                </c:pt>
                <c:pt idx="4">
                  <c:v>PNB sur Activité Nouvelle</c:v>
                </c:pt>
              </c:strCache>
            </c:strRef>
          </c:cat>
          <c:val>
            <c:numRef>
              <c:f>Feuil1!$E$4:$E$8</c:f>
              <c:numCache>
                <c:formatCode>General</c:formatCode>
                <c:ptCount val="5"/>
                <c:pt idx="0">
                  <c:v>159</c:v>
                </c:pt>
                <c:pt idx="1">
                  <c:v>30</c:v>
                </c:pt>
                <c:pt idx="2">
                  <c:v>13</c:v>
                </c:pt>
                <c:pt idx="3">
                  <c:v>74</c:v>
                </c:pt>
                <c:pt idx="4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427072"/>
        <c:axId val="401432960"/>
      </c:barChart>
      <c:catAx>
        <c:axId val="4014270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defRPr>
            </a:pPr>
            <a:endParaRPr lang="fr-FR"/>
          </a:p>
        </c:txPr>
        <c:crossAx val="401432960"/>
        <c:crosses val="autoZero"/>
        <c:auto val="1"/>
        <c:lblAlgn val="ctr"/>
        <c:lblOffset val="100"/>
        <c:noMultiLvlLbl val="0"/>
      </c:catAx>
      <c:valAx>
        <c:axId val="401432960"/>
        <c:scaling>
          <c:orientation val="minMax"/>
        </c:scaling>
        <c:delete val="1"/>
        <c:axPos val="l"/>
        <c:numFmt formatCode="General" sourceLinked="1"/>
        <c:majorTickMark val="in"/>
        <c:minorTickMark val="none"/>
        <c:tickLblPos val="nextTo"/>
        <c:crossAx val="4014270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solidFill>
                <a:schemeClr val="tx1">
                  <a:lumMod val="50000"/>
                  <a:lumOff val="50000"/>
                </a:schemeClr>
              </a:solidFill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Feuil1!$A$2:$A$6</c:f>
              <c:strCache>
                <c:ptCount val="5"/>
                <c:pt idx="0">
                  <c:v>Conso</c:v>
                </c:pt>
                <c:pt idx="1">
                  <c:v>Immo</c:v>
                </c:pt>
                <c:pt idx="2">
                  <c:v>Collecte</c:v>
                </c:pt>
                <c:pt idx="3">
                  <c:v>Banca</c:v>
                </c:pt>
                <c:pt idx="4">
                  <c:v>Pro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0.36</c:v>
                </c:pt>
                <c:pt idx="1">
                  <c:v>0.28999999999999998</c:v>
                </c:pt>
                <c:pt idx="2">
                  <c:v>0.12</c:v>
                </c:pt>
                <c:pt idx="3">
                  <c:v>0.16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2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06/09/2019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2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2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06/09/2019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2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19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20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24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31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53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  <a:prstGeom prst="rect">
            <a:avLst/>
          </a:prstGeo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083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  <a:prstGeom prst="rect">
            <a:avLst/>
          </a:prstGeo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695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Q:\Images\2010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3"/>
          <a:stretch/>
        </p:blipFill>
        <p:spPr bwMode="auto">
          <a:xfrm>
            <a:off x="79409" y="0"/>
            <a:ext cx="90645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280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5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  <a:prstGeom prst="rect">
            <a:avLst/>
          </a:prstGeo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6915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926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770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  <a:prstGeom prst="rect">
            <a:avLst/>
          </a:prstGeo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  <a:prstGeom prst="rect">
            <a:avLst/>
          </a:prstGeo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5247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  <a:prstGeom prst="rect">
            <a:avLst/>
          </a:prstGeo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  <a:prstGeom prst="rect">
            <a:avLst/>
          </a:prstGeo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  <a:prstGeom prst="rect">
            <a:avLst/>
          </a:prstGeo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72418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  <a:prstGeom prst="rect">
            <a:avLst/>
          </a:prstGeo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39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3470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 avec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694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14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"/>
          <a:stretch/>
        </p:blipFill>
        <p:spPr bwMode="auto">
          <a:xfrm>
            <a:off x="4872637" y="965443"/>
            <a:ext cx="4271364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728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218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7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79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25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517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85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1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57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5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00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65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08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366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98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73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6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1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  <a:prstGeom prst="rect">
            <a:avLst/>
          </a:prstGeo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2335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  <a:prstGeom prst="rect">
            <a:avLst/>
          </a:prstGeo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6386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Q:\Images\2010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3"/>
          <a:stretch/>
        </p:blipFill>
        <p:spPr bwMode="auto">
          <a:xfrm>
            <a:off x="79409" y="0"/>
            <a:ext cx="90645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1016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96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  <a:prstGeom prst="rect">
            <a:avLst/>
          </a:prstGeo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3723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18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2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  <a:prstGeom prst="rect">
            <a:avLst/>
          </a:prstGeo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  <a:prstGeom prst="rect">
            <a:avLst/>
          </a:prstGeo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5817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  <a:prstGeom prst="rect">
            <a:avLst/>
          </a:prstGeo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  <a:prstGeom prst="rect">
            <a:avLst/>
          </a:prstGeo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  <a:prstGeom prst="rect">
            <a:avLst/>
          </a:prstGeo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38120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  <a:prstGeom prst="rect">
            <a:avLst/>
          </a:prstGeo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5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5968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 avec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266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81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"/>
          <a:stretch/>
        </p:blipFill>
        <p:spPr bwMode="auto">
          <a:xfrm>
            <a:off x="4872637" y="965443"/>
            <a:ext cx="4271364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71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0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452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583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311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987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48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3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89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1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665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601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55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904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122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036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88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33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35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image" Target="../media/image1.jpeg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 userDrawn="1"/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NOS ACTIONS DU DERNIER QUADRIMESTRE</a:t>
            </a:r>
            <a:endParaRPr lang="fr-FR" dirty="0"/>
          </a:p>
        </p:txBody>
      </p:sp>
      <p:sp>
        <p:nvSpPr>
          <p:cNvPr id="9" name="Sous-titre 2"/>
          <p:cNvSpPr txBox="1">
            <a:spLocks/>
          </p:cNvSpPr>
          <p:nvPr userDrawn="1"/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None/>
              <a:defRPr sz="12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2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Septembre – Décembre 2019</a:t>
            </a: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 userDrawn="1"/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HDJ du 12 septembre</a:t>
            </a:r>
            <a:endParaRPr lang="fr-FR" dirty="0"/>
          </a:p>
        </p:txBody>
      </p:sp>
      <p:sp>
        <p:nvSpPr>
          <p:cNvPr id="9" name="Sous-titre 2"/>
          <p:cNvSpPr txBox="1">
            <a:spLocks/>
          </p:cNvSpPr>
          <p:nvPr userDrawn="1"/>
        </p:nvSpPr>
        <p:spPr>
          <a:xfrm>
            <a:off x="4102101" y="4399104"/>
            <a:ext cx="4966398" cy="117136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None/>
              <a:defRPr sz="12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2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fr-FR" b="1" cap="none" dirty="0" smtClean="0">
                <a:solidFill>
                  <a:prstClr val="black">
                    <a:tint val="75000"/>
                  </a:prstClr>
                </a:solidFill>
              </a:rPr>
              <a:t>Migrations</a:t>
            </a:r>
            <a:r>
              <a:rPr lang="fr-FR" b="1" cap="none" baseline="0" dirty="0" smtClean="0">
                <a:solidFill>
                  <a:prstClr val="black">
                    <a:tint val="75000"/>
                  </a:prstClr>
                </a:solidFill>
              </a:rPr>
              <a:t> sous </a:t>
            </a:r>
            <a:r>
              <a:rPr lang="fr-FR" b="1" cap="none" baseline="0" dirty="0" err="1" smtClean="0">
                <a:solidFill>
                  <a:prstClr val="black">
                    <a:tint val="75000"/>
                  </a:prstClr>
                </a:solidFill>
              </a:rPr>
              <a:t>windows</a:t>
            </a:r>
            <a:r>
              <a:rPr lang="fr-FR" b="1" cap="none" baseline="0" dirty="0" smtClean="0">
                <a:solidFill>
                  <a:prstClr val="black">
                    <a:tint val="75000"/>
                  </a:prstClr>
                </a:solidFill>
              </a:rPr>
              <a:t> 10 </a:t>
            </a:r>
            <a:r>
              <a:rPr lang="fr-FR" cap="none" baseline="0" dirty="0" smtClean="0">
                <a:solidFill>
                  <a:prstClr val="black">
                    <a:tint val="75000"/>
                  </a:prstClr>
                </a:solidFill>
              </a:rPr>
              <a:t>(ne concerne que les agences de la vague 1)</a:t>
            </a:r>
          </a:p>
          <a:p>
            <a:pPr marL="342900" indent="-342900" algn="l">
              <a:buFontTx/>
              <a:buChar char="-"/>
            </a:pPr>
            <a:endParaRPr lang="fr-FR" cap="none" baseline="0" dirty="0" smtClean="0">
              <a:solidFill>
                <a:prstClr val="black">
                  <a:tint val="75000"/>
                </a:prstClr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fr-FR" b="1" cap="none" baseline="0" dirty="0" smtClean="0">
                <a:solidFill>
                  <a:prstClr val="black">
                    <a:tint val="75000"/>
                  </a:prstClr>
                </a:solidFill>
              </a:rPr>
              <a:t>Nos actions du dernier quadrimestre 2019</a:t>
            </a:r>
            <a:endParaRPr lang="fr-FR" b="1" cap="non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4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nsgprw1.cegee.caisse-epargne.fr/divers/communication/windows10/page/arrivee_windows10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nsgprw1.cegee.caisse-epargne.fr/divers/communication/windows10/page/arrivee_windows10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vc-front-itce.damdy.com/gee/windows-10-la-numerisation-video-8199.html" TargetMode="External"/><Relationship Id="rId2" Type="http://schemas.openxmlformats.org/officeDocument/2006/relationships/hyperlink" Target="http://service-cegee-sps/sites/refdoc/mydocs/_layouts/15/WopiFrame.aspx?sourcedoc=/sites/refdoc/mydocs/Documents%20partages/MO-A-0101.docx&amp;action=defaul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i4-prod.sigce.caisse-epargne.fr/BOE/OpenDocument/opendoc/openDocument.jsp?iDocID=8644907" TargetMode="External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41/tarification/8938/offres-promo-en-cours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service-portail-intranet-cegee.sigce.caisse-epargne.fr/Intranet/intranetcegee_prod/Or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302/les-cibles-ponctuelles/14696/book-des-campagnes-gerc-du-tf3-2019.pdf" TargetMode="External"/><Relationship Id="rId11" Type="http://schemas.microsoft.com/office/2007/relationships/hdphoto" Target="../media/hdphoto1.wdp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slide" Target="slide3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41/tarification/8938/offres-promo-en-cours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service-portail-intranet-cegee.sigce.caisse-epargne.fr/Intranet/intranetcegee_prod/Or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302/les-cibles-ponctuelles/14696/book-des-campagnes-gerc-du-tf3-2019.pdf" TargetMode="External"/><Relationship Id="rId11" Type="http://schemas.microsoft.com/office/2007/relationships/hdphoto" Target="../media/hdphoto1.wdp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slide" Target="slide3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41/tarification/8938/offres-promo-en-cours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service-portail-intranet-cegee.sigce.caisse-epargne.fr/Intranet/intranetcegee_prod/Or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302/les-cibles-ponctuelles/14696/book-des-campagnes-gerc-du-tf3-2019.pdf" TargetMode="External"/><Relationship Id="rId11" Type="http://schemas.microsoft.com/office/2007/relationships/hdphoto" Target="../media/hdphoto1.wdp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slide" Target="slide3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hyperlink" Target="http://commerciaux.celca.caisse-epargne.fr/download/1577/2019/14116/s28-activation.ppt" TargetMode="External"/><Relationship Id="rId3" Type="http://schemas.openxmlformats.org/officeDocument/2006/relationships/image" Target="../media/image14.png"/><Relationship Id="rId7" Type="http://schemas.openxmlformats.org/officeDocument/2006/relationships/slide" Target="slide31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41/tarification/8938/offres-promo-en-cours.pdf" TargetMode="External"/><Relationship Id="rId11" Type="http://schemas.openxmlformats.org/officeDocument/2006/relationships/hyperlink" Target="http://wnsgprw1.celca.caisse-epargne.fr/app/TBP/formConsultPF" TargetMode="External"/><Relationship Id="rId5" Type="http://schemas.openxmlformats.org/officeDocument/2006/relationships/hyperlink" Target="http://service-portail-intranet-cegee.sigce.caisse-epargne.fr/Intranet/intranetcegee_prod/Orca/" TargetMode="External"/><Relationship Id="rId10" Type="http://schemas.openxmlformats.org/officeDocument/2006/relationships/hyperlink" Target="http://commerciaux.celca.caisse-epargne.fr/download/1636/suivi-fdc-paticuliers/14362/fdc-au-30062019.xlsm" TargetMode="External"/><Relationship Id="rId4" Type="http://schemas.openxmlformats.org/officeDocument/2006/relationships/hyperlink" Target="http://commerciaux.celca.caisse-epargne.fr/download/1302/les-cibles-ponctuelles/14696/book-des-campagnes-gerc-du-tf3-2019.pdf" TargetMode="External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41/tarification/8938/offres-promo-en-cours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service-portail-intranet-cegee.sigce.caisse-epargne.fr/Intranet/intranetcegee_prod/Orc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302/les-cibles-ponctuelles/14696/book-des-campagnes-gerc-du-tf3-2019.pdf" TargetMode="External"/><Relationship Id="rId11" Type="http://schemas.microsoft.com/office/2007/relationships/hdphoto" Target="../media/hdphoto1.wdp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slide" Target="slide3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hyperlink" Target="http://commerciaux.celca.caisse-epargne.fr/download/341/tarification/8938/offres-promo-en-cours.pdf" TargetMode="External"/><Relationship Id="rId10" Type="http://schemas.openxmlformats.org/officeDocument/2006/relationships/hyperlink" Target="http://commerciaux.celca.caisse-epargne.fr/global-bdd/experience-client/multicanal/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11" Type="http://schemas.openxmlformats.org/officeDocument/2006/relationships/image" Target="../media/image20.jpg"/><Relationship Id="rId5" Type="http://schemas.openxmlformats.org/officeDocument/2006/relationships/hyperlink" Target="http://commerciaux.celca.caisse-epargne.fr/download/341/tarification/8938/offres-promo-en-cours.pdf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hyperlink" Target="http://commerciaux.celca.caisse-epargne.fr/download/341/tarification/8938/offres-promo-en-cours.pdf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hyperlink" Target="http://commerciaux.celca.caisse-epargne.fr/download/341/tarification/8938/offres-promo-en-cours.pdf" TargetMode="External"/><Relationship Id="rId4" Type="http://schemas.openxmlformats.org/officeDocument/2006/relationships/hyperlink" Target="http://service-portail-intranet-cegee.sigce.caisse-epargne.fr/Intranet/intranetcegee_prod/Orca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hyperlink" Target="http://commerciaux.celca.caisse-epargne.fr/download/341/tarification/8938/offres-promo-en-cours.pdf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hyperlink" Target="http://commerciaux.celca.caisse-epargne.fr/download/341/tarification/8938/offres-promo-en-cours.pdf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11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341/tarification/8938/offres-promo-en-cours.pdf" TargetMode="External"/><Relationship Id="rId10" Type="http://schemas.openxmlformats.org/officeDocument/2006/relationships/image" Target="../media/image25.png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commerciaux.celca.caisse-epargne.fr/download/1302/les-cibles-ponctuelles/14696/book-des-campagnes-gerc-du-tf3-2019.pdf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11" Type="http://schemas.openxmlformats.org/officeDocument/2006/relationships/hyperlink" Target="http://commerciaux.celca.caisse-epargne.fr/download/1577/2019/12805/s14-pnb-barometre-pv-2019.pptx" TargetMode="External"/><Relationship Id="rId5" Type="http://schemas.openxmlformats.org/officeDocument/2006/relationships/hyperlink" Target="http://commerciaux.celca.caisse-epargne.fr/download/341/tarification/8938/offres-promo-en-cours.pdf" TargetMode="External"/><Relationship Id="rId10" Type="http://schemas.openxmlformats.org/officeDocument/2006/relationships/hyperlink" Target="http://commerciaux.celca.caisse-epargne.fr/global-bdd/pilotage/le-multicanal/lequipement-banque-a-distance/lequipement-banque-a-distance/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hyperlink" Target="http://commerciaux.celca.caisse-epargne.fr/global-bdd/pilotage/la-production-commerciale/le-pnb-bdd-activite/suivi-pnb-bdd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commerciaux.celca.caisse-epargne.fr/download/1302/les-cibles-ponctuelles/10310/guide-catalogue-mygerc-cegee.pdf" TargetMode="External"/><Relationship Id="rId7" Type="http://schemas.openxmlformats.org/officeDocument/2006/relationships/slide" Target="slide31.xml"/><Relationship Id="rId2" Type="http://schemas.openxmlformats.org/officeDocument/2006/relationships/hyperlink" Target="http://service-portail-intranet-cegee.sigce.caisse-epargne.fr/Intranet/IntranetCEGEE_PROD/gestionCampagnes/?params=home/inde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41/tarification/8938/offres-promo-en-cours.pdf" TargetMode="External"/><Relationship Id="rId5" Type="http://schemas.openxmlformats.org/officeDocument/2006/relationships/hyperlink" Target="http://service-portail-intranet-cegee.sigce.caisse-epargne.fr/Intranet/intranetcegee_prod/Orca/" TargetMode="External"/><Relationship Id="rId4" Type="http://schemas.openxmlformats.org/officeDocument/2006/relationships/hyperlink" Target="http://commerciaux.celca.caisse-epargne.fr/download/1302/les-cibles-ponctuelles/14696/book-des-campagnes-gerc-du-tf3-2019.pdf" TargetMode="External"/><Relationship Id="rId9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hyperlink" Target="http://bi4-prod.sigce.caisse-epargne.fr/BOE/OpenDocument/opendoc/openDocument.jsp?iDocID=8644907" TargetMode="External"/><Relationship Id="rId7" Type="http://schemas.openxmlformats.org/officeDocument/2006/relationships/hyperlink" Target="http://commerciaux.celca.caisse-epargne.fr/download/341/tarification/8938/offres-promo-en-cours.pdf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ervice-portail-intranet-cegee.sigce.caisse-epargne.fr/Intranet/intranetcegee_prod/Orca/" TargetMode="External"/><Relationship Id="rId5" Type="http://schemas.openxmlformats.org/officeDocument/2006/relationships/hyperlink" Target="http://commerciaux.celca.caisse-epargne.fr/download/1302/les-cibles-ponctuelles/14696/book-des-campagnes-gerc-du-tf3-2019.pdf" TargetMode="External"/><Relationship Id="rId10" Type="http://schemas.microsoft.com/office/2007/relationships/hdphoto" Target="../media/hdphoto1.wdp"/><Relationship Id="rId4" Type="http://schemas.openxmlformats.org/officeDocument/2006/relationships/image" Target="../media/image20.jpg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commerciaux.celca.caisse-epargne.fr/global-bdd/excellence-relationnelle-professionnelle-manageriale/espace-managers/piloter/piloter/" TargetMode="External"/><Relationship Id="rId7" Type="http://schemas.openxmlformats.org/officeDocument/2006/relationships/slide" Target="slide31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41/tarification/8938/offres-promo-en-cours.pdf" TargetMode="External"/><Relationship Id="rId11" Type="http://schemas.openxmlformats.org/officeDocument/2006/relationships/image" Target="../media/image30.png"/><Relationship Id="rId5" Type="http://schemas.openxmlformats.org/officeDocument/2006/relationships/hyperlink" Target="http://service-portail-intranet-cegee.sigce.caisse-epargne.fr/Intranet/intranetcegee_prod/Orca/" TargetMode="External"/><Relationship Id="rId10" Type="http://schemas.openxmlformats.org/officeDocument/2006/relationships/image" Target="../media/image20.jpg"/><Relationship Id="rId4" Type="http://schemas.openxmlformats.org/officeDocument/2006/relationships/hyperlink" Target="http://commerciaux.celca.caisse-epargne.fr/download/1302/les-cibles-ponctuelles/14696/book-des-campagnes-gerc-du-tf3-2019.pdf" TargetMode="External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fr/url?sa=i&amp;rct=j&amp;q=&amp;esrc=s&amp;source=images&amp;cd=&amp;cad=rja&amp;uact=8&amp;ved=2ahUKEwi44NWMtJ_hAhWR5OAKHSBMAz4QjRx6BAgBEAU&amp;url=http://blog.allocab.com/2011/06/le-html-emailings-valide-allocab-vtc-taxis-chauffeurs.html&amp;psig=AOvVaw39OPLTHWIXHKgI8o7h7C2P&amp;ust=1553675944375686" TargetMode="External"/><Relationship Id="rId3" Type="http://schemas.openxmlformats.org/officeDocument/2006/relationships/hyperlink" Target="http://commerciaux.celca.caisse-epargne.fr/download/1577/2019/12891/s15-et-s16-selfcare.pptx" TargetMode="External"/><Relationship Id="rId7" Type="http://schemas.openxmlformats.org/officeDocument/2006/relationships/image" Target="../media/image36.jpeg"/><Relationship Id="rId12" Type="http://schemas.openxmlformats.org/officeDocument/2006/relationships/image" Target="../media/image40.jpeg"/><Relationship Id="rId2" Type="http://schemas.openxmlformats.org/officeDocument/2006/relationships/hyperlink" Target="http://commerciaux.celca.caisse-epargne.fr/download/1660/les-fonctionalites-selfcare-par-canal/14482/les-fonctionnalites-selfcare-par-canal-recapitulatif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669/le-site-demo-de-lappli-mobile/14454/le-site-demo-de-lappli-mobile.pdf" TargetMode="External"/><Relationship Id="rId11" Type="http://schemas.openxmlformats.org/officeDocument/2006/relationships/image" Target="../media/image39.jpeg"/><Relationship Id="rId5" Type="http://schemas.openxmlformats.org/officeDocument/2006/relationships/hyperlink" Target="https://www.netdemo.caisse-epargne.fr/Portail.aspx" TargetMode="External"/><Relationship Id="rId10" Type="http://schemas.openxmlformats.org/officeDocument/2006/relationships/image" Target="../media/image38.jpeg"/><Relationship Id="rId4" Type="http://schemas.openxmlformats.org/officeDocument/2006/relationships/hyperlink" Target="http://commerciaux.celca.caisse-epargne.fr/global-bdd/experience-client/internet/mobile-particuliers/tutoriels-appli-mobile-caisse-depagne/" TargetMode="External"/><Relationship Id="rId9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hyperlink" Target="http://service-portail-intranet-cegee.sigce.caisse-epargne.fr/Intranet/intranetcegee_prod/Orca/" TargetMode="External"/><Relationship Id="rId7" Type="http://schemas.openxmlformats.org/officeDocument/2006/relationships/image" Target="../media/image38.jpeg"/><Relationship Id="rId2" Type="http://schemas.openxmlformats.org/officeDocument/2006/relationships/hyperlink" Target="http://commerciaux.celca.caisse-epargne.fr/download/1302/les-cibles-ponctuelles/13132/book-des-campagnes-du-tf2-20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hyperlink" Target="http://commerciaux.celca.caisse-epargne.fr/download/341/tarification/8938/offres-promo-en-cours.pdf" TargetMode="External"/><Relationship Id="rId9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hyperlink" Target="http://commerciaux.celca.caisse-epargne.fr/global-bdd/referentiel-des-delegations-commerciales/" TargetMode="External"/><Relationship Id="rId7" Type="http://schemas.openxmlformats.org/officeDocument/2006/relationships/hyperlink" Target="https://myeav.ecuvie.assurances.d.bbg/upload/docs/image/jpeg/2019-01/popup_-taux_de_rendements_20191_2019-01-16_18-34-30_815.jpg" TargetMode="External"/><Relationship Id="rId12" Type="http://schemas.openxmlformats.org/officeDocument/2006/relationships/image" Target="../media/image40.jpeg"/><Relationship Id="rId2" Type="http://schemas.openxmlformats.org/officeDocument/2006/relationships/hyperlink" Target="http://commerciaux.celca.caisse-epargne.fr/download/281/selection-essentielle/8736/book-uc-juin-20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isse-epargne.fr/espace-opc/gamme-particuliers" TargetMode="External"/><Relationship Id="rId11" Type="http://schemas.openxmlformats.org/officeDocument/2006/relationships/image" Target="../media/image39.jpeg"/><Relationship Id="rId5" Type="http://schemas.openxmlformats.org/officeDocument/2006/relationships/hyperlink" Target="https://myeav.ecuvie.assurances.d.bbg/jcms/lch_24163/accueil" TargetMode="External"/><Relationship Id="rId10" Type="http://schemas.openxmlformats.org/officeDocument/2006/relationships/image" Target="../media/image38.jpeg"/><Relationship Id="rId4" Type="http://schemas.openxmlformats.org/officeDocument/2006/relationships/hyperlink" Target="https://espacedefi.fr/saml/login" TargetMode="External"/><Relationship Id="rId9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079/oav-credits-conso/12828/oav-le-pret-projet.pdf" TargetMode="External"/><Relationship Id="rId3" Type="http://schemas.openxmlformats.org/officeDocument/2006/relationships/image" Target="../media/image37.png"/><Relationship Id="rId7" Type="http://schemas.openxmlformats.org/officeDocument/2006/relationships/hyperlink" Target="http://service-cegee-sps/sites/refdoc/mydocs/_layouts/15/WopiFrame.aspx?sourcedoc=/sites/refdoc/mydocs/Documents%20partages/NI-A-0009.pdf&amp;action=default" TargetMode="External"/><Relationship Id="rId12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079/oav-credits-conso/12120/oav-pret-auto-prime-a-la-conversion.pdf" TargetMode="External"/><Relationship Id="rId11" Type="http://schemas.openxmlformats.org/officeDocument/2006/relationships/image" Target="../media/image39.jpeg"/><Relationship Id="rId5" Type="http://schemas.openxmlformats.org/officeDocument/2006/relationships/hyperlink" Target="http://commerciaux.celca.caisse-epargne.fr/download/1079/oav-credits-conso/10209/oav-auto-2018-cegee.pdf" TargetMode="External"/><Relationship Id="rId10" Type="http://schemas.openxmlformats.org/officeDocument/2006/relationships/hyperlink" Target="http://commerciaux.celca.caisse-epargne.fr/download/1079/oav-credits-conso/8872/oav-prets-dequipement-cegee.pdf" TargetMode="External"/><Relationship Id="rId4" Type="http://schemas.openxmlformats.org/officeDocument/2006/relationships/image" Target="../media/image38.jpeg"/><Relationship Id="rId9" Type="http://schemas.openxmlformats.org/officeDocument/2006/relationships/hyperlink" Target="https://caisse-epargne.creditconso.d.bbg/extranetnfi/upload/uploadedZip/j_4/CEIZIVENTE/SCO_0001/player.swf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hyperlink" Target="https://bookassurance-nonvie.com/" TargetMode="External"/><Relationship Id="rId7" Type="http://schemas.openxmlformats.org/officeDocument/2006/relationships/hyperlink" Target="http://assurances.caisse-epargne.fr/static/admin/moxiemanager/data/files/6579_EdEp_FicheTelesurveillance.pdf" TargetMode="External"/><Relationship Id="rId12" Type="http://schemas.openxmlformats.org/officeDocument/2006/relationships/image" Target="../media/image40.jpeg"/><Relationship Id="rId2" Type="http://schemas.openxmlformats.org/officeDocument/2006/relationships/hyperlink" Target="http://assurances.caisse-epargne.fr/static/admin/moxiemanager/data/files/Book%20CE%20Natixis_BD_page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ssurances.caisse-epargne.fr/static/admin/moxiemanager/data/files/6229_EdEp_FicheAssurtoit.pdf" TargetMode="External"/><Relationship Id="rId11" Type="http://schemas.openxmlformats.org/officeDocument/2006/relationships/image" Target="../media/image39.jpeg"/><Relationship Id="rId5" Type="http://schemas.openxmlformats.org/officeDocument/2006/relationships/hyperlink" Target="http://comparateur.bpcea.caisse-epargne.fr/Comparateur?ctxt=CE&amp;prod=auto" TargetMode="External"/><Relationship Id="rId10" Type="http://schemas.openxmlformats.org/officeDocument/2006/relationships/image" Target="../media/image38.jpeg"/><Relationship Id="rId4" Type="http://schemas.openxmlformats.org/officeDocument/2006/relationships/hyperlink" Target="http://assurances.caisse-epargne.fr/static/admin/moxiemanager/data/files/6184_EdEp_FicheAuto.pdf" TargetMode="External"/><Relationship Id="rId9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comparateur.bpcea.caisse-epargne.fr/Comparateur?ctxt=CE&amp;prod=auto" TargetMode="External"/><Relationship Id="rId13" Type="http://schemas.openxmlformats.org/officeDocument/2006/relationships/hyperlink" Target="http://www.google.fr/url?sa=i&amp;rct=j&amp;q=&amp;esrc=s&amp;source=images&amp;cd=&amp;cad=rja&amp;uact=8&amp;ved=2ahUKEwi44NWMtJ_hAhWR5OAKHSBMAz4QjRx6BAgBEAU&amp;url=http://blog.allocab.com/2011/06/le-html-emailings-valide-allocab-vtc-taxis-chauffeurs.html&amp;psig=AOvVaw39OPLTHWIXHKgI8o7h7C2P&amp;ust=1553675944375686" TargetMode="External"/><Relationship Id="rId3" Type="http://schemas.openxmlformats.org/officeDocument/2006/relationships/hyperlink" Target="https://myeav.ecuvie.assurances.d.bbg/jcms/lpn32_41426/simulateur-secur-famille" TargetMode="External"/><Relationship Id="rId7" Type="http://schemas.openxmlformats.org/officeDocument/2006/relationships/hyperlink" Target="http://assurances.caisse-epargne.fr/static/admin/moxiemanager/data/files/Book%20CE%20Natixis_BD_pages.pdf" TargetMode="External"/><Relationship Id="rId12" Type="http://schemas.openxmlformats.org/officeDocument/2006/relationships/image" Target="../media/image36.jpeg"/><Relationship Id="rId2" Type="http://schemas.openxmlformats.org/officeDocument/2006/relationships/hyperlink" Target="https://myeav.ecuvie.assurances.d.bbg/jcms/lch_24163/accuei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yeav.ecuvie.assurances.d.bbg/upload/docs/application/pdf/2017-05/bat_secure_famille.pdf" TargetMode="External"/><Relationship Id="rId11" Type="http://schemas.openxmlformats.org/officeDocument/2006/relationships/hyperlink" Target="http://assurances.caisse-epargne.fr/static/admin/moxiemanager/data/files/CE_Part%20Als%20Mos%20-%20Ex%20Rbt%20Sant%C3%A9.pdf" TargetMode="External"/><Relationship Id="rId5" Type="http://schemas.openxmlformats.org/officeDocument/2006/relationships/hyperlink" Target="http://eav.ecuvie.caisse-epargne.fr/static/jassure/59/JASSURE_N59.pdf" TargetMode="External"/><Relationship Id="rId15" Type="http://schemas.openxmlformats.org/officeDocument/2006/relationships/image" Target="../media/image38.jpeg"/><Relationship Id="rId10" Type="http://schemas.openxmlformats.org/officeDocument/2006/relationships/hyperlink" Target="http://assurances.caisse-epargne.fr/static/admin/moxiemanager/data/files/CE_Part%20-%20Ex%20Rbt%20Sant%C3%A9.pdf" TargetMode="External"/><Relationship Id="rId4" Type="http://schemas.openxmlformats.org/officeDocument/2006/relationships/hyperlink" Target="http://indispensable-myeav.ecuvie.caisse-epargne.fr/#/page/32" TargetMode="External"/><Relationship Id="rId9" Type="http://schemas.openxmlformats.org/officeDocument/2006/relationships/hyperlink" Target="http://assurances.caisse-epargne.fr/static/admin/moxiemanager/data/files/6283_EdEp_FicheGarantieSante%CC%81.pdf" TargetMode="External"/><Relationship Id="rId1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://commerciaux.celca.caisse-epargne.fr/particuliers/bancarisation-particuliers/cartes-bancaires/izicarte/izicarte/" TargetMode="External"/><Relationship Id="rId7" Type="http://schemas.openxmlformats.org/officeDocument/2006/relationships/hyperlink" Target="http://www.google.fr/url?sa=i&amp;rct=j&amp;q=&amp;esrc=s&amp;source=images&amp;cd=&amp;cad=rja&amp;uact=8&amp;ved=2ahUKEwi44NWMtJ_hAhWR5OAKHSBMAz4QjRx6BAgBEAU&amp;url=http://blog.allocab.com/2011/06/le-html-emailings-valide-allocab-vtc-taxis-chauffeurs.html&amp;psig=AOvVaw39OPLTHWIXHKgI8o7h7C2P&amp;ust=1553675944375686" TargetMode="External"/><Relationship Id="rId2" Type="http://schemas.openxmlformats.org/officeDocument/2006/relationships/hyperlink" Target="http://commerciaux.celca.caisse-epargne.fr/download/198/bancarisation/4624/book-bancarisation-2017-2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0.jpeg"/><Relationship Id="rId5" Type="http://schemas.openxmlformats.org/officeDocument/2006/relationships/hyperlink" Target="http://commerciaux.celca.caisse-epargne.fr/particuliers/bancarisation-particuliers/mobilite-bancaire-domilis/mobilite-bancaire-domilis/" TargetMode="External"/><Relationship Id="rId10" Type="http://schemas.openxmlformats.org/officeDocument/2006/relationships/image" Target="../media/image39.jpeg"/><Relationship Id="rId4" Type="http://schemas.openxmlformats.org/officeDocument/2006/relationships/hyperlink" Target="http://commerciaux.celca.caisse-epargne.fr/particuliers/credits-particuliers/credits-a-la-consommation/izivente-izicarte-oav/" TargetMode="External"/><Relationship Id="rId9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08186" y="3420004"/>
            <a:ext cx="2844000" cy="623248"/>
          </a:xfrm>
          <a:prstGeom prst="rect">
            <a:avLst/>
          </a:prstGeo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39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Migration Windows 10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Rappel des consignes, des accès à la documentation et au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support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MIGRATION WINDOWS 10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>
          <a:xfrm>
            <a:off x="757743" y="1271630"/>
            <a:ext cx="7738280" cy="5043445"/>
          </a:xfrm>
        </p:spPr>
        <p:txBody>
          <a:bodyPr>
            <a:noAutofit/>
          </a:bodyPr>
          <a:lstStyle/>
          <a:p>
            <a:pPr algn="just"/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migration sur Windows 10 est organisée selon 4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vagues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9/09, 30/09, 20/10 et 25/11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</a:p>
          <a:p>
            <a:pPr algn="just"/>
            <a:r>
              <a:rPr lang="fr-FR" sz="1600" dirty="0" smtClean="0">
                <a:solidFill>
                  <a:srgbClr val="C00000"/>
                </a:solidFill>
              </a:rPr>
              <a:t>Seules les agences en vague 1 sont concernées dans un premier temps par cette présentation.</a:t>
            </a:r>
          </a:p>
          <a:p>
            <a:pPr algn="just"/>
            <a:r>
              <a:rPr lang="fr-FR" sz="16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Vous pouvez consulter le planning et la documentation </a:t>
            </a:r>
            <a:r>
              <a:rPr lang="fr-FR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en cliquant ICI </a:t>
            </a:r>
            <a:r>
              <a:rPr lang="fr-FR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(ou </a:t>
            </a:r>
            <a:r>
              <a:rPr lang="fr-FR" sz="16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tapant « Windows » dans le moteur de recherche de l’intranet</a:t>
            </a:r>
            <a:r>
              <a:rPr lang="fr-FR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</a:p>
          <a:p>
            <a:pPr marL="0" indent="0" algn="just">
              <a:buNone/>
            </a:pPr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fr-FR" sz="16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Dans la mesure du possible, effectuer rapidement une présentation à partir du poste pilote de l’agence : Accès au poste bancaire, le menu démarrer, lancement de la messagerie (le visuel est souvent plus simple à assimiler).</a:t>
            </a:r>
          </a:p>
          <a:p>
            <a:pPr algn="just"/>
            <a:endParaRPr lang="fr-FR" sz="16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fr-FR" sz="16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Vous constatez un dysfonctionnement, une anomalie, appelez le desk technique  privilégié: </a:t>
            </a:r>
          </a:p>
          <a:p>
            <a:pPr marL="0" indent="0" algn="ctr">
              <a:buNone/>
            </a:pPr>
            <a:r>
              <a:rPr lang="fr-FR" sz="1600" dirty="0">
                <a:solidFill>
                  <a:srgbClr val="C00000"/>
                </a:solidFill>
              </a:rPr>
              <a:t>01 73 30 84 </a:t>
            </a:r>
            <a:r>
              <a:rPr lang="fr-FR" sz="1600" dirty="0" smtClean="0">
                <a:solidFill>
                  <a:srgbClr val="C00000"/>
                </a:solidFill>
              </a:rPr>
              <a:t>84</a:t>
            </a:r>
          </a:p>
          <a:p>
            <a:pPr marL="0" indent="0" algn="ctr">
              <a:buNone/>
            </a:pPr>
            <a:endParaRPr lang="fr-FR" sz="1600" dirty="0">
              <a:solidFill>
                <a:srgbClr val="C00000"/>
              </a:solidFill>
            </a:endParaRPr>
          </a:p>
          <a:p>
            <a:pPr algn="just"/>
            <a:r>
              <a:rPr lang="fr-FR" sz="16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N’oubliez pas d’indiquer à votre interlocuteur que votre poste est un poste Windows </a:t>
            </a:r>
            <a:r>
              <a:rPr lang="fr-FR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10!</a:t>
            </a:r>
            <a:endParaRPr lang="fr-FR" sz="16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97233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Migration Windows 10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A prévoir avant la migration de votre poste sous Windows10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MIGRATION WINDOWS 10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393161"/>
              </p:ext>
            </p:extLst>
          </p:nvPr>
        </p:nvGraphicFramePr>
        <p:xfrm>
          <a:off x="1127125" y="1408113"/>
          <a:ext cx="7558025" cy="3295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58025"/>
              </a:tblGrid>
              <a:tr h="839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Noter </a:t>
                      </a:r>
                      <a:r>
                        <a:rPr lang="fr-F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le code de référence guichet </a:t>
                      </a: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de début de journée de votre agence,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il vous sera demandé lors de votre première ouverture de PCM sous Windows 10  </a:t>
                      </a:r>
                      <a:endParaRPr lang="fr-FR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663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Visionner les tutoriels vidéos incontournables (moins de 90 sec par tutoriel</a:t>
                      </a:r>
                      <a:r>
                        <a:rPr lang="fr-F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linkClick r:id="rId2"/>
                        </a:rPr>
                        <a:t>en cliquant ICI </a:t>
                      </a:r>
                      <a:endParaRPr lang="fr-FR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8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Prendre connaissance du guide de prise en main </a:t>
                      </a:r>
                      <a:endParaRPr lang="fr-FR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Noter vos différents mots de passe d’accès. </a:t>
                      </a:r>
                      <a:endParaRPr lang="fr-FR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663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Si vous possédez un ordinateur portable, la veille de la migration, il </a:t>
                      </a:r>
                      <a:r>
                        <a:rPr lang="fr-FR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convient de le </a:t>
                      </a:r>
                      <a:r>
                        <a:rPr lang="fr-FR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laisser sur son socle toute la nuit</a:t>
                      </a:r>
                      <a:endParaRPr lang="fr-FR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6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Migration Windows 10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la première connexion sous Windows 10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MIGRATION WINDOWS 10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150781"/>
              </p:ext>
            </p:extLst>
          </p:nvPr>
        </p:nvGraphicFramePr>
        <p:xfrm>
          <a:off x="818952" y="1265316"/>
          <a:ext cx="7931348" cy="5340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3990"/>
                <a:gridCol w="4067358"/>
              </a:tblGrid>
              <a:tr h="1477884"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Lors de la première ouverture de Windows 10 :</a:t>
                      </a:r>
                    </a:p>
                    <a:p>
                      <a:pPr lvl="0"/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Ouvrir Outlook</a:t>
                      </a:r>
                    </a:p>
                    <a:p>
                      <a:pPr lvl="0"/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Fermer Outlook </a:t>
                      </a:r>
                    </a:p>
                    <a:p>
                      <a:pPr lvl="0"/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Et déconnectez/reconnectez vous</a:t>
                      </a:r>
                    </a:p>
                  </a:txBody>
                  <a:tcPr marL="38837" marR="3883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            </a:t>
                      </a:r>
                      <a:r>
                        <a:rPr lang="fr-FR" sz="1600" dirty="0">
                          <a:solidFill>
                            <a:srgbClr val="C00000"/>
                          </a:solidFill>
                          <a:effectLst/>
                        </a:rPr>
                        <a:t>Pourquoi cette manipulation 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Pour  avoir votre environnement de travail correctement initialisé, votre messagerie Outlook, Internet Explorer et les espaces de </a:t>
                      </a: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partage</a:t>
                      </a: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</a:endParaRPr>
                    </a:p>
                  </a:txBody>
                  <a:tcPr marL="38837" marR="3883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24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Ajouter votre signature mail dans Outlook (voir documentation sur intranet)</a:t>
                      </a:r>
                      <a:endParaRPr lang="fr-FR" sz="1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37" marR="3883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Cliquez ICI </a:t>
                      </a:r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y accéder</a:t>
                      </a:r>
                      <a:endParaRPr lang="fr-FR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37" marR="3883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27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Lors de l’ouverture du PCM : renseigner votre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code guichet afin d’ouvrir votre journée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94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Lors de la première numérisation, il faudra sélectionner à nouveau le scanner dans </a:t>
                      </a:r>
                      <a:r>
                        <a:rPr lang="fr-FR" sz="16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Spifactory</a:t>
                      </a:r>
                      <a:r>
                        <a:rPr lang="fr-F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(pour vous aider, consulter le tutoriel Numérisation)</a:t>
                      </a:r>
                      <a:endParaRPr lang="fr-FR" sz="1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37" marR="3883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Cliquez ICI </a:t>
                      </a:r>
                      <a:r>
                        <a:rPr lang="fr-FR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y accéder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8837" marR="3883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Imag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12" y="3623816"/>
            <a:ext cx="3897188" cy="160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57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08186" y="3420004"/>
            <a:ext cx="2844000" cy="623248"/>
          </a:xfrm>
          <a:prstGeom prst="rect">
            <a:avLst/>
          </a:prstGeo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5" y="4852987"/>
            <a:ext cx="3600450" cy="1266825"/>
          </a:xfrm>
          <a:prstGeom prst="rect">
            <a:avLst/>
          </a:prstGeom>
        </p:spPr>
      </p:pic>
      <p:sp>
        <p:nvSpPr>
          <p:cNvPr id="4" name="Espace réservé du texte 139"/>
          <p:cNvSpPr>
            <a:spLocks noGrp="1"/>
          </p:cNvSpPr>
          <p:nvPr/>
        </p:nvSpPr>
        <p:spPr>
          <a:xfrm>
            <a:off x="0" y="6402164"/>
            <a:ext cx="9144000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CBE04"/>
              </a:buClr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Heure du Jeudi du 12 septembre 2019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772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0690" y="1422400"/>
            <a:ext cx="8114210" cy="393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NOS ACTIONS DU DERNIER QUADRIMESTRE</a:t>
            </a:r>
            <a:endParaRPr lang="fr-FR" dirty="0"/>
          </a:p>
        </p:txBody>
      </p:sp>
      <p:sp>
        <p:nvSpPr>
          <p:cNvPr id="40" name="Espace réservé du texte 6"/>
          <p:cNvSpPr txBox="1">
            <a:spLocks/>
          </p:cNvSpPr>
          <p:nvPr/>
        </p:nvSpPr>
        <p:spPr>
          <a:xfrm>
            <a:off x="763090" y="1088740"/>
            <a:ext cx="4914553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srgbClr val="C00000"/>
                </a:solidFill>
                <a:cs typeface="Calibri" panose="020F0502020204030204" pitchFamily="34" charset="0"/>
              </a:rPr>
              <a:t>LE contexte</a:t>
            </a: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Les MOYENS A DISPOSITION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Le PILOTAGE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LE PLANNING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LA BOITE A OUTILS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5" y="4852987"/>
            <a:ext cx="36004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59028" y="1943100"/>
            <a:ext cx="8319872" cy="38354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78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832216" y="6457895"/>
            <a:ext cx="278728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Source :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suivi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Part Variable et Baromètre BDD 2019 </a:t>
            </a:r>
          </a:p>
        </p:txBody>
      </p:sp>
      <p:sp>
        <p:nvSpPr>
          <p:cNvPr id="62" name="Espace réservé du contenu 2"/>
          <p:cNvSpPr>
            <a:spLocks noGrp="1"/>
          </p:cNvSpPr>
          <p:nvPr>
            <p:ph idx="1"/>
          </p:nvPr>
        </p:nvSpPr>
        <p:spPr>
          <a:xfrm>
            <a:off x="757743" y="1233530"/>
            <a:ext cx="7738280" cy="814077"/>
          </a:xfrm>
        </p:spPr>
        <p:txBody>
          <a:bodyPr>
            <a:normAutofit/>
          </a:bodyPr>
          <a:lstStyle/>
          <a:p>
            <a:endParaRPr lang="fr-FR" sz="500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Nombre d’agences par taux d’atteinte saisonnalisé de la part variable 2019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1016001" y="5898176"/>
            <a:ext cx="7962900" cy="5232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Retrouvez le détail de vos résultats dans le nouveau suivi quotidien Part variable. cliquez </a:t>
            </a:r>
            <a:r>
              <a:rPr lang="fr-FR" sz="1400" b="1" dirty="0" smtClean="0">
                <a:solidFill>
                  <a:schemeClr val="bg1"/>
                </a:solidFill>
                <a:hlinkClick r:id="rId3"/>
              </a:rPr>
              <a:t>ici</a:t>
            </a:r>
            <a:r>
              <a:rPr lang="fr-FR" sz="14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Disponible également dans la Rubrique des Commerciaux \ Global BDD \ Pilotage \ Production Commerciale</a:t>
            </a:r>
            <a:endParaRPr lang="fr-FR" sz="1400" b="1" dirty="0">
              <a:solidFill>
                <a:schemeClr val="bg1"/>
              </a:solidFill>
            </a:endParaRPr>
          </a:p>
        </p:txBody>
      </p:sp>
      <p:pic>
        <p:nvPicPr>
          <p:cNvPr id="5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8237372" y="5845223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2474" y="405173"/>
            <a:ext cx="8391525" cy="644958"/>
          </a:xfrm>
        </p:spPr>
        <p:txBody>
          <a:bodyPr/>
          <a:lstStyle/>
          <a:p>
            <a:r>
              <a:rPr lang="fr-FR" dirty="0" smtClean="0"/>
              <a:t>La Part Variable 2019 : De belles Performances et des disparités…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155700" y="198794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Au 28/08/19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438400" y="198794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Au 26/08/19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3543300" y="198794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Au 26/08/19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4635500" y="198794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Au 31/07/19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5723103" y="1987941"/>
            <a:ext cx="93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Au 30/06/19</a:t>
            </a:r>
            <a:endParaRPr lang="fr-FR" sz="1200" b="1" dirty="0">
              <a:solidFill>
                <a:srgbClr val="C0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16" y="5980251"/>
            <a:ext cx="805222" cy="441145"/>
          </a:xfrm>
          <a:prstGeom prst="rect">
            <a:avLst/>
          </a:prstGeom>
        </p:spPr>
      </p:pic>
      <p:graphicFrame>
        <p:nvGraphicFramePr>
          <p:cNvPr id="17" name="Graphique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942569"/>
              </p:ext>
            </p:extLst>
          </p:nvPr>
        </p:nvGraphicFramePr>
        <p:xfrm>
          <a:off x="1155700" y="1811337"/>
          <a:ext cx="7823200" cy="3967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529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</a:t>
            </a:r>
            <a:r>
              <a:rPr lang="fr-FR" dirty="0"/>
              <a:t>Dernier Quadrimestre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 là pour </a:t>
            </a:r>
            <a:r>
              <a:rPr lang="fr-FR" dirty="0" smtClean="0"/>
              <a:t>accompagner </a:t>
            </a:r>
            <a:r>
              <a:rPr lang="fr-FR" dirty="0"/>
              <a:t>dans l’atteinte des </a:t>
            </a:r>
            <a:r>
              <a:rPr lang="fr-FR" dirty="0" smtClean="0"/>
              <a:t>critères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la Part Variable 2019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>
          <a:xfrm>
            <a:off x="757743" y="1271630"/>
            <a:ext cx="7738280" cy="5043445"/>
          </a:xfrm>
        </p:spPr>
        <p:txBody>
          <a:bodyPr>
            <a:noAutofit/>
          </a:bodyPr>
          <a:lstStyle/>
          <a:p>
            <a:pPr algn="just"/>
            <a:r>
              <a:rPr lang="fr-FR" dirty="0">
                <a:solidFill>
                  <a:srgbClr val="C00000"/>
                </a:solidFill>
              </a:rPr>
              <a:t>Les actions mises en place au dernier quadrimestre 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donnent </a:t>
            </a:r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nécessaires pour l’atteinte des critères de </a:t>
            </a:r>
            <a:r>
              <a:rPr lang="fr-FR" dirty="0">
                <a:solidFill>
                  <a:srgbClr val="C00000"/>
                </a:solidFill>
              </a:rPr>
              <a:t>la part </a:t>
            </a:r>
            <a:r>
              <a:rPr lang="fr-FR" dirty="0" smtClean="0">
                <a:solidFill>
                  <a:srgbClr val="C00000"/>
                </a:solidFill>
              </a:rPr>
              <a:t>variable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avec des </a:t>
            </a:r>
            <a:r>
              <a:rPr lang="fr-FR" dirty="0" smtClean="0">
                <a:solidFill>
                  <a:srgbClr val="C00000"/>
                </a:solidFill>
              </a:rPr>
              <a:t>offres compétitives 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des </a:t>
            </a:r>
            <a:r>
              <a:rPr lang="fr-FR" dirty="0" smtClean="0">
                <a:solidFill>
                  <a:srgbClr val="C00000"/>
                </a:solidFill>
              </a:rPr>
              <a:t>accélérateurs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just"/>
            <a:endParaRPr lang="fr-FR" dirty="0">
              <a:solidFill>
                <a:srgbClr val="C00000"/>
              </a:solidFill>
            </a:endParaRPr>
          </a:p>
          <a:p>
            <a:pPr algn="just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 cibles GERC sont également à votre disposition avec une approche Bilan qui doit nous permettre d’orienter les entretiens et de développer le relationnel clients.</a:t>
            </a:r>
          </a:p>
          <a:p>
            <a:pPr algn="just"/>
            <a:endParaRPr lang="fr-FR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fr-FR" dirty="0" smtClean="0">
                <a:solidFill>
                  <a:srgbClr val="C00000"/>
                </a:solidFill>
              </a:rPr>
              <a:t>Vous pouvez accéder aux moyens à votre disposition pour chacun des critères de part variable en cliquant sur son libellé :</a:t>
            </a:r>
          </a:p>
          <a:p>
            <a:pPr algn="just"/>
            <a:endParaRPr lang="fr-FR" dirty="0">
              <a:solidFill>
                <a:srgbClr val="C00000"/>
              </a:solidFill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dirty="0">
              <a:solidFill>
                <a:srgbClr val="C00000"/>
              </a:solidFill>
            </a:endParaRPr>
          </a:p>
          <a:p>
            <a:pPr algn="just"/>
            <a:endParaRPr lang="fr-FR" dirty="0">
              <a:solidFill>
                <a:srgbClr val="C00000"/>
              </a:solidFill>
            </a:endParaRPr>
          </a:p>
          <a:p>
            <a:pPr algn="just"/>
            <a:endParaRPr lang="fr-FR" dirty="0"/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sp>
        <p:nvSpPr>
          <p:cNvPr id="3" name="ZoneTexte 2">
            <a:hlinkClick r:id="rId2" action="ppaction://hlinksldjump"/>
          </p:cNvPr>
          <p:cNvSpPr txBox="1"/>
          <p:nvPr/>
        </p:nvSpPr>
        <p:spPr>
          <a:xfrm>
            <a:off x="1704975" y="4448175"/>
            <a:ext cx="2077604" cy="6477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Excédent de collecte par ETP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ZoneTexte 54">
            <a:hlinkClick r:id="rId3" action="ppaction://hlinksldjump"/>
          </p:cNvPr>
          <p:cNvSpPr txBox="1"/>
          <p:nvPr/>
        </p:nvSpPr>
        <p:spPr>
          <a:xfrm>
            <a:off x="3857625" y="4448175"/>
            <a:ext cx="2077604" cy="6477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de crédit par ETP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ZoneTexte 55">
            <a:hlinkClick r:id="rId4" action="ppaction://hlinksldjump"/>
          </p:cNvPr>
          <p:cNvSpPr txBox="1"/>
          <p:nvPr/>
        </p:nvSpPr>
        <p:spPr>
          <a:xfrm>
            <a:off x="6013595" y="4448175"/>
            <a:ext cx="2077604" cy="6477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Ventes brutes IARD Prévoyance par ETP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ZoneTexte 56">
            <a:hlinkClick r:id="rId5" action="ppaction://hlinksldjump"/>
          </p:cNvPr>
          <p:cNvSpPr txBox="1"/>
          <p:nvPr/>
        </p:nvSpPr>
        <p:spPr>
          <a:xfrm>
            <a:off x="2847398" y="5210175"/>
            <a:ext cx="2077604" cy="6477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 </a:t>
            </a:r>
            <a:r>
              <a:rPr lang="fr-FR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BPe</a:t>
            </a:r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JBPe par ETP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ZoneTexte 57">
            <a:hlinkClick r:id="rId6" action="ppaction://hlinksldjump"/>
          </p:cNvPr>
          <p:cNvSpPr txBox="1"/>
          <p:nvPr/>
        </p:nvSpPr>
        <p:spPr>
          <a:xfrm>
            <a:off x="5001202" y="5200650"/>
            <a:ext cx="2077604" cy="64770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PNB sur activité nouvelle par ETP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5790" y="2120900"/>
            <a:ext cx="8114210" cy="393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NOS ACTIONS DU DERNIER QUADRIMESTRE</a:t>
            </a:r>
            <a:endParaRPr lang="fr-FR" dirty="0"/>
          </a:p>
        </p:txBody>
      </p:sp>
      <p:sp>
        <p:nvSpPr>
          <p:cNvPr id="40" name="Espace réservé du texte 6"/>
          <p:cNvSpPr txBox="1">
            <a:spLocks/>
          </p:cNvSpPr>
          <p:nvPr/>
        </p:nvSpPr>
        <p:spPr>
          <a:xfrm>
            <a:off x="763090" y="1088740"/>
            <a:ext cx="4914553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contexte</a:t>
            </a: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srgbClr val="C00000"/>
                </a:solidFill>
                <a:cs typeface="Calibri" panose="020F0502020204030204" pitchFamily="34" charset="0"/>
              </a:rPr>
              <a:t>Les MOYENS A DISPOSITION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Le PILOTAGE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LE PLANNING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LA BOITE A OUTILS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5" y="4852987"/>
            <a:ext cx="36004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2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2049" y="1722479"/>
            <a:ext cx="15835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Offres phares</a:t>
            </a:r>
            <a:endParaRPr lang="fr-FR" sz="13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23479" y="1722479"/>
            <a:ext cx="233409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 contacter </a:t>
            </a: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via la GERC?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4645419" y="1810196"/>
            <a:ext cx="0" cy="319995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727085" y="2068987"/>
            <a:ext cx="389262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EPARGNE 		27 400 clients</a:t>
            </a:r>
          </a:p>
          <a:p>
            <a:pPr marL="457200" lvl="2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 Premium ou Potentiel Premium avec une SF &gt; 20 k€, non vus depuis 12 mois</a:t>
            </a:r>
          </a:p>
          <a:p>
            <a:pPr marL="457200" lvl="2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PATRIMONIAL 		26 000 clients</a:t>
            </a:r>
            <a:endParaRPr lang="fr-FR" sz="1200" b="1" dirty="0">
              <a:solidFill>
                <a:srgbClr val="C00000"/>
              </a:solidFill>
            </a:endParaRPr>
          </a:p>
          <a:p>
            <a:pPr lvl="1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Premium ou (Potentiel Premium avec  une SF &gt; 50 k€), non vus en 2019</a:t>
            </a:r>
          </a:p>
          <a:p>
            <a:pPr lvl="1"/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ECHEANCES</a:t>
            </a:r>
            <a:r>
              <a:rPr lang="fr-FR" sz="1200" b="1" dirty="0">
                <a:solidFill>
                  <a:srgbClr val="C00000"/>
                </a:solidFill>
              </a:rPr>
              <a:t>		</a:t>
            </a:r>
            <a:r>
              <a:rPr lang="fr-FR" sz="1200" b="1" dirty="0" smtClean="0">
                <a:solidFill>
                  <a:srgbClr val="C00000"/>
                </a:solidFill>
              </a:rPr>
              <a:t>6 300 </a:t>
            </a:r>
            <a:r>
              <a:rPr lang="fr-FR" sz="1200" b="1" dirty="0">
                <a:solidFill>
                  <a:srgbClr val="C00000"/>
                </a:solidFill>
              </a:rPr>
              <a:t>clients</a:t>
            </a:r>
          </a:p>
          <a:p>
            <a:pPr lvl="1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avec échéance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GP			A venir </a:t>
            </a:r>
            <a:endParaRPr lang="fr-FR" sz="1200" b="1" dirty="0">
              <a:solidFill>
                <a:srgbClr val="C00000"/>
              </a:solidFill>
            </a:endParaRPr>
          </a:p>
          <a:p>
            <a:pPr lvl="1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GP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 vus en 2019 qu’ils soient en portefeuille ou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pas </a:t>
            </a:r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6026" name="Picture 10" descr="Chat oval filled speech bubbles Free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5" y="16706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5" name="Picture 19" descr="Sun Free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36" y="1686756"/>
            <a:ext cx="363834" cy="36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>
                <a:latin typeface="+mj-lt"/>
              </a:rPr>
              <a:t>De nombreuses offres et cibles sont à disposition pour dynamiser notre collecte au dernier quadrimestre</a:t>
            </a:r>
            <a:endParaRPr lang="fr-FR" dirty="0">
              <a:latin typeface="+mj-lt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4629000" y="2201668"/>
            <a:ext cx="34483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NYMPHEA JANVIER 2030</a:t>
            </a:r>
          </a:p>
          <a:p>
            <a:pPr marL="62865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 12 septembre au 11 décembre</a:t>
            </a:r>
          </a:p>
          <a:p>
            <a:pPr marL="62865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Enveloppe de 30M€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fr-FR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Frais </a:t>
            </a:r>
            <a:r>
              <a:rPr lang="fr-FR" sz="1200" b="1" dirty="0">
                <a:solidFill>
                  <a:srgbClr val="C00000"/>
                </a:solidFill>
              </a:rPr>
              <a:t>d’entrée Assurance </a:t>
            </a:r>
            <a:r>
              <a:rPr lang="fr-FR" sz="1200" b="1" dirty="0" smtClean="0">
                <a:solidFill>
                  <a:srgbClr val="C00000"/>
                </a:solidFill>
              </a:rPr>
              <a:t>Vie recyclage 0%</a:t>
            </a:r>
          </a:p>
          <a:p>
            <a:pPr marL="62865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0%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frais d’entrée pour le recyclage des fonds à échéances en 2019 (emprunt, FCP, LEP, CAT et Livret Grand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Prix)</a:t>
            </a:r>
          </a:p>
          <a:p>
            <a:pPr marL="62865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Avec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moins 30% d’UC pour les clients &lt;75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ans et sans conditions d’UC pour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clients de + de 75 ans </a:t>
            </a:r>
            <a:endParaRPr lang="fr-FR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28650" lvl="1"/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C00000"/>
                </a:solidFill>
              </a:rPr>
              <a:t>Taux </a:t>
            </a:r>
            <a:r>
              <a:rPr lang="fr-FR" sz="12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promo</a:t>
            </a:r>
            <a:r>
              <a:rPr lang="fr-FR" sz="1200" b="1" dirty="0">
                <a:solidFill>
                  <a:srgbClr val="C00000"/>
                </a:solidFill>
              </a:rPr>
              <a:t> </a:t>
            </a:r>
            <a:r>
              <a:rPr lang="fr-FR" sz="1200" b="1" dirty="0" err="1">
                <a:solidFill>
                  <a:srgbClr val="C00000"/>
                </a:solidFill>
              </a:rPr>
              <a:t>Captio</a:t>
            </a:r>
            <a:r>
              <a:rPr lang="fr-FR" sz="1200" b="1" dirty="0">
                <a:solidFill>
                  <a:srgbClr val="C00000"/>
                </a:solidFill>
              </a:rPr>
              <a:t> prestance 3 ans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1,50%, réservé aux clients de plus de 75 ans</a:t>
            </a:r>
          </a:p>
          <a:p>
            <a:pPr lvl="1"/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fr-FR" sz="1200" dirty="0">
              <a:solidFill>
                <a:srgbClr val="EEECE1">
                  <a:lumMod val="25000"/>
                </a:srgbClr>
              </a:solidFill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fr-FR" sz="1200" dirty="0">
              <a:solidFill>
                <a:prstClr val="black"/>
              </a:solidFill>
            </a:endParaRPr>
          </a:p>
          <a:p>
            <a:pPr lvl="1"/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81282" y="1026541"/>
            <a:ext cx="7214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CONTEXTE :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105 M€  d’échéance pour 6300 clients et 105 000 LEP à justifier 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Bande diagonale 19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Excédent de collecte par ETP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83956" y="5106561"/>
            <a:ext cx="446228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975" lvl="1"/>
            <a:r>
              <a:rPr lang="fr-FR" sz="1200" b="1" dirty="0" smtClean="0">
                <a:solidFill>
                  <a:srgbClr val="C00000"/>
                </a:solidFill>
              </a:rPr>
              <a:t>Nos clients ont besoin de vous</a:t>
            </a:r>
            <a:endParaRPr lang="fr-FR" sz="1200" b="1" dirty="0">
              <a:solidFill>
                <a:srgbClr val="C00000"/>
              </a:solidFill>
            </a:endParaRPr>
          </a:p>
          <a:p>
            <a:pPr marL="180975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Savez-vous que seuls 39% de nos clients ont répondu correctement à deux calculs d’intérêts simples (sur 1 et 10 ans) ?</a:t>
            </a:r>
          </a:p>
          <a:p>
            <a:pPr algn="r"/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Source ODOXA, septembre 2017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Cœur 25"/>
          <p:cNvSpPr/>
          <p:nvPr/>
        </p:nvSpPr>
        <p:spPr>
          <a:xfrm>
            <a:off x="4168887" y="4996085"/>
            <a:ext cx="230138" cy="220952"/>
          </a:xfrm>
          <a:prstGeom prst="hear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2DFE0"/>
              </a:clrFrom>
              <a:clrTo>
                <a:srgbClr val="E2DF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9"/>
          <a:stretch/>
        </p:blipFill>
        <p:spPr bwMode="auto">
          <a:xfrm>
            <a:off x="708035" y="4576726"/>
            <a:ext cx="484615" cy="47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32610" y="4685055"/>
            <a:ext cx="315610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Des rapports ORCA à votre disposition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801260" y="5013770"/>
            <a:ext cx="38926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Clients avec échéances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Clients avec un contrat d’Assurance Vie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LEP à justifier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5" name="Rectangle 34">
            <a:hlinkClick r:id="rId6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7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8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9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4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2049" y="1722479"/>
            <a:ext cx="15835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Offres phares</a:t>
            </a:r>
            <a:endParaRPr lang="fr-FR" sz="13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23479" y="1722479"/>
            <a:ext cx="233409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 contacter </a:t>
            </a: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via la GERC?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4645419" y="1810196"/>
            <a:ext cx="0" cy="319995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727085" y="2068987"/>
            <a:ext cx="389262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CONSO		21 300 clients</a:t>
            </a:r>
          </a:p>
          <a:p>
            <a:pPr marL="457200" lvl="2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 appétents conso (Prélèvements externes) en portefeuille</a:t>
            </a:r>
          </a:p>
          <a:p>
            <a:pPr marL="457200" lvl="2"/>
            <a:endParaRPr lang="fr-F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57200" lvl="2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CONSO VIP			18 900 clients</a:t>
            </a:r>
            <a:endParaRPr lang="fr-FR" sz="1200" b="1" dirty="0">
              <a:solidFill>
                <a:srgbClr val="C00000"/>
              </a:solidFill>
            </a:endParaRPr>
          </a:p>
          <a:p>
            <a:pPr lvl="1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Premium de 25 à 64 ans, sans crédit conso, non vus en 2019</a:t>
            </a:r>
          </a:p>
          <a:p>
            <a:pPr lvl="1"/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6026" name="Picture 10" descr="Chat oval filled speech bubbles Free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5" y="16706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5" name="Picture 19" descr="Sun Free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36" y="1686756"/>
            <a:ext cx="363834" cy="36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/>
              <a:t>De nombreuses offres et cibles sont à </a:t>
            </a:r>
            <a:r>
              <a:rPr lang="fr-FR" dirty="0" smtClean="0"/>
              <a:t>disposition </a:t>
            </a:r>
            <a:r>
              <a:rPr lang="fr-FR" dirty="0"/>
              <a:t>pour dynamiser notre </a:t>
            </a:r>
            <a:r>
              <a:rPr lang="fr-FR" dirty="0" smtClean="0"/>
              <a:t>production </a:t>
            </a:r>
            <a:r>
              <a:rPr lang="fr-FR" dirty="0"/>
              <a:t>au dernier quadrimestre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629000" y="2201668"/>
            <a:ext cx="43245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Taux promo Crédit conso</a:t>
            </a:r>
          </a:p>
          <a:p>
            <a:pPr marL="542925" lvl="1" indent="-1714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 mardi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 septembre au samedi 19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octobre</a:t>
            </a:r>
          </a:p>
          <a:p>
            <a:pPr marL="542925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Eligibilité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 véhicule, travaux et trésorerie ; </a:t>
            </a:r>
            <a:r>
              <a:rPr lang="fr-FR" sz="1200" b="1" dirty="0">
                <a:solidFill>
                  <a:srgbClr val="C00000"/>
                </a:solidFill>
              </a:rPr>
              <a:t>hors crédit </a:t>
            </a:r>
            <a:r>
              <a:rPr lang="fr-FR" sz="1200" b="1" dirty="0" smtClean="0">
                <a:solidFill>
                  <a:srgbClr val="C00000"/>
                </a:solidFill>
              </a:rPr>
              <a:t>projet</a:t>
            </a:r>
          </a:p>
          <a:p>
            <a:pPr marL="542925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Conditions</a:t>
            </a:r>
          </a:p>
          <a:p>
            <a:pPr marL="542925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sans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frais de dossier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pour le 0,98%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fr-FR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pPr lvl="1"/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fr-FR" sz="1200" dirty="0">
              <a:solidFill>
                <a:srgbClr val="EEECE1">
                  <a:lumMod val="25000"/>
                </a:srgbClr>
              </a:solidFill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fr-FR" sz="1200" dirty="0">
              <a:solidFill>
                <a:prstClr val="black"/>
              </a:solidFill>
            </a:endParaRPr>
          </a:p>
          <a:p>
            <a:pPr lvl="1"/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81282" y="1026541"/>
            <a:ext cx="7214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CONTEXTE :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Salon automobile de Francfort du 12 au 22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septembre / 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Black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Friday le 29 novembre</a:t>
            </a:r>
          </a:p>
          <a:p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83956" y="5116086"/>
            <a:ext cx="446228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975" lvl="1"/>
            <a:r>
              <a:rPr lang="fr-FR" sz="1200" b="1" dirty="0" smtClean="0">
                <a:solidFill>
                  <a:srgbClr val="C00000"/>
                </a:solidFill>
              </a:rPr>
              <a:t>Un potentiel d’équipement</a:t>
            </a:r>
            <a:endParaRPr lang="fr-FR" sz="1200" b="1" dirty="0">
              <a:solidFill>
                <a:srgbClr val="C00000"/>
              </a:solidFill>
            </a:endParaRPr>
          </a:p>
          <a:p>
            <a:pPr marL="180975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Savez-vous que seuls 3% de nos clients Distanciés sont équipés d’un crédit à la consommation en CEGEE alors que 28% de la population française en détient un?</a:t>
            </a:r>
          </a:p>
        </p:txBody>
      </p:sp>
      <p:sp>
        <p:nvSpPr>
          <p:cNvPr id="26" name="Cœur 25"/>
          <p:cNvSpPr/>
          <p:nvPr/>
        </p:nvSpPr>
        <p:spPr>
          <a:xfrm>
            <a:off x="4168887" y="5015135"/>
            <a:ext cx="230138" cy="220952"/>
          </a:xfrm>
          <a:prstGeom prst="hear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2DFE0"/>
              </a:clrFrom>
              <a:clrTo>
                <a:srgbClr val="E2DF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9"/>
          <a:stretch/>
        </p:blipFill>
        <p:spPr bwMode="auto">
          <a:xfrm>
            <a:off x="708035" y="4094126"/>
            <a:ext cx="484615" cy="47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32610" y="4202455"/>
            <a:ext cx="315610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Des rapports ORCA à votre disposition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801260" y="4531170"/>
            <a:ext cx="38926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Clients détenteurs de crédits immobiliers (</a:t>
            </a:r>
            <a:r>
              <a:rPr lang="fr-FR" sz="1200" b="1" dirty="0" err="1" smtClean="0">
                <a:solidFill>
                  <a:srgbClr val="C00000"/>
                </a:solidFill>
              </a:rPr>
              <a:t>topage</a:t>
            </a:r>
            <a:r>
              <a:rPr lang="fr-FR" sz="1200" b="1" dirty="0" smtClean="0">
                <a:solidFill>
                  <a:srgbClr val="C00000"/>
                </a:solidFill>
              </a:rPr>
              <a:t> conso)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Crédits Projets à échéance</a:t>
            </a:r>
          </a:p>
          <a:p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5" name="Rectangle 34">
            <a:hlinkClick r:id="rId6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7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8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9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Bande diagonale 26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Engagement de crédit conso par ETP</a:t>
            </a:r>
          </a:p>
        </p:txBody>
      </p:sp>
      <p:grpSp>
        <p:nvGrpSpPr>
          <p:cNvPr id="28" name="Groupe 47"/>
          <p:cNvGrpSpPr>
            <a:grpSpLocks noChangeAspect="1"/>
          </p:cNvGrpSpPr>
          <p:nvPr/>
        </p:nvGrpSpPr>
        <p:grpSpPr bwMode="auto">
          <a:xfrm>
            <a:off x="5378367" y="3430445"/>
            <a:ext cx="3175480" cy="1522005"/>
            <a:chOff x="1174316" y="1979999"/>
            <a:chExt cx="4666177" cy="2453488"/>
          </a:xfrm>
        </p:grpSpPr>
        <p:sp>
          <p:nvSpPr>
            <p:cNvPr id="29" name="Rectangle 28"/>
            <p:cNvSpPr/>
            <p:nvPr/>
          </p:nvSpPr>
          <p:spPr>
            <a:xfrm>
              <a:off x="2007562" y="1979999"/>
              <a:ext cx="3832931" cy="19995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30" name="Groupe 34"/>
            <p:cNvGrpSpPr>
              <a:grpSpLocks/>
            </p:cNvGrpSpPr>
            <p:nvPr/>
          </p:nvGrpSpPr>
          <p:grpSpPr bwMode="auto">
            <a:xfrm>
              <a:off x="1174316" y="1980000"/>
              <a:ext cx="4666177" cy="2453487"/>
              <a:chOff x="1174316" y="1980000"/>
              <a:chExt cx="4666177" cy="245348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508149" y="3479655"/>
                <a:ext cx="2833036" cy="4998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28575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/>
              <a:lstStyle/>
              <a:p>
                <a:pPr algn="ctr">
                  <a:defRPr/>
                </a:pPr>
                <a:r>
                  <a:rPr lang="fr-FR" sz="1200" b="1" dirty="0" smtClean="0">
                    <a:solidFill>
                      <a:srgbClr val="C00000"/>
                    </a:solidFill>
                    <a:latin typeface="Arial Narrow" panose="020B0606020202030204" pitchFamily="34" charset="0"/>
                  </a:rPr>
                  <a:t>0,98%</a:t>
                </a:r>
                <a:endParaRPr lang="fr-FR" sz="1200" b="1" dirty="0">
                  <a:solidFill>
                    <a:srgbClr val="C0000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508149" y="2479885"/>
                <a:ext cx="666597" cy="999771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28575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fr-FR" sz="1200" b="1" dirty="0" smtClean="0">
                    <a:latin typeface="Arial Narrow" panose="020B0606020202030204" pitchFamily="34" charset="0"/>
                  </a:rPr>
                  <a:t>3,90%</a:t>
                </a:r>
                <a:endParaRPr lang="fr-FR" sz="1200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174106" y="2479884"/>
                <a:ext cx="2166439" cy="99977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fr-FR" sz="1200" b="1" dirty="0" smtClean="0">
                    <a:latin typeface="Arial Narrow" panose="020B0606020202030204" pitchFamily="34" charset="0"/>
                  </a:rPr>
                  <a:t>2,90%</a:t>
                </a:r>
                <a:endParaRPr lang="fr-FR" sz="1200" b="1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41" name="Connecteur droit 40"/>
              <p:cNvCxnSpPr/>
              <p:nvPr/>
            </p:nvCxnSpPr>
            <p:spPr>
              <a:xfrm>
                <a:off x="2007562" y="1980000"/>
                <a:ext cx="0" cy="1999541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 flipH="1">
                <a:off x="2007562" y="3979543"/>
                <a:ext cx="3832931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>
              <a:xfrm rot="5400000">
                <a:off x="2007562" y="2479879"/>
                <a:ext cx="0" cy="107963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>
                <a:off x="2507509" y="3946218"/>
                <a:ext cx="0" cy="107941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>
                <a:off x="3174106" y="3946218"/>
                <a:ext cx="0" cy="107941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>
                <a:off x="5340545" y="3946218"/>
                <a:ext cx="0" cy="107941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1174316" y="2379908"/>
                <a:ext cx="647780" cy="28731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lIns="0" tIns="0" rIns="0" bIns="0" anchor="ctr"/>
              <a:lstStyle/>
              <a:p>
                <a:pPr algn="r">
                  <a:defRPr/>
                </a:pPr>
                <a:r>
                  <a:rPr lang="fr-FR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72 mois</a:t>
                </a:r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1941826" y="4146169"/>
                <a:ext cx="649367" cy="28731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fr-FR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10.000€</a:t>
                </a:r>
              </a:p>
            </p:txBody>
          </p:sp>
          <p:sp>
            <p:nvSpPr>
              <p:cNvPr id="52" name="ZoneTexte 51"/>
              <p:cNvSpPr txBox="1"/>
              <p:nvPr/>
            </p:nvSpPr>
            <p:spPr>
              <a:xfrm>
                <a:off x="2840808" y="4146172"/>
                <a:ext cx="647780" cy="28731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fr-FR" sz="12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15.000</a:t>
                </a:r>
                <a:r>
                  <a:rPr lang="fr-FR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€</a:t>
                </a:r>
              </a:p>
            </p:txBody>
          </p:sp>
          <p:sp>
            <p:nvSpPr>
              <p:cNvPr id="53" name="ZoneTexte 52"/>
              <p:cNvSpPr txBox="1"/>
              <p:nvPr/>
            </p:nvSpPr>
            <p:spPr>
              <a:xfrm>
                <a:off x="5073906" y="4146169"/>
                <a:ext cx="647780" cy="28731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fr-FR" sz="12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50.000</a:t>
                </a:r>
                <a:r>
                  <a:rPr lang="fr-FR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€</a:t>
                </a:r>
              </a:p>
            </p:txBody>
          </p:sp>
          <p:cxnSp>
            <p:nvCxnSpPr>
              <p:cNvPr id="54" name="Connecteur droit 53"/>
              <p:cNvCxnSpPr/>
              <p:nvPr/>
            </p:nvCxnSpPr>
            <p:spPr>
              <a:xfrm rot="5400000">
                <a:off x="2007562" y="3479648"/>
                <a:ext cx="0" cy="107963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ZoneTexte 54"/>
              <p:cNvSpPr txBox="1"/>
              <p:nvPr/>
            </p:nvSpPr>
            <p:spPr>
              <a:xfrm>
                <a:off x="1174316" y="3379678"/>
                <a:ext cx="647780" cy="28731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lIns="0" tIns="0" rIns="0" bIns="0" anchor="ctr"/>
              <a:lstStyle/>
              <a:p>
                <a:pPr algn="r">
                  <a:defRPr/>
                </a:pPr>
                <a:r>
                  <a:rPr lang="fr-FR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12 mois</a:t>
                </a:r>
              </a:p>
            </p:txBody>
          </p:sp>
        </p:grpSp>
      </p:grpSp>
      <p:sp>
        <p:nvSpPr>
          <p:cNvPr id="56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94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2049" y="1722479"/>
            <a:ext cx="15835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Offres phares</a:t>
            </a:r>
            <a:endParaRPr lang="fr-FR" sz="13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23479" y="1722479"/>
            <a:ext cx="233409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 contacter </a:t>
            </a: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via la GERC?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4645419" y="1810196"/>
            <a:ext cx="0" cy="319995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727085" y="2068987"/>
            <a:ext cx="38926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IARD			20 900 clients</a:t>
            </a:r>
          </a:p>
          <a:p>
            <a:pPr marL="457200" lvl="2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mono détenteurs, éligibles SED, en portefeuille</a:t>
            </a:r>
          </a:p>
          <a:p>
            <a:pPr marL="457200" lvl="2"/>
            <a:endParaRPr lang="fr-F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PREVOYANCE		22 000 clients</a:t>
            </a:r>
            <a:endParaRPr lang="fr-FR" sz="1200" b="1" dirty="0">
              <a:solidFill>
                <a:srgbClr val="C00000"/>
              </a:solidFill>
            </a:endParaRPr>
          </a:p>
          <a:p>
            <a:pPr lvl="1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sans Prévoyance avec enfants, non vus en 2019,</a:t>
            </a:r>
          </a:p>
          <a:p>
            <a:pPr lvl="1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Potentiel Premium avec Flux, en portefeuille</a:t>
            </a:r>
          </a:p>
          <a:p>
            <a:pPr marL="457200" lvl="2"/>
            <a:endParaRPr lang="fr-F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CONQUÊTE GAV</a:t>
            </a:r>
            <a:r>
              <a:rPr lang="fr-FR" sz="1200" b="1" dirty="0">
                <a:solidFill>
                  <a:srgbClr val="C00000"/>
                </a:solidFill>
              </a:rPr>
              <a:t>		</a:t>
            </a:r>
            <a:r>
              <a:rPr lang="fr-FR" sz="1200" b="1" dirty="0" smtClean="0">
                <a:solidFill>
                  <a:srgbClr val="C00000"/>
                </a:solidFill>
              </a:rPr>
              <a:t>23 200 </a:t>
            </a:r>
            <a:r>
              <a:rPr lang="fr-FR" sz="1200" b="1" dirty="0">
                <a:solidFill>
                  <a:srgbClr val="C00000"/>
                </a:solidFill>
              </a:rPr>
              <a:t>clients</a:t>
            </a:r>
          </a:p>
          <a:p>
            <a:pPr lvl="1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détenteurs IARD sans GAV, éligibles à la SED en portefeuille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6026" name="Picture 10" descr="Chat oval filled speech bubbles Free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5" y="16706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5" name="Picture 19" descr="Sun Free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36" y="1686756"/>
            <a:ext cx="363834" cy="36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/>
              <a:t>De nombreuses offres et cibles sont à </a:t>
            </a:r>
            <a:r>
              <a:rPr lang="fr-FR" dirty="0" smtClean="0"/>
              <a:t>disposition </a:t>
            </a:r>
            <a:r>
              <a:rPr lang="fr-FR" dirty="0"/>
              <a:t>pour dynamiser notre </a:t>
            </a:r>
            <a:r>
              <a:rPr lang="fr-FR" dirty="0" smtClean="0"/>
              <a:t>production </a:t>
            </a:r>
            <a:r>
              <a:rPr lang="fr-FR" dirty="0"/>
              <a:t>au dernier quadrimestre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629000" y="2201668"/>
            <a:ext cx="43245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SANTE et MRH Jeunes – 1 mois offert</a:t>
            </a:r>
          </a:p>
          <a:p>
            <a:pPr marL="26670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Santé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F1 / MRH Jeune F1 1 mois offert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jusqu’au 30 octobre </a:t>
            </a:r>
          </a:p>
          <a:p>
            <a:pPr marL="266700" lvl="1"/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GAV et SANTE</a:t>
            </a:r>
          </a:p>
          <a:p>
            <a:pPr marL="266700" lvl="1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mois offert du 17 septembre au 13 octobre</a:t>
            </a:r>
          </a:p>
          <a:p>
            <a:pPr marL="266700" lvl="1" indent="-171450">
              <a:buFont typeface="Wingdings" panose="05000000000000000000" pitchFamily="2" charset="2"/>
              <a:buChar char="§"/>
            </a:pPr>
            <a:endParaRPr lang="fr-FR" sz="1200" b="1" dirty="0" smtClean="0">
              <a:solidFill>
                <a:srgbClr val="C00000"/>
              </a:solidFill>
            </a:endParaRPr>
          </a:p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Remise Fidélité de 5%, 7% ou 10 % sur le 2</a:t>
            </a:r>
            <a:r>
              <a:rPr lang="fr-FR" sz="1200" b="1" baseline="30000" dirty="0" smtClean="0">
                <a:solidFill>
                  <a:srgbClr val="C00000"/>
                </a:solidFill>
              </a:rPr>
              <a:t>ème</a:t>
            </a:r>
            <a:r>
              <a:rPr lang="fr-FR" sz="1200" b="1" dirty="0" smtClean="0">
                <a:solidFill>
                  <a:srgbClr val="C00000"/>
                </a:solidFill>
              </a:rPr>
              <a:t> contrat souscrit</a:t>
            </a:r>
            <a:endParaRPr lang="fr-FR" sz="1200" b="1" dirty="0">
              <a:solidFill>
                <a:srgbClr val="C00000"/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 Auto &amp; Moi (contrats en cours): 7% de remise formules Tiers et Tiers +, 10% de remise formules TR et TR+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Offre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 4 : 5 % de remise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MRH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GAV : 7% de remise</a:t>
            </a:r>
            <a:endParaRPr lang="fr-FR" sz="1200" b="1" dirty="0" smtClean="0">
              <a:solidFill>
                <a:srgbClr val="C00000"/>
              </a:solidFill>
            </a:endParaRPr>
          </a:p>
          <a:p>
            <a:pPr marL="266700" lvl="1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Offre valable sur le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fr-FR" sz="12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ème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contrat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IARD souscrit si le premier contrat est un contrat Auto, MRH ou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GAV.</a:t>
            </a:r>
            <a:endParaRPr lang="fr-FR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pPr lvl="1"/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fr-FR" sz="1200" dirty="0">
              <a:solidFill>
                <a:srgbClr val="EEECE1">
                  <a:lumMod val="25000"/>
                </a:srgbClr>
              </a:solidFill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fr-FR" sz="1200" dirty="0">
              <a:solidFill>
                <a:prstClr val="black"/>
              </a:solidFill>
            </a:endParaRPr>
          </a:p>
          <a:p>
            <a:pPr lvl="1"/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81282" y="1026541"/>
            <a:ext cx="7214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CONTEXTE :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Salon automobile de Francfort du 12 au 22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septembre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83956" y="5116086"/>
            <a:ext cx="446228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975" lvl="1"/>
            <a:r>
              <a:rPr lang="fr-FR" sz="1200" b="1" dirty="0" smtClean="0">
                <a:solidFill>
                  <a:srgbClr val="C00000"/>
                </a:solidFill>
              </a:rPr>
              <a:t>Un potentiel d’équipement</a:t>
            </a:r>
            <a:endParaRPr lang="fr-FR" sz="1200" b="1" dirty="0">
              <a:solidFill>
                <a:srgbClr val="C00000"/>
              </a:solidFill>
            </a:endParaRPr>
          </a:p>
          <a:p>
            <a:pPr marL="180975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Savez-vous que 59% de nos clients détenteurs d’un contrat IARD sont mono détenteurs ?</a:t>
            </a:r>
          </a:p>
        </p:txBody>
      </p:sp>
      <p:sp>
        <p:nvSpPr>
          <p:cNvPr id="26" name="Cœur 25"/>
          <p:cNvSpPr/>
          <p:nvPr/>
        </p:nvSpPr>
        <p:spPr>
          <a:xfrm>
            <a:off x="4168887" y="5015135"/>
            <a:ext cx="230138" cy="220952"/>
          </a:xfrm>
          <a:prstGeom prst="hear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2DFE0"/>
              </a:clrFrom>
              <a:clrTo>
                <a:srgbClr val="E2DF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9"/>
          <a:stretch/>
        </p:blipFill>
        <p:spPr bwMode="auto">
          <a:xfrm>
            <a:off x="708035" y="4094126"/>
            <a:ext cx="484615" cy="47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32610" y="4202455"/>
            <a:ext cx="315610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Des rapports ORCA à votre disposition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801260" y="4531170"/>
            <a:ext cx="389262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Auto / 2 roues contrats provisoires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Fichier des immatriculations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Conquête – Entrée en relation </a:t>
            </a:r>
          </a:p>
          <a:p>
            <a:pPr marL="177800"/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2019 (non détenteurs de l’univers A)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Mono détenteurs IARD</a:t>
            </a:r>
          </a:p>
          <a:p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5" name="Rectangle 34">
            <a:hlinkClick r:id="rId6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7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8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9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Bande diagonale 56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Ventes brutes IARD Prévoyance par ETP</a:t>
            </a:r>
          </a:p>
        </p:txBody>
      </p:sp>
      <p:sp>
        <p:nvSpPr>
          <p:cNvPr id="58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grpSp>
        <p:nvGrpSpPr>
          <p:cNvPr id="60" name="Groupe 59"/>
          <p:cNvGrpSpPr/>
          <p:nvPr/>
        </p:nvGrpSpPr>
        <p:grpSpPr>
          <a:xfrm>
            <a:off x="5860480" y="2773746"/>
            <a:ext cx="381836" cy="218963"/>
            <a:chOff x="9621857" y="3119697"/>
            <a:chExt cx="560820" cy="321603"/>
          </a:xfrm>
        </p:grpSpPr>
        <p:sp>
          <p:nvSpPr>
            <p:cNvPr id="61" name="Ellipse 60"/>
            <p:cNvSpPr/>
            <p:nvPr/>
          </p:nvSpPr>
          <p:spPr>
            <a:xfrm>
              <a:off x="9744869" y="3124049"/>
              <a:ext cx="317249" cy="317251"/>
            </a:xfrm>
            <a:prstGeom prst="ellipse">
              <a:avLst/>
            </a:prstGeom>
            <a:solidFill>
              <a:srgbClr val="C3163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 rot="20742298">
              <a:off x="9621857" y="3119697"/>
              <a:ext cx="560820" cy="316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NEW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45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36179" y="1773279"/>
            <a:ext cx="233409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 contacter </a:t>
            </a: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?</a:t>
            </a:r>
          </a:p>
        </p:txBody>
      </p:sp>
      <p:pic>
        <p:nvPicPr>
          <p:cNvPr id="86026" name="Picture 10" descr="Chat oval filled speech bubbles Free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85" y="17214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Différents moyens permettent de contacter les clients</a:t>
            </a:r>
          </a:p>
          <a:p>
            <a:r>
              <a:rPr lang="fr-FR" dirty="0"/>
              <a:t>n</a:t>
            </a:r>
            <a:r>
              <a:rPr lang="fr-FR" dirty="0" smtClean="0"/>
              <a:t>on équipés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81282" y="1026541"/>
            <a:ext cx="7214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CONTEXTE :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Salon automobile de Francfort du 12 au 22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septembre / 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Black 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Friday le 29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novembre /</a:t>
            </a:r>
          </a:p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105 M€  d’échéance pour 6300 clients et 105 000 LEP à justifier </a:t>
            </a:r>
          </a:p>
        </p:txBody>
      </p:sp>
      <p:sp>
        <p:nvSpPr>
          <p:cNvPr id="35" name="Rectangle 34">
            <a:hlinkClick r:id="rId4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5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6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7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Evolution </a:t>
            </a:r>
            <a:r>
              <a:rPr lang="fr-FR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BPe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et JBPe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808473" y="2040906"/>
            <a:ext cx="2506227" cy="2914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600" b="1" dirty="0" smtClean="0"/>
              <a:t>GERC</a:t>
            </a:r>
          </a:p>
          <a:p>
            <a:pPr algn="ctr"/>
            <a:endParaRPr lang="fr-FR" sz="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XX </a:t>
            </a:r>
            <a:r>
              <a:rPr lang="fr-F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BPne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YY JBPe ont actuellement un événement GERC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à traiter, soit XX% des clients de ce segment.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Retrouvez dans le catalogue MYGERC, la volumétrie de clients non équipés.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462102" y="2040906"/>
            <a:ext cx="2675021" cy="2906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600" b="1" dirty="0" smtClean="0"/>
              <a:t>ORCA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« clients avec échéance en 2019 – année complète 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» 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38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000 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BPne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ont ou auront une échéance en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2019 </a:t>
            </a:r>
            <a:endParaRPr lang="fr-FR" sz="4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« conquête – Entrées en Relation 2019 »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12 500 clients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sont entrés en relation en 2019  et ne sont pas équipés </a:t>
            </a:r>
            <a:endParaRPr lang="fr-FR" sz="4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« clients désactivés 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4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« 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détenteurs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crédit immo 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» 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13 500 clients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ont souscrit un crédit immo et ne sont pas équipés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algn="ctr"/>
            <a:endParaRPr lang="fr-FR" sz="1600" b="1" dirty="0"/>
          </a:p>
        </p:txBody>
      </p:sp>
      <p:sp>
        <p:nvSpPr>
          <p:cNvPr id="46" name="Rectangle 45"/>
          <p:cNvSpPr/>
          <p:nvPr/>
        </p:nvSpPr>
        <p:spPr>
          <a:xfrm>
            <a:off x="6267450" y="2040905"/>
            <a:ext cx="2528621" cy="2914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600" b="1" dirty="0" smtClean="0"/>
              <a:t>PILOTAGE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Suivi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Fonds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du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Commerce dans la Rubrique des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commerciaux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10"/>
              </a:rPr>
              <a:t>Cliquez ICI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pour y accéder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suivi des portefeuilles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11"/>
              </a:rPr>
              <a:t>Cliquez ICI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pour y accéder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fr-FR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E2DFE0"/>
              </a:clrFrom>
              <a:clrTo>
                <a:srgbClr val="E2DF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9"/>
          <a:stretch/>
        </p:blipFill>
        <p:spPr bwMode="auto">
          <a:xfrm>
            <a:off x="4028709" y="1952006"/>
            <a:ext cx="484615" cy="3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08473" y="4947792"/>
            <a:ext cx="2506227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Filtrer la GERC par segment Activation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3470275" y="4947792"/>
            <a:ext cx="2666847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Filtrer ORCA par segment Activation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267451" y="4955571"/>
            <a:ext cx="2528620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Retrouver la Vision PNB par segment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1151372" y="5611241"/>
            <a:ext cx="7314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Retrouvez plus d’informations sur la segmentation dans l’HDJ du 18 juillet. </a:t>
            </a:r>
            <a:r>
              <a:rPr lang="fr-FR" sz="1400" b="1" dirty="0" smtClean="0">
                <a:solidFill>
                  <a:srgbClr val="C00000"/>
                </a:solidFill>
                <a:hlinkClick r:id="rId13"/>
              </a:rPr>
              <a:t>Cliquez ICI </a:t>
            </a:r>
            <a:r>
              <a:rPr lang="fr-FR" sz="1400" b="1" dirty="0" smtClean="0">
                <a:solidFill>
                  <a:srgbClr val="C00000"/>
                </a:solidFill>
              </a:rPr>
              <a:t>pour y accéder.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2049" y="1722479"/>
            <a:ext cx="15835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Offres phares</a:t>
            </a:r>
            <a:endParaRPr lang="fr-FR" sz="13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23479" y="1722479"/>
            <a:ext cx="233409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 contacter </a:t>
            </a: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via la GERC?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4645419" y="1810196"/>
            <a:ext cx="0" cy="319995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727085" y="1827687"/>
            <a:ext cx="3892628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BANCA RATTRAPAGE DOMILIS	26 000 clients</a:t>
            </a:r>
          </a:p>
          <a:p>
            <a:pPr marL="444500" lvl="2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18-80 ans, Distanciés avec BL sans flux (moins de 9 opérations débitrices mensuelles en moyenne) et SF &gt; 100€ OU EER depuis le 01/01/2016 sans BL, non vus en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2019</a:t>
            </a:r>
          </a:p>
          <a:p>
            <a:pPr marL="444500" lvl="2"/>
            <a:endParaRPr lang="fr-FR" sz="1200" b="1" dirty="0" smtClean="0">
              <a:solidFill>
                <a:srgbClr val="C0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BANCA		16 700 clients</a:t>
            </a:r>
          </a:p>
          <a:p>
            <a:pPr marL="457200" lvl="2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18-70 ans,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appétents,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exclusion des relations avec au moins 1 BL, pas de filtres non 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vus</a:t>
            </a:r>
          </a:p>
          <a:p>
            <a:pPr marL="457200" lvl="2"/>
            <a:endParaRPr lang="fr-F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BILAN BANCA GP</a:t>
            </a:r>
            <a:r>
              <a:rPr lang="fr-FR" sz="1200" b="1" dirty="0">
                <a:solidFill>
                  <a:srgbClr val="C00000"/>
                </a:solidFill>
              </a:rPr>
              <a:t>		</a:t>
            </a:r>
            <a:r>
              <a:rPr lang="fr-FR" sz="1200" b="1" dirty="0" smtClean="0">
                <a:solidFill>
                  <a:srgbClr val="C00000"/>
                </a:solidFill>
              </a:rPr>
              <a:t>A venir</a:t>
            </a:r>
            <a:endParaRPr lang="fr-FR" sz="1200" b="1" dirty="0">
              <a:solidFill>
                <a:srgbClr val="C00000"/>
              </a:solidFill>
            </a:endParaRPr>
          </a:p>
          <a:p>
            <a:pPr lvl="1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GP qui ont une carte 1er à contacter pour une montée en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gamme</a:t>
            </a:r>
          </a:p>
          <a:p>
            <a:pPr lvl="1"/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EVOLUTION PREMIUM</a:t>
            </a:r>
            <a:r>
              <a:rPr lang="fr-FR" sz="1200" b="1" dirty="0">
                <a:solidFill>
                  <a:srgbClr val="C00000"/>
                </a:solidFill>
              </a:rPr>
              <a:t>		A venir</a:t>
            </a:r>
          </a:p>
          <a:p>
            <a:pPr lvl="1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Premium dont la surface financière  est de 190K euros qui  si on les contacte  avec une vente,  basculeraient dans la catégorie supérieure </a:t>
            </a:r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6026" name="Picture 10" descr="Chat oval filled speech bubbles Free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5" y="16706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5" name="Picture 19" descr="Sun Free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36" y="1686756"/>
            <a:ext cx="363834" cy="36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/>
              <a:t>De nombreuses offres et cibles sont à </a:t>
            </a:r>
            <a:r>
              <a:rPr lang="fr-FR" dirty="0" smtClean="0"/>
              <a:t>disposition </a:t>
            </a:r>
            <a:r>
              <a:rPr lang="fr-FR" dirty="0"/>
              <a:t>pour dynamiser notre </a:t>
            </a:r>
            <a:r>
              <a:rPr lang="fr-FR" dirty="0" smtClean="0"/>
              <a:t>production </a:t>
            </a:r>
            <a:r>
              <a:rPr lang="fr-FR" dirty="0"/>
              <a:t>au dernier quadrimestre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629000" y="2201668"/>
            <a:ext cx="43245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-50% sur le BL</a:t>
            </a:r>
          </a:p>
          <a:p>
            <a:pPr marL="26670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S’il est souscrit avec une IZICARTE 1</a:t>
            </a:r>
            <a:r>
              <a:rPr lang="fr-FR" sz="12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IZICARTE Platinum ou une carte Visa Infinite</a:t>
            </a:r>
          </a:p>
          <a:p>
            <a:pPr marL="266700" lvl="1"/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BL gratuit pendant 1 an pour les 12 – 25 ans</a:t>
            </a:r>
          </a:p>
          <a:p>
            <a:pPr marL="266700" lvl="1"/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S’il est souscrit avec une carte </a:t>
            </a:r>
            <a:r>
              <a:rPr lang="fr-F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Sensea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ou </a:t>
            </a:r>
            <a:r>
              <a:rPr lang="fr-F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Classic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66700" lvl="1" indent="-171450">
              <a:buFont typeface="Wingdings" panose="05000000000000000000" pitchFamily="2" charset="2"/>
              <a:buChar char="§"/>
            </a:pPr>
            <a:endParaRPr lang="fr-FR" sz="1200" b="1" dirty="0" smtClean="0">
              <a:solidFill>
                <a:srgbClr val="C00000"/>
              </a:solidFill>
            </a:endParaRPr>
          </a:p>
          <a:p>
            <a:pPr marL="266700" lvl="1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BL à 1€ / mois pendant 1 an pour les 18 – 25 ans</a:t>
            </a:r>
            <a:endParaRPr lang="fr-FR" sz="1200" dirty="0">
              <a:solidFill>
                <a:srgbClr val="EEECE1">
                  <a:lumMod val="25000"/>
                </a:srgbClr>
              </a:solidFill>
            </a:endParaRPr>
          </a:p>
          <a:p>
            <a:pPr marL="260350" lvl="1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S’il est souscrit avec une carte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Premier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66700" lvl="1" indent="-171450">
              <a:buFont typeface="Wingdings" panose="05000000000000000000" pitchFamily="2" charset="2"/>
              <a:buChar char="§"/>
            </a:pP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fr-FR" sz="1200" dirty="0">
              <a:solidFill>
                <a:srgbClr val="EEECE1">
                  <a:lumMod val="25000"/>
                </a:srgbClr>
              </a:solidFill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fr-FR" sz="1200" dirty="0">
              <a:solidFill>
                <a:prstClr val="black"/>
              </a:solidFill>
            </a:endParaRPr>
          </a:p>
          <a:p>
            <a:pPr lvl="1"/>
            <a:endParaRPr lang="fr-FR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81282" y="1026541"/>
            <a:ext cx="7214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CONTEXTE :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Nouvelle offre « Les Formules » à compter du 04 novembre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83956" y="5116086"/>
            <a:ext cx="446228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975" lvl="1"/>
            <a:r>
              <a:rPr lang="fr-FR" sz="1200" b="1" dirty="0" smtClean="0">
                <a:solidFill>
                  <a:srgbClr val="C00000"/>
                </a:solidFill>
              </a:rPr>
              <a:t>Les Banques en Ligne, une concurrence forte ?</a:t>
            </a:r>
            <a:endParaRPr lang="fr-FR" sz="1200" b="1" dirty="0">
              <a:solidFill>
                <a:srgbClr val="C00000"/>
              </a:solidFill>
            </a:endParaRPr>
          </a:p>
          <a:p>
            <a:pPr marL="180975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Banques en ligne n’ont pour l’instant qu’un faible taux de pénétration (2,5%)</a:t>
            </a:r>
          </a:p>
        </p:txBody>
      </p:sp>
      <p:sp>
        <p:nvSpPr>
          <p:cNvPr id="26" name="Cœur 25"/>
          <p:cNvSpPr/>
          <p:nvPr/>
        </p:nvSpPr>
        <p:spPr>
          <a:xfrm>
            <a:off x="4168887" y="5015135"/>
            <a:ext cx="230138" cy="220952"/>
          </a:xfrm>
          <a:prstGeom prst="hear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2DFE0"/>
              </a:clrFrom>
              <a:clrTo>
                <a:srgbClr val="E2DF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9"/>
          <a:stretch/>
        </p:blipFill>
        <p:spPr bwMode="auto">
          <a:xfrm>
            <a:off x="708035" y="4970426"/>
            <a:ext cx="484615" cy="47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32610" y="5078755"/>
            <a:ext cx="315610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1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Des rapports ORCA à votre disposition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801260" y="5343970"/>
            <a:ext cx="389262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Mobilité bancaire entrante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</a:rPr>
              <a:t>Stock de Bouquet Liberté</a:t>
            </a:r>
          </a:p>
          <a:p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sz="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5" name="Rectangle 34">
            <a:hlinkClick r:id="rId6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7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8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9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Evolution </a:t>
            </a:r>
            <a:r>
              <a:rPr lang="fr-FR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BPe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et JBPe par ETP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55592" y="3141101"/>
            <a:ext cx="3464121" cy="307777"/>
          </a:xfrm>
          <a:prstGeom prst="rect">
            <a:avLst/>
          </a:prstGeom>
          <a:solidFill>
            <a:srgbClr val="7F7F7F">
              <a:alpha val="47059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/>
              <a:t>Dès le 3 novembre</a:t>
            </a:r>
            <a:endParaRPr lang="fr-FR" sz="1400" b="1" i="1" dirty="0"/>
          </a:p>
        </p:txBody>
      </p:sp>
    </p:spTree>
    <p:extLst>
      <p:ext uri="{BB962C8B-B14F-4D97-AF65-F5344CB8AC3E}">
        <p14:creationId xmlns:p14="http://schemas.microsoft.com/office/powerpoint/2010/main" val="28322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La fiche Segmentation permet d’appréhender les différents critères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Evolution </a:t>
            </a:r>
            <a:r>
              <a:rPr lang="fr-FR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BPe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et JBPe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53" y="1006297"/>
            <a:ext cx="6367515" cy="434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777122" y="5422240"/>
            <a:ext cx="789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cs typeface="Calibri" panose="020F0502020204030204" pitchFamily="34" charset="0"/>
              </a:rPr>
              <a:t>Mémo à votre disposition dans la Rubrique des Commerciaux (</a:t>
            </a:r>
            <a:r>
              <a:rPr lang="fr-FR" sz="1400" dirty="0">
                <a:cs typeface="Calibri" panose="020F0502020204030204" pitchFamily="34" charset="0"/>
              </a:rPr>
              <a:t>espace Expérience Client / Segmentation Client) – </a:t>
            </a:r>
            <a:r>
              <a:rPr lang="fr-FR" sz="1400" dirty="0">
                <a:cs typeface="Calibri" panose="020F0502020204030204" pitchFamily="34" charset="0"/>
                <a:hlinkClick r:id="rId10"/>
              </a:rPr>
              <a:t>cliquez ici </a:t>
            </a:r>
            <a:r>
              <a:rPr lang="fr-FR" sz="1400" dirty="0">
                <a:cs typeface="Calibri" panose="020F0502020204030204" pitchFamily="34" charset="0"/>
              </a:rPr>
              <a:t>pour y </a:t>
            </a:r>
            <a:r>
              <a:rPr lang="fr-FR" sz="1400" dirty="0" smtClean="0">
                <a:cs typeface="Calibri" panose="020F0502020204030204" pitchFamily="34" charset="0"/>
              </a:rPr>
              <a:t>accéder</a:t>
            </a:r>
            <a:endParaRPr lang="fr-FR" sz="14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49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La CEGEE met en marché une nouvelle offre de bancarisation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Evolution </a:t>
            </a:r>
            <a:r>
              <a:rPr lang="fr-FR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BPe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et JBPe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1391198" y="1407602"/>
            <a:ext cx="2265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20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Septembre - Octobre</a:t>
            </a:r>
          </a:p>
        </p:txBody>
      </p:sp>
      <p:cxnSp>
        <p:nvCxnSpPr>
          <p:cNvPr id="24" name="Connecteur droit 23"/>
          <p:cNvCxnSpPr/>
          <p:nvPr/>
        </p:nvCxnSpPr>
        <p:spPr>
          <a:xfrm>
            <a:off x="4809953" y="1407602"/>
            <a:ext cx="0" cy="4680437"/>
          </a:xfrm>
          <a:prstGeom prst="line">
            <a:avLst/>
          </a:prstGeom>
          <a:ln w="12700">
            <a:solidFill>
              <a:srgbClr val="CC99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937973" y="4261299"/>
            <a:ext cx="3418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Consolidation de notre stock de clients sur notre offre </a:t>
            </a:r>
            <a:r>
              <a:rPr lang="fr-FR" sz="1600" b="1" i="1" dirty="0" smtClean="0">
                <a:solidFill>
                  <a:srgbClr val="C00000"/>
                </a:solidFill>
              </a:rPr>
              <a:t>Bouquet Liberté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Bancariser nos distanciés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Limiter l’attrition </a:t>
            </a:r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73692" y="1407602"/>
            <a:ext cx="24176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fr-FR" sz="20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Novembre - Décembre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040864" y="4265815"/>
            <a:ext cx="38833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Conquérir de nouveaux clients avec la nouvelle </a:t>
            </a:r>
            <a:r>
              <a:rPr lang="fr-FR" sz="1600" b="1" dirty="0">
                <a:solidFill>
                  <a:srgbClr val="C00000"/>
                </a:solidFill>
              </a:rPr>
              <a:t>o</a:t>
            </a:r>
            <a:r>
              <a:rPr lang="fr-FR" sz="1600" b="1" dirty="0" smtClean="0">
                <a:solidFill>
                  <a:srgbClr val="C00000"/>
                </a:solidFill>
              </a:rPr>
              <a:t>ffre bancaire </a:t>
            </a:r>
            <a:r>
              <a:rPr lang="fr-FR" sz="1600" b="1" i="1" dirty="0" smtClean="0">
                <a:solidFill>
                  <a:srgbClr val="C00000"/>
                </a:solidFill>
              </a:rPr>
              <a:t>Les Formules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Un très bel outil pour séduire les familles</a:t>
            </a:r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Plus de services et mieux organisés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600" b="1" dirty="0" smtClean="0">
                <a:solidFill>
                  <a:srgbClr val="C00000"/>
                </a:solidFill>
              </a:rPr>
              <a:t>Plus d’informations prochainement !!</a:t>
            </a:r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740" y="1985733"/>
            <a:ext cx="22002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2" y="1930076"/>
            <a:ext cx="23526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Plus 31"/>
          <p:cNvSpPr/>
          <p:nvPr/>
        </p:nvSpPr>
        <p:spPr>
          <a:xfrm>
            <a:off x="5119840" y="2250448"/>
            <a:ext cx="826935" cy="858741"/>
          </a:xfrm>
          <a:prstGeom prst="mathPl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23" y="3377101"/>
            <a:ext cx="1399709" cy="76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6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Une action de rentrée est mise en place pour générer du flux en agence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Evolution </a:t>
            </a:r>
            <a:r>
              <a:rPr lang="fr-FR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BPe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et JBPe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681282" y="1394841"/>
            <a:ext cx="76372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OPERATION RENTREE DES CLASSES  : </a:t>
            </a:r>
          </a:p>
          <a:p>
            <a:endParaRPr lang="fr-FR" sz="16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Tous les enfants de 3, 6 et 11 ans, ayant une surface financière de plus de 200 euros ont été destinataires d’un courrier ou d’un email leur proposant de venir récupérer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cadeau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rentrée dans leur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agence. Une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rappel de l’offre de 15 euros offerts pour toute mise en place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d’abonnement a également été mise en avant. 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Objectif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générer du flux dans l’agence, profiter du passage des clients pour leur présenter les offres jeunes. 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5600"/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Activation des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univers bancarisation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et/ou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Epargne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137" y="4157662"/>
            <a:ext cx="31337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Des actions de télémarketing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sont mises en place </a:t>
            </a: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accompagner nos actions</a:t>
            </a:r>
            <a:endParaRPr lang="fr-FR" dirty="0"/>
          </a:p>
        </p:txBody>
      </p:sp>
      <p:sp>
        <p:nvSpPr>
          <p:cNvPr id="49" name="Espace réservé du contenu 1"/>
          <p:cNvSpPr txBox="1">
            <a:spLocks/>
          </p:cNvSpPr>
          <p:nvPr/>
        </p:nvSpPr>
        <p:spPr>
          <a:xfrm>
            <a:off x="1285923" y="1336341"/>
            <a:ext cx="7034165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Deux campagnes de télémarketing :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7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Spécial BILAN depuis le 26 août et jusqu’au 27 septembre 2019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une prise de RDV dans les agendas en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septembre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2019 :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40 000 clients ciblés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2" algn="just"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cible : </a:t>
            </a:r>
            <a:r>
              <a:rPr lang="fr-FR" sz="1400" i="1" dirty="0">
                <a:solidFill>
                  <a:sysClr val="windowText" lastClr="000000"/>
                </a:solidFill>
                <a:latin typeface="Calibri"/>
              </a:rPr>
              <a:t>Clients de 25 à 65 ans, en portefeuille, Premium ou Potentiel Premium, ayant une Surface Financière &lt; 25 000€, dont les membres de la relation (du foyer) n’ont pas été vus en 2019, clients non ciblés dans les campagnes prioritaires Agence</a:t>
            </a:r>
            <a:r>
              <a:rPr lang="fr-FR" sz="1400" i="1" dirty="0" smtClean="0">
                <a:solidFill>
                  <a:sysClr val="windowText" lastClr="000000"/>
                </a:solidFill>
                <a:latin typeface="Calibri"/>
              </a:rPr>
              <a:t>.</a:t>
            </a:r>
          </a:p>
          <a:p>
            <a:pPr lvl="2" algn="just">
              <a:defRPr/>
            </a:pPr>
            <a:endParaRPr lang="fr-FR" sz="1400" i="1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kumimoji="0" lang="fr-FR" sz="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campagne à venir en Novembre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lang="fr-FR" sz="1600" b="1" dirty="0">
              <a:solidFill>
                <a:sysClr val="windowText" lastClr="000000"/>
              </a:solidFill>
              <a:latin typeface="Calibri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DFD"/>
              </a:clrFrom>
              <a:clrTo>
                <a:srgbClr val="FE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42" y="1412777"/>
            <a:ext cx="88648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ande diagonale 5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Evolution </a:t>
            </a:r>
            <a:r>
              <a:rPr lang="fr-FR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BPe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et JBPe par ETP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7" name="Rectangle 6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57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Ce sont nos actions du quotidien qui contribuent à l’objectif de 204,5 M€ de PNB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PNB sur activité nouvelle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3493336037"/>
              </p:ext>
            </p:extLst>
          </p:nvPr>
        </p:nvGraphicFramePr>
        <p:xfrm>
          <a:off x="3961177" y="2019549"/>
          <a:ext cx="4101239" cy="285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6531263" y="2864684"/>
            <a:ext cx="144016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Crédits Conso </a:t>
            </a:r>
          </a:p>
          <a:p>
            <a:pPr algn="ct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(yc accessoires)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36%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442014" y="4164034"/>
            <a:ext cx="144016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Crédits Immo </a:t>
            </a:r>
          </a:p>
          <a:p>
            <a:pPr algn="ct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(yc accessoires)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29%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460787" y="3456148"/>
            <a:ext cx="172527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Banca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(ventes nettes)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16%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692855" y="2019548"/>
            <a:ext cx="14401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PNB Pro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7%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961177" y="2792676"/>
            <a:ext cx="173311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Collecte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(excédents)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12%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17600" y="1947540"/>
            <a:ext cx="3070728" cy="1296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>
              <a:buClr>
                <a:srgbClr val="EA0000"/>
              </a:buClr>
              <a:buSzPct val="70000"/>
            </a:pPr>
            <a:endParaRPr lang="fr-FR" sz="1600" b="1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1165225" lvl="3">
              <a:buClr>
                <a:srgbClr val="EA0000"/>
              </a:buClr>
              <a:buSzPct val="70000"/>
            </a:pP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de PNB BDD sur activité nouvelle répartis de la manière ci-contre :</a:t>
            </a: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89608" y="2091556"/>
            <a:ext cx="3045787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400" dirty="0">
              <a:solidFill>
                <a:schemeClr val="accent6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61296" y="2525350"/>
            <a:ext cx="1020764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204,5M€</a:t>
            </a:r>
            <a:endParaRPr lang="fr-FR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749386" y="5381527"/>
            <a:ext cx="8275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complément, le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PNB d’un contrat IARD, c’est 10% de la prime client par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 (120€ pour un contrat Auto, 100€ pour un contrat MRH, et un bonus de 200€ pour une ventes couplées AUTO &amp; MRH)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6 boosters digitaux contribuent également à l’atteinte de notre objectif de PNB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PNB sur activité nouvelle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776784" y="2250739"/>
            <a:ext cx="7200800" cy="250466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75000"/>
              </a:sysClr>
            </a:solidFill>
            <a:prstDash val="sysDot"/>
          </a:ln>
          <a:effectLst/>
        </p:spPr>
        <p:txBody>
          <a:bodyPr rtlCol="0" anchor="t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arlow Solid Italic" panose="04030604020F02020D02" pitchFamily="82" charset="0"/>
              <a:ea typeface="+mn-ea"/>
              <a:cs typeface="+mn-cs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Pct val="70000"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210635"/>
              </p:ext>
            </p:extLst>
          </p:nvPr>
        </p:nvGraphicFramePr>
        <p:xfrm>
          <a:off x="879564" y="2379141"/>
          <a:ext cx="7591336" cy="2371720"/>
        </p:xfrm>
        <a:graphic>
          <a:graphicData uri="http://schemas.openxmlformats.org/drawingml/2006/table">
            <a:tbl>
              <a:tblPr firstRow="1" bandRow="1"/>
              <a:tblGrid>
                <a:gridCol w="3740707"/>
                <a:gridCol w="3850629"/>
              </a:tblGrid>
              <a:tr h="36004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/>
                      <a:endParaRPr lang="fr-FR" sz="16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client actifs BAD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75€</a:t>
                      </a:r>
                      <a:r>
                        <a:rPr lang="fr-FR" sz="16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16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15€/an x 5 ans)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7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SED finalisée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/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7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SAG finalisée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/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7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détenteurs e.documents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/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30€ </a:t>
                      </a:r>
                      <a:r>
                        <a:rPr lang="fr-FR" sz="16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10€/an x 3 ans)</a:t>
                      </a:r>
                      <a:endParaRPr lang="fr-FR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7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Opt’in mail et tél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/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15€ </a:t>
                      </a:r>
                      <a:r>
                        <a:rPr lang="fr-FR" sz="16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5€/an x 3 ans)</a:t>
                      </a:r>
                      <a:endParaRPr lang="fr-FR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7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Secur’Pass	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/>
                      <a:r>
                        <a:rPr lang="fr-FR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5€ </a:t>
                      </a:r>
                      <a:r>
                        <a:rPr lang="fr-FR" sz="16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1€/an x 5 ans)</a:t>
                      </a:r>
                      <a:endParaRPr lang="fr-FR" sz="1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814180" y="2019101"/>
            <a:ext cx="4301285" cy="36004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48792" y="2019101"/>
            <a:ext cx="3672408" cy="360040"/>
          </a:xfrm>
          <a:prstGeom prst="rect">
            <a:avLst/>
          </a:prstGeom>
          <a:solidFill>
            <a:sysClr val="window" lastClr="FFFFFF">
              <a:alpha val="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arlow Solid Italic" panose="04030604020F02020D02" pitchFamily="82" charset="0"/>
                <a:ea typeface="+mn-ea"/>
                <a:cs typeface="+mn-cs"/>
              </a:rPr>
              <a:t>Les 6 boosters digitaux :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rgbClr val="722E5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28" y="2843844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rgbClr val="722E5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28" y="3160175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rgbClr val="722E5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28" y="3455077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rgbClr val="722E5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28" y="3764239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rgbClr val="722E5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28" y="4060728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rgbClr val="722E53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875" y="4378599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99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Les items de la Part Variable et le Crédit Immobilier contribuent à la réalisation de notre objectif de PNB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PNB sur activité nouvelle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 smtClean="0"/>
              <a:t>LES MOYENS A DISPOSITION</a:t>
            </a:r>
            <a:endParaRPr lang="fr-FR" dirty="0"/>
          </a:p>
        </p:txBody>
      </p:sp>
      <p:sp>
        <p:nvSpPr>
          <p:cNvPr id="27" name="Espace réservé du texte 15"/>
          <p:cNvSpPr txBox="1">
            <a:spLocks/>
          </p:cNvSpPr>
          <p:nvPr/>
        </p:nvSpPr>
        <p:spPr>
          <a:xfrm>
            <a:off x="865684" y="1412776"/>
            <a:ext cx="7719516" cy="2304256"/>
          </a:xfrm>
          <a:prstGeom prst="rect">
            <a:avLst/>
          </a:prstGeom>
        </p:spPr>
        <p:txBody>
          <a:bodyPr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différents items de la Part Variable contribuent à la réalisation de notre objectif de PNB.</a:t>
            </a: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rgbClr val="C00000"/>
                </a:solidFill>
              </a:rPr>
              <a:t>Le Crédit Immobilier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 également </a:t>
            </a:r>
            <a:r>
              <a:rPr lang="fr-FR" sz="1600" b="1" dirty="0" smtClean="0">
                <a:solidFill>
                  <a:srgbClr val="C00000"/>
                </a:solidFill>
              </a:rPr>
              <a:t>un levier fort de PNB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Nos barèmes nous permettent d’être compétitifs et de faire face à la concurrence.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5600" lvl="3" indent="0">
              <a:spcBef>
                <a:spcPts val="300"/>
              </a:spcBef>
              <a:buNone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schéma délégataire risques Crédit Immo évolue. </a:t>
            </a:r>
          </a:p>
          <a:p>
            <a:pPr marL="355600" lvl="3" indent="0">
              <a:spcBef>
                <a:spcPts val="300"/>
              </a:spcBef>
              <a:buNone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Plus d’informations très prochainement.</a:t>
            </a:r>
          </a:p>
          <a:p>
            <a:pPr marL="645750" lvl="5" indent="-285750">
              <a:spcBef>
                <a:spcPts val="300"/>
              </a:spcBef>
              <a:buClr>
                <a:srgbClr val="C00000"/>
              </a:buClr>
              <a:buFont typeface="Arial" pitchFamily="34" charset="0"/>
              <a:buChar char="−"/>
            </a:pPr>
            <a:endParaRPr lang="fr-FR" sz="11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spcBef>
                <a:spcPts val="300"/>
              </a:spcBef>
              <a:buFont typeface="Arial Narrow" panose="020B0606020202030204" pitchFamily="34" charset="0"/>
              <a:buChar char="■"/>
            </a:pPr>
            <a:endParaRPr lang="fr-FR" b="1" dirty="0" smtClean="0">
              <a:solidFill>
                <a:srgbClr val="C00000"/>
              </a:solidFill>
            </a:endParaRPr>
          </a:p>
          <a:p>
            <a:pPr lvl="3">
              <a:spcBef>
                <a:spcPts val="300"/>
              </a:spcBef>
            </a:pPr>
            <a:endParaRPr lang="fr-FR" i="1" dirty="0" smtClean="0"/>
          </a:p>
          <a:p>
            <a:pPr algn="just"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47" y="1293342"/>
            <a:ext cx="528073" cy="49286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80" y="2157101"/>
            <a:ext cx="603559" cy="60355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2916697"/>
            <a:ext cx="80295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02" y="5059923"/>
            <a:ext cx="668337" cy="36615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358721" y="4774072"/>
            <a:ext cx="166649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13 500 clients ayant souscrit en 2019 sont non équipés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3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752475" y="271823"/>
            <a:ext cx="6172200" cy="644958"/>
          </a:xfrm>
        </p:spPr>
        <p:txBody>
          <a:bodyPr/>
          <a:lstStyle/>
          <a:p>
            <a:r>
              <a:rPr lang="fr-FR" dirty="0" smtClean="0"/>
              <a:t>Des outils sont à disposition pour piloter le PNB</a:t>
            </a:r>
            <a:endParaRPr lang="fr-FR" dirty="0"/>
          </a:p>
        </p:txBody>
      </p:sp>
      <p:sp>
        <p:nvSpPr>
          <p:cNvPr id="35" name="Rectangle 34">
            <a:hlinkClick r:id="rId3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hlinkClick r:id="rId4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>
            <a:hlinkClick r:id="rId5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hlinkClick r:id="rId6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Bande diagonale 28"/>
          <p:cNvSpPr>
            <a:spLocks noChangeAspect="1"/>
          </p:cNvSpPr>
          <p:nvPr/>
        </p:nvSpPr>
        <p:spPr>
          <a:xfrm flipH="1">
            <a:off x="6267450" y="-5717"/>
            <a:ext cx="2876549" cy="2239020"/>
          </a:xfrm>
          <a:prstGeom prst="diagStripe">
            <a:avLst>
              <a:gd name="adj" fmla="val 22327"/>
            </a:avLst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PNB sur activité nouvelle par ETP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</p:spPr>
        <p:txBody>
          <a:bodyPr/>
          <a:lstStyle/>
          <a:p>
            <a:r>
              <a:rPr lang="fr-FR" dirty="0"/>
              <a:t>LES MOYENS A DISPOSITION</a:t>
            </a:r>
          </a:p>
        </p:txBody>
      </p:sp>
      <p:sp>
        <p:nvSpPr>
          <p:cNvPr id="27" name="Espace réservé du texte 15"/>
          <p:cNvSpPr txBox="1">
            <a:spLocks/>
          </p:cNvSpPr>
          <p:nvPr/>
        </p:nvSpPr>
        <p:spPr>
          <a:xfrm>
            <a:off x="865684" y="1412776"/>
            <a:ext cx="7770316" cy="4302224"/>
          </a:xfrm>
          <a:prstGeom prst="rect">
            <a:avLst/>
          </a:prstGeom>
        </p:spPr>
        <p:txBody>
          <a:bodyPr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Vos outils de pilotage du </a:t>
            </a:r>
            <a:r>
              <a:rPr lang="fr-FR" sz="1600" b="1" dirty="0" smtClean="0">
                <a:solidFill>
                  <a:srgbClr val="C00000"/>
                </a:solidFill>
              </a:rPr>
              <a:t>PNB BDD sur activité nouvelle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pPr marL="285750" lvl="3" indent="-285750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</a:endParaRPr>
          </a:p>
          <a:p>
            <a:pPr marL="984250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rgbClr val="C00000"/>
                </a:solidFill>
              </a:rPr>
              <a:t>Le suivi mensuel « PNB BDD sur activité nouvelle »,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disponible dans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rubrique des commerciaux \ Global BDD \ Pilotage \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PNB et Rentabilité. </a:t>
            </a:r>
          </a:p>
          <a:p>
            <a:pPr marL="993775" lvl="3" indent="0">
              <a:spcBef>
                <a:spcPts val="300"/>
              </a:spcBef>
              <a:buNone/>
            </a:pPr>
            <a:r>
              <a:rPr lang="fr-FR" sz="1600" b="1" dirty="0">
                <a:solidFill>
                  <a:srgbClr val="C00000"/>
                </a:solidFill>
                <a:hlinkClick r:id="rId9"/>
              </a:rPr>
              <a:t>Cliquez ICI </a:t>
            </a:r>
            <a:r>
              <a:rPr lang="fr-FR" sz="1600" b="1" dirty="0">
                <a:solidFill>
                  <a:srgbClr val="C00000"/>
                </a:solidFill>
              </a:rPr>
              <a:t>pour y accéder.</a:t>
            </a:r>
          </a:p>
          <a:p>
            <a:pPr marL="984250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84250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rgbClr val="C00000"/>
                </a:solidFill>
              </a:rPr>
              <a:t>Le </a:t>
            </a:r>
            <a:r>
              <a:rPr lang="fr-FR" sz="1600" b="1" dirty="0" err="1" smtClean="0">
                <a:solidFill>
                  <a:srgbClr val="C00000"/>
                </a:solidFill>
              </a:rPr>
              <a:t>Digi’Board</a:t>
            </a:r>
            <a:r>
              <a:rPr lang="fr-FR" sz="1600" b="1" dirty="0" smtClean="0">
                <a:solidFill>
                  <a:srgbClr val="C00000"/>
                </a:solidFill>
              </a:rPr>
              <a:t> qui permet de suivre l’activité digitale des clients  </a:t>
            </a:r>
          </a:p>
          <a:p>
            <a:pPr marL="993775" lvl="3" indent="0">
              <a:spcBef>
                <a:spcPts val="300"/>
              </a:spcBef>
              <a:buNone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disponible dans la rubrique des commerciaux \ Global BDD \ Pilotage \ Expérience Client </a:t>
            </a:r>
          </a:p>
          <a:p>
            <a:pPr marL="993775" lvl="3" indent="0">
              <a:spcBef>
                <a:spcPts val="300"/>
              </a:spcBef>
              <a:buNone/>
            </a:pPr>
            <a:r>
              <a:rPr lang="fr-FR" sz="1600" b="1" dirty="0">
                <a:solidFill>
                  <a:srgbClr val="C00000"/>
                </a:solidFill>
                <a:hlinkClick r:id="rId10"/>
              </a:rPr>
              <a:t>Cliquez ICI </a:t>
            </a:r>
            <a:r>
              <a:rPr lang="fr-FR" sz="1600" b="1" dirty="0">
                <a:solidFill>
                  <a:srgbClr val="C00000"/>
                </a:solidFill>
              </a:rPr>
              <a:t>pour y accéder.</a:t>
            </a:r>
          </a:p>
          <a:p>
            <a:pPr marL="627062" lvl="3" indent="0">
              <a:spcBef>
                <a:spcPts val="300"/>
              </a:spcBef>
              <a:buNone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	</a:t>
            </a:r>
          </a:p>
          <a:p>
            <a:pPr marL="984250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rgbClr val="C00000"/>
                </a:solidFill>
              </a:rPr>
              <a:t>L’HDJ du 4 avril – </a:t>
            </a:r>
            <a:r>
              <a:rPr lang="fr-FR" sz="1600" b="1" dirty="0" smtClean="0">
                <a:solidFill>
                  <a:srgbClr val="C00000"/>
                </a:solidFill>
                <a:hlinkClick r:id="rId11"/>
              </a:rPr>
              <a:t>Cliquez ICI </a:t>
            </a:r>
            <a:r>
              <a:rPr lang="fr-FR" sz="1600" b="1" dirty="0" smtClean="0">
                <a:solidFill>
                  <a:srgbClr val="C00000"/>
                </a:solidFill>
              </a:rPr>
              <a:t>pour y accéder.</a:t>
            </a:r>
          </a:p>
          <a:p>
            <a:pPr marL="645750" lvl="5" indent="-285750">
              <a:spcBef>
                <a:spcPts val="300"/>
              </a:spcBef>
              <a:buClr>
                <a:srgbClr val="C00000"/>
              </a:buClr>
              <a:buFont typeface="Arial" pitchFamily="34" charset="0"/>
              <a:buChar char="−"/>
            </a:pPr>
            <a:endParaRPr lang="fr-FR" sz="11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spcBef>
                <a:spcPts val="300"/>
              </a:spcBef>
              <a:buFont typeface="Arial Narrow" panose="020B0606020202030204" pitchFamily="34" charset="0"/>
              <a:buChar char="■"/>
            </a:pPr>
            <a:endParaRPr lang="fr-FR" b="1" dirty="0" smtClean="0">
              <a:solidFill>
                <a:srgbClr val="C00000"/>
              </a:solidFill>
            </a:endParaRPr>
          </a:p>
          <a:p>
            <a:pPr lvl="3">
              <a:spcBef>
                <a:spcPts val="300"/>
              </a:spcBef>
            </a:pPr>
            <a:endParaRPr lang="fr-FR" i="1" dirty="0" smtClean="0"/>
          </a:p>
          <a:p>
            <a:pPr algn="just"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6" y="1636403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3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complément des cibles prioritaires intégrées dans cette présentation, de nombreuses </a:t>
            </a:r>
            <a:r>
              <a:rPr lang="fr-FR" dirty="0" smtClean="0"/>
              <a:t>cibles MYGERC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sont proposées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A DISPOSITION</a:t>
            </a:r>
          </a:p>
        </p:txBody>
      </p:sp>
      <p:sp>
        <p:nvSpPr>
          <p:cNvPr id="6" name="Espace réservé du texte 15"/>
          <p:cNvSpPr txBox="1">
            <a:spLocks/>
          </p:cNvSpPr>
          <p:nvPr/>
        </p:nvSpPr>
        <p:spPr>
          <a:xfrm>
            <a:off x="865684" y="1209576"/>
            <a:ext cx="8278316" cy="4988024"/>
          </a:xfrm>
          <a:prstGeom prst="rect">
            <a:avLst/>
          </a:prstGeom>
        </p:spPr>
        <p:txBody>
          <a:bodyPr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Des cibles complémentaires sont proposées via MYGERC avec notamment 10 nouvelles cibles :</a:t>
            </a: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BAD inactives BP JBP</a:t>
            </a: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BANCA MEG Carte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Sensea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CDD joint client sans carte</a:t>
            </a: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Conquete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GAV Sante Senior</a:t>
            </a: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CONSO IARD Cible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Crit'Air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Crédit Immo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Conquete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Immo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echu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Bilan Patrimoine</a:t>
            </a: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EPARGNE Activation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AssVie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EPARGNE contingent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recent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MyG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JEUNES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Conquete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Sante</a:t>
            </a:r>
          </a:p>
          <a:p>
            <a:pPr marL="808038" lvl="4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5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357188" lvl="3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Chaque agence peut faire sa sélection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jusqu’au vendredi 13 septembre à midi. 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lvl="1"/>
            <a:r>
              <a:rPr lang="fr-FR" sz="1600" u="sng" dirty="0">
                <a:latin typeface="+mn-lt"/>
                <a:hlinkClick r:id="rId2"/>
              </a:rPr>
              <a:t>Accès </a:t>
            </a:r>
            <a:r>
              <a:rPr lang="fr-FR" sz="1600" u="sng" dirty="0" err="1">
                <a:latin typeface="+mn-lt"/>
                <a:hlinkClick r:id="rId2"/>
              </a:rPr>
              <a:t>MyGerc</a:t>
            </a:r>
            <a:endParaRPr lang="fr-FR" sz="1600" dirty="0">
              <a:latin typeface="+mn-lt"/>
            </a:endParaRPr>
          </a:p>
          <a:p>
            <a:pPr lvl="1"/>
            <a:r>
              <a:rPr lang="fr-FR" sz="1600" u="sng" dirty="0">
                <a:latin typeface="+mn-lt"/>
                <a:hlinkClick r:id="rId3"/>
              </a:rPr>
              <a:t>Mode </a:t>
            </a:r>
            <a:r>
              <a:rPr lang="fr-FR" sz="1600" u="sng" dirty="0" smtClean="0">
                <a:latin typeface="+mn-lt"/>
                <a:hlinkClick r:id="rId3"/>
              </a:rPr>
              <a:t>Opératoire</a:t>
            </a:r>
            <a:endParaRPr lang="fr-FR" sz="1600" u="sng" dirty="0" smtClean="0">
              <a:latin typeface="+mn-lt"/>
            </a:endParaRPr>
          </a:p>
          <a:p>
            <a:pPr lvl="1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endParaRPr lang="fr-FR" sz="5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357188" indent="-357188">
              <a:spcBef>
                <a:spcPts val="300"/>
              </a:spcBef>
              <a:buFont typeface="Wingdings 2" panose="05020102010507070707" pitchFamily="18" charset="2"/>
              <a:buChar char="¤"/>
            </a:pP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Pour guider votre choix, vous pouvez en 1 clic accéder à la Fiche d’Identité associée à chaque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évènement dans le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BOOK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des campagnes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hlinkClick r:id="rId4"/>
              </a:rPr>
              <a:t>en cliquant ICI.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5" name="Rectangle 14">
            <a:hlinkClick r:id="rId4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hlinkClick r:id="rId5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hlinkClick r:id="rId6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hlinkClick r:id="rId7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08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5790" y="2819400"/>
            <a:ext cx="8114210" cy="393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NOS ACTIONS DU DERNIER QUADRIMESTRE</a:t>
            </a:r>
            <a:endParaRPr lang="fr-FR" dirty="0"/>
          </a:p>
        </p:txBody>
      </p:sp>
      <p:sp>
        <p:nvSpPr>
          <p:cNvPr id="40" name="Espace réservé du texte 6"/>
          <p:cNvSpPr txBox="1">
            <a:spLocks/>
          </p:cNvSpPr>
          <p:nvPr/>
        </p:nvSpPr>
        <p:spPr>
          <a:xfrm>
            <a:off x="763090" y="1088740"/>
            <a:ext cx="4914553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contexte</a:t>
            </a: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Les MOYENS A DISPOSITION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srgbClr val="C00000"/>
                </a:solidFill>
                <a:cs typeface="Calibri" panose="020F0502020204030204" pitchFamily="34" charset="0"/>
              </a:rPr>
              <a:t>Le PILOTAGE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LE PLANNING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LA BOITE A OUTILS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5" y="4852987"/>
            <a:ext cx="36004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3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 suivi quotidien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permet désormais de </a:t>
            </a:r>
            <a:r>
              <a:rPr lang="fr-FR" dirty="0" smtClean="0"/>
              <a:t>piloter la part variable</a:t>
            </a:r>
            <a:endParaRPr lang="fr-FR" dirty="0"/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PILOTAGE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81282" y="1394841"/>
            <a:ext cx="76372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Le </a:t>
            </a:r>
            <a:r>
              <a:rPr lang="fr-FR" sz="1600" b="1" dirty="0">
                <a:solidFill>
                  <a:srgbClr val="C00000"/>
                </a:solidFill>
              </a:rPr>
              <a:t>département CRM et Data Performance a développé un suivi spécifique pour piloter l’atteinte des seuils de déclenchement de la part variable.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suivi permet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restituer quotidiennement le taux de Part Variable calculé sur les 5 lignes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objectivées,</a:t>
            </a:r>
          </a:p>
          <a:p>
            <a:pPr lvl="1"/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ainsi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que le reste à faire par ligne d’ici la fin de l’année pour déclencher la part variable (&gt;= 100%) et la maximiser (&gt;= 120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%),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sur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périmètre des agences, des territoires et des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régions;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lvl="1"/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Il est disponible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également dans la Rubrique des Commerciaux \ Global BDD \ Pilotage \ Production Commerciale</a:t>
            </a:r>
          </a:p>
          <a:p>
            <a:pPr lvl="1"/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45" y="4991100"/>
            <a:ext cx="1314145" cy="9111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898900" y="5219700"/>
            <a:ext cx="389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hlinkClick r:id="rId3"/>
              </a:rPr>
              <a:t>Cliquez ICI </a:t>
            </a:r>
            <a:r>
              <a:rPr lang="fr-FR" b="1" dirty="0" smtClean="0"/>
              <a:t>pour y accéder</a:t>
            </a: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3345">
            <a:off x="7681611" y="198385"/>
            <a:ext cx="1024246" cy="561138"/>
          </a:xfrm>
          <a:prstGeom prst="rect">
            <a:avLst/>
          </a:prstGeom>
        </p:spPr>
      </p:pic>
      <p:sp>
        <p:nvSpPr>
          <p:cNvPr id="8" name="Rectangle 7">
            <a:hlinkClick r:id="rId5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hlinkClick r:id="rId6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hlinkClick r:id="rId7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hlinkClick r:id="rId8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87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 Book de présentation des outils de pilotage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 également à disposition</a:t>
            </a: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PILOTAGE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868" y="4947166"/>
            <a:ext cx="1314145" cy="9111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133023" y="5175766"/>
            <a:ext cx="389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hlinkClick r:id="rId3"/>
              </a:rPr>
              <a:t>Cliquez ICI </a:t>
            </a:r>
            <a:r>
              <a:rPr lang="fr-FR" b="1" dirty="0" smtClean="0"/>
              <a:t>pour y accéder</a:t>
            </a:r>
            <a:endParaRPr lang="fr-FR" b="1" dirty="0"/>
          </a:p>
        </p:txBody>
      </p:sp>
      <p:sp>
        <p:nvSpPr>
          <p:cNvPr id="7" name="Rectangle 6">
            <a:hlinkClick r:id="rId4"/>
          </p:cNvPr>
          <p:cNvSpPr/>
          <p:nvPr/>
        </p:nvSpPr>
        <p:spPr>
          <a:xfrm>
            <a:off x="388816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Book GERC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hlinkClick r:id="rId5"/>
          </p:cNvPr>
          <p:cNvSpPr/>
          <p:nvPr/>
        </p:nvSpPr>
        <p:spPr>
          <a:xfrm>
            <a:off x="2557227" y="6062431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ORCA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hlinkClick r:id="rId6"/>
          </p:cNvPr>
          <p:cNvSpPr/>
          <p:nvPr/>
        </p:nvSpPr>
        <p:spPr>
          <a:xfrm>
            <a:off x="4925320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Offres promo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7157568" y="6071956"/>
            <a:ext cx="1867650" cy="2868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Boîte à outils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1918131" y="629593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346210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5859145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7907782" y="6322019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681282" y="1394841"/>
            <a:ext cx="805631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Le </a:t>
            </a:r>
            <a:r>
              <a:rPr lang="fr-FR" sz="1600" b="1" dirty="0">
                <a:solidFill>
                  <a:srgbClr val="C00000"/>
                </a:solidFill>
              </a:rPr>
              <a:t>département </a:t>
            </a:r>
            <a:r>
              <a:rPr lang="fr-FR" sz="1600" b="1" dirty="0" smtClean="0">
                <a:solidFill>
                  <a:srgbClr val="C00000"/>
                </a:solidFill>
              </a:rPr>
              <a:t>Excellence </a:t>
            </a:r>
            <a:r>
              <a:rPr lang="fr-FR" sz="1600" b="1" dirty="0">
                <a:solidFill>
                  <a:srgbClr val="C00000"/>
                </a:solidFill>
              </a:rPr>
              <a:t>Managériale - Marche </a:t>
            </a:r>
            <a:r>
              <a:rPr lang="fr-FR" sz="1600" b="1" dirty="0" smtClean="0">
                <a:solidFill>
                  <a:srgbClr val="C00000"/>
                </a:solidFill>
              </a:rPr>
              <a:t>Grand Public a élaboré  le « Book des Outils de Pilotage de la CEGEE ».</a:t>
            </a:r>
          </a:p>
          <a:p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document vous permet de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retrouver l’ensemble des outils de pilotage ou d’animation à votre disposition avec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 outils classés selon 6 catégories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(résultats commerciaux, activité de l’équipe, satisfaction client, fonds de commerce, PNB et Rentabilité, Risques et Conformité).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9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présentation de chaque tableau de bord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(périodicité, principaux indicateurs, lien pour y accéder directement, …),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mémo synthétique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reprenant ces outils pour un accès facilité.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lvl="1"/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Il est disponible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dans la Rubrique des Commerciaux \ Global BDD \ Excellence Relationnelle, professionnelle et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managériale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\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Piloter mon agence. 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3345">
            <a:off x="7929634" y="198384"/>
            <a:ext cx="1024246" cy="561138"/>
          </a:xfrm>
          <a:prstGeom prst="rect">
            <a:avLst/>
          </a:prstGeom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482" y="3072272"/>
            <a:ext cx="570553" cy="713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81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5790" y="3505200"/>
            <a:ext cx="8114210" cy="393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NOS ACTIONS DU DERNIER QUADRIMESTRE</a:t>
            </a:r>
            <a:endParaRPr lang="fr-FR" dirty="0"/>
          </a:p>
        </p:txBody>
      </p:sp>
      <p:sp>
        <p:nvSpPr>
          <p:cNvPr id="40" name="Espace réservé du texte 6"/>
          <p:cNvSpPr txBox="1">
            <a:spLocks/>
          </p:cNvSpPr>
          <p:nvPr/>
        </p:nvSpPr>
        <p:spPr>
          <a:xfrm>
            <a:off x="763090" y="1088740"/>
            <a:ext cx="4914553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contexte</a:t>
            </a: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Les MOYENS A DISPOSITION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PILOTAGE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srgbClr val="C00000"/>
                </a:solidFill>
                <a:cs typeface="Calibri" panose="020F0502020204030204" pitchFamily="34" charset="0"/>
              </a:rPr>
              <a:t>LE PLANNING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LA BOITE A OUTILS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5" y="4852987"/>
            <a:ext cx="36004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2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84144" y="5913006"/>
            <a:ext cx="8652808" cy="944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résumé, </a:t>
            </a:r>
            <a:r>
              <a:rPr lang="fr-FR" dirty="0" smtClean="0"/>
              <a:t>les actions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fr-FR" dirty="0"/>
              <a:t>nouveautés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du moment ….</a:t>
            </a:r>
            <a:endParaRPr lang="fr-FR" dirty="0"/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SYNTHESE</a:t>
            </a:r>
            <a:endParaRPr lang="fr-FR" dirty="0"/>
          </a:p>
        </p:txBody>
      </p:sp>
      <p:sp>
        <p:nvSpPr>
          <p:cNvPr id="75" name="ZoneTexte 74"/>
          <p:cNvSpPr txBox="1"/>
          <p:nvPr/>
        </p:nvSpPr>
        <p:spPr>
          <a:xfrm>
            <a:off x="484144" y="5913006"/>
            <a:ext cx="8652808" cy="944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8BF775EA-8E30-4D77-9EE5-37CF36FB0C0F}"/>
              </a:ext>
            </a:extLst>
          </p:cNvPr>
          <p:cNvSpPr/>
          <p:nvPr/>
        </p:nvSpPr>
        <p:spPr>
          <a:xfrm>
            <a:off x="473084" y="3467331"/>
            <a:ext cx="1049468" cy="2459337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Mises en march</a:t>
            </a:r>
            <a:r>
              <a:rPr lang="fr-FR" sz="1200" b="1" kern="0" dirty="0" smtClean="0">
                <a:solidFill>
                  <a:prstClr val="white"/>
                </a:solidFill>
                <a:latin typeface="Arial Narrow"/>
              </a:rPr>
              <a:t>é 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CFEE9B89-8691-469A-9C41-5E7A33660B3A}"/>
              </a:ext>
            </a:extLst>
          </p:cNvPr>
          <p:cNvSpPr/>
          <p:nvPr/>
        </p:nvSpPr>
        <p:spPr>
          <a:xfrm>
            <a:off x="1573596" y="1138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Juillet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xmlns="" id="{046C282C-FA91-449C-AE2F-66E9122CA7C6}"/>
              </a:ext>
            </a:extLst>
          </p:cNvPr>
          <p:cNvCxnSpPr>
            <a:cxnSpLocks/>
          </p:cNvCxnSpPr>
          <p:nvPr/>
        </p:nvCxnSpPr>
        <p:spPr>
          <a:xfrm flipV="1">
            <a:off x="416206" y="3426569"/>
            <a:ext cx="8651594" cy="3656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headEnd type="diamond" w="med" len="med"/>
            <a:tailEnd type="diamond" w="med" len="med"/>
          </a:ln>
          <a:effectLst/>
        </p:spPr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xmlns="" id="{B9558DBA-C660-4844-B008-DF125FCF0680}"/>
              </a:ext>
            </a:extLst>
          </p:cNvPr>
          <p:cNvCxnSpPr>
            <a:cxnSpLocks/>
          </p:cNvCxnSpPr>
          <p:nvPr/>
        </p:nvCxnSpPr>
        <p:spPr>
          <a:xfrm>
            <a:off x="432081" y="5922532"/>
            <a:ext cx="8616669" cy="21109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headEnd type="diamond" w="med" len="med"/>
            <a:tailEnd type="diamond" w="med" len="med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6D4669E7-7781-429D-8951-83B3904D8F13}"/>
              </a:ext>
            </a:extLst>
          </p:cNvPr>
          <p:cNvSpPr/>
          <p:nvPr/>
        </p:nvSpPr>
        <p:spPr>
          <a:xfrm>
            <a:off x="2828877" y="1138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noProof="0" dirty="0" smtClean="0">
                <a:solidFill>
                  <a:prstClr val="white"/>
                </a:solidFill>
                <a:latin typeface="Arial Narrow"/>
              </a:rPr>
              <a:t>Août</a:t>
            </a:r>
            <a:endParaRPr kumimoji="0" lang="fr-FR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7B1C9171-D7D2-4B89-BF35-6012BD70ED13}"/>
              </a:ext>
            </a:extLst>
          </p:cNvPr>
          <p:cNvSpPr/>
          <p:nvPr/>
        </p:nvSpPr>
        <p:spPr>
          <a:xfrm>
            <a:off x="4074633" y="1138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Septembre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7297F820-3F1E-4856-B1BA-A54D91FE57F0}"/>
              </a:ext>
            </a:extLst>
          </p:cNvPr>
          <p:cNvSpPr/>
          <p:nvPr/>
        </p:nvSpPr>
        <p:spPr>
          <a:xfrm>
            <a:off x="5310863" y="1138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dirty="0" smtClean="0">
                <a:solidFill>
                  <a:prstClr val="white"/>
                </a:solidFill>
                <a:latin typeface="Arial Narrow"/>
              </a:rPr>
              <a:t>Octobre</a:t>
            </a:r>
            <a:endParaRPr kumimoji="0" lang="fr-FR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86AAFB47-4501-4F2E-B3AB-E505D697BCBF}"/>
              </a:ext>
            </a:extLst>
          </p:cNvPr>
          <p:cNvSpPr/>
          <p:nvPr/>
        </p:nvSpPr>
        <p:spPr>
          <a:xfrm>
            <a:off x="484144" y="2339975"/>
            <a:ext cx="1027349" cy="1033587"/>
          </a:xfrm>
          <a:prstGeom prst="rect">
            <a:avLst/>
          </a:prstGeom>
          <a:solidFill>
            <a:srgbClr val="C31632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Échéances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Emprunt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xmlns="" id="{EA729E35-2288-4B62-B5EE-59F51B1FBA38}"/>
              </a:ext>
            </a:extLst>
          </p:cNvPr>
          <p:cNvCxnSpPr>
            <a:cxnSpLocks/>
          </p:cNvCxnSpPr>
          <p:nvPr/>
        </p:nvCxnSpPr>
        <p:spPr>
          <a:xfrm>
            <a:off x="416205" y="2314477"/>
            <a:ext cx="8613495" cy="962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headEnd type="diamond" w="med" len="med"/>
            <a:tailEnd type="diamond" w="med" len="med"/>
          </a:ln>
          <a:effectLst/>
        </p:spPr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7297F820-3F1E-4856-B1BA-A54D91FE57F0}"/>
              </a:ext>
            </a:extLst>
          </p:cNvPr>
          <p:cNvSpPr/>
          <p:nvPr/>
        </p:nvSpPr>
        <p:spPr>
          <a:xfrm>
            <a:off x="6558638" y="1138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Novembre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7297F820-3F1E-4856-B1BA-A54D91FE57F0}"/>
              </a:ext>
            </a:extLst>
          </p:cNvPr>
          <p:cNvSpPr/>
          <p:nvPr/>
        </p:nvSpPr>
        <p:spPr>
          <a:xfrm>
            <a:off x="7815938" y="1138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Décembre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4841050" y="3501500"/>
            <a:ext cx="3674261" cy="1915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NYMPHEA 30 M€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</a:rPr>
              <a:t>du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12 septembre </a:t>
            </a:r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au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11 décembre</a:t>
            </a:r>
            <a:endParaRPr lang="fr-FR" sz="7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1614359" y="3805917"/>
            <a:ext cx="7504442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AV – 0% de frais d’entrée pour le recyclage des fonds à échéance (Emprunt, FCP, LEP, CAT, LGP)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avec conditions d’UC pour les &lt; 75 ans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86AAFB47-4501-4F2E-B3AB-E505D697BCBF}"/>
              </a:ext>
            </a:extLst>
          </p:cNvPr>
          <p:cNvSpPr/>
          <p:nvPr/>
        </p:nvSpPr>
        <p:spPr>
          <a:xfrm>
            <a:off x="484144" y="1495424"/>
            <a:ext cx="1027349" cy="8096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Actions commerciales</a:t>
            </a:r>
          </a:p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247" y="2398435"/>
            <a:ext cx="27437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86AAFB47-4501-4F2E-B3AB-E505D697BCBF}"/>
              </a:ext>
            </a:extLst>
          </p:cNvPr>
          <p:cNvSpPr/>
          <p:nvPr/>
        </p:nvSpPr>
        <p:spPr>
          <a:xfrm>
            <a:off x="484144" y="5941364"/>
            <a:ext cx="1027349" cy="8776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Com.</a:t>
            </a:r>
            <a:r>
              <a:rPr kumimoji="0" lang="fr-FR" sz="12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clients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93201A3E-A4BB-4937-9134-8A05455777C4}"/>
              </a:ext>
            </a:extLst>
          </p:cNvPr>
          <p:cNvSpPr/>
          <p:nvPr/>
        </p:nvSpPr>
        <p:spPr>
          <a:xfrm>
            <a:off x="1573597" y="5970581"/>
            <a:ext cx="5038079" cy="187821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Campagne Jeunes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95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76" y="5391490"/>
            <a:ext cx="324096" cy="32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5" y="3001387"/>
            <a:ext cx="344519" cy="30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D3D3D"/>
              </a:clrFrom>
              <a:clrTo>
                <a:srgbClr val="3D3D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02" y="1999363"/>
            <a:ext cx="276045" cy="26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92" y="6506031"/>
            <a:ext cx="282065" cy="25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Flèche : chevron 1">
            <a:extLst>
              <a:ext uri="{FF2B5EF4-FFF2-40B4-BE49-F238E27FC236}">
                <a16:creationId xmlns="" xmlns:a16="http://schemas.microsoft.com/office/drawing/2014/main" id="{5E4EF300-40B4-4274-AEB3-7EB0B5BB77FB}"/>
              </a:ext>
            </a:extLst>
          </p:cNvPr>
          <p:cNvSpPr/>
          <p:nvPr/>
        </p:nvSpPr>
        <p:spPr>
          <a:xfrm>
            <a:off x="1596474" y="1760700"/>
            <a:ext cx="4912596" cy="155486"/>
          </a:xfrm>
          <a:prstGeom prst="chevron">
            <a:avLst>
              <a:gd name="adj" fmla="val 308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Campagne Jeunes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4537355" y="4079683"/>
            <a:ext cx="1658450" cy="230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schemeClr val="bg1"/>
                </a:solidFill>
              </a:rPr>
              <a:t>Taux promo Crédit conso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1552981" y="2346325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Capital Euro 50 2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29/07/2019 (2,4M€)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1552981" y="2675969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Capital Euro 50 PEA2 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29/07/2019 (2,5M€)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1614360" y="4638232"/>
            <a:ext cx="5202056" cy="228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Offres BANCA Jeunes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du 16  mai </a:t>
            </a:r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au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31 octobre - BL gratuit 2 ans (</a:t>
            </a:r>
            <a:r>
              <a:rPr lang="fr-FR" sz="9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Classic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) ou 1 €/ mois (1</a:t>
            </a:r>
            <a:r>
              <a:rPr lang="fr-FR" sz="9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er</a:t>
            </a:r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1614360" y="4913254"/>
            <a:ext cx="5202056" cy="1939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Offres Crédits Jeunes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du 16 mai  au 31 octobre – Crédit Etudiant à 0,90€ / Prêt pour avancer : 1,90%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1614360" y="5176752"/>
            <a:ext cx="5202056" cy="2147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MRH Jeunes / Santé JE F1 - 1mois offert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du 1</a:t>
            </a:r>
            <a:r>
              <a:rPr lang="fr-FR" sz="9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er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juin  au 31 octobre 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="" xmlns:a16="http://schemas.microsoft.com/office/drawing/2014/main" id="{93201A3E-A4BB-4937-9134-8A05455777C4}"/>
              </a:ext>
            </a:extLst>
          </p:cNvPr>
          <p:cNvSpPr/>
          <p:nvPr/>
        </p:nvSpPr>
        <p:spPr>
          <a:xfrm>
            <a:off x="4049052" y="6421159"/>
            <a:ext cx="1583997" cy="187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Télémarketing 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4" name="Flèche : chevron 1">
            <a:extLst>
              <a:ext uri="{FF2B5EF4-FFF2-40B4-BE49-F238E27FC236}">
                <a16:creationId xmlns="" xmlns:a16="http://schemas.microsoft.com/office/drawing/2014/main" id="{5E4EF300-40B4-4274-AEB3-7EB0B5BB77FB}"/>
              </a:ext>
            </a:extLst>
          </p:cNvPr>
          <p:cNvSpPr/>
          <p:nvPr/>
        </p:nvSpPr>
        <p:spPr>
          <a:xfrm>
            <a:off x="4088529" y="1963811"/>
            <a:ext cx="4912596" cy="155486"/>
          </a:xfrm>
          <a:prstGeom prst="chevron">
            <a:avLst>
              <a:gd name="adj" fmla="val 308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Campagne justification LEP 2020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5339132" y="2355849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Emprunt zéro </a:t>
            </a:r>
            <a:r>
              <a:rPr lang="fr-FR" sz="1000" b="1" kern="0" dirty="0" err="1" smtClean="0">
                <a:solidFill>
                  <a:prstClr val="black"/>
                </a:solidFill>
                <a:latin typeface="Arial Narrow"/>
              </a:rPr>
              <a:t>cp</a:t>
            </a:r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 oct. 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07/10/2019 (12,2M€)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pic>
        <p:nvPicPr>
          <p:cNvPr id="1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823" y="2945493"/>
            <a:ext cx="27437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6611677" y="2352914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Emprunt BPCE 4,90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02/11/2019 (51,2M€)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7883467" y="2352914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Emprunt BPCE 4,60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14/12/2019 (14,6M€)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7885045" y="2698965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Capital Euro 50 3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16/12/2019 (2,3M€)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xmlns="" id="{14BF69DF-CEE7-41ED-8E0D-E77969D3AECA}"/>
              </a:ext>
            </a:extLst>
          </p:cNvPr>
          <p:cNvSpPr/>
          <p:nvPr/>
        </p:nvSpPr>
        <p:spPr>
          <a:xfrm>
            <a:off x="7893671" y="3053443"/>
            <a:ext cx="1243281" cy="320120"/>
          </a:xfrm>
          <a:prstGeom prst="rect">
            <a:avLst/>
          </a:prstGeom>
          <a:noFill/>
          <a:ln w="19050" cap="flat" cmpd="sng" algn="ctr">
            <a:solidFill>
              <a:srgbClr val="C3163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3670"/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Emprunt zéro </a:t>
            </a:r>
            <a:r>
              <a:rPr lang="fr-FR" sz="1000" b="1" kern="0" dirty="0" err="1" smtClean="0">
                <a:solidFill>
                  <a:prstClr val="black"/>
                </a:solidFill>
                <a:latin typeface="Arial Narrow"/>
              </a:rPr>
              <a:t>cp</a:t>
            </a:r>
            <a:r>
              <a:rPr lang="fr-FR" sz="1000" b="1" kern="0" dirty="0" smtClean="0">
                <a:solidFill>
                  <a:prstClr val="black"/>
                </a:solidFill>
                <a:latin typeface="Arial Narrow"/>
              </a:rPr>
              <a:t> déc.</a:t>
            </a:r>
          </a:p>
          <a:p>
            <a:pPr lvl="0" algn="ctr" defTabSz="913670"/>
            <a:r>
              <a:rPr lang="fr-FR" sz="1000" kern="0" dirty="0" smtClean="0">
                <a:solidFill>
                  <a:prstClr val="black"/>
                </a:solidFill>
                <a:latin typeface="Arial Narrow"/>
              </a:rPr>
              <a:t>17/12/2019 (24,8M€)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</a:rPr>
              <a:t>  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4157940" y="4354099"/>
            <a:ext cx="2514473" cy="228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Offres GAV/SANTÉ – 1 mois offert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du 17/09 au 13/10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320" y="2398435"/>
            <a:ext cx="27437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Rectangle 124">
            <a:extLst>
              <a:ext uri="{FF2B5EF4-FFF2-40B4-BE49-F238E27FC236}">
                <a16:creationId xmlns="" xmlns:a16="http://schemas.microsoft.com/office/drawing/2014/main" id="{93201A3E-A4BB-4937-9134-8A05455777C4}"/>
              </a:ext>
            </a:extLst>
          </p:cNvPr>
          <p:cNvSpPr/>
          <p:nvPr/>
        </p:nvSpPr>
        <p:spPr>
          <a:xfrm>
            <a:off x="5357597" y="6624197"/>
            <a:ext cx="1583997" cy="187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Télémarketing 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="" xmlns:a16="http://schemas.microsoft.com/office/drawing/2014/main" id="{93201A3E-A4BB-4937-9134-8A05455777C4}"/>
              </a:ext>
            </a:extLst>
          </p:cNvPr>
          <p:cNvSpPr/>
          <p:nvPr/>
        </p:nvSpPr>
        <p:spPr>
          <a:xfrm>
            <a:off x="4078637" y="6210341"/>
            <a:ext cx="1882135" cy="187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Test Questionnaire Relationnel 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="" xmlns:a16="http://schemas.microsoft.com/office/drawing/2014/main" id="{3D6A7997-2430-4C4C-A792-BE2E56285DAF}"/>
              </a:ext>
            </a:extLst>
          </p:cNvPr>
          <p:cNvSpPr/>
          <p:nvPr/>
        </p:nvSpPr>
        <p:spPr>
          <a:xfrm>
            <a:off x="6816416" y="5445678"/>
            <a:ext cx="2310332" cy="2014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Lancement des Offres </a:t>
            </a:r>
            <a:r>
              <a:rPr lang="fr-FR" sz="900" b="1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Enjoy</a:t>
            </a: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/ Les Formules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8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4074633" y="1573375"/>
            <a:ext cx="4912596" cy="155486"/>
          </a:xfrm>
          <a:prstGeom prst="chevron">
            <a:avLst>
              <a:gd name="adj" fmla="val 3089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Nos actions du Dernier Quadrimestre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7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83" grpId="0" animBg="1"/>
      <p:bldP spid="87" grpId="0" animBg="1"/>
      <p:bldP spid="88" grpId="0" animBg="1"/>
      <p:bldP spid="91" grpId="0" animBg="1"/>
      <p:bldP spid="93" grpId="0" animBg="1"/>
      <p:bldP spid="94" grpId="0" animBg="1"/>
      <p:bldP spid="99" grpId="0" animBg="1"/>
      <p:bldP spid="100" grpId="0" animBg="1"/>
      <p:bldP spid="101" grpId="0" animBg="1"/>
      <p:bldP spid="103" grpId="0" animBg="1"/>
      <p:bldP spid="104" grpId="0" animBg="1"/>
      <p:bldP spid="105" grpId="0" animBg="1"/>
      <p:bldP spid="106" grpId="0" animBg="1"/>
      <p:bldP spid="113" grpId="0" animBg="1"/>
      <p:bldP spid="114" grpId="0" animBg="1"/>
      <p:bldP spid="115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5" grpId="0" animBg="1"/>
      <p:bldP spid="126" grpId="0" animBg="1"/>
      <p:bldP spid="133" grpId="0" animBg="1"/>
      <p:bldP spid="4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résumé, </a:t>
            </a:r>
            <a:r>
              <a:rPr lang="fr-FR" dirty="0" smtClean="0"/>
              <a:t>les actions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fr-FR" dirty="0"/>
              <a:t>nouveautés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Gestion Privée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SYNTHESE</a:t>
            </a:r>
            <a:endParaRPr lang="fr-FR" dirty="0"/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8BF775EA-8E30-4D77-9EE5-37CF36FB0C0F}"/>
              </a:ext>
            </a:extLst>
          </p:cNvPr>
          <p:cNvSpPr/>
          <p:nvPr/>
        </p:nvSpPr>
        <p:spPr>
          <a:xfrm>
            <a:off x="441590" y="2476880"/>
            <a:ext cx="1049468" cy="2459337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Mises en march</a:t>
            </a:r>
            <a:r>
              <a:rPr lang="fr-FR" sz="1200" b="1" kern="0" dirty="0" smtClean="0">
                <a:solidFill>
                  <a:prstClr val="white"/>
                </a:solidFill>
                <a:latin typeface="Arial Narrow"/>
              </a:rPr>
              <a:t>é 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="" xmlns:a16="http://schemas.microsoft.com/office/drawing/2014/main" id="{046C282C-FA91-449C-AE2F-66E9122CA7C6}"/>
              </a:ext>
            </a:extLst>
          </p:cNvPr>
          <p:cNvCxnSpPr>
            <a:cxnSpLocks/>
          </p:cNvCxnSpPr>
          <p:nvPr/>
        </p:nvCxnSpPr>
        <p:spPr>
          <a:xfrm flipV="1">
            <a:off x="416206" y="5179169"/>
            <a:ext cx="8651594" cy="3656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headEnd type="diamond" w="med" len="med"/>
            <a:tailEnd type="diamond" w="med" len="med"/>
          </a:ln>
          <a:effectLst/>
        </p:spPr>
      </p:cxnSp>
      <p:sp>
        <p:nvSpPr>
          <p:cNvPr id="50" name="Rectangle 49">
            <a:extLst>
              <a:ext uri="{FF2B5EF4-FFF2-40B4-BE49-F238E27FC236}">
                <a16:creationId xmlns="" xmlns:a16="http://schemas.microsoft.com/office/drawing/2014/main" id="{7B1C9171-D7D2-4B89-BF35-6012BD70ED13}"/>
              </a:ext>
            </a:extLst>
          </p:cNvPr>
          <p:cNvSpPr/>
          <p:nvPr/>
        </p:nvSpPr>
        <p:spPr>
          <a:xfrm>
            <a:off x="4151874" y="2006159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Septembre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297F820-3F1E-4856-B1BA-A54D91FE57F0}"/>
              </a:ext>
            </a:extLst>
          </p:cNvPr>
          <p:cNvSpPr/>
          <p:nvPr/>
        </p:nvSpPr>
        <p:spPr>
          <a:xfrm>
            <a:off x="5377805" y="1994275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dirty="0" smtClean="0">
                <a:solidFill>
                  <a:prstClr val="white"/>
                </a:solidFill>
                <a:latin typeface="Arial Narrow"/>
              </a:rPr>
              <a:t>Octobre</a:t>
            </a:r>
            <a:endParaRPr kumimoji="0" lang="fr-FR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7297F820-3F1E-4856-B1BA-A54D91FE57F0}"/>
              </a:ext>
            </a:extLst>
          </p:cNvPr>
          <p:cNvSpPr/>
          <p:nvPr/>
        </p:nvSpPr>
        <p:spPr>
          <a:xfrm>
            <a:off x="6607086" y="1994275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Novembre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7297F820-3F1E-4856-B1BA-A54D91FE57F0}"/>
              </a:ext>
            </a:extLst>
          </p:cNvPr>
          <p:cNvSpPr/>
          <p:nvPr/>
        </p:nvSpPr>
        <p:spPr>
          <a:xfrm>
            <a:off x="7885665" y="2006159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Décembre</a:t>
            </a:r>
          </a:p>
        </p:txBody>
      </p:sp>
      <p:sp>
        <p:nvSpPr>
          <p:cNvPr id="55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4143627" y="3029705"/>
            <a:ext cx="4532829" cy="203111"/>
          </a:xfrm>
          <a:prstGeom prst="chevron">
            <a:avLst>
              <a:gd name="adj" fmla="val 308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SCPI  PF02 contrat BPCE VIE  jusqu’au 14/12/2019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6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5444730" y="3970660"/>
            <a:ext cx="3709903" cy="1089907"/>
          </a:xfrm>
          <a:prstGeom prst="chevron">
            <a:avLst>
              <a:gd name="adj" fmla="val 3089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endParaRPr lang="fr-FR" sz="1000" b="1" i="1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 defTabSz="914400"/>
            <a:endParaRPr lang="fr-FR" sz="1100" b="1" i="1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 defTabSz="914400"/>
            <a:r>
              <a:rPr lang="fr-FR" sz="11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Campagne  de défiscalisation =&gt; 31/12/2019</a:t>
            </a:r>
          </a:p>
          <a:p>
            <a:pPr algn="ctr" defTabSz="914400"/>
            <a:endParaRPr lang="fr-FR" sz="1000" b="1" i="1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FCPI BIO SANTE 2018-2019</a:t>
            </a:r>
          </a:p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FCPI SIPAREX XANGE Innovation 2020</a:t>
            </a:r>
          </a:p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FIP ALLIANCE 2019</a:t>
            </a:r>
          </a:p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FIP France Entreprendre 2019</a:t>
            </a:r>
          </a:p>
          <a:p>
            <a:pPr algn="ctr" defTabSz="914400"/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7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5438119" y="3577532"/>
            <a:ext cx="3238337" cy="321120"/>
          </a:xfrm>
          <a:prstGeom prst="chevron">
            <a:avLst>
              <a:gd name="adj" fmla="val 308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SCPI ATREAM HOTELS  contrat BPCE Vie jusqu’au  14/12/2019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8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4169556" y="3322588"/>
            <a:ext cx="4985077" cy="203111"/>
          </a:xfrm>
          <a:prstGeom prst="chevron">
            <a:avLst>
              <a:gd name="adj" fmla="val 308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SCPI  PINEL AEW </a:t>
            </a:r>
            <a:r>
              <a:rPr lang="fr-FR" sz="1000" b="1" i="1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Ciloger</a:t>
            </a:r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HABITAT 6  jusqu’au  </a:t>
            </a:r>
            <a:r>
              <a:rPr lang="fr-FR" sz="1000" b="1" i="1" dirty="0" smtClean="0">
                <a:solidFill>
                  <a:srgbClr val="FF0000"/>
                </a:solidFill>
              </a:rPr>
              <a:t>31/12/2020</a:t>
            </a:r>
            <a:endParaRPr lang="fr-FR" sz="900" i="1" dirty="0">
              <a:solidFill>
                <a:srgbClr val="FF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CFEE9B89-8691-469A-9C41-5E7A33660B3A}"/>
              </a:ext>
            </a:extLst>
          </p:cNvPr>
          <p:cNvSpPr/>
          <p:nvPr/>
        </p:nvSpPr>
        <p:spPr>
          <a:xfrm>
            <a:off x="1619672" y="1994275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Juillet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6D4669E7-7781-429D-8951-83B3904D8F13}"/>
              </a:ext>
            </a:extLst>
          </p:cNvPr>
          <p:cNvSpPr/>
          <p:nvPr/>
        </p:nvSpPr>
        <p:spPr>
          <a:xfrm>
            <a:off x="2873952" y="2006159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noProof="0" dirty="0" smtClean="0">
                <a:solidFill>
                  <a:prstClr val="white"/>
                </a:solidFill>
                <a:latin typeface="Arial Narrow"/>
              </a:rPr>
              <a:t>Août</a:t>
            </a:r>
            <a:endParaRPr kumimoji="0" lang="fr-FR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61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1614195" y="2476880"/>
            <a:ext cx="6702221" cy="203111"/>
          </a:xfrm>
          <a:prstGeom prst="chevron">
            <a:avLst>
              <a:gd name="adj" fmla="val 3089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FAF IRIS 3 jusqu’au 05/12/2019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2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1613112" y="2785333"/>
            <a:ext cx="6990253" cy="203111"/>
          </a:xfrm>
          <a:prstGeom prst="chevron">
            <a:avLst>
              <a:gd name="adj" fmla="val 3089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FAF ALMAGRA jusqu’au 11/12/2019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76" y="4070690"/>
            <a:ext cx="324096" cy="32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5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5" grpId="0" animBg="1"/>
      <p:bldP spid="56" grpId="0" animBg="1"/>
      <p:bldP spid="57" grpId="0" animBg="1"/>
      <p:bldP spid="58" grpId="0" animBg="1"/>
      <p:bldP spid="61" grpId="0" animBg="1"/>
      <p:bldP spid="6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résumé, </a:t>
            </a:r>
            <a:r>
              <a:rPr lang="fr-FR" dirty="0" smtClean="0"/>
              <a:t>les actions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fr-FR" dirty="0"/>
              <a:t>nouveautés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marché des professionnels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SYNTHESE</a:t>
            </a:r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8BF775EA-8E30-4D77-9EE5-37CF36FB0C0F}"/>
              </a:ext>
            </a:extLst>
          </p:cNvPr>
          <p:cNvSpPr/>
          <p:nvPr/>
        </p:nvSpPr>
        <p:spPr>
          <a:xfrm>
            <a:off x="462025" y="3982412"/>
            <a:ext cx="1049468" cy="146388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Mises en march</a:t>
            </a:r>
            <a:r>
              <a:rPr lang="fr-FR" sz="1200" b="1" kern="0" dirty="0" smtClean="0">
                <a:solidFill>
                  <a:prstClr val="white"/>
                </a:solidFill>
                <a:latin typeface="Arial Narrow"/>
              </a:rPr>
              <a:t>é 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CFEE9B89-8691-469A-9C41-5E7A33660B3A}"/>
              </a:ext>
            </a:extLst>
          </p:cNvPr>
          <p:cNvSpPr/>
          <p:nvPr/>
        </p:nvSpPr>
        <p:spPr>
          <a:xfrm>
            <a:off x="1573596" y="1646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Juillet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="" xmlns:a16="http://schemas.microsoft.com/office/drawing/2014/main" id="{046C282C-FA91-449C-AE2F-66E9122CA7C6}"/>
              </a:ext>
            </a:extLst>
          </p:cNvPr>
          <p:cNvCxnSpPr>
            <a:cxnSpLocks/>
          </p:cNvCxnSpPr>
          <p:nvPr/>
        </p:nvCxnSpPr>
        <p:spPr>
          <a:xfrm flipV="1">
            <a:off x="439933" y="3877156"/>
            <a:ext cx="8651594" cy="3656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headEnd type="diamond" w="med" len="med"/>
            <a:tailEnd type="diamond" w="med" len="med"/>
          </a:ln>
          <a:effectLst/>
        </p:spPr>
      </p:cxn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D4669E7-7781-429D-8951-83B3904D8F13}"/>
              </a:ext>
            </a:extLst>
          </p:cNvPr>
          <p:cNvSpPr/>
          <p:nvPr/>
        </p:nvSpPr>
        <p:spPr>
          <a:xfrm>
            <a:off x="2828877" y="1646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noProof="0" dirty="0" smtClean="0">
                <a:solidFill>
                  <a:prstClr val="white"/>
                </a:solidFill>
                <a:latin typeface="Arial Narrow"/>
              </a:rPr>
              <a:t>Août</a:t>
            </a:r>
            <a:endParaRPr kumimoji="0" lang="fr-FR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7B1C9171-D7D2-4B89-BF35-6012BD70ED13}"/>
              </a:ext>
            </a:extLst>
          </p:cNvPr>
          <p:cNvSpPr/>
          <p:nvPr/>
        </p:nvSpPr>
        <p:spPr>
          <a:xfrm>
            <a:off x="4074633" y="1646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Septembre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7297F820-3F1E-4856-B1BA-A54D91FE57F0}"/>
              </a:ext>
            </a:extLst>
          </p:cNvPr>
          <p:cNvSpPr/>
          <p:nvPr/>
        </p:nvSpPr>
        <p:spPr>
          <a:xfrm>
            <a:off x="5310863" y="1646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dirty="0" smtClean="0">
                <a:solidFill>
                  <a:prstClr val="white"/>
                </a:solidFill>
                <a:latin typeface="Arial Narrow"/>
              </a:rPr>
              <a:t>Octobre</a:t>
            </a:r>
            <a:endParaRPr kumimoji="0" lang="fr-FR" sz="10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7297F820-3F1E-4856-B1BA-A54D91FE57F0}"/>
              </a:ext>
            </a:extLst>
          </p:cNvPr>
          <p:cNvSpPr/>
          <p:nvPr/>
        </p:nvSpPr>
        <p:spPr>
          <a:xfrm>
            <a:off x="6558638" y="1646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Novembre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7297F820-3F1E-4856-B1BA-A54D91FE57F0}"/>
              </a:ext>
            </a:extLst>
          </p:cNvPr>
          <p:cNvSpPr/>
          <p:nvPr/>
        </p:nvSpPr>
        <p:spPr>
          <a:xfrm>
            <a:off x="7815938" y="1646730"/>
            <a:ext cx="1198206" cy="33105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Décembre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3D6A7997-2430-4C4C-A792-BE2E56285DAF}"/>
              </a:ext>
            </a:extLst>
          </p:cNvPr>
          <p:cNvSpPr/>
          <p:nvPr/>
        </p:nvSpPr>
        <p:spPr>
          <a:xfrm>
            <a:off x="4369432" y="4059767"/>
            <a:ext cx="4780025" cy="2491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Lancement de l’offre PAYPLUG</a:t>
            </a:r>
            <a:endParaRPr lang="fr-FR" sz="7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D6A7997-2430-4C4C-A792-BE2E56285DAF}"/>
              </a:ext>
            </a:extLst>
          </p:cNvPr>
          <p:cNvSpPr/>
          <p:nvPr/>
        </p:nvSpPr>
        <p:spPr>
          <a:xfrm>
            <a:off x="5857829" y="4432528"/>
            <a:ext cx="3286172" cy="228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Lancement de l’offre CHR santé collective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86AAFB47-4501-4F2E-B3AB-E505D697BCBF}"/>
              </a:ext>
            </a:extLst>
          </p:cNvPr>
          <p:cNvSpPr/>
          <p:nvPr/>
        </p:nvSpPr>
        <p:spPr>
          <a:xfrm>
            <a:off x="484144" y="2070100"/>
            <a:ext cx="1027349" cy="170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Actions commerciales</a:t>
            </a:r>
          </a:p>
          <a:p>
            <a:pPr marL="0" marR="0" lvl="0" indent="0" algn="ctr" defTabSz="9136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3D3D3D"/>
              </a:clrFrom>
              <a:clrTo>
                <a:srgbClr val="3D3D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36" y="3149600"/>
            <a:ext cx="276045" cy="26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4403552" y="2299698"/>
            <a:ext cx="3655296" cy="231180"/>
          </a:xfrm>
          <a:prstGeom prst="chevron">
            <a:avLst>
              <a:gd name="adj" fmla="val 308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Crédit  Digital Pro  - relance des clients n’ayant  pas activé leur enveloppe  </a:t>
            </a:r>
            <a:endParaRPr lang="fr-FR" sz="10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3D6A7997-2430-4C4C-A792-BE2E56285DAF}"/>
              </a:ext>
            </a:extLst>
          </p:cNvPr>
          <p:cNvSpPr/>
          <p:nvPr/>
        </p:nvSpPr>
        <p:spPr>
          <a:xfrm>
            <a:off x="4403553" y="5232249"/>
            <a:ext cx="4740448" cy="3083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Pilote sur la nouvelle Offre PULSEO 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3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4910581" y="2576511"/>
            <a:ext cx="4173094" cy="254831"/>
          </a:xfrm>
          <a:prstGeom prst="chevron">
            <a:avLst>
              <a:gd name="adj" fmla="val 308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Crédit Digital Pro – injection d’une nouvelle cible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3D6A7997-2430-4C4C-A792-BE2E56285DAF}"/>
              </a:ext>
            </a:extLst>
          </p:cNvPr>
          <p:cNvSpPr/>
          <p:nvPr/>
        </p:nvSpPr>
        <p:spPr>
          <a:xfrm>
            <a:off x="5839204" y="4818762"/>
            <a:ext cx="2845818" cy="228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t"/>
          <a:lstStyle/>
          <a:p>
            <a:pPr algn="ctr">
              <a:spcBef>
                <a:spcPts val="200"/>
              </a:spcBef>
            </a:pP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Lancement de l’offre </a:t>
            </a:r>
            <a:r>
              <a:rPr lang="fr-FR" sz="900" b="1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Boost</a:t>
            </a: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fr-FR" sz="900" b="1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Pay</a:t>
            </a:r>
            <a:r>
              <a:rPr lang="fr-FR" sz="9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5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4984386" y="2923212"/>
            <a:ext cx="4064364" cy="226388"/>
          </a:xfrm>
          <a:prstGeom prst="chevron">
            <a:avLst>
              <a:gd name="adj" fmla="val 3089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Boostfid</a:t>
            </a:r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– cible GERC 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6" name="Flèche : chevron 1">
            <a:extLst>
              <a:ext uri="{FF2B5EF4-FFF2-40B4-BE49-F238E27FC236}">
                <a16:creationId xmlns:a16="http://schemas.microsoft.com/office/drawing/2014/main" xmlns="" id="{5E4EF300-40B4-4274-AEB3-7EB0B5BB77FB}"/>
              </a:ext>
            </a:extLst>
          </p:cNvPr>
          <p:cNvSpPr/>
          <p:nvPr/>
        </p:nvSpPr>
        <p:spPr>
          <a:xfrm>
            <a:off x="5071194" y="3302000"/>
            <a:ext cx="3924219" cy="372280"/>
          </a:xfrm>
          <a:prstGeom prst="chevron">
            <a:avLst>
              <a:gd name="adj" fmla="val 3089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914400"/>
            <a:r>
              <a:rPr 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Campagne Titre de service réalisé par NPS auprès des clients</a:t>
            </a:r>
            <a:endParaRPr lang="fr-FR" sz="900" i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76" y="4934290"/>
            <a:ext cx="324096" cy="32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23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5790" y="4191000"/>
            <a:ext cx="8114210" cy="393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NOS ACTIONS DU DERNIER QUADRIMESTRE</a:t>
            </a:r>
            <a:endParaRPr lang="fr-FR" dirty="0"/>
          </a:p>
        </p:txBody>
      </p:sp>
      <p:sp>
        <p:nvSpPr>
          <p:cNvPr id="40" name="Espace réservé du texte 6"/>
          <p:cNvSpPr txBox="1">
            <a:spLocks/>
          </p:cNvSpPr>
          <p:nvPr/>
        </p:nvSpPr>
        <p:spPr>
          <a:xfrm>
            <a:off x="763090" y="1088740"/>
            <a:ext cx="4914553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 smtClean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contexte</a:t>
            </a: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Les MOYENS A DISPOSITION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PILOTAGE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cs typeface="Calibri" panose="020F0502020204030204" pitchFamily="34" charset="0"/>
              </a:rPr>
              <a:t>LE PLANNING</a:t>
            </a: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srgbClr val="C00000"/>
                </a:solidFill>
                <a:cs typeface="Calibri" panose="020F0502020204030204" pitchFamily="34" charset="0"/>
              </a:rPr>
              <a:t>LA BOITE A OUTILS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	</a:t>
            </a: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  <a:p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5" y="4852987"/>
            <a:ext cx="36004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1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Et de nombreux </a:t>
            </a:r>
            <a:r>
              <a:rPr lang="fr-FR" dirty="0" smtClean="0"/>
              <a:t>outils </a:t>
            </a:r>
            <a:r>
              <a:rPr lang="fr-FR" dirty="0"/>
              <a:t>pour vous accompagner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168950"/>
              </p:ext>
            </p:extLst>
          </p:nvPr>
        </p:nvGraphicFramePr>
        <p:xfrm>
          <a:off x="755576" y="1740693"/>
          <a:ext cx="8027159" cy="4052236"/>
        </p:xfrm>
        <a:graphic>
          <a:graphicData uri="http://schemas.openxmlformats.org/drawingml/2006/table">
            <a:tbl>
              <a:tblPr/>
              <a:tblGrid>
                <a:gridCol w="1757914"/>
                <a:gridCol w="1975838"/>
                <a:gridCol w="1977654"/>
                <a:gridCol w="1127753"/>
                <a:gridCol w="118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01065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BANQUE A DISTANCE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Les fonctionnalités Selfcare</a:t>
                      </a:r>
                      <a:r>
                        <a:rPr lang="fr-FR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par canal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sur 1 page recto/verso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toutes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les fonctionnalités Selfcare par canal (Mobile, DEI Part, GAB)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Clic ici</a:t>
                      </a:r>
                      <a:endParaRPr lang="fr-FR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023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HDJ Selfcare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Découvrir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les principales fonctionnalités Mobile et DEI Part 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Clic ici</a:t>
                      </a:r>
                      <a:endParaRPr lang="fr-FR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602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Les tutoriels pour vos clients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à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nos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clients les tutoriels par thématique : accéder à </a:t>
                      </a:r>
                      <a:r>
                        <a:rPr lang="fr-FR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e-Document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utiliser PayLib entre amis, activer Sécur’Pass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Clic ici</a:t>
                      </a:r>
                      <a:endParaRPr lang="fr-FR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5766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site démo</a:t>
                      </a:r>
                      <a:r>
                        <a:rPr lang="fr-FR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DEI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au site démo DEI sans avoir à saisir ses données personnelles</a:t>
                      </a:r>
                      <a:endParaRPr lang="fr-FR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Clic </a:t>
                      </a:r>
                      <a:r>
                        <a:rPr lang="fr-FR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ici</a:t>
                      </a:r>
                      <a:endParaRPr lang="fr-FR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57664">
                <a:tc vMerge="1"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site démo</a:t>
                      </a:r>
                      <a:r>
                        <a:rPr lang="fr-FR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de l’appli mobile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au site démo de l’application mobile sans avoir à saisir ses données personnelles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sng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6"/>
                        </a:rPr>
                        <a:t>Clic ici</a:t>
                      </a:r>
                      <a:endParaRPr lang="fr-FR" sz="1100" b="0" i="0" u="sng" strike="noStrike" dirty="0" smtClean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3562" y="248688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ésultat de recherche d'images pour &quot;validé&quot;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70" y="246288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07677" y="248688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e 14"/>
          <p:cNvGrpSpPr/>
          <p:nvPr/>
        </p:nvGrpSpPr>
        <p:grpSpPr>
          <a:xfrm>
            <a:off x="763862" y="6039996"/>
            <a:ext cx="2940906" cy="647616"/>
            <a:chOff x="6767847" y="1899317"/>
            <a:chExt cx="2940906" cy="647616"/>
          </a:xfrm>
        </p:grpSpPr>
        <p:pic>
          <p:nvPicPr>
            <p:cNvPr id="16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3680" y="1956151"/>
              <a:ext cx="140615" cy="15338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6887147" y="1899317"/>
              <a:ext cx="276229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Débutant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découverte du produit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apprendre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8" name="Picture 4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847" y="2121631"/>
              <a:ext cx="168306" cy="18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6887147" y="2077117"/>
              <a:ext cx="2585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Confirmé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progresser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0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6782832" y="2325237"/>
              <a:ext cx="132760" cy="177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87147" y="2293017"/>
              <a:ext cx="28216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Expert</a:t>
              </a:r>
              <a:r>
                <a:rPr lang="fr-FR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se maintenir à jour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552908" y="2269452"/>
            <a:ext cx="743052" cy="1481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</a:rPr>
              <a:t>NOUVEAU</a:t>
            </a:r>
            <a:endParaRPr lang="fr-FR" sz="1050" b="1" dirty="0">
              <a:solidFill>
                <a:schemeClr val="bg1"/>
              </a:solidFill>
            </a:endParaRPr>
          </a:p>
        </p:txBody>
      </p:sp>
      <p:pic>
        <p:nvPicPr>
          <p:cNvPr id="22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9200" y="536061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9200" y="4800444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73694" y="346306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ésultat de recherche d'images pour &quot;validé&quot;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302" y="343906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3562" y="427433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ésultat de recherche d'images pour &quot;validé&quot;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70" y="4250330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8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Et de nombreux  outils pour vous accompagner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586701"/>
              </p:ext>
            </p:extLst>
          </p:nvPr>
        </p:nvGraphicFramePr>
        <p:xfrm>
          <a:off x="922096" y="2099740"/>
          <a:ext cx="7838678" cy="2544960"/>
        </p:xfrm>
        <a:graphic>
          <a:graphicData uri="http://schemas.openxmlformats.org/drawingml/2006/table">
            <a:tbl>
              <a:tblPr/>
              <a:tblGrid>
                <a:gridCol w="1655991"/>
                <a:gridCol w="1772320"/>
                <a:gridCol w="2160000"/>
                <a:gridCol w="1062367"/>
                <a:gridCol w="118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7559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Tous produits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Book GERC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document regroupe toutes les cibles GERC en cours. Retrouvez le détail des cibles et des propositions d’accroches client.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Clic ici</a:t>
                      </a:r>
                      <a:endParaRPr lang="fr-FR" sz="8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7975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ORCA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Retrouvez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les rapports ORCA pour vous accompagner dans la définition de vos actions commerciales.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Clic ici</a:t>
                      </a:r>
                      <a:endParaRPr lang="fr-FR" sz="8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183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Book des offres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 document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regroupe toutes les offres commerciales en cours.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Clic ici</a:t>
                      </a:r>
                      <a:endParaRPr lang="fr-FR" sz="8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32653" y="423725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305" y="4213250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08705" y="423725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e 18"/>
          <p:cNvGrpSpPr/>
          <p:nvPr/>
        </p:nvGrpSpPr>
        <p:grpSpPr>
          <a:xfrm>
            <a:off x="763862" y="6039996"/>
            <a:ext cx="2940906" cy="647616"/>
            <a:chOff x="6767847" y="1899317"/>
            <a:chExt cx="2940906" cy="647616"/>
          </a:xfrm>
        </p:grpSpPr>
        <p:pic>
          <p:nvPicPr>
            <p:cNvPr id="2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3680" y="1956151"/>
              <a:ext cx="140615" cy="15338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87147" y="1899317"/>
              <a:ext cx="276229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Débutant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découverte du produit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apprendre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2" name="Picture 4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847" y="2121631"/>
              <a:ext cx="168306" cy="18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/>
            <p:cNvSpPr txBox="1"/>
            <p:nvPr/>
          </p:nvSpPr>
          <p:spPr>
            <a:xfrm>
              <a:off x="6887147" y="2077117"/>
              <a:ext cx="2585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Confirmé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progresser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4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6782832" y="2325237"/>
              <a:ext cx="132760" cy="177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/>
            <p:cNvSpPr txBox="1"/>
            <p:nvPr/>
          </p:nvSpPr>
          <p:spPr>
            <a:xfrm>
              <a:off x="6887147" y="2293017"/>
              <a:ext cx="28216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Expert</a:t>
              </a:r>
              <a:r>
                <a:rPr lang="fr-FR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se maintenir à jour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32653" y="350975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305" y="348575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08705" y="350975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32653" y="2750631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305" y="2726631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08705" y="2750631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62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Et de nombreux  outils pour vous accompagner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829814"/>
              </p:ext>
            </p:extLst>
          </p:nvPr>
        </p:nvGraphicFramePr>
        <p:xfrm>
          <a:off x="973852" y="1435538"/>
          <a:ext cx="7838678" cy="4383285"/>
        </p:xfrm>
        <a:graphic>
          <a:graphicData uri="http://schemas.openxmlformats.org/drawingml/2006/table">
            <a:tbl>
              <a:tblPr/>
              <a:tblGrid>
                <a:gridCol w="1655991"/>
                <a:gridCol w="1772320"/>
                <a:gridCol w="2160000"/>
                <a:gridCol w="1062367"/>
                <a:gridCol w="118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75590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EPARGNE UC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Sélection de Fonds de la Caisse d'Epargne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connaissance de nos solutions d’épargne pour bénéficier de la diversité des opportunités des marchés financiers. 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Clic ici</a:t>
                      </a:r>
                      <a:endParaRPr lang="fr-FR" sz="8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7975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Barème tarifaire ASV 2019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 document présente le schéma délégataire applicable aux marchés des particuliers et des professionnels en matière de remises commerciales ET gestes commerciaux.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Clic ici</a:t>
                      </a:r>
                      <a:endParaRPr lang="fr-FR" sz="8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183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ESPACE DEFI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à votre portail dédié à l'Epargne Financière. 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 seul point d'entrée pour toutes les infos sur l'Epargne Financière.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Clic ici</a:t>
                      </a:r>
                      <a:endParaRPr lang="fr-FR" sz="8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MYEAV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à votre Espace Assurance-Vie et Prévoyance et y trouver tous les outils d'aide à la vente.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Clic ici</a:t>
                      </a:r>
                      <a:endParaRPr lang="fr-FR" sz="8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5773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Espace OPCVM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Découvrir nos 4 familles de fonds : les produits d'allocation, les produits actions à thématiques, les produits actions géographiques et les produits de taux.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6"/>
                        </a:rPr>
                        <a:t>Clic ici</a:t>
                      </a:r>
                      <a:endParaRPr lang="fr-FR" sz="8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580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Rendements 2018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au client le rendements des fonds € de nos contrats d'assurance-Vie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7"/>
                        </a:rPr>
                        <a:t>Clic ici</a:t>
                      </a:r>
                      <a:endParaRPr lang="fr-FR" sz="8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584" marR="5584" marT="744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616" y="1999745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616" y="357304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616" y="412507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616" y="4773144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616" y="542121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616" y="282892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68" y="2804928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68" y="3549048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68" y="410107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68" y="4749144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68" y="539721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18668" y="357304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18668" y="412507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e 18"/>
          <p:cNvGrpSpPr/>
          <p:nvPr/>
        </p:nvGrpSpPr>
        <p:grpSpPr>
          <a:xfrm>
            <a:off x="763862" y="6039996"/>
            <a:ext cx="2940906" cy="647616"/>
            <a:chOff x="6767847" y="1899317"/>
            <a:chExt cx="2940906" cy="647616"/>
          </a:xfrm>
        </p:grpSpPr>
        <p:pic>
          <p:nvPicPr>
            <p:cNvPr id="2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3680" y="1956151"/>
              <a:ext cx="140615" cy="15338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87147" y="1899317"/>
              <a:ext cx="276229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Débutant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découverte du produit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apprendre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2" name="Picture 4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847" y="2121631"/>
              <a:ext cx="168306" cy="18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/>
            <p:cNvSpPr txBox="1"/>
            <p:nvPr/>
          </p:nvSpPr>
          <p:spPr>
            <a:xfrm>
              <a:off x="6887147" y="2077117"/>
              <a:ext cx="2585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Confirmé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progresser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4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6782832" y="2325237"/>
              <a:ext cx="132760" cy="177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/>
            <p:cNvSpPr txBox="1"/>
            <p:nvPr/>
          </p:nvSpPr>
          <p:spPr>
            <a:xfrm>
              <a:off x="6887147" y="2293017"/>
              <a:ext cx="28216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Expert</a:t>
              </a:r>
              <a:r>
                <a:rPr lang="fr-FR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se maintenir à jour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24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Et de nombreux  outils pour vous accompagner</a:t>
            </a:r>
          </a:p>
        </p:txBody>
      </p:sp>
      <p:pic>
        <p:nvPicPr>
          <p:cNvPr id="5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5438" y="1670023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5438" y="324332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5438" y="379535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5438" y="444342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5438" y="5091494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5438" y="249920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90" y="247520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90" y="321932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90" y="3771350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90" y="441942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90" y="5067494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051490" y="324332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051490" y="379535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787835"/>
              </p:ext>
            </p:extLst>
          </p:nvPr>
        </p:nvGraphicFramePr>
        <p:xfrm>
          <a:off x="740582" y="1306411"/>
          <a:ext cx="7715964" cy="4297405"/>
        </p:xfrm>
        <a:graphic>
          <a:graphicData uri="http://schemas.openxmlformats.org/drawingml/2006/table">
            <a:tbl>
              <a:tblPr/>
              <a:tblGrid>
                <a:gridCol w="1659718"/>
                <a:gridCol w="1933340"/>
                <a:gridCol w="2181460"/>
                <a:gridCol w="789446"/>
                <a:gridCol w="1152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90122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CREDIT</a:t>
                      </a:r>
                      <a:b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CONSO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OAV Prêt AUTO - Assurance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connaissance de l'offre Crédit CONSO AUTO. 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Savoir répondre au besoin global de son client et adapter notre offre.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Préparer son entretien.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35" marR="6035" marT="804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954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OAV Prêt Auto Prime à la conversion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Tout savoir sur la prime à la conversion.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Connaître les enjeux et les détails du dispositif.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6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35" marR="6035" marT="804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103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Note d’info - Le Prêt Auto éco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Connaître les conditions d'éligibilité au Prêt Auto éco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7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35" marR="6035" marT="804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957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Crédit Conso - Projet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Tout savoir sur le Crédit Projet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Connaître les enjeux et les détails du dispositif.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Clic ici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35" marR="6035" marT="804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678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Didactitiel</a:t>
                      </a:r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Prêt Personnel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connaissance des étapes d'instruction d'un prêt personnel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9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35" marR="6035" marT="804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85294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OAV Prêts d’équipement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connaissance de l'offre Crédit Equipement. 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Savoir répondre au besoin global de son client et adapter notre offre.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Préparer son entretien.</a:t>
                      </a: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10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035" marR="6035" marT="804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35" marR="6035" marT="804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19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851" y="174661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851" y="300326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851" y="348331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851" y="4059414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851" y="482750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851" y="249920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506" y="247520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506" y="297926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676" y="480350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003071" y="249920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005719" y="300326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e 29"/>
          <p:cNvGrpSpPr/>
          <p:nvPr/>
        </p:nvGrpSpPr>
        <p:grpSpPr>
          <a:xfrm>
            <a:off x="763862" y="6039996"/>
            <a:ext cx="2940906" cy="647616"/>
            <a:chOff x="6767847" y="1899317"/>
            <a:chExt cx="2940906" cy="647616"/>
          </a:xfrm>
        </p:grpSpPr>
        <p:pic>
          <p:nvPicPr>
            <p:cNvPr id="31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3680" y="1956151"/>
              <a:ext cx="140615" cy="15338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ZoneTexte 31"/>
            <p:cNvSpPr txBox="1"/>
            <p:nvPr/>
          </p:nvSpPr>
          <p:spPr>
            <a:xfrm>
              <a:off x="6887147" y="1899317"/>
              <a:ext cx="276229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Débutant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découverte du produit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apprendre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33" name="Picture 4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847" y="2121631"/>
              <a:ext cx="168306" cy="18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ZoneTexte 33"/>
            <p:cNvSpPr txBox="1"/>
            <p:nvPr/>
          </p:nvSpPr>
          <p:spPr>
            <a:xfrm>
              <a:off x="6887147" y="2077117"/>
              <a:ext cx="2585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Confirmé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progresser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35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6782832" y="2325237"/>
              <a:ext cx="132760" cy="177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ZoneTexte 35"/>
            <p:cNvSpPr txBox="1"/>
            <p:nvPr/>
          </p:nvSpPr>
          <p:spPr>
            <a:xfrm>
              <a:off x="6887147" y="2293017"/>
              <a:ext cx="28216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Expert</a:t>
              </a:r>
              <a:r>
                <a:rPr lang="fr-FR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se maintenir à jour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565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Et de nombreux  outils pour vous accompagner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384115"/>
              </p:ext>
            </p:extLst>
          </p:nvPr>
        </p:nvGraphicFramePr>
        <p:xfrm>
          <a:off x="742877" y="1149692"/>
          <a:ext cx="8183705" cy="4852913"/>
        </p:xfrm>
        <a:graphic>
          <a:graphicData uri="http://schemas.openxmlformats.org/drawingml/2006/table">
            <a:tbl>
              <a:tblPr/>
              <a:tblGrid>
                <a:gridCol w="1709532"/>
                <a:gridCol w="1921458"/>
                <a:gridCol w="2124000"/>
                <a:gridCol w="1096715"/>
                <a:gridCol w="1332000"/>
              </a:tblGrid>
              <a:tr h="37770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55167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IARD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BOOK de l'assurance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directement aux informations indispensables de l'offre AUTO et MRH dans le BOOK de l'assurance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  <a:p>
                      <a:pPr algn="l" fontAlgn="ctr"/>
                      <a:endParaRPr lang="fr-FR" sz="5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complément, retrouvez</a:t>
                      </a:r>
                      <a:r>
                        <a:rPr lang="fr-F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la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version digitale avec un univers intuitif et enrichi. 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Clic </a:t>
                      </a:r>
                      <a:r>
                        <a:rPr lang="fr-FR" sz="900" b="0" i="0" u="sng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ici</a:t>
                      </a:r>
                      <a:endParaRPr lang="fr-FR" sz="900" b="0" i="0" u="sng" strike="noStrike" dirty="0" smtClean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endParaRPr lang="fr-FR" sz="900" b="0" i="0" u="sng" strike="noStrike" dirty="0" smtClean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endParaRPr lang="fr-FR" sz="900" b="0" i="0" u="sng" strike="noStrike" dirty="0" smtClean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endParaRPr lang="fr-FR" sz="900" b="0" i="0" u="sng" strike="noStrike" dirty="0" smtClean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sng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Clic ici</a:t>
                      </a:r>
                      <a:endParaRPr lang="fr-FR" sz="900" b="0" i="0" u="sng" strike="noStrike" dirty="0" smtClean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65" marR="6465" marT="862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7326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fiche produit AUTO (client)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de manière synthétique notre offre AUTO au client.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Envoyer au client le lien afin qu'il puisse se documenter.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65" marR="6465" marT="862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0016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comparateur IARD AUTO-MRH-SANTÉ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Avoir une lecture rapide et simplifiée des contrats AUTO, MRH et Santé.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Comparer les garanties de nos contrats avec les garanties des contrats concurrents dans une base de données couvrant plus de 90% du marché !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65" marR="6465" marT="862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7326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fiche produit MRH (client)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de manière synthétique notre offre MRH au client.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Envoyer au client le lien afin qu'il puisse se documenter.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6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65" marR="6465" marT="862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8361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fiche produit Télésurveillance MRH (client)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de manière synthétique notre offre de télésurveillance associée à notre offre MRH.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Envoyer au client le lien afin qu'il puisse se documenter.</a:t>
                      </a: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7"/>
                        </a:rPr>
                        <a:t>Clic ici</a:t>
                      </a:r>
                      <a:endParaRPr lang="fr-FR" sz="9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465" marR="6465" marT="8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65" marR="6465" marT="862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91361" y="1806148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91361" y="3747524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91361" y="460862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91361" y="5402071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91361" y="2808420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64" y="3723524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64" y="2784420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64" y="4584620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291040" y="3747524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291040" y="5402071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64" y="5378071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e 16"/>
          <p:cNvGrpSpPr/>
          <p:nvPr/>
        </p:nvGrpSpPr>
        <p:grpSpPr>
          <a:xfrm>
            <a:off x="763862" y="6039996"/>
            <a:ext cx="2940906" cy="647616"/>
            <a:chOff x="6767847" y="1899317"/>
            <a:chExt cx="2940906" cy="647616"/>
          </a:xfrm>
        </p:grpSpPr>
        <p:pic>
          <p:nvPicPr>
            <p:cNvPr id="18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3680" y="1956151"/>
              <a:ext cx="140615" cy="15338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6887147" y="1899317"/>
              <a:ext cx="276229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Débutant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découverte du produit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apprendre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0" name="Picture 4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847" y="2121631"/>
              <a:ext cx="168306" cy="18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87147" y="2077117"/>
              <a:ext cx="2585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Confirmé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progresser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2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6782832" y="2325237"/>
              <a:ext cx="132760" cy="177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/>
            <p:cNvSpPr txBox="1"/>
            <p:nvPr/>
          </p:nvSpPr>
          <p:spPr>
            <a:xfrm>
              <a:off x="6887147" y="2293017"/>
              <a:ext cx="28216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Expert</a:t>
              </a:r>
              <a:r>
                <a:rPr lang="fr-FR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se maintenir à jour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4" name="Picture 4" descr="Résultat de recherche d'images pour &quot;valid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88" y="175087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267264" y="177487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12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Et de nombreux  outils pour vous accompagner</a:t>
            </a:r>
          </a:p>
        </p:txBody>
      </p:sp>
      <p:sp>
        <p:nvSpPr>
          <p:cNvPr id="5" name="Espace réservé du numéro de diapositive 3"/>
          <p:cNvSpPr txBox="1">
            <a:spLocks/>
          </p:cNvSpPr>
          <p:nvPr/>
        </p:nvSpPr>
        <p:spPr>
          <a:xfrm>
            <a:off x="6804248" y="5984944"/>
            <a:ext cx="2133600" cy="48683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B4978B3-919C-4DCC-8154-D5ABBF235A5C}" type="slidenum">
              <a:rPr lang="fr-FR" sz="1200">
                <a:solidFill>
                  <a:schemeClr val="tx1">
                    <a:tint val="75000"/>
                  </a:schemeClr>
                </a:solidFill>
              </a:rPr>
              <a:pPr algn="r"/>
              <a:t>37</a:t>
            </a:fld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6496"/>
              </p:ext>
            </p:extLst>
          </p:nvPr>
        </p:nvGraphicFramePr>
        <p:xfrm>
          <a:off x="751385" y="1131118"/>
          <a:ext cx="8057803" cy="5215223"/>
        </p:xfrm>
        <a:graphic>
          <a:graphicData uri="http://schemas.openxmlformats.org/drawingml/2006/table">
            <a:tbl>
              <a:tblPr/>
              <a:tblGrid>
                <a:gridCol w="1687015"/>
                <a:gridCol w="1497357"/>
                <a:gridCol w="2946120"/>
                <a:gridCol w="631311"/>
                <a:gridCol w="1296000"/>
              </a:tblGrid>
              <a:tr h="22609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421499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PREVOYANCE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MYEAV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à votre Espace Assurance-Vie et </a:t>
                      </a:r>
                      <a:r>
                        <a:rPr lang="fr-FR" sz="9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Prévoyance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y trouver tous les outils d'aide à la vente.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295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Simulateur </a:t>
                      </a:r>
                      <a:r>
                        <a:rPr lang="fr-FR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Sécur'Famille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quelques clics, calculer pour le client le capital garanti par rapport à la cotisation mensuelle qu'il envisage de payer.</a:t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 inversement, calculer la cotisation à partir d'un capital garanti souhaité.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960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Fiche </a:t>
                      </a:r>
                      <a:r>
                        <a:rPr lang="fr-FR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Sécur'Famille</a:t>
                      </a:r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- L'Indispensable 2019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directement aux informations indispensables de l'offre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Sécur'Famille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2554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J'assure n°59 - Avril 2019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Pour parler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concrètement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protection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 prévoyance à nos clients et les convaincre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fiche produit </a:t>
                      </a:r>
                      <a:r>
                        <a:rPr lang="fr-FR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Sécur'Famille</a:t>
                      </a:r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(client)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de manière synthétique notre offre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Sécur'Famille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au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client.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Envoyer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 client le lien afin qu'il puisse se documenter.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6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BOOK de l'assurance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directement aux informations indispensables de l'offre SANTÉ dans le BOOK de l'assurance.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7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36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comparateur IARD AUTO-MRH-</a:t>
                      </a:r>
                      <a:r>
                        <a:rPr lang="fr-F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SANTÉ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Avoir une lecture rapide et simplifiée des contrats AUTO, MRH et </a:t>
                      </a:r>
                      <a:r>
                        <a:rPr lang="fr-FR" sz="9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Santé.</a:t>
                      </a:r>
                      <a:r>
                        <a:rPr lang="fr-FR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Comparer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les garanties de nos contrats avec les garanties des contrats concurrents dans une base de données couvrant plus de 90% du marché !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8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652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 fiche produit Santé (client)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Présenter de manière synthétique notre offre Santé au client.</a:t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Envoyer au client le lien afin qu'il puisse se documenter.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9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471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Régime général de Santé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Grâce à des exemples simples et concret prendre connaissance du Régime général de Santé.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Savoir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répondre au besoin global de son client et adapter notre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offre.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Préparer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son entretien.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10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951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Régime local Alsace-Moselle de Santé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Grâce à des exemples simples et concret prendre connaissance du Régime local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Alsace-Moselle de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Santé. </a:t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Savoir répondre au besoin global de son client et adapter notre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offre.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Préparer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son entretien.</a:t>
                      </a: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11"/>
                        </a:rPr>
                        <a:t>Clic ici</a:t>
                      </a:r>
                      <a:endParaRPr lang="fr-FR" sz="9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3470" marR="3470" marT="46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3470" marR="3470" marT="4627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pSp>
        <p:nvGrpSpPr>
          <p:cNvPr id="7" name="Groupe 6"/>
          <p:cNvGrpSpPr/>
          <p:nvPr/>
        </p:nvGrpSpPr>
        <p:grpSpPr>
          <a:xfrm>
            <a:off x="7704202" y="1563166"/>
            <a:ext cx="900246" cy="4536504"/>
            <a:chOff x="6995563" y="1491630"/>
            <a:chExt cx="900246" cy="3402378"/>
          </a:xfrm>
        </p:grpSpPr>
        <p:pic>
          <p:nvPicPr>
            <p:cNvPr id="8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1509630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2283744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2589750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2877810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3183816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1905702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1491630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4263966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3165816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7679809" y="3525882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3525882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3957930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4281966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5563" y="4660008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2265744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2571750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2859810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3507882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3939930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4642008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Résultat de recherche d'images pour &quot;validé&quot;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445" y="1887702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7679809" y="1905702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7679809" y="2589750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7679809" y="4281966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7679809" y="4660008"/>
              <a:ext cx="216000" cy="216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329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BOÎTE À OUTILS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Et de nombreux  outils pour vous accompagner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25119"/>
              </p:ext>
            </p:extLst>
          </p:nvPr>
        </p:nvGraphicFramePr>
        <p:xfrm>
          <a:off x="755576" y="1740693"/>
          <a:ext cx="8027159" cy="3305676"/>
        </p:xfrm>
        <a:graphic>
          <a:graphicData uri="http://schemas.openxmlformats.org/drawingml/2006/table">
            <a:tbl>
              <a:tblPr/>
              <a:tblGrid>
                <a:gridCol w="1757914"/>
                <a:gridCol w="1975838"/>
                <a:gridCol w="1977654"/>
                <a:gridCol w="1127753"/>
                <a:gridCol w="1188000"/>
              </a:tblGrid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Offre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Outils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Objectifs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Lien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Niveau de recommandation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01065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BANCA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 Book BANCA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directement aux informations indispensables de l'offre BANCA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Clic ici</a:t>
                      </a:r>
                      <a:endParaRPr lang="fr-FR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>
                          <a:solidFill>
                            <a:srgbClr val="EBF1DE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023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OAV IZICARTE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connaissance de l'offre IZICARTE. 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Savoir répondre au besoin global de son client et adapter notre offre.</a:t>
                      </a:r>
                      <a:b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Préparer son entretien.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3"/>
                        </a:rPr>
                        <a:t>Clic ici</a:t>
                      </a:r>
                      <a:endParaRPr lang="fr-FR" sz="11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602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Aide à la souscription Izicarte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Prendre connaissance des étapes de souscription d'IZICARTE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4"/>
                        </a:rPr>
                        <a:t>Clic ici</a:t>
                      </a:r>
                      <a:endParaRPr lang="fr-FR" sz="11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5766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Mobilité Bancaire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Accéder à tous les supports dédiés à la Mobilité Bancaire et y trouver tous les outils d'aide à la vente.</a:t>
                      </a: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5"/>
                        </a:rPr>
                        <a:t>Clic ici</a:t>
                      </a:r>
                      <a:endParaRPr lang="fr-FR" sz="11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6768" marR="6768" marT="90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68" marR="6768" marT="902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3562" y="248688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3562" y="4128517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3562" y="4601419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isque A - Autocollant sticker - Jeune conducteur permis 15mX15cm RO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3562" y="3402966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ésultat de recherche d'images pour &quot;validé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70" y="2462882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ésultat de recherche d'images pour &quot;validé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70" y="4577419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ésultat de recherche d'images pour &quot;validé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70" y="3378966"/>
            <a:ext cx="252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07677" y="4601419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ésultat de recherche d'images pour &quot;validé&quot;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10001" r="8184" b="7234"/>
          <a:stretch/>
        </p:blipFill>
        <p:spPr bwMode="auto">
          <a:xfrm>
            <a:off x="8307677" y="2486882"/>
            <a:ext cx="216000" cy="28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e 14"/>
          <p:cNvGrpSpPr/>
          <p:nvPr/>
        </p:nvGrpSpPr>
        <p:grpSpPr>
          <a:xfrm>
            <a:off x="763862" y="6039996"/>
            <a:ext cx="2940906" cy="647616"/>
            <a:chOff x="6767847" y="1899317"/>
            <a:chExt cx="2940906" cy="647616"/>
          </a:xfrm>
        </p:grpSpPr>
        <p:pic>
          <p:nvPicPr>
            <p:cNvPr id="16" name="Picture 2" descr="Disque A - Autocollant sticker - Jeune conducteur permis 15mX15cm ROND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3680" y="1956151"/>
              <a:ext cx="140615" cy="15338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6887147" y="1899317"/>
              <a:ext cx="276229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Débutant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découverte du produit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apprendre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8" name="Picture 4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847" y="2121631"/>
              <a:ext cx="168306" cy="18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6887147" y="2077117"/>
              <a:ext cx="2585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Confirmé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progresser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0" name="Picture 6" descr="Résultat de recherche d'images pour &quot;validé&quot;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4" t="10001" r="8184" b="7234"/>
            <a:stretch/>
          </p:blipFill>
          <p:spPr bwMode="auto">
            <a:xfrm>
              <a:off x="6782832" y="2325237"/>
              <a:ext cx="132760" cy="1770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87147" y="2293017"/>
              <a:ext cx="28216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smtClean="0">
                  <a:solidFill>
                    <a:srgbClr val="C00000"/>
                  </a:solidFill>
                </a:rPr>
                <a:t>Expert</a:t>
              </a:r>
              <a:r>
                <a:rPr lang="fr-FR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fr-F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: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pratique régulière </a:t>
              </a:r>
              <a:r>
                <a:rPr lang="fr-FR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sym typeface="Wingdings" panose="05000000000000000000" pitchFamily="2" charset="2"/>
                </a:rPr>
                <a:t> pour se maintenir à jour</a:t>
              </a:r>
              <a:endParaRPr lang="fr-FR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80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108676</TotalTime>
  <Words>3925</Words>
  <Application>Microsoft Office PowerPoint</Application>
  <PresentationFormat>Affichage à l'écran (4:3)</PresentationFormat>
  <Paragraphs>914</Paragraphs>
  <Slides>38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38</vt:i4>
      </vt:variant>
    </vt:vector>
  </HeadingPairs>
  <TitlesOfParts>
    <vt:vector size="41" baseType="lpstr">
      <vt:lpstr>Thème Office</vt:lpstr>
      <vt:lpstr>1_Thème Office</vt:lpstr>
      <vt:lpstr>2_Thème Office</vt:lpstr>
      <vt:lpstr>Présentation PowerPoint</vt:lpstr>
      <vt:lpstr>MIGRATION WINDOWS 10</vt:lpstr>
      <vt:lpstr>MIGRATION WINDOWS 10</vt:lpstr>
      <vt:lpstr>MIGRATION WINDOWS 10</vt:lpstr>
      <vt:lpstr>Présentation PowerPoint</vt:lpstr>
      <vt:lpstr>Présentation PowerPoint</vt:lpstr>
      <vt:lpstr>CONTEXTE</vt:lpstr>
      <vt:lpstr>CONTEXTE</vt:lpstr>
      <vt:lpstr>Présentation PowerPoint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LES MOYENS A DISPOSITION</vt:lpstr>
      <vt:lpstr>Présentation PowerPoint</vt:lpstr>
      <vt:lpstr>PILOTAGE</vt:lpstr>
      <vt:lpstr>PILOTAGE</vt:lpstr>
      <vt:lpstr>Présentation PowerPoint</vt:lpstr>
      <vt:lpstr>EN SYNTHESE</vt:lpstr>
      <vt:lpstr>EN SYNTHESE</vt:lpstr>
      <vt:lpstr>EN SYNTHESE</vt:lpstr>
      <vt:lpstr>Présentation PowerPoint</vt:lpstr>
      <vt:lpstr>BOÎTE À OUTILS</vt:lpstr>
      <vt:lpstr>BOÎTE À OUTILS</vt:lpstr>
      <vt:lpstr>BOÎTE À OUTILS</vt:lpstr>
      <vt:lpstr>BOÎTE À OUTILS</vt:lpstr>
      <vt:lpstr>BOÎTE À OUTILS</vt:lpstr>
      <vt:lpstr>BOÎTE À OUTILS</vt:lpstr>
      <vt:lpstr>BOÎTE À OUTILS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A5701248</cp:lastModifiedBy>
  <cp:revision>3675</cp:revision>
  <cp:lastPrinted>2019-08-29T06:36:20Z</cp:lastPrinted>
  <dcterms:created xsi:type="dcterms:W3CDTF">2013-02-04T10:32:20Z</dcterms:created>
  <dcterms:modified xsi:type="dcterms:W3CDTF">2019-09-06T09:11:02Z</dcterms:modified>
</cp:coreProperties>
</file>