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drawings/drawing1.xml" ContentType="application/vnd.openxmlformats-officedocument.drawingml.chartshapes+xml"/>
  <Override PartName="/ppt/charts/chart3.xml" ContentType="application/vnd.openxmlformats-officedocument.drawingml.chart+xml"/>
  <Override PartName="/ppt/theme/themeOverride3.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84" r:id="rId2"/>
    <p:sldMasterId id="2147483698" r:id="rId3"/>
  </p:sldMasterIdLst>
  <p:notesMasterIdLst>
    <p:notesMasterId r:id="rId36"/>
  </p:notesMasterIdLst>
  <p:handoutMasterIdLst>
    <p:handoutMasterId r:id="rId37"/>
  </p:handoutMasterIdLst>
  <p:sldIdLst>
    <p:sldId id="401" r:id="rId4"/>
    <p:sldId id="402" r:id="rId5"/>
    <p:sldId id="454" r:id="rId6"/>
    <p:sldId id="459" r:id="rId7"/>
    <p:sldId id="448" r:id="rId8"/>
    <p:sldId id="421" r:id="rId9"/>
    <p:sldId id="396" r:id="rId10"/>
    <p:sldId id="423" r:id="rId11"/>
    <p:sldId id="424" r:id="rId12"/>
    <p:sldId id="425" r:id="rId13"/>
    <p:sldId id="443" r:id="rId14"/>
    <p:sldId id="449" r:id="rId15"/>
    <p:sldId id="397" r:id="rId16"/>
    <p:sldId id="427" r:id="rId17"/>
    <p:sldId id="437" r:id="rId18"/>
    <p:sldId id="431" r:id="rId19"/>
    <p:sldId id="432" r:id="rId20"/>
    <p:sldId id="444" r:id="rId21"/>
    <p:sldId id="450" r:id="rId22"/>
    <p:sldId id="434" r:id="rId23"/>
    <p:sldId id="435" r:id="rId24"/>
    <p:sldId id="436" r:id="rId25"/>
    <p:sldId id="438" r:id="rId26"/>
    <p:sldId id="439" r:id="rId27"/>
    <p:sldId id="445" r:id="rId28"/>
    <p:sldId id="451" r:id="rId29"/>
    <p:sldId id="446" r:id="rId30"/>
    <p:sldId id="452" r:id="rId31"/>
    <p:sldId id="414" r:id="rId32"/>
    <p:sldId id="453" r:id="rId33"/>
    <p:sldId id="413" r:id="rId34"/>
    <p:sldId id="411" r:id="rId35"/>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6A6AD34D-25AA-4C9A-A27C-4CD67E52EAA6}">
          <p14:sldIdLst>
            <p14:sldId id="401"/>
            <p14:sldId id="402"/>
            <p14:sldId id="454"/>
            <p14:sldId id="459"/>
            <p14:sldId id="448"/>
            <p14:sldId id="421"/>
            <p14:sldId id="396"/>
            <p14:sldId id="423"/>
            <p14:sldId id="424"/>
            <p14:sldId id="425"/>
            <p14:sldId id="443"/>
            <p14:sldId id="449"/>
            <p14:sldId id="397"/>
            <p14:sldId id="427"/>
            <p14:sldId id="437"/>
            <p14:sldId id="431"/>
            <p14:sldId id="432"/>
            <p14:sldId id="444"/>
            <p14:sldId id="450"/>
            <p14:sldId id="434"/>
            <p14:sldId id="435"/>
            <p14:sldId id="436"/>
            <p14:sldId id="438"/>
            <p14:sldId id="439"/>
            <p14:sldId id="445"/>
            <p14:sldId id="451"/>
            <p14:sldId id="446"/>
            <p14:sldId id="452"/>
          </p14:sldIdLst>
        </p14:section>
        <p14:section name="Section sans titre" id="{E09F1BC0-F37D-4F16-9952-2F76D2F8C23F}">
          <p14:sldIdLst>
            <p14:sldId id="414"/>
            <p14:sldId id="453"/>
            <p14:sldId id="413"/>
            <p14:sldId id="411"/>
          </p14:sldIdLst>
        </p14:section>
      </p14:sectionLst>
    </p:ext>
    <p:ext uri="{EFAFB233-063F-42B5-8137-9DF3F51BA10A}">
      <p15:sldGuideLst xmlns:p15="http://schemas.microsoft.com/office/powerpoint/2012/main" xmlns="">
        <p15:guide id="1" orient="horz">
          <p15:clr>
            <a:srgbClr val="A4A3A4"/>
          </p15:clr>
        </p15:guide>
        <p15:guide id="2">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vina Dauzet" initials="DD" lastIdx="8" clrIdx="0">
    <p:extLst/>
  </p:cmAuthor>
  <p:cmAuthor id="2" name="Davina Dauzet" initials="DD [2]" lastIdx="1" clrIdx="1">
    <p:extLst/>
  </p:cmAuthor>
  <p:cmAuthor id="3" name="Davina Dauzet" initials="DD [3]" lastIdx="1" clrIdx="2">
    <p:extLst/>
  </p:cmAuthor>
  <p:cmAuthor id="4" name="Davina Dauzet" initials="DD [4]" lastIdx="1" clrIdx="3">
    <p:extLst/>
  </p:cmAuthor>
  <p:cmAuthor id="5" name="Davina Dauzet" initials="DD [5]" lastIdx="1" clrIdx="4">
    <p:extLst/>
  </p:cmAuthor>
  <p:cmAuthor id="6" name="Davina Dauzet" initials="DD [6]" lastIdx="1" clrIdx="5">
    <p:extLst/>
  </p:cmAuthor>
  <p:cmAuthor id="7" name="Davina Dauzet" initials="DD [7]" lastIdx="1" clrIdx="6">
    <p:extLst/>
  </p:cmAuthor>
  <p:cmAuthor id="8" name="Davina Dauzet" initials="DD [8]" lastIdx="1" clrIdx="7">
    <p:extLst/>
  </p:cmAuthor>
  <p:cmAuthor id="9" name="Davina Dauzet" initials="DD [9]" lastIdx="1" clrIdx="8">
    <p:extLst/>
  </p:cmAuthor>
  <p:cmAuthor id="10" name="Davina Dauzet" initials="DD [10]" lastIdx="1" clrIdx="9">
    <p:extLst/>
  </p:cmAuthor>
  <p:cmAuthor id="11" name="Davina Dauzet" initials="DD [11]" lastIdx="1" clrIdx="10">
    <p:extLst/>
  </p:cmAuthor>
  <p:cmAuthor id="12" name="Davina Dauzet" initials="DD [12]" lastIdx="1" clrIdx="11">
    <p:extLst/>
  </p:cmAuthor>
  <p:cmAuthor id="13" name="Davina Dauzet" initials="DD [13]" lastIdx="1" clrIdx="12">
    <p:extLst/>
  </p:cmAuthor>
  <p:cmAuthor id="14" name="Davina Dauzet" initials="DD [14]" lastIdx="1" clrIdx="13">
    <p:extLst/>
  </p:cmAuthor>
  <p:cmAuthor id="15" name="Davina Dauzet" initials="DD [15]" lastIdx="1" clrIdx="14">
    <p:extLst/>
  </p:cmAuthor>
  <p:cmAuthor id="16" name="Davina Dauzet" initials="DD [16]" lastIdx="1" clrIdx="15">
    <p:extLst/>
  </p:cmAuthor>
  <p:cmAuthor id="17" name="Davina Dauzet" initials="DD [17]" lastIdx="1" clrIdx="16">
    <p:extLst/>
  </p:cmAuthor>
  <p:cmAuthor id="18" name="Davina Dauzet" initials="DD [18]" lastIdx="1" clrIdx="17">
    <p:extLst/>
  </p:cmAuthor>
  <p:cmAuthor id="19" name="Davina Dauzet" initials="DD [19]" lastIdx="2" clrIdx="18">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DDDDDD"/>
    <a:srgbClr val="B2B2B2"/>
    <a:srgbClr val="FFFFFF"/>
    <a:srgbClr val="66FFCC"/>
    <a:srgbClr val="CCECFF"/>
    <a:srgbClr val="00FF99"/>
    <a:srgbClr val="33CC33"/>
    <a:srgbClr val="C31632"/>
    <a:srgbClr val="223A5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8049" autoAdjust="0"/>
  </p:normalViewPr>
  <p:slideViewPr>
    <p:cSldViewPr showGuides="1">
      <p:cViewPr>
        <p:scale>
          <a:sx n="110" d="100"/>
          <a:sy n="110" d="100"/>
        </p:scale>
        <p:origin x="-1548" y="-108"/>
      </p:cViewPr>
      <p:guideLst>
        <p:guide orient="horz"/>
        <p:guide/>
      </p:guideLst>
    </p:cSldViewPr>
  </p:slideViewPr>
  <p:notesTextViewPr>
    <p:cViewPr>
      <p:scale>
        <a:sx n="1" d="1"/>
        <a:sy n="1" d="1"/>
      </p:scale>
      <p:origin x="0" y="0"/>
    </p:cViewPr>
  </p:notesTextViewPr>
  <p:sorterViewPr>
    <p:cViewPr>
      <p:scale>
        <a:sx n="100" d="100"/>
        <a:sy n="100" d="100"/>
      </p:scale>
      <p:origin x="0" y="1302"/>
    </p:cViewPr>
  </p:sorterViewPr>
  <p:notesViewPr>
    <p:cSldViewPr showGuides="1">
      <p:cViewPr varScale="1">
        <p:scale>
          <a:sx n="79" d="100"/>
          <a:sy n="79" d="100"/>
        </p:scale>
        <p:origin x="-3936" y="-84"/>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handoutMaster" Target="handoutMasters/handoutMaster1.xml"/><Relationship Id="rId40"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areaChart>
        <c:grouping val="standard"/>
        <c:varyColors val="0"/>
        <c:ser>
          <c:idx val="1"/>
          <c:order val="1"/>
          <c:tx>
            <c:strRef>
              <c:f>Feuil1!$C$1</c:f>
              <c:strCache>
                <c:ptCount val="1"/>
                <c:pt idx="0">
                  <c:v>2019 obj cumul</c:v>
                </c:pt>
              </c:strCache>
            </c:strRef>
          </c:tx>
          <c:spPr>
            <a:solidFill>
              <a:sysClr val="window" lastClr="FFFFFF">
                <a:lumMod val="85000"/>
              </a:sysClr>
            </a:solidFill>
            <a:ln w="9525">
              <a:solidFill>
                <a:srgbClr val="00823B"/>
              </a:solidFill>
              <a:prstDash val="dash"/>
            </a:ln>
            <a:effectLst>
              <a:outerShdw blurRad="50800" dist="38100" dir="2700000" algn="tl" rotWithShape="0">
                <a:prstClr val="black">
                  <a:alpha val="40000"/>
                </a:prstClr>
              </a:outerShdw>
            </a:effectLst>
          </c:spPr>
          <c:cat>
            <c:strRef>
              <c:f>Feuil1!$A$2:$A$13</c:f>
              <c:strCache>
                <c:ptCount val="12"/>
                <c:pt idx="0">
                  <c:v>Jan</c:v>
                </c:pt>
                <c:pt idx="1">
                  <c:v>Fev</c:v>
                </c:pt>
                <c:pt idx="2">
                  <c:v>Mars</c:v>
                </c:pt>
                <c:pt idx="3">
                  <c:v>Avril</c:v>
                </c:pt>
                <c:pt idx="4">
                  <c:v>Mai</c:v>
                </c:pt>
                <c:pt idx="5">
                  <c:v>Juin</c:v>
                </c:pt>
                <c:pt idx="6">
                  <c:v>Juill</c:v>
                </c:pt>
                <c:pt idx="7">
                  <c:v>Août</c:v>
                </c:pt>
                <c:pt idx="8">
                  <c:v>Sept (14)</c:v>
                </c:pt>
                <c:pt idx="9">
                  <c:v>Oct</c:v>
                </c:pt>
                <c:pt idx="10">
                  <c:v>Nov</c:v>
                </c:pt>
                <c:pt idx="11">
                  <c:v>Dec</c:v>
                </c:pt>
              </c:strCache>
            </c:strRef>
          </c:cat>
          <c:val>
            <c:numRef>
              <c:f>Feuil1!$C$2:$C$13</c:f>
              <c:numCache>
                <c:formatCode>_-* #,##0\ _€_-;\-* #,##0\ _€_-;_-* "-"??\ _€_-;_-@_-</c:formatCode>
                <c:ptCount val="12"/>
                <c:pt idx="0">
                  <c:v>2000</c:v>
                </c:pt>
                <c:pt idx="1">
                  <c:v>4000</c:v>
                </c:pt>
                <c:pt idx="2">
                  <c:v>6000</c:v>
                </c:pt>
                <c:pt idx="3">
                  <c:v>8000</c:v>
                </c:pt>
                <c:pt idx="4">
                  <c:v>10000</c:v>
                </c:pt>
                <c:pt idx="5">
                  <c:v>12000</c:v>
                </c:pt>
                <c:pt idx="6">
                  <c:v>14000</c:v>
                </c:pt>
                <c:pt idx="7">
                  <c:v>16000</c:v>
                </c:pt>
                <c:pt idx="8">
                  <c:v>18000</c:v>
                </c:pt>
                <c:pt idx="9">
                  <c:v>20000</c:v>
                </c:pt>
                <c:pt idx="10">
                  <c:v>22000</c:v>
                </c:pt>
                <c:pt idx="11">
                  <c:v>24000</c:v>
                </c:pt>
              </c:numCache>
            </c:numRef>
          </c:val>
          <c:extLst xmlns:c16r2="http://schemas.microsoft.com/office/drawing/2015/06/chart">
            <c:ext xmlns:c16="http://schemas.microsoft.com/office/drawing/2014/chart" uri="{C3380CC4-5D6E-409C-BE32-E72D297353CC}">
              <c16:uniqueId val="{00000000-78C3-D643-B3A3-3F00B4DE69F7}"/>
            </c:ext>
          </c:extLst>
        </c:ser>
        <c:dLbls>
          <c:showLegendKey val="0"/>
          <c:showVal val="0"/>
          <c:showCatName val="0"/>
          <c:showSerName val="0"/>
          <c:showPercent val="0"/>
          <c:showBubbleSize val="0"/>
        </c:dLbls>
        <c:axId val="165466880"/>
        <c:axId val="165468416"/>
      </c:areaChart>
      <c:lineChart>
        <c:grouping val="standard"/>
        <c:varyColors val="0"/>
        <c:ser>
          <c:idx val="0"/>
          <c:order val="0"/>
          <c:tx>
            <c:strRef>
              <c:f>Feuil1!$B$1</c:f>
              <c:strCache>
                <c:ptCount val="1"/>
                <c:pt idx="0">
                  <c:v>2019 cumul</c:v>
                </c:pt>
              </c:strCache>
            </c:strRef>
          </c:tx>
          <c:spPr>
            <a:ln>
              <a:solidFill>
                <a:srgbClr val="C00000"/>
              </a:solidFill>
              <a:prstDash val="solid"/>
            </a:ln>
            <a:effectLst>
              <a:outerShdw blurRad="50800" dist="38100" dir="2700000" algn="tl" rotWithShape="0">
                <a:prstClr val="black">
                  <a:alpha val="40000"/>
                </a:prstClr>
              </a:outerShdw>
            </a:effectLst>
          </c:spPr>
          <c:marker>
            <c:symbol val="square"/>
            <c:size val="5"/>
            <c:spPr>
              <a:pattFill prst="pct5">
                <a:fgClr>
                  <a:srgbClr val="C00000"/>
                </a:fgClr>
                <a:bgClr>
                  <a:srgbClr val="C00000"/>
                </a:bgClr>
              </a:pattFill>
              <a:ln>
                <a:solidFill>
                  <a:srgbClr val="C00000"/>
                </a:solidFill>
                <a:prstDash val="solid"/>
              </a:ln>
              <a:effectLst>
                <a:outerShdw blurRad="50800" dist="38100" dir="2700000" algn="tl" rotWithShape="0">
                  <a:prstClr val="black">
                    <a:alpha val="40000"/>
                  </a:prstClr>
                </a:outerShdw>
              </a:effectLst>
            </c:spPr>
          </c:marker>
          <c:dLbls>
            <c:spPr>
              <a:noFill/>
            </c:spPr>
            <c:txPr>
              <a:bodyPr/>
              <a:lstStyle/>
              <a:p>
                <a:pPr>
                  <a:defRPr sz="800" b="1">
                    <a:solidFill>
                      <a:srgbClr val="00B050"/>
                    </a:solidFill>
                  </a:defRPr>
                </a:pPr>
                <a:endParaRPr lang="fr-FR"/>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Feuil1!$A$2:$A$13</c:f>
              <c:strCache>
                <c:ptCount val="12"/>
                <c:pt idx="0">
                  <c:v>Jan</c:v>
                </c:pt>
                <c:pt idx="1">
                  <c:v>Fev</c:v>
                </c:pt>
                <c:pt idx="2">
                  <c:v>Mars</c:v>
                </c:pt>
                <c:pt idx="3">
                  <c:v>Avril</c:v>
                </c:pt>
                <c:pt idx="4">
                  <c:v>Mai</c:v>
                </c:pt>
                <c:pt idx="5">
                  <c:v>Juin</c:v>
                </c:pt>
                <c:pt idx="6">
                  <c:v>Juill</c:v>
                </c:pt>
                <c:pt idx="7">
                  <c:v>Août</c:v>
                </c:pt>
                <c:pt idx="8">
                  <c:v>Sept (14)</c:v>
                </c:pt>
                <c:pt idx="9">
                  <c:v>Oct</c:v>
                </c:pt>
                <c:pt idx="10">
                  <c:v>Nov</c:v>
                </c:pt>
                <c:pt idx="11">
                  <c:v>Dec</c:v>
                </c:pt>
              </c:strCache>
            </c:strRef>
          </c:cat>
          <c:val>
            <c:numRef>
              <c:f>Feuil1!$B$2:$B$13</c:f>
              <c:numCache>
                <c:formatCode>_-* #,##0\ _€_-;\-* #,##0\ _€_-;_-* "-"??\ _€_-;_-@_-</c:formatCode>
                <c:ptCount val="12"/>
                <c:pt idx="0">
                  <c:v>1819</c:v>
                </c:pt>
                <c:pt idx="1">
                  <c:v>4262</c:v>
                </c:pt>
                <c:pt idx="2">
                  <c:v>6454</c:v>
                </c:pt>
                <c:pt idx="3">
                  <c:v>8213</c:v>
                </c:pt>
                <c:pt idx="4">
                  <c:v>10731</c:v>
                </c:pt>
                <c:pt idx="5">
                  <c:v>12827</c:v>
                </c:pt>
                <c:pt idx="6">
                  <c:v>14660</c:v>
                </c:pt>
                <c:pt idx="7">
                  <c:v>15871</c:v>
                </c:pt>
                <c:pt idx="8">
                  <c:v>17396</c:v>
                </c:pt>
              </c:numCache>
            </c:numRef>
          </c:val>
          <c:smooth val="0"/>
          <c:extLst xmlns:c16r2="http://schemas.microsoft.com/office/drawing/2015/06/chart">
            <c:ext xmlns:c16="http://schemas.microsoft.com/office/drawing/2014/chart" uri="{C3380CC4-5D6E-409C-BE32-E72D297353CC}">
              <c16:uniqueId val="{00000001-78C3-D643-B3A3-3F00B4DE69F7}"/>
            </c:ext>
          </c:extLst>
        </c:ser>
        <c:dLbls>
          <c:showLegendKey val="0"/>
          <c:showVal val="0"/>
          <c:showCatName val="0"/>
          <c:showSerName val="0"/>
          <c:showPercent val="0"/>
          <c:showBubbleSize val="0"/>
        </c:dLbls>
        <c:marker val="1"/>
        <c:smooth val="0"/>
        <c:axId val="165466880"/>
        <c:axId val="165468416"/>
      </c:lineChart>
      <c:catAx>
        <c:axId val="165466880"/>
        <c:scaling>
          <c:orientation val="minMax"/>
        </c:scaling>
        <c:delete val="0"/>
        <c:axPos val="b"/>
        <c:numFmt formatCode="General" sourceLinked="0"/>
        <c:majorTickMark val="out"/>
        <c:minorTickMark val="none"/>
        <c:tickLblPos val="nextTo"/>
        <c:txPr>
          <a:bodyPr/>
          <a:lstStyle/>
          <a:p>
            <a:pPr>
              <a:defRPr sz="700" b="1">
                <a:solidFill>
                  <a:schemeClr val="tx1">
                    <a:lumMod val="50000"/>
                    <a:lumOff val="50000"/>
                  </a:schemeClr>
                </a:solidFill>
              </a:defRPr>
            </a:pPr>
            <a:endParaRPr lang="fr-FR"/>
          </a:p>
        </c:txPr>
        <c:crossAx val="165468416"/>
        <c:crosses val="autoZero"/>
        <c:auto val="1"/>
        <c:lblAlgn val="ctr"/>
        <c:lblOffset val="100"/>
        <c:noMultiLvlLbl val="0"/>
      </c:catAx>
      <c:valAx>
        <c:axId val="165468416"/>
        <c:scaling>
          <c:orientation val="minMax"/>
        </c:scaling>
        <c:delete val="1"/>
        <c:axPos val="l"/>
        <c:numFmt formatCode="_-* #,##0\ _€_-;\-* #,##0\ _€_-;_-* &quot;-&quot;??\ _€_-;_-@_-" sourceLinked="1"/>
        <c:majorTickMark val="out"/>
        <c:minorTickMark val="none"/>
        <c:tickLblPos val="nextTo"/>
        <c:crossAx val="165466880"/>
        <c:crosses val="autoZero"/>
        <c:crossBetween val="between"/>
      </c:valAx>
      <c:spPr>
        <a:gradFill flip="none" rotWithShape="1">
          <a:gsLst>
            <a:gs pos="0">
              <a:schemeClr val="bg1">
                <a:lumMod val="75000"/>
              </a:schemeClr>
            </a:gs>
            <a:gs pos="24000">
              <a:schemeClr val="bg1">
                <a:lumMod val="95000"/>
              </a:schemeClr>
            </a:gs>
            <a:gs pos="50000">
              <a:schemeClr val="bg1"/>
            </a:gs>
          </a:gsLst>
          <a:lin ang="18900000" scaled="1"/>
          <a:tileRect/>
        </a:gradFill>
      </c:spPr>
    </c:plotArea>
    <c:plotVisOnly val="1"/>
    <c:dispBlanksAs val="gap"/>
    <c:showDLblsOverMax val="0"/>
  </c:chart>
  <c:txPr>
    <a:bodyPr/>
    <a:lstStyle/>
    <a:p>
      <a:pPr>
        <a:defRPr sz="1800"/>
      </a:pPr>
      <a:endParaRPr lang="fr-FR"/>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areaChart>
        <c:grouping val="standard"/>
        <c:varyColors val="0"/>
        <c:ser>
          <c:idx val="1"/>
          <c:order val="1"/>
          <c:tx>
            <c:strRef>
              <c:f>Feuil1!$C$1</c:f>
              <c:strCache>
                <c:ptCount val="1"/>
                <c:pt idx="0">
                  <c:v>2019 obj cumul</c:v>
                </c:pt>
              </c:strCache>
            </c:strRef>
          </c:tx>
          <c:spPr>
            <a:solidFill>
              <a:sysClr val="window" lastClr="FFFFFF">
                <a:lumMod val="85000"/>
              </a:sysClr>
            </a:solidFill>
            <a:ln w="9525">
              <a:solidFill>
                <a:srgbClr val="00823B"/>
              </a:solidFill>
              <a:prstDash val="dash"/>
            </a:ln>
            <a:effectLst>
              <a:outerShdw blurRad="50800" dist="38100" dir="2700000" algn="tl" rotWithShape="0">
                <a:prstClr val="black">
                  <a:alpha val="40000"/>
                </a:prstClr>
              </a:outerShdw>
            </a:effectLst>
          </c:spPr>
          <c:cat>
            <c:strRef>
              <c:f>Feuil1!$A$2:$A$13</c:f>
              <c:strCache>
                <c:ptCount val="12"/>
                <c:pt idx="0">
                  <c:v>Jan</c:v>
                </c:pt>
                <c:pt idx="1">
                  <c:v>Fev</c:v>
                </c:pt>
                <c:pt idx="2">
                  <c:v>Mars</c:v>
                </c:pt>
                <c:pt idx="3">
                  <c:v>Avril</c:v>
                </c:pt>
                <c:pt idx="4">
                  <c:v>Mai</c:v>
                </c:pt>
                <c:pt idx="5">
                  <c:v>Juin</c:v>
                </c:pt>
                <c:pt idx="6">
                  <c:v>Juill</c:v>
                </c:pt>
                <c:pt idx="7">
                  <c:v>Août</c:v>
                </c:pt>
                <c:pt idx="8">
                  <c:v>Sept (14)</c:v>
                </c:pt>
                <c:pt idx="9">
                  <c:v>Oct</c:v>
                </c:pt>
                <c:pt idx="10">
                  <c:v>Nov</c:v>
                </c:pt>
                <c:pt idx="11">
                  <c:v>Dec</c:v>
                </c:pt>
              </c:strCache>
            </c:strRef>
          </c:cat>
          <c:val>
            <c:numRef>
              <c:f>Feuil1!$C$2:$C$13</c:f>
              <c:numCache>
                <c:formatCode>_-* #,##0\ _€_-;\-* #,##0\ _€_-;_-* "-"??\ _€_-;_-@_-</c:formatCode>
                <c:ptCount val="12"/>
                <c:pt idx="0">
                  <c:v>960</c:v>
                </c:pt>
                <c:pt idx="1">
                  <c:v>1920</c:v>
                </c:pt>
                <c:pt idx="2">
                  <c:v>2880</c:v>
                </c:pt>
                <c:pt idx="3">
                  <c:v>3840</c:v>
                </c:pt>
                <c:pt idx="4">
                  <c:v>4800</c:v>
                </c:pt>
                <c:pt idx="5">
                  <c:v>5760</c:v>
                </c:pt>
                <c:pt idx="6">
                  <c:v>6720</c:v>
                </c:pt>
                <c:pt idx="7">
                  <c:v>7680</c:v>
                </c:pt>
                <c:pt idx="8">
                  <c:v>8640</c:v>
                </c:pt>
                <c:pt idx="9">
                  <c:v>9600</c:v>
                </c:pt>
                <c:pt idx="10">
                  <c:v>10560</c:v>
                </c:pt>
                <c:pt idx="11">
                  <c:v>11500</c:v>
                </c:pt>
              </c:numCache>
            </c:numRef>
          </c:val>
          <c:extLst xmlns:c16r2="http://schemas.microsoft.com/office/drawing/2015/06/chart">
            <c:ext xmlns:c16="http://schemas.microsoft.com/office/drawing/2014/chart" uri="{C3380CC4-5D6E-409C-BE32-E72D297353CC}">
              <c16:uniqueId val="{00000000-78C3-D643-B3A3-3F00B4DE69F7}"/>
            </c:ext>
          </c:extLst>
        </c:ser>
        <c:dLbls>
          <c:showLegendKey val="0"/>
          <c:showVal val="0"/>
          <c:showCatName val="0"/>
          <c:showSerName val="0"/>
          <c:showPercent val="0"/>
          <c:showBubbleSize val="0"/>
        </c:dLbls>
        <c:axId val="165582336"/>
        <c:axId val="165583872"/>
      </c:areaChart>
      <c:lineChart>
        <c:grouping val="standard"/>
        <c:varyColors val="0"/>
        <c:ser>
          <c:idx val="0"/>
          <c:order val="0"/>
          <c:tx>
            <c:strRef>
              <c:f>Feuil1!$B$1</c:f>
              <c:strCache>
                <c:ptCount val="1"/>
                <c:pt idx="0">
                  <c:v>2019 cumul</c:v>
                </c:pt>
              </c:strCache>
            </c:strRef>
          </c:tx>
          <c:spPr>
            <a:ln>
              <a:solidFill>
                <a:srgbClr val="C00000"/>
              </a:solidFill>
              <a:prstDash val="solid"/>
            </a:ln>
            <a:effectLst>
              <a:outerShdw blurRad="50800" dist="38100" dir="2700000" algn="tl" rotWithShape="0">
                <a:prstClr val="black">
                  <a:alpha val="40000"/>
                </a:prstClr>
              </a:outerShdw>
            </a:effectLst>
          </c:spPr>
          <c:marker>
            <c:symbol val="square"/>
            <c:size val="5"/>
            <c:spPr>
              <a:pattFill prst="pct5">
                <a:fgClr>
                  <a:srgbClr val="C00000"/>
                </a:fgClr>
                <a:bgClr>
                  <a:srgbClr val="C00000"/>
                </a:bgClr>
              </a:pattFill>
              <a:ln>
                <a:solidFill>
                  <a:srgbClr val="C00000"/>
                </a:solidFill>
                <a:prstDash val="solid"/>
              </a:ln>
              <a:effectLst>
                <a:outerShdw blurRad="50800" dist="38100" dir="2700000" algn="tl" rotWithShape="0">
                  <a:prstClr val="black">
                    <a:alpha val="40000"/>
                  </a:prstClr>
                </a:outerShdw>
              </a:effectLst>
            </c:spPr>
          </c:marker>
          <c:dLbls>
            <c:dLbl>
              <c:idx val="0"/>
              <c:spPr>
                <a:noFill/>
              </c:spPr>
              <c:txPr>
                <a:bodyPr/>
                <a:lstStyle/>
                <a:p>
                  <a:pPr>
                    <a:defRPr sz="800" b="1">
                      <a:solidFill>
                        <a:srgbClr val="00B050"/>
                      </a:solidFill>
                    </a:defRPr>
                  </a:pPr>
                  <a:endParaRPr lang="fr-FR"/>
                </a:p>
              </c:txPr>
              <c:dLblPos val="t"/>
              <c:showLegendKey val="0"/>
              <c:showVal val="1"/>
              <c:showCatName val="0"/>
              <c:showSerName val="0"/>
              <c:showPercent val="0"/>
              <c:showBubbleSize val="0"/>
            </c:dLbl>
            <c:dLbl>
              <c:idx val="1"/>
              <c:spPr>
                <a:noFill/>
              </c:spPr>
              <c:txPr>
                <a:bodyPr/>
                <a:lstStyle/>
                <a:p>
                  <a:pPr>
                    <a:defRPr sz="800" b="1">
                      <a:solidFill>
                        <a:srgbClr val="00B050"/>
                      </a:solidFill>
                    </a:defRPr>
                  </a:pPr>
                  <a:endParaRPr lang="fr-FR"/>
                </a:p>
              </c:txPr>
              <c:dLblPos val="t"/>
              <c:showLegendKey val="0"/>
              <c:showVal val="1"/>
              <c:showCatName val="0"/>
              <c:showSerName val="0"/>
              <c:showPercent val="0"/>
              <c:showBubbleSize val="0"/>
            </c:dLbl>
            <c:dLbl>
              <c:idx val="2"/>
              <c:spPr>
                <a:noFill/>
              </c:spPr>
              <c:txPr>
                <a:bodyPr/>
                <a:lstStyle/>
                <a:p>
                  <a:pPr>
                    <a:defRPr sz="800" b="1">
                      <a:solidFill>
                        <a:srgbClr val="00B050"/>
                      </a:solidFill>
                    </a:defRPr>
                  </a:pPr>
                  <a:endParaRPr lang="fr-FR"/>
                </a:p>
              </c:txPr>
              <c:dLblPos val="t"/>
              <c:showLegendKey val="0"/>
              <c:showVal val="1"/>
              <c:showCatName val="0"/>
              <c:showSerName val="0"/>
              <c:showPercent val="0"/>
              <c:showBubbleSize val="0"/>
            </c:dLbl>
            <c:dLbl>
              <c:idx val="3"/>
              <c:spPr>
                <a:noFill/>
              </c:spPr>
              <c:txPr>
                <a:bodyPr/>
                <a:lstStyle/>
                <a:p>
                  <a:pPr>
                    <a:defRPr sz="800" b="1">
                      <a:solidFill>
                        <a:srgbClr val="00B050"/>
                      </a:solidFill>
                    </a:defRPr>
                  </a:pPr>
                  <a:endParaRPr lang="fr-FR"/>
                </a:p>
              </c:txPr>
              <c:dLblPos val="t"/>
              <c:showLegendKey val="0"/>
              <c:showVal val="1"/>
              <c:showCatName val="0"/>
              <c:showSerName val="0"/>
              <c:showPercent val="0"/>
              <c:showBubbleSize val="0"/>
            </c:dLbl>
            <c:spPr>
              <a:noFill/>
            </c:spPr>
            <c:txPr>
              <a:bodyPr/>
              <a:lstStyle/>
              <a:p>
                <a:pPr>
                  <a:defRPr sz="800" b="1">
                    <a:solidFill>
                      <a:srgbClr val="C00000"/>
                    </a:solidFill>
                  </a:defRPr>
                </a:pPr>
                <a:endParaRPr lang="fr-FR"/>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Feuil1!$A$2:$A$13</c:f>
              <c:strCache>
                <c:ptCount val="12"/>
                <c:pt idx="0">
                  <c:v>Jan</c:v>
                </c:pt>
                <c:pt idx="1">
                  <c:v>Fev</c:v>
                </c:pt>
                <c:pt idx="2">
                  <c:v>Mars</c:v>
                </c:pt>
                <c:pt idx="3">
                  <c:v>Avril</c:v>
                </c:pt>
                <c:pt idx="4">
                  <c:v>Mai</c:v>
                </c:pt>
                <c:pt idx="5">
                  <c:v>Juin</c:v>
                </c:pt>
                <c:pt idx="6">
                  <c:v>Juill</c:v>
                </c:pt>
                <c:pt idx="7">
                  <c:v>Août</c:v>
                </c:pt>
                <c:pt idx="8">
                  <c:v>Sept (14)</c:v>
                </c:pt>
                <c:pt idx="9">
                  <c:v>Oct</c:v>
                </c:pt>
                <c:pt idx="10">
                  <c:v>Nov</c:v>
                </c:pt>
                <c:pt idx="11">
                  <c:v>Dec</c:v>
                </c:pt>
              </c:strCache>
            </c:strRef>
          </c:cat>
          <c:val>
            <c:numRef>
              <c:f>Feuil1!$B$2:$B$13</c:f>
              <c:numCache>
                <c:formatCode>_-* #,##0\ _€_-;\-* #,##0\ _€_-;_-* "-"??\ _€_-;_-@_-</c:formatCode>
                <c:ptCount val="12"/>
                <c:pt idx="0">
                  <c:v>1016</c:v>
                </c:pt>
                <c:pt idx="1">
                  <c:v>2043</c:v>
                </c:pt>
                <c:pt idx="2">
                  <c:v>3016</c:v>
                </c:pt>
                <c:pt idx="3">
                  <c:v>3543</c:v>
                </c:pt>
                <c:pt idx="4">
                  <c:v>4202</c:v>
                </c:pt>
                <c:pt idx="5">
                  <c:v>4730</c:v>
                </c:pt>
                <c:pt idx="6">
                  <c:v>5041</c:v>
                </c:pt>
                <c:pt idx="7">
                  <c:v>5226</c:v>
                </c:pt>
                <c:pt idx="8">
                  <c:v>6357</c:v>
                </c:pt>
              </c:numCache>
            </c:numRef>
          </c:val>
          <c:smooth val="0"/>
          <c:extLst xmlns:c16r2="http://schemas.microsoft.com/office/drawing/2015/06/chart">
            <c:ext xmlns:c16="http://schemas.microsoft.com/office/drawing/2014/chart" uri="{C3380CC4-5D6E-409C-BE32-E72D297353CC}">
              <c16:uniqueId val="{00000001-78C3-D643-B3A3-3F00B4DE69F7}"/>
            </c:ext>
          </c:extLst>
        </c:ser>
        <c:dLbls>
          <c:showLegendKey val="0"/>
          <c:showVal val="0"/>
          <c:showCatName val="0"/>
          <c:showSerName val="0"/>
          <c:showPercent val="0"/>
          <c:showBubbleSize val="0"/>
        </c:dLbls>
        <c:marker val="1"/>
        <c:smooth val="0"/>
        <c:axId val="165582336"/>
        <c:axId val="165583872"/>
      </c:lineChart>
      <c:catAx>
        <c:axId val="165582336"/>
        <c:scaling>
          <c:orientation val="minMax"/>
        </c:scaling>
        <c:delete val="0"/>
        <c:axPos val="b"/>
        <c:numFmt formatCode="General" sourceLinked="0"/>
        <c:majorTickMark val="out"/>
        <c:minorTickMark val="none"/>
        <c:tickLblPos val="nextTo"/>
        <c:txPr>
          <a:bodyPr/>
          <a:lstStyle/>
          <a:p>
            <a:pPr>
              <a:defRPr sz="700" b="1">
                <a:solidFill>
                  <a:schemeClr val="tx1">
                    <a:lumMod val="50000"/>
                    <a:lumOff val="50000"/>
                  </a:schemeClr>
                </a:solidFill>
              </a:defRPr>
            </a:pPr>
            <a:endParaRPr lang="fr-FR"/>
          </a:p>
        </c:txPr>
        <c:crossAx val="165583872"/>
        <c:crosses val="autoZero"/>
        <c:auto val="1"/>
        <c:lblAlgn val="ctr"/>
        <c:lblOffset val="100"/>
        <c:noMultiLvlLbl val="0"/>
      </c:catAx>
      <c:valAx>
        <c:axId val="165583872"/>
        <c:scaling>
          <c:orientation val="minMax"/>
        </c:scaling>
        <c:delete val="1"/>
        <c:axPos val="l"/>
        <c:numFmt formatCode="_-* #,##0\ _€_-;\-* #,##0\ _€_-;_-* &quot;-&quot;??\ _€_-;_-@_-" sourceLinked="1"/>
        <c:majorTickMark val="out"/>
        <c:minorTickMark val="none"/>
        <c:tickLblPos val="nextTo"/>
        <c:crossAx val="165582336"/>
        <c:crosses val="autoZero"/>
        <c:crossBetween val="between"/>
      </c:valAx>
      <c:spPr>
        <a:gradFill flip="none" rotWithShape="1">
          <a:gsLst>
            <a:gs pos="0">
              <a:schemeClr val="bg1">
                <a:lumMod val="75000"/>
              </a:schemeClr>
            </a:gs>
            <a:gs pos="24000">
              <a:schemeClr val="bg1">
                <a:lumMod val="95000"/>
              </a:schemeClr>
            </a:gs>
            <a:gs pos="50000">
              <a:schemeClr val="bg1"/>
            </a:gs>
          </a:gsLst>
          <a:lin ang="18900000" scaled="1"/>
          <a:tileRect/>
        </a:gradFill>
      </c:spPr>
    </c:plotArea>
    <c:plotVisOnly val="1"/>
    <c:dispBlanksAs val="gap"/>
    <c:showDLblsOverMax val="0"/>
  </c:chart>
  <c:txPr>
    <a:bodyPr/>
    <a:lstStyle/>
    <a:p>
      <a:pPr>
        <a:defRPr sz="1800"/>
      </a:pPr>
      <a:endParaRPr lang="fr-FR"/>
    </a:p>
  </c:txPr>
  <c:externalData r:id="rId2">
    <c:autoUpdate val="0"/>
  </c:externalData>
  <c:userShapes r:id="rId3"/>
</c:chartSpace>
</file>

<file path=ppt/charts/chart3.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areaChart>
        <c:grouping val="standard"/>
        <c:varyColors val="0"/>
        <c:ser>
          <c:idx val="1"/>
          <c:order val="1"/>
          <c:tx>
            <c:strRef>
              <c:f>Feuil1!$C$1</c:f>
              <c:strCache>
                <c:ptCount val="1"/>
                <c:pt idx="0">
                  <c:v>2019 obj cumul</c:v>
                </c:pt>
              </c:strCache>
            </c:strRef>
          </c:tx>
          <c:spPr>
            <a:solidFill>
              <a:sysClr val="window" lastClr="FFFFFF">
                <a:lumMod val="85000"/>
              </a:sysClr>
            </a:solidFill>
            <a:ln w="9525">
              <a:solidFill>
                <a:srgbClr val="00823B"/>
              </a:solidFill>
              <a:prstDash val="dash"/>
            </a:ln>
            <a:effectLst>
              <a:outerShdw blurRad="50800" dist="38100" dir="2700000" algn="tl" rotWithShape="0">
                <a:prstClr val="black">
                  <a:alpha val="40000"/>
                </a:prstClr>
              </a:outerShdw>
            </a:effectLst>
          </c:spPr>
          <c:cat>
            <c:strRef>
              <c:f>Feuil1!$A$2:$A$13</c:f>
              <c:strCache>
                <c:ptCount val="12"/>
                <c:pt idx="0">
                  <c:v>Jan</c:v>
                </c:pt>
                <c:pt idx="1">
                  <c:v>Fev</c:v>
                </c:pt>
                <c:pt idx="2">
                  <c:v>Mars</c:v>
                </c:pt>
                <c:pt idx="3">
                  <c:v>Avril</c:v>
                </c:pt>
                <c:pt idx="4">
                  <c:v>Mai</c:v>
                </c:pt>
                <c:pt idx="5">
                  <c:v>Juin</c:v>
                </c:pt>
                <c:pt idx="6">
                  <c:v>Juill</c:v>
                </c:pt>
                <c:pt idx="7">
                  <c:v>Août</c:v>
                </c:pt>
                <c:pt idx="8">
                  <c:v>Sept (14)</c:v>
                </c:pt>
                <c:pt idx="9">
                  <c:v>Oct</c:v>
                </c:pt>
                <c:pt idx="10">
                  <c:v>Nov</c:v>
                </c:pt>
                <c:pt idx="11">
                  <c:v>Dec</c:v>
                </c:pt>
              </c:strCache>
            </c:strRef>
          </c:cat>
          <c:val>
            <c:numRef>
              <c:f>Feuil1!$C$2:$C$13</c:f>
              <c:numCache>
                <c:formatCode>_-* #,##0\ _€_-;\-* #,##0\ _€_-;_-* "-"??\ _€_-;_-@_-</c:formatCode>
                <c:ptCount val="12"/>
                <c:pt idx="0">
                  <c:v>133</c:v>
                </c:pt>
                <c:pt idx="1">
                  <c:v>266</c:v>
                </c:pt>
                <c:pt idx="2">
                  <c:v>399</c:v>
                </c:pt>
                <c:pt idx="3">
                  <c:v>532</c:v>
                </c:pt>
                <c:pt idx="4">
                  <c:v>665</c:v>
                </c:pt>
                <c:pt idx="5">
                  <c:v>798</c:v>
                </c:pt>
                <c:pt idx="6">
                  <c:v>931</c:v>
                </c:pt>
                <c:pt idx="7">
                  <c:v>1064</c:v>
                </c:pt>
                <c:pt idx="8">
                  <c:v>1197</c:v>
                </c:pt>
                <c:pt idx="9">
                  <c:v>1330</c:v>
                </c:pt>
                <c:pt idx="10">
                  <c:v>1463</c:v>
                </c:pt>
                <c:pt idx="11">
                  <c:v>1600</c:v>
                </c:pt>
              </c:numCache>
            </c:numRef>
          </c:val>
          <c:extLst xmlns:c16r2="http://schemas.microsoft.com/office/drawing/2015/06/chart">
            <c:ext xmlns:c16="http://schemas.microsoft.com/office/drawing/2014/chart" uri="{C3380CC4-5D6E-409C-BE32-E72D297353CC}">
              <c16:uniqueId val="{00000000-78C3-D643-B3A3-3F00B4DE69F7}"/>
            </c:ext>
          </c:extLst>
        </c:ser>
        <c:dLbls>
          <c:showLegendKey val="0"/>
          <c:showVal val="0"/>
          <c:showCatName val="0"/>
          <c:showSerName val="0"/>
          <c:showPercent val="0"/>
          <c:showBubbleSize val="0"/>
        </c:dLbls>
        <c:axId val="171578496"/>
        <c:axId val="171580032"/>
      </c:areaChart>
      <c:lineChart>
        <c:grouping val="standard"/>
        <c:varyColors val="0"/>
        <c:ser>
          <c:idx val="0"/>
          <c:order val="0"/>
          <c:tx>
            <c:strRef>
              <c:f>Feuil1!$B$1</c:f>
              <c:strCache>
                <c:ptCount val="1"/>
                <c:pt idx="0">
                  <c:v>2019 cumul</c:v>
                </c:pt>
              </c:strCache>
            </c:strRef>
          </c:tx>
          <c:spPr>
            <a:ln>
              <a:solidFill>
                <a:srgbClr val="C00000"/>
              </a:solidFill>
              <a:prstDash val="solid"/>
            </a:ln>
            <a:effectLst>
              <a:outerShdw blurRad="50800" dist="38100" dir="2700000" algn="tl" rotWithShape="0">
                <a:prstClr val="black">
                  <a:alpha val="40000"/>
                </a:prstClr>
              </a:outerShdw>
            </a:effectLst>
          </c:spPr>
          <c:marker>
            <c:symbol val="square"/>
            <c:size val="5"/>
            <c:spPr>
              <a:pattFill prst="pct5">
                <a:fgClr>
                  <a:srgbClr val="C00000"/>
                </a:fgClr>
                <a:bgClr>
                  <a:srgbClr val="C00000"/>
                </a:bgClr>
              </a:pattFill>
              <a:ln>
                <a:solidFill>
                  <a:srgbClr val="C00000"/>
                </a:solidFill>
                <a:prstDash val="solid"/>
              </a:ln>
              <a:effectLst>
                <a:outerShdw blurRad="50800" dist="38100" dir="2700000" algn="tl" rotWithShape="0">
                  <a:prstClr val="black">
                    <a:alpha val="40000"/>
                  </a:prstClr>
                </a:outerShdw>
              </a:effectLst>
            </c:spPr>
          </c:marker>
          <c:dLbls>
            <c:spPr>
              <a:noFill/>
            </c:spPr>
            <c:txPr>
              <a:bodyPr/>
              <a:lstStyle/>
              <a:p>
                <a:pPr>
                  <a:defRPr sz="800" b="1">
                    <a:solidFill>
                      <a:srgbClr val="00B050"/>
                    </a:solidFill>
                  </a:defRPr>
                </a:pPr>
                <a:endParaRPr lang="fr-FR"/>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Feuil1!$A$2:$A$13</c:f>
              <c:strCache>
                <c:ptCount val="12"/>
                <c:pt idx="0">
                  <c:v>Jan</c:v>
                </c:pt>
                <c:pt idx="1">
                  <c:v>Fev</c:v>
                </c:pt>
                <c:pt idx="2">
                  <c:v>Mars</c:v>
                </c:pt>
                <c:pt idx="3">
                  <c:v>Avril</c:v>
                </c:pt>
                <c:pt idx="4">
                  <c:v>Mai</c:v>
                </c:pt>
                <c:pt idx="5">
                  <c:v>Juin</c:v>
                </c:pt>
                <c:pt idx="6">
                  <c:v>Juill</c:v>
                </c:pt>
                <c:pt idx="7">
                  <c:v>Août</c:v>
                </c:pt>
                <c:pt idx="8">
                  <c:v>Sept (14)</c:v>
                </c:pt>
                <c:pt idx="9">
                  <c:v>Oct</c:v>
                </c:pt>
                <c:pt idx="10">
                  <c:v>Nov</c:v>
                </c:pt>
                <c:pt idx="11">
                  <c:v>Dec</c:v>
                </c:pt>
              </c:strCache>
            </c:strRef>
          </c:cat>
          <c:val>
            <c:numRef>
              <c:f>Feuil1!$B$2:$B$13</c:f>
              <c:numCache>
                <c:formatCode>_-* #,##0\ _€_-;\-* #,##0\ _€_-;_-* "-"??\ _€_-;_-@_-</c:formatCode>
                <c:ptCount val="12"/>
                <c:pt idx="0">
                  <c:v>163</c:v>
                </c:pt>
                <c:pt idx="1">
                  <c:v>332</c:v>
                </c:pt>
                <c:pt idx="2">
                  <c:v>466</c:v>
                </c:pt>
                <c:pt idx="3">
                  <c:v>550</c:v>
                </c:pt>
                <c:pt idx="4">
                  <c:v>760</c:v>
                </c:pt>
                <c:pt idx="5">
                  <c:v>1093</c:v>
                </c:pt>
                <c:pt idx="6">
                  <c:v>1249</c:v>
                </c:pt>
                <c:pt idx="7">
                  <c:v>1298</c:v>
                </c:pt>
                <c:pt idx="8">
                  <c:v>1385</c:v>
                </c:pt>
              </c:numCache>
            </c:numRef>
          </c:val>
          <c:smooth val="0"/>
          <c:extLst xmlns:c16r2="http://schemas.microsoft.com/office/drawing/2015/06/chart">
            <c:ext xmlns:c16="http://schemas.microsoft.com/office/drawing/2014/chart" uri="{C3380CC4-5D6E-409C-BE32-E72D297353CC}">
              <c16:uniqueId val="{00000001-78C3-D643-B3A3-3F00B4DE69F7}"/>
            </c:ext>
          </c:extLst>
        </c:ser>
        <c:dLbls>
          <c:showLegendKey val="0"/>
          <c:showVal val="0"/>
          <c:showCatName val="0"/>
          <c:showSerName val="0"/>
          <c:showPercent val="0"/>
          <c:showBubbleSize val="0"/>
        </c:dLbls>
        <c:marker val="1"/>
        <c:smooth val="0"/>
        <c:axId val="171578496"/>
        <c:axId val="171580032"/>
      </c:lineChart>
      <c:catAx>
        <c:axId val="171578496"/>
        <c:scaling>
          <c:orientation val="minMax"/>
        </c:scaling>
        <c:delete val="0"/>
        <c:axPos val="b"/>
        <c:numFmt formatCode="General" sourceLinked="0"/>
        <c:majorTickMark val="out"/>
        <c:minorTickMark val="none"/>
        <c:tickLblPos val="nextTo"/>
        <c:txPr>
          <a:bodyPr/>
          <a:lstStyle/>
          <a:p>
            <a:pPr>
              <a:defRPr sz="700" b="1">
                <a:solidFill>
                  <a:schemeClr val="tx1">
                    <a:lumMod val="50000"/>
                    <a:lumOff val="50000"/>
                  </a:schemeClr>
                </a:solidFill>
              </a:defRPr>
            </a:pPr>
            <a:endParaRPr lang="fr-FR"/>
          </a:p>
        </c:txPr>
        <c:crossAx val="171580032"/>
        <c:crosses val="autoZero"/>
        <c:auto val="1"/>
        <c:lblAlgn val="ctr"/>
        <c:lblOffset val="100"/>
        <c:noMultiLvlLbl val="0"/>
      </c:catAx>
      <c:valAx>
        <c:axId val="171580032"/>
        <c:scaling>
          <c:orientation val="minMax"/>
        </c:scaling>
        <c:delete val="1"/>
        <c:axPos val="l"/>
        <c:numFmt formatCode="_-* #,##0\ _€_-;\-* #,##0\ _€_-;_-* &quot;-&quot;??\ _€_-;_-@_-" sourceLinked="1"/>
        <c:majorTickMark val="out"/>
        <c:minorTickMark val="none"/>
        <c:tickLblPos val="nextTo"/>
        <c:crossAx val="171578496"/>
        <c:crosses val="autoZero"/>
        <c:crossBetween val="between"/>
      </c:valAx>
      <c:spPr>
        <a:gradFill flip="none" rotWithShape="1">
          <a:gsLst>
            <a:gs pos="0">
              <a:schemeClr val="bg1">
                <a:lumMod val="75000"/>
              </a:schemeClr>
            </a:gs>
            <a:gs pos="24000">
              <a:schemeClr val="bg1">
                <a:lumMod val="95000"/>
              </a:schemeClr>
            </a:gs>
            <a:gs pos="50000">
              <a:schemeClr val="bg1"/>
            </a:gs>
          </a:gsLst>
          <a:lin ang="18900000" scaled="1"/>
          <a:tileRect/>
        </a:gradFill>
      </c:spPr>
    </c:plotArea>
    <c:plotVisOnly val="1"/>
    <c:dispBlanksAs val="gap"/>
    <c:showDLblsOverMax val="0"/>
  </c:chart>
  <c:txPr>
    <a:bodyPr/>
    <a:lstStyle/>
    <a:p>
      <a:pPr>
        <a:defRPr sz="1800"/>
      </a:pPr>
      <a:endParaRPr lang="fr-FR"/>
    </a:p>
  </c:txPr>
  <c:externalData r:id="rId2">
    <c:autoUpdate val="0"/>
  </c:externalData>
</c:chartSpace>
</file>

<file path=ppt/drawings/drawing1.xml><?xml version="1.0" encoding="utf-8"?>
<c:userShapes xmlns:c="http://schemas.openxmlformats.org/drawingml/2006/chart">
  <cdr:relSizeAnchor xmlns:cdr="http://schemas.openxmlformats.org/drawingml/2006/chartDrawing">
    <cdr:from>
      <cdr:x>0.81743</cdr:x>
      <cdr:y>0.17081</cdr:y>
    </cdr:from>
    <cdr:to>
      <cdr:x>0.99809</cdr:x>
      <cdr:y>0.32041</cdr:y>
    </cdr:to>
    <cdr:sp macro="" textlink="">
      <cdr:nvSpPr>
        <cdr:cNvPr id="2" name="ZoneTexte 2"/>
        <cdr:cNvSpPr txBox="1"/>
      </cdr:nvSpPr>
      <cdr:spPr>
        <a:xfrm xmlns:a="http://schemas.openxmlformats.org/drawingml/2006/main">
          <a:off x="3954356" y="245993"/>
          <a:ext cx="873957" cy="215444"/>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fr-FR" sz="800" b="1" dirty="0" smtClean="0">
              <a:solidFill>
                <a:schemeClr val="tx1">
                  <a:lumMod val="50000"/>
                  <a:lumOff val="50000"/>
                </a:schemeClr>
              </a:solidFill>
              <a:latin typeface="Calibri" panose="020F0502020204030204" pitchFamily="34" charset="0"/>
            </a:rPr>
            <a:t>Objectif : 11 500</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E9EE0349-EDD4-49F9-AF80-3B443319975B}" type="datetimeFigureOut">
              <a:rPr lang="fr-FR" smtClean="0"/>
              <a:t>24/09/2019</a:t>
            </a:fld>
            <a:endParaRPr lang="fr-FR"/>
          </a:p>
        </p:txBody>
      </p:sp>
      <p:sp>
        <p:nvSpPr>
          <p:cNvPr id="4" name="Espace réservé du pied de page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1F696377-EC5A-470E-8B46-F875CBA32888}" type="slidenum">
              <a:rPr lang="fr-FR" smtClean="0"/>
              <a:t>‹N°›</a:t>
            </a:fld>
            <a:endParaRPr lang="fr-FR"/>
          </a:p>
        </p:txBody>
      </p:sp>
    </p:spTree>
    <p:extLst>
      <p:ext uri="{BB962C8B-B14F-4D97-AF65-F5344CB8AC3E}">
        <p14:creationId xmlns:p14="http://schemas.microsoft.com/office/powerpoint/2010/main" val="38410622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D7998B5C-2BD5-47C8-8BFF-FF284A350E8C}" type="datetimeFigureOut">
              <a:rPr lang="fr-FR" smtClean="0"/>
              <a:t>24/09/2019</a:t>
            </a:fld>
            <a:endParaRPr lang="fr-FR"/>
          </a:p>
        </p:txBody>
      </p:sp>
      <p:sp>
        <p:nvSpPr>
          <p:cNvPr id="4" name="Espace réservé de l'image des diapositives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1043B20C-9EC3-456B-8DFC-4A38DA7612A0}" type="slidenum">
              <a:rPr lang="fr-FR" smtClean="0"/>
              <a:t>‹N°›</a:t>
            </a:fld>
            <a:endParaRPr lang="fr-FR"/>
          </a:p>
        </p:txBody>
      </p:sp>
    </p:spTree>
    <p:extLst>
      <p:ext uri="{BB962C8B-B14F-4D97-AF65-F5344CB8AC3E}">
        <p14:creationId xmlns:p14="http://schemas.microsoft.com/office/powerpoint/2010/main" val="39394751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 Id="rId5" Type="http://schemas.openxmlformats.org/officeDocument/2006/relationships/image" Target="../media/image2.jpeg"/><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1.xml"/><Relationship Id="rId5" Type="http://schemas.openxmlformats.org/officeDocument/2006/relationships/image" Target="../media/image2.jpeg"/><Relationship Id="rId4"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1.xml"/><Relationship Id="rId5" Type="http://schemas.openxmlformats.org/officeDocument/2006/relationships/image" Target="../media/image2.jpeg"/><Relationship Id="rId4"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2.jpe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2.xml"/><Relationship Id="rId5" Type="http://schemas.openxmlformats.org/officeDocument/2006/relationships/image" Target="../media/image2.jpeg"/><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2.xml"/><Relationship Id="rId5" Type="http://schemas.openxmlformats.org/officeDocument/2006/relationships/image" Target="../media/image2.jpeg"/><Relationship Id="rId4"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2.xml"/><Relationship Id="rId5" Type="http://schemas.openxmlformats.org/officeDocument/2006/relationships/image" Target="../media/image2.jpeg"/><Relationship Id="rId4"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Master" Target="../slideMasters/slideMaster2.xml"/><Relationship Id="rId4" Type="http://schemas.openxmlformats.org/officeDocument/2006/relationships/image" Target="../media/image2.jpe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3.xml"/><Relationship Id="rId5" Type="http://schemas.openxmlformats.org/officeDocument/2006/relationships/image" Target="../media/image2.jpeg"/><Relationship Id="rId4" Type="http://schemas.openxmlformats.org/officeDocument/2006/relationships/image" Target="../media/image1.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3.xml"/><Relationship Id="rId5" Type="http://schemas.openxmlformats.org/officeDocument/2006/relationships/image" Target="../media/image2.jpeg"/><Relationship Id="rId4" Type="http://schemas.openxmlformats.org/officeDocument/2006/relationships/image" Target="../media/image1.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3.xml"/><Relationship Id="rId5" Type="http://schemas.openxmlformats.org/officeDocument/2006/relationships/image" Target="../media/image2.jpeg"/><Relationship Id="rId4" Type="http://schemas.openxmlformats.org/officeDocument/2006/relationships/image" Target="../media/image1.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3.xml"/><Relationship Id="rId4" Type="http://schemas.openxmlformats.org/officeDocument/2006/relationships/image" Target="../media/image2.jpe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Page de garde">
    <p:bg>
      <p:bgPr>
        <a:solidFill>
          <a:schemeClr val="accent1"/>
        </a:solidFill>
        <a:effectLst/>
      </p:bgPr>
    </p:bg>
    <p:spTree>
      <p:nvGrpSpPr>
        <p:cNvPr id="1" name=""/>
        <p:cNvGrpSpPr/>
        <p:nvPr/>
      </p:nvGrpSpPr>
      <p:grpSpPr>
        <a:xfrm>
          <a:off x="0" y="0"/>
          <a:ext cx="0" cy="0"/>
          <a:chOff x="0" y="0"/>
          <a:chExt cx="0" cy="0"/>
        </a:xfrm>
      </p:grpSpPr>
      <p:grpSp>
        <p:nvGrpSpPr>
          <p:cNvPr id="4" name="Groupe 3"/>
          <p:cNvGrpSpPr/>
          <p:nvPr userDrawn="1"/>
        </p:nvGrpSpPr>
        <p:grpSpPr>
          <a:xfrm>
            <a:off x="-1991224" y="-645963"/>
            <a:ext cx="12871062" cy="7750589"/>
            <a:chOff x="-1991224" y="-645963"/>
            <a:chExt cx="12871062" cy="7750589"/>
          </a:xfrm>
          <a:solidFill>
            <a:schemeClr val="bg1"/>
          </a:solidFill>
        </p:grpSpPr>
        <p:sp>
          <p:nvSpPr>
            <p:cNvPr id="14" name="Triangle rectangle 13"/>
            <p:cNvSpPr>
              <a:spLocks noChangeAspect="1"/>
            </p:cNvSpPr>
            <p:nvPr userDrawn="1"/>
          </p:nvSpPr>
          <p:spPr>
            <a:xfrm rot="13620000">
              <a:off x="-2411183" y="855294"/>
              <a:ext cx="6398288" cy="5558370"/>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98288" h="5558370">
                  <a:moveTo>
                    <a:pt x="1613" y="5551727"/>
                  </a:moveTo>
                  <a:cubicBezTo>
                    <a:pt x="-2519" y="4336122"/>
                    <a:pt x="2624" y="2237992"/>
                    <a:pt x="2371" y="1464426"/>
                  </a:cubicBezTo>
                  <a:lnTo>
                    <a:pt x="1373759" y="0"/>
                  </a:lnTo>
                  <a:lnTo>
                    <a:pt x="6398288" y="4685100"/>
                  </a:lnTo>
                  <a:lnTo>
                    <a:pt x="5582919" y="5558370"/>
                  </a:lnTo>
                  <a:lnTo>
                    <a:pt x="1613" y="555172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Triangle rectangle 13"/>
            <p:cNvSpPr>
              <a:spLocks noChangeAspect="1"/>
            </p:cNvSpPr>
            <p:nvPr userDrawn="1"/>
          </p:nvSpPr>
          <p:spPr>
            <a:xfrm rot="13620000">
              <a:off x="3496266" y="-278946"/>
              <a:ext cx="7750589" cy="7016555"/>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 name="connsiteX0" fmla="*/ 1613 w 6398288"/>
                <a:gd name="connsiteY0" fmla="*/ 5551727 h 8476429"/>
                <a:gd name="connsiteX1" fmla="*/ 2371 w 6398288"/>
                <a:gd name="connsiteY1" fmla="*/ 1464426 h 8476429"/>
                <a:gd name="connsiteX2" fmla="*/ 1373759 w 6398288"/>
                <a:gd name="connsiteY2" fmla="*/ 0 h 8476429"/>
                <a:gd name="connsiteX3" fmla="*/ 6398288 w 6398288"/>
                <a:gd name="connsiteY3" fmla="*/ 4685100 h 8476429"/>
                <a:gd name="connsiteX4" fmla="*/ 2851339 w 6398288"/>
                <a:gd name="connsiteY4" fmla="*/ 8476429 h 8476429"/>
                <a:gd name="connsiteX5" fmla="*/ 5582919 w 6398288"/>
                <a:gd name="connsiteY5" fmla="*/ 5558370 h 8476429"/>
                <a:gd name="connsiteX6" fmla="*/ 1613 w 6398288"/>
                <a:gd name="connsiteY6" fmla="*/ 5551727 h 8476429"/>
                <a:gd name="connsiteX0" fmla="*/ 1613 w 5582919"/>
                <a:gd name="connsiteY0" fmla="*/ 5551727 h 8476429"/>
                <a:gd name="connsiteX1" fmla="*/ 2371 w 5582919"/>
                <a:gd name="connsiteY1" fmla="*/ 1464426 h 8476429"/>
                <a:gd name="connsiteX2" fmla="*/ 1373759 w 5582919"/>
                <a:gd name="connsiteY2" fmla="*/ 0 h 8476429"/>
                <a:gd name="connsiteX3" fmla="*/ 2239168 w 5582919"/>
                <a:gd name="connsiteY3" fmla="*/ 7833804 h 8476429"/>
                <a:gd name="connsiteX4" fmla="*/ 2851339 w 5582919"/>
                <a:gd name="connsiteY4" fmla="*/ 8476429 h 8476429"/>
                <a:gd name="connsiteX5" fmla="*/ 5582919 w 5582919"/>
                <a:gd name="connsiteY5" fmla="*/ 5558370 h 8476429"/>
                <a:gd name="connsiteX6" fmla="*/ 1613 w 5582919"/>
                <a:gd name="connsiteY6" fmla="*/ 5551727 h 8476429"/>
                <a:gd name="connsiteX0" fmla="*/ 2169283 w 7750589"/>
                <a:gd name="connsiteY0" fmla="*/ 4087301 h 7012003"/>
                <a:gd name="connsiteX1" fmla="*/ 2170041 w 7750589"/>
                <a:gd name="connsiteY1" fmla="*/ 0 h 7012003"/>
                <a:gd name="connsiteX2" fmla="*/ 0 w 7750589"/>
                <a:gd name="connsiteY2" fmla="*/ 2333292 h 7012003"/>
                <a:gd name="connsiteX3" fmla="*/ 4406838 w 7750589"/>
                <a:gd name="connsiteY3" fmla="*/ 6369378 h 7012003"/>
                <a:gd name="connsiteX4" fmla="*/ 5019009 w 7750589"/>
                <a:gd name="connsiteY4" fmla="*/ 7012003 h 7012003"/>
                <a:gd name="connsiteX5" fmla="*/ 7750589 w 7750589"/>
                <a:gd name="connsiteY5" fmla="*/ 4093944 h 7012003"/>
                <a:gd name="connsiteX6" fmla="*/ 2169283 w 7750589"/>
                <a:gd name="connsiteY6" fmla="*/ 4087301 h 7012003"/>
                <a:gd name="connsiteX0" fmla="*/ 2169283 w 7750589"/>
                <a:gd name="connsiteY0" fmla="*/ 4087301 h 7016555"/>
                <a:gd name="connsiteX1" fmla="*/ 2170041 w 7750589"/>
                <a:gd name="connsiteY1" fmla="*/ 0 h 7016555"/>
                <a:gd name="connsiteX2" fmla="*/ 0 w 7750589"/>
                <a:gd name="connsiteY2" fmla="*/ 2333292 h 7016555"/>
                <a:gd name="connsiteX3" fmla="*/ 4406838 w 7750589"/>
                <a:gd name="connsiteY3" fmla="*/ 6369378 h 7016555"/>
                <a:gd name="connsiteX4" fmla="*/ 5023890 w 7750589"/>
                <a:gd name="connsiteY4" fmla="*/ 7016555 h 7016555"/>
                <a:gd name="connsiteX5" fmla="*/ 7750589 w 7750589"/>
                <a:gd name="connsiteY5" fmla="*/ 4093944 h 7016555"/>
                <a:gd name="connsiteX6" fmla="*/ 2169283 w 7750589"/>
                <a:gd name="connsiteY6" fmla="*/ 4087301 h 7016555"/>
                <a:gd name="connsiteX0" fmla="*/ 2169283 w 7750589"/>
                <a:gd name="connsiteY0" fmla="*/ 4087301 h 7016555"/>
                <a:gd name="connsiteX1" fmla="*/ 2170041 w 7750589"/>
                <a:gd name="connsiteY1" fmla="*/ 0 h 7016555"/>
                <a:gd name="connsiteX2" fmla="*/ 0 w 7750589"/>
                <a:gd name="connsiteY2" fmla="*/ 2333292 h 7016555"/>
                <a:gd name="connsiteX3" fmla="*/ 5023890 w 7750589"/>
                <a:gd name="connsiteY3" fmla="*/ 7016555 h 7016555"/>
                <a:gd name="connsiteX4" fmla="*/ 7750589 w 7750589"/>
                <a:gd name="connsiteY4" fmla="*/ 4093944 h 7016555"/>
                <a:gd name="connsiteX5" fmla="*/ 2169283 w 7750589"/>
                <a:gd name="connsiteY5" fmla="*/ 4087301 h 7016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50589" h="7016555">
                  <a:moveTo>
                    <a:pt x="2169283" y="4087301"/>
                  </a:moveTo>
                  <a:cubicBezTo>
                    <a:pt x="2165151" y="2871696"/>
                    <a:pt x="2170294" y="773566"/>
                    <a:pt x="2170041" y="0"/>
                  </a:cubicBezTo>
                  <a:lnTo>
                    <a:pt x="0" y="2333292"/>
                  </a:lnTo>
                  <a:lnTo>
                    <a:pt x="5023890" y="7016555"/>
                  </a:lnTo>
                  <a:lnTo>
                    <a:pt x="7750589" y="4093944"/>
                  </a:lnTo>
                  <a:lnTo>
                    <a:pt x="2169283" y="408730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cxnSp>
        <p:nvCxnSpPr>
          <p:cNvPr id="9" name="Connecteur droit 8"/>
          <p:cNvCxnSpPr/>
          <p:nvPr userDrawn="1"/>
        </p:nvCxnSpPr>
        <p:spPr>
          <a:xfrm>
            <a:off x="198000" y="2501550"/>
            <a:ext cx="26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198000" y="4534790"/>
            <a:ext cx="26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6" name="Espace réservé pour une image  9"/>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216000" y="248400"/>
            <a:ext cx="932400" cy="932400"/>
          </a:xfrm>
          <a:prstGeom prst="rect">
            <a:avLst/>
          </a:prstGeom>
        </p:spPr>
      </p:pic>
      <p:pic>
        <p:nvPicPr>
          <p:cNvPr id="18" name="Espace réservé pour une image  8"/>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96480" y="6251818"/>
            <a:ext cx="1796000" cy="402987"/>
          </a:xfrm>
          <a:prstGeom prst="rect">
            <a:avLst/>
          </a:prstGeom>
        </p:spPr>
      </p:pic>
      <p:sp>
        <p:nvSpPr>
          <p:cNvPr id="17" name="Sous-titre 2"/>
          <p:cNvSpPr>
            <a:spLocks noGrp="1"/>
          </p:cNvSpPr>
          <p:nvPr>
            <p:ph type="subTitle" idx="1" hasCustomPrompt="1"/>
          </p:nvPr>
        </p:nvSpPr>
        <p:spPr>
          <a:xfrm>
            <a:off x="107504" y="2950316"/>
            <a:ext cx="2844000" cy="529885"/>
          </a:xfrm>
        </p:spPr>
        <p:txBody>
          <a:bodyPr wrap="square" tIns="82800">
            <a:spAutoFit/>
          </a:bodyPr>
          <a:lstStyle>
            <a:lvl1pPr marL="0" indent="0" algn="ctr">
              <a:buNone/>
              <a:defRPr sz="2600" b="1"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smtClean="0"/>
              <a:t>Ipsum</a:t>
            </a:r>
            <a:r>
              <a:rPr lang="fr-FR" dirty="0" smtClean="0"/>
              <a:t> </a:t>
            </a:r>
            <a:r>
              <a:rPr lang="fr-FR" dirty="0" err="1" smtClean="0"/>
              <a:t>sit</a:t>
            </a:r>
            <a:r>
              <a:rPr lang="fr-FR" dirty="0" smtClean="0"/>
              <a:t> </a:t>
            </a:r>
            <a:r>
              <a:rPr lang="fr-FR" dirty="0" err="1" smtClean="0"/>
              <a:t>dolor</a:t>
            </a:r>
            <a:endParaRPr lang="fr-FR" dirty="0"/>
          </a:p>
        </p:txBody>
      </p:sp>
      <p:sp>
        <p:nvSpPr>
          <p:cNvPr id="19" name="Espace réservé du texte 4"/>
          <p:cNvSpPr>
            <a:spLocks noGrp="1"/>
          </p:cNvSpPr>
          <p:nvPr>
            <p:ph type="body" sz="quarter" idx="10" hasCustomPrompt="1"/>
          </p:nvPr>
        </p:nvSpPr>
        <p:spPr>
          <a:xfrm>
            <a:off x="108186" y="3420004"/>
            <a:ext cx="2844000" cy="338554"/>
          </a:xfrm>
        </p:spPr>
        <p:txBody>
          <a:bodyPr wrap="square">
            <a:spAutoFit/>
          </a:bodyPr>
          <a:lstStyle>
            <a:lvl1pPr marL="0" marR="0" indent="0" algn="l" defTabSz="914400" rtl="0" eaLnBrk="1" fontAlgn="auto" latinLnBrk="0" hangingPunct="1">
              <a:lnSpc>
                <a:spcPct val="100000"/>
              </a:lnSpc>
              <a:spcBef>
                <a:spcPts val="0"/>
              </a:spcBef>
              <a:spcAft>
                <a:spcPts val="300"/>
              </a:spcAft>
              <a:buClrTx/>
              <a:buSzTx/>
              <a:buFontTx/>
              <a:buNone/>
              <a:tabLst/>
              <a:defRPr sz="1600" b="0"/>
            </a:lvl1pPr>
          </a:lstStyle>
          <a:p>
            <a:pPr lvl="0"/>
            <a:r>
              <a:rPr lang="fr-FR" dirty="0" err="1" smtClean="0"/>
              <a:t>tROISIEME</a:t>
            </a:r>
            <a:r>
              <a:rPr lang="fr-FR" dirty="0" smtClean="0"/>
              <a:t> niveau</a:t>
            </a:r>
          </a:p>
        </p:txBody>
      </p:sp>
      <p:sp>
        <p:nvSpPr>
          <p:cNvPr id="20" name="Titre 12"/>
          <p:cNvSpPr>
            <a:spLocks noGrp="1"/>
          </p:cNvSpPr>
          <p:nvPr>
            <p:ph type="title" hasCustomPrompt="1"/>
          </p:nvPr>
        </p:nvSpPr>
        <p:spPr>
          <a:xfrm>
            <a:off x="108186" y="2537550"/>
            <a:ext cx="2844000" cy="630942"/>
          </a:xfrm>
        </p:spPr>
        <p:txBody>
          <a:bodyPr wrap="square">
            <a:spAutoFit/>
          </a:bodyPr>
          <a:lstStyle>
            <a:lvl1pPr algn="ctr">
              <a:defRPr sz="3500" baseline="0"/>
            </a:lvl1pPr>
          </a:lstStyle>
          <a:p>
            <a:r>
              <a:rPr lang="fr-FR" dirty="0" smtClean="0"/>
              <a:t>Titre </a:t>
            </a:r>
            <a:r>
              <a:rPr lang="fr-FR" dirty="0" err="1" smtClean="0"/>
              <a:t>lorem</a:t>
            </a:r>
            <a:endParaRPr lang="fr-FR" dirty="0"/>
          </a:p>
        </p:txBody>
      </p:sp>
      <p:sp>
        <p:nvSpPr>
          <p:cNvPr id="3" name="Espace réservé du texte 2"/>
          <p:cNvSpPr>
            <a:spLocks noGrp="1"/>
          </p:cNvSpPr>
          <p:nvPr>
            <p:ph type="body" sz="quarter" idx="11" hasCustomPrompt="1"/>
          </p:nvPr>
        </p:nvSpPr>
        <p:spPr>
          <a:xfrm>
            <a:off x="234000" y="4597200"/>
            <a:ext cx="2592000" cy="704008"/>
          </a:xfrm>
        </p:spPr>
        <p:txBody>
          <a:bodyPr/>
          <a:lstStyle>
            <a:lvl1pPr marL="0" marR="0" indent="0" algn="ctr" defTabSz="914400" rtl="0" eaLnBrk="1" fontAlgn="auto" latinLnBrk="0" hangingPunct="1">
              <a:lnSpc>
                <a:spcPct val="100000"/>
              </a:lnSpc>
              <a:spcBef>
                <a:spcPts val="0"/>
              </a:spcBef>
              <a:spcAft>
                <a:spcPts val="300"/>
              </a:spcAft>
              <a:buClrTx/>
              <a:buSzTx/>
              <a:buFontTx/>
              <a:buNone/>
              <a:tabLst/>
              <a:defRPr sz="1000" b="0">
                <a:solidFill>
                  <a:schemeClr val="tx1"/>
                </a:solidFill>
              </a:defRPr>
            </a:lvl1pPr>
          </a:lstStyle>
          <a:p>
            <a:pPr algn="ctr">
              <a:spcAft>
                <a:spcPts val="300"/>
              </a:spcAft>
            </a:pPr>
            <a:r>
              <a:rPr lang="fr-FR" sz="1000" cap="all" baseline="0" dirty="0" smtClean="0">
                <a:solidFill>
                  <a:schemeClr val="tx1"/>
                </a:solidFill>
                <a:latin typeface="Arial Narrow" panose="020B0606020202030204" pitchFamily="34" charset="0"/>
              </a:rPr>
              <a:t>00 MOIS 2017</a:t>
            </a:r>
          </a:p>
          <a:p>
            <a:pPr marL="0" marR="0" indent="0" algn="ctr" defTabSz="914400" rtl="0" eaLnBrk="1" fontAlgn="auto" latinLnBrk="0" hangingPunct="1">
              <a:lnSpc>
                <a:spcPct val="100000"/>
              </a:lnSpc>
              <a:spcBef>
                <a:spcPts val="0"/>
              </a:spcBef>
              <a:spcAft>
                <a:spcPts val="300"/>
              </a:spcAft>
              <a:buClrTx/>
              <a:buSzTx/>
              <a:buFontTx/>
              <a:buNone/>
              <a:tabLst/>
              <a:defRPr/>
            </a:pPr>
            <a:r>
              <a:rPr lang="fr-FR" sz="1000" dirty="0" smtClean="0"/>
              <a:t>DIRECTION XXX</a:t>
            </a:r>
            <a:r>
              <a:rPr lang="fr-FR" sz="1000" dirty="0" smtClean="0">
                <a:solidFill>
                  <a:schemeClr val="tx1"/>
                </a:solidFill>
              </a:rPr>
              <a:t> -</a:t>
            </a:r>
            <a:r>
              <a:rPr lang="fr-FR" sz="1000" dirty="0" smtClean="0"/>
              <a:t> </a:t>
            </a:r>
            <a:r>
              <a:rPr lang="fr-FR" sz="1000" baseline="0" dirty="0" smtClean="0">
                <a:solidFill>
                  <a:schemeClr val="tx1"/>
                </a:solidFill>
                <a:latin typeface="+mn-lt"/>
                <a:cs typeface="Arial"/>
              </a:rPr>
              <a:t>CAISSE D’</a:t>
            </a:r>
            <a:r>
              <a:rPr lang="fr-FR" sz="1000" dirty="0" smtClean="0">
                <a:cs typeface="Arial"/>
              </a:rPr>
              <a:t>E</a:t>
            </a:r>
            <a:r>
              <a:rPr lang="fr-FR" sz="1000" baseline="0" dirty="0" smtClean="0">
                <a:solidFill>
                  <a:schemeClr val="tx1"/>
                </a:solidFill>
                <a:latin typeface="+mn-lt"/>
                <a:cs typeface="Arial"/>
              </a:rPr>
              <a:t>PARGNE XXX</a:t>
            </a:r>
            <a:endParaRPr lang="fr-FR" sz="1000" dirty="0" smtClean="0">
              <a:solidFill>
                <a:schemeClr val="tx1"/>
              </a:solidFill>
              <a:latin typeface="+mn-lt"/>
            </a:endParaRPr>
          </a:p>
        </p:txBody>
      </p:sp>
    </p:spTree>
    <p:extLst>
      <p:ext uri="{BB962C8B-B14F-4D97-AF65-F5344CB8AC3E}">
        <p14:creationId xmlns:p14="http://schemas.microsoft.com/office/powerpoint/2010/main" val="119249480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Page de garde visuel 1">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grpSp>
        <p:nvGrpSpPr>
          <p:cNvPr id="4" name="Groupe 3"/>
          <p:cNvGrpSpPr/>
          <p:nvPr userDrawn="1"/>
        </p:nvGrpSpPr>
        <p:grpSpPr>
          <a:xfrm>
            <a:off x="-1991224" y="-645963"/>
            <a:ext cx="12871062" cy="7750589"/>
            <a:chOff x="-1991224" y="-645963"/>
            <a:chExt cx="12871062" cy="7750589"/>
          </a:xfrm>
          <a:solidFill>
            <a:schemeClr val="bg1"/>
          </a:solidFill>
        </p:grpSpPr>
        <p:sp>
          <p:nvSpPr>
            <p:cNvPr id="14" name="Triangle rectangle 13"/>
            <p:cNvSpPr>
              <a:spLocks noChangeAspect="1"/>
            </p:cNvSpPr>
            <p:nvPr userDrawn="1"/>
          </p:nvSpPr>
          <p:spPr>
            <a:xfrm rot="13620000">
              <a:off x="-2411183" y="855294"/>
              <a:ext cx="6398288" cy="5558370"/>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98288" h="5558370">
                  <a:moveTo>
                    <a:pt x="1613" y="5551727"/>
                  </a:moveTo>
                  <a:cubicBezTo>
                    <a:pt x="-2519" y="4336122"/>
                    <a:pt x="2624" y="2237992"/>
                    <a:pt x="2371" y="1464426"/>
                  </a:cubicBezTo>
                  <a:lnTo>
                    <a:pt x="1373759" y="0"/>
                  </a:lnTo>
                  <a:lnTo>
                    <a:pt x="6398288" y="4685100"/>
                  </a:lnTo>
                  <a:lnTo>
                    <a:pt x="5582919" y="5558370"/>
                  </a:lnTo>
                  <a:lnTo>
                    <a:pt x="1613" y="555172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Triangle rectangle 13"/>
            <p:cNvSpPr>
              <a:spLocks noChangeAspect="1"/>
            </p:cNvSpPr>
            <p:nvPr userDrawn="1"/>
          </p:nvSpPr>
          <p:spPr>
            <a:xfrm rot="13620000">
              <a:off x="3496266" y="-278946"/>
              <a:ext cx="7750589" cy="7016555"/>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 name="connsiteX0" fmla="*/ 1613 w 6398288"/>
                <a:gd name="connsiteY0" fmla="*/ 5551727 h 8476429"/>
                <a:gd name="connsiteX1" fmla="*/ 2371 w 6398288"/>
                <a:gd name="connsiteY1" fmla="*/ 1464426 h 8476429"/>
                <a:gd name="connsiteX2" fmla="*/ 1373759 w 6398288"/>
                <a:gd name="connsiteY2" fmla="*/ 0 h 8476429"/>
                <a:gd name="connsiteX3" fmla="*/ 6398288 w 6398288"/>
                <a:gd name="connsiteY3" fmla="*/ 4685100 h 8476429"/>
                <a:gd name="connsiteX4" fmla="*/ 2851339 w 6398288"/>
                <a:gd name="connsiteY4" fmla="*/ 8476429 h 8476429"/>
                <a:gd name="connsiteX5" fmla="*/ 5582919 w 6398288"/>
                <a:gd name="connsiteY5" fmla="*/ 5558370 h 8476429"/>
                <a:gd name="connsiteX6" fmla="*/ 1613 w 6398288"/>
                <a:gd name="connsiteY6" fmla="*/ 5551727 h 8476429"/>
                <a:gd name="connsiteX0" fmla="*/ 1613 w 5582919"/>
                <a:gd name="connsiteY0" fmla="*/ 5551727 h 8476429"/>
                <a:gd name="connsiteX1" fmla="*/ 2371 w 5582919"/>
                <a:gd name="connsiteY1" fmla="*/ 1464426 h 8476429"/>
                <a:gd name="connsiteX2" fmla="*/ 1373759 w 5582919"/>
                <a:gd name="connsiteY2" fmla="*/ 0 h 8476429"/>
                <a:gd name="connsiteX3" fmla="*/ 2239168 w 5582919"/>
                <a:gd name="connsiteY3" fmla="*/ 7833804 h 8476429"/>
                <a:gd name="connsiteX4" fmla="*/ 2851339 w 5582919"/>
                <a:gd name="connsiteY4" fmla="*/ 8476429 h 8476429"/>
                <a:gd name="connsiteX5" fmla="*/ 5582919 w 5582919"/>
                <a:gd name="connsiteY5" fmla="*/ 5558370 h 8476429"/>
                <a:gd name="connsiteX6" fmla="*/ 1613 w 5582919"/>
                <a:gd name="connsiteY6" fmla="*/ 5551727 h 8476429"/>
                <a:gd name="connsiteX0" fmla="*/ 2169283 w 7750589"/>
                <a:gd name="connsiteY0" fmla="*/ 4087301 h 7012003"/>
                <a:gd name="connsiteX1" fmla="*/ 2170041 w 7750589"/>
                <a:gd name="connsiteY1" fmla="*/ 0 h 7012003"/>
                <a:gd name="connsiteX2" fmla="*/ 0 w 7750589"/>
                <a:gd name="connsiteY2" fmla="*/ 2333292 h 7012003"/>
                <a:gd name="connsiteX3" fmla="*/ 4406838 w 7750589"/>
                <a:gd name="connsiteY3" fmla="*/ 6369378 h 7012003"/>
                <a:gd name="connsiteX4" fmla="*/ 5019009 w 7750589"/>
                <a:gd name="connsiteY4" fmla="*/ 7012003 h 7012003"/>
                <a:gd name="connsiteX5" fmla="*/ 7750589 w 7750589"/>
                <a:gd name="connsiteY5" fmla="*/ 4093944 h 7012003"/>
                <a:gd name="connsiteX6" fmla="*/ 2169283 w 7750589"/>
                <a:gd name="connsiteY6" fmla="*/ 4087301 h 7012003"/>
                <a:gd name="connsiteX0" fmla="*/ 2169283 w 7750589"/>
                <a:gd name="connsiteY0" fmla="*/ 4087301 h 7016555"/>
                <a:gd name="connsiteX1" fmla="*/ 2170041 w 7750589"/>
                <a:gd name="connsiteY1" fmla="*/ 0 h 7016555"/>
                <a:gd name="connsiteX2" fmla="*/ 0 w 7750589"/>
                <a:gd name="connsiteY2" fmla="*/ 2333292 h 7016555"/>
                <a:gd name="connsiteX3" fmla="*/ 4406838 w 7750589"/>
                <a:gd name="connsiteY3" fmla="*/ 6369378 h 7016555"/>
                <a:gd name="connsiteX4" fmla="*/ 5023890 w 7750589"/>
                <a:gd name="connsiteY4" fmla="*/ 7016555 h 7016555"/>
                <a:gd name="connsiteX5" fmla="*/ 7750589 w 7750589"/>
                <a:gd name="connsiteY5" fmla="*/ 4093944 h 7016555"/>
                <a:gd name="connsiteX6" fmla="*/ 2169283 w 7750589"/>
                <a:gd name="connsiteY6" fmla="*/ 4087301 h 7016555"/>
                <a:gd name="connsiteX0" fmla="*/ 2169283 w 7750589"/>
                <a:gd name="connsiteY0" fmla="*/ 4087301 h 7016555"/>
                <a:gd name="connsiteX1" fmla="*/ 2170041 w 7750589"/>
                <a:gd name="connsiteY1" fmla="*/ 0 h 7016555"/>
                <a:gd name="connsiteX2" fmla="*/ 0 w 7750589"/>
                <a:gd name="connsiteY2" fmla="*/ 2333292 h 7016555"/>
                <a:gd name="connsiteX3" fmla="*/ 5023890 w 7750589"/>
                <a:gd name="connsiteY3" fmla="*/ 7016555 h 7016555"/>
                <a:gd name="connsiteX4" fmla="*/ 7750589 w 7750589"/>
                <a:gd name="connsiteY4" fmla="*/ 4093944 h 7016555"/>
                <a:gd name="connsiteX5" fmla="*/ 2169283 w 7750589"/>
                <a:gd name="connsiteY5" fmla="*/ 4087301 h 7016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50589" h="7016555">
                  <a:moveTo>
                    <a:pt x="2169283" y="4087301"/>
                  </a:moveTo>
                  <a:cubicBezTo>
                    <a:pt x="2165151" y="2871696"/>
                    <a:pt x="2170294" y="773566"/>
                    <a:pt x="2170041" y="0"/>
                  </a:cubicBezTo>
                  <a:lnTo>
                    <a:pt x="0" y="2333292"/>
                  </a:lnTo>
                  <a:lnTo>
                    <a:pt x="5023890" y="7016555"/>
                  </a:lnTo>
                  <a:lnTo>
                    <a:pt x="7750589" y="4093944"/>
                  </a:lnTo>
                  <a:lnTo>
                    <a:pt x="2169283" y="408730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cxnSp>
        <p:nvCxnSpPr>
          <p:cNvPr id="9" name="Connecteur droit 8"/>
          <p:cNvCxnSpPr/>
          <p:nvPr userDrawn="1"/>
        </p:nvCxnSpPr>
        <p:spPr>
          <a:xfrm>
            <a:off x="198000" y="2501550"/>
            <a:ext cx="26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198000" y="4534790"/>
            <a:ext cx="26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5" name="Image 24"/>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797384" y="6434571"/>
            <a:ext cx="1342568" cy="201600"/>
          </a:xfrm>
          <a:prstGeom prst="rect">
            <a:avLst/>
          </a:prstGeom>
        </p:spPr>
      </p:pic>
      <p:pic>
        <p:nvPicPr>
          <p:cNvPr id="16" name="Espace réservé pour une image  9"/>
          <p:cNvPicPr>
            <a:picLocks noChangeAspect="1"/>
          </p:cNvPicPr>
          <p:nvPr userDrawn="1"/>
        </p:nvPicPr>
        <p:blipFill>
          <a:blip r:embed="rId4" cstate="email">
            <a:extLst>
              <a:ext uri="{28A0092B-C50C-407E-A947-70E740481C1C}">
                <a14:useLocalDpi xmlns:a14="http://schemas.microsoft.com/office/drawing/2010/main"/>
              </a:ext>
            </a:extLst>
          </a:blip>
          <a:srcRect/>
          <a:stretch>
            <a:fillRect/>
          </a:stretch>
        </p:blipFill>
        <p:spPr>
          <a:xfrm>
            <a:off x="216000" y="248400"/>
            <a:ext cx="932400" cy="932400"/>
          </a:xfrm>
          <a:prstGeom prst="rect">
            <a:avLst/>
          </a:prstGeom>
        </p:spPr>
      </p:pic>
      <p:pic>
        <p:nvPicPr>
          <p:cNvPr id="18" name="Espace réservé pour une image  8"/>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096480" y="6251818"/>
            <a:ext cx="1796000" cy="402987"/>
          </a:xfrm>
          <a:prstGeom prst="rect">
            <a:avLst/>
          </a:prstGeom>
        </p:spPr>
      </p:pic>
      <p:sp>
        <p:nvSpPr>
          <p:cNvPr id="17" name="Sous-titre 2"/>
          <p:cNvSpPr>
            <a:spLocks noGrp="1"/>
          </p:cNvSpPr>
          <p:nvPr>
            <p:ph type="subTitle" idx="1" hasCustomPrompt="1"/>
          </p:nvPr>
        </p:nvSpPr>
        <p:spPr>
          <a:xfrm>
            <a:off x="107504" y="2950316"/>
            <a:ext cx="2844000" cy="529885"/>
          </a:xfrm>
        </p:spPr>
        <p:txBody>
          <a:bodyPr wrap="square" tIns="82800">
            <a:spAutoFit/>
          </a:bodyPr>
          <a:lstStyle>
            <a:lvl1pPr marL="0" indent="0" algn="ctr">
              <a:buNone/>
              <a:defRPr sz="2600" b="1"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smtClean="0"/>
              <a:t>Ipsum</a:t>
            </a:r>
            <a:r>
              <a:rPr lang="fr-FR" dirty="0" smtClean="0"/>
              <a:t> </a:t>
            </a:r>
            <a:r>
              <a:rPr lang="fr-FR" dirty="0" err="1" smtClean="0"/>
              <a:t>sit</a:t>
            </a:r>
            <a:r>
              <a:rPr lang="fr-FR" dirty="0" smtClean="0"/>
              <a:t> </a:t>
            </a:r>
            <a:r>
              <a:rPr lang="fr-FR" dirty="0" err="1" smtClean="0"/>
              <a:t>dolor</a:t>
            </a:r>
            <a:endParaRPr lang="fr-FR" dirty="0"/>
          </a:p>
        </p:txBody>
      </p:sp>
      <p:sp>
        <p:nvSpPr>
          <p:cNvPr id="19" name="Espace réservé du texte 4"/>
          <p:cNvSpPr>
            <a:spLocks noGrp="1"/>
          </p:cNvSpPr>
          <p:nvPr>
            <p:ph type="body" sz="quarter" idx="10" hasCustomPrompt="1"/>
          </p:nvPr>
        </p:nvSpPr>
        <p:spPr>
          <a:xfrm>
            <a:off x="108186" y="3420004"/>
            <a:ext cx="2844000" cy="338554"/>
          </a:xfrm>
        </p:spPr>
        <p:txBody>
          <a:bodyPr wrap="square">
            <a:spAutoFit/>
          </a:bodyPr>
          <a:lstStyle>
            <a:lvl1pPr marL="0" marR="0" indent="0" algn="l" defTabSz="914400" rtl="0" eaLnBrk="1" fontAlgn="auto" latinLnBrk="0" hangingPunct="1">
              <a:lnSpc>
                <a:spcPct val="100000"/>
              </a:lnSpc>
              <a:spcBef>
                <a:spcPts val="0"/>
              </a:spcBef>
              <a:spcAft>
                <a:spcPts val="300"/>
              </a:spcAft>
              <a:buClrTx/>
              <a:buSzTx/>
              <a:buFontTx/>
              <a:buNone/>
              <a:tabLst/>
              <a:defRPr sz="1600" b="0"/>
            </a:lvl1pPr>
          </a:lstStyle>
          <a:p>
            <a:pPr lvl="0"/>
            <a:r>
              <a:rPr lang="fr-FR" dirty="0" err="1" smtClean="0"/>
              <a:t>tROISIEME</a:t>
            </a:r>
            <a:r>
              <a:rPr lang="fr-FR" dirty="0" smtClean="0"/>
              <a:t> niveau</a:t>
            </a:r>
          </a:p>
        </p:txBody>
      </p:sp>
      <p:sp>
        <p:nvSpPr>
          <p:cNvPr id="20" name="Titre 12"/>
          <p:cNvSpPr>
            <a:spLocks noGrp="1"/>
          </p:cNvSpPr>
          <p:nvPr>
            <p:ph type="title" hasCustomPrompt="1"/>
          </p:nvPr>
        </p:nvSpPr>
        <p:spPr>
          <a:xfrm>
            <a:off x="108186" y="2537550"/>
            <a:ext cx="2844000" cy="630942"/>
          </a:xfrm>
        </p:spPr>
        <p:txBody>
          <a:bodyPr wrap="square">
            <a:spAutoFit/>
          </a:bodyPr>
          <a:lstStyle>
            <a:lvl1pPr algn="ctr">
              <a:defRPr sz="3500" baseline="0"/>
            </a:lvl1pPr>
          </a:lstStyle>
          <a:p>
            <a:r>
              <a:rPr lang="fr-FR" dirty="0" smtClean="0"/>
              <a:t>Titre </a:t>
            </a:r>
            <a:r>
              <a:rPr lang="fr-FR" dirty="0" err="1" smtClean="0"/>
              <a:t>lorem</a:t>
            </a:r>
            <a:endParaRPr lang="fr-FR" dirty="0"/>
          </a:p>
        </p:txBody>
      </p:sp>
      <p:sp>
        <p:nvSpPr>
          <p:cNvPr id="3" name="Espace réservé du texte 2"/>
          <p:cNvSpPr>
            <a:spLocks noGrp="1"/>
          </p:cNvSpPr>
          <p:nvPr>
            <p:ph type="body" sz="quarter" idx="11" hasCustomPrompt="1"/>
          </p:nvPr>
        </p:nvSpPr>
        <p:spPr>
          <a:xfrm>
            <a:off x="234000" y="4597200"/>
            <a:ext cx="2592000" cy="704008"/>
          </a:xfrm>
        </p:spPr>
        <p:txBody>
          <a:bodyPr/>
          <a:lstStyle>
            <a:lvl1pPr marL="0" marR="0" indent="0" algn="ctr" defTabSz="914400" rtl="0" eaLnBrk="1" fontAlgn="auto" latinLnBrk="0" hangingPunct="1">
              <a:lnSpc>
                <a:spcPct val="100000"/>
              </a:lnSpc>
              <a:spcBef>
                <a:spcPts val="0"/>
              </a:spcBef>
              <a:spcAft>
                <a:spcPts val="300"/>
              </a:spcAft>
              <a:buClrTx/>
              <a:buSzTx/>
              <a:buFontTx/>
              <a:buNone/>
              <a:tabLst/>
              <a:defRPr sz="1000" b="0">
                <a:solidFill>
                  <a:schemeClr val="tx1"/>
                </a:solidFill>
              </a:defRPr>
            </a:lvl1pPr>
          </a:lstStyle>
          <a:p>
            <a:pPr algn="ctr">
              <a:spcAft>
                <a:spcPts val="300"/>
              </a:spcAft>
            </a:pPr>
            <a:r>
              <a:rPr lang="fr-FR" sz="1000" cap="all" baseline="0" dirty="0" smtClean="0">
                <a:solidFill>
                  <a:schemeClr val="tx1"/>
                </a:solidFill>
                <a:latin typeface="Arial Narrow" panose="020B0606020202030204" pitchFamily="34" charset="0"/>
              </a:rPr>
              <a:t>00 MOIS 2017</a:t>
            </a:r>
          </a:p>
          <a:p>
            <a:pPr marL="0" marR="0" indent="0" algn="ctr" defTabSz="914400" rtl="0" eaLnBrk="1" fontAlgn="auto" latinLnBrk="0" hangingPunct="1">
              <a:lnSpc>
                <a:spcPct val="100000"/>
              </a:lnSpc>
              <a:spcBef>
                <a:spcPts val="0"/>
              </a:spcBef>
              <a:spcAft>
                <a:spcPts val="300"/>
              </a:spcAft>
              <a:buClrTx/>
              <a:buSzTx/>
              <a:buFontTx/>
              <a:buNone/>
              <a:tabLst/>
              <a:defRPr/>
            </a:pPr>
            <a:r>
              <a:rPr lang="fr-FR" sz="1000" dirty="0" smtClean="0"/>
              <a:t>DIRECTION XXX</a:t>
            </a:r>
            <a:r>
              <a:rPr lang="fr-FR" sz="1000" dirty="0" smtClean="0">
                <a:solidFill>
                  <a:schemeClr val="tx1"/>
                </a:solidFill>
              </a:rPr>
              <a:t> -</a:t>
            </a:r>
            <a:r>
              <a:rPr lang="fr-FR" sz="1000" dirty="0" smtClean="0"/>
              <a:t> </a:t>
            </a:r>
            <a:r>
              <a:rPr lang="fr-FR" sz="1000" baseline="0" dirty="0" smtClean="0">
                <a:solidFill>
                  <a:schemeClr val="tx1"/>
                </a:solidFill>
                <a:latin typeface="+mn-lt"/>
                <a:cs typeface="Arial"/>
              </a:rPr>
              <a:t>CAISSE D’</a:t>
            </a:r>
            <a:r>
              <a:rPr lang="fr-FR" sz="1000" dirty="0" smtClean="0">
                <a:cs typeface="Arial"/>
              </a:rPr>
              <a:t>E</a:t>
            </a:r>
            <a:r>
              <a:rPr lang="fr-FR" sz="1000" baseline="0" dirty="0" smtClean="0">
                <a:solidFill>
                  <a:schemeClr val="tx1"/>
                </a:solidFill>
                <a:latin typeface="+mn-lt"/>
                <a:cs typeface="Arial"/>
              </a:rPr>
              <a:t>PARGNE XXX</a:t>
            </a:r>
            <a:endParaRPr lang="fr-FR" sz="1000" dirty="0" smtClean="0">
              <a:solidFill>
                <a:schemeClr val="tx1"/>
              </a:solidFill>
              <a:latin typeface="+mn-lt"/>
            </a:endParaRPr>
          </a:p>
        </p:txBody>
      </p:sp>
    </p:spTree>
    <p:extLst>
      <p:ext uri="{BB962C8B-B14F-4D97-AF65-F5344CB8AC3E}">
        <p14:creationId xmlns:p14="http://schemas.microsoft.com/office/powerpoint/2010/main" val="96420562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Page de garde visuel 3">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grpSp>
        <p:nvGrpSpPr>
          <p:cNvPr id="4" name="Groupe 3"/>
          <p:cNvGrpSpPr/>
          <p:nvPr userDrawn="1"/>
        </p:nvGrpSpPr>
        <p:grpSpPr>
          <a:xfrm>
            <a:off x="-1991224" y="-645963"/>
            <a:ext cx="12871062" cy="7750589"/>
            <a:chOff x="-1991224" y="-645963"/>
            <a:chExt cx="12871062" cy="7750589"/>
          </a:xfrm>
          <a:solidFill>
            <a:schemeClr val="bg1"/>
          </a:solidFill>
        </p:grpSpPr>
        <p:sp>
          <p:nvSpPr>
            <p:cNvPr id="14" name="Triangle rectangle 13"/>
            <p:cNvSpPr>
              <a:spLocks noChangeAspect="1"/>
            </p:cNvSpPr>
            <p:nvPr userDrawn="1"/>
          </p:nvSpPr>
          <p:spPr>
            <a:xfrm rot="13620000">
              <a:off x="-2411183" y="855294"/>
              <a:ext cx="6398288" cy="5558370"/>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98288" h="5558370">
                  <a:moveTo>
                    <a:pt x="1613" y="5551727"/>
                  </a:moveTo>
                  <a:cubicBezTo>
                    <a:pt x="-2519" y="4336122"/>
                    <a:pt x="2624" y="2237992"/>
                    <a:pt x="2371" y="1464426"/>
                  </a:cubicBezTo>
                  <a:lnTo>
                    <a:pt x="1373759" y="0"/>
                  </a:lnTo>
                  <a:lnTo>
                    <a:pt x="6398288" y="4685100"/>
                  </a:lnTo>
                  <a:lnTo>
                    <a:pt x="5582919" y="5558370"/>
                  </a:lnTo>
                  <a:lnTo>
                    <a:pt x="1613" y="555172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Triangle rectangle 13"/>
            <p:cNvSpPr>
              <a:spLocks noChangeAspect="1"/>
            </p:cNvSpPr>
            <p:nvPr userDrawn="1"/>
          </p:nvSpPr>
          <p:spPr>
            <a:xfrm rot="13620000">
              <a:off x="3496266" y="-278946"/>
              <a:ext cx="7750589" cy="7016555"/>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 name="connsiteX0" fmla="*/ 1613 w 6398288"/>
                <a:gd name="connsiteY0" fmla="*/ 5551727 h 8476429"/>
                <a:gd name="connsiteX1" fmla="*/ 2371 w 6398288"/>
                <a:gd name="connsiteY1" fmla="*/ 1464426 h 8476429"/>
                <a:gd name="connsiteX2" fmla="*/ 1373759 w 6398288"/>
                <a:gd name="connsiteY2" fmla="*/ 0 h 8476429"/>
                <a:gd name="connsiteX3" fmla="*/ 6398288 w 6398288"/>
                <a:gd name="connsiteY3" fmla="*/ 4685100 h 8476429"/>
                <a:gd name="connsiteX4" fmla="*/ 2851339 w 6398288"/>
                <a:gd name="connsiteY4" fmla="*/ 8476429 h 8476429"/>
                <a:gd name="connsiteX5" fmla="*/ 5582919 w 6398288"/>
                <a:gd name="connsiteY5" fmla="*/ 5558370 h 8476429"/>
                <a:gd name="connsiteX6" fmla="*/ 1613 w 6398288"/>
                <a:gd name="connsiteY6" fmla="*/ 5551727 h 8476429"/>
                <a:gd name="connsiteX0" fmla="*/ 1613 w 5582919"/>
                <a:gd name="connsiteY0" fmla="*/ 5551727 h 8476429"/>
                <a:gd name="connsiteX1" fmla="*/ 2371 w 5582919"/>
                <a:gd name="connsiteY1" fmla="*/ 1464426 h 8476429"/>
                <a:gd name="connsiteX2" fmla="*/ 1373759 w 5582919"/>
                <a:gd name="connsiteY2" fmla="*/ 0 h 8476429"/>
                <a:gd name="connsiteX3" fmla="*/ 2239168 w 5582919"/>
                <a:gd name="connsiteY3" fmla="*/ 7833804 h 8476429"/>
                <a:gd name="connsiteX4" fmla="*/ 2851339 w 5582919"/>
                <a:gd name="connsiteY4" fmla="*/ 8476429 h 8476429"/>
                <a:gd name="connsiteX5" fmla="*/ 5582919 w 5582919"/>
                <a:gd name="connsiteY5" fmla="*/ 5558370 h 8476429"/>
                <a:gd name="connsiteX6" fmla="*/ 1613 w 5582919"/>
                <a:gd name="connsiteY6" fmla="*/ 5551727 h 8476429"/>
                <a:gd name="connsiteX0" fmla="*/ 2169283 w 7750589"/>
                <a:gd name="connsiteY0" fmla="*/ 4087301 h 7012003"/>
                <a:gd name="connsiteX1" fmla="*/ 2170041 w 7750589"/>
                <a:gd name="connsiteY1" fmla="*/ 0 h 7012003"/>
                <a:gd name="connsiteX2" fmla="*/ 0 w 7750589"/>
                <a:gd name="connsiteY2" fmla="*/ 2333292 h 7012003"/>
                <a:gd name="connsiteX3" fmla="*/ 4406838 w 7750589"/>
                <a:gd name="connsiteY3" fmla="*/ 6369378 h 7012003"/>
                <a:gd name="connsiteX4" fmla="*/ 5019009 w 7750589"/>
                <a:gd name="connsiteY4" fmla="*/ 7012003 h 7012003"/>
                <a:gd name="connsiteX5" fmla="*/ 7750589 w 7750589"/>
                <a:gd name="connsiteY5" fmla="*/ 4093944 h 7012003"/>
                <a:gd name="connsiteX6" fmla="*/ 2169283 w 7750589"/>
                <a:gd name="connsiteY6" fmla="*/ 4087301 h 7012003"/>
                <a:gd name="connsiteX0" fmla="*/ 2169283 w 7750589"/>
                <a:gd name="connsiteY0" fmla="*/ 4087301 h 7016555"/>
                <a:gd name="connsiteX1" fmla="*/ 2170041 w 7750589"/>
                <a:gd name="connsiteY1" fmla="*/ 0 h 7016555"/>
                <a:gd name="connsiteX2" fmla="*/ 0 w 7750589"/>
                <a:gd name="connsiteY2" fmla="*/ 2333292 h 7016555"/>
                <a:gd name="connsiteX3" fmla="*/ 4406838 w 7750589"/>
                <a:gd name="connsiteY3" fmla="*/ 6369378 h 7016555"/>
                <a:gd name="connsiteX4" fmla="*/ 5023890 w 7750589"/>
                <a:gd name="connsiteY4" fmla="*/ 7016555 h 7016555"/>
                <a:gd name="connsiteX5" fmla="*/ 7750589 w 7750589"/>
                <a:gd name="connsiteY5" fmla="*/ 4093944 h 7016555"/>
                <a:gd name="connsiteX6" fmla="*/ 2169283 w 7750589"/>
                <a:gd name="connsiteY6" fmla="*/ 4087301 h 7016555"/>
                <a:gd name="connsiteX0" fmla="*/ 2169283 w 7750589"/>
                <a:gd name="connsiteY0" fmla="*/ 4087301 h 7016555"/>
                <a:gd name="connsiteX1" fmla="*/ 2170041 w 7750589"/>
                <a:gd name="connsiteY1" fmla="*/ 0 h 7016555"/>
                <a:gd name="connsiteX2" fmla="*/ 0 w 7750589"/>
                <a:gd name="connsiteY2" fmla="*/ 2333292 h 7016555"/>
                <a:gd name="connsiteX3" fmla="*/ 5023890 w 7750589"/>
                <a:gd name="connsiteY3" fmla="*/ 7016555 h 7016555"/>
                <a:gd name="connsiteX4" fmla="*/ 7750589 w 7750589"/>
                <a:gd name="connsiteY4" fmla="*/ 4093944 h 7016555"/>
                <a:gd name="connsiteX5" fmla="*/ 2169283 w 7750589"/>
                <a:gd name="connsiteY5" fmla="*/ 4087301 h 7016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50589" h="7016555">
                  <a:moveTo>
                    <a:pt x="2169283" y="4087301"/>
                  </a:moveTo>
                  <a:cubicBezTo>
                    <a:pt x="2165151" y="2871696"/>
                    <a:pt x="2170294" y="773566"/>
                    <a:pt x="2170041" y="0"/>
                  </a:cubicBezTo>
                  <a:lnTo>
                    <a:pt x="0" y="2333292"/>
                  </a:lnTo>
                  <a:lnTo>
                    <a:pt x="5023890" y="7016555"/>
                  </a:lnTo>
                  <a:lnTo>
                    <a:pt x="7750589" y="4093944"/>
                  </a:lnTo>
                  <a:lnTo>
                    <a:pt x="2169283" y="408730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cxnSp>
        <p:nvCxnSpPr>
          <p:cNvPr id="9" name="Connecteur droit 8"/>
          <p:cNvCxnSpPr/>
          <p:nvPr userDrawn="1"/>
        </p:nvCxnSpPr>
        <p:spPr>
          <a:xfrm>
            <a:off x="198000" y="2501550"/>
            <a:ext cx="26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198000" y="4534790"/>
            <a:ext cx="26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5" name="Image 24"/>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797384" y="6434571"/>
            <a:ext cx="1342568" cy="201600"/>
          </a:xfrm>
          <a:prstGeom prst="rect">
            <a:avLst/>
          </a:prstGeom>
        </p:spPr>
      </p:pic>
      <p:pic>
        <p:nvPicPr>
          <p:cNvPr id="16" name="Espace réservé pour une image  9"/>
          <p:cNvPicPr>
            <a:picLocks noChangeAspect="1"/>
          </p:cNvPicPr>
          <p:nvPr userDrawn="1"/>
        </p:nvPicPr>
        <p:blipFill>
          <a:blip r:embed="rId4" cstate="email">
            <a:extLst>
              <a:ext uri="{28A0092B-C50C-407E-A947-70E740481C1C}">
                <a14:useLocalDpi xmlns:a14="http://schemas.microsoft.com/office/drawing/2010/main"/>
              </a:ext>
            </a:extLst>
          </a:blip>
          <a:srcRect/>
          <a:stretch>
            <a:fillRect/>
          </a:stretch>
        </p:blipFill>
        <p:spPr>
          <a:xfrm>
            <a:off x="216000" y="248400"/>
            <a:ext cx="932400" cy="932400"/>
          </a:xfrm>
          <a:prstGeom prst="rect">
            <a:avLst/>
          </a:prstGeom>
        </p:spPr>
      </p:pic>
      <p:pic>
        <p:nvPicPr>
          <p:cNvPr id="18" name="Espace réservé pour une image  8"/>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096480" y="6251818"/>
            <a:ext cx="1796000" cy="402987"/>
          </a:xfrm>
          <a:prstGeom prst="rect">
            <a:avLst/>
          </a:prstGeom>
        </p:spPr>
      </p:pic>
      <p:sp>
        <p:nvSpPr>
          <p:cNvPr id="17" name="Sous-titre 2"/>
          <p:cNvSpPr>
            <a:spLocks noGrp="1"/>
          </p:cNvSpPr>
          <p:nvPr>
            <p:ph type="subTitle" idx="1" hasCustomPrompt="1"/>
          </p:nvPr>
        </p:nvSpPr>
        <p:spPr>
          <a:xfrm>
            <a:off x="107504" y="2950316"/>
            <a:ext cx="2844000" cy="529885"/>
          </a:xfrm>
        </p:spPr>
        <p:txBody>
          <a:bodyPr wrap="square" tIns="82800">
            <a:spAutoFit/>
          </a:bodyPr>
          <a:lstStyle>
            <a:lvl1pPr marL="0" indent="0" algn="ctr">
              <a:buNone/>
              <a:defRPr sz="2600" b="1"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smtClean="0"/>
              <a:t>Ipsum</a:t>
            </a:r>
            <a:r>
              <a:rPr lang="fr-FR" dirty="0" smtClean="0"/>
              <a:t> </a:t>
            </a:r>
            <a:r>
              <a:rPr lang="fr-FR" dirty="0" err="1" smtClean="0"/>
              <a:t>sit</a:t>
            </a:r>
            <a:r>
              <a:rPr lang="fr-FR" dirty="0" smtClean="0"/>
              <a:t> </a:t>
            </a:r>
            <a:r>
              <a:rPr lang="fr-FR" dirty="0" err="1" smtClean="0"/>
              <a:t>dolor</a:t>
            </a:r>
            <a:endParaRPr lang="fr-FR" dirty="0"/>
          </a:p>
        </p:txBody>
      </p:sp>
      <p:sp>
        <p:nvSpPr>
          <p:cNvPr id="19" name="Espace réservé du texte 4"/>
          <p:cNvSpPr>
            <a:spLocks noGrp="1"/>
          </p:cNvSpPr>
          <p:nvPr>
            <p:ph type="body" sz="quarter" idx="10" hasCustomPrompt="1"/>
          </p:nvPr>
        </p:nvSpPr>
        <p:spPr>
          <a:xfrm>
            <a:off x="108186" y="3420004"/>
            <a:ext cx="2844000" cy="338554"/>
          </a:xfrm>
        </p:spPr>
        <p:txBody>
          <a:bodyPr wrap="square">
            <a:spAutoFit/>
          </a:bodyPr>
          <a:lstStyle>
            <a:lvl1pPr marL="0" marR="0" indent="0" algn="l" defTabSz="914400" rtl="0" eaLnBrk="1" fontAlgn="auto" latinLnBrk="0" hangingPunct="1">
              <a:lnSpc>
                <a:spcPct val="100000"/>
              </a:lnSpc>
              <a:spcBef>
                <a:spcPts val="0"/>
              </a:spcBef>
              <a:spcAft>
                <a:spcPts val="300"/>
              </a:spcAft>
              <a:buClrTx/>
              <a:buSzTx/>
              <a:buFontTx/>
              <a:buNone/>
              <a:tabLst/>
              <a:defRPr sz="1600" b="0"/>
            </a:lvl1pPr>
          </a:lstStyle>
          <a:p>
            <a:pPr lvl="0"/>
            <a:r>
              <a:rPr lang="fr-FR" dirty="0" err="1" smtClean="0"/>
              <a:t>tROISIEME</a:t>
            </a:r>
            <a:r>
              <a:rPr lang="fr-FR" dirty="0" smtClean="0"/>
              <a:t> niveau</a:t>
            </a:r>
          </a:p>
        </p:txBody>
      </p:sp>
      <p:sp>
        <p:nvSpPr>
          <p:cNvPr id="20" name="Titre 12"/>
          <p:cNvSpPr>
            <a:spLocks noGrp="1"/>
          </p:cNvSpPr>
          <p:nvPr>
            <p:ph type="title" hasCustomPrompt="1"/>
          </p:nvPr>
        </p:nvSpPr>
        <p:spPr>
          <a:xfrm>
            <a:off x="108186" y="2537550"/>
            <a:ext cx="2844000" cy="630942"/>
          </a:xfrm>
        </p:spPr>
        <p:txBody>
          <a:bodyPr wrap="square">
            <a:spAutoFit/>
          </a:bodyPr>
          <a:lstStyle>
            <a:lvl1pPr algn="ctr">
              <a:defRPr sz="3500" baseline="0"/>
            </a:lvl1pPr>
          </a:lstStyle>
          <a:p>
            <a:r>
              <a:rPr lang="fr-FR" dirty="0" smtClean="0"/>
              <a:t>Titre </a:t>
            </a:r>
            <a:r>
              <a:rPr lang="fr-FR" dirty="0" err="1" smtClean="0"/>
              <a:t>lorem</a:t>
            </a:r>
            <a:endParaRPr lang="fr-FR" dirty="0"/>
          </a:p>
        </p:txBody>
      </p:sp>
      <p:sp>
        <p:nvSpPr>
          <p:cNvPr id="3" name="Espace réservé du texte 2"/>
          <p:cNvSpPr>
            <a:spLocks noGrp="1"/>
          </p:cNvSpPr>
          <p:nvPr>
            <p:ph type="body" sz="quarter" idx="11" hasCustomPrompt="1"/>
          </p:nvPr>
        </p:nvSpPr>
        <p:spPr>
          <a:xfrm>
            <a:off x="234000" y="4597200"/>
            <a:ext cx="2592000" cy="704008"/>
          </a:xfrm>
        </p:spPr>
        <p:txBody>
          <a:bodyPr/>
          <a:lstStyle>
            <a:lvl1pPr marL="0" marR="0" indent="0" algn="ctr" defTabSz="914400" rtl="0" eaLnBrk="1" fontAlgn="auto" latinLnBrk="0" hangingPunct="1">
              <a:lnSpc>
                <a:spcPct val="100000"/>
              </a:lnSpc>
              <a:spcBef>
                <a:spcPts val="0"/>
              </a:spcBef>
              <a:spcAft>
                <a:spcPts val="300"/>
              </a:spcAft>
              <a:buClrTx/>
              <a:buSzTx/>
              <a:buFontTx/>
              <a:buNone/>
              <a:tabLst/>
              <a:defRPr sz="1000" b="0">
                <a:solidFill>
                  <a:schemeClr val="tx1"/>
                </a:solidFill>
              </a:defRPr>
            </a:lvl1pPr>
          </a:lstStyle>
          <a:p>
            <a:pPr algn="ctr">
              <a:spcAft>
                <a:spcPts val="300"/>
              </a:spcAft>
            </a:pPr>
            <a:r>
              <a:rPr lang="fr-FR" sz="1000" cap="all" baseline="0" dirty="0" smtClean="0">
                <a:solidFill>
                  <a:schemeClr val="tx1"/>
                </a:solidFill>
                <a:latin typeface="Arial Narrow" panose="020B0606020202030204" pitchFamily="34" charset="0"/>
              </a:rPr>
              <a:t>00 MOIS 2017</a:t>
            </a:r>
          </a:p>
          <a:p>
            <a:pPr marL="0" marR="0" indent="0" algn="ctr" defTabSz="914400" rtl="0" eaLnBrk="1" fontAlgn="auto" latinLnBrk="0" hangingPunct="1">
              <a:lnSpc>
                <a:spcPct val="100000"/>
              </a:lnSpc>
              <a:spcBef>
                <a:spcPts val="0"/>
              </a:spcBef>
              <a:spcAft>
                <a:spcPts val="300"/>
              </a:spcAft>
              <a:buClrTx/>
              <a:buSzTx/>
              <a:buFontTx/>
              <a:buNone/>
              <a:tabLst/>
              <a:defRPr/>
            </a:pPr>
            <a:r>
              <a:rPr lang="fr-FR" sz="1000" dirty="0" smtClean="0"/>
              <a:t>DIRECTION XXX</a:t>
            </a:r>
            <a:r>
              <a:rPr lang="fr-FR" sz="1000" dirty="0" smtClean="0">
                <a:solidFill>
                  <a:schemeClr val="tx1"/>
                </a:solidFill>
              </a:rPr>
              <a:t> -</a:t>
            </a:r>
            <a:r>
              <a:rPr lang="fr-FR" sz="1000" dirty="0" smtClean="0"/>
              <a:t> </a:t>
            </a:r>
            <a:r>
              <a:rPr lang="fr-FR" sz="1000" baseline="0" dirty="0" smtClean="0">
                <a:solidFill>
                  <a:schemeClr val="tx1"/>
                </a:solidFill>
                <a:latin typeface="+mn-lt"/>
                <a:cs typeface="Arial"/>
              </a:rPr>
              <a:t>CAISSE D’</a:t>
            </a:r>
            <a:r>
              <a:rPr lang="fr-FR" sz="1000" dirty="0" smtClean="0">
                <a:cs typeface="Arial"/>
              </a:rPr>
              <a:t>E</a:t>
            </a:r>
            <a:r>
              <a:rPr lang="fr-FR" sz="1000" baseline="0" dirty="0" smtClean="0">
                <a:solidFill>
                  <a:schemeClr val="tx1"/>
                </a:solidFill>
                <a:latin typeface="+mn-lt"/>
                <a:cs typeface="Arial"/>
              </a:rPr>
              <a:t>PARGNE XXX</a:t>
            </a:r>
            <a:endParaRPr lang="fr-FR" sz="1000" dirty="0" smtClean="0">
              <a:solidFill>
                <a:schemeClr val="tx1"/>
              </a:solidFill>
              <a:latin typeface="+mn-lt"/>
            </a:endParaRPr>
          </a:p>
        </p:txBody>
      </p:sp>
    </p:spTree>
    <p:extLst>
      <p:ext uri="{BB962C8B-B14F-4D97-AF65-F5344CB8AC3E}">
        <p14:creationId xmlns:p14="http://schemas.microsoft.com/office/powerpoint/2010/main" val="427411273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Page de garde visuel 4">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grpSp>
        <p:nvGrpSpPr>
          <p:cNvPr id="4" name="Groupe 3"/>
          <p:cNvGrpSpPr/>
          <p:nvPr userDrawn="1"/>
        </p:nvGrpSpPr>
        <p:grpSpPr>
          <a:xfrm>
            <a:off x="-1991224" y="-645963"/>
            <a:ext cx="12871062" cy="7750589"/>
            <a:chOff x="-1991224" y="-645963"/>
            <a:chExt cx="12871062" cy="7750589"/>
          </a:xfrm>
          <a:solidFill>
            <a:schemeClr val="bg1"/>
          </a:solidFill>
        </p:grpSpPr>
        <p:sp>
          <p:nvSpPr>
            <p:cNvPr id="14" name="Triangle rectangle 13"/>
            <p:cNvSpPr>
              <a:spLocks noChangeAspect="1"/>
            </p:cNvSpPr>
            <p:nvPr userDrawn="1"/>
          </p:nvSpPr>
          <p:spPr>
            <a:xfrm rot="13620000">
              <a:off x="-2411183" y="855294"/>
              <a:ext cx="6398288" cy="5558370"/>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98288" h="5558370">
                  <a:moveTo>
                    <a:pt x="1613" y="5551727"/>
                  </a:moveTo>
                  <a:cubicBezTo>
                    <a:pt x="-2519" y="4336122"/>
                    <a:pt x="2624" y="2237992"/>
                    <a:pt x="2371" y="1464426"/>
                  </a:cubicBezTo>
                  <a:lnTo>
                    <a:pt x="1373759" y="0"/>
                  </a:lnTo>
                  <a:lnTo>
                    <a:pt x="6398288" y="4685100"/>
                  </a:lnTo>
                  <a:lnTo>
                    <a:pt x="5582919" y="5558370"/>
                  </a:lnTo>
                  <a:lnTo>
                    <a:pt x="1613" y="555172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Triangle rectangle 13"/>
            <p:cNvSpPr>
              <a:spLocks noChangeAspect="1"/>
            </p:cNvSpPr>
            <p:nvPr userDrawn="1"/>
          </p:nvSpPr>
          <p:spPr>
            <a:xfrm rot="13620000">
              <a:off x="3496266" y="-278946"/>
              <a:ext cx="7750589" cy="7016555"/>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 name="connsiteX0" fmla="*/ 1613 w 6398288"/>
                <a:gd name="connsiteY0" fmla="*/ 5551727 h 8476429"/>
                <a:gd name="connsiteX1" fmla="*/ 2371 w 6398288"/>
                <a:gd name="connsiteY1" fmla="*/ 1464426 h 8476429"/>
                <a:gd name="connsiteX2" fmla="*/ 1373759 w 6398288"/>
                <a:gd name="connsiteY2" fmla="*/ 0 h 8476429"/>
                <a:gd name="connsiteX3" fmla="*/ 6398288 w 6398288"/>
                <a:gd name="connsiteY3" fmla="*/ 4685100 h 8476429"/>
                <a:gd name="connsiteX4" fmla="*/ 2851339 w 6398288"/>
                <a:gd name="connsiteY4" fmla="*/ 8476429 h 8476429"/>
                <a:gd name="connsiteX5" fmla="*/ 5582919 w 6398288"/>
                <a:gd name="connsiteY5" fmla="*/ 5558370 h 8476429"/>
                <a:gd name="connsiteX6" fmla="*/ 1613 w 6398288"/>
                <a:gd name="connsiteY6" fmla="*/ 5551727 h 8476429"/>
                <a:gd name="connsiteX0" fmla="*/ 1613 w 5582919"/>
                <a:gd name="connsiteY0" fmla="*/ 5551727 h 8476429"/>
                <a:gd name="connsiteX1" fmla="*/ 2371 w 5582919"/>
                <a:gd name="connsiteY1" fmla="*/ 1464426 h 8476429"/>
                <a:gd name="connsiteX2" fmla="*/ 1373759 w 5582919"/>
                <a:gd name="connsiteY2" fmla="*/ 0 h 8476429"/>
                <a:gd name="connsiteX3" fmla="*/ 2239168 w 5582919"/>
                <a:gd name="connsiteY3" fmla="*/ 7833804 h 8476429"/>
                <a:gd name="connsiteX4" fmla="*/ 2851339 w 5582919"/>
                <a:gd name="connsiteY4" fmla="*/ 8476429 h 8476429"/>
                <a:gd name="connsiteX5" fmla="*/ 5582919 w 5582919"/>
                <a:gd name="connsiteY5" fmla="*/ 5558370 h 8476429"/>
                <a:gd name="connsiteX6" fmla="*/ 1613 w 5582919"/>
                <a:gd name="connsiteY6" fmla="*/ 5551727 h 8476429"/>
                <a:gd name="connsiteX0" fmla="*/ 2169283 w 7750589"/>
                <a:gd name="connsiteY0" fmla="*/ 4087301 h 7012003"/>
                <a:gd name="connsiteX1" fmla="*/ 2170041 w 7750589"/>
                <a:gd name="connsiteY1" fmla="*/ 0 h 7012003"/>
                <a:gd name="connsiteX2" fmla="*/ 0 w 7750589"/>
                <a:gd name="connsiteY2" fmla="*/ 2333292 h 7012003"/>
                <a:gd name="connsiteX3" fmla="*/ 4406838 w 7750589"/>
                <a:gd name="connsiteY3" fmla="*/ 6369378 h 7012003"/>
                <a:gd name="connsiteX4" fmla="*/ 5019009 w 7750589"/>
                <a:gd name="connsiteY4" fmla="*/ 7012003 h 7012003"/>
                <a:gd name="connsiteX5" fmla="*/ 7750589 w 7750589"/>
                <a:gd name="connsiteY5" fmla="*/ 4093944 h 7012003"/>
                <a:gd name="connsiteX6" fmla="*/ 2169283 w 7750589"/>
                <a:gd name="connsiteY6" fmla="*/ 4087301 h 7012003"/>
                <a:gd name="connsiteX0" fmla="*/ 2169283 w 7750589"/>
                <a:gd name="connsiteY0" fmla="*/ 4087301 h 7016555"/>
                <a:gd name="connsiteX1" fmla="*/ 2170041 w 7750589"/>
                <a:gd name="connsiteY1" fmla="*/ 0 h 7016555"/>
                <a:gd name="connsiteX2" fmla="*/ 0 w 7750589"/>
                <a:gd name="connsiteY2" fmla="*/ 2333292 h 7016555"/>
                <a:gd name="connsiteX3" fmla="*/ 4406838 w 7750589"/>
                <a:gd name="connsiteY3" fmla="*/ 6369378 h 7016555"/>
                <a:gd name="connsiteX4" fmla="*/ 5023890 w 7750589"/>
                <a:gd name="connsiteY4" fmla="*/ 7016555 h 7016555"/>
                <a:gd name="connsiteX5" fmla="*/ 7750589 w 7750589"/>
                <a:gd name="connsiteY5" fmla="*/ 4093944 h 7016555"/>
                <a:gd name="connsiteX6" fmla="*/ 2169283 w 7750589"/>
                <a:gd name="connsiteY6" fmla="*/ 4087301 h 7016555"/>
                <a:gd name="connsiteX0" fmla="*/ 2169283 w 7750589"/>
                <a:gd name="connsiteY0" fmla="*/ 4087301 h 7016555"/>
                <a:gd name="connsiteX1" fmla="*/ 2170041 w 7750589"/>
                <a:gd name="connsiteY1" fmla="*/ 0 h 7016555"/>
                <a:gd name="connsiteX2" fmla="*/ 0 w 7750589"/>
                <a:gd name="connsiteY2" fmla="*/ 2333292 h 7016555"/>
                <a:gd name="connsiteX3" fmla="*/ 5023890 w 7750589"/>
                <a:gd name="connsiteY3" fmla="*/ 7016555 h 7016555"/>
                <a:gd name="connsiteX4" fmla="*/ 7750589 w 7750589"/>
                <a:gd name="connsiteY4" fmla="*/ 4093944 h 7016555"/>
                <a:gd name="connsiteX5" fmla="*/ 2169283 w 7750589"/>
                <a:gd name="connsiteY5" fmla="*/ 4087301 h 7016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50589" h="7016555">
                  <a:moveTo>
                    <a:pt x="2169283" y="4087301"/>
                  </a:moveTo>
                  <a:cubicBezTo>
                    <a:pt x="2165151" y="2871696"/>
                    <a:pt x="2170294" y="773566"/>
                    <a:pt x="2170041" y="0"/>
                  </a:cubicBezTo>
                  <a:lnTo>
                    <a:pt x="0" y="2333292"/>
                  </a:lnTo>
                  <a:lnTo>
                    <a:pt x="5023890" y="7016555"/>
                  </a:lnTo>
                  <a:lnTo>
                    <a:pt x="7750589" y="4093944"/>
                  </a:lnTo>
                  <a:lnTo>
                    <a:pt x="2169283" y="408730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cxnSp>
        <p:nvCxnSpPr>
          <p:cNvPr id="9" name="Connecteur droit 8"/>
          <p:cNvCxnSpPr/>
          <p:nvPr userDrawn="1"/>
        </p:nvCxnSpPr>
        <p:spPr>
          <a:xfrm>
            <a:off x="198000" y="2501550"/>
            <a:ext cx="26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198000" y="4534790"/>
            <a:ext cx="26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5" name="Image 24"/>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797384" y="6434571"/>
            <a:ext cx="1342568" cy="201600"/>
          </a:xfrm>
          <a:prstGeom prst="rect">
            <a:avLst/>
          </a:prstGeom>
        </p:spPr>
      </p:pic>
      <p:pic>
        <p:nvPicPr>
          <p:cNvPr id="16" name="Espace réservé pour une image  9"/>
          <p:cNvPicPr>
            <a:picLocks noChangeAspect="1"/>
          </p:cNvPicPr>
          <p:nvPr userDrawn="1"/>
        </p:nvPicPr>
        <p:blipFill>
          <a:blip r:embed="rId4" cstate="email">
            <a:extLst>
              <a:ext uri="{28A0092B-C50C-407E-A947-70E740481C1C}">
                <a14:useLocalDpi xmlns:a14="http://schemas.microsoft.com/office/drawing/2010/main"/>
              </a:ext>
            </a:extLst>
          </a:blip>
          <a:srcRect/>
          <a:stretch>
            <a:fillRect/>
          </a:stretch>
        </p:blipFill>
        <p:spPr>
          <a:xfrm>
            <a:off x="216000" y="248400"/>
            <a:ext cx="932400" cy="932400"/>
          </a:xfrm>
          <a:prstGeom prst="rect">
            <a:avLst/>
          </a:prstGeom>
        </p:spPr>
      </p:pic>
      <p:pic>
        <p:nvPicPr>
          <p:cNvPr id="18" name="Espace réservé pour une image  8"/>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096480" y="6251818"/>
            <a:ext cx="1796000" cy="402987"/>
          </a:xfrm>
          <a:prstGeom prst="rect">
            <a:avLst/>
          </a:prstGeom>
        </p:spPr>
      </p:pic>
      <p:sp>
        <p:nvSpPr>
          <p:cNvPr id="17" name="Sous-titre 2"/>
          <p:cNvSpPr>
            <a:spLocks noGrp="1"/>
          </p:cNvSpPr>
          <p:nvPr>
            <p:ph type="subTitle" idx="1" hasCustomPrompt="1"/>
          </p:nvPr>
        </p:nvSpPr>
        <p:spPr>
          <a:xfrm>
            <a:off x="107504" y="2950316"/>
            <a:ext cx="2844000" cy="529885"/>
          </a:xfrm>
        </p:spPr>
        <p:txBody>
          <a:bodyPr wrap="square" tIns="82800">
            <a:spAutoFit/>
          </a:bodyPr>
          <a:lstStyle>
            <a:lvl1pPr marL="0" indent="0" algn="ctr">
              <a:buNone/>
              <a:defRPr sz="2600" b="1"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smtClean="0"/>
              <a:t>Ipsum</a:t>
            </a:r>
            <a:r>
              <a:rPr lang="fr-FR" dirty="0" smtClean="0"/>
              <a:t> </a:t>
            </a:r>
            <a:r>
              <a:rPr lang="fr-FR" dirty="0" err="1" smtClean="0"/>
              <a:t>sit</a:t>
            </a:r>
            <a:r>
              <a:rPr lang="fr-FR" dirty="0" smtClean="0"/>
              <a:t> </a:t>
            </a:r>
            <a:r>
              <a:rPr lang="fr-FR" dirty="0" err="1" smtClean="0"/>
              <a:t>dolor</a:t>
            </a:r>
            <a:endParaRPr lang="fr-FR" dirty="0"/>
          </a:p>
        </p:txBody>
      </p:sp>
      <p:sp>
        <p:nvSpPr>
          <p:cNvPr id="19" name="Espace réservé du texte 4"/>
          <p:cNvSpPr>
            <a:spLocks noGrp="1"/>
          </p:cNvSpPr>
          <p:nvPr>
            <p:ph type="body" sz="quarter" idx="10" hasCustomPrompt="1"/>
          </p:nvPr>
        </p:nvSpPr>
        <p:spPr>
          <a:xfrm>
            <a:off x="108186" y="3420004"/>
            <a:ext cx="2844000" cy="338554"/>
          </a:xfrm>
        </p:spPr>
        <p:txBody>
          <a:bodyPr wrap="square">
            <a:spAutoFit/>
          </a:bodyPr>
          <a:lstStyle>
            <a:lvl1pPr marL="0" marR="0" indent="0" algn="l" defTabSz="914400" rtl="0" eaLnBrk="1" fontAlgn="auto" latinLnBrk="0" hangingPunct="1">
              <a:lnSpc>
                <a:spcPct val="100000"/>
              </a:lnSpc>
              <a:spcBef>
                <a:spcPts val="0"/>
              </a:spcBef>
              <a:spcAft>
                <a:spcPts val="300"/>
              </a:spcAft>
              <a:buClrTx/>
              <a:buSzTx/>
              <a:buFontTx/>
              <a:buNone/>
              <a:tabLst/>
              <a:defRPr sz="1600" b="0"/>
            </a:lvl1pPr>
          </a:lstStyle>
          <a:p>
            <a:pPr lvl="0"/>
            <a:r>
              <a:rPr lang="fr-FR" dirty="0" err="1" smtClean="0"/>
              <a:t>tROISIEME</a:t>
            </a:r>
            <a:r>
              <a:rPr lang="fr-FR" dirty="0" smtClean="0"/>
              <a:t> niveau</a:t>
            </a:r>
          </a:p>
        </p:txBody>
      </p:sp>
      <p:sp>
        <p:nvSpPr>
          <p:cNvPr id="20" name="Titre 12"/>
          <p:cNvSpPr>
            <a:spLocks noGrp="1"/>
          </p:cNvSpPr>
          <p:nvPr>
            <p:ph type="title" hasCustomPrompt="1"/>
          </p:nvPr>
        </p:nvSpPr>
        <p:spPr>
          <a:xfrm>
            <a:off x="108186" y="2537550"/>
            <a:ext cx="2844000" cy="630942"/>
          </a:xfrm>
        </p:spPr>
        <p:txBody>
          <a:bodyPr wrap="square">
            <a:spAutoFit/>
          </a:bodyPr>
          <a:lstStyle>
            <a:lvl1pPr algn="ctr">
              <a:defRPr sz="3500" baseline="0"/>
            </a:lvl1pPr>
          </a:lstStyle>
          <a:p>
            <a:r>
              <a:rPr lang="fr-FR" dirty="0" smtClean="0"/>
              <a:t>Titre </a:t>
            </a:r>
            <a:r>
              <a:rPr lang="fr-FR" dirty="0" err="1" smtClean="0"/>
              <a:t>lorem</a:t>
            </a:r>
            <a:endParaRPr lang="fr-FR" dirty="0"/>
          </a:p>
        </p:txBody>
      </p:sp>
      <p:sp>
        <p:nvSpPr>
          <p:cNvPr id="3" name="Espace réservé du texte 2"/>
          <p:cNvSpPr>
            <a:spLocks noGrp="1"/>
          </p:cNvSpPr>
          <p:nvPr>
            <p:ph type="body" sz="quarter" idx="11" hasCustomPrompt="1"/>
          </p:nvPr>
        </p:nvSpPr>
        <p:spPr>
          <a:xfrm>
            <a:off x="234000" y="4597200"/>
            <a:ext cx="2592000" cy="704008"/>
          </a:xfrm>
        </p:spPr>
        <p:txBody>
          <a:bodyPr/>
          <a:lstStyle>
            <a:lvl1pPr marL="0" marR="0" indent="0" algn="ctr" defTabSz="914400" rtl="0" eaLnBrk="1" fontAlgn="auto" latinLnBrk="0" hangingPunct="1">
              <a:lnSpc>
                <a:spcPct val="100000"/>
              </a:lnSpc>
              <a:spcBef>
                <a:spcPts val="0"/>
              </a:spcBef>
              <a:spcAft>
                <a:spcPts val="300"/>
              </a:spcAft>
              <a:buClrTx/>
              <a:buSzTx/>
              <a:buFontTx/>
              <a:buNone/>
              <a:tabLst/>
              <a:defRPr sz="1000" b="0">
                <a:solidFill>
                  <a:schemeClr val="tx1"/>
                </a:solidFill>
              </a:defRPr>
            </a:lvl1pPr>
          </a:lstStyle>
          <a:p>
            <a:pPr algn="ctr">
              <a:spcAft>
                <a:spcPts val="300"/>
              </a:spcAft>
            </a:pPr>
            <a:r>
              <a:rPr lang="fr-FR" sz="1000" cap="all" baseline="0" dirty="0" smtClean="0">
                <a:solidFill>
                  <a:schemeClr val="tx1"/>
                </a:solidFill>
                <a:latin typeface="Arial Narrow" panose="020B0606020202030204" pitchFamily="34" charset="0"/>
              </a:rPr>
              <a:t>00 MOIS 2017</a:t>
            </a:r>
          </a:p>
          <a:p>
            <a:pPr marL="0" marR="0" indent="0" algn="ctr" defTabSz="914400" rtl="0" eaLnBrk="1" fontAlgn="auto" latinLnBrk="0" hangingPunct="1">
              <a:lnSpc>
                <a:spcPct val="100000"/>
              </a:lnSpc>
              <a:spcBef>
                <a:spcPts val="0"/>
              </a:spcBef>
              <a:spcAft>
                <a:spcPts val="300"/>
              </a:spcAft>
              <a:buClrTx/>
              <a:buSzTx/>
              <a:buFontTx/>
              <a:buNone/>
              <a:tabLst/>
              <a:defRPr/>
            </a:pPr>
            <a:r>
              <a:rPr lang="fr-FR" sz="1000" dirty="0" smtClean="0"/>
              <a:t>DIRECTION XXX</a:t>
            </a:r>
            <a:r>
              <a:rPr lang="fr-FR" sz="1000" dirty="0" smtClean="0">
                <a:solidFill>
                  <a:schemeClr val="tx1"/>
                </a:solidFill>
              </a:rPr>
              <a:t> -</a:t>
            </a:r>
            <a:r>
              <a:rPr lang="fr-FR" sz="1000" dirty="0" smtClean="0"/>
              <a:t> </a:t>
            </a:r>
            <a:r>
              <a:rPr lang="fr-FR" sz="1000" baseline="0" dirty="0" smtClean="0">
                <a:solidFill>
                  <a:schemeClr val="tx1"/>
                </a:solidFill>
                <a:latin typeface="+mn-lt"/>
                <a:cs typeface="Arial"/>
              </a:rPr>
              <a:t>CAISSE D’</a:t>
            </a:r>
            <a:r>
              <a:rPr lang="fr-FR" sz="1000" dirty="0" smtClean="0">
                <a:cs typeface="Arial"/>
              </a:rPr>
              <a:t>E</a:t>
            </a:r>
            <a:r>
              <a:rPr lang="fr-FR" sz="1000" baseline="0" dirty="0" smtClean="0">
                <a:solidFill>
                  <a:schemeClr val="tx1"/>
                </a:solidFill>
                <a:latin typeface="+mn-lt"/>
                <a:cs typeface="Arial"/>
              </a:rPr>
              <a:t>PARGNE XXX</a:t>
            </a:r>
            <a:endParaRPr lang="fr-FR" sz="1000" dirty="0" smtClean="0">
              <a:solidFill>
                <a:schemeClr val="tx1"/>
              </a:solidFill>
              <a:latin typeface="+mn-lt"/>
            </a:endParaRPr>
          </a:p>
        </p:txBody>
      </p:sp>
    </p:spTree>
    <p:extLst>
      <p:ext uri="{BB962C8B-B14F-4D97-AF65-F5344CB8AC3E}">
        <p14:creationId xmlns:p14="http://schemas.microsoft.com/office/powerpoint/2010/main" val="208306026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_Page de garde visuel 5">
    <p:spTree>
      <p:nvGrpSpPr>
        <p:cNvPr id="1" name=""/>
        <p:cNvGrpSpPr/>
        <p:nvPr/>
      </p:nvGrpSpPr>
      <p:grpSpPr>
        <a:xfrm>
          <a:off x="0" y="0"/>
          <a:ext cx="0" cy="0"/>
          <a:chOff x="0" y="0"/>
          <a:chExt cx="0" cy="0"/>
        </a:xfrm>
      </p:grpSpPr>
      <p:pic>
        <p:nvPicPr>
          <p:cNvPr id="6147" name="Picture 3"/>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15285" y="0"/>
            <a:ext cx="8289163"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4" name="Groupe 3"/>
          <p:cNvGrpSpPr/>
          <p:nvPr userDrawn="1"/>
        </p:nvGrpSpPr>
        <p:grpSpPr>
          <a:xfrm>
            <a:off x="-2173500" y="-219103"/>
            <a:ext cx="12990049" cy="7257495"/>
            <a:chOff x="-2173500" y="-219103"/>
            <a:chExt cx="12990049" cy="7257495"/>
          </a:xfrm>
          <a:solidFill>
            <a:schemeClr val="bg1"/>
          </a:solidFill>
        </p:grpSpPr>
        <p:sp>
          <p:nvSpPr>
            <p:cNvPr id="14" name="Triangle rectangle 13"/>
            <p:cNvSpPr>
              <a:spLocks noChangeAspect="1"/>
            </p:cNvSpPr>
            <p:nvPr userDrawn="1"/>
          </p:nvSpPr>
          <p:spPr>
            <a:xfrm rot="13620000">
              <a:off x="-2434829" y="921522"/>
              <a:ext cx="5695785" cy="5173128"/>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 name="connsiteX0" fmla="*/ 1613 w 5998937"/>
                <a:gd name="connsiteY0" fmla="*/ 5551727 h 5558370"/>
                <a:gd name="connsiteX1" fmla="*/ 2371 w 5998937"/>
                <a:gd name="connsiteY1" fmla="*/ 1464426 h 5558370"/>
                <a:gd name="connsiteX2" fmla="*/ 1373759 w 5998937"/>
                <a:gd name="connsiteY2" fmla="*/ 0 h 5558370"/>
                <a:gd name="connsiteX3" fmla="*/ 5998937 w 5998937"/>
                <a:gd name="connsiteY3" fmla="*/ 5097761 h 5558370"/>
                <a:gd name="connsiteX4" fmla="*/ 5582919 w 5998937"/>
                <a:gd name="connsiteY4" fmla="*/ 5558370 h 5558370"/>
                <a:gd name="connsiteX5" fmla="*/ 1613 w 5998937"/>
                <a:gd name="connsiteY5" fmla="*/ 5551727 h 5558370"/>
                <a:gd name="connsiteX0" fmla="*/ 1613 w 5998937"/>
                <a:gd name="connsiteY0" fmla="*/ 5045752 h 5052395"/>
                <a:gd name="connsiteX1" fmla="*/ 2371 w 5998937"/>
                <a:gd name="connsiteY1" fmla="*/ 958451 h 5052395"/>
                <a:gd name="connsiteX2" fmla="*/ 887391 w 5998937"/>
                <a:gd name="connsiteY2" fmla="*/ 0 h 5052395"/>
                <a:gd name="connsiteX3" fmla="*/ 5998937 w 5998937"/>
                <a:gd name="connsiteY3" fmla="*/ 4591786 h 5052395"/>
                <a:gd name="connsiteX4" fmla="*/ 5582919 w 5998937"/>
                <a:gd name="connsiteY4" fmla="*/ 5052395 h 5052395"/>
                <a:gd name="connsiteX5" fmla="*/ 1613 w 5998937"/>
                <a:gd name="connsiteY5" fmla="*/ 5045752 h 5052395"/>
                <a:gd name="connsiteX0" fmla="*/ 1613 w 5998937"/>
                <a:gd name="connsiteY0" fmla="*/ 5092933 h 5099576"/>
                <a:gd name="connsiteX1" fmla="*/ 2371 w 5998937"/>
                <a:gd name="connsiteY1" fmla="*/ 1005632 h 5099576"/>
                <a:gd name="connsiteX2" fmla="*/ 945926 w 5998937"/>
                <a:gd name="connsiteY2" fmla="*/ 0 h 5099576"/>
                <a:gd name="connsiteX3" fmla="*/ 5998937 w 5998937"/>
                <a:gd name="connsiteY3" fmla="*/ 4638967 h 5099576"/>
                <a:gd name="connsiteX4" fmla="*/ 5582919 w 5998937"/>
                <a:gd name="connsiteY4" fmla="*/ 5099576 h 5099576"/>
                <a:gd name="connsiteX5" fmla="*/ 1613 w 5998937"/>
                <a:gd name="connsiteY5" fmla="*/ 5092933 h 5099576"/>
                <a:gd name="connsiteX0" fmla="*/ 1613 w 5957004"/>
                <a:gd name="connsiteY0" fmla="*/ 5092933 h 5099576"/>
                <a:gd name="connsiteX1" fmla="*/ 2371 w 5957004"/>
                <a:gd name="connsiteY1" fmla="*/ 1005632 h 5099576"/>
                <a:gd name="connsiteX2" fmla="*/ 945926 w 5957004"/>
                <a:gd name="connsiteY2" fmla="*/ 0 h 5099576"/>
                <a:gd name="connsiteX3" fmla="*/ 5957004 w 5957004"/>
                <a:gd name="connsiteY3" fmla="*/ 4730706 h 5099576"/>
                <a:gd name="connsiteX4" fmla="*/ 5582919 w 5957004"/>
                <a:gd name="connsiteY4" fmla="*/ 5099576 h 5099576"/>
                <a:gd name="connsiteX5" fmla="*/ 1613 w 5957004"/>
                <a:gd name="connsiteY5" fmla="*/ 5092933 h 5099576"/>
                <a:gd name="connsiteX0" fmla="*/ 1613 w 5986009"/>
                <a:gd name="connsiteY0" fmla="*/ 5092933 h 5099576"/>
                <a:gd name="connsiteX1" fmla="*/ 2371 w 5986009"/>
                <a:gd name="connsiteY1" fmla="*/ 1005632 h 5099576"/>
                <a:gd name="connsiteX2" fmla="*/ 945926 w 5986009"/>
                <a:gd name="connsiteY2" fmla="*/ 0 h 5099576"/>
                <a:gd name="connsiteX3" fmla="*/ 5986009 w 5986009"/>
                <a:gd name="connsiteY3" fmla="*/ 4699602 h 5099576"/>
                <a:gd name="connsiteX4" fmla="*/ 5582919 w 5986009"/>
                <a:gd name="connsiteY4" fmla="*/ 5099576 h 5099576"/>
                <a:gd name="connsiteX5" fmla="*/ 1613 w 5986009"/>
                <a:gd name="connsiteY5" fmla="*/ 5092933 h 5099576"/>
                <a:gd name="connsiteX0" fmla="*/ 1613 w 5986009"/>
                <a:gd name="connsiteY0" fmla="*/ 5092933 h 5129106"/>
                <a:gd name="connsiteX1" fmla="*/ 2371 w 5986009"/>
                <a:gd name="connsiteY1" fmla="*/ 1005632 h 5129106"/>
                <a:gd name="connsiteX2" fmla="*/ 945926 w 5986009"/>
                <a:gd name="connsiteY2" fmla="*/ 0 h 5129106"/>
                <a:gd name="connsiteX3" fmla="*/ 5986009 w 5986009"/>
                <a:gd name="connsiteY3" fmla="*/ 4699602 h 5129106"/>
                <a:gd name="connsiteX4" fmla="*/ 5598995 w 5986009"/>
                <a:gd name="connsiteY4" fmla="*/ 5129106 h 5129106"/>
                <a:gd name="connsiteX5" fmla="*/ 1613 w 5986009"/>
                <a:gd name="connsiteY5" fmla="*/ 5092933 h 5129106"/>
                <a:gd name="connsiteX0" fmla="*/ 1613 w 5986009"/>
                <a:gd name="connsiteY0" fmla="*/ 5092933 h 5092933"/>
                <a:gd name="connsiteX1" fmla="*/ 2371 w 5986009"/>
                <a:gd name="connsiteY1" fmla="*/ 1005632 h 5092933"/>
                <a:gd name="connsiteX2" fmla="*/ 945926 w 5986009"/>
                <a:gd name="connsiteY2" fmla="*/ 0 h 5092933"/>
                <a:gd name="connsiteX3" fmla="*/ 5986009 w 5986009"/>
                <a:gd name="connsiteY3" fmla="*/ 4699602 h 5092933"/>
                <a:gd name="connsiteX4" fmla="*/ 5649755 w 5986009"/>
                <a:gd name="connsiteY4" fmla="*/ 5074673 h 5092933"/>
                <a:gd name="connsiteX5" fmla="*/ 1613 w 5986009"/>
                <a:gd name="connsiteY5" fmla="*/ 5092933 h 5092933"/>
                <a:gd name="connsiteX0" fmla="*/ 1613 w 5986009"/>
                <a:gd name="connsiteY0" fmla="*/ 5092933 h 5122379"/>
                <a:gd name="connsiteX1" fmla="*/ 2371 w 5986009"/>
                <a:gd name="connsiteY1" fmla="*/ 1005632 h 5122379"/>
                <a:gd name="connsiteX2" fmla="*/ 945926 w 5986009"/>
                <a:gd name="connsiteY2" fmla="*/ 0 h 5122379"/>
                <a:gd name="connsiteX3" fmla="*/ 5986009 w 5986009"/>
                <a:gd name="connsiteY3" fmla="*/ 4699602 h 5122379"/>
                <a:gd name="connsiteX4" fmla="*/ 5576191 w 5986009"/>
                <a:gd name="connsiteY4" fmla="*/ 5122379 h 5122379"/>
                <a:gd name="connsiteX5" fmla="*/ 1613 w 5986009"/>
                <a:gd name="connsiteY5" fmla="*/ 5092933 h 5122379"/>
                <a:gd name="connsiteX0" fmla="*/ 26 w 5984422"/>
                <a:gd name="connsiteY0" fmla="*/ 5092933 h 5122379"/>
                <a:gd name="connsiteX1" fmla="*/ 493878 w 5984422"/>
                <a:gd name="connsiteY1" fmla="*/ 476853 h 5122379"/>
                <a:gd name="connsiteX2" fmla="*/ 944339 w 5984422"/>
                <a:gd name="connsiteY2" fmla="*/ 0 h 5122379"/>
                <a:gd name="connsiteX3" fmla="*/ 5984422 w 5984422"/>
                <a:gd name="connsiteY3" fmla="*/ 4699602 h 5122379"/>
                <a:gd name="connsiteX4" fmla="*/ 5574604 w 5984422"/>
                <a:gd name="connsiteY4" fmla="*/ 5122379 h 5122379"/>
                <a:gd name="connsiteX5" fmla="*/ 26 w 5984422"/>
                <a:gd name="connsiteY5" fmla="*/ 5092933 h 5122379"/>
                <a:gd name="connsiteX0" fmla="*/ 61 w 5695785"/>
                <a:gd name="connsiteY0" fmla="*/ 5173128 h 5173128"/>
                <a:gd name="connsiteX1" fmla="*/ 205241 w 5695785"/>
                <a:gd name="connsiteY1" fmla="*/ 476853 h 5173128"/>
                <a:gd name="connsiteX2" fmla="*/ 655702 w 5695785"/>
                <a:gd name="connsiteY2" fmla="*/ 0 h 5173128"/>
                <a:gd name="connsiteX3" fmla="*/ 5695785 w 5695785"/>
                <a:gd name="connsiteY3" fmla="*/ 4699602 h 5173128"/>
                <a:gd name="connsiteX4" fmla="*/ 5285967 w 5695785"/>
                <a:gd name="connsiteY4" fmla="*/ 5122379 h 5173128"/>
                <a:gd name="connsiteX5" fmla="*/ 61 w 5695785"/>
                <a:gd name="connsiteY5" fmla="*/ 5173128 h 5173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95785" h="5173128">
                  <a:moveTo>
                    <a:pt x="61" y="5173128"/>
                  </a:moveTo>
                  <a:cubicBezTo>
                    <a:pt x="-4071" y="3957523"/>
                    <a:pt x="205494" y="1250419"/>
                    <a:pt x="205241" y="476853"/>
                  </a:cubicBezTo>
                  <a:lnTo>
                    <a:pt x="655702" y="0"/>
                  </a:lnTo>
                  <a:lnTo>
                    <a:pt x="5695785" y="4699602"/>
                  </a:lnTo>
                  <a:lnTo>
                    <a:pt x="5285967" y="5122379"/>
                  </a:lnTo>
                  <a:lnTo>
                    <a:pt x="61" y="517312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Triangle rectangle 13"/>
            <p:cNvSpPr>
              <a:spLocks noChangeAspect="1"/>
            </p:cNvSpPr>
            <p:nvPr userDrawn="1"/>
          </p:nvSpPr>
          <p:spPr>
            <a:xfrm rot="13620000">
              <a:off x="3679524" y="-98633"/>
              <a:ext cx="7257495" cy="7016555"/>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 name="connsiteX0" fmla="*/ 1613 w 6398288"/>
                <a:gd name="connsiteY0" fmla="*/ 5551727 h 8476429"/>
                <a:gd name="connsiteX1" fmla="*/ 2371 w 6398288"/>
                <a:gd name="connsiteY1" fmla="*/ 1464426 h 8476429"/>
                <a:gd name="connsiteX2" fmla="*/ 1373759 w 6398288"/>
                <a:gd name="connsiteY2" fmla="*/ 0 h 8476429"/>
                <a:gd name="connsiteX3" fmla="*/ 6398288 w 6398288"/>
                <a:gd name="connsiteY3" fmla="*/ 4685100 h 8476429"/>
                <a:gd name="connsiteX4" fmla="*/ 2851339 w 6398288"/>
                <a:gd name="connsiteY4" fmla="*/ 8476429 h 8476429"/>
                <a:gd name="connsiteX5" fmla="*/ 5582919 w 6398288"/>
                <a:gd name="connsiteY5" fmla="*/ 5558370 h 8476429"/>
                <a:gd name="connsiteX6" fmla="*/ 1613 w 6398288"/>
                <a:gd name="connsiteY6" fmla="*/ 5551727 h 8476429"/>
                <a:gd name="connsiteX0" fmla="*/ 1613 w 5582919"/>
                <a:gd name="connsiteY0" fmla="*/ 5551727 h 8476429"/>
                <a:gd name="connsiteX1" fmla="*/ 2371 w 5582919"/>
                <a:gd name="connsiteY1" fmla="*/ 1464426 h 8476429"/>
                <a:gd name="connsiteX2" fmla="*/ 1373759 w 5582919"/>
                <a:gd name="connsiteY2" fmla="*/ 0 h 8476429"/>
                <a:gd name="connsiteX3" fmla="*/ 2239168 w 5582919"/>
                <a:gd name="connsiteY3" fmla="*/ 7833804 h 8476429"/>
                <a:gd name="connsiteX4" fmla="*/ 2851339 w 5582919"/>
                <a:gd name="connsiteY4" fmla="*/ 8476429 h 8476429"/>
                <a:gd name="connsiteX5" fmla="*/ 5582919 w 5582919"/>
                <a:gd name="connsiteY5" fmla="*/ 5558370 h 8476429"/>
                <a:gd name="connsiteX6" fmla="*/ 1613 w 5582919"/>
                <a:gd name="connsiteY6" fmla="*/ 5551727 h 8476429"/>
                <a:gd name="connsiteX0" fmla="*/ 2169283 w 7750589"/>
                <a:gd name="connsiteY0" fmla="*/ 4087301 h 7012003"/>
                <a:gd name="connsiteX1" fmla="*/ 2170041 w 7750589"/>
                <a:gd name="connsiteY1" fmla="*/ 0 h 7012003"/>
                <a:gd name="connsiteX2" fmla="*/ 0 w 7750589"/>
                <a:gd name="connsiteY2" fmla="*/ 2333292 h 7012003"/>
                <a:gd name="connsiteX3" fmla="*/ 4406838 w 7750589"/>
                <a:gd name="connsiteY3" fmla="*/ 6369378 h 7012003"/>
                <a:gd name="connsiteX4" fmla="*/ 5019009 w 7750589"/>
                <a:gd name="connsiteY4" fmla="*/ 7012003 h 7012003"/>
                <a:gd name="connsiteX5" fmla="*/ 7750589 w 7750589"/>
                <a:gd name="connsiteY5" fmla="*/ 4093944 h 7012003"/>
                <a:gd name="connsiteX6" fmla="*/ 2169283 w 7750589"/>
                <a:gd name="connsiteY6" fmla="*/ 4087301 h 7012003"/>
                <a:gd name="connsiteX0" fmla="*/ 2169283 w 7750589"/>
                <a:gd name="connsiteY0" fmla="*/ 4087301 h 7016555"/>
                <a:gd name="connsiteX1" fmla="*/ 2170041 w 7750589"/>
                <a:gd name="connsiteY1" fmla="*/ 0 h 7016555"/>
                <a:gd name="connsiteX2" fmla="*/ 0 w 7750589"/>
                <a:gd name="connsiteY2" fmla="*/ 2333292 h 7016555"/>
                <a:gd name="connsiteX3" fmla="*/ 4406838 w 7750589"/>
                <a:gd name="connsiteY3" fmla="*/ 6369378 h 7016555"/>
                <a:gd name="connsiteX4" fmla="*/ 5023890 w 7750589"/>
                <a:gd name="connsiteY4" fmla="*/ 7016555 h 7016555"/>
                <a:gd name="connsiteX5" fmla="*/ 7750589 w 7750589"/>
                <a:gd name="connsiteY5" fmla="*/ 4093944 h 7016555"/>
                <a:gd name="connsiteX6" fmla="*/ 2169283 w 7750589"/>
                <a:gd name="connsiteY6" fmla="*/ 4087301 h 7016555"/>
                <a:gd name="connsiteX0" fmla="*/ 2169283 w 7750589"/>
                <a:gd name="connsiteY0" fmla="*/ 4087301 h 7016555"/>
                <a:gd name="connsiteX1" fmla="*/ 2170041 w 7750589"/>
                <a:gd name="connsiteY1" fmla="*/ 0 h 7016555"/>
                <a:gd name="connsiteX2" fmla="*/ 0 w 7750589"/>
                <a:gd name="connsiteY2" fmla="*/ 2333292 h 7016555"/>
                <a:gd name="connsiteX3" fmla="*/ 5023890 w 7750589"/>
                <a:gd name="connsiteY3" fmla="*/ 7016555 h 7016555"/>
                <a:gd name="connsiteX4" fmla="*/ 7750589 w 7750589"/>
                <a:gd name="connsiteY4" fmla="*/ 4093944 h 7016555"/>
                <a:gd name="connsiteX5" fmla="*/ 2169283 w 7750589"/>
                <a:gd name="connsiteY5" fmla="*/ 4087301 h 7016555"/>
                <a:gd name="connsiteX0" fmla="*/ 2409200 w 7750589"/>
                <a:gd name="connsiteY0" fmla="*/ 4063876 h 7016555"/>
                <a:gd name="connsiteX1" fmla="*/ 2170041 w 7750589"/>
                <a:gd name="connsiteY1" fmla="*/ 0 h 7016555"/>
                <a:gd name="connsiteX2" fmla="*/ 0 w 7750589"/>
                <a:gd name="connsiteY2" fmla="*/ 2333292 h 7016555"/>
                <a:gd name="connsiteX3" fmla="*/ 5023890 w 7750589"/>
                <a:gd name="connsiteY3" fmla="*/ 7016555 h 7016555"/>
                <a:gd name="connsiteX4" fmla="*/ 7750589 w 7750589"/>
                <a:gd name="connsiteY4" fmla="*/ 4093944 h 7016555"/>
                <a:gd name="connsiteX5" fmla="*/ 2409200 w 7750589"/>
                <a:gd name="connsiteY5" fmla="*/ 4063876 h 7016555"/>
                <a:gd name="connsiteX0" fmla="*/ 2409200 w 7257495"/>
                <a:gd name="connsiteY0" fmla="*/ 4063876 h 7016555"/>
                <a:gd name="connsiteX1" fmla="*/ 2170041 w 7257495"/>
                <a:gd name="connsiteY1" fmla="*/ 0 h 7016555"/>
                <a:gd name="connsiteX2" fmla="*/ 0 w 7257495"/>
                <a:gd name="connsiteY2" fmla="*/ 2333292 h 7016555"/>
                <a:gd name="connsiteX3" fmla="*/ 5023890 w 7257495"/>
                <a:gd name="connsiteY3" fmla="*/ 7016555 h 7016555"/>
                <a:gd name="connsiteX4" fmla="*/ 7257495 w 7257495"/>
                <a:gd name="connsiteY4" fmla="*/ 4622723 h 7016555"/>
                <a:gd name="connsiteX5" fmla="*/ 2409200 w 7257495"/>
                <a:gd name="connsiteY5" fmla="*/ 4063876 h 7016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57495" h="7016555">
                  <a:moveTo>
                    <a:pt x="2409200" y="4063876"/>
                  </a:moveTo>
                  <a:cubicBezTo>
                    <a:pt x="2405068" y="2848271"/>
                    <a:pt x="2170294" y="773566"/>
                    <a:pt x="2170041" y="0"/>
                  </a:cubicBezTo>
                  <a:lnTo>
                    <a:pt x="0" y="2333292"/>
                  </a:lnTo>
                  <a:lnTo>
                    <a:pt x="5023890" y="7016555"/>
                  </a:lnTo>
                  <a:lnTo>
                    <a:pt x="7257495" y="4622723"/>
                  </a:lnTo>
                  <a:lnTo>
                    <a:pt x="2409200" y="406387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cxnSp>
        <p:nvCxnSpPr>
          <p:cNvPr id="9" name="Connecteur droit 8"/>
          <p:cNvCxnSpPr/>
          <p:nvPr userDrawn="1"/>
        </p:nvCxnSpPr>
        <p:spPr>
          <a:xfrm>
            <a:off x="198000" y="2501550"/>
            <a:ext cx="2664000" cy="0"/>
          </a:xfrm>
          <a:prstGeom prst="line">
            <a:avLst/>
          </a:prstGeom>
          <a:ln w="508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198000" y="4534790"/>
            <a:ext cx="2664000" cy="0"/>
          </a:xfrm>
          <a:prstGeom prst="line">
            <a:avLst/>
          </a:prstGeom>
          <a:ln w="50800">
            <a:solidFill>
              <a:srgbClr val="C00000"/>
            </a:solidFill>
          </a:ln>
        </p:spPr>
        <p:style>
          <a:lnRef idx="1">
            <a:schemeClr val="accent1"/>
          </a:lnRef>
          <a:fillRef idx="0">
            <a:schemeClr val="accent1"/>
          </a:fillRef>
          <a:effectRef idx="0">
            <a:schemeClr val="accent1"/>
          </a:effectRef>
          <a:fontRef idx="minor">
            <a:schemeClr val="tx1"/>
          </a:fontRef>
        </p:style>
      </p:cxnSp>
      <p:pic>
        <p:nvPicPr>
          <p:cNvPr id="16" name="Espace réservé pour une image  9"/>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a:xfrm>
            <a:off x="8100392" y="116632"/>
            <a:ext cx="932400" cy="932400"/>
          </a:xfrm>
          <a:prstGeom prst="rect">
            <a:avLst/>
          </a:prstGeom>
        </p:spPr>
      </p:pic>
      <p:pic>
        <p:nvPicPr>
          <p:cNvPr id="18" name="Espace réservé pour une image  8"/>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096480" y="6251818"/>
            <a:ext cx="1796000" cy="402987"/>
          </a:xfrm>
          <a:prstGeom prst="rect">
            <a:avLst/>
          </a:prstGeom>
        </p:spPr>
      </p:pic>
      <p:sp>
        <p:nvSpPr>
          <p:cNvPr id="17" name="Sous-titre 2"/>
          <p:cNvSpPr>
            <a:spLocks noGrp="1"/>
          </p:cNvSpPr>
          <p:nvPr>
            <p:ph type="subTitle" idx="1" hasCustomPrompt="1"/>
          </p:nvPr>
        </p:nvSpPr>
        <p:spPr>
          <a:xfrm>
            <a:off x="107504" y="2950316"/>
            <a:ext cx="2844000" cy="529885"/>
          </a:xfrm>
        </p:spPr>
        <p:txBody>
          <a:bodyPr wrap="square" tIns="82800">
            <a:spAutoFit/>
          </a:bodyPr>
          <a:lstStyle>
            <a:lvl1pPr marL="0" indent="0" algn="ctr">
              <a:buNone/>
              <a:defRPr sz="2600" b="1"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smtClean="0"/>
              <a:t>Ipsum</a:t>
            </a:r>
            <a:r>
              <a:rPr lang="fr-FR" dirty="0" smtClean="0"/>
              <a:t> </a:t>
            </a:r>
            <a:r>
              <a:rPr lang="fr-FR" dirty="0" err="1" smtClean="0"/>
              <a:t>sit</a:t>
            </a:r>
            <a:r>
              <a:rPr lang="fr-FR" dirty="0" smtClean="0"/>
              <a:t> </a:t>
            </a:r>
            <a:r>
              <a:rPr lang="fr-FR" dirty="0" err="1" smtClean="0"/>
              <a:t>dolor</a:t>
            </a:r>
            <a:endParaRPr lang="fr-FR" dirty="0"/>
          </a:p>
        </p:txBody>
      </p:sp>
      <p:sp>
        <p:nvSpPr>
          <p:cNvPr id="19" name="Espace réservé du texte 4"/>
          <p:cNvSpPr>
            <a:spLocks noGrp="1"/>
          </p:cNvSpPr>
          <p:nvPr>
            <p:ph type="body" sz="quarter" idx="10" hasCustomPrompt="1"/>
          </p:nvPr>
        </p:nvSpPr>
        <p:spPr>
          <a:xfrm>
            <a:off x="108186" y="3420004"/>
            <a:ext cx="2844000" cy="338554"/>
          </a:xfrm>
        </p:spPr>
        <p:txBody>
          <a:bodyPr wrap="square">
            <a:spAutoFit/>
          </a:bodyPr>
          <a:lstStyle>
            <a:lvl1pPr marL="0" marR="0" indent="0" algn="l" defTabSz="914400" rtl="0" eaLnBrk="1" fontAlgn="auto" latinLnBrk="0" hangingPunct="1">
              <a:lnSpc>
                <a:spcPct val="100000"/>
              </a:lnSpc>
              <a:spcBef>
                <a:spcPts val="0"/>
              </a:spcBef>
              <a:spcAft>
                <a:spcPts val="300"/>
              </a:spcAft>
              <a:buClrTx/>
              <a:buSzTx/>
              <a:buFontTx/>
              <a:buNone/>
              <a:tabLst/>
              <a:defRPr sz="1600" b="0"/>
            </a:lvl1pPr>
          </a:lstStyle>
          <a:p>
            <a:pPr lvl="0"/>
            <a:r>
              <a:rPr lang="fr-FR" dirty="0" err="1" smtClean="0"/>
              <a:t>tROISIEME</a:t>
            </a:r>
            <a:r>
              <a:rPr lang="fr-FR" dirty="0" smtClean="0"/>
              <a:t> niveau</a:t>
            </a:r>
          </a:p>
        </p:txBody>
      </p:sp>
      <p:sp>
        <p:nvSpPr>
          <p:cNvPr id="20" name="Titre 12"/>
          <p:cNvSpPr>
            <a:spLocks noGrp="1"/>
          </p:cNvSpPr>
          <p:nvPr>
            <p:ph type="title" hasCustomPrompt="1"/>
          </p:nvPr>
        </p:nvSpPr>
        <p:spPr>
          <a:xfrm>
            <a:off x="108186" y="2537550"/>
            <a:ext cx="2844000" cy="630942"/>
          </a:xfrm>
        </p:spPr>
        <p:txBody>
          <a:bodyPr wrap="square">
            <a:spAutoFit/>
          </a:bodyPr>
          <a:lstStyle>
            <a:lvl1pPr algn="ctr">
              <a:defRPr sz="3500" baseline="0"/>
            </a:lvl1pPr>
          </a:lstStyle>
          <a:p>
            <a:r>
              <a:rPr lang="fr-FR" dirty="0" smtClean="0"/>
              <a:t>Titre </a:t>
            </a:r>
            <a:r>
              <a:rPr lang="fr-FR" dirty="0" err="1" smtClean="0"/>
              <a:t>lorem</a:t>
            </a:r>
            <a:endParaRPr lang="fr-FR" dirty="0"/>
          </a:p>
        </p:txBody>
      </p:sp>
      <p:sp>
        <p:nvSpPr>
          <p:cNvPr id="3" name="Espace réservé du texte 2"/>
          <p:cNvSpPr>
            <a:spLocks noGrp="1"/>
          </p:cNvSpPr>
          <p:nvPr>
            <p:ph type="body" sz="quarter" idx="11" hasCustomPrompt="1"/>
          </p:nvPr>
        </p:nvSpPr>
        <p:spPr>
          <a:xfrm>
            <a:off x="234000" y="4597200"/>
            <a:ext cx="2592000" cy="704008"/>
          </a:xfrm>
        </p:spPr>
        <p:txBody>
          <a:bodyPr/>
          <a:lstStyle>
            <a:lvl1pPr marL="0" marR="0" indent="0" algn="ctr" defTabSz="914400" rtl="0" eaLnBrk="1" fontAlgn="auto" latinLnBrk="0" hangingPunct="1">
              <a:lnSpc>
                <a:spcPct val="100000"/>
              </a:lnSpc>
              <a:spcBef>
                <a:spcPts val="0"/>
              </a:spcBef>
              <a:spcAft>
                <a:spcPts val="300"/>
              </a:spcAft>
              <a:buClrTx/>
              <a:buSzTx/>
              <a:buFontTx/>
              <a:buNone/>
              <a:tabLst/>
              <a:defRPr sz="1000" b="0">
                <a:solidFill>
                  <a:schemeClr val="tx1"/>
                </a:solidFill>
              </a:defRPr>
            </a:lvl1pPr>
          </a:lstStyle>
          <a:p>
            <a:pPr algn="ctr">
              <a:spcAft>
                <a:spcPts val="300"/>
              </a:spcAft>
            </a:pPr>
            <a:r>
              <a:rPr lang="fr-FR" sz="1000" cap="all" baseline="0" dirty="0" smtClean="0">
                <a:solidFill>
                  <a:schemeClr val="tx1"/>
                </a:solidFill>
                <a:latin typeface="Arial Narrow" panose="020B0606020202030204" pitchFamily="34" charset="0"/>
              </a:rPr>
              <a:t>00 MOIS 2017</a:t>
            </a:r>
          </a:p>
          <a:p>
            <a:pPr marL="0" marR="0" indent="0" algn="ctr" defTabSz="914400" rtl="0" eaLnBrk="1" fontAlgn="auto" latinLnBrk="0" hangingPunct="1">
              <a:lnSpc>
                <a:spcPct val="100000"/>
              </a:lnSpc>
              <a:spcBef>
                <a:spcPts val="0"/>
              </a:spcBef>
              <a:spcAft>
                <a:spcPts val="300"/>
              </a:spcAft>
              <a:buClrTx/>
              <a:buSzTx/>
              <a:buFontTx/>
              <a:buNone/>
              <a:tabLst/>
              <a:defRPr/>
            </a:pPr>
            <a:r>
              <a:rPr lang="fr-FR" sz="1000" dirty="0" smtClean="0"/>
              <a:t>DIRECTION XXX</a:t>
            </a:r>
            <a:r>
              <a:rPr lang="fr-FR" sz="1000" dirty="0" smtClean="0">
                <a:solidFill>
                  <a:schemeClr val="tx1"/>
                </a:solidFill>
              </a:rPr>
              <a:t> -</a:t>
            </a:r>
            <a:r>
              <a:rPr lang="fr-FR" sz="1000" dirty="0" smtClean="0"/>
              <a:t> </a:t>
            </a:r>
            <a:r>
              <a:rPr lang="fr-FR" sz="1000" baseline="0" dirty="0" smtClean="0">
                <a:solidFill>
                  <a:schemeClr val="tx1"/>
                </a:solidFill>
                <a:latin typeface="+mn-lt"/>
                <a:cs typeface="Arial"/>
              </a:rPr>
              <a:t>CAISSE D’</a:t>
            </a:r>
            <a:r>
              <a:rPr lang="fr-FR" sz="1000" dirty="0" smtClean="0">
                <a:cs typeface="Arial"/>
              </a:rPr>
              <a:t>E</a:t>
            </a:r>
            <a:r>
              <a:rPr lang="fr-FR" sz="1000" baseline="0" dirty="0" smtClean="0">
                <a:solidFill>
                  <a:schemeClr val="tx1"/>
                </a:solidFill>
                <a:latin typeface="+mn-lt"/>
                <a:cs typeface="Arial"/>
              </a:rPr>
              <a:t>PARGNE XXX</a:t>
            </a:r>
            <a:endParaRPr lang="fr-FR" sz="1000" dirty="0" smtClean="0">
              <a:solidFill>
                <a:schemeClr val="tx1"/>
              </a:solidFill>
              <a:latin typeface="+mn-lt"/>
            </a:endParaRPr>
          </a:p>
        </p:txBody>
      </p:sp>
    </p:spTree>
    <p:extLst>
      <p:ext uri="{BB962C8B-B14F-4D97-AF65-F5344CB8AC3E}">
        <p14:creationId xmlns:p14="http://schemas.microsoft.com/office/powerpoint/2010/main" val="27628885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Page de garde visuel à insérer">
    <p:spTree>
      <p:nvGrpSpPr>
        <p:cNvPr id="1" name=""/>
        <p:cNvGrpSpPr/>
        <p:nvPr/>
      </p:nvGrpSpPr>
      <p:grpSpPr>
        <a:xfrm>
          <a:off x="0" y="0"/>
          <a:ext cx="0" cy="0"/>
          <a:chOff x="0" y="0"/>
          <a:chExt cx="0" cy="0"/>
        </a:xfrm>
      </p:grpSpPr>
      <p:sp>
        <p:nvSpPr>
          <p:cNvPr id="6" name="Espace réservé pour une image  5"/>
          <p:cNvSpPr>
            <a:spLocks noGrp="1"/>
          </p:cNvSpPr>
          <p:nvPr>
            <p:ph type="pic" sz="quarter" idx="12" hasCustomPrompt="1"/>
          </p:nvPr>
        </p:nvSpPr>
        <p:spPr>
          <a:xfrm>
            <a:off x="0" y="0"/>
            <a:ext cx="9144000" cy="6858000"/>
          </a:xfrm>
          <a:solidFill>
            <a:schemeClr val="bg1">
              <a:lumMod val="95000"/>
            </a:schemeClr>
          </a:solidFill>
        </p:spPr>
        <p:txBody>
          <a:bodyPr lIns="3240000" anchor="ctr"/>
          <a:lstStyle>
            <a:lvl1pPr algn="ctr">
              <a:defRPr/>
            </a:lvl1pPr>
          </a:lstStyle>
          <a:p>
            <a:pPr lvl="0"/>
            <a:r>
              <a:rPr lang="fr-FR" dirty="0" smtClean="0"/>
              <a:t>INSÉRER IMAGE </a:t>
            </a:r>
            <a:br>
              <a:rPr lang="fr-FR" dirty="0" smtClean="0"/>
            </a:br>
            <a:r>
              <a:rPr lang="fr-FR" dirty="0" smtClean="0"/>
              <a:t>254x190,5 mm</a:t>
            </a:r>
            <a:endParaRPr lang="fr-FR" dirty="0"/>
          </a:p>
        </p:txBody>
      </p:sp>
      <p:cxnSp>
        <p:nvCxnSpPr>
          <p:cNvPr id="9" name="Connecteur droit 8"/>
          <p:cNvCxnSpPr/>
          <p:nvPr userDrawn="1"/>
        </p:nvCxnSpPr>
        <p:spPr>
          <a:xfrm>
            <a:off x="198000" y="2501550"/>
            <a:ext cx="2664000" cy="0"/>
          </a:xfrm>
          <a:prstGeom prst="line">
            <a:avLst/>
          </a:prstGeom>
          <a:ln w="508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198000" y="4534790"/>
            <a:ext cx="2664000" cy="0"/>
          </a:xfrm>
          <a:prstGeom prst="line">
            <a:avLst/>
          </a:prstGeom>
          <a:ln w="508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8375337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ommaire">
    <p:bg>
      <p:bgPr>
        <a:solidFill>
          <a:schemeClr val="bg1"/>
        </a:solidFill>
        <a:effectLst/>
      </p:bgPr>
    </p:bg>
    <p:spTree>
      <p:nvGrpSpPr>
        <p:cNvPr id="1" name=""/>
        <p:cNvGrpSpPr/>
        <p:nvPr/>
      </p:nvGrpSpPr>
      <p:grpSpPr>
        <a:xfrm>
          <a:off x="0" y="0"/>
          <a:ext cx="0" cy="0"/>
          <a:chOff x="0" y="0"/>
          <a:chExt cx="0" cy="0"/>
        </a:xfrm>
      </p:grpSpPr>
      <p:sp>
        <p:nvSpPr>
          <p:cNvPr id="5" name="Titre 1"/>
          <p:cNvSpPr>
            <a:spLocks noGrp="1"/>
          </p:cNvSpPr>
          <p:nvPr>
            <p:ph type="title" hasCustomPrompt="1"/>
          </p:nvPr>
        </p:nvSpPr>
        <p:spPr>
          <a:xfrm>
            <a:off x="3995936" y="692696"/>
            <a:ext cx="1512000" cy="432048"/>
          </a:xfrm>
        </p:spPr>
        <p:txBody>
          <a:bodyPr anchor="t">
            <a:noAutofit/>
          </a:bodyPr>
          <a:lstStyle>
            <a:lvl1pPr algn="ctr">
              <a:defRPr sz="2200" b="1" cap="all">
                <a:solidFill>
                  <a:schemeClr val="accent1"/>
                </a:solidFill>
              </a:defRPr>
            </a:lvl1pPr>
          </a:lstStyle>
          <a:p>
            <a:r>
              <a:rPr lang="fr-FR" dirty="0" smtClean="0"/>
              <a:t>sommaire</a:t>
            </a:r>
            <a:endParaRPr lang="fr-FR" dirty="0"/>
          </a:p>
        </p:txBody>
      </p:sp>
      <p:sp>
        <p:nvSpPr>
          <p:cNvPr id="2" name="Espace réservé du pied de page 1"/>
          <p:cNvSpPr>
            <a:spLocks noGrp="1"/>
          </p:cNvSpPr>
          <p:nvPr>
            <p:ph type="ftr" sz="quarter" idx="14"/>
          </p:nvPr>
        </p:nvSpPr>
        <p:spPr/>
        <p:txBody>
          <a:bodyPr/>
          <a:lstStyle/>
          <a:p>
            <a:endParaRPr lang="fr-FR" dirty="0"/>
          </a:p>
        </p:txBody>
      </p:sp>
      <p:pic>
        <p:nvPicPr>
          <p:cNvPr id="13" name="Espace réservé pour une image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096480" y="6251818"/>
            <a:ext cx="1796000" cy="402987"/>
          </a:xfrm>
          <a:prstGeom prst="rect">
            <a:avLst/>
          </a:prstGeom>
        </p:spPr>
      </p:pic>
      <p:sp>
        <p:nvSpPr>
          <p:cNvPr id="4" name="Espace réservé du texte 3"/>
          <p:cNvSpPr>
            <a:spLocks noGrp="1"/>
          </p:cNvSpPr>
          <p:nvPr>
            <p:ph type="body" sz="quarter" idx="15"/>
          </p:nvPr>
        </p:nvSpPr>
        <p:spPr>
          <a:xfrm>
            <a:off x="2051050" y="1340768"/>
            <a:ext cx="6553398" cy="4968453"/>
          </a:xfrm>
        </p:spPr>
        <p:txBody>
          <a:bodyPr/>
          <a:lstStyle>
            <a:lvl1pPr>
              <a:spcBef>
                <a:spcPts val="1200"/>
              </a:spcBef>
              <a:spcAft>
                <a:spcPts val="600"/>
              </a:spcAft>
              <a:tabLst>
                <a:tab pos="5472000" algn="l"/>
              </a:tabLst>
              <a:defRPr sz="1800" cap="none" baseline="0">
                <a:solidFill>
                  <a:schemeClr val="tx1"/>
                </a:solidFill>
              </a:defRPr>
            </a:lvl1pPr>
            <a:lvl2pPr marL="540000">
              <a:lnSpc>
                <a:spcPts val="1800"/>
              </a:lnSpc>
              <a:tabLst>
                <a:tab pos="5472000" algn="l"/>
              </a:tabLst>
              <a:defRPr sz="1400" b="0" cap="none" baseline="0">
                <a:solidFill>
                  <a:schemeClr val="tx1"/>
                </a:solidFill>
              </a:defRPr>
            </a:lvl2pPr>
          </a:lstStyle>
          <a:p>
            <a:pPr lvl="0"/>
            <a:r>
              <a:rPr lang="fr-FR" dirty="0" smtClean="0"/>
              <a:t>Modifiez les styles du texte du masque</a:t>
            </a:r>
          </a:p>
          <a:p>
            <a:pPr lvl="1"/>
            <a:r>
              <a:rPr lang="fr-FR" dirty="0" smtClean="0"/>
              <a:t>Deuxième niveau</a:t>
            </a:r>
          </a:p>
        </p:txBody>
      </p:sp>
      <p:sp>
        <p:nvSpPr>
          <p:cNvPr id="3" name="Espace réservé du numéro de diapositive 2"/>
          <p:cNvSpPr>
            <a:spLocks noGrp="1"/>
          </p:cNvSpPr>
          <p:nvPr>
            <p:ph type="sldNum" sz="quarter" idx="16"/>
          </p:nvPr>
        </p:nvSpPr>
        <p:spPr/>
        <p:txBody>
          <a:bodyPr/>
          <a:lstStyle/>
          <a:p>
            <a:fld id="{0536D7D7-E68B-4848-A580-3E20DDE126DB}" type="slidenum">
              <a:rPr lang="fr-FR" smtClean="0"/>
              <a:pPr/>
              <a:t>‹N°›</a:t>
            </a:fld>
            <a:endParaRPr lang="fr-FR" dirty="0"/>
          </a:p>
        </p:txBody>
      </p:sp>
    </p:spTree>
    <p:extLst>
      <p:ext uri="{BB962C8B-B14F-4D97-AF65-F5344CB8AC3E}">
        <p14:creationId xmlns:p14="http://schemas.microsoft.com/office/powerpoint/2010/main" val="2641205343"/>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ection">
    <p:bg>
      <p:bgPr>
        <a:solidFill>
          <a:schemeClr val="bg1"/>
        </a:solidFill>
        <a:effectLst/>
      </p:bgPr>
    </p:bg>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2339752" y="2160032"/>
            <a:ext cx="4464496" cy="476880"/>
          </a:xfrm>
        </p:spPr>
        <p:txBody>
          <a:bodyPr>
            <a:noAutofit/>
          </a:bodyPr>
          <a:lstStyle>
            <a:lvl1pPr algn="ctr">
              <a:defRPr sz="2200">
                <a:solidFill>
                  <a:schemeClr val="tx1"/>
                </a:solidFill>
                <a:latin typeface="Arial" panose="020B0604020202020204" pitchFamily="34" charset="0"/>
                <a:cs typeface="Arial" panose="020B0604020202020204" pitchFamily="34" charset="0"/>
              </a:defRPr>
            </a:lvl1pPr>
          </a:lstStyle>
          <a:p>
            <a:r>
              <a:rPr lang="fr-FR" dirty="0" smtClean="0"/>
              <a:t>  </a:t>
            </a:r>
            <a:r>
              <a:rPr lang="fr-FR" dirty="0" err="1" smtClean="0"/>
              <a:t>lorem</a:t>
            </a:r>
            <a:r>
              <a:rPr lang="fr-FR" dirty="0" smtClean="0"/>
              <a:t> </a:t>
            </a:r>
            <a:r>
              <a:rPr lang="fr-FR" dirty="0" err="1" smtClean="0"/>
              <a:t>ipsum</a:t>
            </a:r>
            <a:endParaRPr lang="fr-FR" dirty="0"/>
          </a:p>
        </p:txBody>
      </p:sp>
      <p:sp>
        <p:nvSpPr>
          <p:cNvPr id="3" name="Sous-titre 2"/>
          <p:cNvSpPr>
            <a:spLocks noGrp="1"/>
          </p:cNvSpPr>
          <p:nvPr>
            <p:ph type="subTitle" idx="1" hasCustomPrompt="1"/>
          </p:nvPr>
        </p:nvSpPr>
        <p:spPr>
          <a:xfrm>
            <a:off x="2339752" y="2473200"/>
            <a:ext cx="4464496" cy="540000"/>
          </a:xfrm>
        </p:spPr>
        <p:txBody>
          <a:bodyPr tIns="82800">
            <a:normAutofit/>
          </a:bodyPr>
          <a:lstStyle>
            <a:lvl1pPr marL="0" indent="0" algn="ctr">
              <a:buNone/>
              <a:defRPr sz="2200" b="0" baseline="0">
                <a:solidFill>
                  <a:schemeClr val="tx1"/>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smtClean="0"/>
              <a:t>dolor</a:t>
            </a:r>
            <a:r>
              <a:rPr lang="fr-FR" dirty="0" smtClean="0"/>
              <a:t> </a:t>
            </a:r>
            <a:r>
              <a:rPr lang="fr-FR" dirty="0" err="1" smtClean="0"/>
              <a:t>sit</a:t>
            </a:r>
            <a:r>
              <a:rPr lang="fr-FR" dirty="0" smtClean="0"/>
              <a:t> </a:t>
            </a:r>
            <a:r>
              <a:rPr lang="fr-FR" dirty="0" err="1" smtClean="0"/>
              <a:t>Ipsum</a:t>
            </a:r>
            <a:r>
              <a:rPr lang="fr-FR" dirty="0" smtClean="0"/>
              <a:t> </a:t>
            </a:r>
          </a:p>
          <a:p>
            <a:endParaRPr lang="fr-FR" dirty="0" smtClean="0"/>
          </a:p>
          <a:p>
            <a:endParaRPr lang="fr-FR" dirty="0"/>
          </a:p>
        </p:txBody>
      </p:sp>
      <p:sp>
        <p:nvSpPr>
          <p:cNvPr id="6" name="Espace réservé du pied de page 5"/>
          <p:cNvSpPr>
            <a:spLocks noGrp="1"/>
          </p:cNvSpPr>
          <p:nvPr>
            <p:ph type="ftr" sz="quarter" idx="10"/>
          </p:nvPr>
        </p:nvSpPr>
        <p:spPr/>
        <p:txBody>
          <a:bodyPr/>
          <a:lstStyle/>
          <a:p>
            <a:endParaRPr lang="fr-FR" dirty="0"/>
          </a:p>
        </p:txBody>
      </p:sp>
      <p:sp>
        <p:nvSpPr>
          <p:cNvPr id="7" name="Espace réservé du numéro de diapositive 6"/>
          <p:cNvSpPr>
            <a:spLocks noGrp="1"/>
          </p:cNvSpPr>
          <p:nvPr>
            <p:ph type="sldNum" sz="quarter" idx="11"/>
          </p:nvPr>
        </p:nvSpPr>
        <p:spPr/>
        <p:txBody>
          <a:bodyPr/>
          <a:lstStyle/>
          <a:p>
            <a:fld id="{0536D7D7-E68B-4848-A580-3E20DDE126DB}" type="slidenum">
              <a:rPr lang="fr-FR" smtClean="0"/>
              <a:pPr/>
              <a:t>‹N°›</a:t>
            </a:fld>
            <a:endParaRPr lang="fr-FR" dirty="0"/>
          </a:p>
        </p:txBody>
      </p:sp>
      <p:sp>
        <p:nvSpPr>
          <p:cNvPr id="11" name="Forme en L 10"/>
          <p:cNvSpPr/>
          <p:nvPr userDrawn="1"/>
        </p:nvSpPr>
        <p:spPr>
          <a:xfrm>
            <a:off x="2016000" y="2332800"/>
            <a:ext cx="1656000" cy="1656000"/>
          </a:xfrm>
          <a:prstGeom prst="corner">
            <a:avLst>
              <a:gd name="adj1" fmla="val 22107"/>
              <a:gd name="adj2" fmla="val 22031"/>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Forme en L 11"/>
          <p:cNvSpPr/>
          <p:nvPr userDrawn="1"/>
        </p:nvSpPr>
        <p:spPr>
          <a:xfrm rot="10800000">
            <a:off x="5472000" y="1196753"/>
            <a:ext cx="1656000" cy="1656000"/>
          </a:xfrm>
          <a:prstGeom prst="corner">
            <a:avLst>
              <a:gd name="adj1" fmla="val 22107"/>
              <a:gd name="adj2" fmla="val 22031"/>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4" name="Espace réservé pour une image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096480" y="6251818"/>
            <a:ext cx="1796000" cy="402987"/>
          </a:xfrm>
          <a:prstGeom prst="rect">
            <a:avLst/>
          </a:prstGeom>
        </p:spPr>
      </p:pic>
      <p:sp>
        <p:nvSpPr>
          <p:cNvPr id="5" name="Espace réservé du texte 4"/>
          <p:cNvSpPr>
            <a:spLocks noGrp="1"/>
          </p:cNvSpPr>
          <p:nvPr>
            <p:ph type="body" sz="quarter" idx="12"/>
          </p:nvPr>
        </p:nvSpPr>
        <p:spPr>
          <a:xfrm>
            <a:off x="2483768" y="4292600"/>
            <a:ext cx="4176713" cy="2016720"/>
          </a:xfrm>
        </p:spPr>
        <p:txBody>
          <a:bodyPr/>
          <a:lstStyle>
            <a:lvl1pPr marL="342900" indent="-216000">
              <a:lnSpc>
                <a:spcPts val="3000"/>
              </a:lnSpc>
              <a:spcAft>
                <a:spcPts val="0"/>
              </a:spcAft>
              <a:buFont typeface="+mj-lt"/>
              <a:buAutoNum type="arabicPeriod"/>
              <a:defRPr sz="1400" b="0" cap="none" baseline="0">
                <a:solidFill>
                  <a:schemeClr val="tx1"/>
                </a:solidFill>
              </a:defRPr>
            </a:lvl1pPr>
          </a:lstStyle>
          <a:p>
            <a:pPr lvl="0"/>
            <a:r>
              <a:rPr lang="fr-FR" dirty="0" smtClean="0"/>
              <a:t>Modifiez les styles du texte du masque</a:t>
            </a:r>
          </a:p>
        </p:txBody>
      </p:sp>
      <p:sp>
        <p:nvSpPr>
          <p:cNvPr id="9" name="Espace réservé du texte 8"/>
          <p:cNvSpPr>
            <a:spLocks noGrp="1"/>
          </p:cNvSpPr>
          <p:nvPr>
            <p:ph type="body" sz="quarter" idx="13" hasCustomPrompt="1"/>
          </p:nvPr>
        </p:nvSpPr>
        <p:spPr>
          <a:xfrm>
            <a:off x="4284080" y="1845171"/>
            <a:ext cx="575841" cy="575717"/>
          </a:xfrm>
        </p:spPr>
        <p:txBody>
          <a:bodyPr/>
          <a:lstStyle>
            <a:lvl1pPr>
              <a:defRPr b="1"/>
            </a:lvl1pPr>
          </a:lstStyle>
          <a:p>
            <a:pPr lvl="0"/>
            <a:r>
              <a:rPr lang="fr-FR" dirty="0" smtClean="0"/>
              <a:t>I-</a:t>
            </a:r>
            <a:endParaRPr lang="fr-FR" dirty="0"/>
          </a:p>
        </p:txBody>
      </p:sp>
    </p:spTree>
    <p:extLst>
      <p:ext uri="{BB962C8B-B14F-4D97-AF65-F5344CB8AC3E}">
        <p14:creationId xmlns:p14="http://schemas.microsoft.com/office/powerpoint/2010/main" val="364142689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 textes">
    <p:bg>
      <p:bgPr>
        <a:solidFill>
          <a:schemeClr val="bg1"/>
        </a:solidFill>
        <a:effectLst/>
      </p:bgPr>
    </p:bg>
    <p:spTree>
      <p:nvGrpSpPr>
        <p:cNvPr id="1" name=""/>
        <p:cNvGrpSpPr/>
        <p:nvPr/>
      </p:nvGrpSpPr>
      <p:grpSpPr>
        <a:xfrm>
          <a:off x="0" y="0"/>
          <a:ext cx="0" cy="0"/>
          <a:chOff x="0" y="0"/>
          <a:chExt cx="0" cy="0"/>
        </a:xfrm>
      </p:grpSpPr>
      <p:sp>
        <p:nvSpPr>
          <p:cNvPr id="2" name="Espace réservé du pied de page 1"/>
          <p:cNvSpPr>
            <a:spLocks noGrp="1"/>
          </p:cNvSpPr>
          <p:nvPr>
            <p:ph type="ftr" sz="quarter" idx="14"/>
          </p:nvPr>
        </p:nvSpPr>
        <p:spPr/>
        <p:txBody>
          <a:bodyPr/>
          <a:lstStyle/>
          <a:p>
            <a:endParaRPr lang="fr-FR" dirty="0"/>
          </a:p>
        </p:txBody>
      </p:sp>
      <p:sp>
        <p:nvSpPr>
          <p:cNvPr id="7" name="Espace réservé du numéro de diapositive 6"/>
          <p:cNvSpPr>
            <a:spLocks noGrp="1"/>
          </p:cNvSpPr>
          <p:nvPr>
            <p:ph type="sldNum" sz="quarter" idx="15"/>
          </p:nvPr>
        </p:nvSpPr>
        <p:spPr/>
        <p:txBody>
          <a:bodyPr/>
          <a:lstStyle/>
          <a:p>
            <a:fld id="{0536D7D7-E68B-4848-A580-3E20DDE126DB}" type="slidenum">
              <a:rPr lang="fr-FR" smtClean="0"/>
              <a:pPr/>
              <a:t>‹N°›</a:t>
            </a:fld>
            <a:endParaRPr lang="fr-FR" dirty="0"/>
          </a:p>
        </p:txBody>
      </p:sp>
      <p:sp>
        <p:nvSpPr>
          <p:cNvPr id="4" name="Espace réservé du texte 3"/>
          <p:cNvSpPr>
            <a:spLocks noGrp="1"/>
          </p:cNvSpPr>
          <p:nvPr>
            <p:ph type="body" sz="quarter" idx="16"/>
          </p:nvPr>
        </p:nvSpPr>
        <p:spPr>
          <a:xfrm>
            <a:off x="1026000" y="1620000"/>
            <a:ext cx="3618008" cy="584864"/>
          </a:xfrm>
        </p:spPr>
        <p:txBody>
          <a:bodyPr/>
          <a:lstStyle>
            <a:lvl1pPr marL="144000" indent="-144000">
              <a:spcBef>
                <a:spcPts val="300"/>
              </a:spcBef>
              <a:spcAft>
                <a:spcPts val="1200"/>
              </a:spcAft>
              <a:buClr>
                <a:schemeClr val="accent1"/>
              </a:buClr>
              <a:buFont typeface="Britannic Bold" panose="020B0903060703020204" pitchFamily="34" charset="0"/>
              <a:buChar char="&gt;"/>
              <a:defRPr sz="1200">
                <a:solidFill>
                  <a:schemeClr val="tx1"/>
                </a:solidFill>
              </a:defRPr>
            </a:lvl1pPr>
          </a:lstStyle>
          <a:p>
            <a:pPr lvl="0"/>
            <a:r>
              <a:rPr lang="fr-FR" dirty="0" smtClean="0"/>
              <a:t>Modifiez les styles du texte du masque</a:t>
            </a:r>
          </a:p>
        </p:txBody>
      </p:sp>
      <p:sp>
        <p:nvSpPr>
          <p:cNvPr id="8" name="Espace réservé du texte 7"/>
          <p:cNvSpPr>
            <a:spLocks noGrp="1"/>
          </p:cNvSpPr>
          <p:nvPr>
            <p:ph type="body" sz="quarter" idx="17"/>
          </p:nvPr>
        </p:nvSpPr>
        <p:spPr>
          <a:xfrm>
            <a:off x="1026001" y="2060848"/>
            <a:ext cx="3618008" cy="1440160"/>
          </a:xfrm>
        </p:spPr>
        <p:txBody>
          <a:bodyPr/>
          <a:lstStyle>
            <a:lvl1pPr marL="144000">
              <a:lnSpc>
                <a:spcPts val="1600"/>
              </a:lnSpc>
              <a:spcAft>
                <a:spcPts val="0"/>
              </a:spcAft>
              <a:defRPr sz="1200" b="0" cap="none" baseline="0">
                <a:solidFill>
                  <a:schemeClr val="tx1"/>
                </a:solidFill>
              </a:defRPr>
            </a:lvl1pPr>
          </a:lstStyle>
          <a:p>
            <a:pPr lvl="0"/>
            <a:r>
              <a:rPr lang="fr-FR" dirty="0" smtClean="0"/>
              <a:t>Modifiez les styles du texte du masque</a:t>
            </a:r>
          </a:p>
        </p:txBody>
      </p:sp>
      <p:sp>
        <p:nvSpPr>
          <p:cNvPr id="9" name="Titre 8"/>
          <p:cNvSpPr>
            <a:spLocks noGrp="1"/>
          </p:cNvSpPr>
          <p:nvPr>
            <p:ph type="title" hasCustomPrompt="1"/>
          </p:nvPr>
        </p:nvSpPr>
        <p:spPr>
          <a:xfrm>
            <a:off x="1026000" y="306000"/>
            <a:ext cx="3816424" cy="769441"/>
          </a:xfrm>
        </p:spPr>
        <p:txBody>
          <a:bodyPr/>
          <a:lstStyle>
            <a:lvl1pPr>
              <a:defRPr baseline="0"/>
            </a:lvl1pPr>
          </a:lstStyle>
          <a:p>
            <a:r>
              <a:rPr lang="fr-FR" dirty="0" smtClean="0"/>
              <a:t>Titre </a:t>
            </a:r>
            <a:r>
              <a:rPr lang="fr-FR" dirty="0" err="1" smtClean="0"/>
              <a:t>lorem</a:t>
            </a:r>
            <a:r>
              <a:rPr lang="fr-FR" dirty="0" smtClean="0"/>
              <a:t> </a:t>
            </a:r>
            <a:r>
              <a:rPr lang="fr-FR" dirty="0" err="1" smtClean="0"/>
              <a:t>ipsum</a:t>
            </a:r>
            <a:r>
              <a:rPr lang="fr-FR" dirty="0" smtClean="0"/>
              <a:t> </a:t>
            </a:r>
            <a:r>
              <a:rPr lang="fr-FR" dirty="0" err="1" smtClean="0"/>
              <a:t>dolor</a:t>
            </a:r>
            <a:r>
              <a:rPr lang="fr-FR" dirty="0" smtClean="0"/>
              <a:t/>
            </a:r>
            <a:br>
              <a:rPr lang="fr-FR" dirty="0" smtClean="0"/>
            </a:br>
            <a:r>
              <a:rPr lang="fr-FR" dirty="0" err="1" smtClean="0"/>
              <a:t>dolor</a:t>
            </a:r>
            <a:r>
              <a:rPr lang="fr-FR" dirty="0" smtClean="0"/>
              <a:t> </a:t>
            </a:r>
            <a:r>
              <a:rPr lang="fr-FR" dirty="0" err="1" smtClean="0"/>
              <a:t>sit</a:t>
            </a:r>
            <a:r>
              <a:rPr lang="fr-FR" dirty="0" smtClean="0"/>
              <a:t> </a:t>
            </a:r>
            <a:r>
              <a:rPr lang="fr-FR" dirty="0" err="1" smtClean="0"/>
              <a:t>amet</a:t>
            </a:r>
            <a:r>
              <a:rPr lang="fr-FR" dirty="0" smtClean="0"/>
              <a:t> </a:t>
            </a:r>
            <a:r>
              <a:rPr lang="fr-FR" dirty="0" err="1" smtClean="0"/>
              <a:t>lorem</a:t>
            </a:r>
            <a:endParaRPr lang="fr-FR" dirty="0"/>
          </a:p>
        </p:txBody>
      </p:sp>
      <p:cxnSp>
        <p:nvCxnSpPr>
          <p:cNvPr id="10" name="Connecteur droit 9"/>
          <p:cNvCxnSpPr/>
          <p:nvPr userDrawn="1"/>
        </p:nvCxnSpPr>
        <p:spPr>
          <a:xfrm>
            <a:off x="1123200" y="1116000"/>
            <a:ext cx="3564000" cy="0"/>
          </a:xfrm>
          <a:prstGeom prst="line">
            <a:avLst/>
          </a:prstGeom>
          <a:ln w="508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4680000" y="1700213"/>
            <a:ext cx="0" cy="1582987"/>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5" name="Espace réservé pour une image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096480" y="6251818"/>
            <a:ext cx="1796000" cy="402987"/>
          </a:xfrm>
          <a:prstGeom prst="rect">
            <a:avLst/>
          </a:prstGeom>
        </p:spPr>
      </p:pic>
      <p:sp>
        <p:nvSpPr>
          <p:cNvPr id="5" name="Espace réservé du texte 4"/>
          <p:cNvSpPr>
            <a:spLocks noGrp="1"/>
          </p:cNvSpPr>
          <p:nvPr>
            <p:ph type="body" sz="quarter" idx="18"/>
          </p:nvPr>
        </p:nvSpPr>
        <p:spPr>
          <a:xfrm>
            <a:off x="4932363" y="1628775"/>
            <a:ext cx="3816350" cy="1871663"/>
          </a:xfrm>
        </p:spPr>
        <p:txBody>
          <a:bodyPr/>
          <a:lstStyle>
            <a:lvl1pPr>
              <a:defRPr sz="1800" cap="none" baseline="0">
                <a:solidFill>
                  <a:schemeClr val="accent1"/>
                </a:solidFill>
              </a:defRPr>
            </a:lvl1pPr>
          </a:lstStyle>
          <a:p>
            <a:pPr lvl="0"/>
            <a:r>
              <a:rPr lang="fr-FR" dirty="0" smtClean="0"/>
              <a:t>Modifiez les styles du texte du masque</a:t>
            </a:r>
          </a:p>
        </p:txBody>
      </p:sp>
      <p:sp>
        <p:nvSpPr>
          <p:cNvPr id="12" name="Espace réservé du texte 3"/>
          <p:cNvSpPr>
            <a:spLocks noGrp="1"/>
          </p:cNvSpPr>
          <p:nvPr>
            <p:ph type="body" sz="quarter" idx="19"/>
          </p:nvPr>
        </p:nvSpPr>
        <p:spPr>
          <a:xfrm>
            <a:off x="1674072" y="4176000"/>
            <a:ext cx="7218408" cy="1989304"/>
          </a:xfrm>
        </p:spPr>
        <p:txBody>
          <a:bodyPr/>
          <a:lstStyle>
            <a:lvl1pPr marL="324000" indent="-144000">
              <a:lnSpc>
                <a:spcPts val="1600"/>
              </a:lnSpc>
              <a:spcBef>
                <a:spcPts val="0"/>
              </a:spcBef>
              <a:spcAft>
                <a:spcPts val="0"/>
              </a:spcAft>
              <a:buClr>
                <a:schemeClr val="accent1"/>
              </a:buClr>
              <a:buFont typeface="Wingdings" panose="05000000000000000000" pitchFamily="2" charset="2"/>
              <a:buChar char="§"/>
              <a:defRPr sz="1200" b="0" cap="none" baseline="0">
                <a:solidFill>
                  <a:schemeClr val="tx1"/>
                </a:solidFill>
              </a:defRPr>
            </a:lvl1pPr>
          </a:lstStyle>
          <a:p>
            <a:pPr lvl="0"/>
            <a:r>
              <a:rPr lang="fr-FR" dirty="0" smtClean="0"/>
              <a:t>Modifiez les styles du texte du masque</a:t>
            </a:r>
          </a:p>
        </p:txBody>
      </p:sp>
      <p:sp>
        <p:nvSpPr>
          <p:cNvPr id="13" name="Espace réservé du texte 3"/>
          <p:cNvSpPr>
            <a:spLocks noGrp="1"/>
          </p:cNvSpPr>
          <p:nvPr>
            <p:ph type="body" sz="quarter" idx="20"/>
          </p:nvPr>
        </p:nvSpPr>
        <p:spPr>
          <a:xfrm>
            <a:off x="1674072" y="3816000"/>
            <a:ext cx="7218408" cy="584864"/>
          </a:xfrm>
        </p:spPr>
        <p:txBody>
          <a:bodyPr/>
          <a:lstStyle>
            <a:lvl1pPr marL="144000" indent="-144000">
              <a:spcBef>
                <a:spcPts val="300"/>
              </a:spcBef>
              <a:spcAft>
                <a:spcPts val="1200"/>
              </a:spcAft>
              <a:buClr>
                <a:schemeClr val="accent1"/>
              </a:buClr>
              <a:buFont typeface="Britannic Bold" panose="020B0903060703020204" pitchFamily="34" charset="0"/>
              <a:buChar char="&gt;"/>
              <a:defRPr sz="1200">
                <a:solidFill>
                  <a:schemeClr val="tx1"/>
                </a:solidFill>
              </a:defRPr>
            </a:lvl1pPr>
          </a:lstStyle>
          <a:p>
            <a:pPr lvl="0"/>
            <a:r>
              <a:rPr lang="fr-FR" dirty="0" smtClean="0"/>
              <a:t>Modifiez les styles du texte du masque</a:t>
            </a:r>
          </a:p>
        </p:txBody>
      </p:sp>
    </p:spTree>
    <p:extLst>
      <p:ext uri="{BB962C8B-B14F-4D97-AF65-F5344CB8AC3E}">
        <p14:creationId xmlns:p14="http://schemas.microsoft.com/office/powerpoint/2010/main" val="1056910492"/>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2 textes">
    <p:bg>
      <p:bgPr>
        <a:solidFill>
          <a:schemeClr val="bg1"/>
        </a:solidFill>
        <a:effectLst/>
      </p:bgPr>
    </p:bg>
    <p:spTree>
      <p:nvGrpSpPr>
        <p:cNvPr id="1" name=""/>
        <p:cNvGrpSpPr/>
        <p:nvPr/>
      </p:nvGrpSpPr>
      <p:grpSpPr>
        <a:xfrm>
          <a:off x="0" y="0"/>
          <a:ext cx="0" cy="0"/>
          <a:chOff x="0" y="0"/>
          <a:chExt cx="0" cy="0"/>
        </a:xfrm>
      </p:grpSpPr>
      <p:sp>
        <p:nvSpPr>
          <p:cNvPr id="2" name="Espace réservé du pied de page 1"/>
          <p:cNvSpPr>
            <a:spLocks noGrp="1"/>
          </p:cNvSpPr>
          <p:nvPr>
            <p:ph type="ftr" sz="quarter" idx="14"/>
          </p:nvPr>
        </p:nvSpPr>
        <p:spPr/>
        <p:txBody>
          <a:bodyPr/>
          <a:lstStyle/>
          <a:p>
            <a:endParaRPr lang="fr-FR" dirty="0"/>
          </a:p>
        </p:txBody>
      </p:sp>
      <p:sp>
        <p:nvSpPr>
          <p:cNvPr id="7" name="Espace réservé du numéro de diapositive 6"/>
          <p:cNvSpPr>
            <a:spLocks noGrp="1"/>
          </p:cNvSpPr>
          <p:nvPr>
            <p:ph type="sldNum" sz="quarter" idx="15"/>
          </p:nvPr>
        </p:nvSpPr>
        <p:spPr/>
        <p:txBody>
          <a:bodyPr/>
          <a:lstStyle/>
          <a:p>
            <a:fld id="{0536D7D7-E68B-4848-A580-3E20DDE126DB}" type="slidenum">
              <a:rPr lang="fr-FR" smtClean="0"/>
              <a:pPr/>
              <a:t>‹N°›</a:t>
            </a:fld>
            <a:endParaRPr lang="fr-FR" dirty="0"/>
          </a:p>
        </p:txBody>
      </p:sp>
      <p:sp>
        <p:nvSpPr>
          <p:cNvPr id="4" name="Espace réservé du texte 3"/>
          <p:cNvSpPr>
            <a:spLocks noGrp="1"/>
          </p:cNvSpPr>
          <p:nvPr>
            <p:ph type="body" sz="quarter" idx="16"/>
          </p:nvPr>
        </p:nvSpPr>
        <p:spPr>
          <a:xfrm>
            <a:off x="1025999" y="1620000"/>
            <a:ext cx="7722463" cy="584864"/>
          </a:xfrm>
        </p:spPr>
        <p:txBody>
          <a:bodyPr/>
          <a:lstStyle>
            <a:lvl1pPr marL="144000" indent="-144000">
              <a:spcBef>
                <a:spcPts val="300"/>
              </a:spcBef>
              <a:spcAft>
                <a:spcPts val="1200"/>
              </a:spcAft>
              <a:buClr>
                <a:schemeClr val="accent1"/>
              </a:buClr>
              <a:buFont typeface="Britannic Bold" panose="020B0903060703020204" pitchFamily="34" charset="0"/>
              <a:buChar char="&gt;"/>
              <a:defRPr sz="1200">
                <a:solidFill>
                  <a:schemeClr val="tx1"/>
                </a:solidFill>
              </a:defRPr>
            </a:lvl1pPr>
          </a:lstStyle>
          <a:p>
            <a:pPr lvl="0"/>
            <a:r>
              <a:rPr lang="fr-FR" dirty="0" smtClean="0"/>
              <a:t>Modifiez les styles du texte du masque</a:t>
            </a:r>
          </a:p>
        </p:txBody>
      </p:sp>
      <p:sp>
        <p:nvSpPr>
          <p:cNvPr id="8" name="Espace réservé du texte 7"/>
          <p:cNvSpPr>
            <a:spLocks noGrp="1"/>
          </p:cNvSpPr>
          <p:nvPr>
            <p:ph type="body" sz="quarter" idx="17"/>
          </p:nvPr>
        </p:nvSpPr>
        <p:spPr>
          <a:xfrm>
            <a:off x="1026000" y="2060848"/>
            <a:ext cx="7722463" cy="4032448"/>
          </a:xfrm>
        </p:spPr>
        <p:txBody>
          <a:bodyPr/>
          <a:lstStyle>
            <a:lvl1pPr marL="144000">
              <a:lnSpc>
                <a:spcPts val="1600"/>
              </a:lnSpc>
              <a:spcAft>
                <a:spcPts val="0"/>
              </a:spcAft>
              <a:defRPr sz="1200" b="0" cap="none" baseline="0">
                <a:solidFill>
                  <a:schemeClr val="tx1"/>
                </a:solidFill>
              </a:defRPr>
            </a:lvl1pPr>
          </a:lstStyle>
          <a:p>
            <a:pPr lvl="0"/>
            <a:r>
              <a:rPr lang="fr-FR" dirty="0" smtClean="0"/>
              <a:t>Modifiez les styles du texte du masque</a:t>
            </a:r>
          </a:p>
        </p:txBody>
      </p:sp>
      <p:sp>
        <p:nvSpPr>
          <p:cNvPr id="9" name="Titre 8"/>
          <p:cNvSpPr>
            <a:spLocks noGrp="1"/>
          </p:cNvSpPr>
          <p:nvPr>
            <p:ph type="title" hasCustomPrompt="1"/>
          </p:nvPr>
        </p:nvSpPr>
        <p:spPr>
          <a:xfrm>
            <a:off x="1026000" y="306000"/>
            <a:ext cx="3816424" cy="769441"/>
          </a:xfrm>
        </p:spPr>
        <p:txBody>
          <a:bodyPr/>
          <a:lstStyle>
            <a:lvl1pPr>
              <a:defRPr baseline="0"/>
            </a:lvl1pPr>
          </a:lstStyle>
          <a:p>
            <a:r>
              <a:rPr lang="fr-FR" dirty="0" smtClean="0"/>
              <a:t>Titre </a:t>
            </a:r>
            <a:r>
              <a:rPr lang="fr-FR" dirty="0" err="1" smtClean="0"/>
              <a:t>lorem</a:t>
            </a:r>
            <a:r>
              <a:rPr lang="fr-FR" dirty="0" smtClean="0"/>
              <a:t> </a:t>
            </a:r>
            <a:r>
              <a:rPr lang="fr-FR" dirty="0" err="1" smtClean="0"/>
              <a:t>ipsum</a:t>
            </a:r>
            <a:r>
              <a:rPr lang="fr-FR" dirty="0" smtClean="0"/>
              <a:t> </a:t>
            </a:r>
            <a:r>
              <a:rPr lang="fr-FR" dirty="0" err="1" smtClean="0"/>
              <a:t>dolor</a:t>
            </a:r>
            <a:r>
              <a:rPr lang="fr-FR" dirty="0" smtClean="0"/>
              <a:t/>
            </a:r>
            <a:br>
              <a:rPr lang="fr-FR" dirty="0" smtClean="0"/>
            </a:br>
            <a:r>
              <a:rPr lang="fr-FR" dirty="0" err="1" smtClean="0"/>
              <a:t>dolor</a:t>
            </a:r>
            <a:r>
              <a:rPr lang="fr-FR" dirty="0" smtClean="0"/>
              <a:t> </a:t>
            </a:r>
            <a:r>
              <a:rPr lang="fr-FR" dirty="0" err="1" smtClean="0"/>
              <a:t>sit</a:t>
            </a:r>
            <a:r>
              <a:rPr lang="fr-FR" dirty="0" smtClean="0"/>
              <a:t> </a:t>
            </a:r>
            <a:r>
              <a:rPr lang="fr-FR" dirty="0" err="1" smtClean="0"/>
              <a:t>amet</a:t>
            </a:r>
            <a:r>
              <a:rPr lang="fr-FR" dirty="0" smtClean="0"/>
              <a:t> </a:t>
            </a:r>
            <a:r>
              <a:rPr lang="fr-FR" dirty="0" err="1" smtClean="0"/>
              <a:t>lorem</a:t>
            </a:r>
            <a:endParaRPr lang="fr-FR" dirty="0"/>
          </a:p>
        </p:txBody>
      </p:sp>
      <p:cxnSp>
        <p:nvCxnSpPr>
          <p:cNvPr id="10" name="Connecteur droit 9"/>
          <p:cNvCxnSpPr/>
          <p:nvPr userDrawn="1"/>
        </p:nvCxnSpPr>
        <p:spPr>
          <a:xfrm>
            <a:off x="1123200" y="1116000"/>
            <a:ext cx="3564000" cy="0"/>
          </a:xfrm>
          <a:prstGeom prst="line">
            <a:avLst/>
          </a:prstGeom>
          <a:ln w="508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5" name="Espace réservé pour une image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096480" y="6251818"/>
            <a:ext cx="1796000" cy="402987"/>
          </a:xfrm>
          <a:prstGeom prst="rect">
            <a:avLst/>
          </a:prstGeom>
        </p:spPr>
      </p:pic>
    </p:spTree>
    <p:extLst>
      <p:ext uri="{BB962C8B-B14F-4D97-AF65-F5344CB8AC3E}">
        <p14:creationId xmlns:p14="http://schemas.microsoft.com/office/powerpoint/2010/main" val="4144731873"/>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 texte et tableau">
    <p:bg>
      <p:bgPr>
        <a:solidFill>
          <a:schemeClr val="bg1"/>
        </a:solidFill>
        <a:effectLst/>
      </p:bgPr>
    </p:bg>
    <p:spTree>
      <p:nvGrpSpPr>
        <p:cNvPr id="1" name=""/>
        <p:cNvGrpSpPr/>
        <p:nvPr/>
      </p:nvGrpSpPr>
      <p:grpSpPr>
        <a:xfrm>
          <a:off x="0" y="0"/>
          <a:ext cx="0" cy="0"/>
          <a:chOff x="0" y="0"/>
          <a:chExt cx="0" cy="0"/>
        </a:xfrm>
      </p:grpSpPr>
      <p:sp>
        <p:nvSpPr>
          <p:cNvPr id="2" name="Espace réservé du pied de page 1"/>
          <p:cNvSpPr>
            <a:spLocks noGrp="1"/>
          </p:cNvSpPr>
          <p:nvPr>
            <p:ph type="ftr" sz="quarter" idx="14"/>
          </p:nvPr>
        </p:nvSpPr>
        <p:spPr/>
        <p:txBody>
          <a:bodyPr/>
          <a:lstStyle/>
          <a:p>
            <a:endParaRPr lang="fr-FR" dirty="0"/>
          </a:p>
        </p:txBody>
      </p:sp>
      <p:sp>
        <p:nvSpPr>
          <p:cNvPr id="7" name="Espace réservé du numéro de diapositive 6"/>
          <p:cNvSpPr>
            <a:spLocks noGrp="1"/>
          </p:cNvSpPr>
          <p:nvPr>
            <p:ph type="sldNum" sz="quarter" idx="15"/>
          </p:nvPr>
        </p:nvSpPr>
        <p:spPr/>
        <p:txBody>
          <a:bodyPr/>
          <a:lstStyle/>
          <a:p>
            <a:fld id="{0536D7D7-E68B-4848-A580-3E20DDE126DB}" type="slidenum">
              <a:rPr lang="fr-FR" smtClean="0"/>
              <a:pPr/>
              <a:t>‹N°›</a:t>
            </a:fld>
            <a:endParaRPr lang="fr-FR" dirty="0"/>
          </a:p>
        </p:txBody>
      </p:sp>
      <p:sp>
        <p:nvSpPr>
          <p:cNvPr id="4" name="Espace réservé du texte 3"/>
          <p:cNvSpPr>
            <a:spLocks noGrp="1"/>
          </p:cNvSpPr>
          <p:nvPr>
            <p:ph type="body" sz="quarter" idx="16"/>
          </p:nvPr>
        </p:nvSpPr>
        <p:spPr>
          <a:xfrm>
            <a:off x="1026000" y="1620000"/>
            <a:ext cx="7633394" cy="1873250"/>
          </a:xfrm>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hasCustomPrompt="1"/>
          </p:nvPr>
        </p:nvSpPr>
        <p:spPr>
          <a:xfrm>
            <a:off x="1026000" y="306000"/>
            <a:ext cx="3816424" cy="769441"/>
          </a:xfrm>
        </p:spPr>
        <p:txBody>
          <a:bodyPr/>
          <a:lstStyle>
            <a:lvl1pPr>
              <a:defRPr baseline="0"/>
            </a:lvl1pPr>
          </a:lstStyle>
          <a:p>
            <a:r>
              <a:rPr lang="fr-FR" dirty="0" smtClean="0"/>
              <a:t>Titre </a:t>
            </a:r>
            <a:r>
              <a:rPr lang="fr-FR" dirty="0" err="1" smtClean="0"/>
              <a:t>lorem</a:t>
            </a:r>
            <a:r>
              <a:rPr lang="fr-FR" dirty="0" smtClean="0"/>
              <a:t> </a:t>
            </a:r>
            <a:r>
              <a:rPr lang="fr-FR" dirty="0" err="1" smtClean="0"/>
              <a:t>ipsum</a:t>
            </a:r>
            <a:r>
              <a:rPr lang="fr-FR" dirty="0" smtClean="0"/>
              <a:t> </a:t>
            </a:r>
            <a:r>
              <a:rPr lang="fr-FR" dirty="0" err="1" smtClean="0"/>
              <a:t>dolor</a:t>
            </a:r>
            <a:r>
              <a:rPr lang="fr-FR" dirty="0" smtClean="0"/>
              <a:t/>
            </a:r>
            <a:br>
              <a:rPr lang="fr-FR" dirty="0" smtClean="0"/>
            </a:br>
            <a:r>
              <a:rPr lang="fr-FR" dirty="0" err="1" smtClean="0"/>
              <a:t>dolor</a:t>
            </a:r>
            <a:r>
              <a:rPr lang="fr-FR" dirty="0" smtClean="0"/>
              <a:t> </a:t>
            </a:r>
            <a:r>
              <a:rPr lang="fr-FR" dirty="0" err="1" smtClean="0"/>
              <a:t>sit</a:t>
            </a:r>
            <a:r>
              <a:rPr lang="fr-FR" dirty="0" smtClean="0"/>
              <a:t> </a:t>
            </a:r>
            <a:r>
              <a:rPr lang="fr-FR" dirty="0" err="1" smtClean="0"/>
              <a:t>amet</a:t>
            </a:r>
            <a:r>
              <a:rPr lang="fr-FR" dirty="0" smtClean="0"/>
              <a:t> </a:t>
            </a:r>
            <a:r>
              <a:rPr lang="fr-FR" dirty="0" err="1" smtClean="0"/>
              <a:t>lorem</a:t>
            </a:r>
            <a:endParaRPr lang="fr-FR" dirty="0"/>
          </a:p>
        </p:txBody>
      </p:sp>
      <p:cxnSp>
        <p:nvCxnSpPr>
          <p:cNvPr id="10" name="Connecteur droit 9"/>
          <p:cNvCxnSpPr/>
          <p:nvPr userDrawn="1"/>
        </p:nvCxnSpPr>
        <p:spPr>
          <a:xfrm>
            <a:off x="1123200" y="1116000"/>
            <a:ext cx="3564000" cy="0"/>
          </a:xfrm>
          <a:prstGeom prst="line">
            <a:avLst/>
          </a:prstGeom>
          <a:ln w="508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3" name="Espace réservé pour une image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096480" y="6251818"/>
            <a:ext cx="1796000" cy="402987"/>
          </a:xfrm>
          <a:prstGeom prst="rect">
            <a:avLst/>
          </a:prstGeom>
        </p:spPr>
      </p:pic>
      <p:sp>
        <p:nvSpPr>
          <p:cNvPr id="8" name="Espace réservé du tableau 4"/>
          <p:cNvSpPr>
            <a:spLocks noGrp="1"/>
          </p:cNvSpPr>
          <p:nvPr>
            <p:ph type="tbl" sz="quarter" idx="17" hasCustomPrompt="1"/>
          </p:nvPr>
        </p:nvSpPr>
        <p:spPr>
          <a:xfrm>
            <a:off x="1116013" y="2709515"/>
            <a:ext cx="6985000" cy="2879725"/>
          </a:xfrm>
        </p:spPr>
        <p:txBody>
          <a:bodyPr/>
          <a:lstStyle/>
          <a:p>
            <a:r>
              <a:rPr lang="fr-FR" dirty="0" smtClean="0"/>
              <a:t> </a:t>
            </a:r>
            <a:endParaRPr lang="fr-FR" dirty="0"/>
          </a:p>
        </p:txBody>
      </p:sp>
    </p:spTree>
    <p:extLst>
      <p:ext uri="{BB962C8B-B14F-4D97-AF65-F5344CB8AC3E}">
        <p14:creationId xmlns:p14="http://schemas.microsoft.com/office/powerpoint/2010/main" val="629707307"/>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 texte et tableau avec fond">
    <p:bg>
      <p:bgPr>
        <a:solidFill>
          <a:schemeClr val="bg1"/>
        </a:solidFill>
        <a:effectLst/>
      </p:bgPr>
    </p:bg>
    <p:spTree>
      <p:nvGrpSpPr>
        <p:cNvPr id="1" name=""/>
        <p:cNvGrpSpPr/>
        <p:nvPr/>
      </p:nvGrpSpPr>
      <p:grpSpPr>
        <a:xfrm>
          <a:off x="0" y="0"/>
          <a:ext cx="0" cy="0"/>
          <a:chOff x="0" y="0"/>
          <a:chExt cx="0" cy="0"/>
        </a:xfrm>
      </p:grpSpPr>
      <p:sp>
        <p:nvSpPr>
          <p:cNvPr id="12" name="Rectangle 11"/>
          <p:cNvSpPr/>
          <p:nvPr userDrawn="1"/>
        </p:nvSpPr>
        <p:spPr>
          <a:xfrm>
            <a:off x="741408" y="711000"/>
            <a:ext cx="7668000" cy="5436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pied de page 1"/>
          <p:cNvSpPr>
            <a:spLocks noGrp="1"/>
          </p:cNvSpPr>
          <p:nvPr>
            <p:ph type="ftr" sz="quarter" idx="14"/>
          </p:nvPr>
        </p:nvSpPr>
        <p:spPr/>
        <p:txBody>
          <a:bodyPr/>
          <a:lstStyle/>
          <a:p>
            <a:endParaRPr lang="fr-FR" dirty="0"/>
          </a:p>
        </p:txBody>
      </p:sp>
      <p:sp>
        <p:nvSpPr>
          <p:cNvPr id="7" name="Espace réservé du numéro de diapositive 6"/>
          <p:cNvSpPr>
            <a:spLocks noGrp="1"/>
          </p:cNvSpPr>
          <p:nvPr>
            <p:ph type="sldNum" sz="quarter" idx="15"/>
          </p:nvPr>
        </p:nvSpPr>
        <p:spPr/>
        <p:txBody>
          <a:bodyPr/>
          <a:lstStyle/>
          <a:p>
            <a:fld id="{0536D7D7-E68B-4848-A580-3E20DDE126DB}" type="slidenum">
              <a:rPr lang="fr-FR" smtClean="0"/>
              <a:pPr/>
              <a:t>‹N°›</a:t>
            </a:fld>
            <a:endParaRPr lang="fr-FR" dirty="0"/>
          </a:p>
        </p:txBody>
      </p:sp>
      <p:sp>
        <p:nvSpPr>
          <p:cNvPr id="4" name="Espace réservé du texte 3"/>
          <p:cNvSpPr>
            <a:spLocks noGrp="1"/>
          </p:cNvSpPr>
          <p:nvPr>
            <p:ph type="body" sz="quarter" idx="16"/>
          </p:nvPr>
        </p:nvSpPr>
        <p:spPr>
          <a:xfrm>
            <a:off x="1026000" y="1772816"/>
            <a:ext cx="7362424" cy="936104"/>
          </a:xfrm>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hasCustomPrompt="1"/>
          </p:nvPr>
        </p:nvSpPr>
        <p:spPr>
          <a:xfrm>
            <a:off x="1026000" y="908720"/>
            <a:ext cx="3816424" cy="769441"/>
          </a:xfrm>
        </p:spPr>
        <p:txBody>
          <a:bodyPr/>
          <a:lstStyle>
            <a:lvl1pPr>
              <a:defRPr b="1" baseline="0"/>
            </a:lvl1pPr>
          </a:lstStyle>
          <a:p>
            <a:r>
              <a:rPr lang="fr-FR" dirty="0" smtClean="0"/>
              <a:t>Titre </a:t>
            </a:r>
            <a:r>
              <a:rPr lang="fr-FR" dirty="0" err="1" smtClean="0"/>
              <a:t>lorem</a:t>
            </a:r>
            <a:r>
              <a:rPr lang="fr-FR" dirty="0" smtClean="0"/>
              <a:t> </a:t>
            </a:r>
            <a:r>
              <a:rPr lang="fr-FR" dirty="0" err="1" smtClean="0"/>
              <a:t>ipsum</a:t>
            </a:r>
            <a:r>
              <a:rPr lang="fr-FR" dirty="0" smtClean="0"/>
              <a:t> </a:t>
            </a:r>
            <a:r>
              <a:rPr lang="fr-FR" dirty="0" err="1" smtClean="0"/>
              <a:t>dolor</a:t>
            </a:r>
            <a:r>
              <a:rPr lang="fr-FR" dirty="0" smtClean="0"/>
              <a:t/>
            </a:r>
            <a:br>
              <a:rPr lang="fr-FR" dirty="0" smtClean="0"/>
            </a:br>
            <a:r>
              <a:rPr lang="fr-FR" dirty="0" err="1" smtClean="0"/>
              <a:t>dolor</a:t>
            </a:r>
            <a:r>
              <a:rPr lang="fr-FR" dirty="0" smtClean="0"/>
              <a:t> </a:t>
            </a:r>
            <a:r>
              <a:rPr lang="fr-FR" dirty="0" err="1" smtClean="0"/>
              <a:t>sit</a:t>
            </a:r>
            <a:r>
              <a:rPr lang="fr-FR" dirty="0" smtClean="0"/>
              <a:t> </a:t>
            </a:r>
            <a:r>
              <a:rPr lang="fr-FR" dirty="0" err="1" smtClean="0"/>
              <a:t>amet</a:t>
            </a:r>
            <a:r>
              <a:rPr lang="fr-FR" dirty="0" smtClean="0"/>
              <a:t> </a:t>
            </a:r>
            <a:r>
              <a:rPr lang="fr-FR" dirty="0" err="1" smtClean="0"/>
              <a:t>lorem</a:t>
            </a:r>
            <a:endParaRPr lang="fr-FR" dirty="0"/>
          </a:p>
        </p:txBody>
      </p:sp>
      <p:pic>
        <p:nvPicPr>
          <p:cNvPr id="10" name="Espace réservé pour une image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096480" y="6251818"/>
            <a:ext cx="1796000" cy="402987"/>
          </a:xfrm>
          <a:prstGeom prst="rect">
            <a:avLst/>
          </a:prstGeom>
        </p:spPr>
      </p:pic>
      <p:sp>
        <p:nvSpPr>
          <p:cNvPr id="22" name="Espace réservé du tableau 4"/>
          <p:cNvSpPr>
            <a:spLocks noGrp="1"/>
          </p:cNvSpPr>
          <p:nvPr>
            <p:ph type="tbl" sz="quarter" idx="17"/>
          </p:nvPr>
        </p:nvSpPr>
        <p:spPr>
          <a:xfrm>
            <a:off x="1116013" y="2852738"/>
            <a:ext cx="6985000" cy="2879725"/>
          </a:xfrm>
        </p:spPr>
        <p:txBody>
          <a:bodyPr/>
          <a:lstStyle/>
          <a:p>
            <a:endParaRPr lang="fr-FR"/>
          </a:p>
        </p:txBody>
      </p:sp>
    </p:spTree>
    <p:extLst>
      <p:ext uri="{BB962C8B-B14F-4D97-AF65-F5344CB8AC3E}">
        <p14:creationId xmlns:p14="http://schemas.microsoft.com/office/powerpoint/2010/main" val="1833828952"/>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sp>
        <p:nvSpPr>
          <p:cNvPr id="3" name="Titre 2"/>
          <p:cNvSpPr>
            <a:spLocks noGrp="1"/>
          </p:cNvSpPr>
          <p:nvPr>
            <p:ph type="title" hasCustomPrompt="1"/>
          </p:nvPr>
        </p:nvSpPr>
        <p:spPr/>
        <p:txBody>
          <a:bodyPr/>
          <a:lstStyle/>
          <a:p>
            <a:r>
              <a:rPr lang="fr-FR" dirty="0" smtClean="0"/>
              <a:t>Titre </a:t>
            </a:r>
            <a:r>
              <a:rPr lang="fr-FR" dirty="0" err="1" smtClean="0"/>
              <a:t>lorem</a:t>
            </a:r>
            <a:r>
              <a:rPr lang="fr-FR" dirty="0" smtClean="0"/>
              <a:t> </a:t>
            </a:r>
            <a:r>
              <a:rPr lang="fr-FR" dirty="0" err="1" smtClean="0"/>
              <a:t>ipsum</a:t>
            </a:r>
            <a:r>
              <a:rPr lang="fr-FR" dirty="0" smtClean="0"/>
              <a:t> </a:t>
            </a:r>
            <a:r>
              <a:rPr lang="fr-FR" dirty="0" err="1" smtClean="0"/>
              <a:t>dolor</a:t>
            </a:r>
            <a:r>
              <a:rPr lang="fr-FR" dirty="0" smtClean="0"/>
              <a:t/>
            </a:r>
            <a:br>
              <a:rPr lang="fr-FR" dirty="0" smtClean="0"/>
            </a:br>
            <a:r>
              <a:rPr lang="fr-FR" dirty="0" err="1" smtClean="0"/>
              <a:t>dolor</a:t>
            </a:r>
            <a:r>
              <a:rPr lang="fr-FR" dirty="0" smtClean="0"/>
              <a:t> </a:t>
            </a:r>
            <a:r>
              <a:rPr lang="fr-FR" dirty="0" err="1" smtClean="0"/>
              <a:t>sit</a:t>
            </a:r>
            <a:r>
              <a:rPr lang="fr-FR" dirty="0" smtClean="0"/>
              <a:t> </a:t>
            </a:r>
            <a:r>
              <a:rPr lang="fr-FR" dirty="0" err="1" smtClean="0"/>
              <a:t>amet</a:t>
            </a:r>
            <a:r>
              <a:rPr lang="fr-FR" dirty="0" smtClean="0"/>
              <a:t> </a:t>
            </a:r>
            <a:r>
              <a:rPr lang="fr-FR" dirty="0" err="1" smtClean="0"/>
              <a:t>lorem</a:t>
            </a:r>
            <a:endParaRPr lang="fr-FR" dirty="0"/>
          </a:p>
        </p:txBody>
      </p:sp>
      <p:sp>
        <p:nvSpPr>
          <p:cNvPr id="8" name="Espace réservé du pied de page 7"/>
          <p:cNvSpPr>
            <a:spLocks noGrp="1"/>
          </p:cNvSpPr>
          <p:nvPr>
            <p:ph type="ftr" sz="quarter" idx="10"/>
          </p:nvPr>
        </p:nvSpPr>
        <p:spPr/>
        <p:txBody>
          <a:bodyPr/>
          <a:lstStyle/>
          <a:p>
            <a:endParaRPr lang="fr-FR" dirty="0"/>
          </a:p>
        </p:txBody>
      </p:sp>
      <p:sp>
        <p:nvSpPr>
          <p:cNvPr id="9" name="Espace réservé du numéro de diapositive 8"/>
          <p:cNvSpPr>
            <a:spLocks noGrp="1"/>
          </p:cNvSpPr>
          <p:nvPr>
            <p:ph type="sldNum" sz="quarter" idx="11"/>
          </p:nvPr>
        </p:nvSpPr>
        <p:spPr/>
        <p:txBody>
          <a:bodyPr/>
          <a:lstStyle/>
          <a:p>
            <a:fld id="{0536D7D7-E68B-4848-A580-3E20DDE126DB}" type="slidenum">
              <a:rPr lang="fr-FR" smtClean="0"/>
              <a:pPr/>
              <a:t>‹N°›</a:t>
            </a:fld>
            <a:endParaRPr lang="fr-FR" dirty="0"/>
          </a:p>
        </p:txBody>
      </p:sp>
      <p:pic>
        <p:nvPicPr>
          <p:cNvPr id="10" name="Espace réservé pour une image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096480" y="6251818"/>
            <a:ext cx="1796000" cy="402987"/>
          </a:xfrm>
          <a:prstGeom prst="rect">
            <a:avLst/>
          </a:prstGeom>
        </p:spPr>
      </p:pic>
    </p:spTree>
    <p:extLst>
      <p:ext uri="{BB962C8B-B14F-4D97-AF65-F5344CB8AC3E}">
        <p14:creationId xmlns:p14="http://schemas.microsoft.com/office/powerpoint/2010/main" val="2799675117"/>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Page de garde">
    <p:bg>
      <p:bgPr>
        <a:solidFill>
          <a:schemeClr val="accent1"/>
        </a:solidFill>
        <a:effectLst/>
      </p:bgPr>
    </p:bg>
    <p:spTree>
      <p:nvGrpSpPr>
        <p:cNvPr id="1" name=""/>
        <p:cNvGrpSpPr/>
        <p:nvPr/>
      </p:nvGrpSpPr>
      <p:grpSpPr>
        <a:xfrm>
          <a:off x="0" y="0"/>
          <a:ext cx="0" cy="0"/>
          <a:chOff x="0" y="0"/>
          <a:chExt cx="0" cy="0"/>
        </a:xfrm>
      </p:grpSpPr>
      <p:grpSp>
        <p:nvGrpSpPr>
          <p:cNvPr id="4" name="Groupe 3"/>
          <p:cNvGrpSpPr/>
          <p:nvPr userDrawn="1"/>
        </p:nvGrpSpPr>
        <p:grpSpPr>
          <a:xfrm>
            <a:off x="-1991224" y="-645963"/>
            <a:ext cx="12871062" cy="7750589"/>
            <a:chOff x="-1991224" y="-645963"/>
            <a:chExt cx="12871062" cy="7750589"/>
          </a:xfrm>
          <a:solidFill>
            <a:schemeClr val="bg1"/>
          </a:solidFill>
        </p:grpSpPr>
        <p:sp>
          <p:nvSpPr>
            <p:cNvPr id="14" name="Triangle rectangle 13"/>
            <p:cNvSpPr>
              <a:spLocks noChangeAspect="1"/>
            </p:cNvSpPr>
            <p:nvPr userDrawn="1"/>
          </p:nvSpPr>
          <p:spPr>
            <a:xfrm rot="13620000">
              <a:off x="-2411183" y="855294"/>
              <a:ext cx="6398288" cy="5558370"/>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98288" h="5558370">
                  <a:moveTo>
                    <a:pt x="1613" y="5551727"/>
                  </a:moveTo>
                  <a:cubicBezTo>
                    <a:pt x="-2519" y="4336122"/>
                    <a:pt x="2624" y="2237992"/>
                    <a:pt x="2371" y="1464426"/>
                  </a:cubicBezTo>
                  <a:lnTo>
                    <a:pt x="1373759" y="0"/>
                  </a:lnTo>
                  <a:lnTo>
                    <a:pt x="6398288" y="4685100"/>
                  </a:lnTo>
                  <a:lnTo>
                    <a:pt x="5582919" y="5558370"/>
                  </a:lnTo>
                  <a:lnTo>
                    <a:pt x="1613" y="555172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15" name="Triangle rectangle 13"/>
            <p:cNvSpPr>
              <a:spLocks noChangeAspect="1"/>
            </p:cNvSpPr>
            <p:nvPr userDrawn="1"/>
          </p:nvSpPr>
          <p:spPr>
            <a:xfrm rot="13620000">
              <a:off x="3496266" y="-278946"/>
              <a:ext cx="7750589" cy="7016555"/>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 name="connsiteX0" fmla="*/ 1613 w 6398288"/>
                <a:gd name="connsiteY0" fmla="*/ 5551727 h 8476429"/>
                <a:gd name="connsiteX1" fmla="*/ 2371 w 6398288"/>
                <a:gd name="connsiteY1" fmla="*/ 1464426 h 8476429"/>
                <a:gd name="connsiteX2" fmla="*/ 1373759 w 6398288"/>
                <a:gd name="connsiteY2" fmla="*/ 0 h 8476429"/>
                <a:gd name="connsiteX3" fmla="*/ 6398288 w 6398288"/>
                <a:gd name="connsiteY3" fmla="*/ 4685100 h 8476429"/>
                <a:gd name="connsiteX4" fmla="*/ 2851339 w 6398288"/>
                <a:gd name="connsiteY4" fmla="*/ 8476429 h 8476429"/>
                <a:gd name="connsiteX5" fmla="*/ 5582919 w 6398288"/>
                <a:gd name="connsiteY5" fmla="*/ 5558370 h 8476429"/>
                <a:gd name="connsiteX6" fmla="*/ 1613 w 6398288"/>
                <a:gd name="connsiteY6" fmla="*/ 5551727 h 8476429"/>
                <a:gd name="connsiteX0" fmla="*/ 1613 w 5582919"/>
                <a:gd name="connsiteY0" fmla="*/ 5551727 h 8476429"/>
                <a:gd name="connsiteX1" fmla="*/ 2371 w 5582919"/>
                <a:gd name="connsiteY1" fmla="*/ 1464426 h 8476429"/>
                <a:gd name="connsiteX2" fmla="*/ 1373759 w 5582919"/>
                <a:gd name="connsiteY2" fmla="*/ 0 h 8476429"/>
                <a:gd name="connsiteX3" fmla="*/ 2239168 w 5582919"/>
                <a:gd name="connsiteY3" fmla="*/ 7833804 h 8476429"/>
                <a:gd name="connsiteX4" fmla="*/ 2851339 w 5582919"/>
                <a:gd name="connsiteY4" fmla="*/ 8476429 h 8476429"/>
                <a:gd name="connsiteX5" fmla="*/ 5582919 w 5582919"/>
                <a:gd name="connsiteY5" fmla="*/ 5558370 h 8476429"/>
                <a:gd name="connsiteX6" fmla="*/ 1613 w 5582919"/>
                <a:gd name="connsiteY6" fmla="*/ 5551727 h 8476429"/>
                <a:gd name="connsiteX0" fmla="*/ 2169283 w 7750589"/>
                <a:gd name="connsiteY0" fmla="*/ 4087301 h 7012003"/>
                <a:gd name="connsiteX1" fmla="*/ 2170041 w 7750589"/>
                <a:gd name="connsiteY1" fmla="*/ 0 h 7012003"/>
                <a:gd name="connsiteX2" fmla="*/ 0 w 7750589"/>
                <a:gd name="connsiteY2" fmla="*/ 2333292 h 7012003"/>
                <a:gd name="connsiteX3" fmla="*/ 4406838 w 7750589"/>
                <a:gd name="connsiteY3" fmla="*/ 6369378 h 7012003"/>
                <a:gd name="connsiteX4" fmla="*/ 5019009 w 7750589"/>
                <a:gd name="connsiteY4" fmla="*/ 7012003 h 7012003"/>
                <a:gd name="connsiteX5" fmla="*/ 7750589 w 7750589"/>
                <a:gd name="connsiteY5" fmla="*/ 4093944 h 7012003"/>
                <a:gd name="connsiteX6" fmla="*/ 2169283 w 7750589"/>
                <a:gd name="connsiteY6" fmla="*/ 4087301 h 7012003"/>
                <a:gd name="connsiteX0" fmla="*/ 2169283 w 7750589"/>
                <a:gd name="connsiteY0" fmla="*/ 4087301 h 7016555"/>
                <a:gd name="connsiteX1" fmla="*/ 2170041 w 7750589"/>
                <a:gd name="connsiteY1" fmla="*/ 0 h 7016555"/>
                <a:gd name="connsiteX2" fmla="*/ 0 w 7750589"/>
                <a:gd name="connsiteY2" fmla="*/ 2333292 h 7016555"/>
                <a:gd name="connsiteX3" fmla="*/ 4406838 w 7750589"/>
                <a:gd name="connsiteY3" fmla="*/ 6369378 h 7016555"/>
                <a:gd name="connsiteX4" fmla="*/ 5023890 w 7750589"/>
                <a:gd name="connsiteY4" fmla="*/ 7016555 h 7016555"/>
                <a:gd name="connsiteX5" fmla="*/ 7750589 w 7750589"/>
                <a:gd name="connsiteY5" fmla="*/ 4093944 h 7016555"/>
                <a:gd name="connsiteX6" fmla="*/ 2169283 w 7750589"/>
                <a:gd name="connsiteY6" fmla="*/ 4087301 h 7016555"/>
                <a:gd name="connsiteX0" fmla="*/ 2169283 w 7750589"/>
                <a:gd name="connsiteY0" fmla="*/ 4087301 h 7016555"/>
                <a:gd name="connsiteX1" fmla="*/ 2170041 w 7750589"/>
                <a:gd name="connsiteY1" fmla="*/ 0 h 7016555"/>
                <a:gd name="connsiteX2" fmla="*/ 0 w 7750589"/>
                <a:gd name="connsiteY2" fmla="*/ 2333292 h 7016555"/>
                <a:gd name="connsiteX3" fmla="*/ 5023890 w 7750589"/>
                <a:gd name="connsiteY3" fmla="*/ 7016555 h 7016555"/>
                <a:gd name="connsiteX4" fmla="*/ 7750589 w 7750589"/>
                <a:gd name="connsiteY4" fmla="*/ 4093944 h 7016555"/>
                <a:gd name="connsiteX5" fmla="*/ 2169283 w 7750589"/>
                <a:gd name="connsiteY5" fmla="*/ 4087301 h 7016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50589" h="7016555">
                  <a:moveTo>
                    <a:pt x="2169283" y="4087301"/>
                  </a:moveTo>
                  <a:cubicBezTo>
                    <a:pt x="2165151" y="2871696"/>
                    <a:pt x="2170294" y="773566"/>
                    <a:pt x="2170041" y="0"/>
                  </a:cubicBezTo>
                  <a:lnTo>
                    <a:pt x="0" y="2333292"/>
                  </a:lnTo>
                  <a:lnTo>
                    <a:pt x="5023890" y="7016555"/>
                  </a:lnTo>
                  <a:lnTo>
                    <a:pt x="7750589" y="4093944"/>
                  </a:lnTo>
                  <a:lnTo>
                    <a:pt x="2169283" y="408730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grpSp>
      <p:cxnSp>
        <p:nvCxnSpPr>
          <p:cNvPr id="9" name="Connecteur droit 8"/>
          <p:cNvCxnSpPr/>
          <p:nvPr userDrawn="1"/>
        </p:nvCxnSpPr>
        <p:spPr>
          <a:xfrm>
            <a:off x="198000" y="2501550"/>
            <a:ext cx="26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198000" y="4534790"/>
            <a:ext cx="26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6" name="Espace réservé pour une image  9"/>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216000" y="248400"/>
            <a:ext cx="932400" cy="932400"/>
          </a:xfrm>
          <a:prstGeom prst="rect">
            <a:avLst/>
          </a:prstGeom>
        </p:spPr>
      </p:pic>
      <p:pic>
        <p:nvPicPr>
          <p:cNvPr id="18" name="Espace réservé pour une image  8"/>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96480" y="6251818"/>
            <a:ext cx="1796000" cy="402987"/>
          </a:xfrm>
          <a:prstGeom prst="rect">
            <a:avLst/>
          </a:prstGeom>
        </p:spPr>
      </p:pic>
      <p:sp>
        <p:nvSpPr>
          <p:cNvPr id="17" name="Sous-titre 2"/>
          <p:cNvSpPr>
            <a:spLocks noGrp="1"/>
          </p:cNvSpPr>
          <p:nvPr>
            <p:ph type="subTitle" idx="1" hasCustomPrompt="1"/>
          </p:nvPr>
        </p:nvSpPr>
        <p:spPr>
          <a:xfrm>
            <a:off x="107504" y="2950316"/>
            <a:ext cx="2844000" cy="529885"/>
          </a:xfrm>
        </p:spPr>
        <p:txBody>
          <a:bodyPr wrap="square" tIns="82800">
            <a:spAutoFit/>
          </a:bodyPr>
          <a:lstStyle>
            <a:lvl1pPr marL="0" indent="0" algn="ctr">
              <a:buNone/>
              <a:defRPr sz="2600" b="1"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smtClean="0"/>
              <a:t>Ipsum</a:t>
            </a:r>
            <a:r>
              <a:rPr lang="fr-FR" dirty="0" smtClean="0"/>
              <a:t> </a:t>
            </a:r>
            <a:r>
              <a:rPr lang="fr-FR" dirty="0" err="1" smtClean="0"/>
              <a:t>sit</a:t>
            </a:r>
            <a:r>
              <a:rPr lang="fr-FR" dirty="0" smtClean="0"/>
              <a:t> </a:t>
            </a:r>
            <a:r>
              <a:rPr lang="fr-FR" dirty="0" err="1" smtClean="0"/>
              <a:t>dolor</a:t>
            </a:r>
            <a:endParaRPr lang="fr-FR" dirty="0"/>
          </a:p>
        </p:txBody>
      </p:sp>
      <p:sp>
        <p:nvSpPr>
          <p:cNvPr id="19" name="Espace réservé du texte 4"/>
          <p:cNvSpPr>
            <a:spLocks noGrp="1"/>
          </p:cNvSpPr>
          <p:nvPr>
            <p:ph type="body" sz="quarter" idx="10" hasCustomPrompt="1"/>
          </p:nvPr>
        </p:nvSpPr>
        <p:spPr>
          <a:xfrm>
            <a:off x="108186" y="3420004"/>
            <a:ext cx="2844000" cy="338554"/>
          </a:xfrm>
        </p:spPr>
        <p:txBody>
          <a:bodyPr wrap="square">
            <a:spAutoFit/>
          </a:bodyPr>
          <a:lstStyle>
            <a:lvl1pPr marL="0" marR="0" indent="0" algn="l" defTabSz="914400" rtl="0" eaLnBrk="1" fontAlgn="auto" latinLnBrk="0" hangingPunct="1">
              <a:lnSpc>
                <a:spcPct val="100000"/>
              </a:lnSpc>
              <a:spcBef>
                <a:spcPts val="0"/>
              </a:spcBef>
              <a:spcAft>
                <a:spcPts val="300"/>
              </a:spcAft>
              <a:buClrTx/>
              <a:buSzTx/>
              <a:buFontTx/>
              <a:buNone/>
              <a:tabLst/>
              <a:defRPr sz="1600" b="0"/>
            </a:lvl1pPr>
          </a:lstStyle>
          <a:p>
            <a:pPr lvl="0"/>
            <a:r>
              <a:rPr lang="fr-FR" dirty="0" err="1" smtClean="0"/>
              <a:t>tROISIEME</a:t>
            </a:r>
            <a:r>
              <a:rPr lang="fr-FR" dirty="0" smtClean="0"/>
              <a:t> niveau</a:t>
            </a:r>
          </a:p>
        </p:txBody>
      </p:sp>
      <p:sp>
        <p:nvSpPr>
          <p:cNvPr id="20" name="Titre 12"/>
          <p:cNvSpPr>
            <a:spLocks noGrp="1"/>
          </p:cNvSpPr>
          <p:nvPr>
            <p:ph type="title" hasCustomPrompt="1"/>
          </p:nvPr>
        </p:nvSpPr>
        <p:spPr>
          <a:xfrm>
            <a:off x="108186" y="2537550"/>
            <a:ext cx="2844000" cy="630942"/>
          </a:xfrm>
        </p:spPr>
        <p:txBody>
          <a:bodyPr wrap="square">
            <a:spAutoFit/>
          </a:bodyPr>
          <a:lstStyle>
            <a:lvl1pPr algn="ctr">
              <a:defRPr sz="3500" baseline="0"/>
            </a:lvl1pPr>
          </a:lstStyle>
          <a:p>
            <a:r>
              <a:rPr lang="fr-FR" dirty="0" smtClean="0"/>
              <a:t>Titre </a:t>
            </a:r>
            <a:r>
              <a:rPr lang="fr-FR" dirty="0" err="1" smtClean="0"/>
              <a:t>lorem</a:t>
            </a:r>
            <a:endParaRPr lang="fr-FR" dirty="0"/>
          </a:p>
        </p:txBody>
      </p:sp>
      <p:sp>
        <p:nvSpPr>
          <p:cNvPr id="3" name="Espace réservé du texte 2"/>
          <p:cNvSpPr>
            <a:spLocks noGrp="1"/>
          </p:cNvSpPr>
          <p:nvPr>
            <p:ph type="body" sz="quarter" idx="11" hasCustomPrompt="1"/>
          </p:nvPr>
        </p:nvSpPr>
        <p:spPr>
          <a:xfrm>
            <a:off x="234000" y="4597200"/>
            <a:ext cx="2592000" cy="704008"/>
          </a:xfrm>
        </p:spPr>
        <p:txBody>
          <a:bodyPr/>
          <a:lstStyle>
            <a:lvl1pPr marL="0" marR="0" indent="0" algn="ctr" defTabSz="914400" rtl="0" eaLnBrk="1" fontAlgn="auto" latinLnBrk="0" hangingPunct="1">
              <a:lnSpc>
                <a:spcPct val="100000"/>
              </a:lnSpc>
              <a:spcBef>
                <a:spcPts val="0"/>
              </a:spcBef>
              <a:spcAft>
                <a:spcPts val="300"/>
              </a:spcAft>
              <a:buClrTx/>
              <a:buSzTx/>
              <a:buFontTx/>
              <a:buNone/>
              <a:tabLst/>
              <a:defRPr sz="1000" b="0">
                <a:solidFill>
                  <a:schemeClr val="tx1"/>
                </a:solidFill>
              </a:defRPr>
            </a:lvl1pPr>
          </a:lstStyle>
          <a:p>
            <a:pPr algn="ctr">
              <a:spcAft>
                <a:spcPts val="300"/>
              </a:spcAft>
            </a:pPr>
            <a:r>
              <a:rPr lang="fr-FR" sz="1000" cap="all" baseline="0" dirty="0" smtClean="0">
                <a:solidFill>
                  <a:schemeClr val="tx1"/>
                </a:solidFill>
                <a:latin typeface="Arial Narrow" panose="020B0606020202030204" pitchFamily="34" charset="0"/>
              </a:rPr>
              <a:t>00 MOIS 2017</a:t>
            </a:r>
          </a:p>
          <a:p>
            <a:pPr marL="0" marR="0" indent="0" algn="ctr" defTabSz="914400" rtl="0" eaLnBrk="1" fontAlgn="auto" latinLnBrk="0" hangingPunct="1">
              <a:lnSpc>
                <a:spcPct val="100000"/>
              </a:lnSpc>
              <a:spcBef>
                <a:spcPts val="0"/>
              </a:spcBef>
              <a:spcAft>
                <a:spcPts val="300"/>
              </a:spcAft>
              <a:buClrTx/>
              <a:buSzTx/>
              <a:buFontTx/>
              <a:buNone/>
              <a:tabLst/>
              <a:defRPr/>
            </a:pPr>
            <a:r>
              <a:rPr lang="fr-FR" sz="1000" dirty="0" smtClean="0"/>
              <a:t>DIRECTION XXX</a:t>
            </a:r>
            <a:r>
              <a:rPr lang="fr-FR" sz="1000" dirty="0" smtClean="0">
                <a:solidFill>
                  <a:schemeClr val="tx1"/>
                </a:solidFill>
              </a:rPr>
              <a:t> -</a:t>
            </a:r>
            <a:r>
              <a:rPr lang="fr-FR" sz="1000" dirty="0" smtClean="0"/>
              <a:t> </a:t>
            </a:r>
            <a:r>
              <a:rPr lang="fr-FR" sz="1000" baseline="0" dirty="0" smtClean="0">
                <a:solidFill>
                  <a:schemeClr val="tx1"/>
                </a:solidFill>
                <a:latin typeface="+mn-lt"/>
                <a:cs typeface="Arial"/>
              </a:rPr>
              <a:t>CAISSE D’</a:t>
            </a:r>
            <a:r>
              <a:rPr lang="fr-FR" sz="1000" dirty="0" smtClean="0">
                <a:cs typeface="Arial"/>
              </a:rPr>
              <a:t>E</a:t>
            </a:r>
            <a:r>
              <a:rPr lang="fr-FR" sz="1000" baseline="0" dirty="0" smtClean="0">
                <a:solidFill>
                  <a:schemeClr val="tx1"/>
                </a:solidFill>
                <a:latin typeface="+mn-lt"/>
                <a:cs typeface="Arial"/>
              </a:rPr>
              <a:t>PARGNE XXX</a:t>
            </a:r>
            <a:endParaRPr lang="fr-FR" sz="1000" dirty="0" smtClean="0">
              <a:solidFill>
                <a:schemeClr val="tx1"/>
              </a:solidFill>
              <a:latin typeface="+mn-lt"/>
            </a:endParaRPr>
          </a:p>
        </p:txBody>
      </p:sp>
    </p:spTree>
    <p:extLst>
      <p:ext uri="{BB962C8B-B14F-4D97-AF65-F5344CB8AC3E}">
        <p14:creationId xmlns:p14="http://schemas.microsoft.com/office/powerpoint/2010/main" val="829769750"/>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Page de garde visuel 1">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grpSp>
        <p:nvGrpSpPr>
          <p:cNvPr id="4" name="Groupe 3"/>
          <p:cNvGrpSpPr/>
          <p:nvPr userDrawn="1"/>
        </p:nvGrpSpPr>
        <p:grpSpPr>
          <a:xfrm>
            <a:off x="-1991224" y="-645963"/>
            <a:ext cx="12871062" cy="7750589"/>
            <a:chOff x="-1991224" y="-645963"/>
            <a:chExt cx="12871062" cy="7750589"/>
          </a:xfrm>
          <a:solidFill>
            <a:schemeClr val="bg1"/>
          </a:solidFill>
        </p:grpSpPr>
        <p:sp>
          <p:nvSpPr>
            <p:cNvPr id="14" name="Triangle rectangle 13"/>
            <p:cNvSpPr>
              <a:spLocks noChangeAspect="1"/>
            </p:cNvSpPr>
            <p:nvPr userDrawn="1"/>
          </p:nvSpPr>
          <p:spPr>
            <a:xfrm rot="13620000">
              <a:off x="-2411183" y="855294"/>
              <a:ext cx="6398288" cy="5558370"/>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98288" h="5558370">
                  <a:moveTo>
                    <a:pt x="1613" y="5551727"/>
                  </a:moveTo>
                  <a:cubicBezTo>
                    <a:pt x="-2519" y="4336122"/>
                    <a:pt x="2624" y="2237992"/>
                    <a:pt x="2371" y="1464426"/>
                  </a:cubicBezTo>
                  <a:lnTo>
                    <a:pt x="1373759" y="0"/>
                  </a:lnTo>
                  <a:lnTo>
                    <a:pt x="6398288" y="4685100"/>
                  </a:lnTo>
                  <a:lnTo>
                    <a:pt x="5582919" y="5558370"/>
                  </a:lnTo>
                  <a:lnTo>
                    <a:pt x="1613" y="555172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15" name="Triangle rectangle 13"/>
            <p:cNvSpPr>
              <a:spLocks noChangeAspect="1"/>
            </p:cNvSpPr>
            <p:nvPr userDrawn="1"/>
          </p:nvSpPr>
          <p:spPr>
            <a:xfrm rot="13620000">
              <a:off x="3496266" y="-278946"/>
              <a:ext cx="7750589" cy="7016555"/>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 name="connsiteX0" fmla="*/ 1613 w 6398288"/>
                <a:gd name="connsiteY0" fmla="*/ 5551727 h 8476429"/>
                <a:gd name="connsiteX1" fmla="*/ 2371 w 6398288"/>
                <a:gd name="connsiteY1" fmla="*/ 1464426 h 8476429"/>
                <a:gd name="connsiteX2" fmla="*/ 1373759 w 6398288"/>
                <a:gd name="connsiteY2" fmla="*/ 0 h 8476429"/>
                <a:gd name="connsiteX3" fmla="*/ 6398288 w 6398288"/>
                <a:gd name="connsiteY3" fmla="*/ 4685100 h 8476429"/>
                <a:gd name="connsiteX4" fmla="*/ 2851339 w 6398288"/>
                <a:gd name="connsiteY4" fmla="*/ 8476429 h 8476429"/>
                <a:gd name="connsiteX5" fmla="*/ 5582919 w 6398288"/>
                <a:gd name="connsiteY5" fmla="*/ 5558370 h 8476429"/>
                <a:gd name="connsiteX6" fmla="*/ 1613 w 6398288"/>
                <a:gd name="connsiteY6" fmla="*/ 5551727 h 8476429"/>
                <a:gd name="connsiteX0" fmla="*/ 1613 w 5582919"/>
                <a:gd name="connsiteY0" fmla="*/ 5551727 h 8476429"/>
                <a:gd name="connsiteX1" fmla="*/ 2371 w 5582919"/>
                <a:gd name="connsiteY1" fmla="*/ 1464426 h 8476429"/>
                <a:gd name="connsiteX2" fmla="*/ 1373759 w 5582919"/>
                <a:gd name="connsiteY2" fmla="*/ 0 h 8476429"/>
                <a:gd name="connsiteX3" fmla="*/ 2239168 w 5582919"/>
                <a:gd name="connsiteY3" fmla="*/ 7833804 h 8476429"/>
                <a:gd name="connsiteX4" fmla="*/ 2851339 w 5582919"/>
                <a:gd name="connsiteY4" fmla="*/ 8476429 h 8476429"/>
                <a:gd name="connsiteX5" fmla="*/ 5582919 w 5582919"/>
                <a:gd name="connsiteY5" fmla="*/ 5558370 h 8476429"/>
                <a:gd name="connsiteX6" fmla="*/ 1613 w 5582919"/>
                <a:gd name="connsiteY6" fmla="*/ 5551727 h 8476429"/>
                <a:gd name="connsiteX0" fmla="*/ 2169283 w 7750589"/>
                <a:gd name="connsiteY0" fmla="*/ 4087301 h 7012003"/>
                <a:gd name="connsiteX1" fmla="*/ 2170041 w 7750589"/>
                <a:gd name="connsiteY1" fmla="*/ 0 h 7012003"/>
                <a:gd name="connsiteX2" fmla="*/ 0 w 7750589"/>
                <a:gd name="connsiteY2" fmla="*/ 2333292 h 7012003"/>
                <a:gd name="connsiteX3" fmla="*/ 4406838 w 7750589"/>
                <a:gd name="connsiteY3" fmla="*/ 6369378 h 7012003"/>
                <a:gd name="connsiteX4" fmla="*/ 5019009 w 7750589"/>
                <a:gd name="connsiteY4" fmla="*/ 7012003 h 7012003"/>
                <a:gd name="connsiteX5" fmla="*/ 7750589 w 7750589"/>
                <a:gd name="connsiteY5" fmla="*/ 4093944 h 7012003"/>
                <a:gd name="connsiteX6" fmla="*/ 2169283 w 7750589"/>
                <a:gd name="connsiteY6" fmla="*/ 4087301 h 7012003"/>
                <a:gd name="connsiteX0" fmla="*/ 2169283 w 7750589"/>
                <a:gd name="connsiteY0" fmla="*/ 4087301 h 7016555"/>
                <a:gd name="connsiteX1" fmla="*/ 2170041 w 7750589"/>
                <a:gd name="connsiteY1" fmla="*/ 0 h 7016555"/>
                <a:gd name="connsiteX2" fmla="*/ 0 w 7750589"/>
                <a:gd name="connsiteY2" fmla="*/ 2333292 h 7016555"/>
                <a:gd name="connsiteX3" fmla="*/ 4406838 w 7750589"/>
                <a:gd name="connsiteY3" fmla="*/ 6369378 h 7016555"/>
                <a:gd name="connsiteX4" fmla="*/ 5023890 w 7750589"/>
                <a:gd name="connsiteY4" fmla="*/ 7016555 h 7016555"/>
                <a:gd name="connsiteX5" fmla="*/ 7750589 w 7750589"/>
                <a:gd name="connsiteY5" fmla="*/ 4093944 h 7016555"/>
                <a:gd name="connsiteX6" fmla="*/ 2169283 w 7750589"/>
                <a:gd name="connsiteY6" fmla="*/ 4087301 h 7016555"/>
                <a:gd name="connsiteX0" fmla="*/ 2169283 w 7750589"/>
                <a:gd name="connsiteY0" fmla="*/ 4087301 h 7016555"/>
                <a:gd name="connsiteX1" fmla="*/ 2170041 w 7750589"/>
                <a:gd name="connsiteY1" fmla="*/ 0 h 7016555"/>
                <a:gd name="connsiteX2" fmla="*/ 0 w 7750589"/>
                <a:gd name="connsiteY2" fmla="*/ 2333292 h 7016555"/>
                <a:gd name="connsiteX3" fmla="*/ 5023890 w 7750589"/>
                <a:gd name="connsiteY3" fmla="*/ 7016555 h 7016555"/>
                <a:gd name="connsiteX4" fmla="*/ 7750589 w 7750589"/>
                <a:gd name="connsiteY4" fmla="*/ 4093944 h 7016555"/>
                <a:gd name="connsiteX5" fmla="*/ 2169283 w 7750589"/>
                <a:gd name="connsiteY5" fmla="*/ 4087301 h 7016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50589" h="7016555">
                  <a:moveTo>
                    <a:pt x="2169283" y="4087301"/>
                  </a:moveTo>
                  <a:cubicBezTo>
                    <a:pt x="2165151" y="2871696"/>
                    <a:pt x="2170294" y="773566"/>
                    <a:pt x="2170041" y="0"/>
                  </a:cubicBezTo>
                  <a:lnTo>
                    <a:pt x="0" y="2333292"/>
                  </a:lnTo>
                  <a:lnTo>
                    <a:pt x="5023890" y="7016555"/>
                  </a:lnTo>
                  <a:lnTo>
                    <a:pt x="7750589" y="4093944"/>
                  </a:lnTo>
                  <a:lnTo>
                    <a:pt x="2169283" y="408730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grpSp>
      <p:cxnSp>
        <p:nvCxnSpPr>
          <p:cNvPr id="9" name="Connecteur droit 8"/>
          <p:cNvCxnSpPr/>
          <p:nvPr userDrawn="1"/>
        </p:nvCxnSpPr>
        <p:spPr>
          <a:xfrm>
            <a:off x="198000" y="2501550"/>
            <a:ext cx="26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198000" y="4534790"/>
            <a:ext cx="26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5" name="Image 24"/>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797384" y="6434571"/>
            <a:ext cx="1342568" cy="201600"/>
          </a:xfrm>
          <a:prstGeom prst="rect">
            <a:avLst/>
          </a:prstGeom>
        </p:spPr>
      </p:pic>
      <p:pic>
        <p:nvPicPr>
          <p:cNvPr id="16" name="Espace réservé pour une image  9"/>
          <p:cNvPicPr>
            <a:picLocks noChangeAspect="1"/>
          </p:cNvPicPr>
          <p:nvPr userDrawn="1"/>
        </p:nvPicPr>
        <p:blipFill>
          <a:blip r:embed="rId4" cstate="email">
            <a:extLst>
              <a:ext uri="{28A0092B-C50C-407E-A947-70E740481C1C}">
                <a14:useLocalDpi xmlns:a14="http://schemas.microsoft.com/office/drawing/2010/main"/>
              </a:ext>
            </a:extLst>
          </a:blip>
          <a:srcRect/>
          <a:stretch>
            <a:fillRect/>
          </a:stretch>
        </p:blipFill>
        <p:spPr>
          <a:xfrm>
            <a:off x="216000" y="248400"/>
            <a:ext cx="932400" cy="932400"/>
          </a:xfrm>
          <a:prstGeom prst="rect">
            <a:avLst/>
          </a:prstGeom>
        </p:spPr>
      </p:pic>
      <p:pic>
        <p:nvPicPr>
          <p:cNvPr id="18" name="Espace réservé pour une image  8"/>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096480" y="6251818"/>
            <a:ext cx="1796000" cy="402987"/>
          </a:xfrm>
          <a:prstGeom prst="rect">
            <a:avLst/>
          </a:prstGeom>
        </p:spPr>
      </p:pic>
      <p:sp>
        <p:nvSpPr>
          <p:cNvPr id="17" name="Sous-titre 2"/>
          <p:cNvSpPr>
            <a:spLocks noGrp="1"/>
          </p:cNvSpPr>
          <p:nvPr>
            <p:ph type="subTitle" idx="1" hasCustomPrompt="1"/>
          </p:nvPr>
        </p:nvSpPr>
        <p:spPr>
          <a:xfrm>
            <a:off x="107504" y="2950316"/>
            <a:ext cx="2844000" cy="529885"/>
          </a:xfrm>
        </p:spPr>
        <p:txBody>
          <a:bodyPr wrap="square" tIns="82800">
            <a:spAutoFit/>
          </a:bodyPr>
          <a:lstStyle>
            <a:lvl1pPr marL="0" indent="0" algn="ctr">
              <a:buNone/>
              <a:defRPr sz="2600" b="1"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smtClean="0"/>
              <a:t>Ipsum</a:t>
            </a:r>
            <a:r>
              <a:rPr lang="fr-FR" dirty="0" smtClean="0"/>
              <a:t> </a:t>
            </a:r>
            <a:r>
              <a:rPr lang="fr-FR" dirty="0" err="1" smtClean="0"/>
              <a:t>sit</a:t>
            </a:r>
            <a:r>
              <a:rPr lang="fr-FR" dirty="0" smtClean="0"/>
              <a:t> </a:t>
            </a:r>
            <a:r>
              <a:rPr lang="fr-FR" dirty="0" err="1" smtClean="0"/>
              <a:t>dolor</a:t>
            </a:r>
            <a:endParaRPr lang="fr-FR" dirty="0"/>
          </a:p>
        </p:txBody>
      </p:sp>
      <p:sp>
        <p:nvSpPr>
          <p:cNvPr id="19" name="Espace réservé du texte 4"/>
          <p:cNvSpPr>
            <a:spLocks noGrp="1"/>
          </p:cNvSpPr>
          <p:nvPr>
            <p:ph type="body" sz="quarter" idx="10" hasCustomPrompt="1"/>
          </p:nvPr>
        </p:nvSpPr>
        <p:spPr>
          <a:xfrm>
            <a:off x="108186" y="3420004"/>
            <a:ext cx="2844000" cy="338554"/>
          </a:xfrm>
        </p:spPr>
        <p:txBody>
          <a:bodyPr wrap="square">
            <a:spAutoFit/>
          </a:bodyPr>
          <a:lstStyle>
            <a:lvl1pPr marL="0" marR="0" indent="0" algn="l" defTabSz="914400" rtl="0" eaLnBrk="1" fontAlgn="auto" latinLnBrk="0" hangingPunct="1">
              <a:lnSpc>
                <a:spcPct val="100000"/>
              </a:lnSpc>
              <a:spcBef>
                <a:spcPts val="0"/>
              </a:spcBef>
              <a:spcAft>
                <a:spcPts val="300"/>
              </a:spcAft>
              <a:buClrTx/>
              <a:buSzTx/>
              <a:buFontTx/>
              <a:buNone/>
              <a:tabLst/>
              <a:defRPr sz="1600" b="0"/>
            </a:lvl1pPr>
          </a:lstStyle>
          <a:p>
            <a:pPr lvl="0"/>
            <a:r>
              <a:rPr lang="fr-FR" dirty="0" err="1" smtClean="0"/>
              <a:t>tROISIEME</a:t>
            </a:r>
            <a:r>
              <a:rPr lang="fr-FR" dirty="0" smtClean="0"/>
              <a:t> niveau</a:t>
            </a:r>
          </a:p>
        </p:txBody>
      </p:sp>
      <p:sp>
        <p:nvSpPr>
          <p:cNvPr id="20" name="Titre 12"/>
          <p:cNvSpPr>
            <a:spLocks noGrp="1"/>
          </p:cNvSpPr>
          <p:nvPr>
            <p:ph type="title" hasCustomPrompt="1"/>
          </p:nvPr>
        </p:nvSpPr>
        <p:spPr>
          <a:xfrm>
            <a:off x="108186" y="2537550"/>
            <a:ext cx="2844000" cy="630942"/>
          </a:xfrm>
        </p:spPr>
        <p:txBody>
          <a:bodyPr wrap="square">
            <a:spAutoFit/>
          </a:bodyPr>
          <a:lstStyle>
            <a:lvl1pPr algn="ctr">
              <a:defRPr sz="3500" baseline="0"/>
            </a:lvl1pPr>
          </a:lstStyle>
          <a:p>
            <a:r>
              <a:rPr lang="fr-FR" dirty="0" smtClean="0"/>
              <a:t>Titre </a:t>
            </a:r>
            <a:r>
              <a:rPr lang="fr-FR" dirty="0" err="1" smtClean="0"/>
              <a:t>lorem</a:t>
            </a:r>
            <a:endParaRPr lang="fr-FR" dirty="0"/>
          </a:p>
        </p:txBody>
      </p:sp>
      <p:sp>
        <p:nvSpPr>
          <p:cNvPr id="3" name="Espace réservé du texte 2"/>
          <p:cNvSpPr>
            <a:spLocks noGrp="1"/>
          </p:cNvSpPr>
          <p:nvPr>
            <p:ph type="body" sz="quarter" idx="11" hasCustomPrompt="1"/>
          </p:nvPr>
        </p:nvSpPr>
        <p:spPr>
          <a:xfrm>
            <a:off x="234000" y="4597200"/>
            <a:ext cx="2592000" cy="704008"/>
          </a:xfrm>
        </p:spPr>
        <p:txBody>
          <a:bodyPr/>
          <a:lstStyle>
            <a:lvl1pPr marL="0" marR="0" indent="0" algn="ctr" defTabSz="914400" rtl="0" eaLnBrk="1" fontAlgn="auto" latinLnBrk="0" hangingPunct="1">
              <a:lnSpc>
                <a:spcPct val="100000"/>
              </a:lnSpc>
              <a:spcBef>
                <a:spcPts val="0"/>
              </a:spcBef>
              <a:spcAft>
                <a:spcPts val="300"/>
              </a:spcAft>
              <a:buClrTx/>
              <a:buSzTx/>
              <a:buFontTx/>
              <a:buNone/>
              <a:tabLst/>
              <a:defRPr sz="1000" b="0">
                <a:solidFill>
                  <a:schemeClr val="tx1"/>
                </a:solidFill>
              </a:defRPr>
            </a:lvl1pPr>
          </a:lstStyle>
          <a:p>
            <a:pPr algn="ctr">
              <a:spcAft>
                <a:spcPts val="300"/>
              </a:spcAft>
            </a:pPr>
            <a:r>
              <a:rPr lang="fr-FR" sz="1000" cap="all" baseline="0" dirty="0" smtClean="0">
                <a:solidFill>
                  <a:schemeClr val="tx1"/>
                </a:solidFill>
                <a:latin typeface="Arial Narrow" panose="020B0606020202030204" pitchFamily="34" charset="0"/>
              </a:rPr>
              <a:t>00 MOIS 2017</a:t>
            </a:r>
          </a:p>
          <a:p>
            <a:pPr marL="0" marR="0" indent="0" algn="ctr" defTabSz="914400" rtl="0" eaLnBrk="1" fontAlgn="auto" latinLnBrk="0" hangingPunct="1">
              <a:lnSpc>
                <a:spcPct val="100000"/>
              </a:lnSpc>
              <a:spcBef>
                <a:spcPts val="0"/>
              </a:spcBef>
              <a:spcAft>
                <a:spcPts val="300"/>
              </a:spcAft>
              <a:buClrTx/>
              <a:buSzTx/>
              <a:buFontTx/>
              <a:buNone/>
              <a:tabLst/>
              <a:defRPr/>
            </a:pPr>
            <a:r>
              <a:rPr lang="fr-FR" sz="1000" dirty="0" smtClean="0"/>
              <a:t>DIRECTION XXX</a:t>
            </a:r>
            <a:r>
              <a:rPr lang="fr-FR" sz="1000" dirty="0" smtClean="0">
                <a:solidFill>
                  <a:schemeClr val="tx1"/>
                </a:solidFill>
              </a:rPr>
              <a:t> -</a:t>
            </a:r>
            <a:r>
              <a:rPr lang="fr-FR" sz="1000" dirty="0" smtClean="0"/>
              <a:t> </a:t>
            </a:r>
            <a:r>
              <a:rPr lang="fr-FR" sz="1000" baseline="0" dirty="0" smtClean="0">
                <a:solidFill>
                  <a:schemeClr val="tx1"/>
                </a:solidFill>
                <a:latin typeface="+mn-lt"/>
                <a:cs typeface="Arial"/>
              </a:rPr>
              <a:t>CAISSE D’</a:t>
            </a:r>
            <a:r>
              <a:rPr lang="fr-FR" sz="1000" dirty="0" smtClean="0">
                <a:cs typeface="Arial"/>
              </a:rPr>
              <a:t>E</a:t>
            </a:r>
            <a:r>
              <a:rPr lang="fr-FR" sz="1000" baseline="0" dirty="0" smtClean="0">
                <a:solidFill>
                  <a:schemeClr val="tx1"/>
                </a:solidFill>
                <a:latin typeface="+mn-lt"/>
                <a:cs typeface="Arial"/>
              </a:rPr>
              <a:t>PARGNE XXX</a:t>
            </a:r>
            <a:endParaRPr lang="fr-FR" sz="1000" dirty="0" smtClean="0">
              <a:solidFill>
                <a:schemeClr val="tx1"/>
              </a:solidFill>
              <a:latin typeface="+mn-lt"/>
            </a:endParaRPr>
          </a:p>
        </p:txBody>
      </p:sp>
    </p:spTree>
    <p:extLst>
      <p:ext uri="{BB962C8B-B14F-4D97-AF65-F5344CB8AC3E}">
        <p14:creationId xmlns:p14="http://schemas.microsoft.com/office/powerpoint/2010/main" val="560426013"/>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Page de garde visuel 3">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grpSp>
        <p:nvGrpSpPr>
          <p:cNvPr id="4" name="Groupe 3"/>
          <p:cNvGrpSpPr/>
          <p:nvPr userDrawn="1"/>
        </p:nvGrpSpPr>
        <p:grpSpPr>
          <a:xfrm>
            <a:off x="-1991224" y="-645963"/>
            <a:ext cx="12871062" cy="7750589"/>
            <a:chOff x="-1991224" y="-645963"/>
            <a:chExt cx="12871062" cy="7750589"/>
          </a:xfrm>
          <a:solidFill>
            <a:schemeClr val="bg1"/>
          </a:solidFill>
        </p:grpSpPr>
        <p:sp>
          <p:nvSpPr>
            <p:cNvPr id="14" name="Triangle rectangle 13"/>
            <p:cNvSpPr>
              <a:spLocks noChangeAspect="1"/>
            </p:cNvSpPr>
            <p:nvPr userDrawn="1"/>
          </p:nvSpPr>
          <p:spPr>
            <a:xfrm rot="13620000">
              <a:off x="-2411183" y="855294"/>
              <a:ext cx="6398288" cy="5558370"/>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98288" h="5558370">
                  <a:moveTo>
                    <a:pt x="1613" y="5551727"/>
                  </a:moveTo>
                  <a:cubicBezTo>
                    <a:pt x="-2519" y="4336122"/>
                    <a:pt x="2624" y="2237992"/>
                    <a:pt x="2371" y="1464426"/>
                  </a:cubicBezTo>
                  <a:lnTo>
                    <a:pt x="1373759" y="0"/>
                  </a:lnTo>
                  <a:lnTo>
                    <a:pt x="6398288" y="4685100"/>
                  </a:lnTo>
                  <a:lnTo>
                    <a:pt x="5582919" y="5558370"/>
                  </a:lnTo>
                  <a:lnTo>
                    <a:pt x="1613" y="555172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15" name="Triangle rectangle 13"/>
            <p:cNvSpPr>
              <a:spLocks noChangeAspect="1"/>
            </p:cNvSpPr>
            <p:nvPr userDrawn="1"/>
          </p:nvSpPr>
          <p:spPr>
            <a:xfrm rot="13620000">
              <a:off x="3496266" y="-278946"/>
              <a:ext cx="7750589" cy="7016555"/>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 name="connsiteX0" fmla="*/ 1613 w 6398288"/>
                <a:gd name="connsiteY0" fmla="*/ 5551727 h 8476429"/>
                <a:gd name="connsiteX1" fmla="*/ 2371 w 6398288"/>
                <a:gd name="connsiteY1" fmla="*/ 1464426 h 8476429"/>
                <a:gd name="connsiteX2" fmla="*/ 1373759 w 6398288"/>
                <a:gd name="connsiteY2" fmla="*/ 0 h 8476429"/>
                <a:gd name="connsiteX3" fmla="*/ 6398288 w 6398288"/>
                <a:gd name="connsiteY3" fmla="*/ 4685100 h 8476429"/>
                <a:gd name="connsiteX4" fmla="*/ 2851339 w 6398288"/>
                <a:gd name="connsiteY4" fmla="*/ 8476429 h 8476429"/>
                <a:gd name="connsiteX5" fmla="*/ 5582919 w 6398288"/>
                <a:gd name="connsiteY5" fmla="*/ 5558370 h 8476429"/>
                <a:gd name="connsiteX6" fmla="*/ 1613 w 6398288"/>
                <a:gd name="connsiteY6" fmla="*/ 5551727 h 8476429"/>
                <a:gd name="connsiteX0" fmla="*/ 1613 w 5582919"/>
                <a:gd name="connsiteY0" fmla="*/ 5551727 h 8476429"/>
                <a:gd name="connsiteX1" fmla="*/ 2371 w 5582919"/>
                <a:gd name="connsiteY1" fmla="*/ 1464426 h 8476429"/>
                <a:gd name="connsiteX2" fmla="*/ 1373759 w 5582919"/>
                <a:gd name="connsiteY2" fmla="*/ 0 h 8476429"/>
                <a:gd name="connsiteX3" fmla="*/ 2239168 w 5582919"/>
                <a:gd name="connsiteY3" fmla="*/ 7833804 h 8476429"/>
                <a:gd name="connsiteX4" fmla="*/ 2851339 w 5582919"/>
                <a:gd name="connsiteY4" fmla="*/ 8476429 h 8476429"/>
                <a:gd name="connsiteX5" fmla="*/ 5582919 w 5582919"/>
                <a:gd name="connsiteY5" fmla="*/ 5558370 h 8476429"/>
                <a:gd name="connsiteX6" fmla="*/ 1613 w 5582919"/>
                <a:gd name="connsiteY6" fmla="*/ 5551727 h 8476429"/>
                <a:gd name="connsiteX0" fmla="*/ 2169283 w 7750589"/>
                <a:gd name="connsiteY0" fmla="*/ 4087301 h 7012003"/>
                <a:gd name="connsiteX1" fmla="*/ 2170041 w 7750589"/>
                <a:gd name="connsiteY1" fmla="*/ 0 h 7012003"/>
                <a:gd name="connsiteX2" fmla="*/ 0 w 7750589"/>
                <a:gd name="connsiteY2" fmla="*/ 2333292 h 7012003"/>
                <a:gd name="connsiteX3" fmla="*/ 4406838 w 7750589"/>
                <a:gd name="connsiteY3" fmla="*/ 6369378 h 7012003"/>
                <a:gd name="connsiteX4" fmla="*/ 5019009 w 7750589"/>
                <a:gd name="connsiteY4" fmla="*/ 7012003 h 7012003"/>
                <a:gd name="connsiteX5" fmla="*/ 7750589 w 7750589"/>
                <a:gd name="connsiteY5" fmla="*/ 4093944 h 7012003"/>
                <a:gd name="connsiteX6" fmla="*/ 2169283 w 7750589"/>
                <a:gd name="connsiteY6" fmla="*/ 4087301 h 7012003"/>
                <a:gd name="connsiteX0" fmla="*/ 2169283 w 7750589"/>
                <a:gd name="connsiteY0" fmla="*/ 4087301 h 7016555"/>
                <a:gd name="connsiteX1" fmla="*/ 2170041 w 7750589"/>
                <a:gd name="connsiteY1" fmla="*/ 0 h 7016555"/>
                <a:gd name="connsiteX2" fmla="*/ 0 w 7750589"/>
                <a:gd name="connsiteY2" fmla="*/ 2333292 h 7016555"/>
                <a:gd name="connsiteX3" fmla="*/ 4406838 w 7750589"/>
                <a:gd name="connsiteY3" fmla="*/ 6369378 h 7016555"/>
                <a:gd name="connsiteX4" fmla="*/ 5023890 w 7750589"/>
                <a:gd name="connsiteY4" fmla="*/ 7016555 h 7016555"/>
                <a:gd name="connsiteX5" fmla="*/ 7750589 w 7750589"/>
                <a:gd name="connsiteY5" fmla="*/ 4093944 h 7016555"/>
                <a:gd name="connsiteX6" fmla="*/ 2169283 w 7750589"/>
                <a:gd name="connsiteY6" fmla="*/ 4087301 h 7016555"/>
                <a:gd name="connsiteX0" fmla="*/ 2169283 w 7750589"/>
                <a:gd name="connsiteY0" fmla="*/ 4087301 h 7016555"/>
                <a:gd name="connsiteX1" fmla="*/ 2170041 w 7750589"/>
                <a:gd name="connsiteY1" fmla="*/ 0 h 7016555"/>
                <a:gd name="connsiteX2" fmla="*/ 0 w 7750589"/>
                <a:gd name="connsiteY2" fmla="*/ 2333292 h 7016555"/>
                <a:gd name="connsiteX3" fmla="*/ 5023890 w 7750589"/>
                <a:gd name="connsiteY3" fmla="*/ 7016555 h 7016555"/>
                <a:gd name="connsiteX4" fmla="*/ 7750589 w 7750589"/>
                <a:gd name="connsiteY4" fmla="*/ 4093944 h 7016555"/>
                <a:gd name="connsiteX5" fmla="*/ 2169283 w 7750589"/>
                <a:gd name="connsiteY5" fmla="*/ 4087301 h 7016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50589" h="7016555">
                  <a:moveTo>
                    <a:pt x="2169283" y="4087301"/>
                  </a:moveTo>
                  <a:cubicBezTo>
                    <a:pt x="2165151" y="2871696"/>
                    <a:pt x="2170294" y="773566"/>
                    <a:pt x="2170041" y="0"/>
                  </a:cubicBezTo>
                  <a:lnTo>
                    <a:pt x="0" y="2333292"/>
                  </a:lnTo>
                  <a:lnTo>
                    <a:pt x="5023890" y="7016555"/>
                  </a:lnTo>
                  <a:lnTo>
                    <a:pt x="7750589" y="4093944"/>
                  </a:lnTo>
                  <a:lnTo>
                    <a:pt x="2169283" y="408730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grpSp>
      <p:cxnSp>
        <p:nvCxnSpPr>
          <p:cNvPr id="9" name="Connecteur droit 8"/>
          <p:cNvCxnSpPr/>
          <p:nvPr userDrawn="1"/>
        </p:nvCxnSpPr>
        <p:spPr>
          <a:xfrm>
            <a:off x="198000" y="2501550"/>
            <a:ext cx="26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198000" y="4534790"/>
            <a:ext cx="26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5" name="Image 24"/>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797384" y="6434571"/>
            <a:ext cx="1342568" cy="201600"/>
          </a:xfrm>
          <a:prstGeom prst="rect">
            <a:avLst/>
          </a:prstGeom>
        </p:spPr>
      </p:pic>
      <p:pic>
        <p:nvPicPr>
          <p:cNvPr id="16" name="Espace réservé pour une image  9"/>
          <p:cNvPicPr>
            <a:picLocks noChangeAspect="1"/>
          </p:cNvPicPr>
          <p:nvPr userDrawn="1"/>
        </p:nvPicPr>
        <p:blipFill>
          <a:blip r:embed="rId4" cstate="email">
            <a:extLst>
              <a:ext uri="{28A0092B-C50C-407E-A947-70E740481C1C}">
                <a14:useLocalDpi xmlns:a14="http://schemas.microsoft.com/office/drawing/2010/main"/>
              </a:ext>
            </a:extLst>
          </a:blip>
          <a:srcRect/>
          <a:stretch>
            <a:fillRect/>
          </a:stretch>
        </p:blipFill>
        <p:spPr>
          <a:xfrm>
            <a:off x="216000" y="248400"/>
            <a:ext cx="932400" cy="932400"/>
          </a:xfrm>
          <a:prstGeom prst="rect">
            <a:avLst/>
          </a:prstGeom>
        </p:spPr>
      </p:pic>
      <p:pic>
        <p:nvPicPr>
          <p:cNvPr id="18" name="Espace réservé pour une image  8"/>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096480" y="6251818"/>
            <a:ext cx="1796000" cy="402987"/>
          </a:xfrm>
          <a:prstGeom prst="rect">
            <a:avLst/>
          </a:prstGeom>
        </p:spPr>
      </p:pic>
      <p:sp>
        <p:nvSpPr>
          <p:cNvPr id="17" name="Sous-titre 2"/>
          <p:cNvSpPr>
            <a:spLocks noGrp="1"/>
          </p:cNvSpPr>
          <p:nvPr>
            <p:ph type="subTitle" idx="1" hasCustomPrompt="1"/>
          </p:nvPr>
        </p:nvSpPr>
        <p:spPr>
          <a:xfrm>
            <a:off x="107504" y="2950316"/>
            <a:ext cx="2844000" cy="529885"/>
          </a:xfrm>
        </p:spPr>
        <p:txBody>
          <a:bodyPr wrap="square" tIns="82800">
            <a:spAutoFit/>
          </a:bodyPr>
          <a:lstStyle>
            <a:lvl1pPr marL="0" indent="0" algn="ctr">
              <a:buNone/>
              <a:defRPr sz="2600" b="1"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smtClean="0"/>
              <a:t>Ipsum</a:t>
            </a:r>
            <a:r>
              <a:rPr lang="fr-FR" dirty="0" smtClean="0"/>
              <a:t> </a:t>
            </a:r>
            <a:r>
              <a:rPr lang="fr-FR" dirty="0" err="1" smtClean="0"/>
              <a:t>sit</a:t>
            </a:r>
            <a:r>
              <a:rPr lang="fr-FR" dirty="0" smtClean="0"/>
              <a:t> </a:t>
            </a:r>
            <a:r>
              <a:rPr lang="fr-FR" dirty="0" err="1" smtClean="0"/>
              <a:t>dolor</a:t>
            </a:r>
            <a:endParaRPr lang="fr-FR" dirty="0"/>
          </a:p>
        </p:txBody>
      </p:sp>
      <p:sp>
        <p:nvSpPr>
          <p:cNvPr id="19" name="Espace réservé du texte 4"/>
          <p:cNvSpPr>
            <a:spLocks noGrp="1"/>
          </p:cNvSpPr>
          <p:nvPr>
            <p:ph type="body" sz="quarter" idx="10" hasCustomPrompt="1"/>
          </p:nvPr>
        </p:nvSpPr>
        <p:spPr>
          <a:xfrm>
            <a:off x="108186" y="3420004"/>
            <a:ext cx="2844000" cy="338554"/>
          </a:xfrm>
        </p:spPr>
        <p:txBody>
          <a:bodyPr wrap="square">
            <a:spAutoFit/>
          </a:bodyPr>
          <a:lstStyle>
            <a:lvl1pPr marL="0" marR="0" indent="0" algn="l" defTabSz="914400" rtl="0" eaLnBrk="1" fontAlgn="auto" latinLnBrk="0" hangingPunct="1">
              <a:lnSpc>
                <a:spcPct val="100000"/>
              </a:lnSpc>
              <a:spcBef>
                <a:spcPts val="0"/>
              </a:spcBef>
              <a:spcAft>
                <a:spcPts val="300"/>
              </a:spcAft>
              <a:buClrTx/>
              <a:buSzTx/>
              <a:buFontTx/>
              <a:buNone/>
              <a:tabLst/>
              <a:defRPr sz="1600" b="0"/>
            </a:lvl1pPr>
          </a:lstStyle>
          <a:p>
            <a:pPr lvl="0"/>
            <a:r>
              <a:rPr lang="fr-FR" dirty="0" err="1" smtClean="0"/>
              <a:t>tROISIEME</a:t>
            </a:r>
            <a:r>
              <a:rPr lang="fr-FR" dirty="0" smtClean="0"/>
              <a:t> niveau</a:t>
            </a:r>
          </a:p>
        </p:txBody>
      </p:sp>
      <p:sp>
        <p:nvSpPr>
          <p:cNvPr id="20" name="Titre 12"/>
          <p:cNvSpPr>
            <a:spLocks noGrp="1"/>
          </p:cNvSpPr>
          <p:nvPr>
            <p:ph type="title" hasCustomPrompt="1"/>
          </p:nvPr>
        </p:nvSpPr>
        <p:spPr>
          <a:xfrm>
            <a:off x="108186" y="2537550"/>
            <a:ext cx="2844000" cy="630942"/>
          </a:xfrm>
        </p:spPr>
        <p:txBody>
          <a:bodyPr wrap="square">
            <a:spAutoFit/>
          </a:bodyPr>
          <a:lstStyle>
            <a:lvl1pPr algn="ctr">
              <a:defRPr sz="3500" baseline="0"/>
            </a:lvl1pPr>
          </a:lstStyle>
          <a:p>
            <a:r>
              <a:rPr lang="fr-FR" dirty="0" smtClean="0"/>
              <a:t>Titre </a:t>
            </a:r>
            <a:r>
              <a:rPr lang="fr-FR" dirty="0" err="1" smtClean="0"/>
              <a:t>lorem</a:t>
            </a:r>
            <a:endParaRPr lang="fr-FR" dirty="0"/>
          </a:p>
        </p:txBody>
      </p:sp>
      <p:sp>
        <p:nvSpPr>
          <p:cNvPr id="3" name="Espace réservé du texte 2"/>
          <p:cNvSpPr>
            <a:spLocks noGrp="1"/>
          </p:cNvSpPr>
          <p:nvPr>
            <p:ph type="body" sz="quarter" idx="11" hasCustomPrompt="1"/>
          </p:nvPr>
        </p:nvSpPr>
        <p:spPr>
          <a:xfrm>
            <a:off x="234000" y="4597200"/>
            <a:ext cx="2592000" cy="704008"/>
          </a:xfrm>
        </p:spPr>
        <p:txBody>
          <a:bodyPr/>
          <a:lstStyle>
            <a:lvl1pPr marL="0" marR="0" indent="0" algn="ctr" defTabSz="914400" rtl="0" eaLnBrk="1" fontAlgn="auto" latinLnBrk="0" hangingPunct="1">
              <a:lnSpc>
                <a:spcPct val="100000"/>
              </a:lnSpc>
              <a:spcBef>
                <a:spcPts val="0"/>
              </a:spcBef>
              <a:spcAft>
                <a:spcPts val="300"/>
              </a:spcAft>
              <a:buClrTx/>
              <a:buSzTx/>
              <a:buFontTx/>
              <a:buNone/>
              <a:tabLst/>
              <a:defRPr sz="1000" b="0">
                <a:solidFill>
                  <a:schemeClr val="tx1"/>
                </a:solidFill>
              </a:defRPr>
            </a:lvl1pPr>
          </a:lstStyle>
          <a:p>
            <a:pPr algn="ctr">
              <a:spcAft>
                <a:spcPts val="300"/>
              </a:spcAft>
            </a:pPr>
            <a:r>
              <a:rPr lang="fr-FR" sz="1000" cap="all" baseline="0" dirty="0" smtClean="0">
                <a:solidFill>
                  <a:schemeClr val="tx1"/>
                </a:solidFill>
                <a:latin typeface="Arial Narrow" panose="020B0606020202030204" pitchFamily="34" charset="0"/>
              </a:rPr>
              <a:t>00 MOIS 2017</a:t>
            </a:r>
          </a:p>
          <a:p>
            <a:pPr marL="0" marR="0" indent="0" algn="ctr" defTabSz="914400" rtl="0" eaLnBrk="1" fontAlgn="auto" latinLnBrk="0" hangingPunct="1">
              <a:lnSpc>
                <a:spcPct val="100000"/>
              </a:lnSpc>
              <a:spcBef>
                <a:spcPts val="0"/>
              </a:spcBef>
              <a:spcAft>
                <a:spcPts val="300"/>
              </a:spcAft>
              <a:buClrTx/>
              <a:buSzTx/>
              <a:buFontTx/>
              <a:buNone/>
              <a:tabLst/>
              <a:defRPr/>
            </a:pPr>
            <a:r>
              <a:rPr lang="fr-FR" sz="1000" dirty="0" smtClean="0"/>
              <a:t>DIRECTION XXX</a:t>
            </a:r>
            <a:r>
              <a:rPr lang="fr-FR" sz="1000" dirty="0" smtClean="0">
                <a:solidFill>
                  <a:schemeClr val="tx1"/>
                </a:solidFill>
              </a:rPr>
              <a:t> -</a:t>
            </a:r>
            <a:r>
              <a:rPr lang="fr-FR" sz="1000" dirty="0" smtClean="0"/>
              <a:t> </a:t>
            </a:r>
            <a:r>
              <a:rPr lang="fr-FR" sz="1000" baseline="0" dirty="0" smtClean="0">
                <a:solidFill>
                  <a:schemeClr val="tx1"/>
                </a:solidFill>
                <a:latin typeface="+mn-lt"/>
                <a:cs typeface="Arial"/>
              </a:rPr>
              <a:t>CAISSE D’</a:t>
            </a:r>
            <a:r>
              <a:rPr lang="fr-FR" sz="1000" dirty="0" smtClean="0">
                <a:cs typeface="Arial"/>
              </a:rPr>
              <a:t>E</a:t>
            </a:r>
            <a:r>
              <a:rPr lang="fr-FR" sz="1000" baseline="0" dirty="0" smtClean="0">
                <a:solidFill>
                  <a:schemeClr val="tx1"/>
                </a:solidFill>
                <a:latin typeface="+mn-lt"/>
                <a:cs typeface="Arial"/>
              </a:rPr>
              <a:t>PARGNE XXX</a:t>
            </a:r>
            <a:endParaRPr lang="fr-FR" sz="1000" dirty="0" smtClean="0">
              <a:solidFill>
                <a:schemeClr val="tx1"/>
              </a:solidFill>
              <a:latin typeface="+mn-lt"/>
            </a:endParaRPr>
          </a:p>
        </p:txBody>
      </p:sp>
    </p:spTree>
    <p:extLst>
      <p:ext uri="{BB962C8B-B14F-4D97-AF65-F5344CB8AC3E}">
        <p14:creationId xmlns:p14="http://schemas.microsoft.com/office/powerpoint/2010/main" val="1738250245"/>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Page de garde visuel 4">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grpSp>
        <p:nvGrpSpPr>
          <p:cNvPr id="4" name="Groupe 3"/>
          <p:cNvGrpSpPr/>
          <p:nvPr userDrawn="1"/>
        </p:nvGrpSpPr>
        <p:grpSpPr>
          <a:xfrm>
            <a:off x="-1991224" y="-645963"/>
            <a:ext cx="12871062" cy="7750589"/>
            <a:chOff x="-1991224" y="-645963"/>
            <a:chExt cx="12871062" cy="7750589"/>
          </a:xfrm>
          <a:solidFill>
            <a:schemeClr val="bg1"/>
          </a:solidFill>
        </p:grpSpPr>
        <p:sp>
          <p:nvSpPr>
            <p:cNvPr id="14" name="Triangle rectangle 13"/>
            <p:cNvSpPr>
              <a:spLocks noChangeAspect="1"/>
            </p:cNvSpPr>
            <p:nvPr userDrawn="1"/>
          </p:nvSpPr>
          <p:spPr>
            <a:xfrm rot="13620000">
              <a:off x="-2411183" y="855294"/>
              <a:ext cx="6398288" cy="5558370"/>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98288" h="5558370">
                  <a:moveTo>
                    <a:pt x="1613" y="5551727"/>
                  </a:moveTo>
                  <a:cubicBezTo>
                    <a:pt x="-2519" y="4336122"/>
                    <a:pt x="2624" y="2237992"/>
                    <a:pt x="2371" y="1464426"/>
                  </a:cubicBezTo>
                  <a:lnTo>
                    <a:pt x="1373759" y="0"/>
                  </a:lnTo>
                  <a:lnTo>
                    <a:pt x="6398288" y="4685100"/>
                  </a:lnTo>
                  <a:lnTo>
                    <a:pt x="5582919" y="5558370"/>
                  </a:lnTo>
                  <a:lnTo>
                    <a:pt x="1613" y="555172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15" name="Triangle rectangle 13"/>
            <p:cNvSpPr>
              <a:spLocks noChangeAspect="1"/>
            </p:cNvSpPr>
            <p:nvPr userDrawn="1"/>
          </p:nvSpPr>
          <p:spPr>
            <a:xfrm rot="13620000">
              <a:off x="3496266" y="-278946"/>
              <a:ext cx="7750589" cy="7016555"/>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 name="connsiteX0" fmla="*/ 1613 w 6398288"/>
                <a:gd name="connsiteY0" fmla="*/ 5551727 h 8476429"/>
                <a:gd name="connsiteX1" fmla="*/ 2371 w 6398288"/>
                <a:gd name="connsiteY1" fmla="*/ 1464426 h 8476429"/>
                <a:gd name="connsiteX2" fmla="*/ 1373759 w 6398288"/>
                <a:gd name="connsiteY2" fmla="*/ 0 h 8476429"/>
                <a:gd name="connsiteX3" fmla="*/ 6398288 w 6398288"/>
                <a:gd name="connsiteY3" fmla="*/ 4685100 h 8476429"/>
                <a:gd name="connsiteX4" fmla="*/ 2851339 w 6398288"/>
                <a:gd name="connsiteY4" fmla="*/ 8476429 h 8476429"/>
                <a:gd name="connsiteX5" fmla="*/ 5582919 w 6398288"/>
                <a:gd name="connsiteY5" fmla="*/ 5558370 h 8476429"/>
                <a:gd name="connsiteX6" fmla="*/ 1613 w 6398288"/>
                <a:gd name="connsiteY6" fmla="*/ 5551727 h 8476429"/>
                <a:gd name="connsiteX0" fmla="*/ 1613 w 5582919"/>
                <a:gd name="connsiteY0" fmla="*/ 5551727 h 8476429"/>
                <a:gd name="connsiteX1" fmla="*/ 2371 w 5582919"/>
                <a:gd name="connsiteY1" fmla="*/ 1464426 h 8476429"/>
                <a:gd name="connsiteX2" fmla="*/ 1373759 w 5582919"/>
                <a:gd name="connsiteY2" fmla="*/ 0 h 8476429"/>
                <a:gd name="connsiteX3" fmla="*/ 2239168 w 5582919"/>
                <a:gd name="connsiteY3" fmla="*/ 7833804 h 8476429"/>
                <a:gd name="connsiteX4" fmla="*/ 2851339 w 5582919"/>
                <a:gd name="connsiteY4" fmla="*/ 8476429 h 8476429"/>
                <a:gd name="connsiteX5" fmla="*/ 5582919 w 5582919"/>
                <a:gd name="connsiteY5" fmla="*/ 5558370 h 8476429"/>
                <a:gd name="connsiteX6" fmla="*/ 1613 w 5582919"/>
                <a:gd name="connsiteY6" fmla="*/ 5551727 h 8476429"/>
                <a:gd name="connsiteX0" fmla="*/ 2169283 w 7750589"/>
                <a:gd name="connsiteY0" fmla="*/ 4087301 h 7012003"/>
                <a:gd name="connsiteX1" fmla="*/ 2170041 w 7750589"/>
                <a:gd name="connsiteY1" fmla="*/ 0 h 7012003"/>
                <a:gd name="connsiteX2" fmla="*/ 0 w 7750589"/>
                <a:gd name="connsiteY2" fmla="*/ 2333292 h 7012003"/>
                <a:gd name="connsiteX3" fmla="*/ 4406838 w 7750589"/>
                <a:gd name="connsiteY3" fmla="*/ 6369378 h 7012003"/>
                <a:gd name="connsiteX4" fmla="*/ 5019009 w 7750589"/>
                <a:gd name="connsiteY4" fmla="*/ 7012003 h 7012003"/>
                <a:gd name="connsiteX5" fmla="*/ 7750589 w 7750589"/>
                <a:gd name="connsiteY5" fmla="*/ 4093944 h 7012003"/>
                <a:gd name="connsiteX6" fmla="*/ 2169283 w 7750589"/>
                <a:gd name="connsiteY6" fmla="*/ 4087301 h 7012003"/>
                <a:gd name="connsiteX0" fmla="*/ 2169283 w 7750589"/>
                <a:gd name="connsiteY0" fmla="*/ 4087301 h 7016555"/>
                <a:gd name="connsiteX1" fmla="*/ 2170041 w 7750589"/>
                <a:gd name="connsiteY1" fmla="*/ 0 h 7016555"/>
                <a:gd name="connsiteX2" fmla="*/ 0 w 7750589"/>
                <a:gd name="connsiteY2" fmla="*/ 2333292 h 7016555"/>
                <a:gd name="connsiteX3" fmla="*/ 4406838 w 7750589"/>
                <a:gd name="connsiteY3" fmla="*/ 6369378 h 7016555"/>
                <a:gd name="connsiteX4" fmla="*/ 5023890 w 7750589"/>
                <a:gd name="connsiteY4" fmla="*/ 7016555 h 7016555"/>
                <a:gd name="connsiteX5" fmla="*/ 7750589 w 7750589"/>
                <a:gd name="connsiteY5" fmla="*/ 4093944 h 7016555"/>
                <a:gd name="connsiteX6" fmla="*/ 2169283 w 7750589"/>
                <a:gd name="connsiteY6" fmla="*/ 4087301 h 7016555"/>
                <a:gd name="connsiteX0" fmla="*/ 2169283 w 7750589"/>
                <a:gd name="connsiteY0" fmla="*/ 4087301 h 7016555"/>
                <a:gd name="connsiteX1" fmla="*/ 2170041 w 7750589"/>
                <a:gd name="connsiteY1" fmla="*/ 0 h 7016555"/>
                <a:gd name="connsiteX2" fmla="*/ 0 w 7750589"/>
                <a:gd name="connsiteY2" fmla="*/ 2333292 h 7016555"/>
                <a:gd name="connsiteX3" fmla="*/ 5023890 w 7750589"/>
                <a:gd name="connsiteY3" fmla="*/ 7016555 h 7016555"/>
                <a:gd name="connsiteX4" fmla="*/ 7750589 w 7750589"/>
                <a:gd name="connsiteY4" fmla="*/ 4093944 h 7016555"/>
                <a:gd name="connsiteX5" fmla="*/ 2169283 w 7750589"/>
                <a:gd name="connsiteY5" fmla="*/ 4087301 h 7016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50589" h="7016555">
                  <a:moveTo>
                    <a:pt x="2169283" y="4087301"/>
                  </a:moveTo>
                  <a:cubicBezTo>
                    <a:pt x="2165151" y="2871696"/>
                    <a:pt x="2170294" y="773566"/>
                    <a:pt x="2170041" y="0"/>
                  </a:cubicBezTo>
                  <a:lnTo>
                    <a:pt x="0" y="2333292"/>
                  </a:lnTo>
                  <a:lnTo>
                    <a:pt x="5023890" y="7016555"/>
                  </a:lnTo>
                  <a:lnTo>
                    <a:pt x="7750589" y="4093944"/>
                  </a:lnTo>
                  <a:lnTo>
                    <a:pt x="2169283" y="408730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grpSp>
      <p:cxnSp>
        <p:nvCxnSpPr>
          <p:cNvPr id="9" name="Connecteur droit 8"/>
          <p:cNvCxnSpPr/>
          <p:nvPr userDrawn="1"/>
        </p:nvCxnSpPr>
        <p:spPr>
          <a:xfrm>
            <a:off x="198000" y="2501550"/>
            <a:ext cx="26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198000" y="4534790"/>
            <a:ext cx="26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5" name="Image 24"/>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797384" y="6434571"/>
            <a:ext cx="1342568" cy="201600"/>
          </a:xfrm>
          <a:prstGeom prst="rect">
            <a:avLst/>
          </a:prstGeom>
        </p:spPr>
      </p:pic>
      <p:pic>
        <p:nvPicPr>
          <p:cNvPr id="16" name="Espace réservé pour une image  9"/>
          <p:cNvPicPr>
            <a:picLocks noChangeAspect="1"/>
          </p:cNvPicPr>
          <p:nvPr userDrawn="1"/>
        </p:nvPicPr>
        <p:blipFill>
          <a:blip r:embed="rId4" cstate="email">
            <a:extLst>
              <a:ext uri="{28A0092B-C50C-407E-A947-70E740481C1C}">
                <a14:useLocalDpi xmlns:a14="http://schemas.microsoft.com/office/drawing/2010/main"/>
              </a:ext>
            </a:extLst>
          </a:blip>
          <a:srcRect/>
          <a:stretch>
            <a:fillRect/>
          </a:stretch>
        </p:blipFill>
        <p:spPr>
          <a:xfrm>
            <a:off x="216000" y="248400"/>
            <a:ext cx="932400" cy="932400"/>
          </a:xfrm>
          <a:prstGeom prst="rect">
            <a:avLst/>
          </a:prstGeom>
        </p:spPr>
      </p:pic>
      <p:pic>
        <p:nvPicPr>
          <p:cNvPr id="18" name="Espace réservé pour une image  8"/>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096480" y="6251818"/>
            <a:ext cx="1796000" cy="402987"/>
          </a:xfrm>
          <a:prstGeom prst="rect">
            <a:avLst/>
          </a:prstGeom>
        </p:spPr>
      </p:pic>
      <p:sp>
        <p:nvSpPr>
          <p:cNvPr id="17" name="Sous-titre 2"/>
          <p:cNvSpPr>
            <a:spLocks noGrp="1"/>
          </p:cNvSpPr>
          <p:nvPr>
            <p:ph type="subTitle" idx="1" hasCustomPrompt="1"/>
          </p:nvPr>
        </p:nvSpPr>
        <p:spPr>
          <a:xfrm>
            <a:off x="107504" y="2950316"/>
            <a:ext cx="2844000" cy="529885"/>
          </a:xfrm>
        </p:spPr>
        <p:txBody>
          <a:bodyPr wrap="square" tIns="82800">
            <a:spAutoFit/>
          </a:bodyPr>
          <a:lstStyle>
            <a:lvl1pPr marL="0" indent="0" algn="ctr">
              <a:buNone/>
              <a:defRPr sz="2600" b="1"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smtClean="0"/>
              <a:t>Ipsum</a:t>
            </a:r>
            <a:r>
              <a:rPr lang="fr-FR" dirty="0" smtClean="0"/>
              <a:t> </a:t>
            </a:r>
            <a:r>
              <a:rPr lang="fr-FR" dirty="0" err="1" smtClean="0"/>
              <a:t>sit</a:t>
            </a:r>
            <a:r>
              <a:rPr lang="fr-FR" dirty="0" smtClean="0"/>
              <a:t> </a:t>
            </a:r>
            <a:r>
              <a:rPr lang="fr-FR" dirty="0" err="1" smtClean="0"/>
              <a:t>dolor</a:t>
            </a:r>
            <a:endParaRPr lang="fr-FR" dirty="0"/>
          </a:p>
        </p:txBody>
      </p:sp>
      <p:sp>
        <p:nvSpPr>
          <p:cNvPr id="19" name="Espace réservé du texte 4"/>
          <p:cNvSpPr>
            <a:spLocks noGrp="1"/>
          </p:cNvSpPr>
          <p:nvPr>
            <p:ph type="body" sz="quarter" idx="10" hasCustomPrompt="1"/>
          </p:nvPr>
        </p:nvSpPr>
        <p:spPr>
          <a:xfrm>
            <a:off x="108186" y="3420004"/>
            <a:ext cx="2844000" cy="338554"/>
          </a:xfrm>
        </p:spPr>
        <p:txBody>
          <a:bodyPr wrap="square">
            <a:spAutoFit/>
          </a:bodyPr>
          <a:lstStyle>
            <a:lvl1pPr marL="0" marR="0" indent="0" algn="l" defTabSz="914400" rtl="0" eaLnBrk="1" fontAlgn="auto" latinLnBrk="0" hangingPunct="1">
              <a:lnSpc>
                <a:spcPct val="100000"/>
              </a:lnSpc>
              <a:spcBef>
                <a:spcPts val="0"/>
              </a:spcBef>
              <a:spcAft>
                <a:spcPts val="300"/>
              </a:spcAft>
              <a:buClrTx/>
              <a:buSzTx/>
              <a:buFontTx/>
              <a:buNone/>
              <a:tabLst/>
              <a:defRPr sz="1600" b="0"/>
            </a:lvl1pPr>
          </a:lstStyle>
          <a:p>
            <a:pPr lvl="0"/>
            <a:r>
              <a:rPr lang="fr-FR" dirty="0" err="1" smtClean="0"/>
              <a:t>tROISIEME</a:t>
            </a:r>
            <a:r>
              <a:rPr lang="fr-FR" dirty="0" smtClean="0"/>
              <a:t> niveau</a:t>
            </a:r>
          </a:p>
        </p:txBody>
      </p:sp>
      <p:sp>
        <p:nvSpPr>
          <p:cNvPr id="20" name="Titre 12"/>
          <p:cNvSpPr>
            <a:spLocks noGrp="1"/>
          </p:cNvSpPr>
          <p:nvPr>
            <p:ph type="title" hasCustomPrompt="1"/>
          </p:nvPr>
        </p:nvSpPr>
        <p:spPr>
          <a:xfrm>
            <a:off x="108186" y="2537550"/>
            <a:ext cx="2844000" cy="630942"/>
          </a:xfrm>
        </p:spPr>
        <p:txBody>
          <a:bodyPr wrap="square">
            <a:spAutoFit/>
          </a:bodyPr>
          <a:lstStyle>
            <a:lvl1pPr algn="ctr">
              <a:defRPr sz="3500" baseline="0"/>
            </a:lvl1pPr>
          </a:lstStyle>
          <a:p>
            <a:r>
              <a:rPr lang="fr-FR" dirty="0" smtClean="0"/>
              <a:t>Titre </a:t>
            </a:r>
            <a:r>
              <a:rPr lang="fr-FR" dirty="0" err="1" smtClean="0"/>
              <a:t>lorem</a:t>
            </a:r>
            <a:endParaRPr lang="fr-FR" dirty="0"/>
          </a:p>
        </p:txBody>
      </p:sp>
      <p:sp>
        <p:nvSpPr>
          <p:cNvPr id="3" name="Espace réservé du texte 2"/>
          <p:cNvSpPr>
            <a:spLocks noGrp="1"/>
          </p:cNvSpPr>
          <p:nvPr>
            <p:ph type="body" sz="quarter" idx="11" hasCustomPrompt="1"/>
          </p:nvPr>
        </p:nvSpPr>
        <p:spPr>
          <a:xfrm>
            <a:off x="234000" y="4597200"/>
            <a:ext cx="2592000" cy="704008"/>
          </a:xfrm>
        </p:spPr>
        <p:txBody>
          <a:bodyPr/>
          <a:lstStyle>
            <a:lvl1pPr marL="0" marR="0" indent="0" algn="ctr" defTabSz="914400" rtl="0" eaLnBrk="1" fontAlgn="auto" latinLnBrk="0" hangingPunct="1">
              <a:lnSpc>
                <a:spcPct val="100000"/>
              </a:lnSpc>
              <a:spcBef>
                <a:spcPts val="0"/>
              </a:spcBef>
              <a:spcAft>
                <a:spcPts val="300"/>
              </a:spcAft>
              <a:buClrTx/>
              <a:buSzTx/>
              <a:buFontTx/>
              <a:buNone/>
              <a:tabLst/>
              <a:defRPr sz="1000" b="0">
                <a:solidFill>
                  <a:schemeClr val="tx1"/>
                </a:solidFill>
              </a:defRPr>
            </a:lvl1pPr>
          </a:lstStyle>
          <a:p>
            <a:pPr algn="ctr">
              <a:spcAft>
                <a:spcPts val="300"/>
              </a:spcAft>
            </a:pPr>
            <a:r>
              <a:rPr lang="fr-FR" sz="1000" cap="all" baseline="0" dirty="0" smtClean="0">
                <a:solidFill>
                  <a:schemeClr val="tx1"/>
                </a:solidFill>
                <a:latin typeface="Arial Narrow" panose="020B0606020202030204" pitchFamily="34" charset="0"/>
              </a:rPr>
              <a:t>00 MOIS 2017</a:t>
            </a:r>
          </a:p>
          <a:p>
            <a:pPr marL="0" marR="0" indent="0" algn="ctr" defTabSz="914400" rtl="0" eaLnBrk="1" fontAlgn="auto" latinLnBrk="0" hangingPunct="1">
              <a:lnSpc>
                <a:spcPct val="100000"/>
              </a:lnSpc>
              <a:spcBef>
                <a:spcPts val="0"/>
              </a:spcBef>
              <a:spcAft>
                <a:spcPts val="300"/>
              </a:spcAft>
              <a:buClrTx/>
              <a:buSzTx/>
              <a:buFontTx/>
              <a:buNone/>
              <a:tabLst/>
              <a:defRPr/>
            </a:pPr>
            <a:r>
              <a:rPr lang="fr-FR" sz="1000" dirty="0" smtClean="0"/>
              <a:t>DIRECTION XXX</a:t>
            </a:r>
            <a:r>
              <a:rPr lang="fr-FR" sz="1000" dirty="0" smtClean="0">
                <a:solidFill>
                  <a:schemeClr val="tx1"/>
                </a:solidFill>
              </a:rPr>
              <a:t> -</a:t>
            </a:r>
            <a:r>
              <a:rPr lang="fr-FR" sz="1000" dirty="0" smtClean="0"/>
              <a:t> </a:t>
            </a:r>
            <a:r>
              <a:rPr lang="fr-FR" sz="1000" baseline="0" dirty="0" smtClean="0">
                <a:solidFill>
                  <a:schemeClr val="tx1"/>
                </a:solidFill>
                <a:latin typeface="+mn-lt"/>
                <a:cs typeface="Arial"/>
              </a:rPr>
              <a:t>CAISSE D’</a:t>
            </a:r>
            <a:r>
              <a:rPr lang="fr-FR" sz="1000" dirty="0" smtClean="0">
                <a:cs typeface="Arial"/>
              </a:rPr>
              <a:t>E</a:t>
            </a:r>
            <a:r>
              <a:rPr lang="fr-FR" sz="1000" baseline="0" dirty="0" smtClean="0">
                <a:solidFill>
                  <a:schemeClr val="tx1"/>
                </a:solidFill>
                <a:latin typeface="+mn-lt"/>
                <a:cs typeface="Arial"/>
              </a:rPr>
              <a:t>PARGNE XXX</a:t>
            </a:r>
            <a:endParaRPr lang="fr-FR" sz="1000" dirty="0" smtClean="0">
              <a:solidFill>
                <a:schemeClr val="tx1"/>
              </a:solidFill>
              <a:latin typeface="+mn-lt"/>
            </a:endParaRPr>
          </a:p>
        </p:txBody>
      </p:sp>
    </p:spTree>
    <p:extLst>
      <p:ext uri="{BB962C8B-B14F-4D97-AF65-F5344CB8AC3E}">
        <p14:creationId xmlns:p14="http://schemas.microsoft.com/office/powerpoint/2010/main" val="2306857843"/>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1_Page de garde visuel 5">
    <p:spTree>
      <p:nvGrpSpPr>
        <p:cNvPr id="1" name=""/>
        <p:cNvGrpSpPr/>
        <p:nvPr/>
      </p:nvGrpSpPr>
      <p:grpSpPr>
        <a:xfrm>
          <a:off x="0" y="0"/>
          <a:ext cx="0" cy="0"/>
          <a:chOff x="0" y="0"/>
          <a:chExt cx="0" cy="0"/>
        </a:xfrm>
      </p:grpSpPr>
      <p:pic>
        <p:nvPicPr>
          <p:cNvPr id="23"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332870" y="0"/>
            <a:ext cx="1058539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Chevron 23"/>
          <p:cNvSpPr/>
          <p:nvPr userDrawn="1"/>
        </p:nvSpPr>
        <p:spPr>
          <a:xfrm>
            <a:off x="7100906" y="-14043"/>
            <a:ext cx="4248472" cy="6872043"/>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5" name="Chevron 24"/>
          <p:cNvSpPr/>
          <p:nvPr userDrawn="1"/>
        </p:nvSpPr>
        <p:spPr>
          <a:xfrm>
            <a:off x="-80516" y="-7022"/>
            <a:ext cx="4004444" cy="6872043"/>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6" name="Rectangle 25"/>
          <p:cNvSpPr/>
          <p:nvPr userDrawn="1"/>
        </p:nvSpPr>
        <p:spPr>
          <a:xfrm>
            <a:off x="-1332870" y="-14043"/>
            <a:ext cx="3266561" cy="68720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6" name="Espace réservé pour une image  9"/>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a:xfrm>
            <a:off x="7943283" y="116632"/>
            <a:ext cx="932400" cy="932400"/>
          </a:xfrm>
          <a:prstGeom prst="rect">
            <a:avLst/>
          </a:prstGeom>
        </p:spPr>
      </p:pic>
      <p:pic>
        <p:nvPicPr>
          <p:cNvPr id="18" name="Espace réservé pour une image  8"/>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478198" y="6421054"/>
            <a:ext cx="1579976" cy="354515"/>
          </a:xfrm>
          <a:prstGeom prst="rect">
            <a:avLst/>
          </a:prstGeom>
        </p:spPr>
      </p:pic>
    </p:spTree>
    <p:extLst>
      <p:ext uri="{BB962C8B-B14F-4D97-AF65-F5344CB8AC3E}">
        <p14:creationId xmlns:p14="http://schemas.microsoft.com/office/powerpoint/2010/main" val="1412058904"/>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Page de garde visuel à insérer">
    <p:spTree>
      <p:nvGrpSpPr>
        <p:cNvPr id="1" name=""/>
        <p:cNvGrpSpPr/>
        <p:nvPr/>
      </p:nvGrpSpPr>
      <p:grpSpPr>
        <a:xfrm>
          <a:off x="0" y="0"/>
          <a:ext cx="0" cy="0"/>
          <a:chOff x="0" y="0"/>
          <a:chExt cx="0" cy="0"/>
        </a:xfrm>
      </p:grpSpPr>
      <p:sp>
        <p:nvSpPr>
          <p:cNvPr id="6" name="Espace réservé pour une image  5"/>
          <p:cNvSpPr>
            <a:spLocks noGrp="1"/>
          </p:cNvSpPr>
          <p:nvPr>
            <p:ph type="pic" sz="quarter" idx="12" hasCustomPrompt="1"/>
          </p:nvPr>
        </p:nvSpPr>
        <p:spPr>
          <a:xfrm>
            <a:off x="0" y="0"/>
            <a:ext cx="9144000" cy="6858000"/>
          </a:xfrm>
          <a:solidFill>
            <a:schemeClr val="bg1">
              <a:lumMod val="95000"/>
            </a:schemeClr>
          </a:solidFill>
        </p:spPr>
        <p:txBody>
          <a:bodyPr lIns="3240000" anchor="ctr"/>
          <a:lstStyle>
            <a:lvl1pPr algn="ctr">
              <a:defRPr/>
            </a:lvl1pPr>
          </a:lstStyle>
          <a:p>
            <a:pPr lvl="0"/>
            <a:r>
              <a:rPr lang="fr-FR" dirty="0" smtClean="0"/>
              <a:t>INSÉRER IMAGE </a:t>
            </a:r>
            <a:br>
              <a:rPr lang="fr-FR" dirty="0" smtClean="0"/>
            </a:br>
            <a:r>
              <a:rPr lang="fr-FR" dirty="0" smtClean="0"/>
              <a:t>254x190,5 mm</a:t>
            </a:r>
            <a:endParaRPr lang="fr-FR" dirty="0"/>
          </a:p>
        </p:txBody>
      </p:sp>
      <p:cxnSp>
        <p:nvCxnSpPr>
          <p:cNvPr id="9" name="Connecteur droit 8"/>
          <p:cNvCxnSpPr/>
          <p:nvPr userDrawn="1"/>
        </p:nvCxnSpPr>
        <p:spPr>
          <a:xfrm>
            <a:off x="198000" y="2501550"/>
            <a:ext cx="2664000" cy="0"/>
          </a:xfrm>
          <a:prstGeom prst="line">
            <a:avLst/>
          </a:prstGeom>
          <a:ln w="508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198000" y="4534790"/>
            <a:ext cx="2664000" cy="0"/>
          </a:xfrm>
          <a:prstGeom prst="line">
            <a:avLst/>
          </a:prstGeom>
          <a:ln w="508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80780637"/>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Sommaire">
    <p:bg>
      <p:bgPr>
        <a:solidFill>
          <a:schemeClr val="bg1"/>
        </a:solidFill>
        <a:effectLst/>
      </p:bgPr>
    </p:bg>
    <p:spTree>
      <p:nvGrpSpPr>
        <p:cNvPr id="1" name=""/>
        <p:cNvGrpSpPr/>
        <p:nvPr/>
      </p:nvGrpSpPr>
      <p:grpSpPr>
        <a:xfrm>
          <a:off x="0" y="0"/>
          <a:ext cx="0" cy="0"/>
          <a:chOff x="0" y="0"/>
          <a:chExt cx="0" cy="0"/>
        </a:xfrm>
      </p:grpSpPr>
      <p:sp>
        <p:nvSpPr>
          <p:cNvPr id="5" name="Titre 1"/>
          <p:cNvSpPr>
            <a:spLocks noGrp="1"/>
          </p:cNvSpPr>
          <p:nvPr>
            <p:ph type="title" hasCustomPrompt="1"/>
          </p:nvPr>
        </p:nvSpPr>
        <p:spPr>
          <a:xfrm>
            <a:off x="3995936" y="692696"/>
            <a:ext cx="1512000" cy="432048"/>
          </a:xfrm>
        </p:spPr>
        <p:txBody>
          <a:bodyPr anchor="t">
            <a:noAutofit/>
          </a:bodyPr>
          <a:lstStyle>
            <a:lvl1pPr algn="ctr">
              <a:defRPr sz="2200" b="1" cap="all">
                <a:solidFill>
                  <a:schemeClr val="accent1"/>
                </a:solidFill>
              </a:defRPr>
            </a:lvl1pPr>
          </a:lstStyle>
          <a:p>
            <a:r>
              <a:rPr lang="fr-FR" dirty="0" smtClean="0"/>
              <a:t>sommaire</a:t>
            </a:r>
            <a:endParaRPr lang="fr-FR" dirty="0"/>
          </a:p>
        </p:txBody>
      </p:sp>
      <p:sp>
        <p:nvSpPr>
          <p:cNvPr id="2" name="Espace réservé du pied de page 1"/>
          <p:cNvSpPr>
            <a:spLocks noGrp="1"/>
          </p:cNvSpPr>
          <p:nvPr>
            <p:ph type="ftr" sz="quarter" idx="14"/>
          </p:nvPr>
        </p:nvSpPr>
        <p:spPr/>
        <p:txBody>
          <a:bodyPr/>
          <a:lstStyle/>
          <a:p>
            <a:endParaRPr lang="fr-FR" dirty="0">
              <a:solidFill>
                <a:prstClr val="black"/>
              </a:solidFill>
            </a:endParaRPr>
          </a:p>
        </p:txBody>
      </p:sp>
      <p:pic>
        <p:nvPicPr>
          <p:cNvPr id="13" name="Espace réservé pour une image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096480" y="6251818"/>
            <a:ext cx="1796000" cy="402987"/>
          </a:xfrm>
          <a:prstGeom prst="rect">
            <a:avLst/>
          </a:prstGeom>
        </p:spPr>
      </p:pic>
      <p:sp>
        <p:nvSpPr>
          <p:cNvPr id="4" name="Espace réservé du texte 3"/>
          <p:cNvSpPr>
            <a:spLocks noGrp="1"/>
          </p:cNvSpPr>
          <p:nvPr>
            <p:ph type="body" sz="quarter" idx="15"/>
          </p:nvPr>
        </p:nvSpPr>
        <p:spPr>
          <a:xfrm>
            <a:off x="2051050" y="1340768"/>
            <a:ext cx="6553398" cy="4968453"/>
          </a:xfrm>
        </p:spPr>
        <p:txBody>
          <a:bodyPr/>
          <a:lstStyle>
            <a:lvl1pPr>
              <a:spcBef>
                <a:spcPts val="1200"/>
              </a:spcBef>
              <a:spcAft>
                <a:spcPts val="600"/>
              </a:spcAft>
              <a:tabLst>
                <a:tab pos="5472000" algn="l"/>
              </a:tabLst>
              <a:defRPr sz="1800" cap="none" baseline="0">
                <a:solidFill>
                  <a:schemeClr val="tx1"/>
                </a:solidFill>
              </a:defRPr>
            </a:lvl1pPr>
            <a:lvl2pPr marL="540000">
              <a:lnSpc>
                <a:spcPts val="1800"/>
              </a:lnSpc>
              <a:tabLst>
                <a:tab pos="5472000" algn="l"/>
              </a:tabLst>
              <a:defRPr sz="1400" b="0" cap="none" baseline="0">
                <a:solidFill>
                  <a:schemeClr val="tx1"/>
                </a:solidFill>
              </a:defRPr>
            </a:lvl2pPr>
          </a:lstStyle>
          <a:p>
            <a:pPr lvl="0"/>
            <a:r>
              <a:rPr lang="fr-FR" dirty="0" smtClean="0"/>
              <a:t>Modifiez les styles du texte du masque</a:t>
            </a:r>
          </a:p>
          <a:p>
            <a:pPr lvl="1"/>
            <a:r>
              <a:rPr lang="fr-FR" dirty="0" smtClean="0"/>
              <a:t>Deuxième niveau</a:t>
            </a:r>
          </a:p>
        </p:txBody>
      </p:sp>
      <p:sp>
        <p:nvSpPr>
          <p:cNvPr id="3" name="Espace réservé du numéro de diapositive 2"/>
          <p:cNvSpPr>
            <a:spLocks noGrp="1"/>
          </p:cNvSpPr>
          <p:nvPr>
            <p:ph type="sldNum" sz="quarter" idx="16"/>
          </p:nvPr>
        </p:nvSpPr>
        <p:spPr/>
        <p:txBody>
          <a:bodyPr/>
          <a:lstStyle/>
          <a:p>
            <a:fld id="{0536D7D7-E68B-4848-A580-3E20DDE126DB}" type="slidenum">
              <a:rPr lang="fr-FR" smtClean="0">
                <a:solidFill>
                  <a:prstClr val="white"/>
                </a:solidFill>
              </a:rPr>
              <a:pPr/>
              <a:t>‹N°›</a:t>
            </a:fld>
            <a:endParaRPr lang="fr-FR" dirty="0">
              <a:solidFill>
                <a:prstClr val="white"/>
              </a:solidFill>
            </a:endParaRPr>
          </a:p>
        </p:txBody>
      </p:sp>
    </p:spTree>
    <p:extLst>
      <p:ext uri="{BB962C8B-B14F-4D97-AF65-F5344CB8AC3E}">
        <p14:creationId xmlns:p14="http://schemas.microsoft.com/office/powerpoint/2010/main" val="659646912"/>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Section">
    <p:bg>
      <p:bgPr>
        <a:solidFill>
          <a:schemeClr val="bg1"/>
        </a:solidFill>
        <a:effectLst/>
      </p:bgPr>
    </p:bg>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2339752" y="2160032"/>
            <a:ext cx="4464496" cy="476880"/>
          </a:xfrm>
        </p:spPr>
        <p:txBody>
          <a:bodyPr>
            <a:noAutofit/>
          </a:bodyPr>
          <a:lstStyle>
            <a:lvl1pPr algn="ctr">
              <a:defRPr sz="2200">
                <a:solidFill>
                  <a:schemeClr val="tx1"/>
                </a:solidFill>
                <a:latin typeface="Arial" panose="020B0604020202020204" pitchFamily="34" charset="0"/>
                <a:cs typeface="Arial" panose="020B0604020202020204" pitchFamily="34" charset="0"/>
              </a:defRPr>
            </a:lvl1pPr>
          </a:lstStyle>
          <a:p>
            <a:r>
              <a:rPr lang="fr-FR" dirty="0" smtClean="0"/>
              <a:t>  </a:t>
            </a:r>
            <a:r>
              <a:rPr lang="fr-FR" dirty="0" err="1" smtClean="0"/>
              <a:t>lorem</a:t>
            </a:r>
            <a:r>
              <a:rPr lang="fr-FR" dirty="0" smtClean="0"/>
              <a:t> </a:t>
            </a:r>
            <a:r>
              <a:rPr lang="fr-FR" dirty="0" err="1" smtClean="0"/>
              <a:t>ipsum</a:t>
            </a:r>
            <a:endParaRPr lang="fr-FR" dirty="0"/>
          </a:p>
        </p:txBody>
      </p:sp>
      <p:sp>
        <p:nvSpPr>
          <p:cNvPr id="3" name="Sous-titre 2"/>
          <p:cNvSpPr>
            <a:spLocks noGrp="1"/>
          </p:cNvSpPr>
          <p:nvPr>
            <p:ph type="subTitle" idx="1" hasCustomPrompt="1"/>
          </p:nvPr>
        </p:nvSpPr>
        <p:spPr>
          <a:xfrm>
            <a:off x="2339752" y="2473200"/>
            <a:ext cx="4464496" cy="540000"/>
          </a:xfrm>
        </p:spPr>
        <p:txBody>
          <a:bodyPr tIns="82800">
            <a:normAutofit/>
          </a:bodyPr>
          <a:lstStyle>
            <a:lvl1pPr marL="0" indent="0" algn="ctr">
              <a:buNone/>
              <a:defRPr sz="2200" b="0" baseline="0">
                <a:solidFill>
                  <a:schemeClr val="tx1"/>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smtClean="0"/>
              <a:t>dolor</a:t>
            </a:r>
            <a:r>
              <a:rPr lang="fr-FR" dirty="0" smtClean="0"/>
              <a:t> </a:t>
            </a:r>
            <a:r>
              <a:rPr lang="fr-FR" dirty="0" err="1" smtClean="0"/>
              <a:t>sit</a:t>
            </a:r>
            <a:r>
              <a:rPr lang="fr-FR" dirty="0" smtClean="0"/>
              <a:t> </a:t>
            </a:r>
            <a:r>
              <a:rPr lang="fr-FR" dirty="0" err="1" smtClean="0"/>
              <a:t>Ipsum</a:t>
            </a:r>
            <a:r>
              <a:rPr lang="fr-FR" dirty="0" smtClean="0"/>
              <a:t> </a:t>
            </a:r>
          </a:p>
          <a:p>
            <a:endParaRPr lang="fr-FR" dirty="0" smtClean="0"/>
          </a:p>
          <a:p>
            <a:endParaRPr lang="fr-FR" dirty="0"/>
          </a:p>
        </p:txBody>
      </p:sp>
      <p:sp>
        <p:nvSpPr>
          <p:cNvPr id="6" name="Espace réservé du pied de page 5"/>
          <p:cNvSpPr>
            <a:spLocks noGrp="1"/>
          </p:cNvSpPr>
          <p:nvPr>
            <p:ph type="ftr" sz="quarter" idx="10"/>
          </p:nvPr>
        </p:nvSpPr>
        <p:spPr/>
        <p:txBody>
          <a:bodyPr/>
          <a:lstStyle/>
          <a:p>
            <a:endParaRPr lang="fr-FR" dirty="0">
              <a:solidFill>
                <a:prstClr val="black"/>
              </a:solidFill>
            </a:endParaRPr>
          </a:p>
        </p:txBody>
      </p:sp>
      <p:sp>
        <p:nvSpPr>
          <p:cNvPr id="7" name="Espace réservé du numéro de diapositive 6"/>
          <p:cNvSpPr>
            <a:spLocks noGrp="1"/>
          </p:cNvSpPr>
          <p:nvPr>
            <p:ph type="sldNum" sz="quarter" idx="11"/>
          </p:nvPr>
        </p:nvSpPr>
        <p:spPr/>
        <p:txBody>
          <a:bodyPr/>
          <a:lstStyle/>
          <a:p>
            <a:fld id="{0536D7D7-E68B-4848-A580-3E20DDE126DB}" type="slidenum">
              <a:rPr lang="fr-FR" smtClean="0">
                <a:solidFill>
                  <a:prstClr val="white"/>
                </a:solidFill>
              </a:rPr>
              <a:pPr/>
              <a:t>‹N°›</a:t>
            </a:fld>
            <a:endParaRPr lang="fr-FR" dirty="0">
              <a:solidFill>
                <a:prstClr val="white"/>
              </a:solidFill>
            </a:endParaRPr>
          </a:p>
        </p:txBody>
      </p:sp>
      <p:sp>
        <p:nvSpPr>
          <p:cNvPr id="11" name="Forme en L 10"/>
          <p:cNvSpPr/>
          <p:nvPr userDrawn="1"/>
        </p:nvSpPr>
        <p:spPr>
          <a:xfrm>
            <a:off x="2016000" y="2332800"/>
            <a:ext cx="1656000" cy="1656000"/>
          </a:xfrm>
          <a:prstGeom prst="corner">
            <a:avLst>
              <a:gd name="adj1" fmla="val 22107"/>
              <a:gd name="adj2" fmla="val 22031"/>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12" name="Forme en L 11"/>
          <p:cNvSpPr/>
          <p:nvPr userDrawn="1"/>
        </p:nvSpPr>
        <p:spPr>
          <a:xfrm rot="10800000">
            <a:off x="5472000" y="1196753"/>
            <a:ext cx="1656000" cy="1656000"/>
          </a:xfrm>
          <a:prstGeom prst="corner">
            <a:avLst>
              <a:gd name="adj1" fmla="val 22107"/>
              <a:gd name="adj2" fmla="val 22031"/>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pic>
        <p:nvPicPr>
          <p:cNvPr id="14" name="Espace réservé pour une image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096480" y="6251818"/>
            <a:ext cx="1796000" cy="402987"/>
          </a:xfrm>
          <a:prstGeom prst="rect">
            <a:avLst/>
          </a:prstGeom>
        </p:spPr>
      </p:pic>
      <p:sp>
        <p:nvSpPr>
          <p:cNvPr id="5" name="Espace réservé du texte 4"/>
          <p:cNvSpPr>
            <a:spLocks noGrp="1"/>
          </p:cNvSpPr>
          <p:nvPr>
            <p:ph type="body" sz="quarter" idx="12"/>
          </p:nvPr>
        </p:nvSpPr>
        <p:spPr>
          <a:xfrm>
            <a:off x="2483768" y="4292600"/>
            <a:ext cx="4176713" cy="2016720"/>
          </a:xfrm>
        </p:spPr>
        <p:txBody>
          <a:bodyPr/>
          <a:lstStyle>
            <a:lvl1pPr marL="342900" indent="-216000">
              <a:lnSpc>
                <a:spcPts val="3000"/>
              </a:lnSpc>
              <a:spcAft>
                <a:spcPts val="0"/>
              </a:spcAft>
              <a:buFont typeface="+mj-lt"/>
              <a:buAutoNum type="arabicPeriod"/>
              <a:defRPr sz="1400" b="0" cap="none" baseline="0">
                <a:solidFill>
                  <a:schemeClr val="tx1"/>
                </a:solidFill>
              </a:defRPr>
            </a:lvl1pPr>
          </a:lstStyle>
          <a:p>
            <a:pPr lvl="0"/>
            <a:r>
              <a:rPr lang="fr-FR" dirty="0" smtClean="0"/>
              <a:t>Modifiez les styles du texte du masque</a:t>
            </a:r>
          </a:p>
        </p:txBody>
      </p:sp>
      <p:sp>
        <p:nvSpPr>
          <p:cNvPr id="9" name="Espace réservé du texte 8"/>
          <p:cNvSpPr>
            <a:spLocks noGrp="1"/>
          </p:cNvSpPr>
          <p:nvPr>
            <p:ph type="body" sz="quarter" idx="13" hasCustomPrompt="1"/>
          </p:nvPr>
        </p:nvSpPr>
        <p:spPr>
          <a:xfrm>
            <a:off x="4284080" y="1845171"/>
            <a:ext cx="575841" cy="575717"/>
          </a:xfrm>
        </p:spPr>
        <p:txBody>
          <a:bodyPr/>
          <a:lstStyle>
            <a:lvl1pPr>
              <a:defRPr b="1"/>
            </a:lvl1pPr>
          </a:lstStyle>
          <a:p>
            <a:pPr lvl="0"/>
            <a:r>
              <a:rPr lang="fr-FR" dirty="0" smtClean="0"/>
              <a:t>I-</a:t>
            </a:r>
            <a:endParaRPr lang="fr-FR" dirty="0"/>
          </a:p>
        </p:txBody>
      </p:sp>
    </p:spTree>
    <p:extLst>
      <p:ext uri="{BB962C8B-B14F-4D97-AF65-F5344CB8AC3E}">
        <p14:creationId xmlns:p14="http://schemas.microsoft.com/office/powerpoint/2010/main" val="1119382277"/>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 textes">
    <p:bg>
      <p:bgPr>
        <a:solidFill>
          <a:schemeClr val="bg1"/>
        </a:solidFill>
        <a:effectLst/>
      </p:bgPr>
    </p:bg>
    <p:spTree>
      <p:nvGrpSpPr>
        <p:cNvPr id="1" name=""/>
        <p:cNvGrpSpPr/>
        <p:nvPr/>
      </p:nvGrpSpPr>
      <p:grpSpPr>
        <a:xfrm>
          <a:off x="0" y="0"/>
          <a:ext cx="0" cy="0"/>
          <a:chOff x="0" y="0"/>
          <a:chExt cx="0" cy="0"/>
        </a:xfrm>
      </p:grpSpPr>
      <p:sp>
        <p:nvSpPr>
          <p:cNvPr id="2" name="Espace réservé du pied de page 1"/>
          <p:cNvSpPr>
            <a:spLocks noGrp="1"/>
          </p:cNvSpPr>
          <p:nvPr>
            <p:ph type="ftr" sz="quarter" idx="14"/>
          </p:nvPr>
        </p:nvSpPr>
        <p:spPr/>
        <p:txBody>
          <a:bodyPr/>
          <a:lstStyle/>
          <a:p>
            <a:endParaRPr lang="fr-FR" dirty="0">
              <a:solidFill>
                <a:prstClr val="black"/>
              </a:solidFill>
            </a:endParaRPr>
          </a:p>
        </p:txBody>
      </p:sp>
      <p:sp>
        <p:nvSpPr>
          <p:cNvPr id="7" name="Espace réservé du numéro de diapositive 6"/>
          <p:cNvSpPr>
            <a:spLocks noGrp="1"/>
          </p:cNvSpPr>
          <p:nvPr>
            <p:ph type="sldNum" sz="quarter" idx="15"/>
          </p:nvPr>
        </p:nvSpPr>
        <p:spPr/>
        <p:txBody>
          <a:bodyPr/>
          <a:lstStyle/>
          <a:p>
            <a:fld id="{0536D7D7-E68B-4848-A580-3E20DDE126DB}" type="slidenum">
              <a:rPr lang="fr-FR" smtClean="0">
                <a:solidFill>
                  <a:prstClr val="white"/>
                </a:solidFill>
              </a:rPr>
              <a:pPr/>
              <a:t>‹N°›</a:t>
            </a:fld>
            <a:endParaRPr lang="fr-FR" dirty="0">
              <a:solidFill>
                <a:prstClr val="white"/>
              </a:solidFill>
            </a:endParaRPr>
          </a:p>
        </p:txBody>
      </p:sp>
      <p:sp>
        <p:nvSpPr>
          <p:cNvPr id="4" name="Espace réservé du texte 3"/>
          <p:cNvSpPr>
            <a:spLocks noGrp="1"/>
          </p:cNvSpPr>
          <p:nvPr>
            <p:ph type="body" sz="quarter" idx="16"/>
          </p:nvPr>
        </p:nvSpPr>
        <p:spPr>
          <a:xfrm>
            <a:off x="1026000" y="1620000"/>
            <a:ext cx="3618008" cy="584864"/>
          </a:xfrm>
        </p:spPr>
        <p:txBody>
          <a:bodyPr/>
          <a:lstStyle>
            <a:lvl1pPr marL="144000" indent="-144000">
              <a:spcBef>
                <a:spcPts val="300"/>
              </a:spcBef>
              <a:spcAft>
                <a:spcPts val="1200"/>
              </a:spcAft>
              <a:buClr>
                <a:schemeClr val="accent1"/>
              </a:buClr>
              <a:buFont typeface="Britannic Bold" panose="020B0903060703020204" pitchFamily="34" charset="0"/>
              <a:buChar char="&gt;"/>
              <a:defRPr sz="1200">
                <a:solidFill>
                  <a:schemeClr val="tx1"/>
                </a:solidFill>
              </a:defRPr>
            </a:lvl1pPr>
          </a:lstStyle>
          <a:p>
            <a:pPr lvl="0"/>
            <a:r>
              <a:rPr lang="fr-FR" dirty="0" smtClean="0"/>
              <a:t>Modifiez les styles du texte du masque</a:t>
            </a:r>
          </a:p>
        </p:txBody>
      </p:sp>
      <p:sp>
        <p:nvSpPr>
          <p:cNvPr id="8" name="Espace réservé du texte 7"/>
          <p:cNvSpPr>
            <a:spLocks noGrp="1"/>
          </p:cNvSpPr>
          <p:nvPr>
            <p:ph type="body" sz="quarter" idx="17"/>
          </p:nvPr>
        </p:nvSpPr>
        <p:spPr>
          <a:xfrm>
            <a:off x="1026001" y="2060848"/>
            <a:ext cx="3618008" cy="1440160"/>
          </a:xfrm>
        </p:spPr>
        <p:txBody>
          <a:bodyPr/>
          <a:lstStyle>
            <a:lvl1pPr marL="144000">
              <a:lnSpc>
                <a:spcPts val="1600"/>
              </a:lnSpc>
              <a:spcAft>
                <a:spcPts val="0"/>
              </a:spcAft>
              <a:defRPr sz="1200" b="0" cap="none" baseline="0">
                <a:solidFill>
                  <a:schemeClr val="tx1"/>
                </a:solidFill>
              </a:defRPr>
            </a:lvl1pPr>
          </a:lstStyle>
          <a:p>
            <a:pPr lvl="0"/>
            <a:r>
              <a:rPr lang="fr-FR" dirty="0" smtClean="0"/>
              <a:t>Modifiez les styles du texte du masque</a:t>
            </a:r>
          </a:p>
        </p:txBody>
      </p:sp>
      <p:sp>
        <p:nvSpPr>
          <p:cNvPr id="9" name="Titre 8"/>
          <p:cNvSpPr>
            <a:spLocks noGrp="1"/>
          </p:cNvSpPr>
          <p:nvPr>
            <p:ph type="title" hasCustomPrompt="1"/>
          </p:nvPr>
        </p:nvSpPr>
        <p:spPr>
          <a:xfrm>
            <a:off x="1026000" y="306000"/>
            <a:ext cx="3816424" cy="769441"/>
          </a:xfrm>
        </p:spPr>
        <p:txBody>
          <a:bodyPr/>
          <a:lstStyle>
            <a:lvl1pPr>
              <a:defRPr baseline="0"/>
            </a:lvl1pPr>
          </a:lstStyle>
          <a:p>
            <a:r>
              <a:rPr lang="fr-FR" dirty="0" smtClean="0"/>
              <a:t>Titre </a:t>
            </a:r>
            <a:r>
              <a:rPr lang="fr-FR" dirty="0" err="1" smtClean="0"/>
              <a:t>lorem</a:t>
            </a:r>
            <a:r>
              <a:rPr lang="fr-FR" dirty="0" smtClean="0"/>
              <a:t> </a:t>
            </a:r>
            <a:r>
              <a:rPr lang="fr-FR" dirty="0" err="1" smtClean="0"/>
              <a:t>ipsum</a:t>
            </a:r>
            <a:r>
              <a:rPr lang="fr-FR" dirty="0" smtClean="0"/>
              <a:t> </a:t>
            </a:r>
            <a:r>
              <a:rPr lang="fr-FR" dirty="0" err="1" smtClean="0"/>
              <a:t>dolor</a:t>
            </a:r>
            <a:r>
              <a:rPr lang="fr-FR" dirty="0" smtClean="0"/>
              <a:t/>
            </a:r>
            <a:br>
              <a:rPr lang="fr-FR" dirty="0" smtClean="0"/>
            </a:br>
            <a:r>
              <a:rPr lang="fr-FR" dirty="0" err="1" smtClean="0"/>
              <a:t>dolor</a:t>
            </a:r>
            <a:r>
              <a:rPr lang="fr-FR" dirty="0" smtClean="0"/>
              <a:t> </a:t>
            </a:r>
            <a:r>
              <a:rPr lang="fr-FR" dirty="0" err="1" smtClean="0"/>
              <a:t>sit</a:t>
            </a:r>
            <a:r>
              <a:rPr lang="fr-FR" dirty="0" smtClean="0"/>
              <a:t> </a:t>
            </a:r>
            <a:r>
              <a:rPr lang="fr-FR" dirty="0" err="1" smtClean="0"/>
              <a:t>amet</a:t>
            </a:r>
            <a:r>
              <a:rPr lang="fr-FR" dirty="0" smtClean="0"/>
              <a:t> </a:t>
            </a:r>
            <a:r>
              <a:rPr lang="fr-FR" dirty="0" err="1" smtClean="0"/>
              <a:t>lorem</a:t>
            </a:r>
            <a:endParaRPr lang="fr-FR" dirty="0"/>
          </a:p>
        </p:txBody>
      </p:sp>
      <p:cxnSp>
        <p:nvCxnSpPr>
          <p:cNvPr id="10" name="Connecteur droit 9"/>
          <p:cNvCxnSpPr/>
          <p:nvPr userDrawn="1"/>
        </p:nvCxnSpPr>
        <p:spPr>
          <a:xfrm>
            <a:off x="1123200" y="1116000"/>
            <a:ext cx="3564000" cy="0"/>
          </a:xfrm>
          <a:prstGeom prst="line">
            <a:avLst/>
          </a:prstGeom>
          <a:ln w="508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4680000" y="1700213"/>
            <a:ext cx="0" cy="1582987"/>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5" name="Espace réservé pour une image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096480" y="6251818"/>
            <a:ext cx="1796000" cy="402987"/>
          </a:xfrm>
          <a:prstGeom prst="rect">
            <a:avLst/>
          </a:prstGeom>
        </p:spPr>
      </p:pic>
      <p:sp>
        <p:nvSpPr>
          <p:cNvPr id="5" name="Espace réservé du texte 4"/>
          <p:cNvSpPr>
            <a:spLocks noGrp="1"/>
          </p:cNvSpPr>
          <p:nvPr>
            <p:ph type="body" sz="quarter" idx="18"/>
          </p:nvPr>
        </p:nvSpPr>
        <p:spPr>
          <a:xfrm>
            <a:off x="4932363" y="1628775"/>
            <a:ext cx="3816350" cy="1871663"/>
          </a:xfrm>
        </p:spPr>
        <p:txBody>
          <a:bodyPr/>
          <a:lstStyle>
            <a:lvl1pPr>
              <a:defRPr sz="1800" cap="none" baseline="0">
                <a:solidFill>
                  <a:schemeClr val="accent1"/>
                </a:solidFill>
              </a:defRPr>
            </a:lvl1pPr>
          </a:lstStyle>
          <a:p>
            <a:pPr lvl="0"/>
            <a:r>
              <a:rPr lang="fr-FR" dirty="0" smtClean="0"/>
              <a:t>Modifiez les styles du texte du masque</a:t>
            </a:r>
          </a:p>
        </p:txBody>
      </p:sp>
      <p:sp>
        <p:nvSpPr>
          <p:cNvPr id="12" name="Espace réservé du texte 3"/>
          <p:cNvSpPr>
            <a:spLocks noGrp="1"/>
          </p:cNvSpPr>
          <p:nvPr>
            <p:ph type="body" sz="quarter" idx="19"/>
          </p:nvPr>
        </p:nvSpPr>
        <p:spPr>
          <a:xfrm>
            <a:off x="1674072" y="4176000"/>
            <a:ext cx="7218408" cy="1989304"/>
          </a:xfrm>
        </p:spPr>
        <p:txBody>
          <a:bodyPr/>
          <a:lstStyle>
            <a:lvl1pPr marL="324000" indent="-144000">
              <a:lnSpc>
                <a:spcPts val="1600"/>
              </a:lnSpc>
              <a:spcBef>
                <a:spcPts val="0"/>
              </a:spcBef>
              <a:spcAft>
                <a:spcPts val="0"/>
              </a:spcAft>
              <a:buClr>
                <a:schemeClr val="accent1"/>
              </a:buClr>
              <a:buFont typeface="Wingdings" panose="05000000000000000000" pitchFamily="2" charset="2"/>
              <a:buChar char="§"/>
              <a:defRPr sz="1200" b="0" cap="none" baseline="0">
                <a:solidFill>
                  <a:schemeClr val="tx1"/>
                </a:solidFill>
              </a:defRPr>
            </a:lvl1pPr>
          </a:lstStyle>
          <a:p>
            <a:pPr lvl="0"/>
            <a:r>
              <a:rPr lang="fr-FR" dirty="0" smtClean="0"/>
              <a:t>Modifiez les styles du texte du masque</a:t>
            </a:r>
          </a:p>
        </p:txBody>
      </p:sp>
      <p:sp>
        <p:nvSpPr>
          <p:cNvPr id="13" name="Espace réservé du texte 3"/>
          <p:cNvSpPr>
            <a:spLocks noGrp="1"/>
          </p:cNvSpPr>
          <p:nvPr>
            <p:ph type="body" sz="quarter" idx="20"/>
          </p:nvPr>
        </p:nvSpPr>
        <p:spPr>
          <a:xfrm>
            <a:off x="1674072" y="3816000"/>
            <a:ext cx="7218408" cy="584864"/>
          </a:xfrm>
        </p:spPr>
        <p:txBody>
          <a:bodyPr/>
          <a:lstStyle>
            <a:lvl1pPr marL="144000" indent="-144000">
              <a:spcBef>
                <a:spcPts val="300"/>
              </a:spcBef>
              <a:spcAft>
                <a:spcPts val="1200"/>
              </a:spcAft>
              <a:buClr>
                <a:schemeClr val="accent1"/>
              </a:buClr>
              <a:buFont typeface="Britannic Bold" panose="020B0903060703020204" pitchFamily="34" charset="0"/>
              <a:buChar char="&gt;"/>
              <a:defRPr sz="1200">
                <a:solidFill>
                  <a:schemeClr val="tx1"/>
                </a:solidFill>
              </a:defRPr>
            </a:lvl1pPr>
          </a:lstStyle>
          <a:p>
            <a:pPr lvl="0"/>
            <a:r>
              <a:rPr lang="fr-FR" dirty="0" smtClean="0"/>
              <a:t>Modifiez les styles du texte du masque</a:t>
            </a:r>
          </a:p>
        </p:txBody>
      </p:sp>
    </p:spTree>
    <p:extLst>
      <p:ext uri="{BB962C8B-B14F-4D97-AF65-F5344CB8AC3E}">
        <p14:creationId xmlns:p14="http://schemas.microsoft.com/office/powerpoint/2010/main" val="1453264807"/>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2 textes">
    <p:bg>
      <p:bgPr>
        <a:solidFill>
          <a:schemeClr val="bg1"/>
        </a:solidFill>
        <a:effectLst/>
      </p:bgPr>
    </p:bg>
    <p:spTree>
      <p:nvGrpSpPr>
        <p:cNvPr id="1" name=""/>
        <p:cNvGrpSpPr/>
        <p:nvPr/>
      </p:nvGrpSpPr>
      <p:grpSpPr>
        <a:xfrm>
          <a:off x="0" y="0"/>
          <a:ext cx="0" cy="0"/>
          <a:chOff x="0" y="0"/>
          <a:chExt cx="0" cy="0"/>
        </a:xfrm>
      </p:grpSpPr>
      <p:sp>
        <p:nvSpPr>
          <p:cNvPr id="2" name="Espace réservé du pied de page 1"/>
          <p:cNvSpPr>
            <a:spLocks noGrp="1"/>
          </p:cNvSpPr>
          <p:nvPr>
            <p:ph type="ftr" sz="quarter" idx="14"/>
          </p:nvPr>
        </p:nvSpPr>
        <p:spPr/>
        <p:txBody>
          <a:bodyPr/>
          <a:lstStyle/>
          <a:p>
            <a:endParaRPr lang="fr-FR" dirty="0">
              <a:solidFill>
                <a:prstClr val="black"/>
              </a:solidFill>
            </a:endParaRPr>
          </a:p>
        </p:txBody>
      </p:sp>
      <p:sp>
        <p:nvSpPr>
          <p:cNvPr id="7" name="Espace réservé du numéro de diapositive 6"/>
          <p:cNvSpPr>
            <a:spLocks noGrp="1"/>
          </p:cNvSpPr>
          <p:nvPr>
            <p:ph type="sldNum" sz="quarter" idx="15"/>
          </p:nvPr>
        </p:nvSpPr>
        <p:spPr/>
        <p:txBody>
          <a:bodyPr/>
          <a:lstStyle/>
          <a:p>
            <a:fld id="{0536D7D7-E68B-4848-A580-3E20DDE126DB}" type="slidenum">
              <a:rPr lang="fr-FR" smtClean="0">
                <a:solidFill>
                  <a:prstClr val="white"/>
                </a:solidFill>
              </a:rPr>
              <a:pPr/>
              <a:t>‹N°›</a:t>
            </a:fld>
            <a:endParaRPr lang="fr-FR" dirty="0">
              <a:solidFill>
                <a:prstClr val="white"/>
              </a:solidFill>
            </a:endParaRPr>
          </a:p>
        </p:txBody>
      </p:sp>
      <p:sp>
        <p:nvSpPr>
          <p:cNvPr id="4" name="Espace réservé du texte 3"/>
          <p:cNvSpPr>
            <a:spLocks noGrp="1"/>
          </p:cNvSpPr>
          <p:nvPr>
            <p:ph type="body" sz="quarter" idx="16"/>
          </p:nvPr>
        </p:nvSpPr>
        <p:spPr>
          <a:xfrm>
            <a:off x="1025999" y="1620000"/>
            <a:ext cx="7722463" cy="584864"/>
          </a:xfrm>
        </p:spPr>
        <p:txBody>
          <a:bodyPr/>
          <a:lstStyle>
            <a:lvl1pPr marL="144000" indent="-144000">
              <a:spcBef>
                <a:spcPts val="300"/>
              </a:spcBef>
              <a:spcAft>
                <a:spcPts val="1200"/>
              </a:spcAft>
              <a:buClr>
                <a:schemeClr val="accent1"/>
              </a:buClr>
              <a:buFont typeface="Britannic Bold" panose="020B0903060703020204" pitchFamily="34" charset="0"/>
              <a:buChar char="&gt;"/>
              <a:defRPr sz="1200">
                <a:solidFill>
                  <a:schemeClr val="tx1"/>
                </a:solidFill>
              </a:defRPr>
            </a:lvl1pPr>
          </a:lstStyle>
          <a:p>
            <a:pPr lvl="0"/>
            <a:r>
              <a:rPr lang="fr-FR" dirty="0" smtClean="0"/>
              <a:t>Modifiez les styles du texte du masque</a:t>
            </a:r>
          </a:p>
        </p:txBody>
      </p:sp>
      <p:sp>
        <p:nvSpPr>
          <p:cNvPr id="8" name="Espace réservé du texte 7"/>
          <p:cNvSpPr>
            <a:spLocks noGrp="1"/>
          </p:cNvSpPr>
          <p:nvPr>
            <p:ph type="body" sz="quarter" idx="17"/>
          </p:nvPr>
        </p:nvSpPr>
        <p:spPr>
          <a:xfrm>
            <a:off x="1026000" y="2060848"/>
            <a:ext cx="7722463" cy="4032448"/>
          </a:xfrm>
        </p:spPr>
        <p:txBody>
          <a:bodyPr/>
          <a:lstStyle>
            <a:lvl1pPr marL="144000">
              <a:lnSpc>
                <a:spcPts val="1600"/>
              </a:lnSpc>
              <a:spcAft>
                <a:spcPts val="0"/>
              </a:spcAft>
              <a:defRPr sz="1200" b="0" cap="none" baseline="0">
                <a:solidFill>
                  <a:schemeClr val="tx1"/>
                </a:solidFill>
              </a:defRPr>
            </a:lvl1pPr>
          </a:lstStyle>
          <a:p>
            <a:pPr lvl="0"/>
            <a:r>
              <a:rPr lang="fr-FR" dirty="0" smtClean="0"/>
              <a:t>Modifiez les styles du texte du masque</a:t>
            </a:r>
          </a:p>
        </p:txBody>
      </p:sp>
      <p:sp>
        <p:nvSpPr>
          <p:cNvPr id="9" name="Titre 8"/>
          <p:cNvSpPr>
            <a:spLocks noGrp="1"/>
          </p:cNvSpPr>
          <p:nvPr>
            <p:ph type="title" hasCustomPrompt="1"/>
          </p:nvPr>
        </p:nvSpPr>
        <p:spPr>
          <a:xfrm>
            <a:off x="1026000" y="306000"/>
            <a:ext cx="3816424" cy="769441"/>
          </a:xfrm>
        </p:spPr>
        <p:txBody>
          <a:bodyPr/>
          <a:lstStyle>
            <a:lvl1pPr>
              <a:defRPr baseline="0"/>
            </a:lvl1pPr>
          </a:lstStyle>
          <a:p>
            <a:r>
              <a:rPr lang="fr-FR" dirty="0" smtClean="0"/>
              <a:t>Titre </a:t>
            </a:r>
            <a:r>
              <a:rPr lang="fr-FR" dirty="0" err="1" smtClean="0"/>
              <a:t>lorem</a:t>
            </a:r>
            <a:r>
              <a:rPr lang="fr-FR" dirty="0" smtClean="0"/>
              <a:t> </a:t>
            </a:r>
            <a:r>
              <a:rPr lang="fr-FR" dirty="0" err="1" smtClean="0"/>
              <a:t>ipsum</a:t>
            </a:r>
            <a:r>
              <a:rPr lang="fr-FR" dirty="0" smtClean="0"/>
              <a:t> </a:t>
            </a:r>
            <a:r>
              <a:rPr lang="fr-FR" dirty="0" err="1" smtClean="0"/>
              <a:t>dolor</a:t>
            </a:r>
            <a:r>
              <a:rPr lang="fr-FR" dirty="0" smtClean="0"/>
              <a:t/>
            </a:r>
            <a:br>
              <a:rPr lang="fr-FR" dirty="0" smtClean="0"/>
            </a:br>
            <a:r>
              <a:rPr lang="fr-FR" dirty="0" err="1" smtClean="0"/>
              <a:t>dolor</a:t>
            </a:r>
            <a:r>
              <a:rPr lang="fr-FR" dirty="0" smtClean="0"/>
              <a:t> </a:t>
            </a:r>
            <a:r>
              <a:rPr lang="fr-FR" dirty="0" err="1" smtClean="0"/>
              <a:t>sit</a:t>
            </a:r>
            <a:r>
              <a:rPr lang="fr-FR" dirty="0" smtClean="0"/>
              <a:t> </a:t>
            </a:r>
            <a:r>
              <a:rPr lang="fr-FR" dirty="0" err="1" smtClean="0"/>
              <a:t>amet</a:t>
            </a:r>
            <a:r>
              <a:rPr lang="fr-FR" dirty="0" smtClean="0"/>
              <a:t> </a:t>
            </a:r>
            <a:r>
              <a:rPr lang="fr-FR" dirty="0" err="1" smtClean="0"/>
              <a:t>lorem</a:t>
            </a:r>
            <a:endParaRPr lang="fr-FR" dirty="0"/>
          </a:p>
        </p:txBody>
      </p:sp>
      <p:cxnSp>
        <p:nvCxnSpPr>
          <p:cNvPr id="10" name="Connecteur droit 9"/>
          <p:cNvCxnSpPr/>
          <p:nvPr userDrawn="1"/>
        </p:nvCxnSpPr>
        <p:spPr>
          <a:xfrm>
            <a:off x="1123200" y="1116000"/>
            <a:ext cx="3564000" cy="0"/>
          </a:xfrm>
          <a:prstGeom prst="line">
            <a:avLst/>
          </a:prstGeom>
          <a:ln w="508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5" name="Espace réservé pour une image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096480" y="6251818"/>
            <a:ext cx="1796000" cy="402987"/>
          </a:xfrm>
          <a:prstGeom prst="rect">
            <a:avLst/>
          </a:prstGeom>
        </p:spPr>
      </p:pic>
    </p:spTree>
    <p:extLst>
      <p:ext uri="{BB962C8B-B14F-4D97-AF65-F5344CB8AC3E}">
        <p14:creationId xmlns:p14="http://schemas.microsoft.com/office/powerpoint/2010/main" val="1074884749"/>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 texte et tableau">
    <p:bg>
      <p:bgPr>
        <a:solidFill>
          <a:schemeClr val="bg1"/>
        </a:solidFill>
        <a:effectLst/>
      </p:bgPr>
    </p:bg>
    <p:spTree>
      <p:nvGrpSpPr>
        <p:cNvPr id="1" name=""/>
        <p:cNvGrpSpPr/>
        <p:nvPr/>
      </p:nvGrpSpPr>
      <p:grpSpPr>
        <a:xfrm>
          <a:off x="0" y="0"/>
          <a:ext cx="0" cy="0"/>
          <a:chOff x="0" y="0"/>
          <a:chExt cx="0" cy="0"/>
        </a:xfrm>
      </p:grpSpPr>
      <p:sp>
        <p:nvSpPr>
          <p:cNvPr id="2" name="Espace réservé du pied de page 1"/>
          <p:cNvSpPr>
            <a:spLocks noGrp="1"/>
          </p:cNvSpPr>
          <p:nvPr>
            <p:ph type="ftr" sz="quarter" idx="14"/>
          </p:nvPr>
        </p:nvSpPr>
        <p:spPr/>
        <p:txBody>
          <a:bodyPr/>
          <a:lstStyle/>
          <a:p>
            <a:endParaRPr lang="fr-FR" dirty="0">
              <a:solidFill>
                <a:prstClr val="black"/>
              </a:solidFill>
            </a:endParaRPr>
          </a:p>
        </p:txBody>
      </p:sp>
      <p:sp>
        <p:nvSpPr>
          <p:cNvPr id="7" name="Espace réservé du numéro de diapositive 6"/>
          <p:cNvSpPr>
            <a:spLocks noGrp="1"/>
          </p:cNvSpPr>
          <p:nvPr>
            <p:ph type="sldNum" sz="quarter" idx="15"/>
          </p:nvPr>
        </p:nvSpPr>
        <p:spPr/>
        <p:txBody>
          <a:bodyPr/>
          <a:lstStyle/>
          <a:p>
            <a:fld id="{0536D7D7-E68B-4848-A580-3E20DDE126DB}" type="slidenum">
              <a:rPr lang="fr-FR" smtClean="0">
                <a:solidFill>
                  <a:prstClr val="white"/>
                </a:solidFill>
              </a:rPr>
              <a:pPr/>
              <a:t>‹N°›</a:t>
            </a:fld>
            <a:endParaRPr lang="fr-FR" dirty="0">
              <a:solidFill>
                <a:prstClr val="white"/>
              </a:solidFill>
            </a:endParaRPr>
          </a:p>
        </p:txBody>
      </p:sp>
      <p:sp>
        <p:nvSpPr>
          <p:cNvPr id="4" name="Espace réservé du texte 3"/>
          <p:cNvSpPr>
            <a:spLocks noGrp="1"/>
          </p:cNvSpPr>
          <p:nvPr>
            <p:ph type="body" sz="quarter" idx="16"/>
          </p:nvPr>
        </p:nvSpPr>
        <p:spPr>
          <a:xfrm>
            <a:off x="1026000" y="1620000"/>
            <a:ext cx="7633394" cy="1873250"/>
          </a:xfrm>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hasCustomPrompt="1"/>
          </p:nvPr>
        </p:nvSpPr>
        <p:spPr>
          <a:xfrm>
            <a:off x="1026000" y="306000"/>
            <a:ext cx="3816424" cy="769441"/>
          </a:xfrm>
        </p:spPr>
        <p:txBody>
          <a:bodyPr/>
          <a:lstStyle>
            <a:lvl1pPr>
              <a:defRPr baseline="0"/>
            </a:lvl1pPr>
          </a:lstStyle>
          <a:p>
            <a:r>
              <a:rPr lang="fr-FR" dirty="0" smtClean="0"/>
              <a:t>Titre </a:t>
            </a:r>
            <a:r>
              <a:rPr lang="fr-FR" dirty="0" err="1" smtClean="0"/>
              <a:t>lorem</a:t>
            </a:r>
            <a:r>
              <a:rPr lang="fr-FR" dirty="0" smtClean="0"/>
              <a:t> </a:t>
            </a:r>
            <a:r>
              <a:rPr lang="fr-FR" dirty="0" err="1" smtClean="0"/>
              <a:t>ipsum</a:t>
            </a:r>
            <a:r>
              <a:rPr lang="fr-FR" dirty="0" smtClean="0"/>
              <a:t> </a:t>
            </a:r>
            <a:r>
              <a:rPr lang="fr-FR" dirty="0" err="1" smtClean="0"/>
              <a:t>dolor</a:t>
            </a:r>
            <a:r>
              <a:rPr lang="fr-FR" dirty="0" smtClean="0"/>
              <a:t/>
            </a:r>
            <a:br>
              <a:rPr lang="fr-FR" dirty="0" smtClean="0"/>
            </a:br>
            <a:r>
              <a:rPr lang="fr-FR" dirty="0" err="1" smtClean="0"/>
              <a:t>dolor</a:t>
            </a:r>
            <a:r>
              <a:rPr lang="fr-FR" dirty="0" smtClean="0"/>
              <a:t> </a:t>
            </a:r>
            <a:r>
              <a:rPr lang="fr-FR" dirty="0" err="1" smtClean="0"/>
              <a:t>sit</a:t>
            </a:r>
            <a:r>
              <a:rPr lang="fr-FR" dirty="0" smtClean="0"/>
              <a:t> </a:t>
            </a:r>
            <a:r>
              <a:rPr lang="fr-FR" dirty="0" err="1" smtClean="0"/>
              <a:t>amet</a:t>
            </a:r>
            <a:r>
              <a:rPr lang="fr-FR" dirty="0" smtClean="0"/>
              <a:t> </a:t>
            </a:r>
            <a:r>
              <a:rPr lang="fr-FR" dirty="0" err="1" smtClean="0"/>
              <a:t>lorem</a:t>
            </a:r>
            <a:endParaRPr lang="fr-FR" dirty="0"/>
          </a:p>
        </p:txBody>
      </p:sp>
      <p:cxnSp>
        <p:nvCxnSpPr>
          <p:cNvPr id="10" name="Connecteur droit 9"/>
          <p:cNvCxnSpPr/>
          <p:nvPr userDrawn="1"/>
        </p:nvCxnSpPr>
        <p:spPr>
          <a:xfrm>
            <a:off x="1123200" y="1116000"/>
            <a:ext cx="3564000" cy="0"/>
          </a:xfrm>
          <a:prstGeom prst="line">
            <a:avLst/>
          </a:prstGeom>
          <a:ln w="508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3" name="Espace réservé pour une image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096480" y="6251818"/>
            <a:ext cx="1796000" cy="402987"/>
          </a:xfrm>
          <a:prstGeom prst="rect">
            <a:avLst/>
          </a:prstGeom>
        </p:spPr>
      </p:pic>
      <p:sp>
        <p:nvSpPr>
          <p:cNvPr id="8" name="Espace réservé du tableau 4"/>
          <p:cNvSpPr>
            <a:spLocks noGrp="1"/>
          </p:cNvSpPr>
          <p:nvPr>
            <p:ph type="tbl" sz="quarter" idx="17" hasCustomPrompt="1"/>
          </p:nvPr>
        </p:nvSpPr>
        <p:spPr>
          <a:xfrm>
            <a:off x="1116013" y="2709515"/>
            <a:ext cx="6985000" cy="2879725"/>
          </a:xfrm>
        </p:spPr>
        <p:txBody>
          <a:bodyPr/>
          <a:lstStyle/>
          <a:p>
            <a:r>
              <a:rPr lang="fr-FR" dirty="0" smtClean="0"/>
              <a:t> </a:t>
            </a:r>
            <a:endParaRPr lang="fr-FR" dirty="0"/>
          </a:p>
        </p:txBody>
      </p:sp>
    </p:spTree>
    <p:extLst>
      <p:ext uri="{BB962C8B-B14F-4D97-AF65-F5344CB8AC3E}">
        <p14:creationId xmlns:p14="http://schemas.microsoft.com/office/powerpoint/2010/main" val="2099382498"/>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1 texte et tableau avec fond">
    <p:bg>
      <p:bgPr>
        <a:solidFill>
          <a:schemeClr val="bg1"/>
        </a:solidFill>
        <a:effectLst/>
      </p:bgPr>
    </p:bg>
    <p:spTree>
      <p:nvGrpSpPr>
        <p:cNvPr id="1" name=""/>
        <p:cNvGrpSpPr/>
        <p:nvPr/>
      </p:nvGrpSpPr>
      <p:grpSpPr>
        <a:xfrm>
          <a:off x="0" y="0"/>
          <a:ext cx="0" cy="0"/>
          <a:chOff x="0" y="0"/>
          <a:chExt cx="0" cy="0"/>
        </a:xfrm>
      </p:grpSpPr>
      <p:sp>
        <p:nvSpPr>
          <p:cNvPr id="12" name="Rectangle 11"/>
          <p:cNvSpPr/>
          <p:nvPr userDrawn="1"/>
        </p:nvSpPr>
        <p:spPr>
          <a:xfrm>
            <a:off x="741408" y="711000"/>
            <a:ext cx="7668000" cy="5436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2" name="Espace réservé du pied de page 1"/>
          <p:cNvSpPr>
            <a:spLocks noGrp="1"/>
          </p:cNvSpPr>
          <p:nvPr>
            <p:ph type="ftr" sz="quarter" idx="14"/>
          </p:nvPr>
        </p:nvSpPr>
        <p:spPr/>
        <p:txBody>
          <a:bodyPr/>
          <a:lstStyle/>
          <a:p>
            <a:endParaRPr lang="fr-FR" dirty="0">
              <a:solidFill>
                <a:prstClr val="black"/>
              </a:solidFill>
            </a:endParaRPr>
          </a:p>
        </p:txBody>
      </p:sp>
      <p:sp>
        <p:nvSpPr>
          <p:cNvPr id="7" name="Espace réservé du numéro de diapositive 6"/>
          <p:cNvSpPr>
            <a:spLocks noGrp="1"/>
          </p:cNvSpPr>
          <p:nvPr>
            <p:ph type="sldNum" sz="quarter" idx="15"/>
          </p:nvPr>
        </p:nvSpPr>
        <p:spPr/>
        <p:txBody>
          <a:bodyPr/>
          <a:lstStyle/>
          <a:p>
            <a:fld id="{0536D7D7-E68B-4848-A580-3E20DDE126DB}" type="slidenum">
              <a:rPr lang="fr-FR" smtClean="0">
                <a:solidFill>
                  <a:prstClr val="white"/>
                </a:solidFill>
              </a:rPr>
              <a:pPr/>
              <a:t>‹N°›</a:t>
            </a:fld>
            <a:endParaRPr lang="fr-FR" dirty="0">
              <a:solidFill>
                <a:prstClr val="white"/>
              </a:solidFill>
            </a:endParaRPr>
          </a:p>
        </p:txBody>
      </p:sp>
      <p:sp>
        <p:nvSpPr>
          <p:cNvPr id="4" name="Espace réservé du texte 3"/>
          <p:cNvSpPr>
            <a:spLocks noGrp="1"/>
          </p:cNvSpPr>
          <p:nvPr>
            <p:ph type="body" sz="quarter" idx="16"/>
          </p:nvPr>
        </p:nvSpPr>
        <p:spPr>
          <a:xfrm>
            <a:off x="1026000" y="1772816"/>
            <a:ext cx="7362424" cy="936104"/>
          </a:xfrm>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hasCustomPrompt="1"/>
          </p:nvPr>
        </p:nvSpPr>
        <p:spPr>
          <a:xfrm>
            <a:off x="1026000" y="908720"/>
            <a:ext cx="3816424" cy="769441"/>
          </a:xfrm>
        </p:spPr>
        <p:txBody>
          <a:bodyPr/>
          <a:lstStyle>
            <a:lvl1pPr>
              <a:defRPr b="1" baseline="0"/>
            </a:lvl1pPr>
          </a:lstStyle>
          <a:p>
            <a:r>
              <a:rPr lang="fr-FR" dirty="0" smtClean="0"/>
              <a:t>Titre </a:t>
            </a:r>
            <a:r>
              <a:rPr lang="fr-FR" dirty="0" err="1" smtClean="0"/>
              <a:t>lorem</a:t>
            </a:r>
            <a:r>
              <a:rPr lang="fr-FR" dirty="0" smtClean="0"/>
              <a:t> </a:t>
            </a:r>
            <a:r>
              <a:rPr lang="fr-FR" dirty="0" err="1" smtClean="0"/>
              <a:t>ipsum</a:t>
            </a:r>
            <a:r>
              <a:rPr lang="fr-FR" dirty="0" smtClean="0"/>
              <a:t> </a:t>
            </a:r>
            <a:r>
              <a:rPr lang="fr-FR" dirty="0" err="1" smtClean="0"/>
              <a:t>dolor</a:t>
            </a:r>
            <a:r>
              <a:rPr lang="fr-FR" dirty="0" smtClean="0"/>
              <a:t/>
            </a:r>
            <a:br>
              <a:rPr lang="fr-FR" dirty="0" smtClean="0"/>
            </a:br>
            <a:r>
              <a:rPr lang="fr-FR" dirty="0" err="1" smtClean="0"/>
              <a:t>dolor</a:t>
            </a:r>
            <a:r>
              <a:rPr lang="fr-FR" dirty="0" smtClean="0"/>
              <a:t> </a:t>
            </a:r>
            <a:r>
              <a:rPr lang="fr-FR" dirty="0" err="1" smtClean="0"/>
              <a:t>sit</a:t>
            </a:r>
            <a:r>
              <a:rPr lang="fr-FR" dirty="0" smtClean="0"/>
              <a:t> </a:t>
            </a:r>
            <a:r>
              <a:rPr lang="fr-FR" dirty="0" err="1" smtClean="0"/>
              <a:t>amet</a:t>
            </a:r>
            <a:r>
              <a:rPr lang="fr-FR" dirty="0" smtClean="0"/>
              <a:t> </a:t>
            </a:r>
            <a:r>
              <a:rPr lang="fr-FR" dirty="0" err="1" smtClean="0"/>
              <a:t>lorem</a:t>
            </a:r>
            <a:endParaRPr lang="fr-FR" dirty="0"/>
          </a:p>
        </p:txBody>
      </p:sp>
      <p:pic>
        <p:nvPicPr>
          <p:cNvPr id="10" name="Espace réservé pour une image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096480" y="6251818"/>
            <a:ext cx="1796000" cy="402987"/>
          </a:xfrm>
          <a:prstGeom prst="rect">
            <a:avLst/>
          </a:prstGeom>
        </p:spPr>
      </p:pic>
      <p:sp>
        <p:nvSpPr>
          <p:cNvPr id="22" name="Espace réservé du tableau 4"/>
          <p:cNvSpPr>
            <a:spLocks noGrp="1"/>
          </p:cNvSpPr>
          <p:nvPr>
            <p:ph type="tbl" sz="quarter" idx="17"/>
          </p:nvPr>
        </p:nvSpPr>
        <p:spPr>
          <a:xfrm>
            <a:off x="1116013" y="2852738"/>
            <a:ext cx="6985000" cy="2879725"/>
          </a:xfrm>
        </p:spPr>
        <p:txBody>
          <a:bodyPr/>
          <a:lstStyle/>
          <a:p>
            <a:endParaRPr lang="fr-FR"/>
          </a:p>
        </p:txBody>
      </p:sp>
    </p:spTree>
    <p:extLst>
      <p:ext uri="{BB962C8B-B14F-4D97-AF65-F5344CB8AC3E}">
        <p14:creationId xmlns:p14="http://schemas.microsoft.com/office/powerpoint/2010/main" val="1041959233"/>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sp>
        <p:nvSpPr>
          <p:cNvPr id="3" name="Titre 2"/>
          <p:cNvSpPr>
            <a:spLocks noGrp="1"/>
          </p:cNvSpPr>
          <p:nvPr>
            <p:ph type="title" hasCustomPrompt="1"/>
          </p:nvPr>
        </p:nvSpPr>
        <p:spPr/>
        <p:txBody>
          <a:bodyPr/>
          <a:lstStyle/>
          <a:p>
            <a:r>
              <a:rPr lang="fr-FR" dirty="0" smtClean="0"/>
              <a:t>Titre </a:t>
            </a:r>
            <a:r>
              <a:rPr lang="fr-FR" dirty="0" err="1" smtClean="0"/>
              <a:t>lorem</a:t>
            </a:r>
            <a:r>
              <a:rPr lang="fr-FR" dirty="0" smtClean="0"/>
              <a:t> </a:t>
            </a:r>
            <a:r>
              <a:rPr lang="fr-FR" dirty="0" err="1" smtClean="0"/>
              <a:t>ipsum</a:t>
            </a:r>
            <a:r>
              <a:rPr lang="fr-FR" dirty="0" smtClean="0"/>
              <a:t> </a:t>
            </a:r>
            <a:r>
              <a:rPr lang="fr-FR" dirty="0" err="1" smtClean="0"/>
              <a:t>dolor</a:t>
            </a:r>
            <a:r>
              <a:rPr lang="fr-FR" dirty="0" smtClean="0"/>
              <a:t/>
            </a:r>
            <a:br>
              <a:rPr lang="fr-FR" dirty="0" smtClean="0"/>
            </a:br>
            <a:r>
              <a:rPr lang="fr-FR" dirty="0" err="1" smtClean="0"/>
              <a:t>dolor</a:t>
            </a:r>
            <a:r>
              <a:rPr lang="fr-FR" dirty="0" smtClean="0"/>
              <a:t> </a:t>
            </a:r>
            <a:r>
              <a:rPr lang="fr-FR" dirty="0" err="1" smtClean="0"/>
              <a:t>sit</a:t>
            </a:r>
            <a:r>
              <a:rPr lang="fr-FR" dirty="0" smtClean="0"/>
              <a:t> </a:t>
            </a:r>
            <a:r>
              <a:rPr lang="fr-FR" dirty="0" err="1" smtClean="0"/>
              <a:t>amet</a:t>
            </a:r>
            <a:r>
              <a:rPr lang="fr-FR" dirty="0" smtClean="0"/>
              <a:t> </a:t>
            </a:r>
            <a:r>
              <a:rPr lang="fr-FR" dirty="0" err="1" smtClean="0"/>
              <a:t>lorem</a:t>
            </a:r>
            <a:endParaRPr lang="fr-FR" dirty="0"/>
          </a:p>
        </p:txBody>
      </p:sp>
      <p:sp>
        <p:nvSpPr>
          <p:cNvPr id="8" name="Espace réservé du pied de page 7"/>
          <p:cNvSpPr>
            <a:spLocks noGrp="1"/>
          </p:cNvSpPr>
          <p:nvPr>
            <p:ph type="ftr" sz="quarter" idx="10"/>
          </p:nvPr>
        </p:nvSpPr>
        <p:spPr/>
        <p:txBody>
          <a:bodyPr/>
          <a:lstStyle/>
          <a:p>
            <a:endParaRPr lang="fr-FR" dirty="0">
              <a:solidFill>
                <a:prstClr val="black"/>
              </a:solidFill>
            </a:endParaRPr>
          </a:p>
        </p:txBody>
      </p:sp>
      <p:sp>
        <p:nvSpPr>
          <p:cNvPr id="9" name="Espace réservé du numéro de diapositive 8"/>
          <p:cNvSpPr>
            <a:spLocks noGrp="1"/>
          </p:cNvSpPr>
          <p:nvPr>
            <p:ph type="sldNum" sz="quarter" idx="11"/>
          </p:nvPr>
        </p:nvSpPr>
        <p:spPr/>
        <p:txBody>
          <a:bodyPr/>
          <a:lstStyle/>
          <a:p>
            <a:fld id="{0536D7D7-E68B-4848-A580-3E20DDE126DB}" type="slidenum">
              <a:rPr lang="fr-FR" smtClean="0">
                <a:solidFill>
                  <a:prstClr val="white"/>
                </a:solidFill>
              </a:rPr>
              <a:pPr/>
              <a:t>‹N°›</a:t>
            </a:fld>
            <a:endParaRPr lang="fr-FR" dirty="0">
              <a:solidFill>
                <a:prstClr val="white"/>
              </a:solidFill>
            </a:endParaRPr>
          </a:p>
        </p:txBody>
      </p:sp>
      <p:pic>
        <p:nvPicPr>
          <p:cNvPr id="10" name="Espace réservé pour une image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096480" y="6251818"/>
            <a:ext cx="1796000" cy="402987"/>
          </a:xfrm>
          <a:prstGeom prst="rect">
            <a:avLst/>
          </a:prstGeom>
        </p:spPr>
      </p:pic>
    </p:spTree>
    <p:extLst>
      <p:ext uri="{BB962C8B-B14F-4D97-AF65-F5344CB8AC3E}">
        <p14:creationId xmlns:p14="http://schemas.microsoft.com/office/powerpoint/2010/main" val="1934715326"/>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Page de garde">
    <p:bg>
      <p:bgPr>
        <a:solidFill>
          <a:schemeClr val="accent1"/>
        </a:solidFill>
        <a:effectLst/>
      </p:bgPr>
    </p:bg>
    <p:spTree>
      <p:nvGrpSpPr>
        <p:cNvPr id="1" name=""/>
        <p:cNvGrpSpPr/>
        <p:nvPr/>
      </p:nvGrpSpPr>
      <p:grpSpPr>
        <a:xfrm>
          <a:off x="0" y="0"/>
          <a:ext cx="0" cy="0"/>
          <a:chOff x="0" y="0"/>
          <a:chExt cx="0" cy="0"/>
        </a:xfrm>
      </p:grpSpPr>
      <p:grpSp>
        <p:nvGrpSpPr>
          <p:cNvPr id="4" name="Groupe 3"/>
          <p:cNvGrpSpPr/>
          <p:nvPr userDrawn="1"/>
        </p:nvGrpSpPr>
        <p:grpSpPr>
          <a:xfrm>
            <a:off x="-1991224" y="-645963"/>
            <a:ext cx="12871062" cy="7750589"/>
            <a:chOff x="-1991224" y="-645963"/>
            <a:chExt cx="12871062" cy="7750589"/>
          </a:xfrm>
          <a:solidFill>
            <a:schemeClr val="bg1"/>
          </a:solidFill>
        </p:grpSpPr>
        <p:sp>
          <p:nvSpPr>
            <p:cNvPr id="14" name="Triangle rectangle 13"/>
            <p:cNvSpPr>
              <a:spLocks noChangeAspect="1"/>
            </p:cNvSpPr>
            <p:nvPr userDrawn="1"/>
          </p:nvSpPr>
          <p:spPr>
            <a:xfrm rot="13620000">
              <a:off x="-2411183" y="855294"/>
              <a:ext cx="6398288" cy="5558370"/>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98288" h="5558370">
                  <a:moveTo>
                    <a:pt x="1613" y="5551727"/>
                  </a:moveTo>
                  <a:cubicBezTo>
                    <a:pt x="-2519" y="4336122"/>
                    <a:pt x="2624" y="2237992"/>
                    <a:pt x="2371" y="1464426"/>
                  </a:cubicBezTo>
                  <a:lnTo>
                    <a:pt x="1373759" y="0"/>
                  </a:lnTo>
                  <a:lnTo>
                    <a:pt x="6398288" y="4685100"/>
                  </a:lnTo>
                  <a:lnTo>
                    <a:pt x="5582919" y="5558370"/>
                  </a:lnTo>
                  <a:lnTo>
                    <a:pt x="1613" y="555172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15" name="Triangle rectangle 13"/>
            <p:cNvSpPr>
              <a:spLocks noChangeAspect="1"/>
            </p:cNvSpPr>
            <p:nvPr userDrawn="1"/>
          </p:nvSpPr>
          <p:spPr>
            <a:xfrm rot="13620000">
              <a:off x="3496266" y="-278946"/>
              <a:ext cx="7750589" cy="7016555"/>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 name="connsiteX0" fmla="*/ 1613 w 6398288"/>
                <a:gd name="connsiteY0" fmla="*/ 5551727 h 8476429"/>
                <a:gd name="connsiteX1" fmla="*/ 2371 w 6398288"/>
                <a:gd name="connsiteY1" fmla="*/ 1464426 h 8476429"/>
                <a:gd name="connsiteX2" fmla="*/ 1373759 w 6398288"/>
                <a:gd name="connsiteY2" fmla="*/ 0 h 8476429"/>
                <a:gd name="connsiteX3" fmla="*/ 6398288 w 6398288"/>
                <a:gd name="connsiteY3" fmla="*/ 4685100 h 8476429"/>
                <a:gd name="connsiteX4" fmla="*/ 2851339 w 6398288"/>
                <a:gd name="connsiteY4" fmla="*/ 8476429 h 8476429"/>
                <a:gd name="connsiteX5" fmla="*/ 5582919 w 6398288"/>
                <a:gd name="connsiteY5" fmla="*/ 5558370 h 8476429"/>
                <a:gd name="connsiteX6" fmla="*/ 1613 w 6398288"/>
                <a:gd name="connsiteY6" fmla="*/ 5551727 h 8476429"/>
                <a:gd name="connsiteX0" fmla="*/ 1613 w 5582919"/>
                <a:gd name="connsiteY0" fmla="*/ 5551727 h 8476429"/>
                <a:gd name="connsiteX1" fmla="*/ 2371 w 5582919"/>
                <a:gd name="connsiteY1" fmla="*/ 1464426 h 8476429"/>
                <a:gd name="connsiteX2" fmla="*/ 1373759 w 5582919"/>
                <a:gd name="connsiteY2" fmla="*/ 0 h 8476429"/>
                <a:gd name="connsiteX3" fmla="*/ 2239168 w 5582919"/>
                <a:gd name="connsiteY3" fmla="*/ 7833804 h 8476429"/>
                <a:gd name="connsiteX4" fmla="*/ 2851339 w 5582919"/>
                <a:gd name="connsiteY4" fmla="*/ 8476429 h 8476429"/>
                <a:gd name="connsiteX5" fmla="*/ 5582919 w 5582919"/>
                <a:gd name="connsiteY5" fmla="*/ 5558370 h 8476429"/>
                <a:gd name="connsiteX6" fmla="*/ 1613 w 5582919"/>
                <a:gd name="connsiteY6" fmla="*/ 5551727 h 8476429"/>
                <a:gd name="connsiteX0" fmla="*/ 2169283 w 7750589"/>
                <a:gd name="connsiteY0" fmla="*/ 4087301 h 7012003"/>
                <a:gd name="connsiteX1" fmla="*/ 2170041 w 7750589"/>
                <a:gd name="connsiteY1" fmla="*/ 0 h 7012003"/>
                <a:gd name="connsiteX2" fmla="*/ 0 w 7750589"/>
                <a:gd name="connsiteY2" fmla="*/ 2333292 h 7012003"/>
                <a:gd name="connsiteX3" fmla="*/ 4406838 w 7750589"/>
                <a:gd name="connsiteY3" fmla="*/ 6369378 h 7012003"/>
                <a:gd name="connsiteX4" fmla="*/ 5019009 w 7750589"/>
                <a:gd name="connsiteY4" fmla="*/ 7012003 h 7012003"/>
                <a:gd name="connsiteX5" fmla="*/ 7750589 w 7750589"/>
                <a:gd name="connsiteY5" fmla="*/ 4093944 h 7012003"/>
                <a:gd name="connsiteX6" fmla="*/ 2169283 w 7750589"/>
                <a:gd name="connsiteY6" fmla="*/ 4087301 h 7012003"/>
                <a:gd name="connsiteX0" fmla="*/ 2169283 w 7750589"/>
                <a:gd name="connsiteY0" fmla="*/ 4087301 h 7016555"/>
                <a:gd name="connsiteX1" fmla="*/ 2170041 w 7750589"/>
                <a:gd name="connsiteY1" fmla="*/ 0 h 7016555"/>
                <a:gd name="connsiteX2" fmla="*/ 0 w 7750589"/>
                <a:gd name="connsiteY2" fmla="*/ 2333292 h 7016555"/>
                <a:gd name="connsiteX3" fmla="*/ 4406838 w 7750589"/>
                <a:gd name="connsiteY3" fmla="*/ 6369378 h 7016555"/>
                <a:gd name="connsiteX4" fmla="*/ 5023890 w 7750589"/>
                <a:gd name="connsiteY4" fmla="*/ 7016555 h 7016555"/>
                <a:gd name="connsiteX5" fmla="*/ 7750589 w 7750589"/>
                <a:gd name="connsiteY5" fmla="*/ 4093944 h 7016555"/>
                <a:gd name="connsiteX6" fmla="*/ 2169283 w 7750589"/>
                <a:gd name="connsiteY6" fmla="*/ 4087301 h 7016555"/>
                <a:gd name="connsiteX0" fmla="*/ 2169283 w 7750589"/>
                <a:gd name="connsiteY0" fmla="*/ 4087301 h 7016555"/>
                <a:gd name="connsiteX1" fmla="*/ 2170041 w 7750589"/>
                <a:gd name="connsiteY1" fmla="*/ 0 h 7016555"/>
                <a:gd name="connsiteX2" fmla="*/ 0 w 7750589"/>
                <a:gd name="connsiteY2" fmla="*/ 2333292 h 7016555"/>
                <a:gd name="connsiteX3" fmla="*/ 5023890 w 7750589"/>
                <a:gd name="connsiteY3" fmla="*/ 7016555 h 7016555"/>
                <a:gd name="connsiteX4" fmla="*/ 7750589 w 7750589"/>
                <a:gd name="connsiteY4" fmla="*/ 4093944 h 7016555"/>
                <a:gd name="connsiteX5" fmla="*/ 2169283 w 7750589"/>
                <a:gd name="connsiteY5" fmla="*/ 4087301 h 7016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50589" h="7016555">
                  <a:moveTo>
                    <a:pt x="2169283" y="4087301"/>
                  </a:moveTo>
                  <a:cubicBezTo>
                    <a:pt x="2165151" y="2871696"/>
                    <a:pt x="2170294" y="773566"/>
                    <a:pt x="2170041" y="0"/>
                  </a:cubicBezTo>
                  <a:lnTo>
                    <a:pt x="0" y="2333292"/>
                  </a:lnTo>
                  <a:lnTo>
                    <a:pt x="5023890" y="7016555"/>
                  </a:lnTo>
                  <a:lnTo>
                    <a:pt x="7750589" y="4093944"/>
                  </a:lnTo>
                  <a:lnTo>
                    <a:pt x="2169283" y="408730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grpSp>
      <p:cxnSp>
        <p:nvCxnSpPr>
          <p:cNvPr id="9" name="Connecteur droit 8"/>
          <p:cNvCxnSpPr/>
          <p:nvPr userDrawn="1"/>
        </p:nvCxnSpPr>
        <p:spPr>
          <a:xfrm>
            <a:off x="198000" y="2501550"/>
            <a:ext cx="26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198000" y="4534790"/>
            <a:ext cx="26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6" name="Espace réservé pour une image  9"/>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216000" y="248400"/>
            <a:ext cx="932400" cy="932400"/>
          </a:xfrm>
          <a:prstGeom prst="rect">
            <a:avLst/>
          </a:prstGeom>
        </p:spPr>
      </p:pic>
      <p:pic>
        <p:nvPicPr>
          <p:cNvPr id="18" name="Espace réservé pour une image  8"/>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96480" y="6251818"/>
            <a:ext cx="1796000" cy="402987"/>
          </a:xfrm>
          <a:prstGeom prst="rect">
            <a:avLst/>
          </a:prstGeom>
        </p:spPr>
      </p:pic>
      <p:sp>
        <p:nvSpPr>
          <p:cNvPr id="17" name="Sous-titre 2"/>
          <p:cNvSpPr>
            <a:spLocks noGrp="1"/>
          </p:cNvSpPr>
          <p:nvPr>
            <p:ph type="subTitle" idx="1" hasCustomPrompt="1"/>
          </p:nvPr>
        </p:nvSpPr>
        <p:spPr>
          <a:xfrm>
            <a:off x="107504" y="2950316"/>
            <a:ext cx="2844000" cy="529885"/>
          </a:xfrm>
        </p:spPr>
        <p:txBody>
          <a:bodyPr wrap="square" tIns="82800">
            <a:spAutoFit/>
          </a:bodyPr>
          <a:lstStyle>
            <a:lvl1pPr marL="0" indent="0" algn="ctr">
              <a:buNone/>
              <a:defRPr sz="2600" b="1"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smtClean="0"/>
              <a:t>Ipsum</a:t>
            </a:r>
            <a:r>
              <a:rPr lang="fr-FR" dirty="0" smtClean="0"/>
              <a:t> </a:t>
            </a:r>
            <a:r>
              <a:rPr lang="fr-FR" dirty="0" err="1" smtClean="0"/>
              <a:t>sit</a:t>
            </a:r>
            <a:r>
              <a:rPr lang="fr-FR" dirty="0" smtClean="0"/>
              <a:t> </a:t>
            </a:r>
            <a:r>
              <a:rPr lang="fr-FR" dirty="0" err="1" smtClean="0"/>
              <a:t>dolor</a:t>
            </a:r>
            <a:endParaRPr lang="fr-FR" dirty="0"/>
          </a:p>
        </p:txBody>
      </p:sp>
      <p:sp>
        <p:nvSpPr>
          <p:cNvPr id="19" name="Espace réservé du texte 4"/>
          <p:cNvSpPr>
            <a:spLocks noGrp="1"/>
          </p:cNvSpPr>
          <p:nvPr>
            <p:ph type="body" sz="quarter" idx="10" hasCustomPrompt="1"/>
          </p:nvPr>
        </p:nvSpPr>
        <p:spPr>
          <a:xfrm>
            <a:off x="108186" y="3420004"/>
            <a:ext cx="2844000" cy="338554"/>
          </a:xfrm>
        </p:spPr>
        <p:txBody>
          <a:bodyPr wrap="square">
            <a:spAutoFit/>
          </a:bodyPr>
          <a:lstStyle>
            <a:lvl1pPr marL="0" marR="0" indent="0" algn="l" defTabSz="914400" rtl="0" eaLnBrk="1" fontAlgn="auto" latinLnBrk="0" hangingPunct="1">
              <a:lnSpc>
                <a:spcPct val="100000"/>
              </a:lnSpc>
              <a:spcBef>
                <a:spcPts val="0"/>
              </a:spcBef>
              <a:spcAft>
                <a:spcPts val="300"/>
              </a:spcAft>
              <a:buClrTx/>
              <a:buSzTx/>
              <a:buFontTx/>
              <a:buNone/>
              <a:tabLst/>
              <a:defRPr sz="1600" b="0"/>
            </a:lvl1pPr>
          </a:lstStyle>
          <a:p>
            <a:pPr lvl="0"/>
            <a:r>
              <a:rPr lang="fr-FR" dirty="0" err="1" smtClean="0"/>
              <a:t>tROISIEME</a:t>
            </a:r>
            <a:r>
              <a:rPr lang="fr-FR" dirty="0" smtClean="0"/>
              <a:t> niveau</a:t>
            </a:r>
          </a:p>
        </p:txBody>
      </p:sp>
      <p:sp>
        <p:nvSpPr>
          <p:cNvPr id="20" name="Titre 12"/>
          <p:cNvSpPr>
            <a:spLocks noGrp="1"/>
          </p:cNvSpPr>
          <p:nvPr>
            <p:ph type="title" hasCustomPrompt="1"/>
          </p:nvPr>
        </p:nvSpPr>
        <p:spPr>
          <a:xfrm>
            <a:off x="108186" y="2537550"/>
            <a:ext cx="2844000" cy="630942"/>
          </a:xfrm>
        </p:spPr>
        <p:txBody>
          <a:bodyPr wrap="square">
            <a:spAutoFit/>
          </a:bodyPr>
          <a:lstStyle>
            <a:lvl1pPr algn="ctr">
              <a:defRPr sz="3500" baseline="0"/>
            </a:lvl1pPr>
          </a:lstStyle>
          <a:p>
            <a:r>
              <a:rPr lang="fr-FR" dirty="0" smtClean="0"/>
              <a:t>Titre </a:t>
            </a:r>
            <a:r>
              <a:rPr lang="fr-FR" dirty="0" err="1" smtClean="0"/>
              <a:t>lorem</a:t>
            </a:r>
            <a:endParaRPr lang="fr-FR" dirty="0"/>
          </a:p>
        </p:txBody>
      </p:sp>
      <p:sp>
        <p:nvSpPr>
          <p:cNvPr id="3" name="Espace réservé du texte 2"/>
          <p:cNvSpPr>
            <a:spLocks noGrp="1"/>
          </p:cNvSpPr>
          <p:nvPr>
            <p:ph type="body" sz="quarter" idx="11" hasCustomPrompt="1"/>
          </p:nvPr>
        </p:nvSpPr>
        <p:spPr>
          <a:xfrm>
            <a:off x="234000" y="4597200"/>
            <a:ext cx="2592000" cy="704008"/>
          </a:xfrm>
        </p:spPr>
        <p:txBody>
          <a:bodyPr/>
          <a:lstStyle>
            <a:lvl1pPr marL="0" marR="0" indent="0" algn="ctr" defTabSz="914400" rtl="0" eaLnBrk="1" fontAlgn="auto" latinLnBrk="0" hangingPunct="1">
              <a:lnSpc>
                <a:spcPct val="100000"/>
              </a:lnSpc>
              <a:spcBef>
                <a:spcPts val="0"/>
              </a:spcBef>
              <a:spcAft>
                <a:spcPts val="300"/>
              </a:spcAft>
              <a:buClrTx/>
              <a:buSzTx/>
              <a:buFontTx/>
              <a:buNone/>
              <a:tabLst/>
              <a:defRPr sz="1000" b="0">
                <a:solidFill>
                  <a:schemeClr val="tx1"/>
                </a:solidFill>
              </a:defRPr>
            </a:lvl1pPr>
          </a:lstStyle>
          <a:p>
            <a:pPr algn="ctr">
              <a:spcAft>
                <a:spcPts val="300"/>
              </a:spcAft>
            </a:pPr>
            <a:r>
              <a:rPr lang="fr-FR" sz="1000" cap="all" baseline="0" dirty="0" smtClean="0">
                <a:solidFill>
                  <a:schemeClr val="tx1"/>
                </a:solidFill>
                <a:latin typeface="Arial Narrow" panose="020B0606020202030204" pitchFamily="34" charset="0"/>
              </a:rPr>
              <a:t>00 MOIS 2017</a:t>
            </a:r>
          </a:p>
          <a:p>
            <a:pPr marL="0" marR="0" indent="0" algn="ctr" defTabSz="914400" rtl="0" eaLnBrk="1" fontAlgn="auto" latinLnBrk="0" hangingPunct="1">
              <a:lnSpc>
                <a:spcPct val="100000"/>
              </a:lnSpc>
              <a:spcBef>
                <a:spcPts val="0"/>
              </a:spcBef>
              <a:spcAft>
                <a:spcPts val="300"/>
              </a:spcAft>
              <a:buClrTx/>
              <a:buSzTx/>
              <a:buFontTx/>
              <a:buNone/>
              <a:tabLst/>
              <a:defRPr/>
            </a:pPr>
            <a:r>
              <a:rPr lang="fr-FR" sz="1000" dirty="0" smtClean="0"/>
              <a:t>DIRECTION XXX</a:t>
            </a:r>
            <a:r>
              <a:rPr lang="fr-FR" sz="1000" dirty="0" smtClean="0">
                <a:solidFill>
                  <a:schemeClr val="tx1"/>
                </a:solidFill>
              </a:rPr>
              <a:t> -</a:t>
            </a:r>
            <a:r>
              <a:rPr lang="fr-FR" sz="1000" dirty="0" smtClean="0"/>
              <a:t> </a:t>
            </a:r>
            <a:r>
              <a:rPr lang="fr-FR" sz="1000" baseline="0" dirty="0" smtClean="0">
                <a:solidFill>
                  <a:schemeClr val="tx1"/>
                </a:solidFill>
                <a:latin typeface="+mn-lt"/>
                <a:cs typeface="Arial"/>
              </a:rPr>
              <a:t>CAISSE D’</a:t>
            </a:r>
            <a:r>
              <a:rPr lang="fr-FR" sz="1000" dirty="0" smtClean="0">
                <a:cs typeface="Arial"/>
              </a:rPr>
              <a:t>E</a:t>
            </a:r>
            <a:r>
              <a:rPr lang="fr-FR" sz="1000" baseline="0" dirty="0" smtClean="0">
                <a:solidFill>
                  <a:schemeClr val="tx1"/>
                </a:solidFill>
                <a:latin typeface="+mn-lt"/>
                <a:cs typeface="Arial"/>
              </a:rPr>
              <a:t>PARGNE XXX</a:t>
            </a:r>
            <a:endParaRPr lang="fr-FR" sz="1000" dirty="0" smtClean="0">
              <a:solidFill>
                <a:schemeClr val="tx1"/>
              </a:solidFill>
              <a:latin typeface="+mn-lt"/>
            </a:endParaRPr>
          </a:p>
        </p:txBody>
      </p:sp>
    </p:spTree>
    <p:extLst>
      <p:ext uri="{BB962C8B-B14F-4D97-AF65-F5344CB8AC3E}">
        <p14:creationId xmlns:p14="http://schemas.microsoft.com/office/powerpoint/2010/main" val="1975377557"/>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Page de garde visuel 1">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grpSp>
        <p:nvGrpSpPr>
          <p:cNvPr id="4" name="Groupe 3"/>
          <p:cNvGrpSpPr/>
          <p:nvPr userDrawn="1"/>
        </p:nvGrpSpPr>
        <p:grpSpPr>
          <a:xfrm>
            <a:off x="-1991224" y="-645963"/>
            <a:ext cx="12871062" cy="7750589"/>
            <a:chOff x="-1991224" y="-645963"/>
            <a:chExt cx="12871062" cy="7750589"/>
          </a:xfrm>
          <a:solidFill>
            <a:schemeClr val="bg1"/>
          </a:solidFill>
        </p:grpSpPr>
        <p:sp>
          <p:nvSpPr>
            <p:cNvPr id="14" name="Triangle rectangle 13"/>
            <p:cNvSpPr>
              <a:spLocks noChangeAspect="1"/>
            </p:cNvSpPr>
            <p:nvPr userDrawn="1"/>
          </p:nvSpPr>
          <p:spPr>
            <a:xfrm rot="13620000">
              <a:off x="-2411183" y="855294"/>
              <a:ext cx="6398288" cy="5558370"/>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98288" h="5558370">
                  <a:moveTo>
                    <a:pt x="1613" y="5551727"/>
                  </a:moveTo>
                  <a:cubicBezTo>
                    <a:pt x="-2519" y="4336122"/>
                    <a:pt x="2624" y="2237992"/>
                    <a:pt x="2371" y="1464426"/>
                  </a:cubicBezTo>
                  <a:lnTo>
                    <a:pt x="1373759" y="0"/>
                  </a:lnTo>
                  <a:lnTo>
                    <a:pt x="6398288" y="4685100"/>
                  </a:lnTo>
                  <a:lnTo>
                    <a:pt x="5582919" y="5558370"/>
                  </a:lnTo>
                  <a:lnTo>
                    <a:pt x="1613" y="555172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15" name="Triangle rectangle 13"/>
            <p:cNvSpPr>
              <a:spLocks noChangeAspect="1"/>
            </p:cNvSpPr>
            <p:nvPr userDrawn="1"/>
          </p:nvSpPr>
          <p:spPr>
            <a:xfrm rot="13620000">
              <a:off x="3496266" y="-278946"/>
              <a:ext cx="7750589" cy="7016555"/>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 name="connsiteX0" fmla="*/ 1613 w 6398288"/>
                <a:gd name="connsiteY0" fmla="*/ 5551727 h 8476429"/>
                <a:gd name="connsiteX1" fmla="*/ 2371 w 6398288"/>
                <a:gd name="connsiteY1" fmla="*/ 1464426 h 8476429"/>
                <a:gd name="connsiteX2" fmla="*/ 1373759 w 6398288"/>
                <a:gd name="connsiteY2" fmla="*/ 0 h 8476429"/>
                <a:gd name="connsiteX3" fmla="*/ 6398288 w 6398288"/>
                <a:gd name="connsiteY3" fmla="*/ 4685100 h 8476429"/>
                <a:gd name="connsiteX4" fmla="*/ 2851339 w 6398288"/>
                <a:gd name="connsiteY4" fmla="*/ 8476429 h 8476429"/>
                <a:gd name="connsiteX5" fmla="*/ 5582919 w 6398288"/>
                <a:gd name="connsiteY5" fmla="*/ 5558370 h 8476429"/>
                <a:gd name="connsiteX6" fmla="*/ 1613 w 6398288"/>
                <a:gd name="connsiteY6" fmla="*/ 5551727 h 8476429"/>
                <a:gd name="connsiteX0" fmla="*/ 1613 w 5582919"/>
                <a:gd name="connsiteY0" fmla="*/ 5551727 h 8476429"/>
                <a:gd name="connsiteX1" fmla="*/ 2371 w 5582919"/>
                <a:gd name="connsiteY1" fmla="*/ 1464426 h 8476429"/>
                <a:gd name="connsiteX2" fmla="*/ 1373759 w 5582919"/>
                <a:gd name="connsiteY2" fmla="*/ 0 h 8476429"/>
                <a:gd name="connsiteX3" fmla="*/ 2239168 w 5582919"/>
                <a:gd name="connsiteY3" fmla="*/ 7833804 h 8476429"/>
                <a:gd name="connsiteX4" fmla="*/ 2851339 w 5582919"/>
                <a:gd name="connsiteY4" fmla="*/ 8476429 h 8476429"/>
                <a:gd name="connsiteX5" fmla="*/ 5582919 w 5582919"/>
                <a:gd name="connsiteY5" fmla="*/ 5558370 h 8476429"/>
                <a:gd name="connsiteX6" fmla="*/ 1613 w 5582919"/>
                <a:gd name="connsiteY6" fmla="*/ 5551727 h 8476429"/>
                <a:gd name="connsiteX0" fmla="*/ 2169283 w 7750589"/>
                <a:gd name="connsiteY0" fmla="*/ 4087301 h 7012003"/>
                <a:gd name="connsiteX1" fmla="*/ 2170041 w 7750589"/>
                <a:gd name="connsiteY1" fmla="*/ 0 h 7012003"/>
                <a:gd name="connsiteX2" fmla="*/ 0 w 7750589"/>
                <a:gd name="connsiteY2" fmla="*/ 2333292 h 7012003"/>
                <a:gd name="connsiteX3" fmla="*/ 4406838 w 7750589"/>
                <a:gd name="connsiteY3" fmla="*/ 6369378 h 7012003"/>
                <a:gd name="connsiteX4" fmla="*/ 5019009 w 7750589"/>
                <a:gd name="connsiteY4" fmla="*/ 7012003 h 7012003"/>
                <a:gd name="connsiteX5" fmla="*/ 7750589 w 7750589"/>
                <a:gd name="connsiteY5" fmla="*/ 4093944 h 7012003"/>
                <a:gd name="connsiteX6" fmla="*/ 2169283 w 7750589"/>
                <a:gd name="connsiteY6" fmla="*/ 4087301 h 7012003"/>
                <a:gd name="connsiteX0" fmla="*/ 2169283 w 7750589"/>
                <a:gd name="connsiteY0" fmla="*/ 4087301 h 7016555"/>
                <a:gd name="connsiteX1" fmla="*/ 2170041 w 7750589"/>
                <a:gd name="connsiteY1" fmla="*/ 0 h 7016555"/>
                <a:gd name="connsiteX2" fmla="*/ 0 w 7750589"/>
                <a:gd name="connsiteY2" fmla="*/ 2333292 h 7016555"/>
                <a:gd name="connsiteX3" fmla="*/ 4406838 w 7750589"/>
                <a:gd name="connsiteY3" fmla="*/ 6369378 h 7016555"/>
                <a:gd name="connsiteX4" fmla="*/ 5023890 w 7750589"/>
                <a:gd name="connsiteY4" fmla="*/ 7016555 h 7016555"/>
                <a:gd name="connsiteX5" fmla="*/ 7750589 w 7750589"/>
                <a:gd name="connsiteY5" fmla="*/ 4093944 h 7016555"/>
                <a:gd name="connsiteX6" fmla="*/ 2169283 w 7750589"/>
                <a:gd name="connsiteY6" fmla="*/ 4087301 h 7016555"/>
                <a:gd name="connsiteX0" fmla="*/ 2169283 w 7750589"/>
                <a:gd name="connsiteY0" fmla="*/ 4087301 h 7016555"/>
                <a:gd name="connsiteX1" fmla="*/ 2170041 w 7750589"/>
                <a:gd name="connsiteY1" fmla="*/ 0 h 7016555"/>
                <a:gd name="connsiteX2" fmla="*/ 0 w 7750589"/>
                <a:gd name="connsiteY2" fmla="*/ 2333292 h 7016555"/>
                <a:gd name="connsiteX3" fmla="*/ 5023890 w 7750589"/>
                <a:gd name="connsiteY3" fmla="*/ 7016555 h 7016555"/>
                <a:gd name="connsiteX4" fmla="*/ 7750589 w 7750589"/>
                <a:gd name="connsiteY4" fmla="*/ 4093944 h 7016555"/>
                <a:gd name="connsiteX5" fmla="*/ 2169283 w 7750589"/>
                <a:gd name="connsiteY5" fmla="*/ 4087301 h 7016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50589" h="7016555">
                  <a:moveTo>
                    <a:pt x="2169283" y="4087301"/>
                  </a:moveTo>
                  <a:cubicBezTo>
                    <a:pt x="2165151" y="2871696"/>
                    <a:pt x="2170294" y="773566"/>
                    <a:pt x="2170041" y="0"/>
                  </a:cubicBezTo>
                  <a:lnTo>
                    <a:pt x="0" y="2333292"/>
                  </a:lnTo>
                  <a:lnTo>
                    <a:pt x="5023890" y="7016555"/>
                  </a:lnTo>
                  <a:lnTo>
                    <a:pt x="7750589" y="4093944"/>
                  </a:lnTo>
                  <a:lnTo>
                    <a:pt x="2169283" y="408730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grpSp>
      <p:cxnSp>
        <p:nvCxnSpPr>
          <p:cNvPr id="9" name="Connecteur droit 8"/>
          <p:cNvCxnSpPr/>
          <p:nvPr userDrawn="1"/>
        </p:nvCxnSpPr>
        <p:spPr>
          <a:xfrm>
            <a:off x="198000" y="2501550"/>
            <a:ext cx="26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198000" y="4534790"/>
            <a:ext cx="26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5" name="Image 24"/>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797384" y="6434571"/>
            <a:ext cx="1342568" cy="201600"/>
          </a:xfrm>
          <a:prstGeom prst="rect">
            <a:avLst/>
          </a:prstGeom>
        </p:spPr>
      </p:pic>
      <p:pic>
        <p:nvPicPr>
          <p:cNvPr id="16" name="Espace réservé pour une image  9"/>
          <p:cNvPicPr>
            <a:picLocks noChangeAspect="1"/>
          </p:cNvPicPr>
          <p:nvPr userDrawn="1"/>
        </p:nvPicPr>
        <p:blipFill>
          <a:blip r:embed="rId4" cstate="email">
            <a:extLst>
              <a:ext uri="{28A0092B-C50C-407E-A947-70E740481C1C}">
                <a14:useLocalDpi xmlns:a14="http://schemas.microsoft.com/office/drawing/2010/main"/>
              </a:ext>
            </a:extLst>
          </a:blip>
          <a:srcRect/>
          <a:stretch>
            <a:fillRect/>
          </a:stretch>
        </p:blipFill>
        <p:spPr>
          <a:xfrm>
            <a:off x="216000" y="248400"/>
            <a:ext cx="932400" cy="932400"/>
          </a:xfrm>
          <a:prstGeom prst="rect">
            <a:avLst/>
          </a:prstGeom>
        </p:spPr>
      </p:pic>
      <p:pic>
        <p:nvPicPr>
          <p:cNvPr id="18" name="Espace réservé pour une image  8"/>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096480" y="6251818"/>
            <a:ext cx="1796000" cy="402987"/>
          </a:xfrm>
          <a:prstGeom prst="rect">
            <a:avLst/>
          </a:prstGeom>
        </p:spPr>
      </p:pic>
      <p:sp>
        <p:nvSpPr>
          <p:cNvPr id="17" name="Sous-titre 2"/>
          <p:cNvSpPr>
            <a:spLocks noGrp="1"/>
          </p:cNvSpPr>
          <p:nvPr>
            <p:ph type="subTitle" idx="1" hasCustomPrompt="1"/>
          </p:nvPr>
        </p:nvSpPr>
        <p:spPr>
          <a:xfrm>
            <a:off x="107504" y="2950316"/>
            <a:ext cx="2844000" cy="529885"/>
          </a:xfrm>
        </p:spPr>
        <p:txBody>
          <a:bodyPr wrap="square" tIns="82800">
            <a:spAutoFit/>
          </a:bodyPr>
          <a:lstStyle>
            <a:lvl1pPr marL="0" indent="0" algn="ctr">
              <a:buNone/>
              <a:defRPr sz="2600" b="1"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smtClean="0"/>
              <a:t>Ipsum</a:t>
            </a:r>
            <a:r>
              <a:rPr lang="fr-FR" dirty="0" smtClean="0"/>
              <a:t> </a:t>
            </a:r>
            <a:r>
              <a:rPr lang="fr-FR" dirty="0" err="1" smtClean="0"/>
              <a:t>sit</a:t>
            </a:r>
            <a:r>
              <a:rPr lang="fr-FR" dirty="0" smtClean="0"/>
              <a:t> </a:t>
            </a:r>
            <a:r>
              <a:rPr lang="fr-FR" dirty="0" err="1" smtClean="0"/>
              <a:t>dolor</a:t>
            </a:r>
            <a:endParaRPr lang="fr-FR" dirty="0"/>
          </a:p>
        </p:txBody>
      </p:sp>
      <p:sp>
        <p:nvSpPr>
          <p:cNvPr id="19" name="Espace réservé du texte 4"/>
          <p:cNvSpPr>
            <a:spLocks noGrp="1"/>
          </p:cNvSpPr>
          <p:nvPr>
            <p:ph type="body" sz="quarter" idx="10" hasCustomPrompt="1"/>
          </p:nvPr>
        </p:nvSpPr>
        <p:spPr>
          <a:xfrm>
            <a:off x="108186" y="3420004"/>
            <a:ext cx="2844000" cy="338554"/>
          </a:xfrm>
        </p:spPr>
        <p:txBody>
          <a:bodyPr wrap="square">
            <a:spAutoFit/>
          </a:bodyPr>
          <a:lstStyle>
            <a:lvl1pPr marL="0" marR="0" indent="0" algn="l" defTabSz="914400" rtl="0" eaLnBrk="1" fontAlgn="auto" latinLnBrk="0" hangingPunct="1">
              <a:lnSpc>
                <a:spcPct val="100000"/>
              </a:lnSpc>
              <a:spcBef>
                <a:spcPts val="0"/>
              </a:spcBef>
              <a:spcAft>
                <a:spcPts val="300"/>
              </a:spcAft>
              <a:buClrTx/>
              <a:buSzTx/>
              <a:buFontTx/>
              <a:buNone/>
              <a:tabLst/>
              <a:defRPr sz="1600" b="0"/>
            </a:lvl1pPr>
          </a:lstStyle>
          <a:p>
            <a:pPr lvl="0"/>
            <a:r>
              <a:rPr lang="fr-FR" dirty="0" err="1" smtClean="0"/>
              <a:t>tROISIEME</a:t>
            </a:r>
            <a:r>
              <a:rPr lang="fr-FR" dirty="0" smtClean="0"/>
              <a:t> niveau</a:t>
            </a:r>
          </a:p>
        </p:txBody>
      </p:sp>
      <p:sp>
        <p:nvSpPr>
          <p:cNvPr id="20" name="Titre 12"/>
          <p:cNvSpPr>
            <a:spLocks noGrp="1"/>
          </p:cNvSpPr>
          <p:nvPr>
            <p:ph type="title" hasCustomPrompt="1"/>
          </p:nvPr>
        </p:nvSpPr>
        <p:spPr>
          <a:xfrm>
            <a:off x="108186" y="2537550"/>
            <a:ext cx="2844000" cy="630942"/>
          </a:xfrm>
        </p:spPr>
        <p:txBody>
          <a:bodyPr wrap="square">
            <a:spAutoFit/>
          </a:bodyPr>
          <a:lstStyle>
            <a:lvl1pPr algn="ctr">
              <a:defRPr sz="3500" baseline="0"/>
            </a:lvl1pPr>
          </a:lstStyle>
          <a:p>
            <a:r>
              <a:rPr lang="fr-FR" dirty="0" smtClean="0"/>
              <a:t>Titre </a:t>
            </a:r>
            <a:r>
              <a:rPr lang="fr-FR" dirty="0" err="1" smtClean="0"/>
              <a:t>lorem</a:t>
            </a:r>
            <a:endParaRPr lang="fr-FR" dirty="0"/>
          </a:p>
        </p:txBody>
      </p:sp>
      <p:sp>
        <p:nvSpPr>
          <p:cNvPr id="3" name="Espace réservé du texte 2"/>
          <p:cNvSpPr>
            <a:spLocks noGrp="1"/>
          </p:cNvSpPr>
          <p:nvPr>
            <p:ph type="body" sz="quarter" idx="11" hasCustomPrompt="1"/>
          </p:nvPr>
        </p:nvSpPr>
        <p:spPr>
          <a:xfrm>
            <a:off x="234000" y="4597200"/>
            <a:ext cx="2592000" cy="704008"/>
          </a:xfrm>
        </p:spPr>
        <p:txBody>
          <a:bodyPr/>
          <a:lstStyle>
            <a:lvl1pPr marL="0" marR="0" indent="0" algn="ctr" defTabSz="914400" rtl="0" eaLnBrk="1" fontAlgn="auto" latinLnBrk="0" hangingPunct="1">
              <a:lnSpc>
                <a:spcPct val="100000"/>
              </a:lnSpc>
              <a:spcBef>
                <a:spcPts val="0"/>
              </a:spcBef>
              <a:spcAft>
                <a:spcPts val="300"/>
              </a:spcAft>
              <a:buClrTx/>
              <a:buSzTx/>
              <a:buFontTx/>
              <a:buNone/>
              <a:tabLst/>
              <a:defRPr sz="1000" b="0">
                <a:solidFill>
                  <a:schemeClr val="tx1"/>
                </a:solidFill>
              </a:defRPr>
            </a:lvl1pPr>
          </a:lstStyle>
          <a:p>
            <a:pPr algn="ctr">
              <a:spcAft>
                <a:spcPts val="300"/>
              </a:spcAft>
            </a:pPr>
            <a:r>
              <a:rPr lang="fr-FR" sz="1000" cap="all" baseline="0" dirty="0" smtClean="0">
                <a:solidFill>
                  <a:schemeClr val="tx1"/>
                </a:solidFill>
                <a:latin typeface="Arial Narrow" panose="020B0606020202030204" pitchFamily="34" charset="0"/>
              </a:rPr>
              <a:t>00 MOIS 2017</a:t>
            </a:r>
          </a:p>
          <a:p>
            <a:pPr marL="0" marR="0" indent="0" algn="ctr" defTabSz="914400" rtl="0" eaLnBrk="1" fontAlgn="auto" latinLnBrk="0" hangingPunct="1">
              <a:lnSpc>
                <a:spcPct val="100000"/>
              </a:lnSpc>
              <a:spcBef>
                <a:spcPts val="0"/>
              </a:spcBef>
              <a:spcAft>
                <a:spcPts val="300"/>
              </a:spcAft>
              <a:buClrTx/>
              <a:buSzTx/>
              <a:buFontTx/>
              <a:buNone/>
              <a:tabLst/>
              <a:defRPr/>
            </a:pPr>
            <a:r>
              <a:rPr lang="fr-FR" sz="1000" dirty="0" smtClean="0"/>
              <a:t>DIRECTION XXX</a:t>
            </a:r>
            <a:r>
              <a:rPr lang="fr-FR" sz="1000" dirty="0" smtClean="0">
                <a:solidFill>
                  <a:schemeClr val="tx1"/>
                </a:solidFill>
              </a:rPr>
              <a:t> -</a:t>
            </a:r>
            <a:r>
              <a:rPr lang="fr-FR" sz="1000" dirty="0" smtClean="0"/>
              <a:t> </a:t>
            </a:r>
            <a:r>
              <a:rPr lang="fr-FR" sz="1000" baseline="0" dirty="0" smtClean="0">
                <a:solidFill>
                  <a:schemeClr val="tx1"/>
                </a:solidFill>
                <a:latin typeface="+mn-lt"/>
                <a:cs typeface="Arial"/>
              </a:rPr>
              <a:t>CAISSE D’</a:t>
            </a:r>
            <a:r>
              <a:rPr lang="fr-FR" sz="1000" dirty="0" smtClean="0">
                <a:cs typeface="Arial"/>
              </a:rPr>
              <a:t>E</a:t>
            </a:r>
            <a:r>
              <a:rPr lang="fr-FR" sz="1000" baseline="0" dirty="0" smtClean="0">
                <a:solidFill>
                  <a:schemeClr val="tx1"/>
                </a:solidFill>
                <a:latin typeface="+mn-lt"/>
                <a:cs typeface="Arial"/>
              </a:rPr>
              <a:t>PARGNE XXX</a:t>
            </a:r>
            <a:endParaRPr lang="fr-FR" sz="1000" dirty="0" smtClean="0">
              <a:solidFill>
                <a:schemeClr val="tx1"/>
              </a:solidFill>
              <a:latin typeface="+mn-lt"/>
            </a:endParaRPr>
          </a:p>
        </p:txBody>
      </p:sp>
    </p:spTree>
    <p:extLst>
      <p:ext uri="{BB962C8B-B14F-4D97-AF65-F5344CB8AC3E}">
        <p14:creationId xmlns:p14="http://schemas.microsoft.com/office/powerpoint/2010/main" val="1177540847"/>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Page de garde visuel 3">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grpSp>
        <p:nvGrpSpPr>
          <p:cNvPr id="4" name="Groupe 3"/>
          <p:cNvGrpSpPr/>
          <p:nvPr userDrawn="1"/>
        </p:nvGrpSpPr>
        <p:grpSpPr>
          <a:xfrm>
            <a:off x="-1991224" y="-645963"/>
            <a:ext cx="12871062" cy="7750589"/>
            <a:chOff x="-1991224" y="-645963"/>
            <a:chExt cx="12871062" cy="7750589"/>
          </a:xfrm>
          <a:solidFill>
            <a:schemeClr val="bg1"/>
          </a:solidFill>
        </p:grpSpPr>
        <p:sp>
          <p:nvSpPr>
            <p:cNvPr id="14" name="Triangle rectangle 13"/>
            <p:cNvSpPr>
              <a:spLocks noChangeAspect="1"/>
            </p:cNvSpPr>
            <p:nvPr userDrawn="1"/>
          </p:nvSpPr>
          <p:spPr>
            <a:xfrm rot="13620000">
              <a:off x="-2411183" y="855294"/>
              <a:ext cx="6398288" cy="5558370"/>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98288" h="5558370">
                  <a:moveTo>
                    <a:pt x="1613" y="5551727"/>
                  </a:moveTo>
                  <a:cubicBezTo>
                    <a:pt x="-2519" y="4336122"/>
                    <a:pt x="2624" y="2237992"/>
                    <a:pt x="2371" y="1464426"/>
                  </a:cubicBezTo>
                  <a:lnTo>
                    <a:pt x="1373759" y="0"/>
                  </a:lnTo>
                  <a:lnTo>
                    <a:pt x="6398288" y="4685100"/>
                  </a:lnTo>
                  <a:lnTo>
                    <a:pt x="5582919" y="5558370"/>
                  </a:lnTo>
                  <a:lnTo>
                    <a:pt x="1613" y="555172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15" name="Triangle rectangle 13"/>
            <p:cNvSpPr>
              <a:spLocks noChangeAspect="1"/>
            </p:cNvSpPr>
            <p:nvPr userDrawn="1"/>
          </p:nvSpPr>
          <p:spPr>
            <a:xfrm rot="13620000">
              <a:off x="3496266" y="-278946"/>
              <a:ext cx="7750589" cy="7016555"/>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 name="connsiteX0" fmla="*/ 1613 w 6398288"/>
                <a:gd name="connsiteY0" fmla="*/ 5551727 h 8476429"/>
                <a:gd name="connsiteX1" fmla="*/ 2371 w 6398288"/>
                <a:gd name="connsiteY1" fmla="*/ 1464426 h 8476429"/>
                <a:gd name="connsiteX2" fmla="*/ 1373759 w 6398288"/>
                <a:gd name="connsiteY2" fmla="*/ 0 h 8476429"/>
                <a:gd name="connsiteX3" fmla="*/ 6398288 w 6398288"/>
                <a:gd name="connsiteY3" fmla="*/ 4685100 h 8476429"/>
                <a:gd name="connsiteX4" fmla="*/ 2851339 w 6398288"/>
                <a:gd name="connsiteY4" fmla="*/ 8476429 h 8476429"/>
                <a:gd name="connsiteX5" fmla="*/ 5582919 w 6398288"/>
                <a:gd name="connsiteY5" fmla="*/ 5558370 h 8476429"/>
                <a:gd name="connsiteX6" fmla="*/ 1613 w 6398288"/>
                <a:gd name="connsiteY6" fmla="*/ 5551727 h 8476429"/>
                <a:gd name="connsiteX0" fmla="*/ 1613 w 5582919"/>
                <a:gd name="connsiteY0" fmla="*/ 5551727 h 8476429"/>
                <a:gd name="connsiteX1" fmla="*/ 2371 w 5582919"/>
                <a:gd name="connsiteY1" fmla="*/ 1464426 h 8476429"/>
                <a:gd name="connsiteX2" fmla="*/ 1373759 w 5582919"/>
                <a:gd name="connsiteY2" fmla="*/ 0 h 8476429"/>
                <a:gd name="connsiteX3" fmla="*/ 2239168 w 5582919"/>
                <a:gd name="connsiteY3" fmla="*/ 7833804 h 8476429"/>
                <a:gd name="connsiteX4" fmla="*/ 2851339 w 5582919"/>
                <a:gd name="connsiteY4" fmla="*/ 8476429 h 8476429"/>
                <a:gd name="connsiteX5" fmla="*/ 5582919 w 5582919"/>
                <a:gd name="connsiteY5" fmla="*/ 5558370 h 8476429"/>
                <a:gd name="connsiteX6" fmla="*/ 1613 w 5582919"/>
                <a:gd name="connsiteY6" fmla="*/ 5551727 h 8476429"/>
                <a:gd name="connsiteX0" fmla="*/ 2169283 w 7750589"/>
                <a:gd name="connsiteY0" fmla="*/ 4087301 h 7012003"/>
                <a:gd name="connsiteX1" fmla="*/ 2170041 w 7750589"/>
                <a:gd name="connsiteY1" fmla="*/ 0 h 7012003"/>
                <a:gd name="connsiteX2" fmla="*/ 0 w 7750589"/>
                <a:gd name="connsiteY2" fmla="*/ 2333292 h 7012003"/>
                <a:gd name="connsiteX3" fmla="*/ 4406838 w 7750589"/>
                <a:gd name="connsiteY3" fmla="*/ 6369378 h 7012003"/>
                <a:gd name="connsiteX4" fmla="*/ 5019009 w 7750589"/>
                <a:gd name="connsiteY4" fmla="*/ 7012003 h 7012003"/>
                <a:gd name="connsiteX5" fmla="*/ 7750589 w 7750589"/>
                <a:gd name="connsiteY5" fmla="*/ 4093944 h 7012003"/>
                <a:gd name="connsiteX6" fmla="*/ 2169283 w 7750589"/>
                <a:gd name="connsiteY6" fmla="*/ 4087301 h 7012003"/>
                <a:gd name="connsiteX0" fmla="*/ 2169283 w 7750589"/>
                <a:gd name="connsiteY0" fmla="*/ 4087301 h 7016555"/>
                <a:gd name="connsiteX1" fmla="*/ 2170041 w 7750589"/>
                <a:gd name="connsiteY1" fmla="*/ 0 h 7016555"/>
                <a:gd name="connsiteX2" fmla="*/ 0 w 7750589"/>
                <a:gd name="connsiteY2" fmla="*/ 2333292 h 7016555"/>
                <a:gd name="connsiteX3" fmla="*/ 4406838 w 7750589"/>
                <a:gd name="connsiteY3" fmla="*/ 6369378 h 7016555"/>
                <a:gd name="connsiteX4" fmla="*/ 5023890 w 7750589"/>
                <a:gd name="connsiteY4" fmla="*/ 7016555 h 7016555"/>
                <a:gd name="connsiteX5" fmla="*/ 7750589 w 7750589"/>
                <a:gd name="connsiteY5" fmla="*/ 4093944 h 7016555"/>
                <a:gd name="connsiteX6" fmla="*/ 2169283 w 7750589"/>
                <a:gd name="connsiteY6" fmla="*/ 4087301 h 7016555"/>
                <a:gd name="connsiteX0" fmla="*/ 2169283 w 7750589"/>
                <a:gd name="connsiteY0" fmla="*/ 4087301 h 7016555"/>
                <a:gd name="connsiteX1" fmla="*/ 2170041 w 7750589"/>
                <a:gd name="connsiteY1" fmla="*/ 0 h 7016555"/>
                <a:gd name="connsiteX2" fmla="*/ 0 w 7750589"/>
                <a:gd name="connsiteY2" fmla="*/ 2333292 h 7016555"/>
                <a:gd name="connsiteX3" fmla="*/ 5023890 w 7750589"/>
                <a:gd name="connsiteY3" fmla="*/ 7016555 h 7016555"/>
                <a:gd name="connsiteX4" fmla="*/ 7750589 w 7750589"/>
                <a:gd name="connsiteY4" fmla="*/ 4093944 h 7016555"/>
                <a:gd name="connsiteX5" fmla="*/ 2169283 w 7750589"/>
                <a:gd name="connsiteY5" fmla="*/ 4087301 h 7016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50589" h="7016555">
                  <a:moveTo>
                    <a:pt x="2169283" y="4087301"/>
                  </a:moveTo>
                  <a:cubicBezTo>
                    <a:pt x="2165151" y="2871696"/>
                    <a:pt x="2170294" y="773566"/>
                    <a:pt x="2170041" y="0"/>
                  </a:cubicBezTo>
                  <a:lnTo>
                    <a:pt x="0" y="2333292"/>
                  </a:lnTo>
                  <a:lnTo>
                    <a:pt x="5023890" y="7016555"/>
                  </a:lnTo>
                  <a:lnTo>
                    <a:pt x="7750589" y="4093944"/>
                  </a:lnTo>
                  <a:lnTo>
                    <a:pt x="2169283" y="408730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grpSp>
      <p:cxnSp>
        <p:nvCxnSpPr>
          <p:cNvPr id="9" name="Connecteur droit 8"/>
          <p:cNvCxnSpPr/>
          <p:nvPr userDrawn="1"/>
        </p:nvCxnSpPr>
        <p:spPr>
          <a:xfrm>
            <a:off x="198000" y="2501550"/>
            <a:ext cx="26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198000" y="4534790"/>
            <a:ext cx="26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5" name="Image 24"/>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797384" y="6434571"/>
            <a:ext cx="1342568" cy="201600"/>
          </a:xfrm>
          <a:prstGeom prst="rect">
            <a:avLst/>
          </a:prstGeom>
        </p:spPr>
      </p:pic>
      <p:pic>
        <p:nvPicPr>
          <p:cNvPr id="16" name="Espace réservé pour une image  9"/>
          <p:cNvPicPr>
            <a:picLocks noChangeAspect="1"/>
          </p:cNvPicPr>
          <p:nvPr userDrawn="1"/>
        </p:nvPicPr>
        <p:blipFill>
          <a:blip r:embed="rId4" cstate="email">
            <a:extLst>
              <a:ext uri="{28A0092B-C50C-407E-A947-70E740481C1C}">
                <a14:useLocalDpi xmlns:a14="http://schemas.microsoft.com/office/drawing/2010/main"/>
              </a:ext>
            </a:extLst>
          </a:blip>
          <a:srcRect/>
          <a:stretch>
            <a:fillRect/>
          </a:stretch>
        </p:blipFill>
        <p:spPr>
          <a:xfrm>
            <a:off x="216000" y="248400"/>
            <a:ext cx="932400" cy="932400"/>
          </a:xfrm>
          <a:prstGeom prst="rect">
            <a:avLst/>
          </a:prstGeom>
        </p:spPr>
      </p:pic>
      <p:pic>
        <p:nvPicPr>
          <p:cNvPr id="18" name="Espace réservé pour une image  8"/>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096480" y="6251818"/>
            <a:ext cx="1796000" cy="402987"/>
          </a:xfrm>
          <a:prstGeom prst="rect">
            <a:avLst/>
          </a:prstGeom>
        </p:spPr>
      </p:pic>
      <p:sp>
        <p:nvSpPr>
          <p:cNvPr id="17" name="Sous-titre 2"/>
          <p:cNvSpPr>
            <a:spLocks noGrp="1"/>
          </p:cNvSpPr>
          <p:nvPr>
            <p:ph type="subTitle" idx="1" hasCustomPrompt="1"/>
          </p:nvPr>
        </p:nvSpPr>
        <p:spPr>
          <a:xfrm>
            <a:off x="107504" y="2950316"/>
            <a:ext cx="2844000" cy="529885"/>
          </a:xfrm>
        </p:spPr>
        <p:txBody>
          <a:bodyPr wrap="square" tIns="82800">
            <a:spAutoFit/>
          </a:bodyPr>
          <a:lstStyle>
            <a:lvl1pPr marL="0" indent="0" algn="ctr">
              <a:buNone/>
              <a:defRPr sz="2600" b="1"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smtClean="0"/>
              <a:t>Ipsum</a:t>
            </a:r>
            <a:r>
              <a:rPr lang="fr-FR" dirty="0" smtClean="0"/>
              <a:t> </a:t>
            </a:r>
            <a:r>
              <a:rPr lang="fr-FR" dirty="0" err="1" smtClean="0"/>
              <a:t>sit</a:t>
            </a:r>
            <a:r>
              <a:rPr lang="fr-FR" dirty="0" smtClean="0"/>
              <a:t> </a:t>
            </a:r>
            <a:r>
              <a:rPr lang="fr-FR" dirty="0" err="1" smtClean="0"/>
              <a:t>dolor</a:t>
            </a:r>
            <a:endParaRPr lang="fr-FR" dirty="0"/>
          </a:p>
        </p:txBody>
      </p:sp>
      <p:sp>
        <p:nvSpPr>
          <p:cNvPr id="19" name="Espace réservé du texte 4"/>
          <p:cNvSpPr>
            <a:spLocks noGrp="1"/>
          </p:cNvSpPr>
          <p:nvPr>
            <p:ph type="body" sz="quarter" idx="10" hasCustomPrompt="1"/>
          </p:nvPr>
        </p:nvSpPr>
        <p:spPr>
          <a:xfrm>
            <a:off x="108186" y="3420004"/>
            <a:ext cx="2844000" cy="338554"/>
          </a:xfrm>
        </p:spPr>
        <p:txBody>
          <a:bodyPr wrap="square">
            <a:spAutoFit/>
          </a:bodyPr>
          <a:lstStyle>
            <a:lvl1pPr marL="0" marR="0" indent="0" algn="l" defTabSz="914400" rtl="0" eaLnBrk="1" fontAlgn="auto" latinLnBrk="0" hangingPunct="1">
              <a:lnSpc>
                <a:spcPct val="100000"/>
              </a:lnSpc>
              <a:spcBef>
                <a:spcPts val="0"/>
              </a:spcBef>
              <a:spcAft>
                <a:spcPts val="300"/>
              </a:spcAft>
              <a:buClrTx/>
              <a:buSzTx/>
              <a:buFontTx/>
              <a:buNone/>
              <a:tabLst/>
              <a:defRPr sz="1600" b="0"/>
            </a:lvl1pPr>
          </a:lstStyle>
          <a:p>
            <a:pPr lvl="0"/>
            <a:r>
              <a:rPr lang="fr-FR" dirty="0" err="1" smtClean="0"/>
              <a:t>tROISIEME</a:t>
            </a:r>
            <a:r>
              <a:rPr lang="fr-FR" dirty="0" smtClean="0"/>
              <a:t> niveau</a:t>
            </a:r>
          </a:p>
        </p:txBody>
      </p:sp>
      <p:sp>
        <p:nvSpPr>
          <p:cNvPr id="20" name="Titre 12"/>
          <p:cNvSpPr>
            <a:spLocks noGrp="1"/>
          </p:cNvSpPr>
          <p:nvPr>
            <p:ph type="title" hasCustomPrompt="1"/>
          </p:nvPr>
        </p:nvSpPr>
        <p:spPr>
          <a:xfrm>
            <a:off x="108186" y="2537550"/>
            <a:ext cx="2844000" cy="630942"/>
          </a:xfrm>
        </p:spPr>
        <p:txBody>
          <a:bodyPr wrap="square">
            <a:spAutoFit/>
          </a:bodyPr>
          <a:lstStyle>
            <a:lvl1pPr algn="ctr">
              <a:defRPr sz="3500" baseline="0"/>
            </a:lvl1pPr>
          </a:lstStyle>
          <a:p>
            <a:r>
              <a:rPr lang="fr-FR" dirty="0" smtClean="0"/>
              <a:t>Titre </a:t>
            </a:r>
            <a:r>
              <a:rPr lang="fr-FR" dirty="0" err="1" smtClean="0"/>
              <a:t>lorem</a:t>
            </a:r>
            <a:endParaRPr lang="fr-FR" dirty="0"/>
          </a:p>
        </p:txBody>
      </p:sp>
      <p:sp>
        <p:nvSpPr>
          <p:cNvPr id="3" name="Espace réservé du texte 2"/>
          <p:cNvSpPr>
            <a:spLocks noGrp="1"/>
          </p:cNvSpPr>
          <p:nvPr>
            <p:ph type="body" sz="quarter" idx="11" hasCustomPrompt="1"/>
          </p:nvPr>
        </p:nvSpPr>
        <p:spPr>
          <a:xfrm>
            <a:off x="234000" y="4597200"/>
            <a:ext cx="2592000" cy="704008"/>
          </a:xfrm>
        </p:spPr>
        <p:txBody>
          <a:bodyPr/>
          <a:lstStyle>
            <a:lvl1pPr marL="0" marR="0" indent="0" algn="ctr" defTabSz="914400" rtl="0" eaLnBrk="1" fontAlgn="auto" latinLnBrk="0" hangingPunct="1">
              <a:lnSpc>
                <a:spcPct val="100000"/>
              </a:lnSpc>
              <a:spcBef>
                <a:spcPts val="0"/>
              </a:spcBef>
              <a:spcAft>
                <a:spcPts val="300"/>
              </a:spcAft>
              <a:buClrTx/>
              <a:buSzTx/>
              <a:buFontTx/>
              <a:buNone/>
              <a:tabLst/>
              <a:defRPr sz="1000" b="0">
                <a:solidFill>
                  <a:schemeClr val="tx1"/>
                </a:solidFill>
              </a:defRPr>
            </a:lvl1pPr>
          </a:lstStyle>
          <a:p>
            <a:pPr algn="ctr">
              <a:spcAft>
                <a:spcPts val="300"/>
              </a:spcAft>
            </a:pPr>
            <a:r>
              <a:rPr lang="fr-FR" sz="1000" cap="all" baseline="0" dirty="0" smtClean="0">
                <a:solidFill>
                  <a:schemeClr val="tx1"/>
                </a:solidFill>
                <a:latin typeface="Arial Narrow" panose="020B0606020202030204" pitchFamily="34" charset="0"/>
              </a:rPr>
              <a:t>00 MOIS 2017</a:t>
            </a:r>
          </a:p>
          <a:p>
            <a:pPr marL="0" marR="0" indent="0" algn="ctr" defTabSz="914400" rtl="0" eaLnBrk="1" fontAlgn="auto" latinLnBrk="0" hangingPunct="1">
              <a:lnSpc>
                <a:spcPct val="100000"/>
              </a:lnSpc>
              <a:spcBef>
                <a:spcPts val="0"/>
              </a:spcBef>
              <a:spcAft>
                <a:spcPts val="300"/>
              </a:spcAft>
              <a:buClrTx/>
              <a:buSzTx/>
              <a:buFontTx/>
              <a:buNone/>
              <a:tabLst/>
              <a:defRPr/>
            </a:pPr>
            <a:r>
              <a:rPr lang="fr-FR" sz="1000" dirty="0" smtClean="0"/>
              <a:t>DIRECTION XXX</a:t>
            </a:r>
            <a:r>
              <a:rPr lang="fr-FR" sz="1000" dirty="0" smtClean="0">
                <a:solidFill>
                  <a:schemeClr val="tx1"/>
                </a:solidFill>
              </a:rPr>
              <a:t> -</a:t>
            </a:r>
            <a:r>
              <a:rPr lang="fr-FR" sz="1000" dirty="0" smtClean="0"/>
              <a:t> </a:t>
            </a:r>
            <a:r>
              <a:rPr lang="fr-FR" sz="1000" baseline="0" dirty="0" smtClean="0">
                <a:solidFill>
                  <a:schemeClr val="tx1"/>
                </a:solidFill>
                <a:latin typeface="+mn-lt"/>
                <a:cs typeface="Arial"/>
              </a:rPr>
              <a:t>CAISSE D’</a:t>
            </a:r>
            <a:r>
              <a:rPr lang="fr-FR" sz="1000" dirty="0" smtClean="0">
                <a:cs typeface="Arial"/>
              </a:rPr>
              <a:t>E</a:t>
            </a:r>
            <a:r>
              <a:rPr lang="fr-FR" sz="1000" baseline="0" dirty="0" smtClean="0">
                <a:solidFill>
                  <a:schemeClr val="tx1"/>
                </a:solidFill>
                <a:latin typeface="+mn-lt"/>
                <a:cs typeface="Arial"/>
              </a:rPr>
              <a:t>PARGNE XXX</a:t>
            </a:r>
            <a:endParaRPr lang="fr-FR" sz="1000" dirty="0" smtClean="0">
              <a:solidFill>
                <a:schemeClr val="tx1"/>
              </a:solidFill>
              <a:latin typeface="+mn-lt"/>
            </a:endParaRPr>
          </a:p>
        </p:txBody>
      </p:sp>
    </p:spTree>
    <p:extLst>
      <p:ext uri="{BB962C8B-B14F-4D97-AF65-F5344CB8AC3E}">
        <p14:creationId xmlns:p14="http://schemas.microsoft.com/office/powerpoint/2010/main" val="3970652253"/>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Page de garde visuel 4">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grpSp>
        <p:nvGrpSpPr>
          <p:cNvPr id="4" name="Groupe 3"/>
          <p:cNvGrpSpPr/>
          <p:nvPr userDrawn="1"/>
        </p:nvGrpSpPr>
        <p:grpSpPr>
          <a:xfrm>
            <a:off x="-1991224" y="-645963"/>
            <a:ext cx="12871062" cy="7750589"/>
            <a:chOff x="-1991224" y="-645963"/>
            <a:chExt cx="12871062" cy="7750589"/>
          </a:xfrm>
          <a:solidFill>
            <a:schemeClr val="bg1"/>
          </a:solidFill>
        </p:grpSpPr>
        <p:sp>
          <p:nvSpPr>
            <p:cNvPr id="14" name="Triangle rectangle 13"/>
            <p:cNvSpPr>
              <a:spLocks noChangeAspect="1"/>
            </p:cNvSpPr>
            <p:nvPr userDrawn="1"/>
          </p:nvSpPr>
          <p:spPr>
            <a:xfrm rot="13620000">
              <a:off x="-2411183" y="855294"/>
              <a:ext cx="6398288" cy="5558370"/>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98288" h="5558370">
                  <a:moveTo>
                    <a:pt x="1613" y="5551727"/>
                  </a:moveTo>
                  <a:cubicBezTo>
                    <a:pt x="-2519" y="4336122"/>
                    <a:pt x="2624" y="2237992"/>
                    <a:pt x="2371" y="1464426"/>
                  </a:cubicBezTo>
                  <a:lnTo>
                    <a:pt x="1373759" y="0"/>
                  </a:lnTo>
                  <a:lnTo>
                    <a:pt x="6398288" y="4685100"/>
                  </a:lnTo>
                  <a:lnTo>
                    <a:pt x="5582919" y="5558370"/>
                  </a:lnTo>
                  <a:lnTo>
                    <a:pt x="1613" y="555172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15" name="Triangle rectangle 13"/>
            <p:cNvSpPr>
              <a:spLocks noChangeAspect="1"/>
            </p:cNvSpPr>
            <p:nvPr userDrawn="1"/>
          </p:nvSpPr>
          <p:spPr>
            <a:xfrm rot="13620000">
              <a:off x="3496266" y="-278946"/>
              <a:ext cx="7750589" cy="7016555"/>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 name="connsiteX0" fmla="*/ 1613 w 6398288"/>
                <a:gd name="connsiteY0" fmla="*/ 5551727 h 8476429"/>
                <a:gd name="connsiteX1" fmla="*/ 2371 w 6398288"/>
                <a:gd name="connsiteY1" fmla="*/ 1464426 h 8476429"/>
                <a:gd name="connsiteX2" fmla="*/ 1373759 w 6398288"/>
                <a:gd name="connsiteY2" fmla="*/ 0 h 8476429"/>
                <a:gd name="connsiteX3" fmla="*/ 6398288 w 6398288"/>
                <a:gd name="connsiteY3" fmla="*/ 4685100 h 8476429"/>
                <a:gd name="connsiteX4" fmla="*/ 2851339 w 6398288"/>
                <a:gd name="connsiteY4" fmla="*/ 8476429 h 8476429"/>
                <a:gd name="connsiteX5" fmla="*/ 5582919 w 6398288"/>
                <a:gd name="connsiteY5" fmla="*/ 5558370 h 8476429"/>
                <a:gd name="connsiteX6" fmla="*/ 1613 w 6398288"/>
                <a:gd name="connsiteY6" fmla="*/ 5551727 h 8476429"/>
                <a:gd name="connsiteX0" fmla="*/ 1613 w 5582919"/>
                <a:gd name="connsiteY0" fmla="*/ 5551727 h 8476429"/>
                <a:gd name="connsiteX1" fmla="*/ 2371 w 5582919"/>
                <a:gd name="connsiteY1" fmla="*/ 1464426 h 8476429"/>
                <a:gd name="connsiteX2" fmla="*/ 1373759 w 5582919"/>
                <a:gd name="connsiteY2" fmla="*/ 0 h 8476429"/>
                <a:gd name="connsiteX3" fmla="*/ 2239168 w 5582919"/>
                <a:gd name="connsiteY3" fmla="*/ 7833804 h 8476429"/>
                <a:gd name="connsiteX4" fmla="*/ 2851339 w 5582919"/>
                <a:gd name="connsiteY4" fmla="*/ 8476429 h 8476429"/>
                <a:gd name="connsiteX5" fmla="*/ 5582919 w 5582919"/>
                <a:gd name="connsiteY5" fmla="*/ 5558370 h 8476429"/>
                <a:gd name="connsiteX6" fmla="*/ 1613 w 5582919"/>
                <a:gd name="connsiteY6" fmla="*/ 5551727 h 8476429"/>
                <a:gd name="connsiteX0" fmla="*/ 2169283 w 7750589"/>
                <a:gd name="connsiteY0" fmla="*/ 4087301 h 7012003"/>
                <a:gd name="connsiteX1" fmla="*/ 2170041 w 7750589"/>
                <a:gd name="connsiteY1" fmla="*/ 0 h 7012003"/>
                <a:gd name="connsiteX2" fmla="*/ 0 w 7750589"/>
                <a:gd name="connsiteY2" fmla="*/ 2333292 h 7012003"/>
                <a:gd name="connsiteX3" fmla="*/ 4406838 w 7750589"/>
                <a:gd name="connsiteY3" fmla="*/ 6369378 h 7012003"/>
                <a:gd name="connsiteX4" fmla="*/ 5019009 w 7750589"/>
                <a:gd name="connsiteY4" fmla="*/ 7012003 h 7012003"/>
                <a:gd name="connsiteX5" fmla="*/ 7750589 w 7750589"/>
                <a:gd name="connsiteY5" fmla="*/ 4093944 h 7012003"/>
                <a:gd name="connsiteX6" fmla="*/ 2169283 w 7750589"/>
                <a:gd name="connsiteY6" fmla="*/ 4087301 h 7012003"/>
                <a:gd name="connsiteX0" fmla="*/ 2169283 w 7750589"/>
                <a:gd name="connsiteY0" fmla="*/ 4087301 h 7016555"/>
                <a:gd name="connsiteX1" fmla="*/ 2170041 w 7750589"/>
                <a:gd name="connsiteY1" fmla="*/ 0 h 7016555"/>
                <a:gd name="connsiteX2" fmla="*/ 0 w 7750589"/>
                <a:gd name="connsiteY2" fmla="*/ 2333292 h 7016555"/>
                <a:gd name="connsiteX3" fmla="*/ 4406838 w 7750589"/>
                <a:gd name="connsiteY3" fmla="*/ 6369378 h 7016555"/>
                <a:gd name="connsiteX4" fmla="*/ 5023890 w 7750589"/>
                <a:gd name="connsiteY4" fmla="*/ 7016555 h 7016555"/>
                <a:gd name="connsiteX5" fmla="*/ 7750589 w 7750589"/>
                <a:gd name="connsiteY5" fmla="*/ 4093944 h 7016555"/>
                <a:gd name="connsiteX6" fmla="*/ 2169283 w 7750589"/>
                <a:gd name="connsiteY6" fmla="*/ 4087301 h 7016555"/>
                <a:gd name="connsiteX0" fmla="*/ 2169283 w 7750589"/>
                <a:gd name="connsiteY0" fmla="*/ 4087301 h 7016555"/>
                <a:gd name="connsiteX1" fmla="*/ 2170041 w 7750589"/>
                <a:gd name="connsiteY1" fmla="*/ 0 h 7016555"/>
                <a:gd name="connsiteX2" fmla="*/ 0 w 7750589"/>
                <a:gd name="connsiteY2" fmla="*/ 2333292 h 7016555"/>
                <a:gd name="connsiteX3" fmla="*/ 5023890 w 7750589"/>
                <a:gd name="connsiteY3" fmla="*/ 7016555 h 7016555"/>
                <a:gd name="connsiteX4" fmla="*/ 7750589 w 7750589"/>
                <a:gd name="connsiteY4" fmla="*/ 4093944 h 7016555"/>
                <a:gd name="connsiteX5" fmla="*/ 2169283 w 7750589"/>
                <a:gd name="connsiteY5" fmla="*/ 4087301 h 7016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50589" h="7016555">
                  <a:moveTo>
                    <a:pt x="2169283" y="4087301"/>
                  </a:moveTo>
                  <a:cubicBezTo>
                    <a:pt x="2165151" y="2871696"/>
                    <a:pt x="2170294" y="773566"/>
                    <a:pt x="2170041" y="0"/>
                  </a:cubicBezTo>
                  <a:lnTo>
                    <a:pt x="0" y="2333292"/>
                  </a:lnTo>
                  <a:lnTo>
                    <a:pt x="5023890" y="7016555"/>
                  </a:lnTo>
                  <a:lnTo>
                    <a:pt x="7750589" y="4093944"/>
                  </a:lnTo>
                  <a:lnTo>
                    <a:pt x="2169283" y="408730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grpSp>
      <p:cxnSp>
        <p:nvCxnSpPr>
          <p:cNvPr id="9" name="Connecteur droit 8"/>
          <p:cNvCxnSpPr/>
          <p:nvPr userDrawn="1"/>
        </p:nvCxnSpPr>
        <p:spPr>
          <a:xfrm>
            <a:off x="198000" y="2501550"/>
            <a:ext cx="26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198000" y="4534790"/>
            <a:ext cx="26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5" name="Image 24"/>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797384" y="6434571"/>
            <a:ext cx="1342568" cy="201600"/>
          </a:xfrm>
          <a:prstGeom prst="rect">
            <a:avLst/>
          </a:prstGeom>
        </p:spPr>
      </p:pic>
      <p:pic>
        <p:nvPicPr>
          <p:cNvPr id="16" name="Espace réservé pour une image  9"/>
          <p:cNvPicPr>
            <a:picLocks noChangeAspect="1"/>
          </p:cNvPicPr>
          <p:nvPr userDrawn="1"/>
        </p:nvPicPr>
        <p:blipFill>
          <a:blip r:embed="rId4" cstate="email">
            <a:extLst>
              <a:ext uri="{28A0092B-C50C-407E-A947-70E740481C1C}">
                <a14:useLocalDpi xmlns:a14="http://schemas.microsoft.com/office/drawing/2010/main"/>
              </a:ext>
            </a:extLst>
          </a:blip>
          <a:srcRect/>
          <a:stretch>
            <a:fillRect/>
          </a:stretch>
        </p:blipFill>
        <p:spPr>
          <a:xfrm>
            <a:off x="216000" y="248400"/>
            <a:ext cx="932400" cy="932400"/>
          </a:xfrm>
          <a:prstGeom prst="rect">
            <a:avLst/>
          </a:prstGeom>
        </p:spPr>
      </p:pic>
      <p:pic>
        <p:nvPicPr>
          <p:cNvPr id="18" name="Espace réservé pour une image  8"/>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096480" y="6251818"/>
            <a:ext cx="1796000" cy="402987"/>
          </a:xfrm>
          <a:prstGeom prst="rect">
            <a:avLst/>
          </a:prstGeom>
        </p:spPr>
      </p:pic>
      <p:sp>
        <p:nvSpPr>
          <p:cNvPr id="17" name="Sous-titre 2"/>
          <p:cNvSpPr>
            <a:spLocks noGrp="1"/>
          </p:cNvSpPr>
          <p:nvPr>
            <p:ph type="subTitle" idx="1" hasCustomPrompt="1"/>
          </p:nvPr>
        </p:nvSpPr>
        <p:spPr>
          <a:xfrm>
            <a:off x="107504" y="2950316"/>
            <a:ext cx="2844000" cy="529885"/>
          </a:xfrm>
        </p:spPr>
        <p:txBody>
          <a:bodyPr wrap="square" tIns="82800">
            <a:spAutoFit/>
          </a:bodyPr>
          <a:lstStyle>
            <a:lvl1pPr marL="0" indent="0" algn="ctr">
              <a:buNone/>
              <a:defRPr sz="2600" b="1"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smtClean="0"/>
              <a:t>Ipsum</a:t>
            </a:r>
            <a:r>
              <a:rPr lang="fr-FR" dirty="0" smtClean="0"/>
              <a:t> </a:t>
            </a:r>
            <a:r>
              <a:rPr lang="fr-FR" dirty="0" err="1" smtClean="0"/>
              <a:t>sit</a:t>
            </a:r>
            <a:r>
              <a:rPr lang="fr-FR" dirty="0" smtClean="0"/>
              <a:t> </a:t>
            </a:r>
            <a:r>
              <a:rPr lang="fr-FR" dirty="0" err="1" smtClean="0"/>
              <a:t>dolor</a:t>
            </a:r>
            <a:endParaRPr lang="fr-FR" dirty="0"/>
          </a:p>
        </p:txBody>
      </p:sp>
      <p:sp>
        <p:nvSpPr>
          <p:cNvPr id="19" name="Espace réservé du texte 4"/>
          <p:cNvSpPr>
            <a:spLocks noGrp="1"/>
          </p:cNvSpPr>
          <p:nvPr>
            <p:ph type="body" sz="quarter" idx="10" hasCustomPrompt="1"/>
          </p:nvPr>
        </p:nvSpPr>
        <p:spPr>
          <a:xfrm>
            <a:off x="108186" y="3420004"/>
            <a:ext cx="2844000" cy="338554"/>
          </a:xfrm>
        </p:spPr>
        <p:txBody>
          <a:bodyPr wrap="square">
            <a:spAutoFit/>
          </a:bodyPr>
          <a:lstStyle>
            <a:lvl1pPr marL="0" marR="0" indent="0" algn="l" defTabSz="914400" rtl="0" eaLnBrk="1" fontAlgn="auto" latinLnBrk="0" hangingPunct="1">
              <a:lnSpc>
                <a:spcPct val="100000"/>
              </a:lnSpc>
              <a:spcBef>
                <a:spcPts val="0"/>
              </a:spcBef>
              <a:spcAft>
                <a:spcPts val="300"/>
              </a:spcAft>
              <a:buClrTx/>
              <a:buSzTx/>
              <a:buFontTx/>
              <a:buNone/>
              <a:tabLst/>
              <a:defRPr sz="1600" b="0"/>
            </a:lvl1pPr>
          </a:lstStyle>
          <a:p>
            <a:pPr lvl="0"/>
            <a:r>
              <a:rPr lang="fr-FR" dirty="0" err="1" smtClean="0"/>
              <a:t>tROISIEME</a:t>
            </a:r>
            <a:r>
              <a:rPr lang="fr-FR" dirty="0" smtClean="0"/>
              <a:t> niveau</a:t>
            </a:r>
          </a:p>
        </p:txBody>
      </p:sp>
      <p:sp>
        <p:nvSpPr>
          <p:cNvPr id="20" name="Titre 12"/>
          <p:cNvSpPr>
            <a:spLocks noGrp="1"/>
          </p:cNvSpPr>
          <p:nvPr>
            <p:ph type="title" hasCustomPrompt="1"/>
          </p:nvPr>
        </p:nvSpPr>
        <p:spPr>
          <a:xfrm>
            <a:off x="108186" y="2537550"/>
            <a:ext cx="2844000" cy="630942"/>
          </a:xfrm>
        </p:spPr>
        <p:txBody>
          <a:bodyPr wrap="square">
            <a:spAutoFit/>
          </a:bodyPr>
          <a:lstStyle>
            <a:lvl1pPr algn="ctr">
              <a:defRPr sz="3500" baseline="0"/>
            </a:lvl1pPr>
          </a:lstStyle>
          <a:p>
            <a:r>
              <a:rPr lang="fr-FR" dirty="0" smtClean="0"/>
              <a:t>Titre </a:t>
            </a:r>
            <a:r>
              <a:rPr lang="fr-FR" dirty="0" err="1" smtClean="0"/>
              <a:t>lorem</a:t>
            </a:r>
            <a:endParaRPr lang="fr-FR" dirty="0"/>
          </a:p>
        </p:txBody>
      </p:sp>
      <p:sp>
        <p:nvSpPr>
          <p:cNvPr id="3" name="Espace réservé du texte 2"/>
          <p:cNvSpPr>
            <a:spLocks noGrp="1"/>
          </p:cNvSpPr>
          <p:nvPr>
            <p:ph type="body" sz="quarter" idx="11" hasCustomPrompt="1"/>
          </p:nvPr>
        </p:nvSpPr>
        <p:spPr>
          <a:xfrm>
            <a:off x="234000" y="4597200"/>
            <a:ext cx="2592000" cy="704008"/>
          </a:xfrm>
        </p:spPr>
        <p:txBody>
          <a:bodyPr/>
          <a:lstStyle>
            <a:lvl1pPr marL="0" marR="0" indent="0" algn="ctr" defTabSz="914400" rtl="0" eaLnBrk="1" fontAlgn="auto" latinLnBrk="0" hangingPunct="1">
              <a:lnSpc>
                <a:spcPct val="100000"/>
              </a:lnSpc>
              <a:spcBef>
                <a:spcPts val="0"/>
              </a:spcBef>
              <a:spcAft>
                <a:spcPts val="300"/>
              </a:spcAft>
              <a:buClrTx/>
              <a:buSzTx/>
              <a:buFontTx/>
              <a:buNone/>
              <a:tabLst/>
              <a:defRPr sz="1000" b="0">
                <a:solidFill>
                  <a:schemeClr val="tx1"/>
                </a:solidFill>
              </a:defRPr>
            </a:lvl1pPr>
          </a:lstStyle>
          <a:p>
            <a:pPr algn="ctr">
              <a:spcAft>
                <a:spcPts val="300"/>
              </a:spcAft>
            </a:pPr>
            <a:r>
              <a:rPr lang="fr-FR" sz="1000" cap="all" baseline="0" dirty="0" smtClean="0">
                <a:solidFill>
                  <a:schemeClr val="tx1"/>
                </a:solidFill>
                <a:latin typeface="Arial Narrow" panose="020B0606020202030204" pitchFamily="34" charset="0"/>
              </a:rPr>
              <a:t>00 MOIS 2017</a:t>
            </a:r>
          </a:p>
          <a:p>
            <a:pPr marL="0" marR="0" indent="0" algn="ctr" defTabSz="914400" rtl="0" eaLnBrk="1" fontAlgn="auto" latinLnBrk="0" hangingPunct="1">
              <a:lnSpc>
                <a:spcPct val="100000"/>
              </a:lnSpc>
              <a:spcBef>
                <a:spcPts val="0"/>
              </a:spcBef>
              <a:spcAft>
                <a:spcPts val="300"/>
              </a:spcAft>
              <a:buClrTx/>
              <a:buSzTx/>
              <a:buFontTx/>
              <a:buNone/>
              <a:tabLst/>
              <a:defRPr/>
            </a:pPr>
            <a:r>
              <a:rPr lang="fr-FR" sz="1000" dirty="0" smtClean="0"/>
              <a:t>DIRECTION XXX</a:t>
            </a:r>
            <a:r>
              <a:rPr lang="fr-FR" sz="1000" dirty="0" smtClean="0">
                <a:solidFill>
                  <a:schemeClr val="tx1"/>
                </a:solidFill>
              </a:rPr>
              <a:t> -</a:t>
            </a:r>
            <a:r>
              <a:rPr lang="fr-FR" sz="1000" dirty="0" smtClean="0"/>
              <a:t> </a:t>
            </a:r>
            <a:r>
              <a:rPr lang="fr-FR" sz="1000" baseline="0" dirty="0" smtClean="0">
                <a:solidFill>
                  <a:schemeClr val="tx1"/>
                </a:solidFill>
                <a:latin typeface="+mn-lt"/>
                <a:cs typeface="Arial"/>
              </a:rPr>
              <a:t>CAISSE D’</a:t>
            </a:r>
            <a:r>
              <a:rPr lang="fr-FR" sz="1000" dirty="0" smtClean="0">
                <a:cs typeface="Arial"/>
              </a:rPr>
              <a:t>E</a:t>
            </a:r>
            <a:r>
              <a:rPr lang="fr-FR" sz="1000" baseline="0" dirty="0" smtClean="0">
                <a:solidFill>
                  <a:schemeClr val="tx1"/>
                </a:solidFill>
                <a:latin typeface="+mn-lt"/>
                <a:cs typeface="Arial"/>
              </a:rPr>
              <a:t>PARGNE XXX</a:t>
            </a:r>
            <a:endParaRPr lang="fr-FR" sz="1000" dirty="0" smtClean="0">
              <a:solidFill>
                <a:schemeClr val="tx1"/>
              </a:solidFill>
              <a:latin typeface="+mn-lt"/>
            </a:endParaRPr>
          </a:p>
        </p:txBody>
      </p:sp>
    </p:spTree>
    <p:extLst>
      <p:ext uri="{BB962C8B-B14F-4D97-AF65-F5344CB8AC3E}">
        <p14:creationId xmlns:p14="http://schemas.microsoft.com/office/powerpoint/2010/main" val="3267223966"/>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1_Page de garde visuel 5">
    <p:spTree>
      <p:nvGrpSpPr>
        <p:cNvPr id="1" name=""/>
        <p:cNvGrpSpPr/>
        <p:nvPr/>
      </p:nvGrpSpPr>
      <p:grpSpPr>
        <a:xfrm>
          <a:off x="0" y="0"/>
          <a:ext cx="0" cy="0"/>
          <a:chOff x="0" y="0"/>
          <a:chExt cx="0" cy="0"/>
        </a:xfrm>
      </p:grpSpPr>
      <p:pic>
        <p:nvPicPr>
          <p:cNvPr id="6147" name="Picture 3"/>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15285" y="0"/>
            <a:ext cx="8289163"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4" name="Groupe 3"/>
          <p:cNvGrpSpPr/>
          <p:nvPr userDrawn="1"/>
        </p:nvGrpSpPr>
        <p:grpSpPr>
          <a:xfrm>
            <a:off x="-2173500" y="-219103"/>
            <a:ext cx="12990049" cy="7257495"/>
            <a:chOff x="-2173500" y="-219103"/>
            <a:chExt cx="12990049" cy="7257495"/>
          </a:xfrm>
          <a:solidFill>
            <a:schemeClr val="bg1"/>
          </a:solidFill>
        </p:grpSpPr>
        <p:sp>
          <p:nvSpPr>
            <p:cNvPr id="14" name="Triangle rectangle 13"/>
            <p:cNvSpPr>
              <a:spLocks noChangeAspect="1"/>
            </p:cNvSpPr>
            <p:nvPr userDrawn="1"/>
          </p:nvSpPr>
          <p:spPr>
            <a:xfrm rot="13620000">
              <a:off x="-2434829" y="921522"/>
              <a:ext cx="5695785" cy="5173128"/>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 name="connsiteX0" fmla="*/ 1613 w 5998937"/>
                <a:gd name="connsiteY0" fmla="*/ 5551727 h 5558370"/>
                <a:gd name="connsiteX1" fmla="*/ 2371 w 5998937"/>
                <a:gd name="connsiteY1" fmla="*/ 1464426 h 5558370"/>
                <a:gd name="connsiteX2" fmla="*/ 1373759 w 5998937"/>
                <a:gd name="connsiteY2" fmla="*/ 0 h 5558370"/>
                <a:gd name="connsiteX3" fmla="*/ 5998937 w 5998937"/>
                <a:gd name="connsiteY3" fmla="*/ 5097761 h 5558370"/>
                <a:gd name="connsiteX4" fmla="*/ 5582919 w 5998937"/>
                <a:gd name="connsiteY4" fmla="*/ 5558370 h 5558370"/>
                <a:gd name="connsiteX5" fmla="*/ 1613 w 5998937"/>
                <a:gd name="connsiteY5" fmla="*/ 5551727 h 5558370"/>
                <a:gd name="connsiteX0" fmla="*/ 1613 w 5998937"/>
                <a:gd name="connsiteY0" fmla="*/ 5045752 h 5052395"/>
                <a:gd name="connsiteX1" fmla="*/ 2371 w 5998937"/>
                <a:gd name="connsiteY1" fmla="*/ 958451 h 5052395"/>
                <a:gd name="connsiteX2" fmla="*/ 887391 w 5998937"/>
                <a:gd name="connsiteY2" fmla="*/ 0 h 5052395"/>
                <a:gd name="connsiteX3" fmla="*/ 5998937 w 5998937"/>
                <a:gd name="connsiteY3" fmla="*/ 4591786 h 5052395"/>
                <a:gd name="connsiteX4" fmla="*/ 5582919 w 5998937"/>
                <a:gd name="connsiteY4" fmla="*/ 5052395 h 5052395"/>
                <a:gd name="connsiteX5" fmla="*/ 1613 w 5998937"/>
                <a:gd name="connsiteY5" fmla="*/ 5045752 h 5052395"/>
                <a:gd name="connsiteX0" fmla="*/ 1613 w 5998937"/>
                <a:gd name="connsiteY0" fmla="*/ 5092933 h 5099576"/>
                <a:gd name="connsiteX1" fmla="*/ 2371 w 5998937"/>
                <a:gd name="connsiteY1" fmla="*/ 1005632 h 5099576"/>
                <a:gd name="connsiteX2" fmla="*/ 945926 w 5998937"/>
                <a:gd name="connsiteY2" fmla="*/ 0 h 5099576"/>
                <a:gd name="connsiteX3" fmla="*/ 5998937 w 5998937"/>
                <a:gd name="connsiteY3" fmla="*/ 4638967 h 5099576"/>
                <a:gd name="connsiteX4" fmla="*/ 5582919 w 5998937"/>
                <a:gd name="connsiteY4" fmla="*/ 5099576 h 5099576"/>
                <a:gd name="connsiteX5" fmla="*/ 1613 w 5998937"/>
                <a:gd name="connsiteY5" fmla="*/ 5092933 h 5099576"/>
                <a:gd name="connsiteX0" fmla="*/ 1613 w 5957004"/>
                <a:gd name="connsiteY0" fmla="*/ 5092933 h 5099576"/>
                <a:gd name="connsiteX1" fmla="*/ 2371 w 5957004"/>
                <a:gd name="connsiteY1" fmla="*/ 1005632 h 5099576"/>
                <a:gd name="connsiteX2" fmla="*/ 945926 w 5957004"/>
                <a:gd name="connsiteY2" fmla="*/ 0 h 5099576"/>
                <a:gd name="connsiteX3" fmla="*/ 5957004 w 5957004"/>
                <a:gd name="connsiteY3" fmla="*/ 4730706 h 5099576"/>
                <a:gd name="connsiteX4" fmla="*/ 5582919 w 5957004"/>
                <a:gd name="connsiteY4" fmla="*/ 5099576 h 5099576"/>
                <a:gd name="connsiteX5" fmla="*/ 1613 w 5957004"/>
                <a:gd name="connsiteY5" fmla="*/ 5092933 h 5099576"/>
                <a:gd name="connsiteX0" fmla="*/ 1613 w 5986009"/>
                <a:gd name="connsiteY0" fmla="*/ 5092933 h 5099576"/>
                <a:gd name="connsiteX1" fmla="*/ 2371 w 5986009"/>
                <a:gd name="connsiteY1" fmla="*/ 1005632 h 5099576"/>
                <a:gd name="connsiteX2" fmla="*/ 945926 w 5986009"/>
                <a:gd name="connsiteY2" fmla="*/ 0 h 5099576"/>
                <a:gd name="connsiteX3" fmla="*/ 5986009 w 5986009"/>
                <a:gd name="connsiteY3" fmla="*/ 4699602 h 5099576"/>
                <a:gd name="connsiteX4" fmla="*/ 5582919 w 5986009"/>
                <a:gd name="connsiteY4" fmla="*/ 5099576 h 5099576"/>
                <a:gd name="connsiteX5" fmla="*/ 1613 w 5986009"/>
                <a:gd name="connsiteY5" fmla="*/ 5092933 h 5099576"/>
                <a:gd name="connsiteX0" fmla="*/ 1613 w 5986009"/>
                <a:gd name="connsiteY0" fmla="*/ 5092933 h 5129106"/>
                <a:gd name="connsiteX1" fmla="*/ 2371 w 5986009"/>
                <a:gd name="connsiteY1" fmla="*/ 1005632 h 5129106"/>
                <a:gd name="connsiteX2" fmla="*/ 945926 w 5986009"/>
                <a:gd name="connsiteY2" fmla="*/ 0 h 5129106"/>
                <a:gd name="connsiteX3" fmla="*/ 5986009 w 5986009"/>
                <a:gd name="connsiteY3" fmla="*/ 4699602 h 5129106"/>
                <a:gd name="connsiteX4" fmla="*/ 5598995 w 5986009"/>
                <a:gd name="connsiteY4" fmla="*/ 5129106 h 5129106"/>
                <a:gd name="connsiteX5" fmla="*/ 1613 w 5986009"/>
                <a:gd name="connsiteY5" fmla="*/ 5092933 h 5129106"/>
                <a:gd name="connsiteX0" fmla="*/ 1613 w 5986009"/>
                <a:gd name="connsiteY0" fmla="*/ 5092933 h 5092933"/>
                <a:gd name="connsiteX1" fmla="*/ 2371 w 5986009"/>
                <a:gd name="connsiteY1" fmla="*/ 1005632 h 5092933"/>
                <a:gd name="connsiteX2" fmla="*/ 945926 w 5986009"/>
                <a:gd name="connsiteY2" fmla="*/ 0 h 5092933"/>
                <a:gd name="connsiteX3" fmla="*/ 5986009 w 5986009"/>
                <a:gd name="connsiteY3" fmla="*/ 4699602 h 5092933"/>
                <a:gd name="connsiteX4" fmla="*/ 5649755 w 5986009"/>
                <a:gd name="connsiteY4" fmla="*/ 5074673 h 5092933"/>
                <a:gd name="connsiteX5" fmla="*/ 1613 w 5986009"/>
                <a:gd name="connsiteY5" fmla="*/ 5092933 h 5092933"/>
                <a:gd name="connsiteX0" fmla="*/ 1613 w 5986009"/>
                <a:gd name="connsiteY0" fmla="*/ 5092933 h 5122379"/>
                <a:gd name="connsiteX1" fmla="*/ 2371 w 5986009"/>
                <a:gd name="connsiteY1" fmla="*/ 1005632 h 5122379"/>
                <a:gd name="connsiteX2" fmla="*/ 945926 w 5986009"/>
                <a:gd name="connsiteY2" fmla="*/ 0 h 5122379"/>
                <a:gd name="connsiteX3" fmla="*/ 5986009 w 5986009"/>
                <a:gd name="connsiteY3" fmla="*/ 4699602 h 5122379"/>
                <a:gd name="connsiteX4" fmla="*/ 5576191 w 5986009"/>
                <a:gd name="connsiteY4" fmla="*/ 5122379 h 5122379"/>
                <a:gd name="connsiteX5" fmla="*/ 1613 w 5986009"/>
                <a:gd name="connsiteY5" fmla="*/ 5092933 h 5122379"/>
                <a:gd name="connsiteX0" fmla="*/ 26 w 5984422"/>
                <a:gd name="connsiteY0" fmla="*/ 5092933 h 5122379"/>
                <a:gd name="connsiteX1" fmla="*/ 493878 w 5984422"/>
                <a:gd name="connsiteY1" fmla="*/ 476853 h 5122379"/>
                <a:gd name="connsiteX2" fmla="*/ 944339 w 5984422"/>
                <a:gd name="connsiteY2" fmla="*/ 0 h 5122379"/>
                <a:gd name="connsiteX3" fmla="*/ 5984422 w 5984422"/>
                <a:gd name="connsiteY3" fmla="*/ 4699602 h 5122379"/>
                <a:gd name="connsiteX4" fmla="*/ 5574604 w 5984422"/>
                <a:gd name="connsiteY4" fmla="*/ 5122379 h 5122379"/>
                <a:gd name="connsiteX5" fmla="*/ 26 w 5984422"/>
                <a:gd name="connsiteY5" fmla="*/ 5092933 h 5122379"/>
                <a:gd name="connsiteX0" fmla="*/ 61 w 5695785"/>
                <a:gd name="connsiteY0" fmla="*/ 5173128 h 5173128"/>
                <a:gd name="connsiteX1" fmla="*/ 205241 w 5695785"/>
                <a:gd name="connsiteY1" fmla="*/ 476853 h 5173128"/>
                <a:gd name="connsiteX2" fmla="*/ 655702 w 5695785"/>
                <a:gd name="connsiteY2" fmla="*/ 0 h 5173128"/>
                <a:gd name="connsiteX3" fmla="*/ 5695785 w 5695785"/>
                <a:gd name="connsiteY3" fmla="*/ 4699602 h 5173128"/>
                <a:gd name="connsiteX4" fmla="*/ 5285967 w 5695785"/>
                <a:gd name="connsiteY4" fmla="*/ 5122379 h 5173128"/>
                <a:gd name="connsiteX5" fmla="*/ 61 w 5695785"/>
                <a:gd name="connsiteY5" fmla="*/ 5173128 h 5173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95785" h="5173128">
                  <a:moveTo>
                    <a:pt x="61" y="5173128"/>
                  </a:moveTo>
                  <a:cubicBezTo>
                    <a:pt x="-4071" y="3957523"/>
                    <a:pt x="205494" y="1250419"/>
                    <a:pt x="205241" y="476853"/>
                  </a:cubicBezTo>
                  <a:lnTo>
                    <a:pt x="655702" y="0"/>
                  </a:lnTo>
                  <a:lnTo>
                    <a:pt x="5695785" y="4699602"/>
                  </a:lnTo>
                  <a:lnTo>
                    <a:pt x="5285967" y="5122379"/>
                  </a:lnTo>
                  <a:lnTo>
                    <a:pt x="61" y="517312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15" name="Triangle rectangle 13"/>
            <p:cNvSpPr>
              <a:spLocks noChangeAspect="1"/>
            </p:cNvSpPr>
            <p:nvPr userDrawn="1"/>
          </p:nvSpPr>
          <p:spPr>
            <a:xfrm rot="13620000">
              <a:off x="3679524" y="-98633"/>
              <a:ext cx="7257495" cy="7016555"/>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 name="connsiteX0" fmla="*/ 1613 w 6398288"/>
                <a:gd name="connsiteY0" fmla="*/ 5551727 h 8476429"/>
                <a:gd name="connsiteX1" fmla="*/ 2371 w 6398288"/>
                <a:gd name="connsiteY1" fmla="*/ 1464426 h 8476429"/>
                <a:gd name="connsiteX2" fmla="*/ 1373759 w 6398288"/>
                <a:gd name="connsiteY2" fmla="*/ 0 h 8476429"/>
                <a:gd name="connsiteX3" fmla="*/ 6398288 w 6398288"/>
                <a:gd name="connsiteY3" fmla="*/ 4685100 h 8476429"/>
                <a:gd name="connsiteX4" fmla="*/ 2851339 w 6398288"/>
                <a:gd name="connsiteY4" fmla="*/ 8476429 h 8476429"/>
                <a:gd name="connsiteX5" fmla="*/ 5582919 w 6398288"/>
                <a:gd name="connsiteY5" fmla="*/ 5558370 h 8476429"/>
                <a:gd name="connsiteX6" fmla="*/ 1613 w 6398288"/>
                <a:gd name="connsiteY6" fmla="*/ 5551727 h 8476429"/>
                <a:gd name="connsiteX0" fmla="*/ 1613 w 5582919"/>
                <a:gd name="connsiteY0" fmla="*/ 5551727 h 8476429"/>
                <a:gd name="connsiteX1" fmla="*/ 2371 w 5582919"/>
                <a:gd name="connsiteY1" fmla="*/ 1464426 h 8476429"/>
                <a:gd name="connsiteX2" fmla="*/ 1373759 w 5582919"/>
                <a:gd name="connsiteY2" fmla="*/ 0 h 8476429"/>
                <a:gd name="connsiteX3" fmla="*/ 2239168 w 5582919"/>
                <a:gd name="connsiteY3" fmla="*/ 7833804 h 8476429"/>
                <a:gd name="connsiteX4" fmla="*/ 2851339 w 5582919"/>
                <a:gd name="connsiteY4" fmla="*/ 8476429 h 8476429"/>
                <a:gd name="connsiteX5" fmla="*/ 5582919 w 5582919"/>
                <a:gd name="connsiteY5" fmla="*/ 5558370 h 8476429"/>
                <a:gd name="connsiteX6" fmla="*/ 1613 w 5582919"/>
                <a:gd name="connsiteY6" fmla="*/ 5551727 h 8476429"/>
                <a:gd name="connsiteX0" fmla="*/ 2169283 w 7750589"/>
                <a:gd name="connsiteY0" fmla="*/ 4087301 h 7012003"/>
                <a:gd name="connsiteX1" fmla="*/ 2170041 w 7750589"/>
                <a:gd name="connsiteY1" fmla="*/ 0 h 7012003"/>
                <a:gd name="connsiteX2" fmla="*/ 0 w 7750589"/>
                <a:gd name="connsiteY2" fmla="*/ 2333292 h 7012003"/>
                <a:gd name="connsiteX3" fmla="*/ 4406838 w 7750589"/>
                <a:gd name="connsiteY3" fmla="*/ 6369378 h 7012003"/>
                <a:gd name="connsiteX4" fmla="*/ 5019009 w 7750589"/>
                <a:gd name="connsiteY4" fmla="*/ 7012003 h 7012003"/>
                <a:gd name="connsiteX5" fmla="*/ 7750589 w 7750589"/>
                <a:gd name="connsiteY5" fmla="*/ 4093944 h 7012003"/>
                <a:gd name="connsiteX6" fmla="*/ 2169283 w 7750589"/>
                <a:gd name="connsiteY6" fmla="*/ 4087301 h 7012003"/>
                <a:gd name="connsiteX0" fmla="*/ 2169283 w 7750589"/>
                <a:gd name="connsiteY0" fmla="*/ 4087301 h 7016555"/>
                <a:gd name="connsiteX1" fmla="*/ 2170041 w 7750589"/>
                <a:gd name="connsiteY1" fmla="*/ 0 h 7016555"/>
                <a:gd name="connsiteX2" fmla="*/ 0 w 7750589"/>
                <a:gd name="connsiteY2" fmla="*/ 2333292 h 7016555"/>
                <a:gd name="connsiteX3" fmla="*/ 4406838 w 7750589"/>
                <a:gd name="connsiteY3" fmla="*/ 6369378 h 7016555"/>
                <a:gd name="connsiteX4" fmla="*/ 5023890 w 7750589"/>
                <a:gd name="connsiteY4" fmla="*/ 7016555 h 7016555"/>
                <a:gd name="connsiteX5" fmla="*/ 7750589 w 7750589"/>
                <a:gd name="connsiteY5" fmla="*/ 4093944 h 7016555"/>
                <a:gd name="connsiteX6" fmla="*/ 2169283 w 7750589"/>
                <a:gd name="connsiteY6" fmla="*/ 4087301 h 7016555"/>
                <a:gd name="connsiteX0" fmla="*/ 2169283 w 7750589"/>
                <a:gd name="connsiteY0" fmla="*/ 4087301 h 7016555"/>
                <a:gd name="connsiteX1" fmla="*/ 2170041 w 7750589"/>
                <a:gd name="connsiteY1" fmla="*/ 0 h 7016555"/>
                <a:gd name="connsiteX2" fmla="*/ 0 w 7750589"/>
                <a:gd name="connsiteY2" fmla="*/ 2333292 h 7016555"/>
                <a:gd name="connsiteX3" fmla="*/ 5023890 w 7750589"/>
                <a:gd name="connsiteY3" fmla="*/ 7016555 h 7016555"/>
                <a:gd name="connsiteX4" fmla="*/ 7750589 w 7750589"/>
                <a:gd name="connsiteY4" fmla="*/ 4093944 h 7016555"/>
                <a:gd name="connsiteX5" fmla="*/ 2169283 w 7750589"/>
                <a:gd name="connsiteY5" fmla="*/ 4087301 h 7016555"/>
                <a:gd name="connsiteX0" fmla="*/ 2409200 w 7750589"/>
                <a:gd name="connsiteY0" fmla="*/ 4063876 h 7016555"/>
                <a:gd name="connsiteX1" fmla="*/ 2170041 w 7750589"/>
                <a:gd name="connsiteY1" fmla="*/ 0 h 7016555"/>
                <a:gd name="connsiteX2" fmla="*/ 0 w 7750589"/>
                <a:gd name="connsiteY2" fmla="*/ 2333292 h 7016555"/>
                <a:gd name="connsiteX3" fmla="*/ 5023890 w 7750589"/>
                <a:gd name="connsiteY3" fmla="*/ 7016555 h 7016555"/>
                <a:gd name="connsiteX4" fmla="*/ 7750589 w 7750589"/>
                <a:gd name="connsiteY4" fmla="*/ 4093944 h 7016555"/>
                <a:gd name="connsiteX5" fmla="*/ 2409200 w 7750589"/>
                <a:gd name="connsiteY5" fmla="*/ 4063876 h 7016555"/>
                <a:gd name="connsiteX0" fmla="*/ 2409200 w 7257495"/>
                <a:gd name="connsiteY0" fmla="*/ 4063876 h 7016555"/>
                <a:gd name="connsiteX1" fmla="*/ 2170041 w 7257495"/>
                <a:gd name="connsiteY1" fmla="*/ 0 h 7016555"/>
                <a:gd name="connsiteX2" fmla="*/ 0 w 7257495"/>
                <a:gd name="connsiteY2" fmla="*/ 2333292 h 7016555"/>
                <a:gd name="connsiteX3" fmla="*/ 5023890 w 7257495"/>
                <a:gd name="connsiteY3" fmla="*/ 7016555 h 7016555"/>
                <a:gd name="connsiteX4" fmla="*/ 7257495 w 7257495"/>
                <a:gd name="connsiteY4" fmla="*/ 4622723 h 7016555"/>
                <a:gd name="connsiteX5" fmla="*/ 2409200 w 7257495"/>
                <a:gd name="connsiteY5" fmla="*/ 4063876 h 7016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57495" h="7016555">
                  <a:moveTo>
                    <a:pt x="2409200" y="4063876"/>
                  </a:moveTo>
                  <a:cubicBezTo>
                    <a:pt x="2405068" y="2848271"/>
                    <a:pt x="2170294" y="773566"/>
                    <a:pt x="2170041" y="0"/>
                  </a:cubicBezTo>
                  <a:lnTo>
                    <a:pt x="0" y="2333292"/>
                  </a:lnTo>
                  <a:lnTo>
                    <a:pt x="5023890" y="7016555"/>
                  </a:lnTo>
                  <a:lnTo>
                    <a:pt x="7257495" y="4622723"/>
                  </a:lnTo>
                  <a:lnTo>
                    <a:pt x="2409200" y="406387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grpSp>
      <p:cxnSp>
        <p:nvCxnSpPr>
          <p:cNvPr id="9" name="Connecteur droit 8"/>
          <p:cNvCxnSpPr/>
          <p:nvPr userDrawn="1"/>
        </p:nvCxnSpPr>
        <p:spPr>
          <a:xfrm>
            <a:off x="198000" y="2501550"/>
            <a:ext cx="2664000" cy="0"/>
          </a:xfrm>
          <a:prstGeom prst="line">
            <a:avLst/>
          </a:prstGeom>
          <a:ln w="508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198000" y="4534790"/>
            <a:ext cx="2664000" cy="0"/>
          </a:xfrm>
          <a:prstGeom prst="line">
            <a:avLst/>
          </a:prstGeom>
          <a:ln w="50800">
            <a:solidFill>
              <a:srgbClr val="C00000"/>
            </a:solidFill>
          </a:ln>
        </p:spPr>
        <p:style>
          <a:lnRef idx="1">
            <a:schemeClr val="accent1"/>
          </a:lnRef>
          <a:fillRef idx="0">
            <a:schemeClr val="accent1"/>
          </a:fillRef>
          <a:effectRef idx="0">
            <a:schemeClr val="accent1"/>
          </a:effectRef>
          <a:fontRef idx="minor">
            <a:schemeClr val="tx1"/>
          </a:fontRef>
        </p:style>
      </p:cxnSp>
      <p:pic>
        <p:nvPicPr>
          <p:cNvPr id="16" name="Espace réservé pour une image  9"/>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a:xfrm>
            <a:off x="8100392" y="116632"/>
            <a:ext cx="932400" cy="932400"/>
          </a:xfrm>
          <a:prstGeom prst="rect">
            <a:avLst/>
          </a:prstGeom>
        </p:spPr>
      </p:pic>
      <p:pic>
        <p:nvPicPr>
          <p:cNvPr id="18" name="Espace réservé pour une image  8"/>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096480" y="6251818"/>
            <a:ext cx="1796000" cy="402987"/>
          </a:xfrm>
          <a:prstGeom prst="rect">
            <a:avLst/>
          </a:prstGeom>
        </p:spPr>
      </p:pic>
      <p:sp>
        <p:nvSpPr>
          <p:cNvPr id="17" name="Sous-titre 2"/>
          <p:cNvSpPr>
            <a:spLocks noGrp="1"/>
          </p:cNvSpPr>
          <p:nvPr>
            <p:ph type="subTitle" idx="1" hasCustomPrompt="1"/>
          </p:nvPr>
        </p:nvSpPr>
        <p:spPr>
          <a:xfrm>
            <a:off x="107504" y="2950316"/>
            <a:ext cx="2844000" cy="529885"/>
          </a:xfrm>
        </p:spPr>
        <p:txBody>
          <a:bodyPr wrap="square" tIns="82800">
            <a:spAutoFit/>
          </a:bodyPr>
          <a:lstStyle>
            <a:lvl1pPr marL="0" indent="0" algn="ctr">
              <a:buNone/>
              <a:defRPr sz="2600" b="1"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smtClean="0"/>
              <a:t>Ipsum</a:t>
            </a:r>
            <a:r>
              <a:rPr lang="fr-FR" dirty="0" smtClean="0"/>
              <a:t> </a:t>
            </a:r>
            <a:r>
              <a:rPr lang="fr-FR" dirty="0" err="1" smtClean="0"/>
              <a:t>sit</a:t>
            </a:r>
            <a:r>
              <a:rPr lang="fr-FR" dirty="0" smtClean="0"/>
              <a:t> </a:t>
            </a:r>
            <a:r>
              <a:rPr lang="fr-FR" dirty="0" err="1" smtClean="0"/>
              <a:t>dolor</a:t>
            </a:r>
            <a:endParaRPr lang="fr-FR" dirty="0"/>
          </a:p>
        </p:txBody>
      </p:sp>
      <p:sp>
        <p:nvSpPr>
          <p:cNvPr id="19" name="Espace réservé du texte 4"/>
          <p:cNvSpPr>
            <a:spLocks noGrp="1"/>
          </p:cNvSpPr>
          <p:nvPr>
            <p:ph type="body" sz="quarter" idx="10" hasCustomPrompt="1"/>
          </p:nvPr>
        </p:nvSpPr>
        <p:spPr>
          <a:xfrm>
            <a:off x="108186" y="3420004"/>
            <a:ext cx="2844000" cy="338554"/>
          </a:xfrm>
        </p:spPr>
        <p:txBody>
          <a:bodyPr wrap="square">
            <a:spAutoFit/>
          </a:bodyPr>
          <a:lstStyle>
            <a:lvl1pPr marL="0" marR="0" indent="0" algn="l" defTabSz="914400" rtl="0" eaLnBrk="1" fontAlgn="auto" latinLnBrk="0" hangingPunct="1">
              <a:lnSpc>
                <a:spcPct val="100000"/>
              </a:lnSpc>
              <a:spcBef>
                <a:spcPts val="0"/>
              </a:spcBef>
              <a:spcAft>
                <a:spcPts val="300"/>
              </a:spcAft>
              <a:buClrTx/>
              <a:buSzTx/>
              <a:buFontTx/>
              <a:buNone/>
              <a:tabLst/>
              <a:defRPr sz="1600" b="0"/>
            </a:lvl1pPr>
          </a:lstStyle>
          <a:p>
            <a:pPr lvl="0"/>
            <a:r>
              <a:rPr lang="fr-FR" dirty="0" err="1" smtClean="0"/>
              <a:t>tROISIEME</a:t>
            </a:r>
            <a:r>
              <a:rPr lang="fr-FR" dirty="0" smtClean="0"/>
              <a:t> niveau</a:t>
            </a:r>
          </a:p>
        </p:txBody>
      </p:sp>
      <p:sp>
        <p:nvSpPr>
          <p:cNvPr id="20" name="Titre 12"/>
          <p:cNvSpPr>
            <a:spLocks noGrp="1"/>
          </p:cNvSpPr>
          <p:nvPr>
            <p:ph type="title" hasCustomPrompt="1"/>
          </p:nvPr>
        </p:nvSpPr>
        <p:spPr>
          <a:xfrm>
            <a:off x="108186" y="2537550"/>
            <a:ext cx="2844000" cy="630942"/>
          </a:xfrm>
        </p:spPr>
        <p:txBody>
          <a:bodyPr wrap="square">
            <a:spAutoFit/>
          </a:bodyPr>
          <a:lstStyle>
            <a:lvl1pPr algn="ctr">
              <a:defRPr sz="3500" baseline="0"/>
            </a:lvl1pPr>
          </a:lstStyle>
          <a:p>
            <a:r>
              <a:rPr lang="fr-FR" dirty="0" smtClean="0"/>
              <a:t>Titre </a:t>
            </a:r>
            <a:r>
              <a:rPr lang="fr-FR" dirty="0" err="1" smtClean="0"/>
              <a:t>lorem</a:t>
            </a:r>
            <a:endParaRPr lang="fr-FR" dirty="0"/>
          </a:p>
        </p:txBody>
      </p:sp>
      <p:sp>
        <p:nvSpPr>
          <p:cNvPr id="3" name="Espace réservé du texte 2"/>
          <p:cNvSpPr>
            <a:spLocks noGrp="1"/>
          </p:cNvSpPr>
          <p:nvPr>
            <p:ph type="body" sz="quarter" idx="11" hasCustomPrompt="1"/>
          </p:nvPr>
        </p:nvSpPr>
        <p:spPr>
          <a:xfrm>
            <a:off x="234000" y="4597200"/>
            <a:ext cx="2592000" cy="704008"/>
          </a:xfrm>
        </p:spPr>
        <p:txBody>
          <a:bodyPr/>
          <a:lstStyle>
            <a:lvl1pPr marL="0" marR="0" indent="0" algn="ctr" defTabSz="914400" rtl="0" eaLnBrk="1" fontAlgn="auto" latinLnBrk="0" hangingPunct="1">
              <a:lnSpc>
                <a:spcPct val="100000"/>
              </a:lnSpc>
              <a:spcBef>
                <a:spcPts val="0"/>
              </a:spcBef>
              <a:spcAft>
                <a:spcPts val="300"/>
              </a:spcAft>
              <a:buClrTx/>
              <a:buSzTx/>
              <a:buFontTx/>
              <a:buNone/>
              <a:tabLst/>
              <a:defRPr sz="1000" b="0">
                <a:solidFill>
                  <a:schemeClr val="tx1"/>
                </a:solidFill>
              </a:defRPr>
            </a:lvl1pPr>
          </a:lstStyle>
          <a:p>
            <a:pPr algn="ctr">
              <a:spcAft>
                <a:spcPts val="300"/>
              </a:spcAft>
            </a:pPr>
            <a:r>
              <a:rPr lang="fr-FR" sz="1000" cap="all" baseline="0" dirty="0" smtClean="0">
                <a:solidFill>
                  <a:schemeClr val="tx1"/>
                </a:solidFill>
                <a:latin typeface="Arial Narrow" panose="020B0606020202030204" pitchFamily="34" charset="0"/>
              </a:rPr>
              <a:t>00 MOIS 2017</a:t>
            </a:r>
          </a:p>
          <a:p>
            <a:pPr marL="0" marR="0" indent="0" algn="ctr" defTabSz="914400" rtl="0" eaLnBrk="1" fontAlgn="auto" latinLnBrk="0" hangingPunct="1">
              <a:lnSpc>
                <a:spcPct val="100000"/>
              </a:lnSpc>
              <a:spcBef>
                <a:spcPts val="0"/>
              </a:spcBef>
              <a:spcAft>
                <a:spcPts val="300"/>
              </a:spcAft>
              <a:buClrTx/>
              <a:buSzTx/>
              <a:buFontTx/>
              <a:buNone/>
              <a:tabLst/>
              <a:defRPr/>
            </a:pPr>
            <a:r>
              <a:rPr lang="fr-FR" sz="1000" dirty="0" smtClean="0"/>
              <a:t>DIRECTION XXX</a:t>
            </a:r>
            <a:r>
              <a:rPr lang="fr-FR" sz="1000" dirty="0" smtClean="0">
                <a:solidFill>
                  <a:schemeClr val="tx1"/>
                </a:solidFill>
              </a:rPr>
              <a:t> -</a:t>
            </a:r>
            <a:r>
              <a:rPr lang="fr-FR" sz="1000" dirty="0" smtClean="0"/>
              <a:t> </a:t>
            </a:r>
            <a:r>
              <a:rPr lang="fr-FR" sz="1000" baseline="0" dirty="0" smtClean="0">
                <a:solidFill>
                  <a:schemeClr val="tx1"/>
                </a:solidFill>
                <a:latin typeface="+mn-lt"/>
                <a:cs typeface="Arial"/>
              </a:rPr>
              <a:t>CAISSE D’</a:t>
            </a:r>
            <a:r>
              <a:rPr lang="fr-FR" sz="1000" dirty="0" smtClean="0">
                <a:cs typeface="Arial"/>
              </a:rPr>
              <a:t>E</a:t>
            </a:r>
            <a:r>
              <a:rPr lang="fr-FR" sz="1000" baseline="0" dirty="0" smtClean="0">
                <a:solidFill>
                  <a:schemeClr val="tx1"/>
                </a:solidFill>
                <a:latin typeface="+mn-lt"/>
                <a:cs typeface="Arial"/>
              </a:rPr>
              <a:t>PARGNE XXX</a:t>
            </a:r>
            <a:endParaRPr lang="fr-FR" sz="1000" dirty="0" smtClean="0">
              <a:solidFill>
                <a:schemeClr val="tx1"/>
              </a:solidFill>
              <a:latin typeface="+mn-lt"/>
            </a:endParaRPr>
          </a:p>
        </p:txBody>
      </p:sp>
    </p:spTree>
    <p:extLst>
      <p:ext uri="{BB962C8B-B14F-4D97-AF65-F5344CB8AC3E}">
        <p14:creationId xmlns:p14="http://schemas.microsoft.com/office/powerpoint/2010/main" val="328129524"/>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Page de garde visuel à insérer">
    <p:spTree>
      <p:nvGrpSpPr>
        <p:cNvPr id="1" name=""/>
        <p:cNvGrpSpPr/>
        <p:nvPr/>
      </p:nvGrpSpPr>
      <p:grpSpPr>
        <a:xfrm>
          <a:off x="0" y="0"/>
          <a:ext cx="0" cy="0"/>
          <a:chOff x="0" y="0"/>
          <a:chExt cx="0" cy="0"/>
        </a:xfrm>
      </p:grpSpPr>
      <p:sp>
        <p:nvSpPr>
          <p:cNvPr id="6" name="Espace réservé pour une image  5"/>
          <p:cNvSpPr>
            <a:spLocks noGrp="1"/>
          </p:cNvSpPr>
          <p:nvPr>
            <p:ph type="pic" sz="quarter" idx="12" hasCustomPrompt="1"/>
          </p:nvPr>
        </p:nvSpPr>
        <p:spPr>
          <a:xfrm>
            <a:off x="0" y="0"/>
            <a:ext cx="9144000" cy="6858000"/>
          </a:xfrm>
          <a:solidFill>
            <a:schemeClr val="bg1">
              <a:lumMod val="95000"/>
            </a:schemeClr>
          </a:solidFill>
        </p:spPr>
        <p:txBody>
          <a:bodyPr lIns="3240000" anchor="ctr"/>
          <a:lstStyle>
            <a:lvl1pPr algn="ctr">
              <a:defRPr/>
            </a:lvl1pPr>
          </a:lstStyle>
          <a:p>
            <a:pPr lvl="0"/>
            <a:r>
              <a:rPr lang="fr-FR" dirty="0" smtClean="0"/>
              <a:t>INSÉRER IMAGE </a:t>
            </a:r>
            <a:br>
              <a:rPr lang="fr-FR" dirty="0" smtClean="0"/>
            </a:br>
            <a:r>
              <a:rPr lang="fr-FR" dirty="0" smtClean="0"/>
              <a:t>254x190,5 mm</a:t>
            </a:r>
            <a:endParaRPr lang="fr-FR" dirty="0"/>
          </a:p>
        </p:txBody>
      </p:sp>
      <p:cxnSp>
        <p:nvCxnSpPr>
          <p:cNvPr id="9" name="Connecteur droit 8"/>
          <p:cNvCxnSpPr/>
          <p:nvPr userDrawn="1"/>
        </p:nvCxnSpPr>
        <p:spPr>
          <a:xfrm>
            <a:off x="198000" y="2501550"/>
            <a:ext cx="2664000" cy="0"/>
          </a:xfrm>
          <a:prstGeom prst="line">
            <a:avLst/>
          </a:prstGeom>
          <a:ln w="508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198000" y="4534790"/>
            <a:ext cx="2664000" cy="0"/>
          </a:xfrm>
          <a:prstGeom prst="line">
            <a:avLst/>
          </a:prstGeom>
          <a:ln w="508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3123018"/>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Sommaire">
    <p:bg>
      <p:bgPr>
        <a:solidFill>
          <a:schemeClr val="bg1"/>
        </a:solidFill>
        <a:effectLst/>
      </p:bgPr>
    </p:bg>
    <p:spTree>
      <p:nvGrpSpPr>
        <p:cNvPr id="1" name=""/>
        <p:cNvGrpSpPr/>
        <p:nvPr/>
      </p:nvGrpSpPr>
      <p:grpSpPr>
        <a:xfrm>
          <a:off x="0" y="0"/>
          <a:ext cx="0" cy="0"/>
          <a:chOff x="0" y="0"/>
          <a:chExt cx="0" cy="0"/>
        </a:xfrm>
      </p:grpSpPr>
      <p:sp>
        <p:nvSpPr>
          <p:cNvPr id="5" name="Titre 1"/>
          <p:cNvSpPr>
            <a:spLocks noGrp="1"/>
          </p:cNvSpPr>
          <p:nvPr>
            <p:ph type="title" hasCustomPrompt="1"/>
          </p:nvPr>
        </p:nvSpPr>
        <p:spPr>
          <a:xfrm>
            <a:off x="3995936" y="692696"/>
            <a:ext cx="1512000" cy="432048"/>
          </a:xfrm>
        </p:spPr>
        <p:txBody>
          <a:bodyPr anchor="t">
            <a:noAutofit/>
          </a:bodyPr>
          <a:lstStyle>
            <a:lvl1pPr algn="ctr">
              <a:defRPr sz="2200" b="1" cap="all">
                <a:solidFill>
                  <a:schemeClr val="accent1"/>
                </a:solidFill>
              </a:defRPr>
            </a:lvl1pPr>
          </a:lstStyle>
          <a:p>
            <a:r>
              <a:rPr lang="fr-FR" dirty="0" smtClean="0"/>
              <a:t>sommaire</a:t>
            </a:r>
            <a:endParaRPr lang="fr-FR" dirty="0"/>
          </a:p>
        </p:txBody>
      </p:sp>
      <p:sp>
        <p:nvSpPr>
          <p:cNvPr id="2" name="Espace réservé du pied de page 1"/>
          <p:cNvSpPr>
            <a:spLocks noGrp="1"/>
          </p:cNvSpPr>
          <p:nvPr>
            <p:ph type="ftr" sz="quarter" idx="14"/>
          </p:nvPr>
        </p:nvSpPr>
        <p:spPr/>
        <p:txBody>
          <a:bodyPr/>
          <a:lstStyle/>
          <a:p>
            <a:endParaRPr lang="fr-FR" dirty="0">
              <a:solidFill>
                <a:prstClr val="black"/>
              </a:solidFill>
            </a:endParaRPr>
          </a:p>
        </p:txBody>
      </p:sp>
      <p:pic>
        <p:nvPicPr>
          <p:cNvPr id="13" name="Espace réservé pour une image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096480" y="6251818"/>
            <a:ext cx="1796000" cy="402987"/>
          </a:xfrm>
          <a:prstGeom prst="rect">
            <a:avLst/>
          </a:prstGeom>
        </p:spPr>
      </p:pic>
      <p:sp>
        <p:nvSpPr>
          <p:cNvPr id="4" name="Espace réservé du texte 3"/>
          <p:cNvSpPr>
            <a:spLocks noGrp="1"/>
          </p:cNvSpPr>
          <p:nvPr>
            <p:ph type="body" sz="quarter" idx="15"/>
          </p:nvPr>
        </p:nvSpPr>
        <p:spPr>
          <a:xfrm>
            <a:off x="2051050" y="1340768"/>
            <a:ext cx="6553398" cy="4968453"/>
          </a:xfrm>
        </p:spPr>
        <p:txBody>
          <a:bodyPr/>
          <a:lstStyle>
            <a:lvl1pPr>
              <a:spcBef>
                <a:spcPts val="1200"/>
              </a:spcBef>
              <a:spcAft>
                <a:spcPts val="600"/>
              </a:spcAft>
              <a:tabLst>
                <a:tab pos="5472000" algn="l"/>
              </a:tabLst>
              <a:defRPr sz="1800" cap="none" baseline="0">
                <a:solidFill>
                  <a:schemeClr val="tx1"/>
                </a:solidFill>
              </a:defRPr>
            </a:lvl1pPr>
            <a:lvl2pPr marL="540000">
              <a:lnSpc>
                <a:spcPts val="1800"/>
              </a:lnSpc>
              <a:tabLst>
                <a:tab pos="5472000" algn="l"/>
              </a:tabLst>
              <a:defRPr sz="1400" b="0" cap="none" baseline="0">
                <a:solidFill>
                  <a:schemeClr val="tx1"/>
                </a:solidFill>
              </a:defRPr>
            </a:lvl2pPr>
          </a:lstStyle>
          <a:p>
            <a:pPr lvl="0"/>
            <a:r>
              <a:rPr lang="fr-FR" dirty="0" smtClean="0"/>
              <a:t>Modifiez les styles du texte du masque</a:t>
            </a:r>
          </a:p>
          <a:p>
            <a:pPr lvl="1"/>
            <a:r>
              <a:rPr lang="fr-FR" dirty="0" smtClean="0"/>
              <a:t>Deuxième niveau</a:t>
            </a:r>
          </a:p>
        </p:txBody>
      </p:sp>
      <p:sp>
        <p:nvSpPr>
          <p:cNvPr id="3" name="Espace réservé du numéro de diapositive 2"/>
          <p:cNvSpPr>
            <a:spLocks noGrp="1"/>
          </p:cNvSpPr>
          <p:nvPr>
            <p:ph type="sldNum" sz="quarter" idx="16"/>
          </p:nvPr>
        </p:nvSpPr>
        <p:spPr/>
        <p:txBody>
          <a:bodyPr/>
          <a:lstStyle/>
          <a:p>
            <a:fld id="{0536D7D7-E68B-4848-A580-3E20DDE126DB}" type="slidenum">
              <a:rPr lang="fr-FR" smtClean="0">
                <a:solidFill>
                  <a:prstClr val="white"/>
                </a:solidFill>
              </a:rPr>
              <a:pPr/>
              <a:t>‹N°›</a:t>
            </a:fld>
            <a:endParaRPr lang="fr-FR" dirty="0">
              <a:solidFill>
                <a:prstClr val="white"/>
              </a:solidFill>
            </a:endParaRPr>
          </a:p>
        </p:txBody>
      </p:sp>
    </p:spTree>
    <p:extLst>
      <p:ext uri="{BB962C8B-B14F-4D97-AF65-F5344CB8AC3E}">
        <p14:creationId xmlns:p14="http://schemas.microsoft.com/office/powerpoint/2010/main" val="808632145"/>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Section">
    <p:bg>
      <p:bgPr>
        <a:solidFill>
          <a:schemeClr val="bg1"/>
        </a:solidFill>
        <a:effectLst/>
      </p:bgPr>
    </p:bg>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2339752" y="2160032"/>
            <a:ext cx="4464496" cy="476880"/>
          </a:xfrm>
        </p:spPr>
        <p:txBody>
          <a:bodyPr>
            <a:noAutofit/>
          </a:bodyPr>
          <a:lstStyle>
            <a:lvl1pPr algn="ctr">
              <a:defRPr sz="2200">
                <a:solidFill>
                  <a:schemeClr val="tx1"/>
                </a:solidFill>
                <a:latin typeface="Arial" panose="020B0604020202020204" pitchFamily="34" charset="0"/>
                <a:cs typeface="Arial" panose="020B0604020202020204" pitchFamily="34" charset="0"/>
              </a:defRPr>
            </a:lvl1pPr>
          </a:lstStyle>
          <a:p>
            <a:r>
              <a:rPr lang="fr-FR" dirty="0" smtClean="0"/>
              <a:t>  </a:t>
            </a:r>
            <a:r>
              <a:rPr lang="fr-FR" dirty="0" err="1" smtClean="0"/>
              <a:t>lorem</a:t>
            </a:r>
            <a:r>
              <a:rPr lang="fr-FR" dirty="0" smtClean="0"/>
              <a:t> </a:t>
            </a:r>
            <a:r>
              <a:rPr lang="fr-FR" dirty="0" err="1" smtClean="0"/>
              <a:t>ipsum</a:t>
            </a:r>
            <a:endParaRPr lang="fr-FR" dirty="0"/>
          </a:p>
        </p:txBody>
      </p:sp>
      <p:sp>
        <p:nvSpPr>
          <p:cNvPr id="3" name="Sous-titre 2"/>
          <p:cNvSpPr>
            <a:spLocks noGrp="1"/>
          </p:cNvSpPr>
          <p:nvPr>
            <p:ph type="subTitle" idx="1" hasCustomPrompt="1"/>
          </p:nvPr>
        </p:nvSpPr>
        <p:spPr>
          <a:xfrm>
            <a:off x="2339752" y="2473200"/>
            <a:ext cx="4464496" cy="540000"/>
          </a:xfrm>
        </p:spPr>
        <p:txBody>
          <a:bodyPr tIns="82800">
            <a:normAutofit/>
          </a:bodyPr>
          <a:lstStyle>
            <a:lvl1pPr marL="0" indent="0" algn="ctr">
              <a:buNone/>
              <a:defRPr sz="2200" b="0" baseline="0">
                <a:solidFill>
                  <a:schemeClr val="tx1"/>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smtClean="0"/>
              <a:t>dolor</a:t>
            </a:r>
            <a:r>
              <a:rPr lang="fr-FR" dirty="0" smtClean="0"/>
              <a:t> </a:t>
            </a:r>
            <a:r>
              <a:rPr lang="fr-FR" dirty="0" err="1" smtClean="0"/>
              <a:t>sit</a:t>
            </a:r>
            <a:r>
              <a:rPr lang="fr-FR" dirty="0" smtClean="0"/>
              <a:t> </a:t>
            </a:r>
            <a:r>
              <a:rPr lang="fr-FR" dirty="0" err="1" smtClean="0"/>
              <a:t>Ipsum</a:t>
            </a:r>
            <a:r>
              <a:rPr lang="fr-FR" dirty="0" smtClean="0"/>
              <a:t> </a:t>
            </a:r>
          </a:p>
          <a:p>
            <a:endParaRPr lang="fr-FR" dirty="0" smtClean="0"/>
          </a:p>
          <a:p>
            <a:endParaRPr lang="fr-FR" dirty="0"/>
          </a:p>
        </p:txBody>
      </p:sp>
      <p:sp>
        <p:nvSpPr>
          <p:cNvPr id="6" name="Espace réservé du pied de page 5"/>
          <p:cNvSpPr>
            <a:spLocks noGrp="1"/>
          </p:cNvSpPr>
          <p:nvPr>
            <p:ph type="ftr" sz="quarter" idx="10"/>
          </p:nvPr>
        </p:nvSpPr>
        <p:spPr/>
        <p:txBody>
          <a:bodyPr/>
          <a:lstStyle/>
          <a:p>
            <a:endParaRPr lang="fr-FR" dirty="0">
              <a:solidFill>
                <a:prstClr val="black"/>
              </a:solidFill>
            </a:endParaRPr>
          </a:p>
        </p:txBody>
      </p:sp>
      <p:sp>
        <p:nvSpPr>
          <p:cNvPr id="7" name="Espace réservé du numéro de diapositive 6"/>
          <p:cNvSpPr>
            <a:spLocks noGrp="1"/>
          </p:cNvSpPr>
          <p:nvPr>
            <p:ph type="sldNum" sz="quarter" idx="11"/>
          </p:nvPr>
        </p:nvSpPr>
        <p:spPr/>
        <p:txBody>
          <a:bodyPr/>
          <a:lstStyle/>
          <a:p>
            <a:fld id="{0536D7D7-E68B-4848-A580-3E20DDE126DB}" type="slidenum">
              <a:rPr lang="fr-FR" smtClean="0">
                <a:solidFill>
                  <a:prstClr val="white"/>
                </a:solidFill>
              </a:rPr>
              <a:pPr/>
              <a:t>‹N°›</a:t>
            </a:fld>
            <a:endParaRPr lang="fr-FR" dirty="0">
              <a:solidFill>
                <a:prstClr val="white"/>
              </a:solidFill>
            </a:endParaRPr>
          </a:p>
        </p:txBody>
      </p:sp>
      <p:sp>
        <p:nvSpPr>
          <p:cNvPr id="11" name="Forme en L 10"/>
          <p:cNvSpPr/>
          <p:nvPr userDrawn="1"/>
        </p:nvSpPr>
        <p:spPr>
          <a:xfrm>
            <a:off x="2016000" y="2332800"/>
            <a:ext cx="1656000" cy="1656000"/>
          </a:xfrm>
          <a:prstGeom prst="corner">
            <a:avLst>
              <a:gd name="adj1" fmla="val 22107"/>
              <a:gd name="adj2" fmla="val 22031"/>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12" name="Forme en L 11"/>
          <p:cNvSpPr/>
          <p:nvPr userDrawn="1"/>
        </p:nvSpPr>
        <p:spPr>
          <a:xfrm rot="10800000">
            <a:off x="5472000" y="1196753"/>
            <a:ext cx="1656000" cy="1656000"/>
          </a:xfrm>
          <a:prstGeom prst="corner">
            <a:avLst>
              <a:gd name="adj1" fmla="val 22107"/>
              <a:gd name="adj2" fmla="val 22031"/>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pic>
        <p:nvPicPr>
          <p:cNvPr id="14" name="Espace réservé pour une image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096480" y="6251818"/>
            <a:ext cx="1796000" cy="402987"/>
          </a:xfrm>
          <a:prstGeom prst="rect">
            <a:avLst/>
          </a:prstGeom>
        </p:spPr>
      </p:pic>
      <p:sp>
        <p:nvSpPr>
          <p:cNvPr id="5" name="Espace réservé du texte 4"/>
          <p:cNvSpPr>
            <a:spLocks noGrp="1"/>
          </p:cNvSpPr>
          <p:nvPr>
            <p:ph type="body" sz="quarter" idx="12"/>
          </p:nvPr>
        </p:nvSpPr>
        <p:spPr>
          <a:xfrm>
            <a:off x="2483768" y="4292600"/>
            <a:ext cx="4176713" cy="2016720"/>
          </a:xfrm>
        </p:spPr>
        <p:txBody>
          <a:bodyPr/>
          <a:lstStyle>
            <a:lvl1pPr marL="342900" indent="-216000">
              <a:lnSpc>
                <a:spcPts val="3000"/>
              </a:lnSpc>
              <a:spcAft>
                <a:spcPts val="0"/>
              </a:spcAft>
              <a:buFont typeface="+mj-lt"/>
              <a:buAutoNum type="arabicPeriod"/>
              <a:defRPr sz="1400" b="0" cap="none" baseline="0">
                <a:solidFill>
                  <a:schemeClr val="tx1"/>
                </a:solidFill>
              </a:defRPr>
            </a:lvl1pPr>
          </a:lstStyle>
          <a:p>
            <a:pPr lvl="0"/>
            <a:r>
              <a:rPr lang="fr-FR" dirty="0" smtClean="0"/>
              <a:t>Modifiez les styles du texte du masque</a:t>
            </a:r>
          </a:p>
        </p:txBody>
      </p:sp>
      <p:sp>
        <p:nvSpPr>
          <p:cNvPr id="9" name="Espace réservé du texte 8"/>
          <p:cNvSpPr>
            <a:spLocks noGrp="1"/>
          </p:cNvSpPr>
          <p:nvPr>
            <p:ph type="body" sz="quarter" idx="13" hasCustomPrompt="1"/>
          </p:nvPr>
        </p:nvSpPr>
        <p:spPr>
          <a:xfrm>
            <a:off x="4284080" y="1845171"/>
            <a:ext cx="575841" cy="575717"/>
          </a:xfrm>
        </p:spPr>
        <p:txBody>
          <a:bodyPr/>
          <a:lstStyle>
            <a:lvl1pPr>
              <a:defRPr b="1"/>
            </a:lvl1pPr>
          </a:lstStyle>
          <a:p>
            <a:pPr lvl="0"/>
            <a:r>
              <a:rPr lang="fr-FR" dirty="0" smtClean="0"/>
              <a:t>I-</a:t>
            </a:r>
            <a:endParaRPr lang="fr-FR" dirty="0"/>
          </a:p>
        </p:txBody>
      </p:sp>
    </p:spTree>
    <p:extLst>
      <p:ext uri="{BB962C8B-B14F-4D97-AF65-F5344CB8AC3E}">
        <p14:creationId xmlns:p14="http://schemas.microsoft.com/office/powerpoint/2010/main" val="2531040425"/>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 textes">
    <p:bg>
      <p:bgPr>
        <a:solidFill>
          <a:schemeClr val="bg1"/>
        </a:solidFill>
        <a:effectLst/>
      </p:bgPr>
    </p:bg>
    <p:spTree>
      <p:nvGrpSpPr>
        <p:cNvPr id="1" name=""/>
        <p:cNvGrpSpPr/>
        <p:nvPr/>
      </p:nvGrpSpPr>
      <p:grpSpPr>
        <a:xfrm>
          <a:off x="0" y="0"/>
          <a:ext cx="0" cy="0"/>
          <a:chOff x="0" y="0"/>
          <a:chExt cx="0" cy="0"/>
        </a:xfrm>
      </p:grpSpPr>
      <p:sp>
        <p:nvSpPr>
          <p:cNvPr id="2" name="Espace réservé du pied de page 1"/>
          <p:cNvSpPr>
            <a:spLocks noGrp="1"/>
          </p:cNvSpPr>
          <p:nvPr>
            <p:ph type="ftr" sz="quarter" idx="14"/>
          </p:nvPr>
        </p:nvSpPr>
        <p:spPr/>
        <p:txBody>
          <a:bodyPr/>
          <a:lstStyle/>
          <a:p>
            <a:endParaRPr lang="fr-FR" dirty="0">
              <a:solidFill>
                <a:prstClr val="black"/>
              </a:solidFill>
            </a:endParaRPr>
          </a:p>
        </p:txBody>
      </p:sp>
      <p:sp>
        <p:nvSpPr>
          <p:cNvPr id="7" name="Espace réservé du numéro de diapositive 6"/>
          <p:cNvSpPr>
            <a:spLocks noGrp="1"/>
          </p:cNvSpPr>
          <p:nvPr>
            <p:ph type="sldNum" sz="quarter" idx="15"/>
          </p:nvPr>
        </p:nvSpPr>
        <p:spPr/>
        <p:txBody>
          <a:bodyPr/>
          <a:lstStyle/>
          <a:p>
            <a:fld id="{0536D7D7-E68B-4848-A580-3E20DDE126DB}" type="slidenum">
              <a:rPr lang="fr-FR" smtClean="0">
                <a:solidFill>
                  <a:prstClr val="white"/>
                </a:solidFill>
              </a:rPr>
              <a:pPr/>
              <a:t>‹N°›</a:t>
            </a:fld>
            <a:endParaRPr lang="fr-FR" dirty="0">
              <a:solidFill>
                <a:prstClr val="white"/>
              </a:solidFill>
            </a:endParaRPr>
          </a:p>
        </p:txBody>
      </p:sp>
      <p:sp>
        <p:nvSpPr>
          <p:cNvPr id="4" name="Espace réservé du texte 3"/>
          <p:cNvSpPr>
            <a:spLocks noGrp="1"/>
          </p:cNvSpPr>
          <p:nvPr>
            <p:ph type="body" sz="quarter" idx="16"/>
          </p:nvPr>
        </p:nvSpPr>
        <p:spPr>
          <a:xfrm>
            <a:off x="1026000" y="1620000"/>
            <a:ext cx="3618008" cy="584864"/>
          </a:xfrm>
        </p:spPr>
        <p:txBody>
          <a:bodyPr/>
          <a:lstStyle>
            <a:lvl1pPr marL="144000" indent="-144000">
              <a:spcBef>
                <a:spcPts val="300"/>
              </a:spcBef>
              <a:spcAft>
                <a:spcPts val="1200"/>
              </a:spcAft>
              <a:buClr>
                <a:schemeClr val="accent1"/>
              </a:buClr>
              <a:buFont typeface="Britannic Bold" panose="020B0903060703020204" pitchFamily="34" charset="0"/>
              <a:buChar char="&gt;"/>
              <a:defRPr sz="1200">
                <a:solidFill>
                  <a:schemeClr val="tx1"/>
                </a:solidFill>
              </a:defRPr>
            </a:lvl1pPr>
          </a:lstStyle>
          <a:p>
            <a:pPr lvl="0"/>
            <a:r>
              <a:rPr lang="fr-FR" dirty="0" smtClean="0"/>
              <a:t>Modifiez les styles du texte du masque</a:t>
            </a:r>
          </a:p>
        </p:txBody>
      </p:sp>
      <p:sp>
        <p:nvSpPr>
          <p:cNvPr id="8" name="Espace réservé du texte 7"/>
          <p:cNvSpPr>
            <a:spLocks noGrp="1"/>
          </p:cNvSpPr>
          <p:nvPr>
            <p:ph type="body" sz="quarter" idx="17"/>
          </p:nvPr>
        </p:nvSpPr>
        <p:spPr>
          <a:xfrm>
            <a:off x="1026001" y="2060848"/>
            <a:ext cx="3618008" cy="1440160"/>
          </a:xfrm>
        </p:spPr>
        <p:txBody>
          <a:bodyPr/>
          <a:lstStyle>
            <a:lvl1pPr marL="144000">
              <a:lnSpc>
                <a:spcPts val="1600"/>
              </a:lnSpc>
              <a:spcAft>
                <a:spcPts val="0"/>
              </a:spcAft>
              <a:defRPr sz="1200" b="0" cap="none" baseline="0">
                <a:solidFill>
                  <a:schemeClr val="tx1"/>
                </a:solidFill>
              </a:defRPr>
            </a:lvl1pPr>
          </a:lstStyle>
          <a:p>
            <a:pPr lvl="0"/>
            <a:r>
              <a:rPr lang="fr-FR" dirty="0" smtClean="0"/>
              <a:t>Modifiez les styles du texte du masque</a:t>
            </a:r>
          </a:p>
        </p:txBody>
      </p:sp>
      <p:sp>
        <p:nvSpPr>
          <p:cNvPr id="9" name="Titre 8"/>
          <p:cNvSpPr>
            <a:spLocks noGrp="1"/>
          </p:cNvSpPr>
          <p:nvPr>
            <p:ph type="title" hasCustomPrompt="1"/>
          </p:nvPr>
        </p:nvSpPr>
        <p:spPr>
          <a:xfrm>
            <a:off x="1026000" y="306000"/>
            <a:ext cx="3816424" cy="769441"/>
          </a:xfrm>
        </p:spPr>
        <p:txBody>
          <a:bodyPr/>
          <a:lstStyle>
            <a:lvl1pPr>
              <a:defRPr baseline="0"/>
            </a:lvl1pPr>
          </a:lstStyle>
          <a:p>
            <a:r>
              <a:rPr lang="fr-FR" dirty="0" smtClean="0"/>
              <a:t>Titre </a:t>
            </a:r>
            <a:r>
              <a:rPr lang="fr-FR" dirty="0" err="1" smtClean="0"/>
              <a:t>lorem</a:t>
            </a:r>
            <a:r>
              <a:rPr lang="fr-FR" dirty="0" smtClean="0"/>
              <a:t> </a:t>
            </a:r>
            <a:r>
              <a:rPr lang="fr-FR" dirty="0" err="1" smtClean="0"/>
              <a:t>ipsum</a:t>
            </a:r>
            <a:r>
              <a:rPr lang="fr-FR" dirty="0" smtClean="0"/>
              <a:t> </a:t>
            </a:r>
            <a:r>
              <a:rPr lang="fr-FR" dirty="0" err="1" smtClean="0"/>
              <a:t>dolor</a:t>
            </a:r>
            <a:r>
              <a:rPr lang="fr-FR" dirty="0" smtClean="0"/>
              <a:t/>
            </a:r>
            <a:br>
              <a:rPr lang="fr-FR" dirty="0" smtClean="0"/>
            </a:br>
            <a:r>
              <a:rPr lang="fr-FR" dirty="0" err="1" smtClean="0"/>
              <a:t>dolor</a:t>
            </a:r>
            <a:r>
              <a:rPr lang="fr-FR" dirty="0" smtClean="0"/>
              <a:t> </a:t>
            </a:r>
            <a:r>
              <a:rPr lang="fr-FR" dirty="0" err="1" smtClean="0"/>
              <a:t>sit</a:t>
            </a:r>
            <a:r>
              <a:rPr lang="fr-FR" dirty="0" smtClean="0"/>
              <a:t> </a:t>
            </a:r>
            <a:r>
              <a:rPr lang="fr-FR" dirty="0" err="1" smtClean="0"/>
              <a:t>amet</a:t>
            </a:r>
            <a:r>
              <a:rPr lang="fr-FR" dirty="0" smtClean="0"/>
              <a:t> </a:t>
            </a:r>
            <a:r>
              <a:rPr lang="fr-FR" dirty="0" err="1" smtClean="0"/>
              <a:t>lorem</a:t>
            </a:r>
            <a:endParaRPr lang="fr-FR" dirty="0"/>
          </a:p>
        </p:txBody>
      </p:sp>
      <p:cxnSp>
        <p:nvCxnSpPr>
          <p:cNvPr id="10" name="Connecteur droit 9"/>
          <p:cNvCxnSpPr/>
          <p:nvPr userDrawn="1"/>
        </p:nvCxnSpPr>
        <p:spPr>
          <a:xfrm>
            <a:off x="1123200" y="1116000"/>
            <a:ext cx="3564000" cy="0"/>
          </a:xfrm>
          <a:prstGeom prst="line">
            <a:avLst/>
          </a:prstGeom>
          <a:ln w="508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4680000" y="1700213"/>
            <a:ext cx="0" cy="1582987"/>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5" name="Espace réservé pour une image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096480" y="6251818"/>
            <a:ext cx="1796000" cy="402987"/>
          </a:xfrm>
          <a:prstGeom prst="rect">
            <a:avLst/>
          </a:prstGeom>
        </p:spPr>
      </p:pic>
      <p:sp>
        <p:nvSpPr>
          <p:cNvPr id="5" name="Espace réservé du texte 4"/>
          <p:cNvSpPr>
            <a:spLocks noGrp="1"/>
          </p:cNvSpPr>
          <p:nvPr>
            <p:ph type="body" sz="quarter" idx="18"/>
          </p:nvPr>
        </p:nvSpPr>
        <p:spPr>
          <a:xfrm>
            <a:off x="4932363" y="1628775"/>
            <a:ext cx="3816350" cy="1871663"/>
          </a:xfrm>
        </p:spPr>
        <p:txBody>
          <a:bodyPr/>
          <a:lstStyle>
            <a:lvl1pPr>
              <a:defRPr sz="1800" cap="none" baseline="0">
                <a:solidFill>
                  <a:schemeClr val="accent1"/>
                </a:solidFill>
              </a:defRPr>
            </a:lvl1pPr>
          </a:lstStyle>
          <a:p>
            <a:pPr lvl="0"/>
            <a:r>
              <a:rPr lang="fr-FR" dirty="0" smtClean="0"/>
              <a:t>Modifiez les styles du texte du masque</a:t>
            </a:r>
          </a:p>
        </p:txBody>
      </p:sp>
      <p:sp>
        <p:nvSpPr>
          <p:cNvPr id="12" name="Espace réservé du texte 3"/>
          <p:cNvSpPr>
            <a:spLocks noGrp="1"/>
          </p:cNvSpPr>
          <p:nvPr>
            <p:ph type="body" sz="quarter" idx="19"/>
          </p:nvPr>
        </p:nvSpPr>
        <p:spPr>
          <a:xfrm>
            <a:off x="1674072" y="4176000"/>
            <a:ext cx="7218408" cy="1989304"/>
          </a:xfrm>
        </p:spPr>
        <p:txBody>
          <a:bodyPr/>
          <a:lstStyle>
            <a:lvl1pPr marL="324000" indent="-144000">
              <a:lnSpc>
                <a:spcPts val="1600"/>
              </a:lnSpc>
              <a:spcBef>
                <a:spcPts val="0"/>
              </a:spcBef>
              <a:spcAft>
                <a:spcPts val="0"/>
              </a:spcAft>
              <a:buClr>
                <a:schemeClr val="accent1"/>
              </a:buClr>
              <a:buFont typeface="Wingdings" panose="05000000000000000000" pitchFamily="2" charset="2"/>
              <a:buChar char="§"/>
              <a:defRPr sz="1200" b="0" cap="none" baseline="0">
                <a:solidFill>
                  <a:schemeClr val="tx1"/>
                </a:solidFill>
              </a:defRPr>
            </a:lvl1pPr>
          </a:lstStyle>
          <a:p>
            <a:pPr lvl="0"/>
            <a:r>
              <a:rPr lang="fr-FR" dirty="0" smtClean="0"/>
              <a:t>Modifiez les styles du texte du masque</a:t>
            </a:r>
          </a:p>
        </p:txBody>
      </p:sp>
      <p:sp>
        <p:nvSpPr>
          <p:cNvPr id="13" name="Espace réservé du texte 3"/>
          <p:cNvSpPr>
            <a:spLocks noGrp="1"/>
          </p:cNvSpPr>
          <p:nvPr>
            <p:ph type="body" sz="quarter" idx="20"/>
          </p:nvPr>
        </p:nvSpPr>
        <p:spPr>
          <a:xfrm>
            <a:off x="1674072" y="3816000"/>
            <a:ext cx="7218408" cy="584864"/>
          </a:xfrm>
        </p:spPr>
        <p:txBody>
          <a:bodyPr/>
          <a:lstStyle>
            <a:lvl1pPr marL="144000" indent="-144000">
              <a:spcBef>
                <a:spcPts val="300"/>
              </a:spcBef>
              <a:spcAft>
                <a:spcPts val="1200"/>
              </a:spcAft>
              <a:buClr>
                <a:schemeClr val="accent1"/>
              </a:buClr>
              <a:buFont typeface="Britannic Bold" panose="020B0903060703020204" pitchFamily="34" charset="0"/>
              <a:buChar char="&gt;"/>
              <a:defRPr sz="1200">
                <a:solidFill>
                  <a:schemeClr val="tx1"/>
                </a:solidFill>
              </a:defRPr>
            </a:lvl1pPr>
          </a:lstStyle>
          <a:p>
            <a:pPr lvl="0"/>
            <a:r>
              <a:rPr lang="fr-FR" dirty="0" smtClean="0"/>
              <a:t>Modifiez les styles du texte du masque</a:t>
            </a:r>
          </a:p>
        </p:txBody>
      </p:sp>
    </p:spTree>
    <p:extLst>
      <p:ext uri="{BB962C8B-B14F-4D97-AF65-F5344CB8AC3E}">
        <p14:creationId xmlns:p14="http://schemas.microsoft.com/office/powerpoint/2010/main" val="3982512606"/>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2 textes">
    <p:bg>
      <p:bgPr>
        <a:solidFill>
          <a:schemeClr val="bg1"/>
        </a:solidFill>
        <a:effectLst/>
      </p:bgPr>
    </p:bg>
    <p:spTree>
      <p:nvGrpSpPr>
        <p:cNvPr id="1" name=""/>
        <p:cNvGrpSpPr/>
        <p:nvPr/>
      </p:nvGrpSpPr>
      <p:grpSpPr>
        <a:xfrm>
          <a:off x="0" y="0"/>
          <a:ext cx="0" cy="0"/>
          <a:chOff x="0" y="0"/>
          <a:chExt cx="0" cy="0"/>
        </a:xfrm>
      </p:grpSpPr>
      <p:sp>
        <p:nvSpPr>
          <p:cNvPr id="2" name="Espace réservé du pied de page 1"/>
          <p:cNvSpPr>
            <a:spLocks noGrp="1"/>
          </p:cNvSpPr>
          <p:nvPr>
            <p:ph type="ftr" sz="quarter" idx="14"/>
          </p:nvPr>
        </p:nvSpPr>
        <p:spPr/>
        <p:txBody>
          <a:bodyPr/>
          <a:lstStyle/>
          <a:p>
            <a:endParaRPr lang="fr-FR" dirty="0">
              <a:solidFill>
                <a:prstClr val="black"/>
              </a:solidFill>
            </a:endParaRPr>
          </a:p>
        </p:txBody>
      </p:sp>
      <p:sp>
        <p:nvSpPr>
          <p:cNvPr id="7" name="Espace réservé du numéro de diapositive 6"/>
          <p:cNvSpPr>
            <a:spLocks noGrp="1"/>
          </p:cNvSpPr>
          <p:nvPr>
            <p:ph type="sldNum" sz="quarter" idx="15"/>
          </p:nvPr>
        </p:nvSpPr>
        <p:spPr/>
        <p:txBody>
          <a:bodyPr/>
          <a:lstStyle/>
          <a:p>
            <a:fld id="{0536D7D7-E68B-4848-A580-3E20DDE126DB}" type="slidenum">
              <a:rPr lang="fr-FR" smtClean="0">
                <a:solidFill>
                  <a:prstClr val="white"/>
                </a:solidFill>
              </a:rPr>
              <a:pPr/>
              <a:t>‹N°›</a:t>
            </a:fld>
            <a:endParaRPr lang="fr-FR" dirty="0">
              <a:solidFill>
                <a:prstClr val="white"/>
              </a:solidFill>
            </a:endParaRPr>
          </a:p>
        </p:txBody>
      </p:sp>
      <p:sp>
        <p:nvSpPr>
          <p:cNvPr id="4" name="Espace réservé du texte 3"/>
          <p:cNvSpPr>
            <a:spLocks noGrp="1"/>
          </p:cNvSpPr>
          <p:nvPr>
            <p:ph type="body" sz="quarter" idx="16"/>
          </p:nvPr>
        </p:nvSpPr>
        <p:spPr>
          <a:xfrm>
            <a:off x="1025999" y="1620000"/>
            <a:ext cx="7722463" cy="584864"/>
          </a:xfrm>
        </p:spPr>
        <p:txBody>
          <a:bodyPr/>
          <a:lstStyle>
            <a:lvl1pPr marL="144000" indent="-144000">
              <a:spcBef>
                <a:spcPts val="300"/>
              </a:spcBef>
              <a:spcAft>
                <a:spcPts val="1200"/>
              </a:spcAft>
              <a:buClr>
                <a:schemeClr val="accent1"/>
              </a:buClr>
              <a:buFont typeface="Britannic Bold" panose="020B0903060703020204" pitchFamily="34" charset="0"/>
              <a:buChar char="&gt;"/>
              <a:defRPr sz="1200">
                <a:solidFill>
                  <a:schemeClr val="tx1"/>
                </a:solidFill>
              </a:defRPr>
            </a:lvl1pPr>
          </a:lstStyle>
          <a:p>
            <a:pPr lvl="0"/>
            <a:r>
              <a:rPr lang="fr-FR" dirty="0" smtClean="0"/>
              <a:t>Modifiez les styles du texte du masque</a:t>
            </a:r>
          </a:p>
        </p:txBody>
      </p:sp>
      <p:sp>
        <p:nvSpPr>
          <p:cNvPr id="8" name="Espace réservé du texte 7"/>
          <p:cNvSpPr>
            <a:spLocks noGrp="1"/>
          </p:cNvSpPr>
          <p:nvPr>
            <p:ph type="body" sz="quarter" idx="17"/>
          </p:nvPr>
        </p:nvSpPr>
        <p:spPr>
          <a:xfrm>
            <a:off x="1026000" y="2060848"/>
            <a:ext cx="7722463" cy="4032448"/>
          </a:xfrm>
        </p:spPr>
        <p:txBody>
          <a:bodyPr/>
          <a:lstStyle>
            <a:lvl1pPr marL="144000">
              <a:lnSpc>
                <a:spcPts val="1600"/>
              </a:lnSpc>
              <a:spcAft>
                <a:spcPts val="0"/>
              </a:spcAft>
              <a:defRPr sz="1200" b="0" cap="none" baseline="0">
                <a:solidFill>
                  <a:schemeClr val="tx1"/>
                </a:solidFill>
              </a:defRPr>
            </a:lvl1pPr>
          </a:lstStyle>
          <a:p>
            <a:pPr lvl="0"/>
            <a:r>
              <a:rPr lang="fr-FR" dirty="0" smtClean="0"/>
              <a:t>Modifiez les styles du texte du masque</a:t>
            </a:r>
          </a:p>
        </p:txBody>
      </p:sp>
      <p:sp>
        <p:nvSpPr>
          <p:cNvPr id="9" name="Titre 8"/>
          <p:cNvSpPr>
            <a:spLocks noGrp="1"/>
          </p:cNvSpPr>
          <p:nvPr>
            <p:ph type="title" hasCustomPrompt="1"/>
          </p:nvPr>
        </p:nvSpPr>
        <p:spPr>
          <a:xfrm>
            <a:off x="1026000" y="306000"/>
            <a:ext cx="3816424" cy="769441"/>
          </a:xfrm>
        </p:spPr>
        <p:txBody>
          <a:bodyPr/>
          <a:lstStyle>
            <a:lvl1pPr>
              <a:defRPr baseline="0"/>
            </a:lvl1pPr>
          </a:lstStyle>
          <a:p>
            <a:r>
              <a:rPr lang="fr-FR" dirty="0" smtClean="0"/>
              <a:t>Titre </a:t>
            </a:r>
            <a:r>
              <a:rPr lang="fr-FR" dirty="0" err="1" smtClean="0"/>
              <a:t>lorem</a:t>
            </a:r>
            <a:r>
              <a:rPr lang="fr-FR" dirty="0" smtClean="0"/>
              <a:t> </a:t>
            </a:r>
            <a:r>
              <a:rPr lang="fr-FR" dirty="0" err="1" smtClean="0"/>
              <a:t>ipsum</a:t>
            </a:r>
            <a:r>
              <a:rPr lang="fr-FR" dirty="0" smtClean="0"/>
              <a:t> </a:t>
            </a:r>
            <a:r>
              <a:rPr lang="fr-FR" dirty="0" err="1" smtClean="0"/>
              <a:t>dolor</a:t>
            </a:r>
            <a:r>
              <a:rPr lang="fr-FR" dirty="0" smtClean="0"/>
              <a:t/>
            </a:r>
            <a:br>
              <a:rPr lang="fr-FR" dirty="0" smtClean="0"/>
            </a:br>
            <a:r>
              <a:rPr lang="fr-FR" dirty="0" err="1" smtClean="0"/>
              <a:t>dolor</a:t>
            </a:r>
            <a:r>
              <a:rPr lang="fr-FR" dirty="0" smtClean="0"/>
              <a:t> </a:t>
            </a:r>
            <a:r>
              <a:rPr lang="fr-FR" dirty="0" err="1" smtClean="0"/>
              <a:t>sit</a:t>
            </a:r>
            <a:r>
              <a:rPr lang="fr-FR" dirty="0" smtClean="0"/>
              <a:t> </a:t>
            </a:r>
            <a:r>
              <a:rPr lang="fr-FR" dirty="0" err="1" smtClean="0"/>
              <a:t>amet</a:t>
            </a:r>
            <a:r>
              <a:rPr lang="fr-FR" dirty="0" smtClean="0"/>
              <a:t> </a:t>
            </a:r>
            <a:r>
              <a:rPr lang="fr-FR" dirty="0" err="1" smtClean="0"/>
              <a:t>lorem</a:t>
            </a:r>
            <a:endParaRPr lang="fr-FR" dirty="0"/>
          </a:p>
        </p:txBody>
      </p:sp>
      <p:cxnSp>
        <p:nvCxnSpPr>
          <p:cNvPr id="10" name="Connecteur droit 9"/>
          <p:cNvCxnSpPr/>
          <p:nvPr userDrawn="1"/>
        </p:nvCxnSpPr>
        <p:spPr>
          <a:xfrm>
            <a:off x="1123200" y="1116000"/>
            <a:ext cx="3564000" cy="0"/>
          </a:xfrm>
          <a:prstGeom prst="line">
            <a:avLst/>
          </a:prstGeom>
          <a:ln w="508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5" name="Espace réservé pour une image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096480" y="6251818"/>
            <a:ext cx="1796000" cy="402987"/>
          </a:xfrm>
          <a:prstGeom prst="rect">
            <a:avLst/>
          </a:prstGeom>
        </p:spPr>
      </p:pic>
    </p:spTree>
    <p:extLst>
      <p:ext uri="{BB962C8B-B14F-4D97-AF65-F5344CB8AC3E}">
        <p14:creationId xmlns:p14="http://schemas.microsoft.com/office/powerpoint/2010/main" val="2501523193"/>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 texte et tableau">
    <p:bg>
      <p:bgPr>
        <a:solidFill>
          <a:schemeClr val="bg1"/>
        </a:solidFill>
        <a:effectLst/>
      </p:bgPr>
    </p:bg>
    <p:spTree>
      <p:nvGrpSpPr>
        <p:cNvPr id="1" name=""/>
        <p:cNvGrpSpPr/>
        <p:nvPr/>
      </p:nvGrpSpPr>
      <p:grpSpPr>
        <a:xfrm>
          <a:off x="0" y="0"/>
          <a:ext cx="0" cy="0"/>
          <a:chOff x="0" y="0"/>
          <a:chExt cx="0" cy="0"/>
        </a:xfrm>
      </p:grpSpPr>
      <p:sp>
        <p:nvSpPr>
          <p:cNvPr id="2" name="Espace réservé du pied de page 1"/>
          <p:cNvSpPr>
            <a:spLocks noGrp="1"/>
          </p:cNvSpPr>
          <p:nvPr>
            <p:ph type="ftr" sz="quarter" idx="14"/>
          </p:nvPr>
        </p:nvSpPr>
        <p:spPr/>
        <p:txBody>
          <a:bodyPr/>
          <a:lstStyle/>
          <a:p>
            <a:endParaRPr lang="fr-FR" dirty="0">
              <a:solidFill>
                <a:prstClr val="black"/>
              </a:solidFill>
            </a:endParaRPr>
          </a:p>
        </p:txBody>
      </p:sp>
      <p:sp>
        <p:nvSpPr>
          <p:cNvPr id="7" name="Espace réservé du numéro de diapositive 6"/>
          <p:cNvSpPr>
            <a:spLocks noGrp="1"/>
          </p:cNvSpPr>
          <p:nvPr>
            <p:ph type="sldNum" sz="quarter" idx="15"/>
          </p:nvPr>
        </p:nvSpPr>
        <p:spPr/>
        <p:txBody>
          <a:bodyPr/>
          <a:lstStyle/>
          <a:p>
            <a:fld id="{0536D7D7-E68B-4848-A580-3E20DDE126DB}" type="slidenum">
              <a:rPr lang="fr-FR" smtClean="0">
                <a:solidFill>
                  <a:prstClr val="white"/>
                </a:solidFill>
              </a:rPr>
              <a:pPr/>
              <a:t>‹N°›</a:t>
            </a:fld>
            <a:endParaRPr lang="fr-FR" dirty="0">
              <a:solidFill>
                <a:prstClr val="white"/>
              </a:solidFill>
            </a:endParaRPr>
          </a:p>
        </p:txBody>
      </p:sp>
      <p:sp>
        <p:nvSpPr>
          <p:cNvPr id="4" name="Espace réservé du texte 3"/>
          <p:cNvSpPr>
            <a:spLocks noGrp="1"/>
          </p:cNvSpPr>
          <p:nvPr>
            <p:ph type="body" sz="quarter" idx="16"/>
          </p:nvPr>
        </p:nvSpPr>
        <p:spPr>
          <a:xfrm>
            <a:off x="1026000" y="1620000"/>
            <a:ext cx="7633394" cy="1873250"/>
          </a:xfrm>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hasCustomPrompt="1"/>
          </p:nvPr>
        </p:nvSpPr>
        <p:spPr>
          <a:xfrm>
            <a:off x="1026000" y="306000"/>
            <a:ext cx="3816424" cy="769441"/>
          </a:xfrm>
        </p:spPr>
        <p:txBody>
          <a:bodyPr/>
          <a:lstStyle>
            <a:lvl1pPr>
              <a:defRPr baseline="0"/>
            </a:lvl1pPr>
          </a:lstStyle>
          <a:p>
            <a:r>
              <a:rPr lang="fr-FR" dirty="0" smtClean="0"/>
              <a:t>Titre </a:t>
            </a:r>
            <a:r>
              <a:rPr lang="fr-FR" dirty="0" err="1" smtClean="0"/>
              <a:t>lorem</a:t>
            </a:r>
            <a:r>
              <a:rPr lang="fr-FR" dirty="0" smtClean="0"/>
              <a:t> </a:t>
            </a:r>
            <a:r>
              <a:rPr lang="fr-FR" dirty="0" err="1" smtClean="0"/>
              <a:t>ipsum</a:t>
            </a:r>
            <a:r>
              <a:rPr lang="fr-FR" dirty="0" smtClean="0"/>
              <a:t> </a:t>
            </a:r>
            <a:r>
              <a:rPr lang="fr-FR" dirty="0" err="1" smtClean="0"/>
              <a:t>dolor</a:t>
            </a:r>
            <a:r>
              <a:rPr lang="fr-FR" dirty="0" smtClean="0"/>
              <a:t/>
            </a:r>
            <a:br>
              <a:rPr lang="fr-FR" dirty="0" smtClean="0"/>
            </a:br>
            <a:r>
              <a:rPr lang="fr-FR" dirty="0" err="1" smtClean="0"/>
              <a:t>dolor</a:t>
            </a:r>
            <a:r>
              <a:rPr lang="fr-FR" dirty="0" smtClean="0"/>
              <a:t> </a:t>
            </a:r>
            <a:r>
              <a:rPr lang="fr-FR" dirty="0" err="1" smtClean="0"/>
              <a:t>sit</a:t>
            </a:r>
            <a:r>
              <a:rPr lang="fr-FR" dirty="0" smtClean="0"/>
              <a:t> </a:t>
            </a:r>
            <a:r>
              <a:rPr lang="fr-FR" dirty="0" err="1" smtClean="0"/>
              <a:t>amet</a:t>
            </a:r>
            <a:r>
              <a:rPr lang="fr-FR" dirty="0" smtClean="0"/>
              <a:t> </a:t>
            </a:r>
            <a:r>
              <a:rPr lang="fr-FR" dirty="0" err="1" smtClean="0"/>
              <a:t>lorem</a:t>
            </a:r>
            <a:endParaRPr lang="fr-FR" dirty="0"/>
          </a:p>
        </p:txBody>
      </p:sp>
      <p:cxnSp>
        <p:nvCxnSpPr>
          <p:cNvPr id="10" name="Connecteur droit 9"/>
          <p:cNvCxnSpPr/>
          <p:nvPr userDrawn="1"/>
        </p:nvCxnSpPr>
        <p:spPr>
          <a:xfrm>
            <a:off x="1123200" y="1116000"/>
            <a:ext cx="3564000" cy="0"/>
          </a:xfrm>
          <a:prstGeom prst="line">
            <a:avLst/>
          </a:prstGeom>
          <a:ln w="508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3" name="Espace réservé pour une image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096480" y="6251818"/>
            <a:ext cx="1796000" cy="402987"/>
          </a:xfrm>
          <a:prstGeom prst="rect">
            <a:avLst/>
          </a:prstGeom>
        </p:spPr>
      </p:pic>
      <p:sp>
        <p:nvSpPr>
          <p:cNvPr id="8" name="Espace réservé du tableau 4"/>
          <p:cNvSpPr>
            <a:spLocks noGrp="1"/>
          </p:cNvSpPr>
          <p:nvPr>
            <p:ph type="tbl" sz="quarter" idx="17" hasCustomPrompt="1"/>
          </p:nvPr>
        </p:nvSpPr>
        <p:spPr>
          <a:xfrm>
            <a:off x="1116013" y="2709515"/>
            <a:ext cx="6985000" cy="2879725"/>
          </a:xfrm>
        </p:spPr>
        <p:txBody>
          <a:bodyPr/>
          <a:lstStyle/>
          <a:p>
            <a:r>
              <a:rPr lang="fr-FR" dirty="0" smtClean="0"/>
              <a:t> </a:t>
            </a:r>
            <a:endParaRPr lang="fr-FR" dirty="0"/>
          </a:p>
        </p:txBody>
      </p:sp>
    </p:spTree>
    <p:extLst>
      <p:ext uri="{BB962C8B-B14F-4D97-AF65-F5344CB8AC3E}">
        <p14:creationId xmlns:p14="http://schemas.microsoft.com/office/powerpoint/2010/main" val="2248523633"/>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1 texte et tableau avec fond">
    <p:bg>
      <p:bgPr>
        <a:solidFill>
          <a:schemeClr val="bg1"/>
        </a:solidFill>
        <a:effectLst/>
      </p:bgPr>
    </p:bg>
    <p:spTree>
      <p:nvGrpSpPr>
        <p:cNvPr id="1" name=""/>
        <p:cNvGrpSpPr/>
        <p:nvPr/>
      </p:nvGrpSpPr>
      <p:grpSpPr>
        <a:xfrm>
          <a:off x="0" y="0"/>
          <a:ext cx="0" cy="0"/>
          <a:chOff x="0" y="0"/>
          <a:chExt cx="0" cy="0"/>
        </a:xfrm>
      </p:grpSpPr>
      <p:sp>
        <p:nvSpPr>
          <p:cNvPr id="12" name="Rectangle 11"/>
          <p:cNvSpPr/>
          <p:nvPr userDrawn="1"/>
        </p:nvSpPr>
        <p:spPr>
          <a:xfrm>
            <a:off x="741408" y="711000"/>
            <a:ext cx="7668000" cy="5436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2" name="Espace réservé du pied de page 1"/>
          <p:cNvSpPr>
            <a:spLocks noGrp="1"/>
          </p:cNvSpPr>
          <p:nvPr>
            <p:ph type="ftr" sz="quarter" idx="14"/>
          </p:nvPr>
        </p:nvSpPr>
        <p:spPr/>
        <p:txBody>
          <a:bodyPr/>
          <a:lstStyle/>
          <a:p>
            <a:endParaRPr lang="fr-FR" dirty="0">
              <a:solidFill>
                <a:prstClr val="black"/>
              </a:solidFill>
            </a:endParaRPr>
          </a:p>
        </p:txBody>
      </p:sp>
      <p:sp>
        <p:nvSpPr>
          <p:cNvPr id="7" name="Espace réservé du numéro de diapositive 6"/>
          <p:cNvSpPr>
            <a:spLocks noGrp="1"/>
          </p:cNvSpPr>
          <p:nvPr>
            <p:ph type="sldNum" sz="quarter" idx="15"/>
          </p:nvPr>
        </p:nvSpPr>
        <p:spPr/>
        <p:txBody>
          <a:bodyPr/>
          <a:lstStyle/>
          <a:p>
            <a:fld id="{0536D7D7-E68B-4848-A580-3E20DDE126DB}" type="slidenum">
              <a:rPr lang="fr-FR" smtClean="0">
                <a:solidFill>
                  <a:prstClr val="white"/>
                </a:solidFill>
              </a:rPr>
              <a:pPr/>
              <a:t>‹N°›</a:t>
            </a:fld>
            <a:endParaRPr lang="fr-FR" dirty="0">
              <a:solidFill>
                <a:prstClr val="white"/>
              </a:solidFill>
            </a:endParaRPr>
          </a:p>
        </p:txBody>
      </p:sp>
      <p:sp>
        <p:nvSpPr>
          <p:cNvPr id="4" name="Espace réservé du texte 3"/>
          <p:cNvSpPr>
            <a:spLocks noGrp="1"/>
          </p:cNvSpPr>
          <p:nvPr>
            <p:ph type="body" sz="quarter" idx="16"/>
          </p:nvPr>
        </p:nvSpPr>
        <p:spPr>
          <a:xfrm>
            <a:off x="1026000" y="1772816"/>
            <a:ext cx="7362424" cy="936104"/>
          </a:xfrm>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hasCustomPrompt="1"/>
          </p:nvPr>
        </p:nvSpPr>
        <p:spPr>
          <a:xfrm>
            <a:off x="1026000" y="908720"/>
            <a:ext cx="3816424" cy="769441"/>
          </a:xfrm>
        </p:spPr>
        <p:txBody>
          <a:bodyPr/>
          <a:lstStyle>
            <a:lvl1pPr>
              <a:defRPr b="1" baseline="0"/>
            </a:lvl1pPr>
          </a:lstStyle>
          <a:p>
            <a:r>
              <a:rPr lang="fr-FR" dirty="0" smtClean="0"/>
              <a:t>Titre </a:t>
            </a:r>
            <a:r>
              <a:rPr lang="fr-FR" dirty="0" err="1" smtClean="0"/>
              <a:t>lorem</a:t>
            </a:r>
            <a:r>
              <a:rPr lang="fr-FR" dirty="0" smtClean="0"/>
              <a:t> </a:t>
            </a:r>
            <a:r>
              <a:rPr lang="fr-FR" dirty="0" err="1" smtClean="0"/>
              <a:t>ipsum</a:t>
            </a:r>
            <a:r>
              <a:rPr lang="fr-FR" dirty="0" smtClean="0"/>
              <a:t> </a:t>
            </a:r>
            <a:r>
              <a:rPr lang="fr-FR" dirty="0" err="1" smtClean="0"/>
              <a:t>dolor</a:t>
            </a:r>
            <a:r>
              <a:rPr lang="fr-FR" dirty="0" smtClean="0"/>
              <a:t/>
            </a:r>
            <a:br>
              <a:rPr lang="fr-FR" dirty="0" smtClean="0"/>
            </a:br>
            <a:r>
              <a:rPr lang="fr-FR" dirty="0" err="1" smtClean="0"/>
              <a:t>dolor</a:t>
            </a:r>
            <a:r>
              <a:rPr lang="fr-FR" dirty="0" smtClean="0"/>
              <a:t> </a:t>
            </a:r>
            <a:r>
              <a:rPr lang="fr-FR" dirty="0" err="1" smtClean="0"/>
              <a:t>sit</a:t>
            </a:r>
            <a:r>
              <a:rPr lang="fr-FR" dirty="0" smtClean="0"/>
              <a:t> </a:t>
            </a:r>
            <a:r>
              <a:rPr lang="fr-FR" dirty="0" err="1" smtClean="0"/>
              <a:t>amet</a:t>
            </a:r>
            <a:r>
              <a:rPr lang="fr-FR" dirty="0" smtClean="0"/>
              <a:t> </a:t>
            </a:r>
            <a:r>
              <a:rPr lang="fr-FR" dirty="0" err="1" smtClean="0"/>
              <a:t>lorem</a:t>
            </a:r>
            <a:endParaRPr lang="fr-FR" dirty="0"/>
          </a:p>
        </p:txBody>
      </p:sp>
      <p:pic>
        <p:nvPicPr>
          <p:cNvPr id="10" name="Espace réservé pour une image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096480" y="6251818"/>
            <a:ext cx="1796000" cy="402987"/>
          </a:xfrm>
          <a:prstGeom prst="rect">
            <a:avLst/>
          </a:prstGeom>
        </p:spPr>
      </p:pic>
      <p:sp>
        <p:nvSpPr>
          <p:cNvPr id="22" name="Espace réservé du tableau 4"/>
          <p:cNvSpPr>
            <a:spLocks noGrp="1"/>
          </p:cNvSpPr>
          <p:nvPr>
            <p:ph type="tbl" sz="quarter" idx="17"/>
          </p:nvPr>
        </p:nvSpPr>
        <p:spPr>
          <a:xfrm>
            <a:off x="1116013" y="2852738"/>
            <a:ext cx="6985000" cy="2879725"/>
          </a:xfrm>
        </p:spPr>
        <p:txBody>
          <a:bodyPr/>
          <a:lstStyle/>
          <a:p>
            <a:endParaRPr lang="fr-FR"/>
          </a:p>
        </p:txBody>
      </p:sp>
    </p:spTree>
    <p:extLst>
      <p:ext uri="{BB962C8B-B14F-4D97-AF65-F5344CB8AC3E}">
        <p14:creationId xmlns:p14="http://schemas.microsoft.com/office/powerpoint/2010/main" val="167389470"/>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sp>
        <p:nvSpPr>
          <p:cNvPr id="3" name="Titre 2"/>
          <p:cNvSpPr>
            <a:spLocks noGrp="1"/>
          </p:cNvSpPr>
          <p:nvPr>
            <p:ph type="title" hasCustomPrompt="1"/>
          </p:nvPr>
        </p:nvSpPr>
        <p:spPr/>
        <p:txBody>
          <a:bodyPr/>
          <a:lstStyle/>
          <a:p>
            <a:r>
              <a:rPr lang="fr-FR" dirty="0" smtClean="0"/>
              <a:t>Titre </a:t>
            </a:r>
            <a:r>
              <a:rPr lang="fr-FR" dirty="0" err="1" smtClean="0"/>
              <a:t>lorem</a:t>
            </a:r>
            <a:r>
              <a:rPr lang="fr-FR" dirty="0" smtClean="0"/>
              <a:t> </a:t>
            </a:r>
            <a:r>
              <a:rPr lang="fr-FR" dirty="0" err="1" smtClean="0"/>
              <a:t>ipsum</a:t>
            </a:r>
            <a:r>
              <a:rPr lang="fr-FR" dirty="0" smtClean="0"/>
              <a:t> </a:t>
            </a:r>
            <a:r>
              <a:rPr lang="fr-FR" dirty="0" err="1" smtClean="0"/>
              <a:t>dolor</a:t>
            </a:r>
            <a:r>
              <a:rPr lang="fr-FR" dirty="0" smtClean="0"/>
              <a:t/>
            </a:r>
            <a:br>
              <a:rPr lang="fr-FR" dirty="0" smtClean="0"/>
            </a:br>
            <a:r>
              <a:rPr lang="fr-FR" dirty="0" err="1" smtClean="0"/>
              <a:t>dolor</a:t>
            </a:r>
            <a:r>
              <a:rPr lang="fr-FR" dirty="0" smtClean="0"/>
              <a:t> </a:t>
            </a:r>
            <a:r>
              <a:rPr lang="fr-FR" dirty="0" err="1" smtClean="0"/>
              <a:t>sit</a:t>
            </a:r>
            <a:r>
              <a:rPr lang="fr-FR" dirty="0" smtClean="0"/>
              <a:t> </a:t>
            </a:r>
            <a:r>
              <a:rPr lang="fr-FR" dirty="0" err="1" smtClean="0"/>
              <a:t>amet</a:t>
            </a:r>
            <a:r>
              <a:rPr lang="fr-FR" dirty="0" smtClean="0"/>
              <a:t> </a:t>
            </a:r>
            <a:r>
              <a:rPr lang="fr-FR" dirty="0" err="1" smtClean="0"/>
              <a:t>lorem</a:t>
            </a:r>
            <a:endParaRPr lang="fr-FR" dirty="0"/>
          </a:p>
        </p:txBody>
      </p:sp>
      <p:sp>
        <p:nvSpPr>
          <p:cNvPr id="8" name="Espace réservé du pied de page 7"/>
          <p:cNvSpPr>
            <a:spLocks noGrp="1"/>
          </p:cNvSpPr>
          <p:nvPr>
            <p:ph type="ftr" sz="quarter" idx="10"/>
          </p:nvPr>
        </p:nvSpPr>
        <p:spPr/>
        <p:txBody>
          <a:bodyPr/>
          <a:lstStyle/>
          <a:p>
            <a:endParaRPr lang="fr-FR" dirty="0">
              <a:solidFill>
                <a:prstClr val="black"/>
              </a:solidFill>
            </a:endParaRPr>
          </a:p>
        </p:txBody>
      </p:sp>
      <p:sp>
        <p:nvSpPr>
          <p:cNvPr id="9" name="Espace réservé du numéro de diapositive 8"/>
          <p:cNvSpPr>
            <a:spLocks noGrp="1"/>
          </p:cNvSpPr>
          <p:nvPr>
            <p:ph type="sldNum" sz="quarter" idx="11"/>
          </p:nvPr>
        </p:nvSpPr>
        <p:spPr/>
        <p:txBody>
          <a:bodyPr/>
          <a:lstStyle/>
          <a:p>
            <a:fld id="{0536D7D7-E68B-4848-A580-3E20DDE126DB}" type="slidenum">
              <a:rPr lang="fr-FR" smtClean="0">
                <a:solidFill>
                  <a:prstClr val="white"/>
                </a:solidFill>
              </a:rPr>
              <a:pPr/>
              <a:t>‹N°›</a:t>
            </a:fld>
            <a:endParaRPr lang="fr-FR" dirty="0">
              <a:solidFill>
                <a:prstClr val="white"/>
              </a:solidFill>
            </a:endParaRPr>
          </a:p>
        </p:txBody>
      </p:sp>
      <p:pic>
        <p:nvPicPr>
          <p:cNvPr id="10" name="Espace réservé pour une image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096480" y="6251818"/>
            <a:ext cx="1796000" cy="402987"/>
          </a:xfrm>
          <a:prstGeom prst="rect">
            <a:avLst/>
          </a:prstGeom>
        </p:spPr>
      </p:pic>
    </p:spTree>
    <p:extLst>
      <p:ext uri="{BB962C8B-B14F-4D97-AF65-F5344CB8AC3E}">
        <p14:creationId xmlns:p14="http://schemas.microsoft.com/office/powerpoint/2010/main" val="194280036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1026000" y="306000"/>
            <a:ext cx="3816424" cy="769441"/>
          </a:xfrm>
          <a:prstGeom prst="rect">
            <a:avLst/>
          </a:prstGeom>
        </p:spPr>
        <p:txBody>
          <a:bodyPr vert="horz" lIns="91440" tIns="45720" rIns="91440" bIns="45720" rtlCol="0" anchor="t" anchorCtr="0">
            <a:spAutoFit/>
          </a:bodyPr>
          <a:lstStyle/>
          <a:p>
            <a:r>
              <a:rPr lang="fr-FR" dirty="0" smtClean="0"/>
              <a:t>titre </a:t>
            </a:r>
            <a:r>
              <a:rPr lang="fr-FR" dirty="0" err="1" smtClean="0"/>
              <a:t>lorem</a:t>
            </a:r>
            <a:r>
              <a:rPr lang="fr-FR" dirty="0" smtClean="0"/>
              <a:t> </a:t>
            </a:r>
            <a:r>
              <a:rPr lang="fr-FR" dirty="0" err="1" smtClean="0"/>
              <a:t>ipsum</a:t>
            </a:r>
            <a:r>
              <a:rPr lang="fr-FR" dirty="0" smtClean="0"/>
              <a:t> </a:t>
            </a:r>
            <a:r>
              <a:rPr lang="fr-FR" dirty="0" err="1" smtClean="0"/>
              <a:t>dolor</a:t>
            </a:r>
            <a:r>
              <a:rPr lang="fr-FR" dirty="0" smtClean="0"/>
              <a:t/>
            </a:r>
            <a:br>
              <a:rPr lang="fr-FR" dirty="0" smtClean="0"/>
            </a:br>
            <a:r>
              <a:rPr lang="fr-FR" dirty="0" err="1" smtClean="0"/>
              <a:t>dolor</a:t>
            </a:r>
            <a:r>
              <a:rPr lang="fr-FR" dirty="0" smtClean="0"/>
              <a:t> </a:t>
            </a:r>
            <a:r>
              <a:rPr lang="fr-FR" dirty="0" err="1" smtClean="0"/>
              <a:t>sit</a:t>
            </a:r>
            <a:r>
              <a:rPr lang="fr-FR" dirty="0" smtClean="0"/>
              <a:t> </a:t>
            </a:r>
            <a:r>
              <a:rPr lang="fr-FR" dirty="0" err="1" smtClean="0"/>
              <a:t>amet</a:t>
            </a:r>
            <a:r>
              <a:rPr lang="fr-FR" dirty="0" smtClean="0"/>
              <a:t> </a:t>
            </a:r>
            <a:r>
              <a:rPr lang="fr-FR" dirty="0" err="1" smtClean="0"/>
              <a:t>lorem</a:t>
            </a:r>
            <a:endParaRPr lang="fr-FR" dirty="0"/>
          </a:p>
        </p:txBody>
      </p:sp>
      <p:sp>
        <p:nvSpPr>
          <p:cNvPr id="3" name="Espace réservé du texte 2"/>
          <p:cNvSpPr>
            <a:spLocks noGrp="1"/>
          </p:cNvSpPr>
          <p:nvPr>
            <p:ph type="body" idx="1"/>
          </p:nvPr>
        </p:nvSpPr>
        <p:spPr>
          <a:xfrm>
            <a:off x="1040861" y="1600200"/>
            <a:ext cx="5691380" cy="4781128"/>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p>
          <a:p>
            <a:pPr lvl="5"/>
            <a:r>
              <a:rPr lang="fr-FR" dirty="0" smtClean="0"/>
              <a:t>Sixième niveau</a:t>
            </a:r>
          </a:p>
          <a:p>
            <a:pPr lvl="6"/>
            <a:r>
              <a:rPr lang="fr-FR" dirty="0" smtClean="0"/>
              <a:t>Septième niveau</a:t>
            </a:r>
          </a:p>
          <a:p>
            <a:pPr lvl="7"/>
            <a:r>
              <a:rPr lang="fr-FR" dirty="0" smtClean="0"/>
              <a:t>Huitième</a:t>
            </a:r>
          </a:p>
          <a:p>
            <a:pPr lvl="8"/>
            <a:r>
              <a:rPr lang="fr-FR" dirty="0" smtClean="0"/>
              <a:t>Neuvième niveau</a:t>
            </a:r>
            <a:endParaRPr lang="fr-FR" dirty="0"/>
          </a:p>
        </p:txBody>
      </p:sp>
      <p:sp>
        <p:nvSpPr>
          <p:cNvPr id="5" name="Espace réservé du pied de page 4"/>
          <p:cNvSpPr>
            <a:spLocks noGrp="1"/>
          </p:cNvSpPr>
          <p:nvPr>
            <p:ph type="ftr" sz="quarter" idx="3"/>
          </p:nvPr>
        </p:nvSpPr>
        <p:spPr>
          <a:xfrm>
            <a:off x="2106000" y="6376243"/>
            <a:ext cx="4932000" cy="365125"/>
          </a:xfrm>
          <a:prstGeom prst="rect">
            <a:avLst/>
          </a:prstGeom>
        </p:spPr>
        <p:txBody>
          <a:bodyPr vert="horz" lIns="91440" tIns="45720" rIns="91440" bIns="45720" rtlCol="0" anchor="ctr"/>
          <a:lstStyle>
            <a:lvl1pPr algn="ctr">
              <a:defRPr sz="800" cap="all" baseline="0">
                <a:solidFill>
                  <a:schemeClr val="tx1"/>
                </a:solidFill>
                <a:latin typeface="+mn-lt"/>
                <a:ea typeface="Verdana" panose="020B0604030504040204" pitchFamily="34" charset="0"/>
                <a:cs typeface="Verdana" panose="020B0604030504040204" pitchFamily="34" charset="0"/>
              </a:defRPr>
            </a:lvl1pPr>
          </a:lstStyle>
          <a:p>
            <a:endParaRPr lang="fr-FR" dirty="0"/>
          </a:p>
        </p:txBody>
      </p:sp>
      <p:sp>
        <p:nvSpPr>
          <p:cNvPr id="6" name="Espace réservé du numéro de diapositive 5"/>
          <p:cNvSpPr>
            <a:spLocks noGrp="1"/>
          </p:cNvSpPr>
          <p:nvPr>
            <p:ph type="sldNum" sz="quarter" idx="4"/>
          </p:nvPr>
        </p:nvSpPr>
        <p:spPr>
          <a:xfrm>
            <a:off x="-504000" y="6453336"/>
            <a:ext cx="900000" cy="365125"/>
          </a:xfrm>
          <a:prstGeom prst="rect">
            <a:avLst/>
          </a:prstGeom>
        </p:spPr>
        <p:txBody>
          <a:bodyPr vert="horz" lIns="91440" tIns="45720" rIns="91440" bIns="45720" rtlCol="0" anchor="ctr"/>
          <a:lstStyle>
            <a:lvl1pPr algn="r">
              <a:defRPr sz="1100" b="1">
                <a:solidFill>
                  <a:schemeClr val="bg1"/>
                </a:solidFill>
                <a:latin typeface="+mn-lt"/>
                <a:ea typeface="Verdana" panose="020B0604030504040204" pitchFamily="34" charset="0"/>
                <a:cs typeface="Verdana" panose="020B0604030504040204" pitchFamily="34" charset="0"/>
              </a:defRPr>
            </a:lvl1pPr>
          </a:lstStyle>
          <a:p>
            <a:fld id="{0536D7D7-E68B-4848-A580-3E20DDE126DB}" type="slidenum">
              <a:rPr lang="fr-FR" smtClean="0"/>
              <a:pPr/>
              <a:t>‹N°›</a:t>
            </a:fld>
            <a:endParaRPr lang="fr-FR" dirty="0"/>
          </a:p>
        </p:txBody>
      </p:sp>
      <p:cxnSp>
        <p:nvCxnSpPr>
          <p:cNvPr id="11" name="Connecteur droit 10"/>
          <p:cNvCxnSpPr/>
          <p:nvPr/>
        </p:nvCxnSpPr>
        <p:spPr>
          <a:xfrm>
            <a:off x="1123200" y="260648"/>
            <a:ext cx="3564000" cy="0"/>
          </a:xfrm>
          <a:prstGeom prst="line">
            <a:avLst/>
          </a:prstGeom>
          <a:ln w="508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2" name="Connecteur droit 11"/>
          <p:cNvCxnSpPr/>
          <p:nvPr/>
        </p:nvCxnSpPr>
        <p:spPr>
          <a:xfrm>
            <a:off x="1123200" y="1116000"/>
            <a:ext cx="3564000" cy="0"/>
          </a:xfrm>
          <a:prstGeom prst="line">
            <a:avLst/>
          </a:prstGeom>
          <a:ln w="508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5587468"/>
      </p:ext>
    </p:extLst>
  </p:cSld>
  <p:clrMap bg1="lt1" tx1="dk1" bg2="lt2" tx2="dk2" accent1="accent1" accent2="accent2" accent3="accent3" accent4="accent4" accent5="accent5" accent6="accent6" hlink="hlink" folHlink="folHlink"/>
  <p:sldLayoutIdLst>
    <p:sldLayoutId id="2147483649" r:id="rId1"/>
    <p:sldLayoutId id="2147483677" r:id="rId2"/>
    <p:sldLayoutId id="2147483679" r:id="rId3"/>
    <p:sldLayoutId id="2147483680" r:id="rId4"/>
    <p:sldLayoutId id="2147483683" r:id="rId5"/>
    <p:sldLayoutId id="2147483682" r:id="rId6"/>
    <p:sldLayoutId id="2147483655" r:id="rId7"/>
    <p:sldLayoutId id="2147483671" r:id="rId8"/>
    <p:sldLayoutId id="2147483672" r:id="rId9"/>
    <p:sldLayoutId id="2147483676" r:id="rId10"/>
    <p:sldLayoutId id="2147483673" r:id="rId11"/>
    <p:sldLayoutId id="2147483674" r:id="rId12"/>
    <p:sldLayoutId id="2147483659" r:id="rId13"/>
  </p:sldLayoutIdLst>
  <p:timing>
    <p:tnLst>
      <p:par>
        <p:cTn id="1" dur="indefinite" restart="never" nodeType="tmRoot"/>
      </p:par>
    </p:tnLst>
  </p:timing>
  <p:hf hdr="0" ftr="0" dt="0"/>
  <p:txStyles>
    <p:titleStyle>
      <a:lvl1pPr algn="l" defTabSz="914400" rtl="0" eaLnBrk="1" latinLnBrk="0" hangingPunct="1">
        <a:spcBef>
          <a:spcPct val="0"/>
        </a:spcBef>
        <a:buNone/>
        <a:defRPr sz="2200" b="1" kern="1200" cap="all" baseline="0">
          <a:solidFill>
            <a:schemeClr val="tx1">
              <a:lumMod val="50000"/>
              <a:lumOff val="50000"/>
            </a:schemeClr>
          </a:solidFill>
          <a:latin typeface="+mj-lt"/>
          <a:ea typeface="+mj-ea"/>
          <a:cs typeface="+mj-cs"/>
        </a:defRPr>
      </a:lvl1pPr>
    </p:titleStyle>
    <p:bodyStyle>
      <a:lvl1pPr marL="0" indent="0" algn="l" defTabSz="914400" rtl="0" eaLnBrk="1" latinLnBrk="0" hangingPunct="1">
        <a:spcBef>
          <a:spcPts val="0"/>
        </a:spcBef>
        <a:spcAft>
          <a:spcPts val="300"/>
        </a:spcAft>
        <a:buFontTx/>
        <a:buNone/>
        <a:defRPr sz="2200" b="1" kern="1200" cap="all" baseline="0">
          <a:solidFill>
            <a:schemeClr val="tx1">
              <a:lumMod val="50000"/>
              <a:lumOff val="50000"/>
            </a:schemeClr>
          </a:solidFill>
          <a:latin typeface="+mn-lt"/>
          <a:ea typeface="+mn-ea"/>
          <a:cs typeface="+mn-cs"/>
        </a:defRPr>
      </a:lvl1pPr>
      <a:lvl2pPr marL="0" indent="0" algn="l" defTabSz="914400" rtl="0" eaLnBrk="1" latinLnBrk="0" hangingPunct="1">
        <a:spcBef>
          <a:spcPts val="0"/>
        </a:spcBef>
        <a:buFontTx/>
        <a:buNone/>
        <a:defRPr sz="1800" b="1" kern="1200" cap="all" baseline="0">
          <a:solidFill>
            <a:schemeClr val="tx1">
              <a:lumMod val="50000"/>
              <a:lumOff val="50000"/>
            </a:schemeClr>
          </a:solidFill>
          <a:latin typeface="+mn-lt"/>
          <a:ea typeface="+mn-ea"/>
          <a:cs typeface="+mn-cs"/>
        </a:defRPr>
      </a:lvl2pPr>
      <a:lvl3pPr marL="0" indent="0" algn="l" defTabSz="914400" rtl="0" eaLnBrk="1" latinLnBrk="0" hangingPunct="1">
        <a:spcBef>
          <a:spcPts val="0"/>
        </a:spcBef>
        <a:buClr>
          <a:schemeClr val="accent1"/>
        </a:buClr>
        <a:buFontTx/>
        <a:buNone/>
        <a:defRPr sz="1600" b="0" kern="1200" cap="all" baseline="0">
          <a:solidFill>
            <a:schemeClr val="tx1">
              <a:lumMod val="50000"/>
              <a:lumOff val="50000"/>
            </a:schemeClr>
          </a:solidFill>
          <a:latin typeface="+mn-lt"/>
          <a:ea typeface="+mn-ea"/>
          <a:cs typeface="+mn-cs"/>
        </a:defRPr>
      </a:lvl3pPr>
      <a:lvl4pPr marL="144000" indent="0" algn="l" defTabSz="914400" rtl="0" eaLnBrk="1" latinLnBrk="0" hangingPunct="1">
        <a:lnSpc>
          <a:spcPts val="1600"/>
        </a:lnSpc>
        <a:spcBef>
          <a:spcPts val="0"/>
        </a:spcBef>
        <a:buFontTx/>
        <a:buNone/>
        <a:defRPr sz="1200" kern="1200">
          <a:solidFill>
            <a:schemeClr val="tx1"/>
          </a:solidFill>
          <a:latin typeface="Arial" panose="020B0604020202020204" pitchFamily="34" charset="0"/>
          <a:ea typeface="+mn-ea"/>
          <a:cs typeface="Arial" panose="020B0604020202020204" pitchFamily="34" charset="0"/>
        </a:defRPr>
      </a:lvl4pPr>
      <a:lvl5pPr marL="144000" indent="-144000" algn="l" defTabSz="914400" rtl="0" eaLnBrk="1" latinLnBrk="0" hangingPunct="1">
        <a:spcBef>
          <a:spcPts val="300"/>
        </a:spcBef>
        <a:spcAft>
          <a:spcPts val="1200"/>
        </a:spcAft>
        <a:buClr>
          <a:schemeClr val="accent1"/>
        </a:buClr>
        <a:buFont typeface="Britannic Bold" panose="020B0903060703020204" pitchFamily="34" charset="0"/>
        <a:buChar char="&gt;"/>
        <a:defRPr sz="1200" b="1" kern="1200" cap="all" baseline="0">
          <a:solidFill>
            <a:schemeClr val="tx1"/>
          </a:solidFill>
          <a:latin typeface="+mn-lt"/>
          <a:ea typeface="+mn-ea"/>
          <a:cs typeface="+mn-cs"/>
        </a:defRPr>
      </a:lvl5pPr>
      <a:lvl6pPr marL="324000" indent="-144000" algn="l" defTabSz="914400" rtl="0" eaLnBrk="1" latinLnBrk="0" hangingPunct="1">
        <a:lnSpc>
          <a:spcPts val="1600"/>
        </a:lnSpc>
        <a:spcBef>
          <a:spcPts val="400"/>
        </a:spcBef>
        <a:buClr>
          <a:schemeClr val="accent1"/>
        </a:buClr>
        <a:buFont typeface="Wingdings 2" panose="05020102010507070707" pitchFamily="18" charset="2"/>
        <a:buChar char=""/>
        <a:defRPr sz="1200" i="0" kern="1200">
          <a:solidFill>
            <a:schemeClr val="tx1"/>
          </a:solidFill>
          <a:latin typeface="Arial" panose="020B0604020202020204" pitchFamily="34" charset="0"/>
          <a:ea typeface="+mn-ea"/>
          <a:cs typeface="Arial" panose="020B0604020202020204" pitchFamily="34" charset="0"/>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buClr>
          <a:schemeClr val="accent1"/>
        </a:buClr>
        <a:buFontTx/>
        <a:buNone/>
        <a:defRPr sz="1100" b="0" i="0" kern="1200" cap="all" baseline="0">
          <a:solidFill>
            <a:schemeClr val="bg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1026000" y="306000"/>
            <a:ext cx="3816424" cy="769441"/>
          </a:xfrm>
          <a:prstGeom prst="rect">
            <a:avLst/>
          </a:prstGeom>
        </p:spPr>
        <p:txBody>
          <a:bodyPr vert="horz" lIns="91440" tIns="45720" rIns="91440" bIns="45720" rtlCol="0" anchor="t" anchorCtr="0">
            <a:spAutoFit/>
          </a:bodyPr>
          <a:lstStyle/>
          <a:p>
            <a:r>
              <a:rPr lang="fr-FR" dirty="0" smtClean="0"/>
              <a:t>titre </a:t>
            </a:r>
            <a:r>
              <a:rPr lang="fr-FR" dirty="0" err="1" smtClean="0"/>
              <a:t>lorem</a:t>
            </a:r>
            <a:r>
              <a:rPr lang="fr-FR" dirty="0" smtClean="0"/>
              <a:t> </a:t>
            </a:r>
            <a:r>
              <a:rPr lang="fr-FR" dirty="0" err="1" smtClean="0"/>
              <a:t>ipsum</a:t>
            </a:r>
            <a:r>
              <a:rPr lang="fr-FR" dirty="0" smtClean="0"/>
              <a:t> </a:t>
            </a:r>
            <a:r>
              <a:rPr lang="fr-FR" dirty="0" err="1" smtClean="0"/>
              <a:t>dolor</a:t>
            </a:r>
            <a:r>
              <a:rPr lang="fr-FR" dirty="0" smtClean="0"/>
              <a:t/>
            </a:r>
            <a:br>
              <a:rPr lang="fr-FR" dirty="0" smtClean="0"/>
            </a:br>
            <a:r>
              <a:rPr lang="fr-FR" dirty="0" err="1" smtClean="0"/>
              <a:t>dolor</a:t>
            </a:r>
            <a:r>
              <a:rPr lang="fr-FR" dirty="0" smtClean="0"/>
              <a:t> </a:t>
            </a:r>
            <a:r>
              <a:rPr lang="fr-FR" dirty="0" err="1" smtClean="0"/>
              <a:t>sit</a:t>
            </a:r>
            <a:r>
              <a:rPr lang="fr-FR" dirty="0" smtClean="0"/>
              <a:t> </a:t>
            </a:r>
            <a:r>
              <a:rPr lang="fr-FR" dirty="0" err="1" smtClean="0"/>
              <a:t>amet</a:t>
            </a:r>
            <a:r>
              <a:rPr lang="fr-FR" dirty="0" smtClean="0"/>
              <a:t> </a:t>
            </a:r>
            <a:r>
              <a:rPr lang="fr-FR" dirty="0" err="1" smtClean="0"/>
              <a:t>lorem</a:t>
            </a:r>
            <a:endParaRPr lang="fr-FR" dirty="0"/>
          </a:p>
        </p:txBody>
      </p:sp>
      <p:sp>
        <p:nvSpPr>
          <p:cNvPr id="3" name="Espace réservé du texte 2"/>
          <p:cNvSpPr>
            <a:spLocks noGrp="1"/>
          </p:cNvSpPr>
          <p:nvPr>
            <p:ph type="body" idx="1"/>
          </p:nvPr>
        </p:nvSpPr>
        <p:spPr>
          <a:xfrm>
            <a:off x="1040861" y="1600200"/>
            <a:ext cx="5691380" cy="4781128"/>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p>
          <a:p>
            <a:pPr lvl="5"/>
            <a:r>
              <a:rPr lang="fr-FR" dirty="0" smtClean="0"/>
              <a:t>Sixième niveau</a:t>
            </a:r>
          </a:p>
          <a:p>
            <a:pPr lvl="6"/>
            <a:r>
              <a:rPr lang="fr-FR" dirty="0" smtClean="0"/>
              <a:t>Septième niveau</a:t>
            </a:r>
          </a:p>
          <a:p>
            <a:pPr lvl="7"/>
            <a:r>
              <a:rPr lang="fr-FR" dirty="0" smtClean="0"/>
              <a:t>Huitième</a:t>
            </a:r>
          </a:p>
          <a:p>
            <a:pPr lvl="8"/>
            <a:r>
              <a:rPr lang="fr-FR" dirty="0" smtClean="0"/>
              <a:t>Neuvième niveau</a:t>
            </a:r>
            <a:endParaRPr lang="fr-FR" dirty="0"/>
          </a:p>
        </p:txBody>
      </p:sp>
      <p:sp>
        <p:nvSpPr>
          <p:cNvPr id="5" name="Espace réservé du pied de page 4"/>
          <p:cNvSpPr>
            <a:spLocks noGrp="1"/>
          </p:cNvSpPr>
          <p:nvPr>
            <p:ph type="ftr" sz="quarter" idx="3"/>
          </p:nvPr>
        </p:nvSpPr>
        <p:spPr>
          <a:xfrm>
            <a:off x="2106000" y="6376243"/>
            <a:ext cx="4932000" cy="365125"/>
          </a:xfrm>
          <a:prstGeom prst="rect">
            <a:avLst/>
          </a:prstGeom>
        </p:spPr>
        <p:txBody>
          <a:bodyPr vert="horz" lIns="91440" tIns="45720" rIns="91440" bIns="45720" rtlCol="0" anchor="ctr"/>
          <a:lstStyle>
            <a:lvl1pPr algn="ctr">
              <a:defRPr sz="800" cap="all" baseline="0">
                <a:solidFill>
                  <a:schemeClr val="tx1"/>
                </a:solidFill>
                <a:latin typeface="+mn-lt"/>
                <a:ea typeface="Verdana" panose="020B0604030504040204" pitchFamily="34" charset="0"/>
                <a:cs typeface="Verdana" panose="020B0604030504040204" pitchFamily="34" charset="0"/>
              </a:defRPr>
            </a:lvl1pPr>
          </a:lstStyle>
          <a:p>
            <a:endParaRPr lang="fr-FR" dirty="0">
              <a:solidFill>
                <a:prstClr val="black"/>
              </a:solidFill>
            </a:endParaRPr>
          </a:p>
        </p:txBody>
      </p:sp>
      <p:sp>
        <p:nvSpPr>
          <p:cNvPr id="6" name="Espace réservé du numéro de diapositive 5"/>
          <p:cNvSpPr>
            <a:spLocks noGrp="1"/>
          </p:cNvSpPr>
          <p:nvPr>
            <p:ph type="sldNum" sz="quarter" idx="4"/>
          </p:nvPr>
        </p:nvSpPr>
        <p:spPr>
          <a:xfrm>
            <a:off x="-504000" y="6453336"/>
            <a:ext cx="900000" cy="365125"/>
          </a:xfrm>
          <a:prstGeom prst="rect">
            <a:avLst/>
          </a:prstGeom>
        </p:spPr>
        <p:txBody>
          <a:bodyPr vert="horz" lIns="91440" tIns="45720" rIns="91440" bIns="45720" rtlCol="0" anchor="ctr"/>
          <a:lstStyle>
            <a:lvl1pPr algn="r">
              <a:defRPr sz="1100" b="1">
                <a:solidFill>
                  <a:schemeClr val="bg1"/>
                </a:solidFill>
                <a:latin typeface="+mn-lt"/>
                <a:ea typeface="Verdana" panose="020B0604030504040204" pitchFamily="34" charset="0"/>
                <a:cs typeface="Verdana" panose="020B0604030504040204" pitchFamily="34" charset="0"/>
              </a:defRPr>
            </a:lvl1pPr>
          </a:lstStyle>
          <a:p>
            <a:fld id="{0536D7D7-E68B-4848-A580-3E20DDE126DB}" type="slidenum">
              <a:rPr lang="fr-FR" smtClean="0">
                <a:solidFill>
                  <a:prstClr val="white"/>
                </a:solidFill>
              </a:rPr>
              <a:pPr/>
              <a:t>‹N°›</a:t>
            </a:fld>
            <a:endParaRPr lang="fr-FR" dirty="0">
              <a:solidFill>
                <a:prstClr val="white"/>
              </a:solidFill>
            </a:endParaRPr>
          </a:p>
        </p:txBody>
      </p:sp>
      <p:cxnSp>
        <p:nvCxnSpPr>
          <p:cNvPr id="11" name="Connecteur droit 10"/>
          <p:cNvCxnSpPr/>
          <p:nvPr/>
        </p:nvCxnSpPr>
        <p:spPr>
          <a:xfrm>
            <a:off x="1123200" y="260648"/>
            <a:ext cx="3564000" cy="0"/>
          </a:xfrm>
          <a:prstGeom prst="line">
            <a:avLst/>
          </a:prstGeom>
          <a:ln w="508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2" name="Connecteur droit 11"/>
          <p:cNvCxnSpPr/>
          <p:nvPr/>
        </p:nvCxnSpPr>
        <p:spPr>
          <a:xfrm>
            <a:off x="1123200" y="1116000"/>
            <a:ext cx="3564000" cy="0"/>
          </a:xfrm>
          <a:prstGeom prst="line">
            <a:avLst/>
          </a:prstGeom>
          <a:ln w="508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9422493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Lst>
  <p:timing>
    <p:tnLst>
      <p:par>
        <p:cTn id="1" dur="indefinite" restart="never" nodeType="tmRoot"/>
      </p:par>
    </p:tnLst>
  </p:timing>
  <p:hf hdr="0" ftr="0" dt="0"/>
  <p:txStyles>
    <p:titleStyle>
      <a:lvl1pPr algn="l" defTabSz="914400" rtl="0" eaLnBrk="1" latinLnBrk="0" hangingPunct="1">
        <a:spcBef>
          <a:spcPct val="0"/>
        </a:spcBef>
        <a:buNone/>
        <a:defRPr sz="2200" b="1" kern="1200" cap="all" baseline="0">
          <a:solidFill>
            <a:schemeClr val="tx1">
              <a:lumMod val="50000"/>
              <a:lumOff val="50000"/>
            </a:schemeClr>
          </a:solidFill>
          <a:latin typeface="+mj-lt"/>
          <a:ea typeface="+mj-ea"/>
          <a:cs typeface="+mj-cs"/>
        </a:defRPr>
      </a:lvl1pPr>
    </p:titleStyle>
    <p:bodyStyle>
      <a:lvl1pPr marL="0" indent="0" algn="l" defTabSz="914400" rtl="0" eaLnBrk="1" latinLnBrk="0" hangingPunct="1">
        <a:spcBef>
          <a:spcPts val="0"/>
        </a:spcBef>
        <a:spcAft>
          <a:spcPts val="300"/>
        </a:spcAft>
        <a:buFontTx/>
        <a:buNone/>
        <a:defRPr sz="2200" b="1" kern="1200" cap="all" baseline="0">
          <a:solidFill>
            <a:schemeClr val="tx1">
              <a:lumMod val="50000"/>
              <a:lumOff val="50000"/>
            </a:schemeClr>
          </a:solidFill>
          <a:latin typeface="+mn-lt"/>
          <a:ea typeface="+mn-ea"/>
          <a:cs typeface="+mn-cs"/>
        </a:defRPr>
      </a:lvl1pPr>
      <a:lvl2pPr marL="0" indent="0" algn="l" defTabSz="914400" rtl="0" eaLnBrk="1" latinLnBrk="0" hangingPunct="1">
        <a:spcBef>
          <a:spcPts val="0"/>
        </a:spcBef>
        <a:buFontTx/>
        <a:buNone/>
        <a:defRPr sz="1800" b="1" kern="1200" cap="all" baseline="0">
          <a:solidFill>
            <a:schemeClr val="tx1">
              <a:lumMod val="50000"/>
              <a:lumOff val="50000"/>
            </a:schemeClr>
          </a:solidFill>
          <a:latin typeface="+mn-lt"/>
          <a:ea typeface="+mn-ea"/>
          <a:cs typeface="+mn-cs"/>
        </a:defRPr>
      </a:lvl2pPr>
      <a:lvl3pPr marL="0" indent="0" algn="l" defTabSz="914400" rtl="0" eaLnBrk="1" latinLnBrk="0" hangingPunct="1">
        <a:spcBef>
          <a:spcPts val="0"/>
        </a:spcBef>
        <a:buClr>
          <a:schemeClr val="accent1"/>
        </a:buClr>
        <a:buFontTx/>
        <a:buNone/>
        <a:defRPr sz="1600" b="0" kern="1200" cap="all" baseline="0">
          <a:solidFill>
            <a:schemeClr val="tx1">
              <a:lumMod val="50000"/>
              <a:lumOff val="50000"/>
            </a:schemeClr>
          </a:solidFill>
          <a:latin typeface="+mn-lt"/>
          <a:ea typeface="+mn-ea"/>
          <a:cs typeface="+mn-cs"/>
        </a:defRPr>
      </a:lvl3pPr>
      <a:lvl4pPr marL="144000" indent="0" algn="l" defTabSz="914400" rtl="0" eaLnBrk="1" latinLnBrk="0" hangingPunct="1">
        <a:lnSpc>
          <a:spcPts val="1600"/>
        </a:lnSpc>
        <a:spcBef>
          <a:spcPts val="0"/>
        </a:spcBef>
        <a:buFontTx/>
        <a:buNone/>
        <a:defRPr sz="1200" kern="1200">
          <a:solidFill>
            <a:schemeClr val="tx1"/>
          </a:solidFill>
          <a:latin typeface="Arial" panose="020B0604020202020204" pitchFamily="34" charset="0"/>
          <a:ea typeface="+mn-ea"/>
          <a:cs typeface="Arial" panose="020B0604020202020204" pitchFamily="34" charset="0"/>
        </a:defRPr>
      </a:lvl4pPr>
      <a:lvl5pPr marL="144000" indent="-144000" algn="l" defTabSz="914400" rtl="0" eaLnBrk="1" latinLnBrk="0" hangingPunct="1">
        <a:spcBef>
          <a:spcPts val="300"/>
        </a:spcBef>
        <a:spcAft>
          <a:spcPts val="1200"/>
        </a:spcAft>
        <a:buClr>
          <a:schemeClr val="accent1"/>
        </a:buClr>
        <a:buFont typeface="Britannic Bold" panose="020B0903060703020204" pitchFamily="34" charset="0"/>
        <a:buChar char="&gt;"/>
        <a:defRPr sz="1200" b="1" kern="1200" cap="all" baseline="0">
          <a:solidFill>
            <a:schemeClr val="tx1"/>
          </a:solidFill>
          <a:latin typeface="+mn-lt"/>
          <a:ea typeface="+mn-ea"/>
          <a:cs typeface="+mn-cs"/>
        </a:defRPr>
      </a:lvl5pPr>
      <a:lvl6pPr marL="324000" indent="-144000" algn="l" defTabSz="914400" rtl="0" eaLnBrk="1" latinLnBrk="0" hangingPunct="1">
        <a:lnSpc>
          <a:spcPts val="1600"/>
        </a:lnSpc>
        <a:spcBef>
          <a:spcPts val="400"/>
        </a:spcBef>
        <a:buClr>
          <a:schemeClr val="accent1"/>
        </a:buClr>
        <a:buFont typeface="Wingdings 2" panose="05020102010507070707" pitchFamily="18" charset="2"/>
        <a:buChar char=""/>
        <a:defRPr sz="1200" i="0" kern="1200">
          <a:solidFill>
            <a:schemeClr val="tx1"/>
          </a:solidFill>
          <a:latin typeface="Arial" panose="020B0604020202020204" pitchFamily="34" charset="0"/>
          <a:ea typeface="+mn-ea"/>
          <a:cs typeface="Arial" panose="020B0604020202020204" pitchFamily="34" charset="0"/>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buClr>
          <a:schemeClr val="accent1"/>
        </a:buClr>
        <a:buFontTx/>
        <a:buNone/>
        <a:defRPr sz="1100" b="0" i="0" kern="1200" cap="all" baseline="0">
          <a:solidFill>
            <a:schemeClr val="bg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1026000" y="306000"/>
            <a:ext cx="3816424" cy="769441"/>
          </a:xfrm>
          <a:prstGeom prst="rect">
            <a:avLst/>
          </a:prstGeom>
        </p:spPr>
        <p:txBody>
          <a:bodyPr vert="horz" lIns="91440" tIns="45720" rIns="91440" bIns="45720" rtlCol="0" anchor="t" anchorCtr="0">
            <a:spAutoFit/>
          </a:bodyPr>
          <a:lstStyle/>
          <a:p>
            <a:r>
              <a:rPr lang="fr-FR" dirty="0" smtClean="0"/>
              <a:t>titre </a:t>
            </a:r>
            <a:r>
              <a:rPr lang="fr-FR" dirty="0" err="1" smtClean="0"/>
              <a:t>lorem</a:t>
            </a:r>
            <a:r>
              <a:rPr lang="fr-FR" dirty="0" smtClean="0"/>
              <a:t> </a:t>
            </a:r>
            <a:r>
              <a:rPr lang="fr-FR" dirty="0" err="1" smtClean="0"/>
              <a:t>ipsum</a:t>
            </a:r>
            <a:r>
              <a:rPr lang="fr-FR" dirty="0" smtClean="0"/>
              <a:t> </a:t>
            </a:r>
            <a:r>
              <a:rPr lang="fr-FR" dirty="0" err="1" smtClean="0"/>
              <a:t>dolor</a:t>
            </a:r>
            <a:r>
              <a:rPr lang="fr-FR" dirty="0" smtClean="0"/>
              <a:t/>
            </a:r>
            <a:br>
              <a:rPr lang="fr-FR" dirty="0" smtClean="0"/>
            </a:br>
            <a:r>
              <a:rPr lang="fr-FR" dirty="0" err="1" smtClean="0"/>
              <a:t>dolor</a:t>
            </a:r>
            <a:r>
              <a:rPr lang="fr-FR" dirty="0" smtClean="0"/>
              <a:t> </a:t>
            </a:r>
            <a:r>
              <a:rPr lang="fr-FR" dirty="0" err="1" smtClean="0"/>
              <a:t>sit</a:t>
            </a:r>
            <a:r>
              <a:rPr lang="fr-FR" dirty="0" smtClean="0"/>
              <a:t> </a:t>
            </a:r>
            <a:r>
              <a:rPr lang="fr-FR" dirty="0" err="1" smtClean="0"/>
              <a:t>amet</a:t>
            </a:r>
            <a:r>
              <a:rPr lang="fr-FR" dirty="0" smtClean="0"/>
              <a:t> </a:t>
            </a:r>
            <a:r>
              <a:rPr lang="fr-FR" dirty="0" err="1" smtClean="0"/>
              <a:t>lorem</a:t>
            </a:r>
            <a:endParaRPr lang="fr-FR" dirty="0"/>
          </a:p>
        </p:txBody>
      </p:sp>
      <p:sp>
        <p:nvSpPr>
          <p:cNvPr id="3" name="Espace réservé du texte 2"/>
          <p:cNvSpPr>
            <a:spLocks noGrp="1"/>
          </p:cNvSpPr>
          <p:nvPr>
            <p:ph type="body" idx="1"/>
          </p:nvPr>
        </p:nvSpPr>
        <p:spPr>
          <a:xfrm>
            <a:off x="1040861" y="1600200"/>
            <a:ext cx="5691380" cy="4781128"/>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p>
          <a:p>
            <a:pPr lvl="5"/>
            <a:r>
              <a:rPr lang="fr-FR" dirty="0" smtClean="0"/>
              <a:t>Sixième niveau</a:t>
            </a:r>
          </a:p>
          <a:p>
            <a:pPr lvl="6"/>
            <a:r>
              <a:rPr lang="fr-FR" dirty="0" smtClean="0"/>
              <a:t>Septième niveau</a:t>
            </a:r>
          </a:p>
          <a:p>
            <a:pPr lvl="7"/>
            <a:r>
              <a:rPr lang="fr-FR" dirty="0" smtClean="0"/>
              <a:t>Huitième</a:t>
            </a:r>
          </a:p>
          <a:p>
            <a:pPr lvl="8"/>
            <a:r>
              <a:rPr lang="fr-FR" dirty="0" smtClean="0"/>
              <a:t>Neuvième niveau</a:t>
            </a:r>
            <a:endParaRPr lang="fr-FR" dirty="0"/>
          </a:p>
        </p:txBody>
      </p:sp>
      <p:sp>
        <p:nvSpPr>
          <p:cNvPr id="5" name="Espace réservé du pied de page 4"/>
          <p:cNvSpPr>
            <a:spLocks noGrp="1"/>
          </p:cNvSpPr>
          <p:nvPr>
            <p:ph type="ftr" sz="quarter" idx="3"/>
          </p:nvPr>
        </p:nvSpPr>
        <p:spPr>
          <a:xfrm>
            <a:off x="2106000" y="6376243"/>
            <a:ext cx="4932000" cy="365125"/>
          </a:xfrm>
          <a:prstGeom prst="rect">
            <a:avLst/>
          </a:prstGeom>
        </p:spPr>
        <p:txBody>
          <a:bodyPr vert="horz" lIns="91440" tIns="45720" rIns="91440" bIns="45720" rtlCol="0" anchor="ctr"/>
          <a:lstStyle>
            <a:lvl1pPr algn="ctr">
              <a:defRPr sz="800" cap="all" baseline="0">
                <a:solidFill>
                  <a:schemeClr val="tx1"/>
                </a:solidFill>
                <a:latin typeface="+mn-lt"/>
                <a:ea typeface="Verdana" panose="020B0604030504040204" pitchFamily="34" charset="0"/>
                <a:cs typeface="Verdana" panose="020B0604030504040204" pitchFamily="34" charset="0"/>
              </a:defRPr>
            </a:lvl1pPr>
          </a:lstStyle>
          <a:p>
            <a:endParaRPr lang="fr-FR" dirty="0">
              <a:solidFill>
                <a:prstClr val="black"/>
              </a:solidFill>
            </a:endParaRPr>
          </a:p>
        </p:txBody>
      </p:sp>
      <p:sp>
        <p:nvSpPr>
          <p:cNvPr id="6" name="Espace réservé du numéro de diapositive 5"/>
          <p:cNvSpPr>
            <a:spLocks noGrp="1"/>
          </p:cNvSpPr>
          <p:nvPr>
            <p:ph type="sldNum" sz="quarter" idx="4"/>
          </p:nvPr>
        </p:nvSpPr>
        <p:spPr>
          <a:xfrm>
            <a:off x="-504000" y="6453336"/>
            <a:ext cx="900000" cy="365125"/>
          </a:xfrm>
          <a:prstGeom prst="rect">
            <a:avLst/>
          </a:prstGeom>
        </p:spPr>
        <p:txBody>
          <a:bodyPr vert="horz" lIns="91440" tIns="45720" rIns="91440" bIns="45720" rtlCol="0" anchor="ctr"/>
          <a:lstStyle>
            <a:lvl1pPr algn="r">
              <a:defRPr sz="1100" b="1">
                <a:solidFill>
                  <a:schemeClr val="bg1"/>
                </a:solidFill>
                <a:latin typeface="+mn-lt"/>
                <a:ea typeface="Verdana" panose="020B0604030504040204" pitchFamily="34" charset="0"/>
                <a:cs typeface="Verdana" panose="020B0604030504040204" pitchFamily="34" charset="0"/>
              </a:defRPr>
            </a:lvl1pPr>
          </a:lstStyle>
          <a:p>
            <a:fld id="{0536D7D7-E68B-4848-A580-3E20DDE126DB}" type="slidenum">
              <a:rPr lang="fr-FR" smtClean="0">
                <a:solidFill>
                  <a:prstClr val="white"/>
                </a:solidFill>
              </a:rPr>
              <a:pPr/>
              <a:t>‹N°›</a:t>
            </a:fld>
            <a:endParaRPr lang="fr-FR" dirty="0">
              <a:solidFill>
                <a:prstClr val="white"/>
              </a:solidFill>
            </a:endParaRPr>
          </a:p>
        </p:txBody>
      </p:sp>
      <p:cxnSp>
        <p:nvCxnSpPr>
          <p:cNvPr id="11" name="Connecteur droit 10"/>
          <p:cNvCxnSpPr/>
          <p:nvPr/>
        </p:nvCxnSpPr>
        <p:spPr>
          <a:xfrm>
            <a:off x="1123200" y="260648"/>
            <a:ext cx="3564000" cy="0"/>
          </a:xfrm>
          <a:prstGeom prst="line">
            <a:avLst/>
          </a:prstGeom>
          <a:ln w="508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2" name="Connecteur droit 11"/>
          <p:cNvCxnSpPr/>
          <p:nvPr/>
        </p:nvCxnSpPr>
        <p:spPr>
          <a:xfrm>
            <a:off x="1123200" y="1116000"/>
            <a:ext cx="3564000" cy="0"/>
          </a:xfrm>
          <a:prstGeom prst="line">
            <a:avLst/>
          </a:prstGeom>
          <a:ln w="508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68433899"/>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Lst>
  <p:timing>
    <p:tnLst>
      <p:par>
        <p:cTn id="1" dur="indefinite" restart="never" nodeType="tmRoot"/>
      </p:par>
    </p:tnLst>
  </p:timing>
  <p:hf hdr="0" ftr="0" dt="0"/>
  <p:txStyles>
    <p:titleStyle>
      <a:lvl1pPr algn="l" defTabSz="914400" rtl="0" eaLnBrk="1" latinLnBrk="0" hangingPunct="1">
        <a:spcBef>
          <a:spcPct val="0"/>
        </a:spcBef>
        <a:buNone/>
        <a:defRPr sz="2200" b="1" kern="1200" cap="all" baseline="0">
          <a:solidFill>
            <a:schemeClr val="tx1">
              <a:lumMod val="50000"/>
              <a:lumOff val="50000"/>
            </a:schemeClr>
          </a:solidFill>
          <a:latin typeface="+mj-lt"/>
          <a:ea typeface="+mj-ea"/>
          <a:cs typeface="+mj-cs"/>
        </a:defRPr>
      </a:lvl1pPr>
    </p:titleStyle>
    <p:bodyStyle>
      <a:lvl1pPr marL="0" indent="0" algn="l" defTabSz="914400" rtl="0" eaLnBrk="1" latinLnBrk="0" hangingPunct="1">
        <a:spcBef>
          <a:spcPts val="0"/>
        </a:spcBef>
        <a:spcAft>
          <a:spcPts val="300"/>
        </a:spcAft>
        <a:buFontTx/>
        <a:buNone/>
        <a:defRPr sz="2200" b="1" kern="1200" cap="all" baseline="0">
          <a:solidFill>
            <a:schemeClr val="tx1">
              <a:lumMod val="50000"/>
              <a:lumOff val="50000"/>
            </a:schemeClr>
          </a:solidFill>
          <a:latin typeface="+mn-lt"/>
          <a:ea typeface="+mn-ea"/>
          <a:cs typeface="+mn-cs"/>
        </a:defRPr>
      </a:lvl1pPr>
      <a:lvl2pPr marL="0" indent="0" algn="l" defTabSz="914400" rtl="0" eaLnBrk="1" latinLnBrk="0" hangingPunct="1">
        <a:spcBef>
          <a:spcPts val="0"/>
        </a:spcBef>
        <a:buFontTx/>
        <a:buNone/>
        <a:defRPr sz="1800" b="1" kern="1200" cap="all" baseline="0">
          <a:solidFill>
            <a:schemeClr val="tx1">
              <a:lumMod val="50000"/>
              <a:lumOff val="50000"/>
            </a:schemeClr>
          </a:solidFill>
          <a:latin typeface="+mn-lt"/>
          <a:ea typeface="+mn-ea"/>
          <a:cs typeface="+mn-cs"/>
        </a:defRPr>
      </a:lvl2pPr>
      <a:lvl3pPr marL="0" indent="0" algn="l" defTabSz="914400" rtl="0" eaLnBrk="1" latinLnBrk="0" hangingPunct="1">
        <a:spcBef>
          <a:spcPts val="0"/>
        </a:spcBef>
        <a:buClr>
          <a:schemeClr val="accent1"/>
        </a:buClr>
        <a:buFontTx/>
        <a:buNone/>
        <a:defRPr sz="1600" b="0" kern="1200" cap="all" baseline="0">
          <a:solidFill>
            <a:schemeClr val="tx1">
              <a:lumMod val="50000"/>
              <a:lumOff val="50000"/>
            </a:schemeClr>
          </a:solidFill>
          <a:latin typeface="+mn-lt"/>
          <a:ea typeface="+mn-ea"/>
          <a:cs typeface="+mn-cs"/>
        </a:defRPr>
      </a:lvl3pPr>
      <a:lvl4pPr marL="144000" indent="0" algn="l" defTabSz="914400" rtl="0" eaLnBrk="1" latinLnBrk="0" hangingPunct="1">
        <a:lnSpc>
          <a:spcPts val="1600"/>
        </a:lnSpc>
        <a:spcBef>
          <a:spcPts val="0"/>
        </a:spcBef>
        <a:buFontTx/>
        <a:buNone/>
        <a:defRPr sz="1200" kern="1200">
          <a:solidFill>
            <a:schemeClr val="tx1"/>
          </a:solidFill>
          <a:latin typeface="Arial" panose="020B0604020202020204" pitchFamily="34" charset="0"/>
          <a:ea typeface="+mn-ea"/>
          <a:cs typeface="Arial" panose="020B0604020202020204" pitchFamily="34" charset="0"/>
        </a:defRPr>
      </a:lvl4pPr>
      <a:lvl5pPr marL="144000" indent="-144000" algn="l" defTabSz="914400" rtl="0" eaLnBrk="1" latinLnBrk="0" hangingPunct="1">
        <a:spcBef>
          <a:spcPts val="300"/>
        </a:spcBef>
        <a:spcAft>
          <a:spcPts val="1200"/>
        </a:spcAft>
        <a:buClr>
          <a:schemeClr val="accent1"/>
        </a:buClr>
        <a:buFont typeface="Britannic Bold" panose="020B0903060703020204" pitchFamily="34" charset="0"/>
        <a:buChar char="&gt;"/>
        <a:defRPr sz="1200" b="1" kern="1200" cap="all" baseline="0">
          <a:solidFill>
            <a:schemeClr val="tx1"/>
          </a:solidFill>
          <a:latin typeface="+mn-lt"/>
          <a:ea typeface="+mn-ea"/>
          <a:cs typeface="+mn-cs"/>
        </a:defRPr>
      </a:lvl5pPr>
      <a:lvl6pPr marL="324000" indent="-144000" algn="l" defTabSz="914400" rtl="0" eaLnBrk="1" latinLnBrk="0" hangingPunct="1">
        <a:lnSpc>
          <a:spcPts val="1600"/>
        </a:lnSpc>
        <a:spcBef>
          <a:spcPts val="400"/>
        </a:spcBef>
        <a:buClr>
          <a:schemeClr val="accent1"/>
        </a:buClr>
        <a:buFont typeface="Wingdings 2" panose="05020102010507070707" pitchFamily="18" charset="2"/>
        <a:buChar char=""/>
        <a:defRPr sz="1200" i="0" kern="1200">
          <a:solidFill>
            <a:schemeClr val="tx1"/>
          </a:solidFill>
          <a:latin typeface="Arial" panose="020B0604020202020204" pitchFamily="34" charset="0"/>
          <a:ea typeface="+mn-ea"/>
          <a:cs typeface="Arial" panose="020B0604020202020204" pitchFamily="34" charset="0"/>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buClr>
          <a:schemeClr val="accent1"/>
        </a:buClr>
        <a:buFontTx/>
        <a:buNone/>
        <a:defRPr sz="1100" b="0" i="0" kern="1200" cap="all" baseline="0">
          <a:solidFill>
            <a:schemeClr val="bg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18.xml"/><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6.xml"/></Relationships>
</file>

<file path=ppt/slides/_rels/slide3.xml.rels><?xml version="1.0" encoding="UTF-8" standalone="yes"?>
<Relationships xmlns="http://schemas.openxmlformats.org/package/2006/relationships"><Relationship Id="rId3" Type="http://schemas.openxmlformats.org/officeDocument/2006/relationships/chart" Target="../charts/chart2.xml"/><Relationship Id="rId7" Type="http://schemas.openxmlformats.org/officeDocument/2006/relationships/image" Target="../media/image14.png"/><Relationship Id="rId2" Type="http://schemas.openxmlformats.org/officeDocument/2006/relationships/chart" Target="../charts/chart1.xml"/><Relationship Id="rId1" Type="http://schemas.openxmlformats.org/officeDocument/2006/relationships/slideLayout" Target="../slideLayouts/slideLayout23.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chart" Target="../charts/chart3.xml"/></Relationships>
</file>

<file path=ppt/slides/_rels/slide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bi4-prod.sigce.caisse-epargne.fr/BOE/OpenDocument/opendoc/openDocument.jsp?iDocID=8644907" TargetMode="External"/><Relationship Id="rId1" Type="http://schemas.openxmlformats.org/officeDocument/2006/relationships/slideLayout" Target="../slideLayouts/slideLayout23.xml"/><Relationship Id="rId5" Type="http://schemas.openxmlformats.org/officeDocument/2006/relationships/image" Target="../media/image17.pn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36.xml"/></Relationships>
</file>

<file path=ppt/slides/_rels/slide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0.xml"/><Relationship Id="rId5" Type="http://schemas.openxmlformats.org/officeDocument/2006/relationships/image" Target="../media/image22.png"/><Relationship Id="rId4" Type="http://schemas.openxmlformats.org/officeDocument/2006/relationships/hyperlink" Target="http://commerciaux.celca.caisse-epargne.fr/download/1302/les-cibles-ponctuelles/13132/book-des-campagnes-du-tf2-2019.pd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9.png"/><Relationship Id="rId1" Type="http://schemas.openxmlformats.org/officeDocument/2006/relationships/slideLayout" Target="../slideLayouts/slideLayout10.xml"/><Relationship Id="rId5" Type="http://schemas.openxmlformats.org/officeDocument/2006/relationships/image" Target="../media/image25.png"/><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8" Type="http://schemas.openxmlformats.org/officeDocument/2006/relationships/hyperlink" Target="http://assurances.caisse-epargne.fr/static/admin/moxiemanager/data/files/6992_EdEp_CG_Auto_CE_32132.pdf" TargetMode="External"/><Relationship Id="rId3" Type="http://schemas.openxmlformats.org/officeDocument/2006/relationships/hyperlink" Target="http://assurances.caisse-epargne.fr/static/admin/moxiemanager/data/files/6844_EdEp_IPID_CG_Auto4_CE.pdf" TargetMode="External"/><Relationship Id="rId7" Type="http://schemas.openxmlformats.org/officeDocument/2006/relationships/hyperlink" Target="http://assurances.caisse-epargne.fr/static/admin/moxiemanager/data/files/Livret%20Natixis_BD_page.pdf" TargetMode="External"/><Relationship Id="rId2" Type="http://schemas.openxmlformats.org/officeDocument/2006/relationships/hyperlink" Target="http://assurances.caisse-epargne.fr/static/admin/moxiemanager/data/files/Pages%20de%20Book%20CE%20Natixis_AUTO.pdf" TargetMode="External"/><Relationship Id="rId1" Type="http://schemas.openxmlformats.org/officeDocument/2006/relationships/slideLayout" Target="../slideLayouts/slideLayout10.xml"/><Relationship Id="rId6" Type="http://schemas.openxmlformats.org/officeDocument/2006/relationships/hyperlink" Target="https://bookassurance-nonvie.com/" TargetMode="External"/><Relationship Id="rId5" Type="http://schemas.openxmlformats.org/officeDocument/2006/relationships/hyperlink" Target="http://comparateur.bpcea.caisse-epargne.fr/Comparateur?ctxt=CE&amp;prod=auto" TargetMode="External"/><Relationship Id="rId4" Type="http://schemas.openxmlformats.org/officeDocument/2006/relationships/hyperlink" Target="http://assurances.caisse-epargne.fr/static/admin/moxiemanager/data/files/6184_EdEp_FicheAuto.pdf" TargetMode="External"/><Relationship Id="rId9" Type="http://schemas.openxmlformats.org/officeDocument/2006/relationships/image" Target="../media/image21.png"/></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6.png"/><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6.png"/><Relationship Id="rId2" Type="http://schemas.openxmlformats.org/officeDocument/2006/relationships/hyperlink" Target="http://commerciaux.celca.caisse-epargne.fr/download/1576/lhebddo-cegee/14842/lhebddo-2019-semaine-38.pptx" TargetMode="External"/><Relationship Id="rId1" Type="http://schemas.openxmlformats.org/officeDocument/2006/relationships/slideLayout" Target="../slideLayouts/slideLayout10.xml"/><Relationship Id="rId6" Type="http://schemas.openxmlformats.org/officeDocument/2006/relationships/image" Target="../media/image22.png"/><Relationship Id="rId5" Type="http://schemas.openxmlformats.org/officeDocument/2006/relationships/hyperlink" Target="http://commerciaux.celca.caisse-epargne.fr/download/1302/les-cibles-ponctuelles/13132/book-des-campagnes-du-tf2-2019.pdf" TargetMode="External"/><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7.png"/><Relationship Id="rId1" Type="http://schemas.openxmlformats.org/officeDocument/2006/relationships/slideLayout" Target="../slideLayouts/slideLayout10.xml"/><Relationship Id="rId5" Type="http://schemas.openxmlformats.org/officeDocument/2006/relationships/image" Target="../media/image25.png"/><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hyperlink" Target="http://assurances.caisse-epargne.fr/static/admin/moxiemanager/data/files/GAVGI700-IPID%20GAV%20-desktop.pdf" TargetMode="External"/><Relationship Id="rId7" Type="http://schemas.openxmlformats.org/officeDocument/2006/relationships/hyperlink" Target="http://assurances.caisse-epargne.fr/static/admin/moxiemanager/data/files/GAV.pdf" TargetMode="External"/><Relationship Id="rId2" Type="http://schemas.openxmlformats.org/officeDocument/2006/relationships/hyperlink" Target="http://assurances.caisse-epargne.fr/static/admin/moxiemanager/data/files/Pages%20de%20Book%20CE%20Natixis_GAV.pdf" TargetMode="External"/><Relationship Id="rId1" Type="http://schemas.openxmlformats.org/officeDocument/2006/relationships/slideLayout" Target="../slideLayouts/slideLayout10.xml"/><Relationship Id="rId6" Type="http://schemas.openxmlformats.org/officeDocument/2006/relationships/hyperlink" Target="http://assurances.caisse-epargne.fr/static/admin/moxiemanager/data/files/Livret%20Natixis_BD_page.pdf" TargetMode="External"/><Relationship Id="rId5" Type="http://schemas.openxmlformats.org/officeDocument/2006/relationships/hyperlink" Target="https://bookassurance-nonvie.com/" TargetMode="External"/><Relationship Id="rId4" Type="http://schemas.openxmlformats.org/officeDocument/2006/relationships/hyperlink" Target="http://assurances.caisse-epargne.fr/static/admin/moxiemanager/data/files/FP%20-%20Garantie%20des%20accidents%20de%20la%20vie_GAV%202019.pdf" TargetMode="External"/></Relationships>
</file>

<file path=ppt/slides/_rels/slide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6.png"/><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hyperlink" Target="http://commerciaux.celca.caisse-epargne.fr/download/1302/les-cibles-ponctuelles/13132/book-des-campagnes-du-tf2-2019.pdf" TargetMode="External"/><Relationship Id="rId2" Type="http://schemas.openxmlformats.org/officeDocument/2006/relationships/image" Target="../media/image21.png"/><Relationship Id="rId1" Type="http://schemas.openxmlformats.org/officeDocument/2006/relationships/slideLayout" Target="../slideLayouts/slideLayout10.xml"/><Relationship Id="rId5" Type="http://schemas.openxmlformats.org/officeDocument/2006/relationships/image" Target="../media/image26.png"/><Relationship Id="rId4" Type="http://schemas.openxmlformats.org/officeDocument/2006/relationships/image" Target="../media/image2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7.png"/><Relationship Id="rId1" Type="http://schemas.openxmlformats.org/officeDocument/2006/relationships/slideLayout" Target="../slideLayouts/slideLayout10.xml"/><Relationship Id="rId5" Type="http://schemas.openxmlformats.org/officeDocument/2006/relationships/image" Target="../media/image25.png"/><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8" Type="http://schemas.openxmlformats.org/officeDocument/2006/relationships/hyperlink" Target="http://comparateur.bpcea.caisse-epargne.fr/Comparateur?ctxt=CE&amp;prod=sante" TargetMode="External"/><Relationship Id="rId3" Type="http://schemas.openxmlformats.org/officeDocument/2006/relationships/hyperlink" Target="http://assurances.caisse-epargne.fr/static/admin/moxiemanager/data/files/sant%C3%A9.pdf" TargetMode="External"/><Relationship Id="rId7" Type="http://schemas.openxmlformats.org/officeDocument/2006/relationships/hyperlink" Target="http://p1pappcara01.bpcea.caisse-epargne.fr/data/mediatheque_e8b8c/fiche/246/ce_part_-_ex_rbt_sante_94e9c.pdf" TargetMode="External"/><Relationship Id="rId12" Type="http://schemas.openxmlformats.org/officeDocument/2006/relationships/image" Target="../media/image21.png"/><Relationship Id="rId2" Type="http://schemas.openxmlformats.org/officeDocument/2006/relationships/hyperlink" Target="http://assurances.caisse-epargne.fr/static/admin/moxiemanager/data/files/Fiche_sant%C3%A9.pdf" TargetMode="External"/><Relationship Id="rId1" Type="http://schemas.openxmlformats.org/officeDocument/2006/relationships/slideLayout" Target="../slideLayouts/slideLayout10.xml"/><Relationship Id="rId6" Type="http://schemas.openxmlformats.org/officeDocument/2006/relationships/hyperlink" Target="https://simulateur.bpce-bp-prod-sante1.nfrance.net/#/CE/accueil?codeEntite=CENAT&amp;idEntite=99999" TargetMode="External"/><Relationship Id="rId11" Type="http://schemas.openxmlformats.org/officeDocument/2006/relationships/hyperlink" Target="http://assurances.caisse-epargne.fr/static/admin/moxiemanager/data/files/Memo_Santeclair.pdf" TargetMode="External"/><Relationship Id="rId5" Type="http://schemas.openxmlformats.org/officeDocument/2006/relationships/hyperlink" Target="https://simulateur.bpce-bp-prod-sante1.nfrance.net/#/CE/etape/eyJhbGciOiJIUzM4NCJ9.eyJwcm9mb25kZXVyIjo5LCJudW1lcm9FdGFwZSI6MSwicXVlc3Rpb25uYWlyZUlkIjoyLCJkb21haW5JZCI6MiwiZXhwIjoxNTY5MzM3MzMxfQ.s6WpLVAFj-PpAWoGhE3PZZAKWNkH2F_fPQOhHLgLoahFeUxbx5Ov8-jbOMS7rcf-/0?codeEntite=CENAT&amp;idEntite=99999" TargetMode="External"/><Relationship Id="rId10" Type="http://schemas.openxmlformats.org/officeDocument/2006/relationships/hyperlink" Target="http://p1pappcara01.bpcea.caisse-epargne.fr/data/mediatheque_e8b8c/fiche/244/oav_100_sante_ce_8737f.pdf" TargetMode="External"/><Relationship Id="rId4" Type="http://schemas.openxmlformats.org/officeDocument/2006/relationships/hyperlink" Target="http://assurances.caisse-epargne.fr/static/admin/moxiemanager/data/files/6283_EdEp_FicheGarantieSante%CC%81.pdf" TargetMode="External"/><Relationship Id="rId9" Type="http://schemas.openxmlformats.org/officeDocument/2006/relationships/hyperlink" Target="http://p1pappcara01.bpcea.caisse-epargne.fr/data/mediatheque_e8b8c/fiche/247/ce_part_als_mos_-_ex_rbt_sante_bca9d.pdf" TargetMode="External"/></Relationships>
</file>

<file path=ppt/slides/_rels/slide2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hyperlink" Target="http://commerciaux.celca.caisse-epargne.fr/download/317/assurances-iard/14883/gamme-assurance-non-vie_ce.pdf" TargetMode="External"/><Relationship Id="rId2" Type="http://schemas.openxmlformats.org/officeDocument/2006/relationships/image" Target="../media/image21.png"/><Relationship Id="rId1" Type="http://schemas.openxmlformats.org/officeDocument/2006/relationships/slideLayout" Target="../slideLayouts/slideLayout10.xml"/><Relationship Id="rId6" Type="http://schemas.openxmlformats.org/officeDocument/2006/relationships/image" Target="../media/image29.png"/><Relationship Id="rId5" Type="http://schemas.openxmlformats.org/officeDocument/2006/relationships/image" Target="../media/image22.png"/><Relationship Id="rId4" Type="http://schemas.openxmlformats.org/officeDocument/2006/relationships/image" Target="../media/image28.png"/></Relationships>
</file>

<file path=ppt/slides/_rels/slide2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eg"/><Relationship Id="rId1" Type="http://schemas.openxmlformats.org/officeDocument/2006/relationships/slideLayout" Target="../slideLayouts/slideLayout13.xml"/><Relationship Id="rId5" Type="http://schemas.openxmlformats.org/officeDocument/2006/relationships/image" Target="../media/image33.jpeg"/><Relationship Id="rId4" Type="http://schemas.openxmlformats.org/officeDocument/2006/relationships/image" Target="../media/image32.png"/></Relationships>
</file>

<file path=ppt/slides/_rels/slide3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34.emf"/><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8"/>
          <p:cNvSpPr>
            <a:spLocks noGrp="1"/>
          </p:cNvSpPr>
          <p:nvPr>
            <p:ph type="title" idx="4294967295"/>
          </p:nvPr>
        </p:nvSpPr>
        <p:spPr>
          <a:xfrm>
            <a:off x="0" y="2780928"/>
            <a:ext cx="3672408" cy="2185214"/>
          </a:xfrm>
        </p:spPr>
        <p:txBody>
          <a:bodyPr/>
          <a:lstStyle/>
          <a:p>
            <a:r>
              <a:rPr lang="fr-FR" sz="3200" dirty="0" smtClean="0">
                <a:solidFill>
                  <a:srgbClr val="C00000"/>
                </a:solidFill>
              </a:rPr>
              <a:t>IARD</a:t>
            </a:r>
            <a:r>
              <a:rPr lang="fr-FR" sz="2800" dirty="0" smtClean="0">
                <a:solidFill>
                  <a:srgbClr val="C00000"/>
                </a:solidFill>
              </a:rPr>
              <a:t/>
            </a:r>
            <a:br>
              <a:rPr lang="fr-FR" sz="2800" dirty="0" smtClean="0">
                <a:solidFill>
                  <a:srgbClr val="C00000"/>
                </a:solidFill>
              </a:rPr>
            </a:br>
            <a:r>
              <a:rPr lang="fr-FR" sz="2000" dirty="0" smtClean="0"/>
              <a:t>Auto</a:t>
            </a:r>
            <a:br>
              <a:rPr lang="fr-FR" sz="2000" dirty="0" smtClean="0"/>
            </a:br>
            <a:r>
              <a:rPr lang="fr-FR" sz="2000" dirty="0" smtClean="0"/>
              <a:t>GAV</a:t>
            </a:r>
            <a:br>
              <a:rPr lang="fr-FR" sz="2000" dirty="0" smtClean="0"/>
            </a:br>
            <a:r>
              <a:rPr lang="fr-FR" sz="2000" dirty="0" smtClean="0"/>
              <a:t>Santé</a:t>
            </a:r>
            <a:br>
              <a:rPr lang="fr-FR" sz="2000" dirty="0" smtClean="0"/>
            </a:br>
            <a:r>
              <a:rPr lang="fr-FR" sz="2800" dirty="0" smtClean="0"/>
              <a:t/>
            </a:r>
            <a:br>
              <a:rPr lang="fr-FR" sz="2800" dirty="0" smtClean="0"/>
            </a:br>
            <a:endParaRPr lang="fr-FR" sz="1600" dirty="0">
              <a:solidFill>
                <a:srgbClr val="C00000"/>
              </a:solidFill>
            </a:endParaRPr>
          </a:p>
        </p:txBody>
      </p:sp>
      <p:sp>
        <p:nvSpPr>
          <p:cNvPr id="4" name="Espace réservé du texte 139"/>
          <p:cNvSpPr>
            <a:spLocks noGrp="1"/>
          </p:cNvSpPr>
          <p:nvPr/>
        </p:nvSpPr>
        <p:spPr>
          <a:xfrm>
            <a:off x="1475656" y="6381328"/>
            <a:ext cx="4464496" cy="346075"/>
          </a:xfrm>
          <a:prstGeom prst="rect">
            <a:avLst/>
          </a:prstGeom>
        </p:spPr>
        <p:txBody>
          <a:bodyPr vert="horz" lIns="0" tIns="45720" rIns="91440" bIns="45720" rtlCol="0">
            <a:noAutofit/>
          </a:bodyPr>
          <a:lstStyle>
            <a:lvl1pPr marL="0" indent="0" algn="ctr" defTabSz="914400" rtl="0" eaLnBrk="1" latinLnBrk="0" hangingPunct="1">
              <a:spcBef>
                <a:spcPct val="20000"/>
              </a:spcBef>
              <a:buClr>
                <a:schemeClr val="tx2"/>
              </a:buClr>
              <a:buFont typeface="Wingdings" panose="05000000000000000000" pitchFamily="2" charset="2"/>
              <a:buNone/>
              <a:defRPr sz="1800" b="1" kern="1200">
                <a:solidFill>
                  <a:schemeClr val="bg1"/>
                </a:solidFill>
                <a:effectLst>
                  <a:outerShdw blurRad="38100" dist="38100" dir="2700000" algn="tl">
                    <a:srgbClr val="000000">
                      <a:alpha val="43137"/>
                    </a:srgbClr>
                  </a:outerShdw>
                </a:effectLst>
                <a:latin typeface="+mn-lt"/>
                <a:ea typeface="+mn-ea"/>
                <a:cs typeface="+mn-cs"/>
              </a:defRPr>
            </a:lvl1pPr>
            <a:lvl2pPr marL="457200" indent="0" algn="l" defTabSz="914400" rtl="0" eaLnBrk="1" latinLnBrk="0" hangingPunct="1">
              <a:spcBef>
                <a:spcPct val="20000"/>
              </a:spcBef>
              <a:buClr>
                <a:schemeClr val="bg2"/>
              </a:buClr>
              <a:buFont typeface="Wingdings" panose="05000000000000000000" pitchFamily="2" charset="2"/>
              <a:buNone/>
              <a:defRPr sz="1200" b="0" kern="1200">
                <a:solidFill>
                  <a:schemeClr val="bg1"/>
                </a:solidFill>
                <a:latin typeface="+mn-lt"/>
                <a:ea typeface="+mn-ea"/>
                <a:cs typeface="+mn-cs"/>
              </a:defRPr>
            </a:lvl2pPr>
            <a:lvl3pPr marL="914400" indent="0" algn="l" defTabSz="914400" rtl="0" eaLnBrk="1" latinLnBrk="0" hangingPunct="1">
              <a:spcBef>
                <a:spcPct val="20000"/>
              </a:spcBef>
              <a:buClr>
                <a:schemeClr val="tx2"/>
              </a:buClr>
              <a:buFont typeface="Wingdings" panose="05000000000000000000" pitchFamily="2" charset="2"/>
              <a:buNone/>
              <a:defRPr sz="1200" b="0" kern="1200">
                <a:solidFill>
                  <a:schemeClr val="bg1"/>
                </a:solidFill>
                <a:latin typeface="+mn-lt"/>
                <a:ea typeface="+mn-ea"/>
                <a:cs typeface="+mn-cs"/>
              </a:defRPr>
            </a:lvl3pPr>
            <a:lvl4pPr marL="1371600" indent="0" algn="l" defTabSz="914400" rtl="0" eaLnBrk="1" latinLnBrk="0" hangingPunct="1">
              <a:spcBef>
                <a:spcPct val="20000"/>
              </a:spcBef>
              <a:buClr>
                <a:schemeClr val="bg2"/>
              </a:buClr>
              <a:buFont typeface="Wingdings" panose="05000000000000000000" pitchFamily="2" charset="2"/>
              <a:buNone/>
              <a:defRPr sz="1200" b="0" kern="1200">
                <a:solidFill>
                  <a:schemeClr val="bg1"/>
                </a:solidFill>
                <a:latin typeface="+mn-lt"/>
                <a:ea typeface="+mn-ea"/>
                <a:cs typeface="+mn-cs"/>
              </a:defRPr>
            </a:lvl4pPr>
            <a:lvl5pPr marL="1828800" indent="0" algn="l" defTabSz="914400" rtl="0" eaLnBrk="1" latinLnBrk="0" hangingPunct="1">
              <a:spcBef>
                <a:spcPct val="20000"/>
              </a:spcBef>
              <a:buClr>
                <a:schemeClr val="tx2"/>
              </a:buClr>
              <a:buFont typeface="Wingdings" panose="05000000000000000000" pitchFamily="2" charset="2"/>
              <a:buNone/>
              <a:defRPr sz="1200" b="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Clr>
                <a:srgbClr val="FCBE04"/>
              </a:buClr>
            </a:pPr>
            <a:r>
              <a:rPr lang="fr-FR" dirty="0" smtClean="0">
                <a:solidFill>
                  <a:prstClr val="white"/>
                </a:solidFill>
                <a:effectLst/>
              </a:rPr>
              <a:t>Heure du Jeudi du 19 septembre 2019</a:t>
            </a:r>
            <a:endParaRPr lang="fr-FR" dirty="0">
              <a:solidFill>
                <a:prstClr val="white"/>
              </a:solidFill>
              <a:effectLst/>
            </a:endParaRPr>
          </a:p>
        </p:txBody>
      </p:sp>
      <p:sp>
        <p:nvSpPr>
          <p:cNvPr id="3" name="AutoShape 4" descr="Résultat de recherche d'images pour &quot;passer le ,relais&quot;"/>
          <p:cNvSpPr>
            <a:spLocks noChangeAspect="1" noChangeArrowheads="1"/>
          </p:cNvSpPr>
          <p:nvPr/>
        </p:nvSpPr>
        <p:spPr bwMode="auto">
          <a:xfrm>
            <a:off x="6350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 name="AutoShape 6" descr="Résultat de recherche d'images pour &quot;passer le ,relais&quot;"/>
          <p:cNvSpPr>
            <a:spLocks noChangeAspect="1" noChangeArrowheads="1"/>
          </p:cNvSpPr>
          <p:nvPr/>
        </p:nvSpPr>
        <p:spPr bwMode="auto">
          <a:xfrm>
            <a:off x="215900"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1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32870" y="0"/>
            <a:ext cx="1058539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Chevron 6"/>
          <p:cNvSpPr/>
          <p:nvPr/>
        </p:nvSpPr>
        <p:spPr>
          <a:xfrm>
            <a:off x="7100906" y="-14043"/>
            <a:ext cx="4248472" cy="6872043"/>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3" name="Chevron 12"/>
          <p:cNvSpPr/>
          <p:nvPr/>
        </p:nvSpPr>
        <p:spPr>
          <a:xfrm>
            <a:off x="-80516" y="-7022"/>
            <a:ext cx="4004444" cy="6872043"/>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2" name="Rectangle 11"/>
          <p:cNvSpPr/>
          <p:nvPr/>
        </p:nvSpPr>
        <p:spPr>
          <a:xfrm>
            <a:off x="-1332870" y="-14043"/>
            <a:ext cx="3266561" cy="68720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5" name="Connecteur droit 14"/>
          <p:cNvCxnSpPr/>
          <p:nvPr/>
        </p:nvCxnSpPr>
        <p:spPr>
          <a:xfrm>
            <a:off x="179580" y="2564904"/>
            <a:ext cx="288032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7" name="Connecteur droit 16"/>
          <p:cNvCxnSpPr/>
          <p:nvPr/>
        </p:nvCxnSpPr>
        <p:spPr>
          <a:xfrm>
            <a:off x="179580" y="4365104"/>
            <a:ext cx="288032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8" name="Titre 8"/>
          <p:cNvSpPr txBox="1">
            <a:spLocks/>
          </p:cNvSpPr>
          <p:nvPr/>
        </p:nvSpPr>
        <p:spPr>
          <a:xfrm>
            <a:off x="215900" y="2780928"/>
            <a:ext cx="2844000" cy="1692771"/>
          </a:xfrm>
          <a:prstGeom prst="rect">
            <a:avLst/>
          </a:prstGeom>
        </p:spPr>
        <p:txBody>
          <a:bodyPr vert="horz" wrap="square" lIns="91440" tIns="45720" rIns="91440" bIns="45720" rtlCol="0" anchor="t" anchorCtr="0">
            <a:spAutoFit/>
          </a:bodyPr>
          <a:lstStyle>
            <a:lvl1pPr algn="ctr" defTabSz="914400" rtl="0" eaLnBrk="1" latinLnBrk="0" hangingPunct="1">
              <a:spcBef>
                <a:spcPct val="0"/>
              </a:spcBef>
              <a:buNone/>
              <a:defRPr sz="3500" b="1" kern="1200" cap="all" baseline="0">
                <a:solidFill>
                  <a:schemeClr val="tx1">
                    <a:lumMod val="50000"/>
                    <a:lumOff val="50000"/>
                  </a:schemeClr>
                </a:solidFill>
                <a:latin typeface="+mj-lt"/>
                <a:ea typeface="+mj-ea"/>
                <a:cs typeface="+mj-cs"/>
              </a:defRPr>
            </a:lvl1pPr>
          </a:lstStyle>
          <a:p>
            <a:r>
              <a:rPr lang="fr-FR" sz="2800" dirty="0" smtClean="0">
                <a:solidFill>
                  <a:srgbClr val="C00000"/>
                </a:solidFill>
              </a:rPr>
              <a:t>OFFRE IARD</a:t>
            </a:r>
            <a:r>
              <a:rPr lang="fr-FR" sz="2800" dirty="0" smtClean="0"/>
              <a:t/>
            </a:r>
            <a:br>
              <a:rPr lang="fr-FR" sz="2800" dirty="0" smtClean="0"/>
            </a:br>
            <a:r>
              <a:rPr lang="fr-FR" sz="2000" dirty="0" smtClean="0"/>
              <a:t>AUTO</a:t>
            </a:r>
          </a:p>
          <a:p>
            <a:r>
              <a:rPr lang="fr-FR" sz="2000" dirty="0" smtClean="0"/>
              <a:t>GAV</a:t>
            </a:r>
          </a:p>
          <a:p>
            <a:r>
              <a:rPr lang="fr-FR" sz="2000" dirty="0" smtClean="0"/>
              <a:t>SANTÉ</a:t>
            </a:r>
            <a:br>
              <a:rPr lang="fr-FR" sz="2000" dirty="0" smtClean="0"/>
            </a:br>
            <a:endParaRPr lang="fr-FR" sz="1600" dirty="0">
              <a:solidFill>
                <a:srgbClr val="C00000"/>
              </a:solidFill>
            </a:endParaRPr>
          </a:p>
        </p:txBody>
      </p:sp>
      <p:sp>
        <p:nvSpPr>
          <p:cNvPr id="19" name="Espace réservé du texte 139"/>
          <p:cNvSpPr>
            <a:spLocks noGrp="1"/>
          </p:cNvSpPr>
          <p:nvPr/>
        </p:nvSpPr>
        <p:spPr>
          <a:xfrm>
            <a:off x="2627784" y="6146427"/>
            <a:ext cx="4464496" cy="346075"/>
          </a:xfrm>
          <a:prstGeom prst="rect">
            <a:avLst/>
          </a:prstGeom>
        </p:spPr>
        <p:txBody>
          <a:bodyPr vert="horz" lIns="0" tIns="45720" rIns="91440" bIns="45720" rtlCol="0">
            <a:noAutofit/>
          </a:bodyPr>
          <a:lstStyle>
            <a:lvl1pPr marL="0" indent="0" algn="ctr" defTabSz="914400" rtl="0" eaLnBrk="1" latinLnBrk="0" hangingPunct="1">
              <a:spcBef>
                <a:spcPct val="20000"/>
              </a:spcBef>
              <a:buClr>
                <a:schemeClr val="tx2"/>
              </a:buClr>
              <a:buFont typeface="Wingdings" panose="05000000000000000000" pitchFamily="2" charset="2"/>
              <a:buNone/>
              <a:defRPr sz="1800" b="1" kern="1200">
                <a:solidFill>
                  <a:schemeClr val="bg1"/>
                </a:solidFill>
                <a:effectLst>
                  <a:outerShdw blurRad="38100" dist="38100" dir="2700000" algn="tl">
                    <a:srgbClr val="000000">
                      <a:alpha val="43137"/>
                    </a:srgbClr>
                  </a:outerShdw>
                </a:effectLst>
                <a:latin typeface="+mn-lt"/>
                <a:ea typeface="+mn-ea"/>
                <a:cs typeface="+mn-cs"/>
              </a:defRPr>
            </a:lvl1pPr>
            <a:lvl2pPr marL="457200" indent="0" algn="l" defTabSz="914400" rtl="0" eaLnBrk="1" latinLnBrk="0" hangingPunct="1">
              <a:spcBef>
                <a:spcPct val="20000"/>
              </a:spcBef>
              <a:buClr>
                <a:schemeClr val="bg2"/>
              </a:buClr>
              <a:buFont typeface="Wingdings" panose="05000000000000000000" pitchFamily="2" charset="2"/>
              <a:buNone/>
              <a:defRPr sz="1200" b="0" kern="1200">
                <a:solidFill>
                  <a:schemeClr val="bg1"/>
                </a:solidFill>
                <a:latin typeface="+mn-lt"/>
                <a:ea typeface="+mn-ea"/>
                <a:cs typeface="+mn-cs"/>
              </a:defRPr>
            </a:lvl2pPr>
            <a:lvl3pPr marL="914400" indent="0" algn="l" defTabSz="914400" rtl="0" eaLnBrk="1" latinLnBrk="0" hangingPunct="1">
              <a:spcBef>
                <a:spcPct val="20000"/>
              </a:spcBef>
              <a:buClr>
                <a:schemeClr val="tx2"/>
              </a:buClr>
              <a:buFont typeface="Wingdings" panose="05000000000000000000" pitchFamily="2" charset="2"/>
              <a:buNone/>
              <a:defRPr sz="1200" b="0" kern="1200">
                <a:solidFill>
                  <a:schemeClr val="bg1"/>
                </a:solidFill>
                <a:latin typeface="+mn-lt"/>
                <a:ea typeface="+mn-ea"/>
                <a:cs typeface="+mn-cs"/>
              </a:defRPr>
            </a:lvl3pPr>
            <a:lvl4pPr marL="1371600" indent="0" algn="l" defTabSz="914400" rtl="0" eaLnBrk="1" latinLnBrk="0" hangingPunct="1">
              <a:spcBef>
                <a:spcPct val="20000"/>
              </a:spcBef>
              <a:buClr>
                <a:schemeClr val="bg2"/>
              </a:buClr>
              <a:buFont typeface="Wingdings" panose="05000000000000000000" pitchFamily="2" charset="2"/>
              <a:buNone/>
              <a:defRPr sz="1200" b="0" kern="1200">
                <a:solidFill>
                  <a:schemeClr val="bg1"/>
                </a:solidFill>
                <a:latin typeface="+mn-lt"/>
                <a:ea typeface="+mn-ea"/>
                <a:cs typeface="+mn-cs"/>
              </a:defRPr>
            </a:lvl4pPr>
            <a:lvl5pPr marL="1828800" indent="0" algn="l" defTabSz="914400" rtl="0" eaLnBrk="1" latinLnBrk="0" hangingPunct="1">
              <a:spcBef>
                <a:spcPct val="20000"/>
              </a:spcBef>
              <a:buClr>
                <a:schemeClr val="tx2"/>
              </a:buClr>
              <a:buFont typeface="Wingdings" panose="05000000000000000000" pitchFamily="2" charset="2"/>
              <a:buNone/>
              <a:defRPr sz="1200" b="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Clr>
                <a:srgbClr val="FCBE04"/>
              </a:buClr>
            </a:pPr>
            <a:r>
              <a:rPr lang="fr-FR" dirty="0" smtClean="0">
                <a:solidFill>
                  <a:prstClr val="white"/>
                </a:solidFill>
                <a:effectLst/>
              </a:rPr>
              <a:t>Heure du Jeudi du 26 septembre 2019</a:t>
            </a:r>
            <a:endParaRPr lang="fr-FR" dirty="0">
              <a:solidFill>
                <a:prstClr val="white"/>
              </a:solidFill>
              <a:effectLst/>
            </a:endParaRPr>
          </a:p>
        </p:txBody>
      </p:sp>
      <p:pic>
        <p:nvPicPr>
          <p:cNvPr id="2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2358" y="160337"/>
            <a:ext cx="914400" cy="885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3"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79565" y="6364070"/>
            <a:ext cx="1347804" cy="4184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Rectangle 15"/>
          <p:cNvSpPr/>
          <p:nvPr/>
        </p:nvSpPr>
        <p:spPr>
          <a:xfrm>
            <a:off x="-2196752" y="-14043"/>
            <a:ext cx="2116450" cy="687906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22"/>
          <p:cNvSpPr/>
          <p:nvPr/>
        </p:nvSpPr>
        <p:spPr>
          <a:xfrm>
            <a:off x="9252520" y="-27384"/>
            <a:ext cx="2096858" cy="687906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7662524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9767" r="8916"/>
          <a:stretch/>
        </p:blipFill>
        <p:spPr bwMode="auto">
          <a:xfrm>
            <a:off x="5655980" y="138"/>
            <a:ext cx="3596540" cy="6857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itre 5"/>
          <p:cNvSpPr>
            <a:spLocks noGrp="1"/>
          </p:cNvSpPr>
          <p:nvPr>
            <p:ph type="title"/>
          </p:nvPr>
        </p:nvSpPr>
        <p:spPr>
          <a:xfrm>
            <a:off x="1043608" y="404664"/>
            <a:ext cx="3816424" cy="523220"/>
          </a:xfrm>
        </p:spPr>
        <p:txBody>
          <a:bodyPr/>
          <a:lstStyle/>
          <a:p>
            <a:r>
              <a:rPr lang="fr-FR" sz="2800" b="0" dirty="0" smtClean="0">
                <a:solidFill>
                  <a:srgbClr val="C00000"/>
                </a:solidFill>
                <a:latin typeface="Calibri" panose="020F0502020204030204" pitchFamily="34" charset="0"/>
                <a:cs typeface="Calibri" panose="020F0502020204030204" pitchFamily="34" charset="0"/>
              </a:rPr>
              <a:t>SOMMAIRE</a:t>
            </a:r>
            <a:endParaRPr lang="fr-FR" sz="2800" b="0" dirty="0">
              <a:solidFill>
                <a:srgbClr val="C00000"/>
              </a:solidFill>
              <a:latin typeface="Calibri" panose="020F0502020204030204" pitchFamily="34" charset="0"/>
              <a:cs typeface="Calibri" panose="020F0502020204030204" pitchFamily="34" charset="0"/>
            </a:endParaRPr>
          </a:p>
        </p:txBody>
      </p:sp>
      <p:sp>
        <p:nvSpPr>
          <p:cNvPr id="2" name="Espace réservé du numéro de diapositive 1"/>
          <p:cNvSpPr>
            <a:spLocks noGrp="1"/>
          </p:cNvSpPr>
          <p:nvPr>
            <p:ph type="sldNum" sz="quarter" idx="11"/>
          </p:nvPr>
        </p:nvSpPr>
        <p:spPr/>
        <p:txBody>
          <a:bodyPr/>
          <a:lstStyle/>
          <a:p>
            <a:fld id="{0536D7D7-E68B-4848-A580-3E20DDE126DB}" type="slidenum">
              <a:rPr lang="fr-FR" smtClean="0">
                <a:solidFill>
                  <a:prstClr val="white"/>
                </a:solidFill>
              </a:rPr>
              <a:pPr/>
              <a:t>2</a:t>
            </a:fld>
            <a:endParaRPr lang="fr-FR" dirty="0">
              <a:solidFill>
                <a:prstClr val="white"/>
              </a:solidFill>
            </a:endParaRPr>
          </a:p>
        </p:txBody>
      </p:sp>
      <p:sp>
        <p:nvSpPr>
          <p:cNvPr id="3" name="ZoneTexte 2"/>
          <p:cNvSpPr txBox="1"/>
          <p:nvPr/>
        </p:nvSpPr>
        <p:spPr>
          <a:xfrm>
            <a:off x="679708" y="1556792"/>
            <a:ext cx="5332452" cy="4555093"/>
          </a:xfrm>
          <a:prstGeom prst="rect">
            <a:avLst/>
          </a:prstGeom>
          <a:noFill/>
        </p:spPr>
        <p:txBody>
          <a:bodyPr wrap="square" rtlCol="0">
            <a:spAutoFit/>
          </a:bodyPr>
          <a:lstStyle/>
          <a:p>
            <a:pPr marL="285750" indent="-285750">
              <a:buFont typeface="Wingdings" panose="05000000000000000000" pitchFamily="2" charset="2"/>
              <a:buChar char="q"/>
            </a:pPr>
            <a:r>
              <a:rPr lang="fr-FR" b="1" dirty="0" smtClean="0">
                <a:solidFill>
                  <a:schemeClr val="tx1">
                    <a:lumMod val="50000"/>
                    <a:lumOff val="50000"/>
                  </a:schemeClr>
                </a:solidFill>
                <a:latin typeface="Calibri" panose="020F0502020204030204" pitchFamily="34" charset="0"/>
              </a:rPr>
              <a:t>CONTEXTE ET ENJEUX</a:t>
            </a:r>
          </a:p>
          <a:p>
            <a:pPr marL="285750" indent="-285750">
              <a:buFont typeface="Wingdings" panose="05000000000000000000" pitchFamily="2" charset="2"/>
              <a:buChar char="q"/>
            </a:pPr>
            <a:endParaRPr lang="fr-FR" b="1" dirty="0">
              <a:solidFill>
                <a:schemeClr val="tx1">
                  <a:lumMod val="50000"/>
                  <a:lumOff val="50000"/>
                </a:schemeClr>
              </a:solidFill>
              <a:latin typeface="Calibri" panose="020F0502020204030204" pitchFamily="34" charset="0"/>
            </a:endParaRPr>
          </a:p>
          <a:p>
            <a:pPr marL="285750" indent="-285750">
              <a:buFont typeface="Wingdings" panose="05000000000000000000" pitchFamily="2" charset="2"/>
              <a:buChar char="q"/>
            </a:pPr>
            <a:r>
              <a:rPr lang="fr-FR" b="1" dirty="0" smtClean="0">
                <a:solidFill>
                  <a:schemeClr val="tx1">
                    <a:lumMod val="50000"/>
                    <a:lumOff val="50000"/>
                  </a:schemeClr>
                </a:solidFill>
                <a:latin typeface="Calibri" panose="020F0502020204030204" pitchFamily="34" charset="0"/>
              </a:rPr>
              <a:t>TOUT SAVOIR SUR LES OFFRES :</a:t>
            </a:r>
          </a:p>
          <a:p>
            <a:pPr lvl="1"/>
            <a:r>
              <a:rPr lang="fr-FR" b="1" dirty="0" smtClean="0">
                <a:solidFill>
                  <a:srgbClr val="C00000"/>
                </a:solidFill>
                <a:latin typeface="Calibri" panose="020F0502020204030204" pitchFamily="34" charset="0"/>
              </a:rPr>
              <a:t>AUTO</a:t>
            </a:r>
            <a:r>
              <a:rPr lang="fr-FR" b="1" dirty="0" smtClean="0">
                <a:solidFill>
                  <a:schemeClr val="tx1">
                    <a:lumMod val="50000"/>
                    <a:lumOff val="50000"/>
                  </a:schemeClr>
                </a:solidFill>
                <a:latin typeface="Calibri" panose="020F0502020204030204" pitchFamily="34" charset="0"/>
              </a:rPr>
              <a:t> – </a:t>
            </a:r>
            <a:r>
              <a:rPr lang="fr-FR" b="1" dirty="0" smtClean="0">
                <a:solidFill>
                  <a:srgbClr val="C00000"/>
                </a:solidFill>
                <a:latin typeface="Calibri" panose="020F0502020204030204" pitchFamily="34" charset="0"/>
              </a:rPr>
              <a:t>Santé</a:t>
            </a:r>
            <a:r>
              <a:rPr lang="fr-FR" b="1" dirty="0" smtClean="0">
                <a:solidFill>
                  <a:schemeClr val="tx1">
                    <a:lumMod val="50000"/>
                    <a:lumOff val="50000"/>
                  </a:schemeClr>
                </a:solidFill>
                <a:latin typeface="Calibri" panose="020F0502020204030204" pitchFamily="34" charset="0"/>
              </a:rPr>
              <a:t> – </a:t>
            </a:r>
            <a:r>
              <a:rPr lang="fr-FR" b="1" dirty="0" smtClean="0">
                <a:solidFill>
                  <a:srgbClr val="C00000"/>
                </a:solidFill>
                <a:latin typeface="Calibri" panose="020F0502020204030204" pitchFamily="34" charset="0"/>
              </a:rPr>
              <a:t>GAV</a:t>
            </a:r>
          </a:p>
          <a:p>
            <a:pPr lvl="1"/>
            <a:endParaRPr lang="fr-FR" b="1" dirty="0">
              <a:solidFill>
                <a:schemeClr val="tx1">
                  <a:lumMod val="50000"/>
                  <a:lumOff val="50000"/>
                </a:schemeClr>
              </a:solidFill>
              <a:latin typeface="Calibri" panose="020F0502020204030204" pitchFamily="34" charset="0"/>
            </a:endParaRPr>
          </a:p>
          <a:p>
            <a:pPr marL="800100" lvl="1" indent="-342900">
              <a:buFont typeface="Wingdings" panose="05000000000000000000" pitchFamily="2" charset="2"/>
              <a:buChar char="§"/>
            </a:pPr>
            <a:r>
              <a:rPr lang="fr-FR" sz="1600" dirty="0" smtClean="0">
                <a:solidFill>
                  <a:schemeClr val="tx1">
                    <a:lumMod val="50000"/>
                    <a:lumOff val="50000"/>
                  </a:schemeClr>
                </a:solidFill>
                <a:latin typeface="Calibri" panose="020F0502020204030204" pitchFamily="34" charset="0"/>
              </a:rPr>
              <a:t>Les avantages à présenter au client,</a:t>
            </a:r>
          </a:p>
          <a:p>
            <a:pPr marL="800100" lvl="1" indent="-342900">
              <a:buFont typeface="Wingdings" panose="05000000000000000000" pitchFamily="2" charset="2"/>
              <a:buChar char="§"/>
            </a:pPr>
            <a:r>
              <a:rPr lang="fr-FR" sz="1600" dirty="0" smtClean="0">
                <a:solidFill>
                  <a:schemeClr val="tx1">
                    <a:lumMod val="50000"/>
                    <a:lumOff val="50000"/>
                  </a:schemeClr>
                </a:solidFill>
                <a:latin typeface="Calibri" panose="020F0502020204030204" pitchFamily="34" charset="0"/>
              </a:rPr>
              <a:t>Les remises et avantages tarifaires,</a:t>
            </a:r>
          </a:p>
          <a:p>
            <a:pPr marL="800100" lvl="1" indent="-342900">
              <a:buFont typeface="Wingdings" panose="05000000000000000000" pitchFamily="2" charset="2"/>
              <a:buChar char="§"/>
            </a:pPr>
            <a:r>
              <a:rPr lang="fr-FR" sz="1600" dirty="0" smtClean="0">
                <a:solidFill>
                  <a:schemeClr val="tx1">
                    <a:lumMod val="50000"/>
                    <a:lumOff val="50000"/>
                  </a:schemeClr>
                </a:solidFill>
                <a:latin typeface="Calibri" panose="020F0502020204030204" pitchFamily="34" charset="0"/>
              </a:rPr>
              <a:t>Les cibles sur mesure,</a:t>
            </a:r>
          </a:p>
          <a:p>
            <a:pPr marL="800100" lvl="1" indent="-342900">
              <a:buFont typeface="Wingdings" panose="05000000000000000000" pitchFamily="2" charset="2"/>
              <a:buChar char="§"/>
            </a:pPr>
            <a:r>
              <a:rPr lang="fr-FR" sz="1600" dirty="0" smtClean="0">
                <a:solidFill>
                  <a:schemeClr val="tx1">
                    <a:lumMod val="50000"/>
                    <a:lumOff val="50000"/>
                  </a:schemeClr>
                </a:solidFill>
                <a:latin typeface="Calibri" panose="020F0502020204030204" pitchFamily="34" charset="0"/>
              </a:rPr>
              <a:t>Les éléments de langage : </a:t>
            </a:r>
          </a:p>
          <a:p>
            <a:pPr marL="1257300" lvl="2" indent="-342900">
              <a:buFont typeface="Courier New" panose="02070309020205020404" pitchFamily="49" charset="0"/>
              <a:buChar char="o"/>
            </a:pPr>
            <a:r>
              <a:rPr lang="fr-FR" sz="1600" dirty="0" smtClean="0">
                <a:solidFill>
                  <a:schemeClr val="tx1">
                    <a:lumMod val="50000"/>
                    <a:lumOff val="50000"/>
                  </a:schemeClr>
                </a:solidFill>
                <a:latin typeface="Calibri" panose="020F0502020204030204" pitchFamily="34" charset="0"/>
              </a:rPr>
              <a:t>questions de découverte, </a:t>
            </a:r>
          </a:p>
          <a:p>
            <a:pPr marL="1257300" lvl="2" indent="-342900">
              <a:buFont typeface="Courier New" panose="02070309020205020404" pitchFamily="49" charset="0"/>
              <a:buChar char="o"/>
            </a:pPr>
            <a:r>
              <a:rPr lang="fr-FR" sz="1600" dirty="0" smtClean="0">
                <a:solidFill>
                  <a:schemeClr val="tx1">
                    <a:lumMod val="50000"/>
                    <a:lumOff val="50000"/>
                  </a:schemeClr>
                </a:solidFill>
                <a:latin typeface="Calibri" panose="020F0502020204030204" pitchFamily="34" charset="0"/>
              </a:rPr>
              <a:t>accroches et objections</a:t>
            </a:r>
          </a:p>
          <a:p>
            <a:pPr marL="800100" lvl="1" indent="-342900">
              <a:buFont typeface="Wingdings" panose="05000000000000000000" pitchFamily="2" charset="2"/>
              <a:buChar char="§"/>
            </a:pPr>
            <a:r>
              <a:rPr lang="fr-FR" sz="1600" dirty="0" smtClean="0">
                <a:solidFill>
                  <a:schemeClr val="tx1">
                    <a:lumMod val="50000"/>
                    <a:lumOff val="50000"/>
                  </a:schemeClr>
                </a:solidFill>
                <a:latin typeface="Calibri" panose="020F0502020204030204" pitchFamily="34" charset="0"/>
              </a:rPr>
              <a:t>L’offre version digitale,</a:t>
            </a:r>
          </a:p>
          <a:p>
            <a:pPr marL="800100" lvl="1" indent="-342900">
              <a:buFont typeface="Wingdings" panose="05000000000000000000" pitchFamily="2" charset="2"/>
              <a:buChar char="§"/>
            </a:pPr>
            <a:r>
              <a:rPr lang="fr-FR" sz="1600" dirty="0" smtClean="0">
                <a:solidFill>
                  <a:schemeClr val="tx1">
                    <a:lumMod val="50000"/>
                    <a:lumOff val="50000"/>
                  </a:schemeClr>
                </a:solidFill>
                <a:latin typeface="Calibri" panose="020F0502020204030204" pitchFamily="34" charset="0"/>
              </a:rPr>
              <a:t>Les outils à disposition.</a:t>
            </a:r>
          </a:p>
          <a:p>
            <a:pPr marL="800100" lvl="1" indent="-342900">
              <a:buFont typeface="Wingdings" panose="05000000000000000000" pitchFamily="2" charset="2"/>
              <a:buChar char="Ø"/>
            </a:pPr>
            <a:endParaRPr lang="fr-FR" b="1" dirty="0">
              <a:solidFill>
                <a:schemeClr val="tx1">
                  <a:lumMod val="50000"/>
                  <a:lumOff val="50000"/>
                </a:schemeClr>
              </a:solidFill>
              <a:latin typeface="Calibri" panose="020F0502020204030204" pitchFamily="34" charset="0"/>
            </a:endParaRPr>
          </a:p>
          <a:p>
            <a:pPr marL="342900" indent="-342900">
              <a:buFont typeface="Wingdings" panose="05000000000000000000" pitchFamily="2" charset="2"/>
              <a:buChar char="q"/>
            </a:pPr>
            <a:r>
              <a:rPr lang="fr-FR" b="1" dirty="0" smtClean="0">
                <a:solidFill>
                  <a:schemeClr val="tx1">
                    <a:lumMod val="50000"/>
                    <a:lumOff val="50000"/>
                  </a:schemeClr>
                </a:solidFill>
                <a:latin typeface="Calibri" panose="020F0502020204030204" pitchFamily="34" charset="0"/>
              </a:rPr>
              <a:t>Nouveauté : le </a:t>
            </a:r>
            <a:r>
              <a:rPr lang="fr-FR" b="1" dirty="0" err="1" smtClean="0">
                <a:solidFill>
                  <a:schemeClr val="tx1">
                    <a:lumMod val="50000"/>
                    <a:lumOff val="50000"/>
                  </a:schemeClr>
                </a:solidFill>
                <a:latin typeface="Calibri" panose="020F0502020204030204" pitchFamily="34" charset="0"/>
              </a:rPr>
              <a:t>mapping</a:t>
            </a:r>
            <a:r>
              <a:rPr lang="fr-FR" b="1" dirty="0" smtClean="0">
                <a:solidFill>
                  <a:schemeClr val="tx1">
                    <a:lumMod val="50000"/>
                    <a:lumOff val="50000"/>
                  </a:schemeClr>
                </a:solidFill>
                <a:latin typeface="Calibri" panose="020F0502020204030204" pitchFamily="34" charset="0"/>
              </a:rPr>
              <a:t> des offres</a:t>
            </a:r>
          </a:p>
          <a:p>
            <a:endParaRPr lang="fr-FR" b="1" dirty="0" smtClean="0">
              <a:solidFill>
                <a:schemeClr val="tx1">
                  <a:lumMod val="50000"/>
                  <a:lumOff val="50000"/>
                </a:schemeClr>
              </a:solidFill>
              <a:latin typeface="Calibri" panose="020F0502020204030204" pitchFamily="34" charset="0"/>
            </a:endParaRPr>
          </a:p>
          <a:p>
            <a:pPr marL="342900" indent="-342900">
              <a:buFont typeface="Wingdings" panose="05000000000000000000" pitchFamily="2" charset="2"/>
              <a:buChar char="q"/>
            </a:pPr>
            <a:r>
              <a:rPr lang="fr-FR" b="1" dirty="0" smtClean="0">
                <a:solidFill>
                  <a:schemeClr val="tx1">
                    <a:lumMod val="50000"/>
                    <a:lumOff val="50000"/>
                  </a:schemeClr>
                </a:solidFill>
                <a:latin typeface="Calibri" panose="020F0502020204030204" pitchFamily="34" charset="0"/>
              </a:rPr>
              <a:t>Numéros utiles</a:t>
            </a:r>
          </a:p>
        </p:txBody>
      </p:sp>
    </p:spTree>
    <p:extLst>
      <p:ext uri="{BB962C8B-B14F-4D97-AF65-F5344CB8AC3E}">
        <p14:creationId xmlns:p14="http://schemas.microsoft.com/office/powerpoint/2010/main" val="387559537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nvPr>
        </p:nvSpPr>
        <p:spPr>
          <a:xfrm>
            <a:off x="1115899" y="220518"/>
            <a:ext cx="7650456" cy="892552"/>
          </a:xfrm>
        </p:spPr>
        <p:txBody>
          <a:bodyPr/>
          <a:lstStyle/>
          <a:p>
            <a:r>
              <a:rPr lang="fr-FR" sz="2000" b="0" cap="none" dirty="0" smtClean="0">
                <a:solidFill>
                  <a:srgbClr val="C00000"/>
                </a:solidFill>
                <a:latin typeface="Calibri" panose="020F0502020204030204" pitchFamily="34" charset="0"/>
                <a:cs typeface="Calibri" panose="020F0502020204030204" pitchFamily="34" charset="0"/>
              </a:rPr>
              <a:t>Contexte &amp; enjeux</a:t>
            </a:r>
            <a:r>
              <a:rPr lang="fr-FR" sz="2400" cap="none" dirty="0" smtClean="0">
                <a:solidFill>
                  <a:srgbClr val="C00000"/>
                </a:solidFill>
                <a:latin typeface="Calibri" panose="020F0502020204030204" pitchFamily="34" charset="0"/>
                <a:cs typeface="Calibri" panose="020F0502020204030204" pitchFamily="34" charset="0"/>
              </a:rPr>
              <a:t/>
            </a:r>
            <a:br>
              <a:rPr lang="fr-FR" sz="2400" cap="none" dirty="0" smtClean="0">
                <a:solidFill>
                  <a:srgbClr val="C00000"/>
                </a:solidFill>
                <a:latin typeface="Calibri" panose="020F0502020204030204" pitchFamily="34" charset="0"/>
                <a:cs typeface="Calibri" panose="020F0502020204030204" pitchFamily="34" charset="0"/>
              </a:rPr>
            </a:br>
            <a:r>
              <a:rPr lang="fr-FR" sz="1600" b="0" cap="none" dirty="0" smtClean="0">
                <a:latin typeface="Calibri" panose="020F0502020204030204" pitchFamily="34" charset="0"/>
                <a:cs typeface="Calibri" panose="020F0502020204030204" pitchFamily="34" charset="0"/>
              </a:rPr>
              <a:t>Les Offres </a:t>
            </a:r>
            <a:r>
              <a:rPr lang="fr-FR" sz="1600" b="0" cap="none" dirty="0">
                <a:latin typeface="Calibri" panose="020F0502020204030204" pitchFamily="34" charset="0"/>
                <a:cs typeface="Calibri" panose="020F0502020204030204" pitchFamily="34" charset="0"/>
              </a:rPr>
              <a:t>IARD Auto, GAV et </a:t>
            </a:r>
            <a:r>
              <a:rPr lang="fr-FR" sz="1600" b="0" cap="none" dirty="0" smtClean="0">
                <a:latin typeface="Calibri" panose="020F0502020204030204" pitchFamily="34" charset="0"/>
                <a:cs typeface="Calibri" panose="020F0502020204030204" pitchFamily="34" charset="0"/>
              </a:rPr>
              <a:t>Santé </a:t>
            </a:r>
            <a:r>
              <a:rPr lang="fr-FR" sz="1600" b="0" cap="none" dirty="0">
                <a:latin typeface="Calibri" panose="020F0502020204030204" pitchFamily="34" charset="0"/>
                <a:cs typeface="Calibri" panose="020F0502020204030204" pitchFamily="34" charset="0"/>
              </a:rPr>
              <a:t>présentent des enjeux importants pour la </a:t>
            </a:r>
            <a:r>
              <a:rPr lang="fr-FR" sz="1600" b="0" cap="none" dirty="0" smtClean="0">
                <a:latin typeface="Calibri" panose="020F0502020204030204" pitchFamily="34" charset="0"/>
                <a:cs typeface="Calibri" panose="020F0502020204030204" pitchFamily="34" charset="0"/>
              </a:rPr>
              <a:t>CEGEE et il est fondamental d’atteindre nos objectifs sur ces lignes.</a:t>
            </a:r>
            <a:endParaRPr lang="fr-FR" sz="1600" b="0" cap="none" dirty="0">
              <a:latin typeface="Calibri" panose="020F0502020204030204" pitchFamily="34" charset="0"/>
              <a:cs typeface="Calibri" panose="020F0502020204030204" pitchFamily="34" charset="0"/>
            </a:endParaRPr>
          </a:p>
        </p:txBody>
      </p:sp>
      <p:sp>
        <p:nvSpPr>
          <p:cNvPr id="2" name="Espace réservé du numéro de diapositive 1"/>
          <p:cNvSpPr>
            <a:spLocks noGrp="1"/>
          </p:cNvSpPr>
          <p:nvPr>
            <p:ph type="sldNum" sz="quarter" idx="15"/>
          </p:nvPr>
        </p:nvSpPr>
        <p:spPr/>
        <p:txBody>
          <a:bodyPr/>
          <a:lstStyle/>
          <a:p>
            <a:fld id="{0536D7D7-E68B-4848-A580-3E20DDE126DB}" type="slidenum">
              <a:rPr lang="fr-FR" smtClean="0">
                <a:solidFill>
                  <a:prstClr val="white"/>
                </a:solidFill>
                <a:latin typeface="Calibri" panose="020F0502020204030204" pitchFamily="34" charset="0"/>
                <a:cs typeface="Calibri" panose="020F0502020204030204" pitchFamily="34" charset="0"/>
              </a:rPr>
              <a:pPr/>
              <a:t>3</a:t>
            </a:fld>
            <a:endParaRPr lang="fr-FR" dirty="0">
              <a:solidFill>
                <a:prstClr val="white"/>
              </a:solidFill>
              <a:latin typeface="Calibri" panose="020F0502020204030204" pitchFamily="34" charset="0"/>
              <a:cs typeface="Calibri" panose="020F0502020204030204" pitchFamily="34" charset="0"/>
            </a:endParaRPr>
          </a:p>
        </p:txBody>
      </p:sp>
      <p:sp>
        <p:nvSpPr>
          <p:cNvPr id="26" name="ZoneTexte 25"/>
          <p:cNvSpPr txBox="1"/>
          <p:nvPr/>
        </p:nvSpPr>
        <p:spPr>
          <a:xfrm>
            <a:off x="5148064" y="2058377"/>
            <a:ext cx="3456384" cy="2970044"/>
          </a:xfrm>
          <a:prstGeom prst="rect">
            <a:avLst/>
          </a:prstGeom>
          <a:noFill/>
          <a:ln>
            <a:solidFill>
              <a:schemeClr val="bg1">
                <a:lumMod val="75000"/>
              </a:schemeClr>
            </a:solidFill>
          </a:ln>
        </p:spPr>
        <p:txBody>
          <a:bodyPr wrap="square" rtlCol="0">
            <a:spAutoFit/>
          </a:bodyPr>
          <a:lstStyle/>
          <a:p>
            <a:pPr marL="171450" indent="-171450">
              <a:buFont typeface="Wingdings" panose="05000000000000000000" pitchFamily="2" charset="2"/>
              <a:buChar char="§"/>
            </a:pPr>
            <a:r>
              <a:rPr lang="fr-FR" sz="1100" dirty="0" smtClean="0">
                <a:solidFill>
                  <a:prstClr val="black">
                    <a:lumMod val="50000"/>
                    <a:lumOff val="50000"/>
                  </a:prstClr>
                </a:solidFill>
                <a:latin typeface="Calibri" panose="020F0502020204030204" pitchFamily="34" charset="0"/>
              </a:rPr>
              <a:t>Notre </a:t>
            </a:r>
            <a:r>
              <a:rPr lang="fr-FR" sz="1100" dirty="0">
                <a:solidFill>
                  <a:prstClr val="black">
                    <a:lumMod val="50000"/>
                    <a:lumOff val="50000"/>
                  </a:prstClr>
                </a:solidFill>
                <a:latin typeface="Calibri" panose="020F0502020204030204" pitchFamily="34" charset="0"/>
              </a:rPr>
              <a:t>rythme est soutenu depuis le début d’année  avec une </a:t>
            </a:r>
            <a:r>
              <a:rPr lang="fr-FR" sz="1100" dirty="0" smtClean="0">
                <a:solidFill>
                  <a:prstClr val="black">
                    <a:lumMod val="50000"/>
                    <a:lumOff val="50000"/>
                  </a:prstClr>
                </a:solidFill>
                <a:latin typeface="Calibri" panose="020F0502020204030204" pitchFamily="34" charset="0"/>
              </a:rPr>
              <a:t>production en hausse par rapport  à 2018 :</a:t>
            </a:r>
          </a:p>
          <a:p>
            <a:endParaRPr lang="fr-FR" sz="1100" dirty="0" smtClean="0">
              <a:solidFill>
                <a:prstClr val="black">
                  <a:lumMod val="50000"/>
                  <a:lumOff val="50000"/>
                </a:prstClr>
              </a:solidFill>
              <a:latin typeface="Calibri" panose="020F0502020204030204" pitchFamily="34" charset="0"/>
            </a:endParaRPr>
          </a:p>
          <a:p>
            <a:pPr marL="628650" lvl="1" indent="-171450">
              <a:buFont typeface="Wingdings" panose="05000000000000000000" pitchFamily="2" charset="2"/>
              <a:buChar char="Ø"/>
            </a:pPr>
            <a:r>
              <a:rPr lang="fr-FR" sz="1100" b="1" dirty="0" smtClean="0">
                <a:solidFill>
                  <a:srgbClr val="C00000"/>
                </a:solidFill>
                <a:latin typeface="Calibri" panose="020F0502020204030204" pitchFamily="34" charset="0"/>
              </a:rPr>
              <a:t>Santé : 	+ 30,5%</a:t>
            </a:r>
          </a:p>
          <a:p>
            <a:pPr marL="628650" lvl="1" indent="-171450">
              <a:buFont typeface="Wingdings" panose="05000000000000000000" pitchFamily="2" charset="2"/>
              <a:buChar char="Ø"/>
            </a:pPr>
            <a:r>
              <a:rPr lang="fr-FR" sz="1100" b="1" dirty="0" smtClean="0">
                <a:solidFill>
                  <a:srgbClr val="C00000"/>
                </a:solidFill>
                <a:latin typeface="Calibri" panose="020F0502020204030204" pitchFamily="34" charset="0"/>
              </a:rPr>
              <a:t>GAV : 	+ 14,2%</a:t>
            </a:r>
          </a:p>
          <a:p>
            <a:pPr marL="628650" lvl="1" indent="-171450">
              <a:buFont typeface="Wingdings" panose="05000000000000000000" pitchFamily="2" charset="2"/>
              <a:buChar char="Ø"/>
            </a:pPr>
            <a:r>
              <a:rPr lang="fr-FR" sz="1100" b="1" dirty="0" smtClean="0">
                <a:solidFill>
                  <a:srgbClr val="C00000"/>
                </a:solidFill>
                <a:latin typeface="Calibri" panose="020F0502020204030204" pitchFamily="34" charset="0"/>
              </a:rPr>
              <a:t>AUTO : 	+ 24,8%</a:t>
            </a:r>
            <a:endParaRPr lang="fr-FR" sz="1100" b="1" dirty="0">
              <a:solidFill>
                <a:srgbClr val="C00000"/>
              </a:solidFill>
              <a:latin typeface="Calibri" panose="020F0502020204030204" pitchFamily="34" charset="0"/>
            </a:endParaRPr>
          </a:p>
          <a:p>
            <a:endParaRPr lang="fr-FR" sz="1100" dirty="0" smtClean="0">
              <a:solidFill>
                <a:prstClr val="black">
                  <a:lumMod val="50000"/>
                  <a:lumOff val="50000"/>
                </a:prstClr>
              </a:solidFill>
              <a:latin typeface="Calibri" panose="020F0502020204030204" pitchFamily="34" charset="0"/>
            </a:endParaRPr>
          </a:p>
          <a:p>
            <a:pPr marL="171450" indent="-171450">
              <a:buFont typeface="Wingdings" panose="05000000000000000000" pitchFamily="2" charset="2"/>
              <a:buChar char="§"/>
            </a:pPr>
            <a:r>
              <a:rPr lang="fr-FR" sz="1100" dirty="0" smtClean="0">
                <a:solidFill>
                  <a:srgbClr val="C00000"/>
                </a:solidFill>
                <a:latin typeface="Calibri" panose="020F0502020204030204" pitchFamily="34" charset="0"/>
              </a:rPr>
              <a:t>Grâce à la semaine de dynamisation</a:t>
            </a:r>
            <a:r>
              <a:rPr lang="fr-FR" sz="1100" dirty="0" smtClean="0">
                <a:solidFill>
                  <a:prstClr val="black">
                    <a:lumMod val="50000"/>
                    <a:lumOff val="50000"/>
                  </a:prstClr>
                </a:solidFill>
                <a:latin typeface="Calibri" panose="020F0502020204030204" pitchFamily="34" charset="0"/>
              </a:rPr>
              <a:t>, le retard a été rattrapé et le cumul des </a:t>
            </a:r>
            <a:r>
              <a:rPr lang="fr-FR" sz="1100" dirty="0" smtClean="0">
                <a:solidFill>
                  <a:srgbClr val="C00000"/>
                </a:solidFill>
                <a:latin typeface="Calibri" panose="020F0502020204030204" pitchFamily="34" charset="0"/>
              </a:rPr>
              <a:t>VB AUTO </a:t>
            </a:r>
            <a:r>
              <a:rPr lang="fr-FR" sz="1100" dirty="0" smtClean="0">
                <a:solidFill>
                  <a:prstClr val="black">
                    <a:lumMod val="50000"/>
                    <a:lumOff val="50000"/>
                  </a:prstClr>
                </a:solidFill>
                <a:latin typeface="Calibri" panose="020F0502020204030204" pitchFamily="34" charset="0"/>
              </a:rPr>
              <a:t>est tout juste dans le trend. Il faut rester vigilant.</a:t>
            </a:r>
          </a:p>
          <a:p>
            <a:pPr marL="171450" indent="-171450">
              <a:buFont typeface="Wingdings" panose="05000000000000000000" pitchFamily="2" charset="2"/>
              <a:buChar char="§"/>
            </a:pPr>
            <a:endParaRPr lang="fr-FR" sz="1100" dirty="0">
              <a:solidFill>
                <a:prstClr val="black">
                  <a:lumMod val="50000"/>
                  <a:lumOff val="50000"/>
                </a:prstClr>
              </a:solidFill>
              <a:latin typeface="Calibri" panose="020F0502020204030204" pitchFamily="34" charset="0"/>
            </a:endParaRPr>
          </a:p>
          <a:p>
            <a:pPr marL="171450" indent="-171450">
              <a:buFont typeface="Wingdings" panose="05000000000000000000" pitchFamily="2" charset="2"/>
              <a:buChar char="§"/>
            </a:pPr>
            <a:r>
              <a:rPr lang="fr-FR" sz="1100" dirty="0" smtClean="0">
                <a:solidFill>
                  <a:prstClr val="black">
                    <a:lumMod val="50000"/>
                    <a:lumOff val="50000"/>
                  </a:prstClr>
                </a:solidFill>
                <a:latin typeface="Calibri" panose="020F0502020204030204" pitchFamily="34" charset="0"/>
              </a:rPr>
              <a:t>Toutefois</a:t>
            </a:r>
            <a:r>
              <a:rPr lang="fr-FR" sz="1100" dirty="0">
                <a:solidFill>
                  <a:prstClr val="black">
                    <a:lumMod val="50000"/>
                    <a:lumOff val="50000"/>
                  </a:prstClr>
                </a:solidFill>
                <a:latin typeface="Calibri" panose="020F0502020204030204" pitchFamily="34" charset="0"/>
              </a:rPr>
              <a:t>, la  </a:t>
            </a:r>
            <a:r>
              <a:rPr lang="fr-FR" sz="1100" dirty="0" smtClean="0">
                <a:solidFill>
                  <a:srgbClr val="C00000"/>
                </a:solidFill>
                <a:latin typeface="Calibri" panose="020F0502020204030204" pitchFamily="34" charset="0"/>
              </a:rPr>
              <a:t>GAV </a:t>
            </a:r>
            <a:r>
              <a:rPr lang="fr-FR" sz="1100" dirty="0">
                <a:solidFill>
                  <a:prstClr val="black">
                    <a:lumMod val="50000"/>
                    <a:lumOff val="50000"/>
                  </a:prstClr>
                </a:solidFill>
                <a:latin typeface="Calibri" panose="020F0502020204030204" pitchFamily="34" charset="0"/>
              </a:rPr>
              <a:t>connaît un retard de production de </a:t>
            </a:r>
            <a:r>
              <a:rPr lang="fr-FR" sz="1100" dirty="0" smtClean="0">
                <a:solidFill>
                  <a:prstClr val="black">
                    <a:lumMod val="50000"/>
                    <a:lumOff val="50000"/>
                  </a:prstClr>
                </a:solidFill>
                <a:latin typeface="Calibri" panose="020F0502020204030204" pitchFamily="34" charset="0"/>
              </a:rPr>
              <a:t>près </a:t>
            </a:r>
            <a:r>
              <a:rPr lang="fr-FR" sz="1100" dirty="0">
                <a:solidFill>
                  <a:prstClr val="black">
                    <a:lumMod val="50000"/>
                    <a:lumOff val="50000"/>
                  </a:prstClr>
                </a:solidFill>
                <a:latin typeface="Calibri" panose="020F0502020204030204" pitchFamily="34" charset="0"/>
              </a:rPr>
              <a:t>de </a:t>
            </a:r>
            <a:r>
              <a:rPr lang="fr-FR" sz="1100" dirty="0" smtClean="0">
                <a:solidFill>
                  <a:prstClr val="black">
                    <a:lumMod val="50000"/>
                    <a:lumOff val="50000"/>
                  </a:prstClr>
                </a:solidFill>
                <a:latin typeface="Calibri" panose="020F0502020204030204" pitchFamily="34" charset="0"/>
              </a:rPr>
              <a:t>1.800 </a:t>
            </a:r>
            <a:r>
              <a:rPr lang="fr-FR" sz="1100" dirty="0">
                <a:solidFill>
                  <a:prstClr val="black">
                    <a:lumMod val="50000"/>
                    <a:lumOff val="50000"/>
                  </a:prstClr>
                </a:solidFill>
                <a:latin typeface="Calibri" panose="020F0502020204030204" pitchFamily="34" charset="0"/>
              </a:rPr>
              <a:t>contrats à </a:t>
            </a:r>
            <a:r>
              <a:rPr lang="fr-FR" sz="1100" dirty="0" smtClean="0">
                <a:solidFill>
                  <a:prstClr val="black">
                    <a:lumMod val="50000"/>
                    <a:lumOff val="50000"/>
                  </a:prstClr>
                </a:solidFill>
                <a:latin typeface="Calibri" panose="020F0502020204030204" pitchFamily="34" charset="0"/>
              </a:rPr>
              <a:t>mi-septembre.</a:t>
            </a:r>
          </a:p>
          <a:p>
            <a:pPr marL="171450" indent="-171450">
              <a:buFont typeface="Wingdings" panose="05000000000000000000" pitchFamily="2" charset="2"/>
              <a:buChar char="§"/>
            </a:pPr>
            <a:endParaRPr lang="fr-FR" sz="1100" dirty="0">
              <a:solidFill>
                <a:prstClr val="black">
                  <a:lumMod val="50000"/>
                  <a:lumOff val="50000"/>
                </a:prstClr>
              </a:solidFill>
              <a:latin typeface="Calibri" panose="020F0502020204030204" pitchFamily="34" charset="0"/>
            </a:endParaRPr>
          </a:p>
          <a:p>
            <a:pPr marL="171450" indent="-171450">
              <a:buFont typeface="Wingdings" panose="05000000000000000000" pitchFamily="2" charset="2"/>
              <a:buChar char="§"/>
            </a:pPr>
            <a:r>
              <a:rPr lang="fr-FR" sz="1100" dirty="0" smtClean="0">
                <a:solidFill>
                  <a:prstClr val="black">
                    <a:lumMod val="50000"/>
                    <a:lumOff val="50000"/>
                  </a:prstClr>
                </a:solidFill>
                <a:latin typeface="Calibri" panose="020F0502020204030204" pitchFamily="34" charset="0"/>
              </a:rPr>
              <a:t>Le cumul des </a:t>
            </a:r>
            <a:r>
              <a:rPr lang="fr-FR" sz="1100" dirty="0" smtClean="0">
                <a:solidFill>
                  <a:srgbClr val="C00000"/>
                </a:solidFill>
                <a:latin typeface="Calibri" panose="020F0502020204030204" pitchFamily="34" charset="0"/>
              </a:rPr>
              <a:t>VB Santé </a:t>
            </a:r>
            <a:r>
              <a:rPr lang="fr-FR" sz="1100" dirty="0" smtClean="0">
                <a:solidFill>
                  <a:prstClr val="black">
                    <a:lumMod val="50000"/>
                    <a:lumOff val="50000"/>
                  </a:prstClr>
                </a:solidFill>
                <a:latin typeface="Calibri" panose="020F0502020204030204" pitchFamily="34" charset="0"/>
              </a:rPr>
              <a:t>est très satisfaisant. Il faut conserver ce rythme </a:t>
            </a:r>
            <a:r>
              <a:rPr lang="fr-FR" sz="1100" dirty="0">
                <a:solidFill>
                  <a:prstClr val="black">
                    <a:lumMod val="50000"/>
                    <a:lumOff val="50000"/>
                  </a:prstClr>
                </a:solidFill>
                <a:latin typeface="Calibri" panose="020F0502020204030204" pitchFamily="34" charset="0"/>
              </a:rPr>
              <a:t>car cette </a:t>
            </a:r>
            <a:r>
              <a:rPr lang="fr-FR" sz="1100" dirty="0" smtClean="0">
                <a:solidFill>
                  <a:prstClr val="black">
                    <a:lumMod val="50000"/>
                    <a:lumOff val="50000"/>
                  </a:prstClr>
                </a:solidFill>
                <a:latin typeface="Calibri" panose="020F0502020204030204" pitchFamily="34" charset="0"/>
              </a:rPr>
              <a:t>offre est </a:t>
            </a:r>
            <a:r>
              <a:rPr lang="fr-FR" sz="1100" dirty="0">
                <a:solidFill>
                  <a:prstClr val="black">
                    <a:lumMod val="50000"/>
                    <a:lumOff val="50000"/>
                  </a:prstClr>
                </a:solidFill>
                <a:latin typeface="Calibri" panose="020F0502020204030204" pitchFamily="34" charset="0"/>
              </a:rPr>
              <a:t>fortement </a:t>
            </a:r>
            <a:r>
              <a:rPr lang="fr-FR" sz="1100" dirty="0" smtClean="0">
                <a:solidFill>
                  <a:prstClr val="black">
                    <a:lumMod val="50000"/>
                    <a:lumOff val="50000"/>
                  </a:prstClr>
                </a:solidFill>
                <a:latin typeface="Calibri" panose="020F0502020204030204" pitchFamily="34" charset="0"/>
              </a:rPr>
              <a:t>rémunératrice pour la CEGEE.</a:t>
            </a:r>
            <a:endParaRPr lang="fr-FR" sz="1100" dirty="0">
              <a:solidFill>
                <a:prstClr val="black">
                  <a:lumMod val="50000"/>
                  <a:lumOff val="50000"/>
                </a:prstClr>
              </a:solidFill>
              <a:latin typeface="Calibri" panose="020F0502020204030204" pitchFamily="34" charset="0"/>
            </a:endParaRPr>
          </a:p>
        </p:txBody>
      </p:sp>
      <p:sp>
        <p:nvSpPr>
          <p:cNvPr id="8" name="ZoneTexte 7"/>
          <p:cNvSpPr txBox="1"/>
          <p:nvPr/>
        </p:nvSpPr>
        <p:spPr>
          <a:xfrm>
            <a:off x="318366" y="1277838"/>
            <a:ext cx="8496944" cy="492443"/>
          </a:xfrm>
          <a:prstGeom prst="rect">
            <a:avLst/>
          </a:prstGeom>
          <a:noFill/>
          <a:ln>
            <a:noFill/>
          </a:ln>
        </p:spPr>
        <p:txBody>
          <a:bodyPr wrap="square" rtlCol="0">
            <a:spAutoFit/>
          </a:bodyPr>
          <a:lstStyle/>
          <a:p>
            <a:r>
              <a:rPr lang="fr-FR" sz="1300" dirty="0" smtClean="0">
                <a:solidFill>
                  <a:prstClr val="black">
                    <a:lumMod val="65000"/>
                    <a:lumOff val="35000"/>
                  </a:prstClr>
                </a:solidFill>
                <a:latin typeface="Calibri" panose="020F0502020204030204" pitchFamily="34" charset="0"/>
              </a:rPr>
              <a:t>La semaine de dynamisation CONSO, IARD AUTO et GAV du 10 au 14/09 a généré des résultats plus que satisfaisants. </a:t>
            </a:r>
          </a:p>
          <a:p>
            <a:r>
              <a:rPr lang="fr-FR" sz="1300" dirty="0" smtClean="0">
                <a:solidFill>
                  <a:srgbClr val="C00000"/>
                </a:solidFill>
                <a:latin typeface="Calibri" panose="020F0502020204030204" pitchFamily="34" charset="0"/>
              </a:rPr>
              <a:t>Il est nécessaire de conserver une dynamique pour atteindre nos objectifs et rattraper le retard en GAV.</a:t>
            </a:r>
          </a:p>
        </p:txBody>
      </p:sp>
      <p:graphicFrame>
        <p:nvGraphicFramePr>
          <p:cNvPr id="9" name="Graphique 8"/>
          <p:cNvGraphicFramePr/>
          <p:nvPr>
            <p:extLst>
              <p:ext uri="{D42A27DB-BD31-4B8C-83A1-F6EECF244321}">
                <p14:modId xmlns:p14="http://schemas.microsoft.com/office/powerpoint/2010/main" val="3357883203"/>
              </p:ext>
            </p:extLst>
          </p:nvPr>
        </p:nvGraphicFramePr>
        <p:xfrm>
          <a:off x="179512" y="1844825"/>
          <a:ext cx="4837534" cy="139712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Graphique 10"/>
          <p:cNvGraphicFramePr/>
          <p:nvPr>
            <p:extLst>
              <p:ext uri="{D42A27DB-BD31-4B8C-83A1-F6EECF244321}">
                <p14:modId xmlns:p14="http://schemas.microsoft.com/office/powerpoint/2010/main" val="112633600"/>
              </p:ext>
            </p:extLst>
          </p:nvPr>
        </p:nvGraphicFramePr>
        <p:xfrm>
          <a:off x="179510" y="3374350"/>
          <a:ext cx="4837534" cy="1440160"/>
        </p:xfrm>
        <a:graphic>
          <a:graphicData uri="http://schemas.openxmlformats.org/drawingml/2006/chart">
            <c:chart xmlns:c="http://schemas.openxmlformats.org/drawingml/2006/chart" xmlns:r="http://schemas.openxmlformats.org/officeDocument/2006/relationships" r:id="rId3"/>
          </a:graphicData>
        </a:graphic>
      </p:graphicFrame>
      <p:sp>
        <p:nvSpPr>
          <p:cNvPr id="4" name="ZoneTexte 3"/>
          <p:cNvSpPr txBox="1"/>
          <p:nvPr/>
        </p:nvSpPr>
        <p:spPr>
          <a:xfrm>
            <a:off x="4071189" y="3212976"/>
            <a:ext cx="553037" cy="276999"/>
          </a:xfrm>
          <a:prstGeom prst="rect">
            <a:avLst/>
          </a:prstGeom>
          <a:noFill/>
        </p:spPr>
        <p:txBody>
          <a:bodyPr wrap="none" rtlCol="0">
            <a:spAutoFit/>
          </a:bodyPr>
          <a:lstStyle/>
          <a:p>
            <a:r>
              <a:rPr lang="fr-FR" sz="1200" b="1" dirty="0" smtClean="0">
                <a:solidFill>
                  <a:schemeClr val="bg1"/>
                </a:solidFill>
                <a:latin typeface="Calibri" panose="020F0502020204030204" pitchFamily="34" charset="0"/>
              </a:rPr>
              <a:t>AUTO</a:t>
            </a:r>
          </a:p>
        </p:txBody>
      </p:sp>
      <p:graphicFrame>
        <p:nvGraphicFramePr>
          <p:cNvPr id="16" name="Graphique 15"/>
          <p:cNvGraphicFramePr/>
          <p:nvPr>
            <p:extLst>
              <p:ext uri="{D42A27DB-BD31-4B8C-83A1-F6EECF244321}">
                <p14:modId xmlns:p14="http://schemas.microsoft.com/office/powerpoint/2010/main" val="2024126482"/>
              </p:ext>
            </p:extLst>
          </p:nvPr>
        </p:nvGraphicFramePr>
        <p:xfrm>
          <a:off x="179512" y="5199583"/>
          <a:ext cx="4837534" cy="1181746"/>
        </p:xfrm>
        <a:graphic>
          <a:graphicData uri="http://schemas.openxmlformats.org/drawingml/2006/chart">
            <c:chart xmlns:c="http://schemas.openxmlformats.org/drawingml/2006/chart" xmlns:r="http://schemas.openxmlformats.org/officeDocument/2006/relationships" r:id="rId4"/>
          </a:graphicData>
        </a:graphic>
      </p:graphicFrame>
      <p:sp>
        <p:nvSpPr>
          <p:cNvPr id="28" name="ZoneTexte 27"/>
          <p:cNvSpPr txBox="1"/>
          <p:nvPr/>
        </p:nvSpPr>
        <p:spPr>
          <a:xfrm>
            <a:off x="179510" y="2089830"/>
            <a:ext cx="5139681" cy="261610"/>
          </a:xfrm>
          <a:prstGeom prst="rect">
            <a:avLst/>
          </a:prstGeom>
          <a:noFill/>
          <a:ln>
            <a:noFill/>
          </a:ln>
        </p:spPr>
        <p:txBody>
          <a:bodyPr wrap="square" rtlCol="0">
            <a:spAutoFit/>
          </a:bodyPr>
          <a:lstStyle/>
          <a:p>
            <a:pPr marL="171450" indent="-171450">
              <a:buFont typeface="Wingdings" panose="05000000000000000000" pitchFamily="2" charset="2"/>
              <a:buChar char="q"/>
            </a:pPr>
            <a:r>
              <a:rPr lang="fr-FR" sz="1100" dirty="0" smtClean="0">
                <a:solidFill>
                  <a:prstClr val="black">
                    <a:lumMod val="65000"/>
                    <a:lumOff val="35000"/>
                  </a:prstClr>
                </a:solidFill>
                <a:latin typeface="Calibri" panose="020F0502020204030204" pitchFamily="34" charset="0"/>
              </a:rPr>
              <a:t>Résultats des Ventes brutes </a:t>
            </a:r>
            <a:r>
              <a:rPr lang="fr-FR" sz="1100" dirty="0" smtClean="0">
                <a:solidFill>
                  <a:srgbClr val="C00000"/>
                </a:solidFill>
                <a:latin typeface="Calibri" panose="020F0502020204030204" pitchFamily="34" charset="0"/>
              </a:rPr>
              <a:t>AUTO</a:t>
            </a:r>
            <a:r>
              <a:rPr lang="fr-FR" sz="1100" dirty="0" smtClean="0">
                <a:solidFill>
                  <a:prstClr val="black">
                    <a:lumMod val="65000"/>
                    <a:lumOff val="35000"/>
                  </a:prstClr>
                </a:solidFill>
                <a:latin typeface="Calibri" panose="020F0502020204030204" pitchFamily="34" charset="0"/>
              </a:rPr>
              <a:t> 2019 :</a:t>
            </a:r>
          </a:p>
        </p:txBody>
      </p:sp>
      <p:sp>
        <p:nvSpPr>
          <p:cNvPr id="14" name="ZoneTexte 13"/>
          <p:cNvSpPr txBox="1"/>
          <p:nvPr/>
        </p:nvSpPr>
        <p:spPr>
          <a:xfrm>
            <a:off x="179510" y="3659057"/>
            <a:ext cx="5139681" cy="261610"/>
          </a:xfrm>
          <a:prstGeom prst="rect">
            <a:avLst/>
          </a:prstGeom>
          <a:noFill/>
          <a:ln>
            <a:noFill/>
          </a:ln>
        </p:spPr>
        <p:txBody>
          <a:bodyPr wrap="square" rtlCol="0">
            <a:spAutoFit/>
          </a:bodyPr>
          <a:lstStyle/>
          <a:p>
            <a:pPr marL="171450" indent="-171450">
              <a:buFont typeface="Wingdings" panose="05000000000000000000" pitchFamily="2" charset="2"/>
              <a:buChar char="q"/>
            </a:pPr>
            <a:r>
              <a:rPr lang="fr-FR" sz="1100" dirty="0" smtClean="0">
                <a:solidFill>
                  <a:prstClr val="black">
                    <a:lumMod val="65000"/>
                    <a:lumOff val="35000"/>
                  </a:prstClr>
                </a:solidFill>
                <a:latin typeface="Calibri" panose="020F0502020204030204" pitchFamily="34" charset="0"/>
              </a:rPr>
              <a:t>Résultats des Ventes brutes </a:t>
            </a:r>
            <a:r>
              <a:rPr lang="fr-FR" sz="1100" dirty="0" smtClean="0">
                <a:solidFill>
                  <a:srgbClr val="C00000"/>
                </a:solidFill>
                <a:latin typeface="Calibri" panose="020F0502020204030204" pitchFamily="34" charset="0"/>
              </a:rPr>
              <a:t>GAV</a:t>
            </a:r>
            <a:r>
              <a:rPr lang="fr-FR" sz="1100" dirty="0" smtClean="0">
                <a:solidFill>
                  <a:prstClr val="black">
                    <a:lumMod val="65000"/>
                    <a:lumOff val="35000"/>
                  </a:prstClr>
                </a:solidFill>
                <a:latin typeface="Calibri" panose="020F0502020204030204" pitchFamily="34" charset="0"/>
              </a:rPr>
              <a:t> 2019 :</a:t>
            </a:r>
          </a:p>
        </p:txBody>
      </p:sp>
      <p:sp>
        <p:nvSpPr>
          <p:cNvPr id="15" name="ZoneTexte 14"/>
          <p:cNvSpPr txBox="1"/>
          <p:nvPr/>
        </p:nvSpPr>
        <p:spPr>
          <a:xfrm>
            <a:off x="179510" y="5177823"/>
            <a:ext cx="5139681" cy="261610"/>
          </a:xfrm>
          <a:prstGeom prst="rect">
            <a:avLst/>
          </a:prstGeom>
          <a:noFill/>
          <a:ln>
            <a:noFill/>
          </a:ln>
        </p:spPr>
        <p:txBody>
          <a:bodyPr wrap="square" rtlCol="0">
            <a:spAutoFit/>
          </a:bodyPr>
          <a:lstStyle/>
          <a:p>
            <a:pPr marL="171450" indent="-171450">
              <a:buFont typeface="Wingdings" panose="05000000000000000000" pitchFamily="2" charset="2"/>
              <a:buChar char="q"/>
            </a:pPr>
            <a:r>
              <a:rPr lang="fr-FR" sz="1100" dirty="0" smtClean="0">
                <a:solidFill>
                  <a:prstClr val="black">
                    <a:lumMod val="65000"/>
                    <a:lumOff val="35000"/>
                  </a:prstClr>
                </a:solidFill>
                <a:latin typeface="Calibri" panose="020F0502020204030204" pitchFamily="34" charset="0"/>
              </a:rPr>
              <a:t>Résultats des Ventes brutes </a:t>
            </a:r>
            <a:r>
              <a:rPr lang="fr-FR" sz="1100" dirty="0" smtClean="0">
                <a:solidFill>
                  <a:srgbClr val="C00000"/>
                </a:solidFill>
                <a:latin typeface="Calibri" panose="020F0502020204030204" pitchFamily="34" charset="0"/>
              </a:rPr>
              <a:t>Santé</a:t>
            </a:r>
            <a:r>
              <a:rPr lang="fr-FR" sz="1100" dirty="0" smtClean="0">
                <a:solidFill>
                  <a:prstClr val="black">
                    <a:lumMod val="65000"/>
                    <a:lumOff val="35000"/>
                  </a:prstClr>
                </a:solidFill>
                <a:latin typeface="Calibri" panose="020F0502020204030204" pitchFamily="34" charset="0"/>
              </a:rPr>
              <a:t> 2019 :</a:t>
            </a:r>
          </a:p>
        </p:txBody>
      </p:sp>
      <p:sp>
        <p:nvSpPr>
          <p:cNvPr id="5" name="Rectangle 4"/>
          <p:cNvSpPr/>
          <p:nvPr/>
        </p:nvSpPr>
        <p:spPr>
          <a:xfrm>
            <a:off x="5148064" y="5199582"/>
            <a:ext cx="3456384" cy="646331"/>
          </a:xfrm>
          <a:prstGeom prst="rect">
            <a:avLst/>
          </a:prstGeom>
          <a:solidFill>
            <a:schemeClr val="accent3">
              <a:lumMod val="20000"/>
              <a:lumOff val="80000"/>
            </a:schemeClr>
          </a:solidFill>
        </p:spPr>
        <p:txBody>
          <a:bodyPr wrap="square">
            <a:spAutoFit/>
          </a:bodyPr>
          <a:lstStyle/>
          <a:p>
            <a:pPr marL="171450" lvl="0" indent="-171450">
              <a:buFont typeface="Wingdings" panose="05000000000000000000" pitchFamily="2" charset="2"/>
              <a:buChar char="§"/>
            </a:pPr>
            <a:r>
              <a:rPr lang="fr-FR" sz="1200" b="1" dirty="0" smtClean="0">
                <a:solidFill>
                  <a:schemeClr val="tx1">
                    <a:lumMod val="50000"/>
                    <a:lumOff val="50000"/>
                  </a:schemeClr>
                </a:solidFill>
                <a:latin typeface="Calibri" panose="020F0502020204030204" pitchFamily="34" charset="0"/>
              </a:rPr>
              <a:t>Les </a:t>
            </a:r>
            <a:r>
              <a:rPr lang="fr-FR" sz="1200" b="1" dirty="0">
                <a:solidFill>
                  <a:schemeClr val="tx1">
                    <a:lumMod val="50000"/>
                    <a:lumOff val="50000"/>
                  </a:schemeClr>
                </a:solidFill>
                <a:latin typeface="Calibri" panose="020F0502020204030204" pitchFamily="34" charset="0"/>
              </a:rPr>
              <a:t>lignes </a:t>
            </a:r>
            <a:r>
              <a:rPr lang="fr-FR" sz="1200" b="1" dirty="0">
                <a:solidFill>
                  <a:srgbClr val="C00000"/>
                </a:solidFill>
                <a:latin typeface="Calibri" panose="020F0502020204030204" pitchFamily="34" charset="0"/>
              </a:rPr>
              <a:t>AUTO, GAV et Santé </a:t>
            </a:r>
            <a:r>
              <a:rPr lang="fr-FR" sz="1200" b="1" dirty="0">
                <a:solidFill>
                  <a:schemeClr val="tx1">
                    <a:lumMod val="50000"/>
                    <a:lumOff val="50000"/>
                  </a:schemeClr>
                </a:solidFill>
                <a:latin typeface="Calibri" panose="020F0502020204030204" pitchFamily="34" charset="0"/>
              </a:rPr>
              <a:t>présentent des enjeux importants pour la CEGEE et contribuent à l’atteinte de vos </a:t>
            </a:r>
            <a:r>
              <a:rPr lang="fr-FR" sz="1200" b="1" dirty="0">
                <a:solidFill>
                  <a:srgbClr val="C00000"/>
                </a:solidFill>
                <a:latin typeface="Calibri" panose="020F0502020204030204" pitchFamily="34" charset="0"/>
              </a:rPr>
              <a:t>critères de Part Variable.</a:t>
            </a:r>
          </a:p>
        </p:txBody>
      </p:sp>
      <p:pic>
        <p:nvPicPr>
          <p:cNvPr id="20" name="Picture 2"/>
          <p:cNvPicPr>
            <a:picLocks noChangeAspect="1" noChangeArrowheads="1"/>
          </p:cNvPicPr>
          <p:nvPr/>
        </p:nvPicPr>
        <p:blipFill>
          <a:blip r:embed="rId5"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139150" y="2564904"/>
            <a:ext cx="417114" cy="4283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 name="Picture 3"/>
          <p:cNvPicPr>
            <a:picLocks noChangeAspect="1" noChangeArrowheads="1"/>
          </p:cNvPicPr>
          <p:nvPr/>
        </p:nvPicPr>
        <p:blipFill>
          <a:blip r:embed="rId6" cstate="print">
            <a:clrChange>
              <a:clrFrom>
                <a:srgbClr val="FFFFFF"/>
              </a:clrFrom>
              <a:clrTo>
                <a:srgbClr val="FFFFFF">
                  <a:alpha val="0"/>
                </a:srgbClr>
              </a:clrTo>
            </a:clrChange>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123419" y="4077072"/>
            <a:ext cx="443419" cy="4809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 name="Picture 4"/>
          <p:cNvPicPr>
            <a:picLocks noChangeAspect="1" noChangeArrowheads="1"/>
          </p:cNvPicPr>
          <p:nvPr/>
        </p:nvPicPr>
        <p:blipFill>
          <a:blip r:embed="rId7" cstate="print">
            <a:clrChange>
              <a:clrFrom>
                <a:srgbClr val="FFFFFF"/>
              </a:clrFrom>
              <a:clrTo>
                <a:srgbClr val="FFFFFF">
                  <a:alpha val="0"/>
                </a:srgbClr>
              </a:clrTo>
            </a:clrChange>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140329" y="5678984"/>
            <a:ext cx="409598" cy="4020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ZoneTexte 2"/>
          <p:cNvSpPr txBox="1"/>
          <p:nvPr/>
        </p:nvSpPr>
        <p:spPr>
          <a:xfrm>
            <a:off x="4071188" y="2083857"/>
            <a:ext cx="865943" cy="215444"/>
          </a:xfrm>
          <a:prstGeom prst="rect">
            <a:avLst/>
          </a:prstGeom>
          <a:noFill/>
        </p:spPr>
        <p:txBody>
          <a:bodyPr wrap="none" rtlCol="0">
            <a:spAutoFit/>
          </a:bodyPr>
          <a:lstStyle/>
          <a:p>
            <a:r>
              <a:rPr lang="fr-FR" sz="800" b="1" dirty="0" smtClean="0">
                <a:solidFill>
                  <a:schemeClr val="tx1">
                    <a:lumMod val="50000"/>
                    <a:lumOff val="50000"/>
                  </a:schemeClr>
                </a:solidFill>
                <a:latin typeface="Calibri" panose="020F0502020204030204" pitchFamily="34" charset="0"/>
              </a:rPr>
              <a:t>Objectif : 24 000</a:t>
            </a:r>
          </a:p>
        </p:txBody>
      </p:sp>
      <p:sp>
        <p:nvSpPr>
          <p:cNvPr id="18" name="ZoneTexte 17"/>
          <p:cNvSpPr txBox="1"/>
          <p:nvPr/>
        </p:nvSpPr>
        <p:spPr>
          <a:xfrm>
            <a:off x="4139150" y="5199582"/>
            <a:ext cx="822661" cy="215444"/>
          </a:xfrm>
          <a:prstGeom prst="rect">
            <a:avLst/>
          </a:prstGeom>
          <a:noFill/>
        </p:spPr>
        <p:txBody>
          <a:bodyPr wrap="none" rtlCol="0">
            <a:spAutoFit/>
          </a:bodyPr>
          <a:lstStyle/>
          <a:p>
            <a:r>
              <a:rPr lang="fr-FR" sz="800" b="1" dirty="0" smtClean="0">
                <a:solidFill>
                  <a:schemeClr val="tx1">
                    <a:lumMod val="50000"/>
                    <a:lumOff val="50000"/>
                  </a:schemeClr>
                </a:solidFill>
                <a:latin typeface="Calibri" panose="020F0502020204030204" pitchFamily="34" charset="0"/>
              </a:rPr>
              <a:t>Objectif : 1 600</a:t>
            </a:r>
          </a:p>
        </p:txBody>
      </p:sp>
    </p:spTree>
    <p:extLst>
      <p:ext uri="{BB962C8B-B14F-4D97-AF65-F5344CB8AC3E}">
        <p14:creationId xmlns:p14="http://schemas.microsoft.com/office/powerpoint/2010/main" val="29942912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nvPr>
        </p:nvSpPr>
        <p:spPr>
          <a:xfrm>
            <a:off x="1115899" y="274003"/>
            <a:ext cx="7650456" cy="615553"/>
          </a:xfrm>
        </p:spPr>
        <p:txBody>
          <a:bodyPr/>
          <a:lstStyle/>
          <a:p>
            <a:r>
              <a:rPr lang="fr-FR" sz="2000" b="0" cap="none" dirty="0" smtClean="0">
                <a:solidFill>
                  <a:srgbClr val="C00000"/>
                </a:solidFill>
                <a:latin typeface="Calibri" panose="020F0502020204030204" pitchFamily="34" charset="0"/>
                <a:cs typeface="Calibri" panose="020F0502020204030204" pitchFamily="34" charset="0"/>
              </a:rPr>
              <a:t>Contexte &amp; enjeux</a:t>
            </a:r>
            <a:r>
              <a:rPr lang="fr-FR" sz="2400" cap="none" dirty="0" smtClean="0">
                <a:solidFill>
                  <a:srgbClr val="C00000"/>
                </a:solidFill>
                <a:latin typeface="Calibri" panose="020F0502020204030204" pitchFamily="34" charset="0"/>
                <a:cs typeface="Calibri" panose="020F0502020204030204" pitchFamily="34" charset="0"/>
              </a:rPr>
              <a:t/>
            </a:r>
            <a:br>
              <a:rPr lang="fr-FR" sz="2400" cap="none" dirty="0" smtClean="0">
                <a:solidFill>
                  <a:srgbClr val="C00000"/>
                </a:solidFill>
                <a:latin typeface="Calibri" panose="020F0502020204030204" pitchFamily="34" charset="0"/>
                <a:cs typeface="Calibri" panose="020F0502020204030204" pitchFamily="34" charset="0"/>
              </a:rPr>
            </a:br>
            <a:r>
              <a:rPr lang="fr-FR" sz="1400" b="0" cap="none" dirty="0" smtClean="0">
                <a:latin typeface="Calibri" panose="020F0502020204030204" pitchFamily="34" charset="0"/>
                <a:cs typeface="Calibri" panose="020F0502020204030204" pitchFamily="34" charset="0"/>
              </a:rPr>
              <a:t>Les offres IARD Auto, GAV et Santé contribuent à l’atteinte de vos critères de part variable.</a:t>
            </a:r>
            <a:endParaRPr lang="fr-FR" sz="1400" b="0" cap="none" dirty="0">
              <a:latin typeface="Calibri" panose="020F0502020204030204" pitchFamily="34" charset="0"/>
              <a:cs typeface="Calibri" panose="020F0502020204030204" pitchFamily="34" charset="0"/>
            </a:endParaRPr>
          </a:p>
        </p:txBody>
      </p:sp>
      <p:sp>
        <p:nvSpPr>
          <p:cNvPr id="2" name="Espace réservé du numéro de diapositive 1"/>
          <p:cNvSpPr>
            <a:spLocks noGrp="1"/>
          </p:cNvSpPr>
          <p:nvPr>
            <p:ph type="sldNum" sz="quarter" idx="15"/>
          </p:nvPr>
        </p:nvSpPr>
        <p:spPr/>
        <p:txBody>
          <a:bodyPr/>
          <a:lstStyle/>
          <a:p>
            <a:fld id="{0536D7D7-E68B-4848-A580-3E20DDE126DB}" type="slidenum">
              <a:rPr lang="fr-FR" smtClean="0">
                <a:solidFill>
                  <a:prstClr val="white"/>
                </a:solidFill>
                <a:latin typeface="Calibri" panose="020F0502020204030204" pitchFamily="34" charset="0"/>
                <a:cs typeface="Calibri" panose="020F0502020204030204" pitchFamily="34" charset="0"/>
              </a:rPr>
              <a:pPr/>
              <a:t>4</a:t>
            </a:fld>
            <a:endParaRPr lang="fr-FR" dirty="0">
              <a:solidFill>
                <a:prstClr val="white"/>
              </a:solidFill>
              <a:latin typeface="Calibri" panose="020F0502020204030204" pitchFamily="34" charset="0"/>
              <a:cs typeface="Calibri" panose="020F0502020204030204" pitchFamily="34" charset="0"/>
            </a:endParaRPr>
          </a:p>
        </p:txBody>
      </p:sp>
      <p:sp>
        <p:nvSpPr>
          <p:cNvPr id="3" name="ZoneTexte 2"/>
          <p:cNvSpPr txBox="1"/>
          <p:nvPr/>
        </p:nvSpPr>
        <p:spPr>
          <a:xfrm>
            <a:off x="2032789" y="5382356"/>
            <a:ext cx="6705629" cy="830997"/>
          </a:xfrm>
          <a:prstGeom prst="rect">
            <a:avLst/>
          </a:prstGeom>
          <a:solidFill>
            <a:schemeClr val="accent1">
              <a:lumMod val="20000"/>
              <a:lumOff val="80000"/>
            </a:schemeClr>
          </a:solidFill>
        </p:spPr>
        <p:txBody>
          <a:bodyPr wrap="square" rtlCol="0">
            <a:spAutoFit/>
          </a:bodyPr>
          <a:lstStyle/>
          <a:p>
            <a:r>
              <a:rPr lang="fr-FR" sz="1600" b="1" dirty="0" smtClean="0">
                <a:solidFill>
                  <a:schemeClr val="tx1">
                    <a:lumMod val="65000"/>
                    <a:lumOff val="35000"/>
                  </a:schemeClr>
                </a:solidFill>
                <a:latin typeface="Calibri" panose="020F0502020204030204" pitchFamily="34" charset="0"/>
              </a:rPr>
              <a:t>L’objectif de cette Heure du Jeudi est de vous apporter par offre tous les éléments et les outils disponibles pour vous aider et vous accompagner à la  réalisation de vos objectifs et à l’atteinte de vos critères de part variable.</a:t>
            </a:r>
          </a:p>
        </p:txBody>
      </p:sp>
      <p:sp>
        <p:nvSpPr>
          <p:cNvPr id="10" name="ZoneTexte 9"/>
          <p:cNvSpPr txBox="1"/>
          <p:nvPr/>
        </p:nvSpPr>
        <p:spPr>
          <a:xfrm>
            <a:off x="266309" y="4149080"/>
            <a:ext cx="5330742" cy="892552"/>
          </a:xfrm>
          <a:prstGeom prst="rect">
            <a:avLst/>
          </a:prstGeom>
          <a:solidFill>
            <a:schemeClr val="bg1">
              <a:lumMod val="95000"/>
            </a:schemeClr>
          </a:solidFill>
        </p:spPr>
        <p:txBody>
          <a:bodyPr wrap="square" rtlCol="0">
            <a:spAutoFit/>
          </a:bodyPr>
          <a:lstStyle/>
          <a:p>
            <a:r>
              <a:rPr lang="fr-FR" sz="1300" b="1" kern="0" dirty="0" smtClean="0">
                <a:solidFill>
                  <a:schemeClr val="tx1">
                    <a:lumMod val="50000"/>
                    <a:lumOff val="50000"/>
                  </a:schemeClr>
                </a:solidFill>
                <a:latin typeface="Calibri" panose="020F0502020204030204" pitchFamily="34" charset="0"/>
              </a:rPr>
              <a:t>En complément, </a:t>
            </a:r>
            <a:r>
              <a:rPr lang="fr-FR" sz="1300" b="1" kern="0" dirty="0" smtClean="0">
                <a:solidFill>
                  <a:srgbClr val="C00000"/>
                </a:solidFill>
                <a:latin typeface="Calibri" panose="020F0502020204030204" pitchFamily="34" charset="0"/>
              </a:rPr>
              <a:t>les contrats IARD sont pris en compte dans le suivi PNB :</a:t>
            </a:r>
            <a:r>
              <a:rPr lang="fr-FR" sz="1300" b="1" kern="0" dirty="0" smtClean="0">
                <a:solidFill>
                  <a:schemeClr val="tx1">
                    <a:lumMod val="50000"/>
                    <a:lumOff val="50000"/>
                  </a:schemeClr>
                </a:solidFill>
                <a:latin typeface="Calibri" panose="020F0502020204030204" pitchFamily="34" charset="0"/>
              </a:rPr>
              <a:t> </a:t>
            </a:r>
          </a:p>
          <a:p>
            <a:pPr marL="285750" indent="-285750">
              <a:buFont typeface="Wingdings" panose="05000000000000000000" pitchFamily="2" charset="2"/>
              <a:buChar char="Ø"/>
            </a:pPr>
            <a:r>
              <a:rPr lang="fr-FR" sz="1300" b="1" kern="0" dirty="0" smtClean="0">
                <a:solidFill>
                  <a:schemeClr val="tx1">
                    <a:lumMod val="50000"/>
                    <a:lumOff val="50000"/>
                  </a:schemeClr>
                </a:solidFill>
                <a:latin typeface="Calibri" panose="020F0502020204030204" pitchFamily="34" charset="0"/>
              </a:rPr>
              <a:t>10% de la prime client par an, soit 120€ pour un contrat Auto, 100€ pour un contrat MRH, </a:t>
            </a:r>
            <a:endParaRPr lang="fr-FR" sz="1300" b="1" kern="0" dirty="0">
              <a:solidFill>
                <a:srgbClr val="C00000"/>
              </a:solidFill>
              <a:latin typeface="Calibri" panose="020F0502020204030204" pitchFamily="34" charset="0"/>
            </a:endParaRPr>
          </a:p>
          <a:p>
            <a:pPr marL="285750" indent="-285750">
              <a:buFont typeface="Wingdings" panose="05000000000000000000" pitchFamily="2" charset="2"/>
              <a:buChar char="Ø"/>
            </a:pPr>
            <a:r>
              <a:rPr lang="fr-FR" sz="1300" b="1" kern="0" dirty="0" smtClean="0">
                <a:solidFill>
                  <a:srgbClr val="C00000"/>
                </a:solidFill>
                <a:latin typeface="Calibri" panose="020F0502020204030204" pitchFamily="34" charset="0"/>
              </a:rPr>
              <a:t>un bonus de 200€ pour une ventes couplées AUTO &amp; MRH</a:t>
            </a:r>
            <a:endParaRPr lang="fr-FR" sz="1300" b="1" kern="0" dirty="0" smtClean="0">
              <a:solidFill>
                <a:schemeClr val="tx1">
                  <a:lumMod val="50000"/>
                  <a:lumOff val="50000"/>
                </a:schemeClr>
              </a:solidFill>
              <a:latin typeface="Calibri" panose="020F0502020204030204" pitchFamily="34" charset="0"/>
            </a:endParaRPr>
          </a:p>
        </p:txBody>
      </p:sp>
      <p:sp>
        <p:nvSpPr>
          <p:cNvPr id="14" name="Triangle isocèle 13"/>
          <p:cNvSpPr/>
          <p:nvPr/>
        </p:nvSpPr>
        <p:spPr>
          <a:xfrm rot="16200000" flipV="1">
            <a:off x="3767024" y="2645833"/>
            <a:ext cx="2037139" cy="360038"/>
          </a:xfrm>
          <a:prstGeom prst="triangle">
            <a:avLst/>
          </a:prstGeom>
          <a:solidFill>
            <a:schemeClr val="accent3">
              <a:lumMod val="20000"/>
              <a:lumOff val="80000"/>
            </a:schemeClr>
          </a:solidFill>
          <a:ln w="25400" cap="flat" cmpd="sng" algn="ctr">
            <a:noFill/>
            <a:prstDash val="solid"/>
          </a:ln>
          <a:effectLst/>
        </p:spPr>
        <p:txBody>
          <a:bodyPr rtlCol="0" anchor="ctr"/>
          <a:lstStyle/>
          <a:p>
            <a:pPr algn="ctr">
              <a:defRPr/>
            </a:pPr>
            <a:endParaRPr lang="fr-FR" kern="0" smtClean="0">
              <a:solidFill>
                <a:prstClr val="white"/>
              </a:solidFill>
            </a:endParaRPr>
          </a:p>
        </p:txBody>
      </p:sp>
      <p:sp>
        <p:nvSpPr>
          <p:cNvPr id="16" name="ZoneTexte 15"/>
          <p:cNvSpPr txBox="1"/>
          <p:nvPr/>
        </p:nvSpPr>
        <p:spPr>
          <a:xfrm>
            <a:off x="266309" y="1276769"/>
            <a:ext cx="5529826" cy="523220"/>
          </a:xfrm>
          <a:prstGeom prst="rect">
            <a:avLst/>
          </a:prstGeom>
          <a:noFill/>
          <a:ln>
            <a:noFill/>
          </a:ln>
        </p:spPr>
        <p:txBody>
          <a:bodyPr wrap="square" rtlCol="0">
            <a:spAutoFit/>
          </a:bodyPr>
          <a:lstStyle/>
          <a:p>
            <a:pPr marL="171450" indent="-171450">
              <a:buFont typeface="Wingdings" panose="05000000000000000000" pitchFamily="2" charset="2"/>
              <a:buChar char="q"/>
            </a:pPr>
            <a:r>
              <a:rPr lang="fr-FR" sz="1400" dirty="0" smtClean="0">
                <a:solidFill>
                  <a:srgbClr val="C00000"/>
                </a:solidFill>
                <a:latin typeface="Calibri" panose="020F0502020204030204" pitchFamily="34" charset="0"/>
              </a:rPr>
              <a:t> </a:t>
            </a:r>
            <a:r>
              <a:rPr lang="fr-FR" sz="1400" dirty="0" smtClean="0">
                <a:solidFill>
                  <a:schemeClr val="tx1">
                    <a:lumMod val="50000"/>
                    <a:lumOff val="50000"/>
                  </a:schemeClr>
                </a:solidFill>
                <a:latin typeface="Calibri" panose="020F0502020204030204" pitchFamily="34" charset="0"/>
              </a:rPr>
              <a:t>Les impacts des Offres AUTO, GAV et Santé sur </a:t>
            </a:r>
            <a:r>
              <a:rPr lang="fr-FR" sz="1400" b="1" dirty="0" smtClean="0">
                <a:solidFill>
                  <a:srgbClr val="C00000"/>
                </a:solidFill>
                <a:latin typeface="Calibri" panose="020F0502020204030204" pitchFamily="34" charset="0"/>
              </a:rPr>
              <a:t>votre part variable </a:t>
            </a:r>
            <a:r>
              <a:rPr lang="fr-FR" sz="1400" i="1" dirty="0" smtClean="0">
                <a:solidFill>
                  <a:schemeClr val="tx1">
                    <a:lumMod val="50000"/>
                    <a:lumOff val="50000"/>
                  </a:schemeClr>
                </a:solidFill>
                <a:latin typeface="Calibri" panose="020F0502020204030204" pitchFamily="34" charset="0"/>
              </a:rPr>
              <a:t>(Métiers Agence) </a:t>
            </a:r>
            <a:r>
              <a:rPr lang="fr-FR" sz="1400" dirty="0" smtClean="0">
                <a:solidFill>
                  <a:schemeClr val="tx1">
                    <a:lumMod val="50000"/>
                    <a:lumOff val="50000"/>
                  </a:schemeClr>
                </a:solidFill>
                <a:latin typeface="Calibri" panose="020F0502020204030204" pitchFamily="34" charset="0"/>
              </a:rPr>
              <a:t>: </a:t>
            </a:r>
            <a:endParaRPr lang="fr-FR" sz="1400" dirty="0">
              <a:solidFill>
                <a:schemeClr val="tx1">
                  <a:lumMod val="50000"/>
                  <a:lumOff val="50000"/>
                </a:schemeClr>
              </a:solidFill>
              <a:latin typeface="Calibri" panose="020F0502020204030204" pitchFamily="34" charset="0"/>
            </a:endParaRPr>
          </a:p>
        </p:txBody>
      </p:sp>
      <p:sp>
        <p:nvSpPr>
          <p:cNvPr id="17" name="ZoneTexte 16"/>
          <p:cNvSpPr txBox="1"/>
          <p:nvPr/>
        </p:nvSpPr>
        <p:spPr>
          <a:xfrm>
            <a:off x="346841" y="1751541"/>
            <a:ext cx="4052610" cy="2092881"/>
          </a:xfrm>
          <a:prstGeom prst="rect">
            <a:avLst/>
          </a:prstGeom>
          <a:noFill/>
          <a:ln>
            <a:noFill/>
          </a:ln>
        </p:spPr>
        <p:txBody>
          <a:bodyPr wrap="square" rtlCol="0">
            <a:spAutoFit/>
          </a:bodyPr>
          <a:lstStyle/>
          <a:p>
            <a:pPr marL="171450" indent="-171450">
              <a:buFont typeface="Wingdings" panose="05000000000000000000" pitchFamily="2" charset="2"/>
              <a:buChar char="v"/>
            </a:pPr>
            <a:r>
              <a:rPr lang="fr-FR" sz="1300" b="1" dirty="0" smtClean="0">
                <a:solidFill>
                  <a:prstClr val="black">
                    <a:lumMod val="65000"/>
                    <a:lumOff val="35000"/>
                  </a:prstClr>
                </a:solidFill>
                <a:latin typeface="Calibri" panose="020F0502020204030204" pitchFamily="34" charset="0"/>
              </a:rPr>
              <a:t>Ventes brutes IARD – Prévoyance </a:t>
            </a:r>
            <a:r>
              <a:rPr lang="fr-FR" sz="1300" dirty="0" smtClean="0">
                <a:solidFill>
                  <a:prstClr val="black">
                    <a:lumMod val="65000"/>
                    <a:lumOff val="35000"/>
                  </a:prstClr>
                </a:solidFill>
                <a:latin typeface="Calibri" panose="020F0502020204030204" pitchFamily="34" charset="0"/>
              </a:rPr>
              <a:t>………………………2%</a:t>
            </a:r>
          </a:p>
          <a:p>
            <a:endParaRPr lang="fr-FR" sz="1300" dirty="0" smtClean="0">
              <a:solidFill>
                <a:prstClr val="black">
                  <a:lumMod val="65000"/>
                  <a:lumOff val="35000"/>
                </a:prstClr>
              </a:solidFill>
              <a:latin typeface="Calibri" panose="020F0502020204030204" pitchFamily="34" charset="0"/>
            </a:endParaRPr>
          </a:p>
          <a:p>
            <a:pPr marL="171450" indent="-171450">
              <a:buFont typeface="Wingdings" panose="05000000000000000000" pitchFamily="2" charset="2"/>
              <a:buChar char="v"/>
            </a:pPr>
            <a:r>
              <a:rPr lang="fr-FR" sz="1300" b="1" dirty="0" smtClean="0">
                <a:solidFill>
                  <a:prstClr val="black">
                    <a:lumMod val="65000"/>
                    <a:lumOff val="35000"/>
                  </a:prstClr>
                </a:solidFill>
                <a:latin typeface="Calibri" panose="020F0502020204030204" pitchFamily="34" charset="0"/>
              </a:rPr>
              <a:t>Evolutions </a:t>
            </a:r>
            <a:r>
              <a:rPr lang="fr-FR" sz="1300" b="1" dirty="0" err="1" smtClean="0">
                <a:solidFill>
                  <a:prstClr val="black">
                    <a:lumMod val="65000"/>
                    <a:lumOff val="35000"/>
                  </a:prstClr>
                </a:solidFill>
                <a:latin typeface="Calibri" panose="020F0502020204030204" pitchFamily="34" charset="0"/>
              </a:rPr>
              <a:t>Bpe</a:t>
            </a:r>
            <a:r>
              <a:rPr lang="fr-FR" sz="1300" b="1" dirty="0" smtClean="0">
                <a:solidFill>
                  <a:prstClr val="black">
                    <a:lumMod val="65000"/>
                    <a:lumOff val="35000"/>
                  </a:prstClr>
                </a:solidFill>
                <a:latin typeface="Calibri" panose="020F0502020204030204" pitchFamily="34" charset="0"/>
              </a:rPr>
              <a:t> + </a:t>
            </a:r>
            <a:r>
              <a:rPr lang="fr-FR" sz="1300" b="1" dirty="0" err="1" smtClean="0">
                <a:solidFill>
                  <a:prstClr val="black">
                    <a:lumMod val="65000"/>
                    <a:lumOff val="35000"/>
                  </a:prstClr>
                </a:solidFill>
                <a:latin typeface="Calibri" panose="020F0502020204030204" pitchFamily="34" charset="0"/>
              </a:rPr>
              <a:t>JBPe</a:t>
            </a:r>
            <a:r>
              <a:rPr lang="fr-FR" sz="1300" b="1" dirty="0" smtClean="0">
                <a:solidFill>
                  <a:prstClr val="black">
                    <a:lumMod val="65000"/>
                    <a:lumOff val="35000"/>
                  </a:prstClr>
                </a:solidFill>
                <a:latin typeface="Calibri" panose="020F0502020204030204" pitchFamily="34" charset="0"/>
              </a:rPr>
              <a:t> par ETP   </a:t>
            </a:r>
            <a:r>
              <a:rPr lang="fr-FR" sz="1300" dirty="0" smtClean="0">
                <a:solidFill>
                  <a:prstClr val="black">
                    <a:lumMod val="65000"/>
                    <a:lumOff val="35000"/>
                  </a:prstClr>
                </a:solidFill>
                <a:latin typeface="Calibri" panose="020F0502020204030204" pitchFamily="34" charset="0"/>
              </a:rPr>
              <a:t>………………………….2%</a:t>
            </a:r>
          </a:p>
          <a:p>
            <a:endParaRPr lang="fr-FR" sz="1300" dirty="0" smtClean="0">
              <a:solidFill>
                <a:prstClr val="black">
                  <a:lumMod val="65000"/>
                  <a:lumOff val="35000"/>
                </a:prstClr>
              </a:solidFill>
              <a:latin typeface="Calibri" panose="020F0502020204030204" pitchFamily="34" charset="0"/>
            </a:endParaRPr>
          </a:p>
          <a:p>
            <a:pPr marL="171450" indent="-171450">
              <a:buFont typeface="Wingdings" panose="05000000000000000000" pitchFamily="2" charset="2"/>
              <a:buChar char="v"/>
            </a:pPr>
            <a:r>
              <a:rPr lang="fr-FR" sz="1300" b="1" dirty="0" smtClean="0">
                <a:solidFill>
                  <a:prstClr val="black">
                    <a:lumMod val="65000"/>
                    <a:lumOff val="35000"/>
                  </a:prstClr>
                </a:solidFill>
                <a:latin typeface="Calibri" panose="020F0502020204030204" pitchFamily="34" charset="0"/>
              </a:rPr>
              <a:t>Sur classement baromètre CEGEE</a:t>
            </a:r>
            <a:r>
              <a:rPr lang="fr-FR" sz="1300" b="1" dirty="0">
                <a:solidFill>
                  <a:prstClr val="black">
                    <a:lumMod val="65000"/>
                    <a:lumOff val="35000"/>
                  </a:prstClr>
                </a:solidFill>
                <a:latin typeface="Calibri" panose="020F0502020204030204" pitchFamily="34" charset="0"/>
              </a:rPr>
              <a:t> </a:t>
            </a:r>
            <a:r>
              <a:rPr lang="fr-FR" sz="1300" b="1" dirty="0" smtClean="0">
                <a:solidFill>
                  <a:prstClr val="black">
                    <a:lumMod val="65000"/>
                    <a:lumOff val="35000"/>
                  </a:prstClr>
                </a:solidFill>
                <a:latin typeface="Calibri" panose="020F0502020204030204" pitchFamily="34" charset="0"/>
              </a:rPr>
              <a:t>  </a:t>
            </a:r>
            <a:r>
              <a:rPr lang="fr-FR" sz="1300" dirty="0" smtClean="0">
                <a:solidFill>
                  <a:prstClr val="black">
                    <a:lumMod val="65000"/>
                    <a:lumOff val="35000"/>
                  </a:prstClr>
                </a:solidFill>
                <a:latin typeface="Calibri" panose="020F0502020204030204" pitchFamily="34" charset="0"/>
              </a:rPr>
              <a:t>…………………….3%</a:t>
            </a:r>
          </a:p>
          <a:p>
            <a:endParaRPr lang="fr-FR" sz="1300" dirty="0" smtClean="0">
              <a:solidFill>
                <a:prstClr val="black">
                  <a:lumMod val="65000"/>
                  <a:lumOff val="35000"/>
                </a:prstClr>
              </a:solidFill>
              <a:latin typeface="Calibri" panose="020F0502020204030204" pitchFamily="34" charset="0"/>
            </a:endParaRPr>
          </a:p>
          <a:p>
            <a:pPr marL="628650" lvl="1" indent="-171450">
              <a:buFont typeface="Arial" panose="020B0604020202020204" pitchFamily="34" charset="0"/>
              <a:buChar char="•"/>
            </a:pPr>
            <a:r>
              <a:rPr lang="fr-FR" sz="1300" dirty="0" smtClean="0">
                <a:solidFill>
                  <a:prstClr val="black">
                    <a:lumMod val="65000"/>
                    <a:lumOff val="35000"/>
                  </a:prstClr>
                </a:solidFill>
                <a:latin typeface="Calibri" panose="020F0502020204030204" pitchFamily="34" charset="0"/>
              </a:rPr>
              <a:t>Evolution Nette BP équipés par ETP</a:t>
            </a:r>
          </a:p>
          <a:p>
            <a:pPr marL="628650" lvl="1" indent="-171450">
              <a:buFont typeface="Arial" panose="020B0604020202020204" pitchFamily="34" charset="0"/>
              <a:buChar char="•"/>
            </a:pPr>
            <a:r>
              <a:rPr lang="fr-FR" sz="1300" dirty="0" smtClean="0">
                <a:solidFill>
                  <a:prstClr val="black">
                    <a:lumMod val="65000"/>
                    <a:lumOff val="35000"/>
                  </a:prstClr>
                </a:solidFill>
                <a:latin typeface="Calibri" panose="020F0502020204030204" pitchFamily="34" charset="0"/>
              </a:rPr>
              <a:t>Ventes Nettes IARD (AUTO&amp;MRH) par ETP</a:t>
            </a:r>
          </a:p>
          <a:p>
            <a:pPr marL="628650" lvl="1" indent="-171450">
              <a:buFont typeface="Arial" panose="020B0604020202020204" pitchFamily="34" charset="0"/>
              <a:buChar char="•"/>
            </a:pPr>
            <a:r>
              <a:rPr lang="fr-FR" sz="1300" dirty="0" smtClean="0">
                <a:solidFill>
                  <a:prstClr val="black">
                    <a:lumMod val="65000"/>
                    <a:lumOff val="35000"/>
                  </a:prstClr>
                </a:solidFill>
                <a:latin typeface="Calibri" panose="020F0502020204030204" pitchFamily="34" charset="0"/>
              </a:rPr>
              <a:t>Ventes Nettes Prévoyance (</a:t>
            </a:r>
            <a:r>
              <a:rPr lang="fr-FR" sz="1300" dirty="0" err="1" smtClean="0">
                <a:solidFill>
                  <a:prstClr val="black">
                    <a:lumMod val="65000"/>
                    <a:lumOff val="35000"/>
                  </a:prstClr>
                </a:solidFill>
                <a:latin typeface="Calibri" panose="020F0502020204030204" pitchFamily="34" charset="0"/>
              </a:rPr>
              <a:t>GAV&amp;Santé</a:t>
            </a:r>
            <a:r>
              <a:rPr lang="fr-FR" sz="1300" dirty="0" smtClean="0">
                <a:solidFill>
                  <a:prstClr val="black">
                    <a:lumMod val="65000"/>
                    <a:lumOff val="35000"/>
                  </a:prstClr>
                </a:solidFill>
                <a:latin typeface="Calibri" panose="020F0502020204030204" pitchFamily="34" charset="0"/>
              </a:rPr>
              <a:t>) par ETP</a:t>
            </a:r>
          </a:p>
          <a:p>
            <a:pPr marL="628650" lvl="1" indent="-171450">
              <a:buFont typeface="Arial" panose="020B0604020202020204" pitchFamily="34" charset="0"/>
              <a:buChar char="•"/>
            </a:pPr>
            <a:r>
              <a:rPr lang="fr-FR" sz="1300" dirty="0" smtClean="0">
                <a:solidFill>
                  <a:prstClr val="black">
                    <a:lumMod val="65000"/>
                    <a:lumOff val="35000"/>
                  </a:prstClr>
                </a:solidFill>
                <a:latin typeface="Calibri" panose="020F0502020204030204" pitchFamily="34" charset="0"/>
              </a:rPr>
              <a:t>Chiffre d’affaires IARD par ETP</a:t>
            </a:r>
          </a:p>
        </p:txBody>
      </p:sp>
      <p:sp>
        <p:nvSpPr>
          <p:cNvPr id="5" name="Rectangle 4"/>
          <p:cNvSpPr/>
          <p:nvPr/>
        </p:nvSpPr>
        <p:spPr>
          <a:xfrm>
            <a:off x="5796135" y="1276769"/>
            <a:ext cx="3162409" cy="400110"/>
          </a:xfrm>
          <a:prstGeom prst="rect">
            <a:avLst/>
          </a:prstGeom>
          <a:solidFill>
            <a:schemeClr val="bg1">
              <a:lumMod val="95000"/>
            </a:schemeClr>
          </a:solidFill>
        </p:spPr>
        <p:txBody>
          <a:bodyPr wrap="square">
            <a:spAutoFit/>
          </a:bodyPr>
          <a:lstStyle/>
          <a:p>
            <a:r>
              <a:rPr lang="fr-FR" sz="1000" dirty="0" smtClean="0">
                <a:solidFill>
                  <a:prstClr val="black">
                    <a:lumMod val="65000"/>
                    <a:lumOff val="35000"/>
                  </a:prstClr>
                </a:solidFill>
                <a:latin typeface="Calibri" panose="020F0502020204030204" pitchFamily="34" charset="0"/>
              </a:rPr>
              <a:t>Nombre </a:t>
            </a:r>
            <a:r>
              <a:rPr lang="fr-FR" sz="1000" dirty="0">
                <a:solidFill>
                  <a:prstClr val="black">
                    <a:lumMod val="65000"/>
                    <a:lumOff val="35000"/>
                  </a:prstClr>
                </a:solidFill>
                <a:latin typeface="Calibri" panose="020F0502020204030204" pitchFamily="34" charset="0"/>
              </a:rPr>
              <a:t>d’agences </a:t>
            </a:r>
            <a:r>
              <a:rPr lang="fr-FR" sz="1000" dirty="0" smtClean="0">
                <a:solidFill>
                  <a:prstClr val="black">
                    <a:lumMod val="65000"/>
                    <a:lumOff val="35000"/>
                  </a:prstClr>
                </a:solidFill>
                <a:latin typeface="Calibri" panose="020F0502020204030204" pitchFamily="34" charset="0"/>
              </a:rPr>
              <a:t> par </a:t>
            </a:r>
            <a:r>
              <a:rPr lang="fr-FR" sz="1000" dirty="0">
                <a:solidFill>
                  <a:prstClr val="black">
                    <a:lumMod val="65000"/>
                    <a:lumOff val="35000"/>
                  </a:prstClr>
                </a:solidFill>
                <a:latin typeface="Calibri" panose="020F0502020204030204" pitchFamily="34" charset="0"/>
              </a:rPr>
              <a:t>taux d’atteinte saisonnalisé de la part variable 2019 :</a:t>
            </a:r>
            <a:endParaRPr lang="fr-FR" sz="1000" dirty="0"/>
          </a:p>
        </p:txBody>
      </p:sp>
      <p:sp>
        <p:nvSpPr>
          <p:cNvPr id="22" name="ZoneTexte 21"/>
          <p:cNvSpPr txBox="1"/>
          <p:nvPr/>
        </p:nvSpPr>
        <p:spPr>
          <a:xfrm>
            <a:off x="7155696" y="4149080"/>
            <a:ext cx="1646519" cy="600164"/>
          </a:xfrm>
          <a:prstGeom prst="rect">
            <a:avLst/>
          </a:prstGeom>
          <a:solidFill>
            <a:schemeClr val="bg1">
              <a:lumMod val="95000"/>
            </a:schemeClr>
          </a:solidFill>
          <a:ln>
            <a:noFill/>
          </a:ln>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fr-FR" sz="1100" dirty="0" smtClean="0">
                <a:solidFill>
                  <a:srgbClr val="C00000"/>
                </a:solidFill>
                <a:latin typeface="Calibri" panose="020F0502020204030204" pitchFamily="34" charset="0"/>
              </a:rPr>
              <a:t>Retrouvez le détail de vos résultats Part variable. cliquez </a:t>
            </a:r>
            <a:r>
              <a:rPr lang="fr-FR" sz="1100" dirty="0" smtClean="0">
                <a:solidFill>
                  <a:schemeClr val="tx1">
                    <a:lumMod val="50000"/>
                    <a:lumOff val="50000"/>
                  </a:schemeClr>
                </a:solidFill>
                <a:latin typeface="Calibri" panose="020F0502020204030204" pitchFamily="34" charset="0"/>
                <a:hlinkClick r:id="rId2"/>
              </a:rPr>
              <a:t>ici</a:t>
            </a:r>
            <a:r>
              <a:rPr lang="fr-FR" sz="1100" dirty="0" smtClean="0">
                <a:solidFill>
                  <a:schemeClr val="tx1">
                    <a:lumMod val="50000"/>
                    <a:lumOff val="50000"/>
                  </a:schemeClr>
                </a:solidFill>
                <a:latin typeface="Calibri" panose="020F0502020204030204" pitchFamily="34" charset="0"/>
              </a:rPr>
              <a:t>.</a:t>
            </a:r>
          </a:p>
        </p:txBody>
      </p:sp>
      <p:pic>
        <p:nvPicPr>
          <p:cNvPr id="2053" name="Picture 5" descr="Résultat de recherche d'images pour &quot;passer le ,relais&quot;"/>
          <p:cNvPicPr>
            <a:picLocks noChangeAspect="1" noChangeArrowheads="1"/>
          </p:cNvPicPr>
          <p:nvPr/>
        </p:nvPicPr>
        <p:blipFill rotWithShape="1">
          <a:blip r:embed="rId3" cstate="print">
            <a:duotone>
              <a:schemeClr val="accent3">
                <a:shade val="45000"/>
                <a:satMod val="135000"/>
              </a:schemeClr>
              <a:prstClr val="white"/>
            </a:duotone>
            <a:extLst>
              <a:ext uri="{28A0092B-C50C-407E-A947-70E740481C1C}">
                <a14:useLocalDpi xmlns:a14="http://schemas.microsoft.com/office/drawing/2010/main" val="0"/>
              </a:ext>
            </a:extLst>
          </a:blip>
          <a:srcRect l="8857" t="8233" r="9644" b="7988"/>
          <a:stretch/>
        </p:blipFill>
        <p:spPr bwMode="auto">
          <a:xfrm>
            <a:off x="610398" y="5382356"/>
            <a:ext cx="1422391" cy="830997"/>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5796135" y="1276769"/>
            <a:ext cx="3162410" cy="3764863"/>
          </a:xfrm>
          <a:prstGeom prst="rect">
            <a:avLst/>
          </a:prstGeom>
          <a:noFill/>
          <a:ln w="9525">
            <a:solidFill>
              <a:srgbClr val="DDD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14"/>
          <p:cNvSpPr/>
          <p:nvPr/>
        </p:nvSpPr>
        <p:spPr>
          <a:xfrm>
            <a:off x="5871144" y="4124055"/>
            <a:ext cx="1008112" cy="707886"/>
          </a:xfrm>
          <a:prstGeom prst="rect">
            <a:avLst/>
          </a:prstGeom>
          <a:solidFill>
            <a:schemeClr val="bg1"/>
          </a:solidFill>
        </p:spPr>
        <p:txBody>
          <a:bodyPr wrap="square">
            <a:spAutoFit/>
          </a:bodyPr>
          <a:lstStyle/>
          <a:p>
            <a:pPr algn="ctr"/>
            <a:r>
              <a:rPr lang="fr-FR" sz="800" dirty="0" smtClean="0">
                <a:solidFill>
                  <a:prstClr val="black">
                    <a:lumMod val="65000"/>
                    <a:lumOff val="35000"/>
                  </a:prstClr>
                </a:solidFill>
                <a:latin typeface="Calibri" panose="020F0502020204030204" pitchFamily="34" charset="0"/>
              </a:rPr>
              <a:t>Ventes </a:t>
            </a:r>
          </a:p>
          <a:p>
            <a:pPr algn="ctr"/>
            <a:r>
              <a:rPr lang="fr-FR" sz="800" dirty="0" smtClean="0">
                <a:solidFill>
                  <a:prstClr val="black">
                    <a:lumMod val="65000"/>
                    <a:lumOff val="35000"/>
                  </a:prstClr>
                </a:solidFill>
                <a:latin typeface="Calibri" panose="020F0502020204030204" pitchFamily="34" charset="0"/>
              </a:rPr>
              <a:t>brutes </a:t>
            </a:r>
          </a:p>
          <a:p>
            <a:pPr algn="ctr"/>
            <a:r>
              <a:rPr lang="fr-FR" sz="800" dirty="0" smtClean="0">
                <a:solidFill>
                  <a:prstClr val="black">
                    <a:lumMod val="65000"/>
                    <a:lumOff val="35000"/>
                  </a:prstClr>
                </a:solidFill>
                <a:latin typeface="Calibri" panose="020F0502020204030204" pitchFamily="34" charset="0"/>
              </a:rPr>
              <a:t>IARD / Prévoyance</a:t>
            </a:r>
          </a:p>
          <a:p>
            <a:pPr algn="ctr"/>
            <a:r>
              <a:rPr lang="fr-FR" sz="800" b="1" dirty="0" smtClean="0">
                <a:solidFill>
                  <a:srgbClr val="C00000"/>
                </a:solidFill>
                <a:latin typeface="Calibri" panose="020F0502020204030204" pitchFamily="34" charset="0"/>
              </a:rPr>
              <a:t>Au 24/09/2019</a:t>
            </a:r>
          </a:p>
          <a:p>
            <a:pPr algn="ctr"/>
            <a:endParaRPr lang="fr-FR" sz="800" dirty="0"/>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07047" y="1751541"/>
            <a:ext cx="543592" cy="23725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08474" y="2691794"/>
            <a:ext cx="1869623" cy="9348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6748277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nvPr>
        </p:nvSpPr>
        <p:spPr>
          <a:xfrm>
            <a:off x="1043608" y="404664"/>
            <a:ext cx="3816424" cy="523220"/>
          </a:xfrm>
        </p:spPr>
        <p:txBody>
          <a:bodyPr/>
          <a:lstStyle/>
          <a:p>
            <a:r>
              <a:rPr lang="fr-FR" sz="2800" b="0" dirty="0" smtClean="0">
                <a:solidFill>
                  <a:srgbClr val="C00000"/>
                </a:solidFill>
                <a:latin typeface="Calibri" panose="020F0502020204030204" pitchFamily="34" charset="0"/>
                <a:cs typeface="Calibri" panose="020F0502020204030204" pitchFamily="34" charset="0"/>
              </a:rPr>
              <a:t>Tout savoir !</a:t>
            </a:r>
            <a:endParaRPr lang="fr-FR" sz="2800" b="0" dirty="0">
              <a:solidFill>
                <a:srgbClr val="C00000"/>
              </a:solidFill>
              <a:latin typeface="Calibri" panose="020F0502020204030204" pitchFamily="34" charset="0"/>
              <a:cs typeface="Calibri" panose="020F0502020204030204" pitchFamily="34" charset="0"/>
            </a:endParaRPr>
          </a:p>
        </p:txBody>
      </p:sp>
      <p:sp>
        <p:nvSpPr>
          <p:cNvPr id="2" name="Espace réservé du numéro de diapositive 1"/>
          <p:cNvSpPr>
            <a:spLocks noGrp="1"/>
          </p:cNvSpPr>
          <p:nvPr>
            <p:ph type="sldNum" sz="quarter" idx="11"/>
          </p:nvPr>
        </p:nvSpPr>
        <p:spPr/>
        <p:txBody>
          <a:bodyPr/>
          <a:lstStyle/>
          <a:p>
            <a:fld id="{0536D7D7-E68B-4848-A580-3E20DDE126DB}" type="slidenum">
              <a:rPr lang="fr-FR" smtClean="0">
                <a:solidFill>
                  <a:prstClr val="white"/>
                </a:solidFill>
              </a:rPr>
              <a:pPr/>
              <a:t>5</a:t>
            </a:fld>
            <a:endParaRPr lang="fr-FR" dirty="0">
              <a:solidFill>
                <a:prstClr val="white"/>
              </a:solidFill>
            </a:endParaRPr>
          </a:p>
        </p:txBody>
      </p:sp>
      <p:sp>
        <p:nvSpPr>
          <p:cNvPr id="3" name="ZoneTexte 2"/>
          <p:cNvSpPr txBox="1"/>
          <p:nvPr/>
        </p:nvSpPr>
        <p:spPr>
          <a:xfrm>
            <a:off x="293561" y="2204864"/>
            <a:ext cx="5332452" cy="2954655"/>
          </a:xfrm>
          <a:prstGeom prst="rect">
            <a:avLst/>
          </a:prstGeom>
          <a:noFill/>
        </p:spPr>
        <p:txBody>
          <a:bodyPr wrap="square" rtlCol="0">
            <a:spAutoFit/>
          </a:bodyPr>
          <a:lstStyle/>
          <a:p>
            <a:endParaRPr lang="fr-FR" sz="2000" b="1" dirty="0">
              <a:solidFill>
                <a:prstClr val="black">
                  <a:lumMod val="50000"/>
                  <a:lumOff val="50000"/>
                </a:prstClr>
              </a:solidFill>
              <a:latin typeface="Calibri" panose="020F0502020204030204" pitchFamily="34" charset="0"/>
            </a:endParaRPr>
          </a:p>
          <a:p>
            <a:pPr marL="285750" indent="-285750">
              <a:buFont typeface="Wingdings" panose="05000000000000000000" pitchFamily="2" charset="2"/>
              <a:buChar char="q"/>
            </a:pPr>
            <a:r>
              <a:rPr lang="fr-FR" sz="2000" b="1" dirty="0" smtClean="0">
                <a:solidFill>
                  <a:srgbClr val="C00000"/>
                </a:solidFill>
                <a:latin typeface="Calibri" panose="020F0502020204030204" pitchFamily="34" charset="0"/>
              </a:rPr>
              <a:t>TOUT SAVOIR SUR L’ OFFRE AUTO :</a:t>
            </a:r>
          </a:p>
          <a:p>
            <a:pPr lvl="1"/>
            <a:endParaRPr lang="fr-FR" sz="2000" b="1" dirty="0">
              <a:solidFill>
                <a:prstClr val="black">
                  <a:lumMod val="50000"/>
                  <a:lumOff val="50000"/>
                </a:prstClr>
              </a:solidFill>
              <a:latin typeface="Calibri" panose="020F0502020204030204" pitchFamily="34" charset="0"/>
            </a:endParaRPr>
          </a:p>
          <a:p>
            <a:pPr marL="800100" lvl="1" indent="-342900">
              <a:buFont typeface="Wingdings" panose="05000000000000000000" pitchFamily="2" charset="2"/>
              <a:buChar char="§"/>
            </a:pPr>
            <a:r>
              <a:rPr lang="fr-FR" dirty="0" smtClean="0">
                <a:solidFill>
                  <a:prstClr val="black">
                    <a:lumMod val="50000"/>
                    <a:lumOff val="50000"/>
                  </a:prstClr>
                </a:solidFill>
                <a:latin typeface="Calibri" panose="020F0502020204030204" pitchFamily="34" charset="0"/>
              </a:rPr>
              <a:t>Focus sur l’offre : </a:t>
            </a:r>
          </a:p>
          <a:p>
            <a:pPr marL="1257300" lvl="2" indent="-342900">
              <a:buFont typeface="Courier New" panose="02070309020205020404" pitchFamily="49" charset="0"/>
              <a:buChar char="o"/>
            </a:pPr>
            <a:r>
              <a:rPr lang="fr-FR" dirty="0" smtClean="0">
                <a:solidFill>
                  <a:prstClr val="black">
                    <a:lumMod val="50000"/>
                    <a:lumOff val="50000"/>
                  </a:prstClr>
                </a:solidFill>
                <a:latin typeface="Calibri" panose="020F0502020204030204" pitchFamily="34" charset="0"/>
              </a:rPr>
              <a:t>Les avantages</a:t>
            </a:r>
          </a:p>
          <a:p>
            <a:pPr marL="1257300" lvl="2" indent="-342900">
              <a:buFont typeface="Courier New" panose="02070309020205020404" pitchFamily="49" charset="0"/>
              <a:buChar char="o"/>
            </a:pPr>
            <a:r>
              <a:rPr lang="fr-FR" dirty="0" smtClean="0">
                <a:solidFill>
                  <a:prstClr val="black">
                    <a:lumMod val="50000"/>
                    <a:lumOff val="50000"/>
                  </a:prstClr>
                </a:solidFill>
                <a:latin typeface="Calibri" panose="020F0502020204030204" pitchFamily="34" charset="0"/>
              </a:rPr>
              <a:t>Les remises et avantages tarifaires</a:t>
            </a:r>
          </a:p>
          <a:p>
            <a:pPr marL="800100" lvl="1" indent="-342900">
              <a:buFont typeface="Wingdings" panose="05000000000000000000" pitchFamily="2" charset="2"/>
              <a:buChar char="§"/>
            </a:pPr>
            <a:r>
              <a:rPr lang="fr-FR" dirty="0" smtClean="0">
                <a:solidFill>
                  <a:prstClr val="black">
                    <a:lumMod val="50000"/>
                    <a:lumOff val="50000"/>
                  </a:prstClr>
                </a:solidFill>
                <a:latin typeface="Calibri" panose="020F0502020204030204" pitchFamily="34" charset="0"/>
              </a:rPr>
              <a:t>Qui contacter ?</a:t>
            </a:r>
          </a:p>
          <a:p>
            <a:pPr marL="800100" lvl="1" indent="-342900">
              <a:buFont typeface="Wingdings" panose="05000000000000000000" pitchFamily="2" charset="2"/>
              <a:buChar char="§"/>
            </a:pPr>
            <a:r>
              <a:rPr lang="fr-FR" dirty="0" smtClean="0">
                <a:solidFill>
                  <a:prstClr val="black">
                    <a:lumMod val="50000"/>
                    <a:lumOff val="50000"/>
                  </a:prstClr>
                </a:solidFill>
                <a:latin typeface="Calibri" panose="020F0502020204030204" pitchFamily="34" charset="0"/>
              </a:rPr>
              <a:t>Que dire ?</a:t>
            </a:r>
          </a:p>
          <a:p>
            <a:pPr marL="800100" lvl="1" indent="-342900">
              <a:buFont typeface="Wingdings" panose="05000000000000000000" pitchFamily="2" charset="2"/>
              <a:buChar char="§"/>
            </a:pPr>
            <a:r>
              <a:rPr lang="fr-FR" dirty="0" smtClean="0">
                <a:solidFill>
                  <a:prstClr val="black">
                    <a:lumMod val="50000"/>
                    <a:lumOff val="50000"/>
                  </a:prstClr>
                </a:solidFill>
                <a:latin typeface="Calibri" panose="020F0502020204030204" pitchFamily="34" charset="0"/>
              </a:rPr>
              <a:t>Digitalisons-nous !</a:t>
            </a:r>
          </a:p>
          <a:p>
            <a:pPr marL="800100" lvl="1" indent="-342900">
              <a:buFont typeface="Wingdings" panose="05000000000000000000" pitchFamily="2" charset="2"/>
              <a:buChar char="§"/>
            </a:pPr>
            <a:r>
              <a:rPr lang="fr-FR" dirty="0" smtClean="0">
                <a:solidFill>
                  <a:prstClr val="black">
                    <a:lumMod val="50000"/>
                    <a:lumOff val="50000"/>
                  </a:prstClr>
                </a:solidFill>
                <a:latin typeface="Calibri" panose="020F0502020204030204" pitchFamily="34" charset="0"/>
              </a:rPr>
              <a:t>Les outils à disposition</a:t>
            </a:r>
          </a:p>
        </p:txBody>
      </p:sp>
      <p:pic>
        <p:nvPicPr>
          <p:cNvPr id="9"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9767" r="8916"/>
          <a:stretch/>
        </p:blipFill>
        <p:spPr bwMode="auto">
          <a:xfrm>
            <a:off x="5655980" y="138"/>
            <a:ext cx="3596540" cy="6857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23820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nvPr>
        </p:nvSpPr>
        <p:spPr>
          <a:xfrm>
            <a:off x="1115616" y="256616"/>
            <a:ext cx="7650456" cy="892552"/>
          </a:xfrm>
        </p:spPr>
        <p:txBody>
          <a:bodyPr/>
          <a:lstStyle/>
          <a:p>
            <a:r>
              <a:rPr lang="fr-FR" sz="2000" b="0" dirty="0" smtClean="0">
                <a:solidFill>
                  <a:srgbClr val="C00000"/>
                </a:solidFill>
                <a:latin typeface="Calibri" panose="020F0502020204030204" pitchFamily="34" charset="0"/>
                <a:cs typeface="Calibri" panose="020F0502020204030204" pitchFamily="34" charset="0"/>
              </a:rPr>
              <a:t>FOCUS SUR L’OFFRE IARD AUTO</a:t>
            </a:r>
            <a:r>
              <a:rPr lang="fr-FR" sz="2400" cap="none" dirty="0" smtClean="0">
                <a:solidFill>
                  <a:srgbClr val="C00000"/>
                </a:solidFill>
                <a:latin typeface="Calibri" panose="020F0502020204030204" pitchFamily="34" charset="0"/>
                <a:cs typeface="Calibri" panose="020F0502020204030204" pitchFamily="34" charset="0"/>
              </a:rPr>
              <a:t/>
            </a:r>
            <a:br>
              <a:rPr lang="fr-FR" sz="2400" cap="none" dirty="0" smtClean="0">
                <a:solidFill>
                  <a:srgbClr val="C00000"/>
                </a:solidFill>
                <a:latin typeface="Calibri" panose="020F0502020204030204" pitchFamily="34" charset="0"/>
                <a:cs typeface="Calibri" panose="020F0502020204030204" pitchFamily="34" charset="0"/>
              </a:rPr>
            </a:br>
            <a:r>
              <a:rPr lang="fr-FR" sz="1600" b="0" cap="none" dirty="0">
                <a:latin typeface="Calibri" panose="020F0502020204030204" pitchFamily="34" charset="0"/>
                <a:cs typeface="Calibri" panose="020F0502020204030204" pitchFamily="34" charset="0"/>
              </a:rPr>
              <a:t>L’offre AUTO permet de </a:t>
            </a:r>
            <a:r>
              <a:rPr lang="fr-FR" sz="1600" b="0" cap="none" dirty="0" smtClean="0">
                <a:latin typeface="Calibri" panose="020F0502020204030204" pitchFamily="34" charset="0"/>
                <a:cs typeface="Calibri" panose="020F0502020204030204" pitchFamily="34" charset="0"/>
              </a:rPr>
              <a:t>bénéficier de nombreux avantages, </a:t>
            </a:r>
            <a:br>
              <a:rPr lang="fr-FR" sz="1600" b="0" cap="none" dirty="0" smtClean="0">
                <a:latin typeface="Calibri" panose="020F0502020204030204" pitchFamily="34" charset="0"/>
                <a:cs typeface="Calibri" panose="020F0502020204030204" pitchFamily="34" charset="0"/>
              </a:rPr>
            </a:br>
            <a:r>
              <a:rPr lang="fr-FR" sz="1600" b="0" cap="none" dirty="0" smtClean="0">
                <a:latin typeface="Calibri" panose="020F0502020204030204" pitchFamily="34" charset="0"/>
                <a:cs typeface="Calibri" panose="020F0502020204030204" pitchFamily="34" charset="0"/>
              </a:rPr>
              <a:t>notamment en Formule TOUS RISQUES</a:t>
            </a:r>
            <a:endParaRPr lang="fr-FR" sz="1600" b="0" cap="none" dirty="0">
              <a:latin typeface="Calibri" panose="020F0502020204030204" pitchFamily="34" charset="0"/>
              <a:cs typeface="Calibri" panose="020F0502020204030204" pitchFamily="34" charset="0"/>
            </a:endParaRPr>
          </a:p>
        </p:txBody>
      </p:sp>
      <p:sp>
        <p:nvSpPr>
          <p:cNvPr id="2" name="Espace réservé du numéro de diapositive 1"/>
          <p:cNvSpPr>
            <a:spLocks noGrp="1"/>
          </p:cNvSpPr>
          <p:nvPr>
            <p:ph type="sldNum" sz="quarter" idx="15"/>
          </p:nvPr>
        </p:nvSpPr>
        <p:spPr/>
        <p:txBody>
          <a:bodyPr/>
          <a:lstStyle/>
          <a:p>
            <a:fld id="{0536D7D7-E68B-4848-A580-3E20DDE126DB}" type="slidenum">
              <a:rPr lang="fr-FR" smtClean="0">
                <a:solidFill>
                  <a:prstClr val="white"/>
                </a:solidFill>
                <a:latin typeface="Calibri" panose="020F0502020204030204" pitchFamily="34" charset="0"/>
                <a:cs typeface="Calibri" panose="020F0502020204030204" pitchFamily="34" charset="0"/>
              </a:rPr>
              <a:pPr/>
              <a:t>6</a:t>
            </a:fld>
            <a:endParaRPr lang="fr-FR" dirty="0">
              <a:solidFill>
                <a:prstClr val="white"/>
              </a:solidFill>
              <a:latin typeface="Calibri" panose="020F0502020204030204" pitchFamily="34" charset="0"/>
              <a:cs typeface="Calibri" panose="020F0502020204030204" pitchFamily="34" charset="0"/>
            </a:endParaRPr>
          </a:p>
        </p:txBody>
      </p:sp>
      <p:pic>
        <p:nvPicPr>
          <p:cNvPr id="22" name="Picture 2" descr="Résultat de recherche d'images pour &quot;assurance auto label excellence 2018&quot;"/>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1693" t="7216" r="21115" b="31856"/>
          <a:stretch/>
        </p:blipFill>
        <p:spPr bwMode="auto">
          <a:xfrm>
            <a:off x="179512" y="296600"/>
            <a:ext cx="714115" cy="756136"/>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184502" y="1393031"/>
            <a:ext cx="3761479" cy="307777"/>
          </a:xfrm>
          <a:prstGeom prst="rect">
            <a:avLst/>
          </a:prstGeom>
        </p:spPr>
        <p:txBody>
          <a:bodyPr wrap="none">
            <a:spAutoFit/>
          </a:bodyPr>
          <a:lstStyle/>
          <a:p>
            <a:pPr marL="285750" indent="-285750">
              <a:buFont typeface="Wingdings" panose="05000000000000000000" pitchFamily="2" charset="2"/>
              <a:buChar char="q"/>
            </a:pPr>
            <a:r>
              <a:rPr lang="fr-FR" sz="1400" b="1" dirty="0">
                <a:solidFill>
                  <a:srgbClr val="C00000"/>
                </a:solidFill>
                <a:latin typeface="Calibri" panose="020F0502020204030204" pitchFamily="34" charset="0"/>
                <a:cs typeface="Calibri" panose="020F0502020204030204" pitchFamily="34" charset="0"/>
              </a:rPr>
              <a:t>3 formules </a:t>
            </a:r>
            <a:r>
              <a:rPr lang="fr-FR" sz="1400" dirty="0">
                <a:solidFill>
                  <a:prstClr val="black">
                    <a:lumMod val="50000"/>
                    <a:lumOff val="50000"/>
                  </a:prstClr>
                </a:solidFill>
                <a:latin typeface="Calibri" panose="020F0502020204030204" pitchFamily="34" charset="0"/>
                <a:cs typeface="Calibri" panose="020F0502020204030204" pitchFamily="34" charset="0"/>
              </a:rPr>
              <a:t>à personnaliser avec des </a:t>
            </a:r>
            <a:r>
              <a:rPr lang="fr-FR" sz="1400" b="1" dirty="0">
                <a:solidFill>
                  <a:prstClr val="black">
                    <a:lumMod val="50000"/>
                    <a:lumOff val="50000"/>
                  </a:prstClr>
                </a:solidFill>
                <a:latin typeface="Calibri" panose="020F0502020204030204" pitchFamily="34" charset="0"/>
                <a:cs typeface="Calibri" panose="020F0502020204030204" pitchFamily="34" charset="0"/>
              </a:rPr>
              <a:t>options</a:t>
            </a:r>
            <a:r>
              <a:rPr lang="fr-FR" sz="1400" dirty="0">
                <a:solidFill>
                  <a:prstClr val="black">
                    <a:lumMod val="50000"/>
                    <a:lumOff val="50000"/>
                  </a:prstClr>
                </a:solidFill>
                <a:latin typeface="Calibri" panose="020F0502020204030204" pitchFamily="34" charset="0"/>
                <a:cs typeface="Calibri" panose="020F0502020204030204" pitchFamily="34" charset="0"/>
              </a:rPr>
              <a:t> :</a:t>
            </a:r>
            <a:endParaRPr lang="fr-FR" sz="1600" dirty="0">
              <a:solidFill>
                <a:prstClr val="black"/>
              </a:solidFill>
            </a:endParaRPr>
          </a:p>
        </p:txBody>
      </p:sp>
      <p:pic>
        <p:nvPicPr>
          <p:cNvPr id="8"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16216" y="1344430"/>
            <a:ext cx="886087" cy="7046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Rectangle 17"/>
          <p:cNvSpPr/>
          <p:nvPr/>
        </p:nvSpPr>
        <p:spPr>
          <a:xfrm>
            <a:off x="184502" y="2840736"/>
            <a:ext cx="4171474" cy="523220"/>
          </a:xfrm>
          <a:prstGeom prst="rect">
            <a:avLst/>
          </a:prstGeom>
        </p:spPr>
        <p:txBody>
          <a:bodyPr wrap="square">
            <a:spAutoFit/>
          </a:bodyPr>
          <a:lstStyle/>
          <a:p>
            <a:pPr marL="285750" indent="-285750">
              <a:buFont typeface="Wingdings" panose="05000000000000000000" pitchFamily="2" charset="2"/>
              <a:buChar char="q"/>
            </a:pPr>
            <a:r>
              <a:rPr lang="fr-FR" sz="1400" b="1" dirty="0">
                <a:solidFill>
                  <a:srgbClr val="C00000"/>
                </a:solidFill>
                <a:latin typeface="Calibri" panose="020F0502020204030204" pitchFamily="34" charset="0"/>
                <a:cs typeface="Calibri" panose="020F0502020204030204" pitchFamily="34" charset="0"/>
              </a:rPr>
              <a:t>Des garanties sécurisantes </a:t>
            </a:r>
            <a:r>
              <a:rPr lang="fr-FR" sz="1400" dirty="0">
                <a:solidFill>
                  <a:prstClr val="black">
                    <a:lumMod val="50000"/>
                    <a:lumOff val="50000"/>
                  </a:prstClr>
                </a:solidFill>
                <a:latin typeface="Calibri" panose="020F0502020204030204" pitchFamily="34" charset="0"/>
                <a:cs typeface="Calibri" panose="020F0502020204030204" pitchFamily="34" charset="0"/>
              </a:rPr>
              <a:t>automatiquement incluses en tous risques :</a:t>
            </a:r>
          </a:p>
        </p:txBody>
      </p:sp>
      <p:sp>
        <p:nvSpPr>
          <p:cNvPr id="42" name="Rectangle 41"/>
          <p:cNvSpPr/>
          <p:nvPr/>
        </p:nvSpPr>
        <p:spPr>
          <a:xfrm>
            <a:off x="2487754" y="2049052"/>
            <a:ext cx="1080000" cy="288032"/>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prstClr val="black">
                    <a:lumMod val="50000"/>
                    <a:lumOff val="50000"/>
                  </a:prstClr>
                </a:solidFill>
                <a:latin typeface="Calibri" panose="020F0502020204030204" pitchFamily="34" charset="0"/>
              </a:rPr>
              <a:t>TIERS</a:t>
            </a:r>
            <a:endParaRPr lang="fr-FR" sz="1100" b="1" dirty="0">
              <a:solidFill>
                <a:prstClr val="black">
                  <a:lumMod val="50000"/>
                  <a:lumOff val="50000"/>
                </a:prstClr>
              </a:solidFill>
              <a:latin typeface="Calibri" panose="020F0502020204030204" pitchFamily="34" charset="0"/>
            </a:endParaRPr>
          </a:p>
        </p:txBody>
      </p:sp>
      <p:sp>
        <p:nvSpPr>
          <p:cNvPr id="43" name="Rectangle 42"/>
          <p:cNvSpPr/>
          <p:nvPr/>
        </p:nvSpPr>
        <p:spPr>
          <a:xfrm>
            <a:off x="3720315" y="2049052"/>
            <a:ext cx="1080000" cy="288032"/>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prstClr val="black">
                    <a:lumMod val="50000"/>
                    <a:lumOff val="50000"/>
                  </a:prstClr>
                </a:solidFill>
                <a:latin typeface="Calibri" panose="020F0502020204030204" pitchFamily="34" charset="0"/>
              </a:rPr>
              <a:t>TIERS PLUS</a:t>
            </a:r>
            <a:endParaRPr lang="fr-FR" sz="1100" b="1" dirty="0">
              <a:solidFill>
                <a:prstClr val="black">
                  <a:lumMod val="50000"/>
                  <a:lumOff val="50000"/>
                </a:prstClr>
              </a:solidFill>
              <a:latin typeface="Calibri" panose="020F0502020204030204" pitchFamily="34" charset="0"/>
            </a:endParaRPr>
          </a:p>
        </p:txBody>
      </p:sp>
      <p:sp>
        <p:nvSpPr>
          <p:cNvPr id="44" name="Rectangle 43"/>
          <p:cNvSpPr/>
          <p:nvPr/>
        </p:nvSpPr>
        <p:spPr>
          <a:xfrm>
            <a:off x="4970479" y="2049052"/>
            <a:ext cx="1080000" cy="288032"/>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prstClr val="black">
                    <a:lumMod val="50000"/>
                    <a:lumOff val="50000"/>
                  </a:prstClr>
                </a:solidFill>
                <a:latin typeface="Calibri" panose="020F0502020204030204" pitchFamily="34" charset="0"/>
              </a:rPr>
              <a:t>TOUS RISQUES</a:t>
            </a:r>
            <a:endParaRPr lang="fr-FR" sz="1100" b="1" dirty="0">
              <a:solidFill>
                <a:prstClr val="black">
                  <a:lumMod val="50000"/>
                  <a:lumOff val="50000"/>
                </a:prstClr>
              </a:solidFill>
              <a:latin typeface="Calibri" panose="020F0502020204030204" pitchFamily="34" charset="0"/>
            </a:endParaRPr>
          </a:p>
        </p:txBody>
      </p:sp>
      <p:sp>
        <p:nvSpPr>
          <p:cNvPr id="31" name="Rectangle à coins arrondis 30"/>
          <p:cNvSpPr/>
          <p:nvPr/>
        </p:nvSpPr>
        <p:spPr bwMode="auto">
          <a:xfrm>
            <a:off x="179512" y="3429000"/>
            <a:ext cx="4176464" cy="864096"/>
          </a:xfrm>
          <a:prstGeom prst="roundRect">
            <a:avLst/>
          </a:prstGeom>
          <a:solidFill>
            <a:schemeClr val="bg1">
              <a:lumMod val="95000"/>
            </a:schemeClr>
          </a:solidFill>
          <a:ln>
            <a:headEnd type="none" w="med" len="med"/>
            <a:tailEnd type="none" w="med" len="med"/>
          </a:ln>
          <a:extLst/>
        </p:spPr>
        <p:style>
          <a:lnRef idx="1">
            <a:schemeClr val="dk1"/>
          </a:lnRef>
          <a:fillRef idx="2">
            <a:schemeClr val="dk1"/>
          </a:fillRef>
          <a:effectRef idx="1">
            <a:schemeClr val="dk1"/>
          </a:effectRef>
          <a:fontRef idx="minor">
            <a:schemeClr val="dk1"/>
          </a:fontRef>
        </p:style>
        <p:txBody>
          <a:bodyPr vert="horz" wrap="square" lIns="91440" tIns="45720" rIns="91440" bIns="45720" numCol="1" rtlCol="0" anchor="b" anchorCtr="0" compatLnSpc="1">
            <a:prstTxWarp prst="textNoShape">
              <a:avLst/>
            </a:prstTxWarp>
          </a:bodyPr>
          <a:lstStyle/>
          <a:p>
            <a:pPr eaLnBrk="0" hangingPunct="0"/>
            <a:r>
              <a:rPr lang="fr-FR" sz="1100" b="1" dirty="0" smtClean="0">
                <a:solidFill>
                  <a:srgbClr val="C00000"/>
                </a:solidFill>
                <a:latin typeface="Calibri" panose="020F0502020204030204" pitchFamily="34" charset="0"/>
                <a:cs typeface="Calibri" panose="020F0502020204030204" pitchFamily="34" charset="0"/>
              </a:rPr>
              <a:t>DOMMAGES </a:t>
            </a:r>
            <a:r>
              <a:rPr lang="fr-FR" sz="1100" b="1" dirty="0">
                <a:solidFill>
                  <a:srgbClr val="C00000"/>
                </a:solidFill>
                <a:latin typeface="Calibri" panose="020F0502020204030204" pitchFamily="34" charset="0"/>
                <a:cs typeface="Calibri" panose="020F0502020204030204" pitchFamily="34" charset="0"/>
              </a:rPr>
              <a:t>TOUS ACCIDENTS ET VANDALISME</a:t>
            </a:r>
            <a:endParaRPr lang="fr-FR" sz="1100" b="1" dirty="0" smtClean="0">
              <a:solidFill>
                <a:srgbClr val="C00000"/>
              </a:solidFill>
              <a:latin typeface="Calibri" panose="020F0502020204030204" pitchFamily="34" charset="0"/>
              <a:cs typeface="Calibri" panose="020F0502020204030204" pitchFamily="34" charset="0"/>
            </a:endParaRPr>
          </a:p>
          <a:p>
            <a:pPr eaLnBrk="0" hangingPunct="0"/>
            <a:r>
              <a:rPr lang="fr-FR" sz="1000" dirty="0">
                <a:solidFill>
                  <a:prstClr val="black"/>
                </a:solidFill>
                <a:latin typeface="Calibri" panose="020F0502020204030204" pitchFamily="34" charset="0"/>
                <a:cs typeface="Calibri" panose="020F0502020204030204" pitchFamily="34" charset="0"/>
              </a:rPr>
              <a:t>Indemnisation des dommages matériels subis </a:t>
            </a:r>
            <a:r>
              <a:rPr lang="fr-FR" sz="1000" dirty="0" smtClean="0">
                <a:solidFill>
                  <a:prstClr val="black"/>
                </a:solidFill>
                <a:latin typeface="Calibri" panose="020F0502020204030204" pitchFamily="34" charset="0"/>
                <a:cs typeface="Calibri" panose="020F0502020204030204" pitchFamily="34" charset="0"/>
              </a:rPr>
              <a:t>par le </a:t>
            </a:r>
            <a:r>
              <a:rPr lang="fr-FR" sz="1000" dirty="0">
                <a:solidFill>
                  <a:prstClr val="black"/>
                </a:solidFill>
                <a:latin typeface="Calibri" panose="020F0502020204030204" pitchFamily="34" charset="0"/>
                <a:cs typeface="Calibri" panose="020F0502020204030204" pitchFamily="34" charset="0"/>
              </a:rPr>
              <a:t>véhicule assuré, même en cas d’événements </a:t>
            </a:r>
            <a:r>
              <a:rPr lang="fr-FR" sz="1000" dirty="0" smtClean="0">
                <a:solidFill>
                  <a:prstClr val="black"/>
                </a:solidFill>
                <a:latin typeface="Calibri" panose="020F0502020204030204" pitchFamily="34" charset="0"/>
                <a:cs typeface="Calibri" panose="020F0502020204030204" pitchFamily="34" charset="0"/>
              </a:rPr>
              <a:t>naturels (grêle</a:t>
            </a:r>
            <a:r>
              <a:rPr lang="fr-FR" sz="1000" dirty="0">
                <a:solidFill>
                  <a:prstClr val="black"/>
                </a:solidFill>
                <a:latin typeface="Calibri" panose="020F0502020204030204" pitchFamily="34" charset="0"/>
                <a:cs typeface="Calibri" panose="020F0502020204030204" pitchFamily="34" charset="0"/>
              </a:rPr>
              <a:t>, neige, chute de pierre, inondation…) et d’actes de vandalismes.</a:t>
            </a:r>
            <a:endParaRPr lang="fr-FR" sz="1200" b="1" dirty="0">
              <a:solidFill>
                <a:prstClr val="black"/>
              </a:solidFill>
              <a:latin typeface="Calibri" panose="020F0502020204030204" pitchFamily="34" charset="0"/>
              <a:cs typeface="Calibri" panose="020F0502020204030204" pitchFamily="34" charset="0"/>
            </a:endParaRPr>
          </a:p>
        </p:txBody>
      </p:sp>
      <p:sp>
        <p:nvSpPr>
          <p:cNvPr id="32" name="Rectangle à coins arrondis 31"/>
          <p:cNvSpPr/>
          <p:nvPr/>
        </p:nvSpPr>
        <p:spPr bwMode="auto">
          <a:xfrm>
            <a:off x="179512" y="5661248"/>
            <a:ext cx="4176464" cy="1008112"/>
          </a:xfrm>
          <a:prstGeom prst="roundRect">
            <a:avLst/>
          </a:prstGeom>
          <a:solidFill>
            <a:schemeClr val="bg1">
              <a:lumMod val="95000"/>
            </a:schemeClr>
          </a:solidFill>
          <a:ln>
            <a:headEnd type="none" w="med" len="med"/>
            <a:tailEnd type="none" w="med" len="med"/>
          </a:ln>
          <a:extLst/>
        </p:spPr>
        <p:style>
          <a:lnRef idx="1">
            <a:schemeClr val="dk1"/>
          </a:lnRef>
          <a:fillRef idx="2">
            <a:schemeClr val="dk1"/>
          </a:fillRef>
          <a:effectRef idx="1">
            <a:schemeClr val="dk1"/>
          </a:effectRef>
          <a:fontRef idx="minor">
            <a:schemeClr val="dk1"/>
          </a:fontRef>
        </p:style>
        <p:txBody>
          <a:bodyPr vert="horz" wrap="square" lIns="91440" tIns="45720" rIns="91440" bIns="45720" numCol="1" rtlCol="0" anchor="b" anchorCtr="0" compatLnSpc="1">
            <a:prstTxWarp prst="textNoShape">
              <a:avLst/>
            </a:prstTxWarp>
          </a:bodyPr>
          <a:lstStyle/>
          <a:p>
            <a:pPr eaLnBrk="0" hangingPunct="0"/>
            <a:r>
              <a:rPr lang="fr-FR" sz="1100" b="1" dirty="0">
                <a:solidFill>
                  <a:srgbClr val="C00000"/>
                </a:solidFill>
                <a:latin typeface="Calibri" panose="020F0502020204030204" pitchFamily="34" charset="0"/>
                <a:cs typeface="Calibri" panose="020F0502020204030204" pitchFamily="34" charset="0"/>
              </a:rPr>
              <a:t>ASSISTANCE 0 KM ET VÉHICULE DE </a:t>
            </a:r>
            <a:r>
              <a:rPr lang="fr-FR" sz="1100" b="1" dirty="0" smtClean="0">
                <a:solidFill>
                  <a:srgbClr val="C00000"/>
                </a:solidFill>
                <a:latin typeface="Calibri" panose="020F0502020204030204" pitchFamily="34" charset="0"/>
                <a:cs typeface="Calibri" panose="020F0502020204030204" pitchFamily="34" charset="0"/>
              </a:rPr>
              <a:t>REMPLACEMENT </a:t>
            </a:r>
            <a:r>
              <a:rPr lang="fr-FR" sz="1100" dirty="0" smtClean="0">
                <a:solidFill>
                  <a:srgbClr val="C00000"/>
                </a:solidFill>
                <a:latin typeface="Calibri" panose="020F0502020204030204" pitchFamily="34" charset="0"/>
                <a:cs typeface="Calibri" panose="020F0502020204030204" pitchFamily="34" charset="0"/>
              </a:rPr>
              <a:t>(de catégorie équivalente)</a:t>
            </a:r>
          </a:p>
          <a:p>
            <a:pPr eaLnBrk="0" hangingPunct="0"/>
            <a:r>
              <a:rPr lang="fr-FR" sz="1000" dirty="0">
                <a:solidFill>
                  <a:prstClr val="black"/>
                </a:solidFill>
                <a:latin typeface="Calibri" panose="020F0502020204030204" pitchFamily="34" charset="0"/>
                <a:cs typeface="Calibri" panose="020F0502020204030204" pitchFamily="34" charset="0"/>
              </a:rPr>
              <a:t>Assistance </a:t>
            </a:r>
            <a:r>
              <a:rPr lang="fr-FR" sz="1000" dirty="0" smtClean="0">
                <a:solidFill>
                  <a:prstClr val="black"/>
                </a:solidFill>
                <a:latin typeface="Calibri" panose="020F0502020204030204" pitchFamily="34" charset="0"/>
                <a:cs typeface="Calibri" panose="020F0502020204030204" pitchFamily="34" charset="0"/>
              </a:rPr>
              <a:t>de 7 à 30 jours en </a:t>
            </a:r>
            <a:r>
              <a:rPr lang="fr-FR" sz="1000" dirty="0">
                <a:solidFill>
                  <a:prstClr val="black"/>
                </a:solidFill>
                <a:latin typeface="Calibri" panose="020F0502020204030204" pitchFamily="34" charset="0"/>
                <a:cs typeface="Calibri" panose="020F0502020204030204" pitchFamily="34" charset="0"/>
              </a:rPr>
              <a:t>cas de </a:t>
            </a:r>
            <a:r>
              <a:rPr lang="fr-FR" sz="1000" dirty="0" smtClean="0">
                <a:solidFill>
                  <a:prstClr val="black"/>
                </a:solidFill>
                <a:latin typeface="Calibri" panose="020F0502020204030204" pitchFamily="34" charset="0"/>
                <a:cs typeface="Calibri" panose="020F0502020204030204" pitchFamily="34" charset="0"/>
              </a:rPr>
              <a:t>panne, vol ou accident  </a:t>
            </a:r>
            <a:r>
              <a:rPr lang="fr-FR" sz="1000" dirty="0">
                <a:solidFill>
                  <a:prstClr val="black"/>
                </a:solidFill>
                <a:latin typeface="Calibri" panose="020F0502020204030204" pitchFamily="34" charset="0"/>
                <a:cs typeface="Calibri" panose="020F0502020204030204" pitchFamily="34" charset="0"/>
              </a:rPr>
              <a:t>sans franchise kilométrique comprenant aussi la crevaison, l’erreur de carburant ou l’enfermement des clés.</a:t>
            </a:r>
            <a:endParaRPr lang="fr-FR" sz="1200" b="1" dirty="0">
              <a:solidFill>
                <a:prstClr val="black"/>
              </a:solidFill>
              <a:latin typeface="Calibri" panose="020F0502020204030204" pitchFamily="34" charset="0"/>
              <a:cs typeface="Calibri" panose="020F0502020204030204" pitchFamily="34" charset="0"/>
            </a:endParaRPr>
          </a:p>
        </p:txBody>
      </p:sp>
      <p:sp>
        <p:nvSpPr>
          <p:cNvPr id="46" name="Rectangle à coins arrondis 45"/>
          <p:cNvSpPr/>
          <p:nvPr/>
        </p:nvSpPr>
        <p:spPr bwMode="auto">
          <a:xfrm>
            <a:off x="179512" y="4526997"/>
            <a:ext cx="4176464" cy="918227"/>
          </a:xfrm>
          <a:prstGeom prst="roundRect">
            <a:avLst/>
          </a:prstGeom>
          <a:solidFill>
            <a:schemeClr val="bg1">
              <a:lumMod val="95000"/>
            </a:schemeClr>
          </a:solidFill>
          <a:ln>
            <a:headEnd type="none" w="med" len="med"/>
            <a:tailEnd type="none" w="med" len="med"/>
          </a:ln>
          <a:extLst/>
        </p:spPr>
        <p:style>
          <a:lnRef idx="1">
            <a:schemeClr val="dk1"/>
          </a:lnRef>
          <a:fillRef idx="2">
            <a:schemeClr val="dk1"/>
          </a:fillRef>
          <a:effectRef idx="1">
            <a:schemeClr val="dk1"/>
          </a:effectRef>
          <a:fontRef idx="minor">
            <a:schemeClr val="dk1"/>
          </a:fontRef>
        </p:style>
        <p:txBody>
          <a:bodyPr vert="horz" wrap="square" lIns="91440" tIns="45720" rIns="91440" bIns="45720" numCol="1" rtlCol="0" anchor="b" anchorCtr="0" compatLnSpc="1">
            <a:prstTxWarp prst="textNoShape">
              <a:avLst/>
            </a:prstTxWarp>
          </a:bodyPr>
          <a:lstStyle/>
          <a:p>
            <a:pPr eaLnBrk="0" hangingPunct="0"/>
            <a:r>
              <a:rPr lang="fr-FR" sz="1100" b="1" dirty="0">
                <a:solidFill>
                  <a:srgbClr val="C00000"/>
                </a:solidFill>
                <a:latin typeface="Calibri" panose="020F0502020204030204" pitchFamily="34" charset="0"/>
                <a:cs typeface="Calibri" panose="020F0502020204030204" pitchFamily="34" charset="0"/>
              </a:rPr>
              <a:t>CONTENU DU </a:t>
            </a:r>
            <a:r>
              <a:rPr lang="fr-FR" sz="1100" b="1" dirty="0" smtClean="0">
                <a:solidFill>
                  <a:srgbClr val="C00000"/>
                </a:solidFill>
                <a:latin typeface="Calibri" panose="020F0502020204030204" pitchFamily="34" charset="0"/>
                <a:cs typeface="Calibri" panose="020F0502020204030204" pitchFamily="34" charset="0"/>
              </a:rPr>
              <a:t>VÉHICULE</a:t>
            </a:r>
          </a:p>
          <a:p>
            <a:pPr eaLnBrk="0" hangingPunct="0"/>
            <a:r>
              <a:rPr lang="fr-FR" sz="1000" dirty="0">
                <a:solidFill>
                  <a:prstClr val="black"/>
                </a:solidFill>
                <a:latin typeface="Calibri" panose="020F0502020204030204" pitchFamily="34" charset="0"/>
                <a:cs typeface="Calibri" panose="020F0502020204030204" pitchFamily="34" charset="0"/>
              </a:rPr>
              <a:t>Indemnisation des bagages et objets personnels à </a:t>
            </a:r>
            <a:r>
              <a:rPr lang="fr-FR" sz="1000" dirty="0" smtClean="0">
                <a:solidFill>
                  <a:prstClr val="black"/>
                </a:solidFill>
                <a:latin typeface="Calibri" panose="020F0502020204030204" pitchFamily="34" charset="0"/>
                <a:cs typeface="Calibri" panose="020F0502020204030204" pitchFamily="34" charset="0"/>
              </a:rPr>
              <a:t>usage strictement </a:t>
            </a:r>
            <a:r>
              <a:rPr lang="fr-FR" sz="1000" dirty="0">
                <a:solidFill>
                  <a:prstClr val="black"/>
                </a:solidFill>
                <a:latin typeface="Calibri" panose="020F0502020204030204" pitchFamily="34" charset="0"/>
                <a:cs typeface="Calibri" panose="020F0502020204030204" pitchFamily="34" charset="0"/>
              </a:rPr>
              <a:t>privé, des appareils d’émission, de réception </a:t>
            </a:r>
            <a:r>
              <a:rPr lang="fr-FR" sz="1000" dirty="0" smtClean="0">
                <a:solidFill>
                  <a:prstClr val="black"/>
                </a:solidFill>
                <a:latin typeface="Calibri" panose="020F0502020204030204" pitchFamily="34" charset="0"/>
                <a:cs typeface="Calibri" panose="020F0502020204030204" pitchFamily="34" charset="0"/>
              </a:rPr>
              <a:t>ou de </a:t>
            </a:r>
            <a:r>
              <a:rPr lang="fr-FR" sz="1000" dirty="0">
                <a:solidFill>
                  <a:prstClr val="black"/>
                </a:solidFill>
                <a:latin typeface="Calibri" panose="020F0502020204030204" pitchFamily="34" charset="0"/>
                <a:cs typeface="Calibri" panose="020F0502020204030204" pitchFamily="34" charset="0"/>
              </a:rPr>
              <a:t>diffusion de son ou d’images (GPS, PC portable…) hors téléphones </a:t>
            </a:r>
            <a:r>
              <a:rPr lang="fr-FR" sz="1000" dirty="0" smtClean="0">
                <a:solidFill>
                  <a:prstClr val="black"/>
                </a:solidFill>
                <a:latin typeface="Calibri" panose="020F0502020204030204" pitchFamily="34" charset="0"/>
                <a:cs typeface="Calibri" panose="020F0502020204030204" pitchFamily="34" charset="0"/>
              </a:rPr>
              <a:t>portables.</a:t>
            </a:r>
          </a:p>
          <a:p>
            <a:pPr eaLnBrk="0" hangingPunct="0"/>
            <a:r>
              <a:rPr lang="fr-FR" sz="1000" dirty="0" smtClean="0">
                <a:solidFill>
                  <a:prstClr val="black"/>
                </a:solidFill>
                <a:latin typeface="Calibri" panose="020F0502020204030204" pitchFamily="34" charset="0"/>
                <a:cs typeface="Calibri" panose="020F0502020204030204" pitchFamily="34" charset="0"/>
              </a:rPr>
              <a:t>Montant d’indemnisation plafonné : 500 € ou 1 000 € au choix.</a:t>
            </a:r>
            <a:endParaRPr lang="fr-FR" sz="1200" b="1" dirty="0">
              <a:solidFill>
                <a:prstClr val="black"/>
              </a:solidFill>
              <a:latin typeface="Calibri" panose="020F0502020204030204" pitchFamily="34" charset="0"/>
              <a:cs typeface="Calibri" panose="020F0502020204030204" pitchFamily="34" charset="0"/>
            </a:endParaRPr>
          </a:p>
        </p:txBody>
      </p:sp>
      <p:sp>
        <p:nvSpPr>
          <p:cNvPr id="19" name="Rectangle 18"/>
          <p:cNvSpPr/>
          <p:nvPr/>
        </p:nvSpPr>
        <p:spPr>
          <a:xfrm>
            <a:off x="4970479" y="2840736"/>
            <a:ext cx="4171474" cy="523220"/>
          </a:xfrm>
          <a:prstGeom prst="rect">
            <a:avLst/>
          </a:prstGeom>
        </p:spPr>
        <p:txBody>
          <a:bodyPr wrap="square">
            <a:spAutoFit/>
          </a:bodyPr>
          <a:lstStyle/>
          <a:p>
            <a:pPr marL="285750" indent="-285750">
              <a:buFont typeface="Wingdings" panose="05000000000000000000" pitchFamily="2" charset="2"/>
              <a:buChar char="q"/>
            </a:pPr>
            <a:r>
              <a:rPr lang="fr-FR" sz="1400" b="1" dirty="0">
                <a:solidFill>
                  <a:srgbClr val="C00000"/>
                </a:solidFill>
                <a:latin typeface="Calibri" panose="020F0502020204030204" pitchFamily="34" charset="0"/>
                <a:cs typeface="Calibri" panose="020F0502020204030204" pitchFamily="34" charset="0"/>
              </a:rPr>
              <a:t>Des garanties parfois essentielles et optionnelles, </a:t>
            </a:r>
            <a:r>
              <a:rPr lang="fr-FR" sz="1400" dirty="0">
                <a:solidFill>
                  <a:schemeClr val="tx1">
                    <a:lumMod val="50000"/>
                    <a:lumOff val="50000"/>
                  </a:schemeClr>
                </a:solidFill>
                <a:latin typeface="Calibri" panose="020F0502020204030204" pitchFamily="34" charset="0"/>
                <a:cs typeface="Calibri" panose="020F0502020204030204" pitchFamily="34" charset="0"/>
              </a:rPr>
              <a:t>accessibles uniquement en tous risques :</a:t>
            </a:r>
          </a:p>
        </p:txBody>
      </p:sp>
      <p:sp>
        <p:nvSpPr>
          <p:cNvPr id="20" name="Rectangle à coins arrondis 19"/>
          <p:cNvSpPr/>
          <p:nvPr/>
        </p:nvSpPr>
        <p:spPr bwMode="auto">
          <a:xfrm>
            <a:off x="4573490" y="5422114"/>
            <a:ext cx="4463005" cy="743190"/>
          </a:xfrm>
          <a:prstGeom prst="roundRect">
            <a:avLst/>
          </a:prstGeom>
          <a:solidFill>
            <a:schemeClr val="accent1">
              <a:lumMod val="20000"/>
              <a:lumOff val="80000"/>
            </a:schemeClr>
          </a:solidFill>
          <a:ln>
            <a:headEnd type="none" w="med" len="med"/>
            <a:tailEnd type="none" w="med" len="med"/>
          </a:ln>
          <a:extLst/>
        </p:spPr>
        <p:style>
          <a:lnRef idx="1">
            <a:schemeClr val="dk1"/>
          </a:lnRef>
          <a:fillRef idx="2">
            <a:schemeClr val="dk1"/>
          </a:fillRef>
          <a:effectRef idx="1">
            <a:schemeClr val="dk1"/>
          </a:effectRef>
          <a:fontRef idx="minor">
            <a:schemeClr val="dk1"/>
          </a:fontRef>
        </p:style>
        <p:txBody>
          <a:bodyPr vert="horz" wrap="square" lIns="91440" tIns="45720" rIns="91440" bIns="45720" numCol="1" rtlCol="0" anchor="b" anchorCtr="0" compatLnSpc="1">
            <a:prstTxWarp prst="textNoShape">
              <a:avLst/>
            </a:prstTxWarp>
          </a:bodyPr>
          <a:lstStyle/>
          <a:p>
            <a:pPr algn="r" eaLnBrk="0" hangingPunct="0"/>
            <a:r>
              <a:rPr lang="fr-FR" sz="1100" b="1" dirty="0">
                <a:solidFill>
                  <a:schemeClr val="tx1">
                    <a:lumMod val="65000"/>
                    <a:lumOff val="35000"/>
                  </a:schemeClr>
                </a:solidFill>
                <a:latin typeface="Calibri" panose="020F0502020204030204" pitchFamily="34" charset="0"/>
                <a:cs typeface="Calibri" panose="020F0502020204030204" pitchFamily="34" charset="0"/>
              </a:rPr>
              <a:t>BRIS DE </a:t>
            </a:r>
            <a:r>
              <a:rPr lang="fr-FR" sz="1100" b="1" dirty="0" smtClean="0">
                <a:solidFill>
                  <a:schemeClr val="tx1">
                    <a:lumMod val="65000"/>
                    <a:lumOff val="35000"/>
                  </a:schemeClr>
                </a:solidFill>
                <a:latin typeface="Calibri" panose="020F0502020204030204" pitchFamily="34" charset="0"/>
                <a:cs typeface="Calibri" panose="020F0502020204030204" pitchFamily="34" charset="0"/>
              </a:rPr>
              <a:t>RETROVISEUR</a:t>
            </a:r>
          </a:p>
          <a:p>
            <a:pPr algn="r" eaLnBrk="0" hangingPunct="0"/>
            <a:r>
              <a:rPr lang="fr-FR" sz="1000" dirty="0">
                <a:solidFill>
                  <a:prstClr val="black"/>
                </a:solidFill>
                <a:latin typeface="Calibri" panose="020F0502020204030204" pitchFamily="34" charset="0"/>
                <a:cs typeface="Calibri" panose="020F0502020204030204" pitchFamily="34" charset="0"/>
              </a:rPr>
              <a:t>Prise en charge sans franchise de la réparation ou du remplacement des rétroviseurs extérieurs complets (miroir et bloc) suite à un bris accidentel. Pas d’impact sur la sinistralité </a:t>
            </a:r>
            <a:r>
              <a:rPr lang="fr-FR" sz="1000" dirty="0" smtClean="0">
                <a:solidFill>
                  <a:prstClr val="black"/>
                </a:solidFill>
                <a:latin typeface="Calibri" panose="020F0502020204030204" pitchFamily="34" charset="0"/>
                <a:cs typeface="Calibri" panose="020F0502020204030204" pitchFamily="34" charset="0"/>
              </a:rPr>
              <a:t>(pas </a:t>
            </a:r>
            <a:r>
              <a:rPr lang="fr-FR" sz="1000" dirty="0">
                <a:solidFill>
                  <a:prstClr val="black"/>
                </a:solidFill>
                <a:latin typeface="Calibri" panose="020F0502020204030204" pitchFamily="34" charset="0"/>
                <a:cs typeface="Calibri" panose="020F0502020204030204" pitchFamily="34" charset="0"/>
              </a:rPr>
              <a:t>de malus appliqué) </a:t>
            </a:r>
            <a:endParaRPr lang="fr-FR" sz="1200" b="1" dirty="0">
              <a:solidFill>
                <a:prstClr val="black"/>
              </a:solidFill>
              <a:latin typeface="Calibri" panose="020F0502020204030204" pitchFamily="34" charset="0"/>
              <a:cs typeface="Calibri" panose="020F0502020204030204" pitchFamily="34" charset="0"/>
            </a:endParaRPr>
          </a:p>
        </p:txBody>
      </p:sp>
      <p:sp>
        <p:nvSpPr>
          <p:cNvPr id="21" name="Rectangle à coins arrondis 20"/>
          <p:cNvSpPr/>
          <p:nvPr/>
        </p:nvSpPr>
        <p:spPr bwMode="auto">
          <a:xfrm>
            <a:off x="4573490" y="3434768"/>
            <a:ext cx="4463005" cy="642304"/>
          </a:xfrm>
          <a:prstGeom prst="roundRect">
            <a:avLst/>
          </a:prstGeom>
          <a:solidFill>
            <a:schemeClr val="accent1">
              <a:lumMod val="20000"/>
              <a:lumOff val="80000"/>
            </a:schemeClr>
          </a:solidFill>
          <a:ln>
            <a:headEnd type="none" w="med" len="med"/>
            <a:tailEnd type="none" w="med" len="med"/>
          </a:ln>
          <a:extLst/>
        </p:spPr>
        <p:style>
          <a:lnRef idx="1">
            <a:schemeClr val="dk1"/>
          </a:lnRef>
          <a:fillRef idx="2">
            <a:schemeClr val="dk1"/>
          </a:fillRef>
          <a:effectRef idx="1">
            <a:schemeClr val="dk1"/>
          </a:effectRef>
          <a:fontRef idx="minor">
            <a:schemeClr val="dk1"/>
          </a:fontRef>
        </p:style>
        <p:txBody>
          <a:bodyPr vert="horz" wrap="square" lIns="91440" tIns="45720" rIns="91440" bIns="45720" numCol="1" rtlCol="0" anchor="b" anchorCtr="0" compatLnSpc="1">
            <a:prstTxWarp prst="textNoShape">
              <a:avLst/>
            </a:prstTxWarp>
          </a:bodyPr>
          <a:lstStyle/>
          <a:p>
            <a:pPr algn="r" eaLnBrk="0" hangingPunct="0"/>
            <a:r>
              <a:rPr lang="fr-FR" sz="1100" b="1" dirty="0">
                <a:solidFill>
                  <a:schemeClr val="tx1">
                    <a:lumMod val="65000"/>
                    <a:lumOff val="35000"/>
                  </a:schemeClr>
                </a:solidFill>
                <a:latin typeface="Calibri" panose="020F0502020204030204" pitchFamily="34" charset="0"/>
                <a:cs typeface="Calibri" panose="020F0502020204030204" pitchFamily="34" charset="0"/>
              </a:rPr>
              <a:t>PANNE </a:t>
            </a:r>
            <a:r>
              <a:rPr lang="fr-FR" sz="1100" b="1" dirty="0" smtClean="0">
                <a:solidFill>
                  <a:schemeClr val="tx1">
                    <a:lumMod val="65000"/>
                    <a:lumOff val="35000"/>
                  </a:schemeClr>
                </a:solidFill>
                <a:latin typeface="Calibri" panose="020F0502020204030204" pitchFamily="34" charset="0"/>
                <a:cs typeface="Calibri" panose="020F0502020204030204" pitchFamily="34" charset="0"/>
              </a:rPr>
              <a:t>MECANIQUE</a:t>
            </a:r>
          </a:p>
          <a:p>
            <a:pPr algn="r" eaLnBrk="0" hangingPunct="0"/>
            <a:r>
              <a:rPr lang="fr-FR" sz="1000" dirty="0">
                <a:solidFill>
                  <a:prstClr val="black"/>
                </a:solidFill>
                <a:latin typeface="Calibri" panose="020F0502020204030204" pitchFamily="34" charset="0"/>
                <a:cs typeface="Calibri" panose="020F0502020204030204" pitchFamily="34" charset="0"/>
              </a:rPr>
              <a:t>Prise en charge du coût des réparations (main d’</a:t>
            </a:r>
            <a:r>
              <a:rPr lang="fr-FR" sz="1000" dirty="0" err="1">
                <a:solidFill>
                  <a:prstClr val="black"/>
                </a:solidFill>
                <a:latin typeface="Calibri" panose="020F0502020204030204" pitchFamily="34" charset="0"/>
                <a:cs typeface="Calibri" panose="020F0502020204030204" pitchFamily="34" charset="0"/>
              </a:rPr>
              <a:t>oeuvre</a:t>
            </a:r>
            <a:r>
              <a:rPr lang="fr-FR" sz="1000" dirty="0">
                <a:solidFill>
                  <a:prstClr val="black"/>
                </a:solidFill>
                <a:latin typeface="Calibri" panose="020F0502020204030204" pitchFamily="34" charset="0"/>
                <a:cs typeface="Calibri" panose="020F0502020204030204" pitchFamily="34" charset="0"/>
              </a:rPr>
              <a:t> et pièces de rechange) à la suite </a:t>
            </a:r>
            <a:r>
              <a:rPr lang="fr-FR" sz="1000" dirty="0" smtClean="0">
                <a:solidFill>
                  <a:prstClr val="black"/>
                </a:solidFill>
                <a:latin typeface="Calibri" panose="020F0502020204030204" pitchFamily="34" charset="0"/>
                <a:cs typeface="Calibri" panose="020F0502020204030204" pitchFamily="34" charset="0"/>
              </a:rPr>
              <a:t>d’une </a:t>
            </a:r>
            <a:r>
              <a:rPr lang="fr-FR" sz="1000" dirty="0">
                <a:solidFill>
                  <a:prstClr val="black"/>
                </a:solidFill>
                <a:latin typeface="Calibri" panose="020F0502020204030204" pitchFamily="34" charset="0"/>
                <a:cs typeface="Calibri" panose="020F0502020204030204" pitchFamily="34" charset="0"/>
              </a:rPr>
              <a:t>panne d’origine mécanique, électrique ou électronique.</a:t>
            </a:r>
            <a:endParaRPr lang="fr-FR" sz="1200" b="1" dirty="0">
              <a:solidFill>
                <a:prstClr val="black"/>
              </a:solidFill>
              <a:latin typeface="Calibri" panose="020F0502020204030204" pitchFamily="34" charset="0"/>
              <a:cs typeface="Calibri" panose="020F0502020204030204" pitchFamily="34" charset="0"/>
            </a:endParaRPr>
          </a:p>
        </p:txBody>
      </p:sp>
      <p:sp>
        <p:nvSpPr>
          <p:cNvPr id="23" name="Rectangle à coins arrondis 22"/>
          <p:cNvSpPr/>
          <p:nvPr/>
        </p:nvSpPr>
        <p:spPr bwMode="auto">
          <a:xfrm>
            <a:off x="4573490" y="4365104"/>
            <a:ext cx="4463006" cy="821406"/>
          </a:xfrm>
          <a:prstGeom prst="roundRect">
            <a:avLst/>
          </a:prstGeom>
          <a:solidFill>
            <a:schemeClr val="accent1">
              <a:lumMod val="20000"/>
              <a:lumOff val="80000"/>
            </a:schemeClr>
          </a:solidFill>
          <a:ln>
            <a:headEnd type="none" w="med" len="med"/>
            <a:tailEnd type="none" w="med" len="med"/>
          </a:ln>
          <a:extLst/>
        </p:spPr>
        <p:style>
          <a:lnRef idx="1">
            <a:schemeClr val="dk1"/>
          </a:lnRef>
          <a:fillRef idx="2">
            <a:schemeClr val="dk1"/>
          </a:fillRef>
          <a:effectRef idx="1">
            <a:schemeClr val="dk1"/>
          </a:effectRef>
          <a:fontRef idx="minor">
            <a:schemeClr val="dk1"/>
          </a:fontRef>
        </p:style>
        <p:txBody>
          <a:bodyPr vert="horz" wrap="square" lIns="91440" tIns="45720" rIns="91440" bIns="45720" numCol="1" rtlCol="0" anchor="b" anchorCtr="0" compatLnSpc="1">
            <a:prstTxWarp prst="textNoShape">
              <a:avLst/>
            </a:prstTxWarp>
          </a:bodyPr>
          <a:lstStyle/>
          <a:p>
            <a:pPr algn="r" eaLnBrk="0" hangingPunct="0"/>
            <a:r>
              <a:rPr lang="fr-FR" sz="1100" b="1" dirty="0">
                <a:solidFill>
                  <a:schemeClr val="tx1">
                    <a:lumMod val="65000"/>
                    <a:lumOff val="35000"/>
                  </a:schemeClr>
                </a:solidFill>
                <a:latin typeface="Calibri" panose="020F0502020204030204" pitchFamily="34" charset="0"/>
                <a:cs typeface="Calibri" panose="020F0502020204030204" pitchFamily="34" charset="0"/>
              </a:rPr>
              <a:t>INDEMNISATION </a:t>
            </a:r>
            <a:r>
              <a:rPr lang="fr-FR" sz="1100" b="1" dirty="0" smtClean="0">
                <a:solidFill>
                  <a:schemeClr val="tx1">
                    <a:lumMod val="65000"/>
                    <a:lumOff val="35000"/>
                  </a:schemeClr>
                </a:solidFill>
                <a:latin typeface="Calibri" panose="020F0502020204030204" pitchFamily="34" charset="0"/>
                <a:cs typeface="Calibri" panose="020F0502020204030204" pitchFamily="34" charset="0"/>
              </a:rPr>
              <a:t>PLUS</a:t>
            </a:r>
          </a:p>
          <a:p>
            <a:pPr algn="r" eaLnBrk="0" hangingPunct="0"/>
            <a:r>
              <a:rPr lang="fr-FR" sz="1000" dirty="0">
                <a:solidFill>
                  <a:prstClr val="black"/>
                </a:solidFill>
                <a:latin typeface="Calibri" panose="020F0502020204030204" pitchFamily="34" charset="0"/>
                <a:cs typeface="Calibri" panose="020F0502020204030204" pitchFamily="34" charset="0"/>
              </a:rPr>
              <a:t>Indemnisation du véhicule en valeur d’achat jusqu’à 60 mois suivant la date de mise en circulation du véhicule et au-delà (ou à défaut de facture d’achat), en valeur à dire d’expert majorée de 20% avec </a:t>
            </a:r>
            <a:r>
              <a:rPr lang="fr-FR" sz="1000" dirty="0" smtClean="0">
                <a:solidFill>
                  <a:prstClr val="black"/>
                </a:solidFill>
                <a:latin typeface="Calibri" panose="020F0502020204030204" pitchFamily="34" charset="0"/>
                <a:cs typeface="Calibri" panose="020F0502020204030204" pitchFamily="34" charset="0"/>
              </a:rPr>
              <a:t>un minimum </a:t>
            </a:r>
            <a:r>
              <a:rPr lang="fr-FR" sz="1000" dirty="0">
                <a:solidFill>
                  <a:prstClr val="black"/>
                </a:solidFill>
                <a:latin typeface="Calibri" panose="020F0502020204030204" pitchFamily="34" charset="0"/>
                <a:cs typeface="Calibri" panose="020F0502020204030204" pitchFamily="34" charset="0"/>
              </a:rPr>
              <a:t>de 1500 €..</a:t>
            </a:r>
            <a:endParaRPr lang="fr-FR" sz="1200" b="1" dirty="0">
              <a:solidFill>
                <a:prstClr val="black"/>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1036701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nvPr>
        </p:nvSpPr>
        <p:spPr>
          <a:xfrm>
            <a:off x="1115616" y="351502"/>
            <a:ext cx="7650456" cy="646331"/>
          </a:xfrm>
        </p:spPr>
        <p:txBody>
          <a:bodyPr/>
          <a:lstStyle/>
          <a:p>
            <a:r>
              <a:rPr lang="fr-FR" sz="2000" b="0" dirty="0" smtClean="0">
                <a:solidFill>
                  <a:srgbClr val="C00000"/>
                </a:solidFill>
                <a:latin typeface="Calibri" panose="020F0502020204030204" pitchFamily="34" charset="0"/>
                <a:cs typeface="Calibri" panose="020F0502020204030204" pitchFamily="34" charset="0"/>
              </a:rPr>
              <a:t>FOCUS SUR L’OFFRE IARD AUTO</a:t>
            </a:r>
            <a:r>
              <a:rPr lang="fr-FR" sz="2400" cap="none" dirty="0" smtClean="0">
                <a:solidFill>
                  <a:srgbClr val="C00000"/>
                </a:solidFill>
                <a:latin typeface="Calibri" panose="020F0502020204030204" pitchFamily="34" charset="0"/>
                <a:cs typeface="Calibri" panose="020F0502020204030204" pitchFamily="34" charset="0"/>
              </a:rPr>
              <a:t/>
            </a:r>
            <a:br>
              <a:rPr lang="fr-FR" sz="2400" cap="none" dirty="0" smtClean="0">
                <a:solidFill>
                  <a:srgbClr val="C00000"/>
                </a:solidFill>
                <a:latin typeface="Calibri" panose="020F0502020204030204" pitchFamily="34" charset="0"/>
                <a:cs typeface="Calibri" panose="020F0502020204030204" pitchFamily="34" charset="0"/>
              </a:rPr>
            </a:br>
            <a:r>
              <a:rPr lang="fr-FR" sz="1600" b="0" cap="none" dirty="0">
                <a:latin typeface="Calibri" panose="020F0502020204030204" pitchFamily="34" charset="0"/>
                <a:cs typeface="Calibri" panose="020F0502020204030204" pitchFamily="34" charset="0"/>
              </a:rPr>
              <a:t>L’offre AUTO permet de proposer de nombreuses remises et avantages tarifaires. </a:t>
            </a:r>
          </a:p>
        </p:txBody>
      </p:sp>
      <p:sp>
        <p:nvSpPr>
          <p:cNvPr id="2" name="Espace réservé du numéro de diapositive 1"/>
          <p:cNvSpPr>
            <a:spLocks noGrp="1"/>
          </p:cNvSpPr>
          <p:nvPr>
            <p:ph type="sldNum" sz="quarter" idx="15"/>
          </p:nvPr>
        </p:nvSpPr>
        <p:spPr/>
        <p:txBody>
          <a:bodyPr/>
          <a:lstStyle/>
          <a:p>
            <a:fld id="{0536D7D7-E68B-4848-A580-3E20DDE126DB}" type="slidenum">
              <a:rPr lang="fr-FR" smtClean="0">
                <a:solidFill>
                  <a:prstClr val="white"/>
                </a:solidFill>
                <a:latin typeface="Calibri" panose="020F0502020204030204" pitchFamily="34" charset="0"/>
                <a:cs typeface="Calibri" panose="020F0502020204030204" pitchFamily="34" charset="0"/>
              </a:rPr>
              <a:pPr/>
              <a:t>7</a:t>
            </a:fld>
            <a:endParaRPr lang="fr-FR" dirty="0">
              <a:solidFill>
                <a:prstClr val="white"/>
              </a:solidFill>
              <a:latin typeface="Calibri" panose="020F0502020204030204" pitchFamily="34" charset="0"/>
              <a:cs typeface="Calibri" panose="020F0502020204030204" pitchFamily="34" charset="0"/>
            </a:endParaRPr>
          </a:p>
        </p:txBody>
      </p:sp>
      <p:pic>
        <p:nvPicPr>
          <p:cNvPr id="22" name="Picture 2" descr="Résultat de recherche d'images pour &quot;assurance auto label excellence 2018&quot;"/>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1693" t="7216" r="21115" b="31856"/>
          <a:stretch/>
        </p:blipFill>
        <p:spPr bwMode="auto">
          <a:xfrm>
            <a:off x="179512" y="296600"/>
            <a:ext cx="714115" cy="756136"/>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p:cNvSpPr/>
          <p:nvPr/>
        </p:nvSpPr>
        <p:spPr>
          <a:xfrm>
            <a:off x="184502" y="1412776"/>
            <a:ext cx="4548296" cy="307777"/>
          </a:xfrm>
          <a:prstGeom prst="rect">
            <a:avLst/>
          </a:prstGeom>
        </p:spPr>
        <p:txBody>
          <a:bodyPr wrap="none">
            <a:spAutoFit/>
          </a:bodyPr>
          <a:lstStyle/>
          <a:p>
            <a:pPr marL="285750" indent="-285750">
              <a:buFont typeface="Wingdings" panose="05000000000000000000" pitchFamily="2" charset="2"/>
              <a:buChar char="q"/>
            </a:pPr>
            <a:r>
              <a:rPr lang="fr-FR" sz="1400" b="1" dirty="0" smtClean="0">
                <a:solidFill>
                  <a:srgbClr val="C00000"/>
                </a:solidFill>
                <a:latin typeface="Calibri" panose="020F0502020204030204" pitchFamily="34" charset="0"/>
                <a:ea typeface="+mj-ea"/>
                <a:cs typeface="Calibri" panose="020F0502020204030204" pitchFamily="34" charset="0"/>
              </a:rPr>
              <a:t>Toute l’année des </a:t>
            </a:r>
            <a:r>
              <a:rPr lang="fr-FR" sz="1400" b="1" dirty="0">
                <a:solidFill>
                  <a:srgbClr val="C00000"/>
                </a:solidFill>
                <a:latin typeface="Calibri" panose="020F0502020204030204" pitchFamily="34" charset="0"/>
                <a:ea typeface="+mj-ea"/>
                <a:cs typeface="Calibri" panose="020F0502020204030204" pitchFamily="34" charset="0"/>
              </a:rPr>
              <a:t>remises </a:t>
            </a:r>
            <a:r>
              <a:rPr lang="fr-FR" sz="1400" dirty="0">
                <a:solidFill>
                  <a:prstClr val="black">
                    <a:lumMod val="50000"/>
                    <a:lumOff val="50000"/>
                  </a:prstClr>
                </a:solidFill>
                <a:latin typeface="Calibri" panose="020F0502020204030204" pitchFamily="34" charset="0"/>
                <a:ea typeface="+mj-ea"/>
                <a:cs typeface="Calibri" panose="020F0502020204030204" pitchFamily="34" charset="0"/>
              </a:rPr>
              <a:t>disponibles pour nos </a:t>
            </a:r>
            <a:r>
              <a:rPr lang="fr-FR" sz="1400" dirty="0" smtClean="0">
                <a:solidFill>
                  <a:prstClr val="black">
                    <a:lumMod val="50000"/>
                    <a:lumOff val="50000"/>
                  </a:prstClr>
                </a:solidFill>
                <a:latin typeface="Calibri" panose="020F0502020204030204" pitchFamily="34" charset="0"/>
                <a:ea typeface="+mj-ea"/>
                <a:cs typeface="Calibri" panose="020F0502020204030204" pitchFamily="34" charset="0"/>
              </a:rPr>
              <a:t>clients : </a:t>
            </a:r>
            <a:endParaRPr lang="fr-FR" sz="1400" dirty="0">
              <a:solidFill>
                <a:prstClr val="black">
                  <a:lumMod val="50000"/>
                  <a:lumOff val="50000"/>
                </a:prstClr>
              </a:solidFill>
              <a:latin typeface="Calibri" panose="020F0502020204030204" pitchFamily="34" charset="0"/>
              <a:ea typeface="+mj-ea"/>
              <a:cs typeface="Calibri" panose="020F0502020204030204" pitchFamily="34" charset="0"/>
            </a:endParaRPr>
          </a:p>
        </p:txBody>
      </p:sp>
      <p:sp>
        <p:nvSpPr>
          <p:cNvPr id="23" name="Rectangle 22"/>
          <p:cNvSpPr/>
          <p:nvPr/>
        </p:nvSpPr>
        <p:spPr>
          <a:xfrm>
            <a:off x="323528" y="2249374"/>
            <a:ext cx="1224000" cy="28803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solidFill>
                  <a:schemeClr val="tx1">
                    <a:lumMod val="50000"/>
                    <a:lumOff val="50000"/>
                  </a:schemeClr>
                </a:solidFill>
                <a:latin typeface="Calibri" panose="020F0502020204030204" pitchFamily="34" charset="0"/>
              </a:rPr>
              <a:t>Fidélité IARD</a:t>
            </a:r>
            <a:endParaRPr lang="fr-FR" sz="1200" b="1" dirty="0">
              <a:solidFill>
                <a:schemeClr val="tx1">
                  <a:lumMod val="50000"/>
                  <a:lumOff val="50000"/>
                </a:schemeClr>
              </a:solidFill>
              <a:latin typeface="Calibri" panose="020F0502020204030204" pitchFamily="34" charset="0"/>
            </a:endParaRPr>
          </a:p>
        </p:txBody>
      </p:sp>
      <p:sp>
        <p:nvSpPr>
          <p:cNvPr id="24" name="Rectangle 23"/>
          <p:cNvSpPr/>
          <p:nvPr/>
        </p:nvSpPr>
        <p:spPr>
          <a:xfrm>
            <a:off x="1619672" y="2249374"/>
            <a:ext cx="6327945" cy="288032"/>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200" dirty="0">
                <a:solidFill>
                  <a:schemeClr val="tx1">
                    <a:lumMod val="65000"/>
                    <a:lumOff val="35000"/>
                  </a:schemeClr>
                </a:solidFill>
                <a:latin typeface="Calibri" panose="020F0502020204030204" pitchFamily="34" charset="0"/>
              </a:rPr>
              <a:t>Remise </a:t>
            </a:r>
            <a:r>
              <a:rPr lang="fr-FR" sz="1200" dirty="0" smtClean="0">
                <a:solidFill>
                  <a:schemeClr val="tx1">
                    <a:lumMod val="65000"/>
                    <a:lumOff val="35000"/>
                  </a:schemeClr>
                </a:solidFill>
                <a:latin typeface="Calibri" panose="020F0502020204030204" pitchFamily="34" charset="0"/>
              </a:rPr>
              <a:t>multi-vente (5% à </a:t>
            </a:r>
            <a:r>
              <a:rPr lang="fr-FR" sz="1200" dirty="0">
                <a:solidFill>
                  <a:schemeClr val="tx1">
                    <a:lumMod val="65000"/>
                    <a:lumOff val="35000"/>
                  </a:schemeClr>
                </a:solidFill>
                <a:latin typeface="Calibri" panose="020F0502020204030204" pitchFamily="34" charset="0"/>
              </a:rPr>
              <a:t>partir du 2ème contrat </a:t>
            </a:r>
            <a:r>
              <a:rPr lang="fr-FR" sz="1200" dirty="0" smtClean="0">
                <a:solidFill>
                  <a:schemeClr val="tx1">
                    <a:lumMod val="65000"/>
                    <a:lumOff val="35000"/>
                  </a:schemeClr>
                </a:solidFill>
                <a:latin typeface="Calibri" panose="020F0502020204030204" pitchFamily="34" charset="0"/>
              </a:rPr>
              <a:t>AUTO souscrit </a:t>
            </a:r>
            <a:r>
              <a:rPr lang="fr-FR" sz="1200" dirty="0">
                <a:solidFill>
                  <a:schemeClr val="tx1">
                    <a:lumMod val="65000"/>
                    <a:lumOff val="35000"/>
                  </a:schemeClr>
                </a:solidFill>
                <a:latin typeface="Calibri" panose="020F0502020204030204" pitchFamily="34" charset="0"/>
              </a:rPr>
              <a:t>donnant droit à la remise à </a:t>
            </a:r>
            <a:r>
              <a:rPr lang="fr-FR" sz="1200" dirty="0" smtClean="0">
                <a:solidFill>
                  <a:schemeClr val="tx1">
                    <a:lumMod val="65000"/>
                    <a:lumOff val="35000"/>
                  </a:schemeClr>
                </a:solidFill>
                <a:latin typeface="Calibri" panose="020F0502020204030204" pitchFamily="34" charset="0"/>
              </a:rPr>
              <a:t>vie)</a:t>
            </a:r>
            <a:endParaRPr lang="fr-FR" sz="1200" dirty="0">
              <a:solidFill>
                <a:schemeClr val="tx1">
                  <a:lumMod val="65000"/>
                  <a:lumOff val="35000"/>
                </a:schemeClr>
              </a:solidFill>
              <a:latin typeface="Calibri" panose="020F0502020204030204" pitchFamily="34" charset="0"/>
            </a:endParaRPr>
          </a:p>
        </p:txBody>
      </p:sp>
      <p:sp>
        <p:nvSpPr>
          <p:cNvPr id="25" name="Rectangle 24"/>
          <p:cNvSpPr/>
          <p:nvPr/>
        </p:nvSpPr>
        <p:spPr>
          <a:xfrm>
            <a:off x="323528" y="2643355"/>
            <a:ext cx="1224000" cy="432048"/>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solidFill>
                  <a:schemeClr val="tx1">
                    <a:lumMod val="50000"/>
                    <a:lumOff val="50000"/>
                  </a:schemeClr>
                </a:solidFill>
                <a:latin typeface="Calibri" panose="020F0502020204030204" pitchFamily="34" charset="0"/>
              </a:rPr>
              <a:t>Remise tarifaire</a:t>
            </a:r>
            <a:endParaRPr lang="fr-FR" sz="1200" b="1" dirty="0">
              <a:solidFill>
                <a:schemeClr val="tx1">
                  <a:lumMod val="50000"/>
                  <a:lumOff val="50000"/>
                </a:schemeClr>
              </a:solidFill>
              <a:latin typeface="Calibri" panose="020F0502020204030204" pitchFamily="34" charset="0"/>
            </a:endParaRPr>
          </a:p>
        </p:txBody>
      </p:sp>
      <p:sp>
        <p:nvSpPr>
          <p:cNvPr id="26" name="Rectangle 25"/>
          <p:cNvSpPr/>
          <p:nvPr/>
        </p:nvSpPr>
        <p:spPr>
          <a:xfrm>
            <a:off x="1619672" y="2643355"/>
            <a:ext cx="6327945" cy="432048"/>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200" dirty="0">
                <a:solidFill>
                  <a:schemeClr val="tx1">
                    <a:lumMod val="65000"/>
                    <a:lumOff val="35000"/>
                  </a:schemeClr>
                </a:solidFill>
                <a:latin typeface="Calibri" panose="020F0502020204030204" pitchFamily="34" charset="0"/>
              </a:rPr>
              <a:t>Remise </a:t>
            </a:r>
            <a:r>
              <a:rPr lang="fr-FR" sz="1200" dirty="0" smtClean="0">
                <a:solidFill>
                  <a:schemeClr val="tx1">
                    <a:lumMod val="65000"/>
                    <a:lumOff val="35000"/>
                  </a:schemeClr>
                </a:solidFill>
                <a:latin typeface="Calibri" panose="020F0502020204030204" pitchFamily="34" charset="0"/>
              </a:rPr>
              <a:t>à la main du réseau : jusqu’à </a:t>
            </a:r>
            <a:r>
              <a:rPr lang="fr-FR" sz="1200" dirty="0">
                <a:solidFill>
                  <a:schemeClr val="tx1">
                    <a:lumMod val="65000"/>
                    <a:lumOff val="35000"/>
                  </a:schemeClr>
                </a:solidFill>
                <a:latin typeface="Calibri" panose="020F0502020204030204" pitchFamily="34" charset="0"/>
              </a:rPr>
              <a:t>80 € de remise en fonction du montant total de la prime sur les </a:t>
            </a:r>
            <a:r>
              <a:rPr lang="fr-FR" sz="1200" dirty="0" smtClean="0">
                <a:solidFill>
                  <a:schemeClr val="tx1">
                    <a:lumMod val="65000"/>
                    <a:lumOff val="35000"/>
                  </a:schemeClr>
                </a:solidFill>
                <a:latin typeface="Calibri" panose="020F0502020204030204" pitchFamily="34" charset="0"/>
              </a:rPr>
              <a:t>contrats AUTO &amp; MRH </a:t>
            </a:r>
            <a:endParaRPr lang="fr-FR" sz="1200" dirty="0">
              <a:solidFill>
                <a:schemeClr val="tx1">
                  <a:lumMod val="65000"/>
                  <a:lumOff val="35000"/>
                </a:schemeClr>
              </a:solidFill>
              <a:latin typeface="Calibri" panose="020F0502020204030204" pitchFamily="34" charset="0"/>
            </a:endParaRPr>
          </a:p>
        </p:txBody>
      </p:sp>
      <p:sp>
        <p:nvSpPr>
          <p:cNvPr id="27" name="Rectangle 26"/>
          <p:cNvSpPr/>
          <p:nvPr/>
        </p:nvSpPr>
        <p:spPr>
          <a:xfrm>
            <a:off x="323528" y="3181352"/>
            <a:ext cx="1224000" cy="1379224"/>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solidFill>
                  <a:schemeClr val="tx1">
                    <a:lumMod val="50000"/>
                    <a:lumOff val="50000"/>
                  </a:schemeClr>
                </a:solidFill>
                <a:latin typeface="Calibri" panose="020F0502020204030204" pitchFamily="34" charset="0"/>
              </a:rPr>
              <a:t>Les remises spécifiques AUTO</a:t>
            </a:r>
            <a:endParaRPr lang="fr-FR" sz="1200" b="1" dirty="0">
              <a:solidFill>
                <a:schemeClr val="tx1">
                  <a:lumMod val="50000"/>
                  <a:lumOff val="50000"/>
                </a:schemeClr>
              </a:solidFill>
              <a:latin typeface="Calibri" panose="020F0502020204030204" pitchFamily="34" charset="0"/>
            </a:endParaRPr>
          </a:p>
        </p:txBody>
      </p:sp>
      <p:sp>
        <p:nvSpPr>
          <p:cNvPr id="33" name="Rectangle 32"/>
          <p:cNvSpPr/>
          <p:nvPr/>
        </p:nvSpPr>
        <p:spPr>
          <a:xfrm>
            <a:off x="1619671" y="3175636"/>
            <a:ext cx="2256991" cy="288032"/>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200" dirty="0">
                <a:solidFill>
                  <a:schemeClr val="tx1">
                    <a:lumMod val="65000"/>
                    <a:lumOff val="35000"/>
                  </a:schemeClr>
                </a:solidFill>
                <a:latin typeface="Calibri" panose="020F0502020204030204" pitchFamily="34" charset="0"/>
              </a:rPr>
              <a:t>Remise changement de véhicule</a:t>
            </a:r>
          </a:p>
        </p:txBody>
      </p:sp>
      <p:sp>
        <p:nvSpPr>
          <p:cNvPr id="34" name="Rectangle 33"/>
          <p:cNvSpPr/>
          <p:nvPr/>
        </p:nvSpPr>
        <p:spPr>
          <a:xfrm>
            <a:off x="3945981" y="3175636"/>
            <a:ext cx="2256991" cy="288032"/>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200" dirty="0">
                <a:solidFill>
                  <a:schemeClr val="tx1">
                    <a:lumMod val="65000"/>
                    <a:lumOff val="35000"/>
                  </a:schemeClr>
                </a:solidFill>
                <a:latin typeface="Calibri" panose="020F0502020204030204" pitchFamily="34" charset="0"/>
              </a:rPr>
              <a:t>Bonus parent</a:t>
            </a:r>
          </a:p>
        </p:txBody>
      </p:sp>
      <p:sp>
        <p:nvSpPr>
          <p:cNvPr id="35" name="Rectangle 34"/>
          <p:cNvSpPr/>
          <p:nvPr/>
        </p:nvSpPr>
        <p:spPr>
          <a:xfrm>
            <a:off x="1619671" y="3541272"/>
            <a:ext cx="2256991" cy="288032"/>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200" dirty="0">
                <a:solidFill>
                  <a:schemeClr val="tx1">
                    <a:lumMod val="65000"/>
                    <a:lumOff val="35000"/>
                  </a:schemeClr>
                </a:solidFill>
                <a:latin typeface="Calibri" panose="020F0502020204030204" pitchFamily="34" charset="0"/>
              </a:rPr>
              <a:t>Avantage conduite accompagnée</a:t>
            </a:r>
          </a:p>
        </p:txBody>
      </p:sp>
      <p:sp>
        <p:nvSpPr>
          <p:cNvPr id="36" name="Rectangle 35"/>
          <p:cNvSpPr/>
          <p:nvPr/>
        </p:nvSpPr>
        <p:spPr>
          <a:xfrm>
            <a:off x="3945981" y="3541272"/>
            <a:ext cx="2256991" cy="288032"/>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200" dirty="0">
                <a:solidFill>
                  <a:schemeClr val="tx1">
                    <a:lumMod val="65000"/>
                    <a:lumOff val="35000"/>
                  </a:schemeClr>
                </a:solidFill>
                <a:latin typeface="Calibri" panose="020F0502020204030204" pitchFamily="34" charset="0"/>
              </a:rPr>
              <a:t>Bonus Bon Conducteur</a:t>
            </a:r>
          </a:p>
        </p:txBody>
      </p:sp>
      <p:sp>
        <p:nvSpPr>
          <p:cNvPr id="37" name="Rectangle 36"/>
          <p:cNvSpPr/>
          <p:nvPr/>
        </p:nvSpPr>
        <p:spPr>
          <a:xfrm>
            <a:off x="1619671" y="3906908"/>
            <a:ext cx="2256991" cy="288032"/>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200" dirty="0">
                <a:solidFill>
                  <a:schemeClr val="tx1">
                    <a:lumMod val="65000"/>
                    <a:lumOff val="35000"/>
                  </a:schemeClr>
                </a:solidFill>
                <a:latin typeface="Calibri" panose="020F0502020204030204" pitchFamily="34" charset="0"/>
              </a:rPr>
              <a:t>Avantage Bonus 50</a:t>
            </a:r>
          </a:p>
        </p:txBody>
      </p:sp>
      <p:sp>
        <p:nvSpPr>
          <p:cNvPr id="38" name="Rectangle 37"/>
          <p:cNvSpPr/>
          <p:nvPr/>
        </p:nvSpPr>
        <p:spPr>
          <a:xfrm>
            <a:off x="3945981" y="3906908"/>
            <a:ext cx="2256991" cy="288032"/>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200" dirty="0">
                <a:solidFill>
                  <a:schemeClr val="tx1">
                    <a:lumMod val="65000"/>
                    <a:lumOff val="35000"/>
                  </a:schemeClr>
                </a:solidFill>
                <a:latin typeface="Calibri" panose="020F0502020204030204" pitchFamily="34" charset="0"/>
              </a:rPr>
              <a:t>Avantage Kilomètre Responsable</a:t>
            </a:r>
          </a:p>
        </p:txBody>
      </p:sp>
      <p:sp>
        <p:nvSpPr>
          <p:cNvPr id="39" name="Rectangle 38"/>
          <p:cNvSpPr/>
          <p:nvPr/>
        </p:nvSpPr>
        <p:spPr>
          <a:xfrm>
            <a:off x="1619671" y="4272544"/>
            <a:ext cx="2256991" cy="288032"/>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200" dirty="0">
                <a:solidFill>
                  <a:schemeClr val="tx1">
                    <a:lumMod val="65000"/>
                    <a:lumOff val="35000"/>
                  </a:schemeClr>
                </a:solidFill>
                <a:latin typeface="Calibri" panose="020F0502020204030204" pitchFamily="34" charset="0"/>
              </a:rPr>
              <a:t>Avantage Véhicule Electrique</a:t>
            </a:r>
          </a:p>
        </p:txBody>
      </p:sp>
      <p:sp>
        <p:nvSpPr>
          <p:cNvPr id="40" name="Rectangle 39"/>
          <p:cNvSpPr/>
          <p:nvPr/>
        </p:nvSpPr>
        <p:spPr>
          <a:xfrm>
            <a:off x="323528" y="4645095"/>
            <a:ext cx="1224000" cy="800129"/>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solidFill>
                  <a:schemeClr val="tx1">
                    <a:lumMod val="50000"/>
                    <a:lumOff val="50000"/>
                  </a:schemeClr>
                </a:solidFill>
                <a:latin typeface="Calibri" panose="020F0502020204030204" pitchFamily="34" charset="0"/>
              </a:rPr>
              <a:t>Remise collaborateurs</a:t>
            </a:r>
            <a:endParaRPr lang="fr-FR" sz="1200" b="1" dirty="0">
              <a:solidFill>
                <a:schemeClr val="tx1">
                  <a:lumMod val="50000"/>
                  <a:lumOff val="50000"/>
                </a:schemeClr>
              </a:solidFill>
              <a:latin typeface="Calibri" panose="020F0502020204030204" pitchFamily="34" charset="0"/>
            </a:endParaRPr>
          </a:p>
        </p:txBody>
      </p:sp>
      <p:sp>
        <p:nvSpPr>
          <p:cNvPr id="41" name="Rectangle 40"/>
          <p:cNvSpPr/>
          <p:nvPr/>
        </p:nvSpPr>
        <p:spPr>
          <a:xfrm>
            <a:off x="1619670" y="4645094"/>
            <a:ext cx="4583302" cy="80012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200" dirty="0">
                <a:solidFill>
                  <a:schemeClr val="tx1">
                    <a:lumMod val="65000"/>
                    <a:lumOff val="35000"/>
                  </a:schemeClr>
                </a:solidFill>
                <a:latin typeface="Calibri" panose="020F0502020204030204" pitchFamily="34" charset="0"/>
              </a:rPr>
              <a:t>Remise de 25% accordée sur les contrats AUTO, MRH et GAV.</a:t>
            </a:r>
          </a:p>
        </p:txBody>
      </p:sp>
      <p:sp>
        <p:nvSpPr>
          <p:cNvPr id="45" name="Carré corné 44"/>
          <p:cNvSpPr/>
          <p:nvPr/>
        </p:nvSpPr>
        <p:spPr>
          <a:xfrm>
            <a:off x="7236297" y="4146634"/>
            <a:ext cx="1008112" cy="701974"/>
          </a:xfrm>
          <a:prstGeom prst="foldedCorner">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b="1" dirty="0" smtClean="0">
              <a:latin typeface="Calibri" panose="020F0502020204030204" pitchFamily="34" charset="0"/>
            </a:endParaRPr>
          </a:p>
          <a:p>
            <a:pPr algn="ctr"/>
            <a:r>
              <a:rPr lang="fr-FR" sz="900" b="1" dirty="0" smtClean="0">
                <a:latin typeface="Calibri" panose="020F0502020204030204" pitchFamily="34" charset="0"/>
              </a:rPr>
              <a:t>Tout sur les remises IARD AUTO en annexe 1</a:t>
            </a:r>
            <a:endParaRPr lang="fr-FR" sz="900" b="1" dirty="0">
              <a:latin typeface="Calibri" panose="020F0502020204030204" pitchFamily="34" charset="0"/>
            </a:endParaRPr>
          </a:p>
        </p:txBody>
      </p:sp>
    </p:spTree>
    <p:extLst>
      <p:ext uri="{BB962C8B-B14F-4D97-AF65-F5344CB8AC3E}">
        <p14:creationId xmlns:p14="http://schemas.microsoft.com/office/powerpoint/2010/main" val="204848172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nvPr>
        </p:nvSpPr>
        <p:spPr>
          <a:xfrm>
            <a:off x="1115899" y="229144"/>
            <a:ext cx="7650456" cy="892552"/>
          </a:xfrm>
        </p:spPr>
        <p:txBody>
          <a:bodyPr/>
          <a:lstStyle/>
          <a:p>
            <a:r>
              <a:rPr lang="fr-FR" sz="2000" b="0" dirty="0" smtClean="0">
                <a:solidFill>
                  <a:srgbClr val="C00000"/>
                </a:solidFill>
                <a:latin typeface="Calibri" panose="020F0502020204030204" pitchFamily="34" charset="0"/>
                <a:cs typeface="Calibri" panose="020F0502020204030204" pitchFamily="34" charset="0"/>
              </a:rPr>
              <a:t>AUTO : Qui contacter ?</a:t>
            </a:r>
            <a:br>
              <a:rPr lang="fr-FR" sz="2000" b="0" dirty="0" smtClean="0">
                <a:solidFill>
                  <a:srgbClr val="C00000"/>
                </a:solidFill>
                <a:latin typeface="Calibri" panose="020F0502020204030204" pitchFamily="34" charset="0"/>
                <a:cs typeface="Calibri" panose="020F0502020204030204" pitchFamily="34" charset="0"/>
              </a:rPr>
            </a:br>
            <a:r>
              <a:rPr lang="fr-FR" sz="1600" b="0" cap="none" dirty="0" smtClean="0">
                <a:latin typeface="Calibri" panose="020F0502020204030204" pitchFamily="34" charset="0"/>
                <a:cs typeface="Calibri" panose="020F0502020204030204" pitchFamily="34" charset="0"/>
              </a:rPr>
              <a:t>Des </a:t>
            </a:r>
            <a:r>
              <a:rPr lang="fr-FR" sz="1600" b="0" cap="none" dirty="0">
                <a:latin typeface="Calibri" panose="020F0502020204030204" pitchFamily="34" charset="0"/>
                <a:cs typeface="Calibri" panose="020F0502020204030204" pitchFamily="34" charset="0"/>
              </a:rPr>
              <a:t>cibles sur mesure sont à votre disposition, avec des objectifs précis et </a:t>
            </a:r>
            <a:r>
              <a:rPr lang="fr-FR" sz="1600" b="0" cap="none" dirty="0" smtClean="0">
                <a:latin typeface="Calibri" panose="020F0502020204030204" pitchFamily="34" charset="0"/>
                <a:cs typeface="Calibri" panose="020F0502020204030204" pitchFamily="34" charset="0"/>
              </a:rPr>
              <a:t/>
            </a:r>
            <a:br>
              <a:rPr lang="fr-FR" sz="1600" b="0" cap="none" dirty="0" smtClean="0">
                <a:latin typeface="Calibri" panose="020F0502020204030204" pitchFamily="34" charset="0"/>
                <a:cs typeface="Calibri" panose="020F0502020204030204" pitchFamily="34" charset="0"/>
              </a:rPr>
            </a:br>
            <a:r>
              <a:rPr lang="fr-FR" sz="1600" b="0" cap="none" dirty="0" smtClean="0">
                <a:latin typeface="Calibri" panose="020F0502020204030204" pitchFamily="34" charset="0"/>
                <a:cs typeface="Calibri" panose="020F0502020204030204" pitchFamily="34" charset="0"/>
              </a:rPr>
              <a:t>des </a:t>
            </a:r>
            <a:r>
              <a:rPr lang="fr-FR" sz="1600" b="0" cap="none" dirty="0">
                <a:latin typeface="Calibri" panose="020F0502020204030204" pitchFamily="34" charset="0"/>
                <a:cs typeface="Calibri" panose="020F0502020204030204" pitchFamily="34" charset="0"/>
              </a:rPr>
              <a:t>avantages pour nos clients.</a:t>
            </a:r>
          </a:p>
        </p:txBody>
      </p:sp>
      <p:sp>
        <p:nvSpPr>
          <p:cNvPr id="2" name="Espace réservé du numéro de diapositive 1"/>
          <p:cNvSpPr>
            <a:spLocks noGrp="1"/>
          </p:cNvSpPr>
          <p:nvPr>
            <p:ph type="sldNum" sz="quarter" idx="15"/>
          </p:nvPr>
        </p:nvSpPr>
        <p:spPr/>
        <p:txBody>
          <a:bodyPr/>
          <a:lstStyle/>
          <a:p>
            <a:fld id="{0536D7D7-E68B-4848-A580-3E20DDE126DB}" type="slidenum">
              <a:rPr lang="fr-FR" smtClean="0">
                <a:solidFill>
                  <a:prstClr val="white"/>
                </a:solidFill>
                <a:latin typeface="Calibri" panose="020F0502020204030204" pitchFamily="34" charset="0"/>
                <a:cs typeface="Calibri" panose="020F0502020204030204" pitchFamily="34" charset="0"/>
              </a:rPr>
              <a:pPr/>
              <a:t>8</a:t>
            </a:fld>
            <a:endParaRPr lang="fr-FR" dirty="0">
              <a:solidFill>
                <a:prstClr val="white"/>
              </a:solidFill>
              <a:latin typeface="Calibri" panose="020F0502020204030204" pitchFamily="34" charset="0"/>
              <a:cs typeface="Calibri" panose="020F0502020204030204" pitchFamily="34" charset="0"/>
            </a:endParaRPr>
          </a:p>
        </p:txBody>
      </p:sp>
      <p:sp>
        <p:nvSpPr>
          <p:cNvPr id="13" name="ZoneTexte 12"/>
          <p:cNvSpPr txBox="1"/>
          <p:nvPr/>
        </p:nvSpPr>
        <p:spPr>
          <a:xfrm>
            <a:off x="460502" y="1265275"/>
            <a:ext cx="6192688" cy="307777"/>
          </a:xfrm>
          <a:prstGeom prst="rect">
            <a:avLst/>
          </a:prstGeom>
          <a:noFill/>
        </p:spPr>
        <p:txBody>
          <a:bodyPr wrap="square" rtlCol="0">
            <a:spAutoFit/>
          </a:bodyPr>
          <a:lstStyle/>
          <a:p>
            <a:pPr marL="285750" indent="-285750">
              <a:buFont typeface="Wingdings" panose="05000000000000000000" pitchFamily="2" charset="2"/>
              <a:buChar char="q"/>
            </a:pPr>
            <a:r>
              <a:rPr lang="fr-FR" sz="1400" b="1" dirty="0" smtClean="0">
                <a:solidFill>
                  <a:srgbClr val="C00000"/>
                </a:solidFill>
                <a:latin typeface="Calibri" panose="020F0502020204030204" pitchFamily="34" charset="0"/>
              </a:rPr>
              <a:t>Les cibles GERC AUTO </a:t>
            </a:r>
            <a:r>
              <a:rPr lang="fr-FR" sz="1400" dirty="0" smtClean="0">
                <a:solidFill>
                  <a:srgbClr val="C00000"/>
                </a:solidFill>
                <a:latin typeface="Calibri" panose="020F0502020204030204" pitchFamily="34" charset="0"/>
              </a:rPr>
              <a:t>:</a:t>
            </a:r>
          </a:p>
        </p:txBody>
      </p:sp>
      <p:sp>
        <p:nvSpPr>
          <p:cNvPr id="23" name="Rectangle 22"/>
          <p:cNvSpPr/>
          <p:nvPr/>
        </p:nvSpPr>
        <p:spPr>
          <a:xfrm>
            <a:off x="3419871" y="1728359"/>
            <a:ext cx="5472609" cy="560507"/>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100" dirty="0" smtClean="0">
                <a:solidFill>
                  <a:prstClr val="black">
                    <a:lumMod val="75000"/>
                    <a:lumOff val="25000"/>
                  </a:prstClr>
                </a:solidFill>
                <a:latin typeface="Calibri" panose="020F0502020204030204" pitchFamily="34" charset="0"/>
              </a:rPr>
              <a:t>Ces clients ne détiennent qu’un seul produit IARD : AUTO ou MRH. Ils peuvent bénéficier de la remise multi-vente à partir du 2</a:t>
            </a:r>
            <a:r>
              <a:rPr lang="fr-FR" sz="1100" baseline="30000" dirty="0" smtClean="0">
                <a:solidFill>
                  <a:prstClr val="black">
                    <a:lumMod val="75000"/>
                    <a:lumOff val="25000"/>
                  </a:prstClr>
                </a:solidFill>
                <a:latin typeface="Calibri" panose="020F0502020204030204" pitchFamily="34" charset="0"/>
              </a:rPr>
              <a:t>ème</a:t>
            </a:r>
            <a:r>
              <a:rPr lang="fr-FR" sz="1100" dirty="0" smtClean="0">
                <a:solidFill>
                  <a:prstClr val="black">
                    <a:lumMod val="75000"/>
                    <a:lumOff val="25000"/>
                  </a:prstClr>
                </a:solidFill>
                <a:latin typeface="Calibri" panose="020F0502020204030204" pitchFamily="34" charset="0"/>
              </a:rPr>
              <a:t> contrat souscrit. Ils sont éligibles à la SED. </a:t>
            </a:r>
            <a:endParaRPr lang="fr-FR" sz="1100" dirty="0">
              <a:solidFill>
                <a:prstClr val="black">
                  <a:lumMod val="75000"/>
                  <a:lumOff val="25000"/>
                </a:prstClr>
              </a:solidFill>
              <a:latin typeface="Calibri" panose="020F0502020204030204" pitchFamily="34" charset="0"/>
            </a:endParaRPr>
          </a:p>
        </p:txBody>
      </p:sp>
      <p:sp>
        <p:nvSpPr>
          <p:cNvPr id="26" name="Rectangle 25"/>
          <p:cNvSpPr/>
          <p:nvPr/>
        </p:nvSpPr>
        <p:spPr>
          <a:xfrm>
            <a:off x="621931" y="1728324"/>
            <a:ext cx="1789829" cy="560548"/>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solidFill>
                  <a:prstClr val="black">
                    <a:lumMod val="65000"/>
                    <a:lumOff val="35000"/>
                  </a:prstClr>
                </a:solidFill>
                <a:latin typeface="Calibri" panose="020F0502020204030204" pitchFamily="34" charset="0"/>
              </a:rPr>
              <a:t>3TF BILAN IARD : mono détenteurs hors cible GAV</a:t>
            </a:r>
          </a:p>
        </p:txBody>
      </p:sp>
      <p:sp>
        <p:nvSpPr>
          <p:cNvPr id="31" name="Rectangle 30"/>
          <p:cNvSpPr/>
          <p:nvPr/>
        </p:nvSpPr>
        <p:spPr>
          <a:xfrm>
            <a:off x="2521346" y="1728324"/>
            <a:ext cx="788940" cy="56054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prstClr val="black">
                    <a:lumMod val="65000"/>
                    <a:lumOff val="35000"/>
                  </a:prstClr>
                </a:solidFill>
                <a:latin typeface="Calibri" panose="020F0502020204030204" pitchFamily="34" charset="0"/>
              </a:rPr>
              <a:t>20.500</a:t>
            </a:r>
          </a:p>
          <a:p>
            <a:pPr algn="ctr"/>
            <a:r>
              <a:rPr lang="fr-FR" sz="1100" b="1" dirty="0" smtClean="0">
                <a:solidFill>
                  <a:prstClr val="black">
                    <a:lumMod val="65000"/>
                    <a:lumOff val="35000"/>
                  </a:prstClr>
                </a:solidFill>
                <a:latin typeface="Calibri" panose="020F0502020204030204" pitchFamily="34" charset="0"/>
              </a:rPr>
              <a:t>Clients</a:t>
            </a:r>
            <a:endParaRPr lang="fr-FR" sz="1100" b="1" dirty="0">
              <a:solidFill>
                <a:prstClr val="black">
                  <a:lumMod val="65000"/>
                  <a:lumOff val="35000"/>
                </a:prstClr>
              </a:solidFill>
              <a:latin typeface="Calibri" panose="020F0502020204030204" pitchFamily="34" charset="0"/>
            </a:endParaRPr>
          </a:p>
        </p:txBody>
      </p:sp>
      <p:sp>
        <p:nvSpPr>
          <p:cNvPr id="36" name="Rectangle 35"/>
          <p:cNvSpPr/>
          <p:nvPr/>
        </p:nvSpPr>
        <p:spPr>
          <a:xfrm>
            <a:off x="3419871" y="2360880"/>
            <a:ext cx="5472609" cy="1860208"/>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100" dirty="0" smtClean="0">
                <a:solidFill>
                  <a:prstClr val="black">
                    <a:lumMod val="75000"/>
                    <a:lumOff val="25000"/>
                  </a:prstClr>
                </a:solidFill>
                <a:latin typeface="Calibri" panose="020F0502020204030204" pitchFamily="34" charset="0"/>
              </a:rPr>
              <a:t>Ces Clients sont âgés de 18 à 60 ans et n’ont pas été vus ces 3 derniers mois.</a:t>
            </a:r>
            <a:endParaRPr lang="fr-FR" sz="1100" dirty="0">
              <a:solidFill>
                <a:prstClr val="black">
                  <a:lumMod val="75000"/>
                  <a:lumOff val="25000"/>
                </a:prstClr>
              </a:solidFill>
              <a:latin typeface="Calibri" panose="020F0502020204030204" pitchFamily="34" charset="0"/>
            </a:endParaRPr>
          </a:p>
          <a:p>
            <a:r>
              <a:rPr lang="fr-FR" sz="1100" dirty="0" smtClean="0">
                <a:solidFill>
                  <a:prstClr val="black">
                    <a:lumMod val="75000"/>
                    <a:lumOff val="25000"/>
                  </a:prstClr>
                </a:solidFill>
                <a:latin typeface="Calibri" panose="020F0502020204030204" pitchFamily="34" charset="0"/>
              </a:rPr>
              <a:t>Notre fichier </a:t>
            </a:r>
            <a:r>
              <a:rPr lang="fr-FR" sz="1100" dirty="0">
                <a:solidFill>
                  <a:prstClr val="black">
                    <a:lumMod val="75000"/>
                    <a:lumOff val="25000"/>
                  </a:prstClr>
                </a:solidFill>
                <a:latin typeface="Calibri" panose="020F0502020204030204" pitchFamily="34" charset="0"/>
              </a:rPr>
              <a:t>des immatriculations révèle qu’ils détiennent un véhicule classé </a:t>
            </a:r>
            <a:r>
              <a:rPr lang="fr-FR" sz="1100" dirty="0" err="1">
                <a:solidFill>
                  <a:prstClr val="black">
                    <a:lumMod val="75000"/>
                    <a:lumOff val="25000"/>
                  </a:prstClr>
                </a:solidFill>
                <a:latin typeface="Calibri" panose="020F0502020204030204" pitchFamily="34" charset="0"/>
              </a:rPr>
              <a:t>Crit’Air</a:t>
            </a:r>
            <a:r>
              <a:rPr lang="fr-FR" sz="1100" dirty="0">
                <a:solidFill>
                  <a:prstClr val="black">
                    <a:lumMod val="75000"/>
                    <a:lumOff val="25000"/>
                  </a:prstClr>
                </a:solidFill>
                <a:latin typeface="Calibri" panose="020F0502020204030204" pitchFamily="34" charset="0"/>
              </a:rPr>
              <a:t> 4 ou 5 ou non </a:t>
            </a:r>
            <a:r>
              <a:rPr lang="fr-FR" sz="1100" dirty="0" smtClean="0">
                <a:solidFill>
                  <a:prstClr val="black">
                    <a:lumMod val="75000"/>
                    <a:lumOff val="25000"/>
                  </a:prstClr>
                </a:solidFill>
                <a:latin typeface="Calibri" panose="020F0502020204030204" pitchFamily="34" charset="0"/>
              </a:rPr>
              <a:t>classé. Ils envisagent peut-être de changer de voiture.</a:t>
            </a:r>
          </a:p>
          <a:p>
            <a:r>
              <a:rPr lang="fr-FR" sz="1050" dirty="0" smtClean="0">
                <a:solidFill>
                  <a:srgbClr val="C00000"/>
                </a:solidFill>
                <a:latin typeface="Calibri" panose="020F0502020204030204" pitchFamily="34" charset="0"/>
              </a:rPr>
              <a:t>INFO : </a:t>
            </a:r>
            <a:r>
              <a:rPr lang="fr-FR" sz="1050" i="1" dirty="0" smtClean="0">
                <a:solidFill>
                  <a:prstClr val="black">
                    <a:lumMod val="75000"/>
                    <a:lumOff val="25000"/>
                  </a:prstClr>
                </a:solidFill>
                <a:latin typeface="Calibri" panose="020F0502020204030204" pitchFamily="34" charset="0"/>
              </a:rPr>
              <a:t>Les </a:t>
            </a:r>
            <a:r>
              <a:rPr lang="fr-FR" sz="1050" i="1" dirty="0">
                <a:solidFill>
                  <a:prstClr val="black">
                    <a:lumMod val="75000"/>
                    <a:lumOff val="25000"/>
                  </a:prstClr>
                </a:solidFill>
                <a:latin typeface="Calibri" panose="020F0502020204030204" pitchFamily="34" charset="0"/>
              </a:rPr>
              <a:t>véhicules Diesel mis en circulation avant le 1er janvier 2006 sont classés CRIT’AIR 4 et 5 et ne pourront bientôt plus circuler dans les grandes agglomérations !</a:t>
            </a:r>
          </a:p>
          <a:p>
            <a:r>
              <a:rPr lang="fr-FR" sz="1050" i="1" dirty="0">
                <a:solidFill>
                  <a:prstClr val="black">
                    <a:lumMod val="75000"/>
                    <a:lumOff val="25000"/>
                  </a:prstClr>
                </a:solidFill>
                <a:latin typeface="Calibri" panose="020F0502020204030204" pitchFamily="34" charset="0"/>
              </a:rPr>
              <a:t>La circulation différenciée est une décision qui va être appliquée de plus en plus souvent dans les grandes agglomérations.</a:t>
            </a:r>
          </a:p>
          <a:p>
            <a:r>
              <a:rPr lang="fr-FR" sz="1050" i="1" dirty="0">
                <a:solidFill>
                  <a:prstClr val="black">
                    <a:lumMod val="75000"/>
                    <a:lumOff val="25000"/>
                  </a:prstClr>
                </a:solidFill>
                <a:latin typeface="Calibri" panose="020F0502020204030204" pitchFamily="34" charset="0"/>
              </a:rPr>
              <a:t>Cette restriction de circulation concerne les véhicules les plus polluants, équipés de certificats qualité de l’air « </a:t>
            </a:r>
            <a:r>
              <a:rPr lang="fr-FR" sz="1050" i="1" dirty="0" err="1">
                <a:solidFill>
                  <a:prstClr val="black">
                    <a:lumMod val="75000"/>
                    <a:lumOff val="25000"/>
                  </a:prstClr>
                </a:solidFill>
                <a:latin typeface="Calibri" panose="020F0502020204030204" pitchFamily="34" charset="0"/>
              </a:rPr>
              <a:t>Crit’Air</a:t>
            </a:r>
            <a:r>
              <a:rPr lang="fr-FR" sz="1050" i="1" dirty="0">
                <a:solidFill>
                  <a:prstClr val="black">
                    <a:lumMod val="75000"/>
                    <a:lumOff val="25000"/>
                  </a:prstClr>
                </a:solidFill>
                <a:latin typeface="Calibri" panose="020F0502020204030204" pitchFamily="34" charset="0"/>
              </a:rPr>
              <a:t> 4 et 5 ». </a:t>
            </a:r>
          </a:p>
          <a:p>
            <a:r>
              <a:rPr lang="fr-FR" sz="1050" i="1" dirty="0">
                <a:solidFill>
                  <a:prstClr val="black">
                    <a:lumMod val="75000"/>
                    <a:lumOff val="25000"/>
                  </a:prstClr>
                </a:solidFill>
                <a:latin typeface="Calibri" panose="020F0502020204030204" pitchFamily="34" charset="0"/>
              </a:rPr>
              <a:t>Sur Strasbourg, 27.000 véhicules sont concernés, soit 35% du parc auto de la ville (source AAA Data 2019</a:t>
            </a:r>
            <a:r>
              <a:rPr lang="fr-FR" sz="1050" i="1" dirty="0" smtClean="0">
                <a:solidFill>
                  <a:prstClr val="black">
                    <a:lumMod val="75000"/>
                    <a:lumOff val="25000"/>
                  </a:prstClr>
                </a:solidFill>
                <a:latin typeface="Calibri" panose="020F0502020204030204" pitchFamily="34" charset="0"/>
              </a:rPr>
              <a:t>).</a:t>
            </a:r>
            <a:endParaRPr lang="fr-FR" sz="1050" i="1" dirty="0">
              <a:solidFill>
                <a:prstClr val="black">
                  <a:lumMod val="75000"/>
                  <a:lumOff val="25000"/>
                </a:prstClr>
              </a:solidFill>
              <a:latin typeface="Calibri" panose="020F0502020204030204" pitchFamily="34" charset="0"/>
            </a:endParaRPr>
          </a:p>
        </p:txBody>
      </p:sp>
      <p:sp>
        <p:nvSpPr>
          <p:cNvPr id="37" name="Rectangle 36"/>
          <p:cNvSpPr/>
          <p:nvPr/>
        </p:nvSpPr>
        <p:spPr>
          <a:xfrm>
            <a:off x="621930" y="2374546"/>
            <a:ext cx="1789829" cy="1848745"/>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err="1">
                <a:solidFill>
                  <a:prstClr val="black">
                    <a:lumMod val="65000"/>
                    <a:lumOff val="35000"/>
                  </a:prstClr>
                </a:solidFill>
                <a:latin typeface="Calibri" panose="020F0502020204030204" pitchFamily="34" charset="0"/>
              </a:rPr>
              <a:t>MyG</a:t>
            </a:r>
            <a:r>
              <a:rPr lang="fr-FR" sz="1100" b="1" dirty="0">
                <a:solidFill>
                  <a:prstClr val="black">
                    <a:lumMod val="65000"/>
                    <a:lumOff val="35000"/>
                  </a:prstClr>
                </a:solidFill>
                <a:latin typeface="Calibri" panose="020F0502020204030204" pitchFamily="34" charset="0"/>
              </a:rPr>
              <a:t> CONSO IARD </a:t>
            </a:r>
            <a:endParaRPr lang="fr-FR" sz="1100" b="1" dirty="0" smtClean="0">
              <a:solidFill>
                <a:prstClr val="black">
                  <a:lumMod val="65000"/>
                  <a:lumOff val="35000"/>
                </a:prstClr>
              </a:solidFill>
              <a:latin typeface="Calibri" panose="020F0502020204030204" pitchFamily="34" charset="0"/>
            </a:endParaRPr>
          </a:p>
          <a:p>
            <a:pPr algn="ctr"/>
            <a:r>
              <a:rPr lang="fr-FR" sz="1100" b="1" dirty="0" smtClean="0">
                <a:solidFill>
                  <a:prstClr val="black">
                    <a:lumMod val="65000"/>
                    <a:lumOff val="35000"/>
                  </a:prstClr>
                </a:solidFill>
                <a:latin typeface="Calibri" panose="020F0502020204030204" pitchFamily="34" charset="0"/>
              </a:rPr>
              <a:t>Cible </a:t>
            </a:r>
            <a:r>
              <a:rPr lang="fr-FR" sz="1100" b="1" dirty="0" err="1">
                <a:solidFill>
                  <a:prstClr val="black">
                    <a:lumMod val="65000"/>
                    <a:lumOff val="35000"/>
                  </a:prstClr>
                </a:solidFill>
                <a:latin typeface="Calibri" panose="020F0502020204030204" pitchFamily="34" charset="0"/>
              </a:rPr>
              <a:t>Crit'Air</a:t>
            </a:r>
            <a:endParaRPr lang="fr-FR" sz="1100" b="1" dirty="0">
              <a:solidFill>
                <a:prstClr val="black">
                  <a:lumMod val="65000"/>
                  <a:lumOff val="35000"/>
                </a:prstClr>
              </a:solidFill>
              <a:latin typeface="Calibri" panose="020F0502020204030204" pitchFamily="34" charset="0"/>
            </a:endParaRPr>
          </a:p>
        </p:txBody>
      </p:sp>
      <p:sp>
        <p:nvSpPr>
          <p:cNvPr id="38" name="Rectangle 37"/>
          <p:cNvSpPr/>
          <p:nvPr/>
        </p:nvSpPr>
        <p:spPr>
          <a:xfrm>
            <a:off x="2521346" y="2360880"/>
            <a:ext cx="788940" cy="186020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prstClr val="black">
                    <a:lumMod val="65000"/>
                    <a:lumOff val="35000"/>
                  </a:prstClr>
                </a:solidFill>
                <a:latin typeface="Calibri" panose="020F0502020204030204" pitchFamily="34" charset="0"/>
              </a:rPr>
              <a:t>11.300</a:t>
            </a:r>
          </a:p>
          <a:p>
            <a:pPr algn="ctr"/>
            <a:r>
              <a:rPr lang="fr-FR" sz="1100" b="1" dirty="0" smtClean="0">
                <a:solidFill>
                  <a:prstClr val="black">
                    <a:lumMod val="65000"/>
                    <a:lumOff val="35000"/>
                  </a:prstClr>
                </a:solidFill>
                <a:latin typeface="Calibri" panose="020F0502020204030204" pitchFamily="34" charset="0"/>
              </a:rPr>
              <a:t>Clients</a:t>
            </a:r>
            <a:endParaRPr lang="fr-FR" sz="1100" b="1" dirty="0">
              <a:solidFill>
                <a:prstClr val="black">
                  <a:lumMod val="65000"/>
                  <a:lumOff val="35000"/>
                </a:prstClr>
              </a:solidFill>
              <a:latin typeface="Calibri" panose="020F0502020204030204" pitchFamily="34" charset="0"/>
            </a:endParaRPr>
          </a:p>
        </p:txBody>
      </p:sp>
      <p:sp>
        <p:nvSpPr>
          <p:cNvPr id="28" name="Rectangle 27"/>
          <p:cNvSpPr/>
          <p:nvPr/>
        </p:nvSpPr>
        <p:spPr>
          <a:xfrm>
            <a:off x="3419871" y="4304007"/>
            <a:ext cx="5472609" cy="560507"/>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100" dirty="0" smtClean="0">
                <a:solidFill>
                  <a:prstClr val="black">
                    <a:lumMod val="75000"/>
                    <a:lumOff val="25000"/>
                  </a:prstClr>
                </a:solidFill>
                <a:latin typeface="Calibri" panose="020F0502020204030204" pitchFamily="34" charset="0"/>
              </a:rPr>
              <a:t>Ces clients sont âgés de 23 à 60 ans, détiennent un crédit AUTO mais ne détiennent de produit IARD AUTO. Ils sont éligibles à la SED. </a:t>
            </a:r>
            <a:endParaRPr lang="fr-FR" sz="1100" dirty="0">
              <a:solidFill>
                <a:prstClr val="black">
                  <a:lumMod val="75000"/>
                  <a:lumOff val="25000"/>
                </a:prstClr>
              </a:solidFill>
              <a:latin typeface="Calibri" panose="020F0502020204030204" pitchFamily="34" charset="0"/>
            </a:endParaRPr>
          </a:p>
        </p:txBody>
      </p:sp>
      <p:sp>
        <p:nvSpPr>
          <p:cNvPr id="29" name="Rectangle 28"/>
          <p:cNvSpPr/>
          <p:nvPr/>
        </p:nvSpPr>
        <p:spPr>
          <a:xfrm>
            <a:off x="621931" y="4303972"/>
            <a:ext cx="1789829" cy="560548"/>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err="1">
                <a:solidFill>
                  <a:prstClr val="black">
                    <a:lumMod val="65000"/>
                    <a:lumOff val="35000"/>
                  </a:prstClr>
                </a:solidFill>
                <a:latin typeface="Calibri" panose="020F0502020204030204" pitchFamily="34" charset="0"/>
              </a:rPr>
              <a:t>MyG</a:t>
            </a:r>
            <a:r>
              <a:rPr lang="fr-FR" sz="1100" b="1" dirty="0">
                <a:solidFill>
                  <a:prstClr val="black">
                    <a:lumMod val="65000"/>
                    <a:lumOff val="35000"/>
                  </a:prstClr>
                </a:solidFill>
                <a:latin typeface="Calibri" panose="020F0502020204030204" pitchFamily="34" charset="0"/>
              </a:rPr>
              <a:t> IARD SED Crédit sans </a:t>
            </a:r>
            <a:r>
              <a:rPr lang="fr-FR" sz="1100" b="1" dirty="0" err="1">
                <a:solidFill>
                  <a:prstClr val="black">
                    <a:lumMod val="65000"/>
                    <a:lumOff val="35000"/>
                  </a:prstClr>
                </a:solidFill>
                <a:latin typeface="Calibri" panose="020F0502020204030204" pitchFamily="34" charset="0"/>
              </a:rPr>
              <a:t>Ass</a:t>
            </a:r>
            <a:r>
              <a:rPr lang="fr-FR" sz="1100" b="1" dirty="0">
                <a:solidFill>
                  <a:prstClr val="black">
                    <a:lumMod val="65000"/>
                    <a:lumOff val="35000"/>
                  </a:prstClr>
                </a:solidFill>
                <a:latin typeface="Calibri" panose="020F0502020204030204" pitchFamily="34" charset="0"/>
              </a:rPr>
              <a:t> Auto</a:t>
            </a:r>
          </a:p>
        </p:txBody>
      </p:sp>
      <p:sp>
        <p:nvSpPr>
          <p:cNvPr id="30" name="Rectangle 29"/>
          <p:cNvSpPr/>
          <p:nvPr/>
        </p:nvSpPr>
        <p:spPr>
          <a:xfrm>
            <a:off x="2521346" y="4303972"/>
            <a:ext cx="788940" cy="56054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prstClr val="black">
                    <a:lumMod val="65000"/>
                    <a:lumOff val="35000"/>
                  </a:prstClr>
                </a:solidFill>
                <a:latin typeface="Calibri" panose="020F0502020204030204" pitchFamily="34" charset="0"/>
              </a:rPr>
              <a:t>5.000</a:t>
            </a:r>
          </a:p>
          <a:p>
            <a:pPr algn="ctr"/>
            <a:r>
              <a:rPr lang="fr-FR" sz="1100" b="1" dirty="0" smtClean="0">
                <a:solidFill>
                  <a:prstClr val="black">
                    <a:lumMod val="65000"/>
                    <a:lumOff val="35000"/>
                  </a:prstClr>
                </a:solidFill>
                <a:latin typeface="Calibri" panose="020F0502020204030204" pitchFamily="34" charset="0"/>
              </a:rPr>
              <a:t>Clients</a:t>
            </a:r>
            <a:endParaRPr lang="fr-FR" sz="1100" b="1" dirty="0">
              <a:solidFill>
                <a:prstClr val="black">
                  <a:lumMod val="65000"/>
                  <a:lumOff val="35000"/>
                </a:prstClr>
              </a:solidFill>
              <a:latin typeface="Calibri" panose="020F0502020204030204" pitchFamily="34" charset="0"/>
            </a:endParaRPr>
          </a:p>
        </p:txBody>
      </p:sp>
      <p:sp>
        <p:nvSpPr>
          <p:cNvPr id="32" name="Rectangle 31"/>
          <p:cNvSpPr/>
          <p:nvPr/>
        </p:nvSpPr>
        <p:spPr>
          <a:xfrm>
            <a:off x="3419871" y="4947298"/>
            <a:ext cx="5472609" cy="560507"/>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100" dirty="0" smtClean="0">
                <a:solidFill>
                  <a:prstClr val="black">
                    <a:lumMod val="75000"/>
                    <a:lumOff val="25000"/>
                  </a:prstClr>
                </a:solidFill>
                <a:latin typeface="Calibri" panose="020F0502020204030204" pitchFamily="34" charset="0"/>
              </a:rPr>
              <a:t>Ces clients sont âgés de 23 à 60 ans, détiennent un véhicule âgé de 1 à 4 ans mais ne détiennent de produit IARD AUTO. Ils sont éligibles à la SED. </a:t>
            </a:r>
            <a:endParaRPr lang="fr-FR" sz="1100" dirty="0">
              <a:solidFill>
                <a:prstClr val="black">
                  <a:lumMod val="75000"/>
                  <a:lumOff val="25000"/>
                </a:prstClr>
              </a:solidFill>
              <a:latin typeface="Calibri" panose="020F0502020204030204" pitchFamily="34" charset="0"/>
            </a:endParaRPr>
          </a:p>
        </p:txBody>
      </p:sp>
      <p:sp>
        <p:nvSpPr>
          <p:cNvPr id="45" name="Rectangle 44"/>
          <p:cNvSpPr/>
          <p:nvPr/>
        </p:nvSpPr>
        <p:spPr>
          <a:xfrm>
            <a:off x="621931" y="4947263"/>
            <a:ext cx="1789829" cy="560548"/>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err="1">
                <a:solidFill>
                  <a:prstClr val="black">
                    <a:lumMod val="65000"/>
                    <a:lumOff val="35000"/>
                  </a:prstClr>
                </a:solidFill>
                <a:latin typeface="Calibri" panose="020F0502020204030204" pitchFamily="34" charset="0"/>
              </a:rPr>
              <a:t>MyG</a:t>
            </a:r>
            <a:r>
              <a:rPr lang="fr-FR" sz="1100" b="1" dirty="0">
                <a:solidFill>
                  <a:prstClr val="black">
                    <a:lumMod val="65000"/>
                    <a:lumOff val="35000"/>
                  </a:prstClr>
                </a:solidFill>
                <a:latin typeface="Calibri" panose="020F0502020204030204" pitchFamily="34" charset="0"/>
              </a:rPr>
              <a:t> IARD SED </a:t>
            </a:r>
            <a:endParaRPr lang="fr-FR" sz="1100" b="1" dirty="0" smtClean="0">
              <a:solidFill>
                <a:prstClr val="black">
                  <a:lumMod val="65000"/>
                  <a:lumOff val="35000"/>
                </a:prstClr>
              </a:solidFill>
              <a:latin typeface="Calibri" panose="020F0502020204030204" pitchFamily="34" charset="0"/>
            </a:endParaRPr>
          </a:p>
          <a:p>
            <a:pPr algn="ctr"/>
            <a:r>
              <a:rPr lang="fr-FR" sz="1100" b="1" dirty="0" smtClean="0">
                <a:solidFill>
                  <a:prstClr val="black">
                    <a:lumMod val="65000"/>
                    <a:lumOff val="35000"/>
                  </a:prstClr>
                </a:solidFill>
                <a:latin typeface="Calibri" panose="020F0502020204030204" pitchFamily="34" charset="0"/>
              </a:rPr>
              <a:t>Conquête </a:t>
            </a:r>
            <a:r>
              <a:rPr lang="fr-FR" sz="1100" b="1" dirty="0">
                <a:solidFill>
                  <a:prstClr val="black">
                    <a:lumMod val="65000"/>
                    <a:lumOff val="35000"/>
                  </a:prstClr>
                </a:solidFill>
                <a:latin typeface="Calibri" panose="020F0502020204030204" pitchFamily="34" charset="0"/>
              </a:rPr>
              <a:t>Auto</a:t>
            </a:r>
          </a:p>
        </p:txBody>
      </p:sp>
      <p:sp>
        <p:nvSpPr>
          <p:cNvPr id="46" name="Rectangle 45"/>
          <p:cNvSpPr/>
          <p:nvPr/>
        </p:nvSpPr>
        <p:spPr>
          <a:xfrm>
            <a:off x="2521346" y="4947263"/>
            <a:ext cx="788940" cy="56054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prstClr val="black">
                    <a:lumMod val="65000"/>
                    <a:lumOff val="35000"/>
                  </a:prstClr>
                </a:solidFill>
                <a:latin typeface="Calibri" panose="020F0502020204030204" pitchFamily="34" charset="0"/>
              </a:rPr>
              <a:t>7.000</a:t>
            </a:r>
          </a:p>
          <a:p>
            <a:pPr algn="ctr"/>
            <a:r>
              <a:rPr lang="fr-FR" sz="1100" b="1" dirty="0" smtClean="0">
                <a:solidFill>
                  <a:prstClr val="black">
                    <a:lumMod val="65000"/>
                    <a:lumOff val="35000"/>
                  </a:prstClr>
                </a:solidFill>
                <a:latin typeface="Calibri" panose="020F0502020204030204" pitchFamily="34" charset="0"/>
              </a:rPr>
              <a:t>Clients</a:t>
            </a:r>
            <a:endParaRPr lang="fr-FR" sz="1100" b="1" dirty="0">
              <a:solidFill>
                <a:prstClr val="black">
                  <a:lumMod val="65000"/>
                  <a:lumOff val="35000"/>
                </a:prstClr>
              </a:solidFill>
              <a:latin typeface="Calibri" panose="020F0502020204030204" pitchFamily="34" charset="0"/>
            </a:endParaRPr>
          </a:p>
        </p:txBody>
      </p:sp>
      <p:sp>
        <p:nvSpPr>
          <p:cNvPr id="48" name="Rectangle 47"/>
          <p:cNvSpPr/>
          <p:nvPr/>
        </p:nvSpPr>
        <p:spPr>
          <a:xfrm>
            <a:off x="621931" y="5586723"/>
            <a:ext cx="1789829" cy="1010629"/>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err="1">
                <a:solidFill>
                  <a:prstClr val="black">
                    <a:lumMod val="65000"/>
                    <a:lumOff val="35000"/>
                  </a:prstClr>
                </a:solidFill>
                <a:latin typeface="Calibri" panose="020F0502020204030204" pitchFamily="34" charset="0"/>
              </a:rPr>
              <a:t>MyG</a:t>
            </a:r>
            <a:r>
              <a:rPr lang="fr-FR" sz="1100" b="1" dirty="0">
                <a:solidFill>
                  <a:prstClr val="black">
                    <a:lumMod val="65000"/>
                    <a:lumOff val="35000"/>
                  </a:prstClr>
                </a:solidFill>
                <a:latin typeface="Calibri" panose="020F0502020204030204" pitchFamily="34" charset="0"/>
              </a:rPr>
              <a:t> IARD Auto </a:t>
            </a:r>
            <a:endParaRPr lang="fr-FR" sz="1100" b="1" dirty="0" smtClean="0">
              <a:solidFill>
                <a:prstClr val="black">
                  <a:lumMod val="65000"/>
                  <a:lumOff val="35000"/>
                </a:prstClr>
              </a:solidFill>
              <a:latin typeface="Calibri" panose="020F0502020204030204" pitchFamily="34" charset="0"/>
            </a:endParaRPr>
          </a:p>
          <a:p>
            <a:pPr algn="ctr"/>
            <a:r>
              <a:rPr lang="fr-FR" sz="1100" b="1" dirty="0" smtClean="0">
                <a:solidFill>
                  <a:prstClr val="black">
                    <a:lumMod val="65000"/>
                    <a:lumOff val="35000"/>
                  </a:prstClr>
                </a:solidFill>
                <a:latin typeface="Calibri" panose="020F0502020204030204" pitchFamily="34" charset="0"/>
              </a:rPr>
              <a:t>remise </a:t>
            </a:r>
            <a:r>
              <a:rPr lang="fr-FR" sz="1100" b="1" dirty="0">
                <a:solidFill>
                  <a:prstClr val="black">
                    <a:lumMod val="65000"/>
                    <a:lumOff val="35000"/>
                  </a:prstClr>
                </a:solidFill>
                <a:latin typeface="Calibri" panose="020F0502020204030204" pitchFamily="34" charset="0"/>
              </a:rPr>
              <a:t>10%</a:t>
            </a:r>
          </a:p>
        </p:txBody>
      </p:sp>
      <p:sp>
        <p:nvSpPr>
          <p:cNvPr id="49" name="Rectangle 48"/>
          <p:cNvSpPr/>
          <p:nvPr/>
        </p:nvSpPr>
        <p:spPr>
          <a:xfrm>
            <a:off x="2521346" y="5586723"/>
            <a:ext cx="788940" cy="101063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solidFill>
                  <a:prstClr val="black">
                    <a:lumMod val="65000"/>
                    <a:lumOff val="35000"/>
                  </a:prstClr>
                </a:solidFill>
                <a:latin typeface="Calibri" panose="020F0502020204030204" pitchFamily="34" charset="0"/>
              </a:rPr>
              <a:t>5</a:t>
            </a:r>
            <a:r>
              <a:rPr lang="fr-FR" sz="1100" b="1" dirty="0" smtClean="0">
                <a:solidFill>
                  <a:prstClr val="black">
                    <a:lumMod val="65000"/>
                    <a:lumOff val="35000"/>
                  </a:prstClr>
                </a:solidFill>
                <a:latin typeface="Calibri" panose="020F0502020204030204" pitchFamily="34" charset="0"/>
              </a:rPr>
              <a:t>.000</a:t>
            </a:r>
          </a:p>
          <a:p>
            <a:pPr algn="ctr"/>
            <a:r>
              <a:rPr lang="fr-FR" sz="1100" b="1" dirty="0" smtClean="0">
                <a:solidFill>
                  <a:prstClr val="black">
                    <a:lumMod val="65000"/>
                    <a:lumOff val="35000"/>
                  </a:prstClr>
                </a:solidFill>
                <a:latin typeface="Calibri" panose="020F0502020204030204" pitchFamily="34" charset="0"/>
              </a:rPr>
              <a:t>Clients</a:t>
            </a:r>
            <a:endParaRPr lang="fr-FR" sz="1100" b="1" dirty="0">
              <a:solidFill>
                <a:prstClr val="black">
                  <a:lumMod val="65000"/>
                  <a:lumOff val="35000"/>
                </a:prstClr>
              </a:solidFill>
              <a:latin typeface="Calibri" panose="020F0502020204030204" pitchFamily="34" charset="0"/>
            </a:endParaRPr>
          </a:p>
        </p:txBody>
      </p:sp>
      <p:pic>
        <p:nvPicPr>
          <p:cNvPr id="50" name="Picture 3"/>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5936" y="354443"/>
            <a:ext cx="831987" cy="6616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2" name="Picture 4" descr="Résultat de recherche d'images pour &quot;nouveau&quo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528" y="1817097"/>
            <a:ext cx="383002" cy="383002"/>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4" descr="Résultat de recherche d'images pour &quot;nouveau&quo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528" y="2996952"/>
            <a:ext cx="383002" cy="383002"/>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4" descr="Résultat de recherche d'images pour &quot;nouveau&quo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528" y="5893911"/>
            <a:ext cx="383002" cy="38300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6948264" y="5507811"/>
            <a:ext cx="2195736" cy="13501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 name="Rectangle 46"/>
          <p:cNvSpPr/>
          <p:nvPr/>
        </p:nvSpPr>
        <p:spPr>
          <a:xfrm>
            <a:off x="3419871" y="5586758"/>
            <a:ext cx="4392489" cy="1010594"/>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100" dirty="0" smtClean="0">
                <a:solidFill>
                  <a:prstClr val="black">
                    <a:lumMod val="75000"/>
                    <a:lumOff val="25000"/>
                  </a:prstClr>
                </a:solidFill>
                <a:latin typeface="Calibri" panose="020F0502020204030204" pitchFamily="34" charset="0"/>
              </a:rPr>
              <a:t>Ces clients sont âgés de 26 à 65 ans. Notre fichier </a:t>
            </a:r>
            <a:r>
              <a:rPr lang="fr-FR" sz="1100" dirty="0">
                <a:solidFill>
                  <a:prstClr val="black">
                    <a:lumMod val="75000"/>
                    <a:lumOff val="25000"/>
                  </a:prstClr>
                </a:solidFill>
                <a:latin typeface="Calibri" panose="020F0502020204030204" pitchFamily="34" charset="0"/>
              </a:rPr>
              <a:t>des immatriculations révèle qu’ils détiennent un véhicule dit « cible », </a:t>
            </a:r>
            <a:r>
              <a:rPr lang="fr-FR" sz="1100" dirty="0" smtClean="0">
                <a:solidFill>
                  <a:prstClr val="black">
                    <a:lumMod val="75000"/>
                    <a:lumOff val="25000"/>
                  </a:prstClr>
                </a:solidFill>
                <a:latin typeface="Calibri" panose="020F0502020204030204" pitchFamily="34" charset="0"/>
              </a:rPr>
              <a:t>qui </a:t>
            </a:r>
            <a:r>
              <a:rPr lang="fr-FR" sz="1100" dirty="0">
                <a:solidFill>
                  <a:prstClr val="black">
                    <a:lumMod val="75000"/>
                    <a:lumOff val="25000"/>
                  </a:prstClr>
                </a:solidFill>
                <a:latin typeface="Calibri" panose="020F0502020204030204" pitchFamily="34" charset="0"/>
              </a:rPr>
              <a:t>fait partie de ceux pour lesquels notre contrat Auto est particulièrement bien positionné. Une remise tarifaire de 10% est automatiquement appliquée sur ces véhicules à la souscription. </a:t>
            </a:r>
            <a:r>
              <a:rPr lang="fr-FR" sz="1100" dirty="0" smtClean="0">
                <a:solidFill>
                  <a:prstClr val="black">
                    <a:lumMod val="75000"/>
                    <a:lumOff val="25000"/>
                  </a:prstClr>
                </a:solidFill>
                <a:latin typeface="Calibri" panose="020F0502020204030204" pitchFamily="34" charset="0"/>
              </a:rPr>
              <a:t>Ils sont éligibles à la SED. </a:t>
            </a:r>
          </a:p>
        </p:txBody>
      </p:sp>
      <p:sp>
        <p:nvSpPr>
          <p:cNvPr id="25" name="Carré corné 24">
            <a:hlinkClick r:id="rId4"/>
          </p:cNvPr>
          <p:cNvSpPr/>
          <p:nvPr/>
        </p:nvSpPr>
        <p:spPr>
          <a:xfrm>
            <a:off x="7901386" y="5770018"/>
            <a:ext cx="970835" cy="683318"/>
          </a:xfrm>
          <a:prstGeom prst="foldedCorner">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smtClean="0">
                <a:solidFill>
                  <a:prstClr val="white"/>
                </a:solidFill>
                <a:latin typeface="Calibri" panose="020F0502020204030204" pitchFamily="34" charset="0"/>
              </a:rPr>
              <a:t>Tout sur les cibles</a:t>
            </a:r>
            <a:endParaRPr lang="fr-FR" sz="1000" b="1" dirty="0">
              <a:solidFill>
                <a:prstClr val="white"/>
              </a:solidFill>
              <a:latin typeface="Calibri" panose="020F0502020204030204" pitchFamily="34" charset="0"/>
            </a:endParaRPr>
          </a:p>
        </p:txBody>
      </p:sp>
      <p:pic>
        <p:nvPicPr>
          <p:cNvPr id="24" name="Picture 2" descr="Résultat de recherche d'images pour &quot;CLIC ICI&quot;"/>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555687" y="6251581"/>
            <a:ext cx="440807" cy="4408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257880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nvPr>
        </p:nvSpPr>
        <p:spPr>
          <a:xfrm>
            <a:off x="1115899" y="229144"/>
            <a:ext cx="7650456" cy="892552"/>
          </a:xfrm>
        </p:spPr>
        <p:txBody>
          <a:bodyPr/>
          <a:lstStyle/>
          <a:p>
            <a:r>
              <a:rPr lang="fr-FR" sz="2000" b="0" dirty="0" smtClean="0">
                <a:solidFill>
                  <a:srgbClr val="C00000"/>
                </a:solidFill>
                <a:latin typeface="Calibri" panose="020F0502020204030204" pitchFamily="34" charset="0"/>
                <a:cs typeface="Calibri" panose="020F0502020204030204" pitchFamily="34" charset="0"/>
              </a:rPr>
              <a:t>AUTO : Que dire ?</a:t>
            </a:r>
            <a:r>
              <a:rPr lang="fr-FR" sz="2400" cap="none" dirty="0" smtClean="0">
                <a:solidFill>
                  <a:srgbClr val="C00000"/>
                </a:solidFill>
                <a:latin typeface="Calibri" panose="020F0502020204030204" pitchFamily="34" charset="0"/>
                <a:cs typeface="Calibri" panose="020F0502020204030204" pitchFamily="34" charset="0"/>
              </a:rPr>
              <a:t/>
            </a:r>
            <a:br>
              <a:rPr lang="fr-FR" sz="2400" cap="none" dirty="0" smtClean="0">
                <a:solidFill>
                  <a:srgbClr val="C00000"/>
                </a:solidFill>
                <a:latin typeface="Calibri" panose="020F0502020204030204" pitchFamily="34" charset="0"/>
                <a:cs typeface="Calibri" panose="020F0502020204030204" pitchFamily="34" charset="0"/>
              </a:rPr>
            </a:br>
            <a:r>
              <a:rPr lang="fr-FR" sz="1600" b="0" cap="none" dirty="0" smtClean="0">
                <a:latin typeface="Calibri" panose="020F0502020204030204" pitchFamily="34" charset="0"/>
                <a:cs typeface="Calibri" panose="020F0502020204030204" pitchFamily="34" charset="0"/>
              </a:rPr>
              <a:t>Nous mettons à votre disposition quelques éléments </a:t>
            </a:r>
            <a:r>
              <a:rPr lang="fr-FR" sz="1600" b="0" cap="none" dirty="0">
                <a:latin typeface="Calibri" panose="020F0502020204030204" pitchFamily="34" charset="0"/>
                <a:cs typeface="Calibri" panose="020F0502020204030204" pitchFamily="34" charset="0"/>
              </a:rPr>
              <a:t>susceptible de vous accompagner dans votre démarche </a:t>
            </a:r>
            <a:r>
              <a:rPr lang="fr-FR" sz="1600" b="0" cap="none" dirty="0" smtClean="0">
                <a:latin typeface="Calibri" panose="020F0502020204030204" pitchFamily="34" charset="0"/>
                <a:cs typeface="Calibri" panose="020F0502020204030204" pitchFamily="34" charset="0"/>
              </a:rPr>
              <a:t>commerciale.</a:t>
            </a:r>
            <a:endParaRPr lang="fr-FR" sz="1600" b="0" cap="none" dirty="0">
              <a:latin typeface="Calibri" panose="020F0502020204030204" pitchFamily="34" charset="0"/>
              <a:cs typeface="Calibri" panose="020F0502020204030204" pitchFamily="34" charset="0"/>
            </a:endParaRPr>
          </a:p>
        </p:txBody>
      </p:sp>
      <p:sp>
        <p:nvSpPr>
          <p:cNvPr id="2" name="Espace réservé du numéro de diapositive 1"/>
          <p:cNvSpPr>
            <a:spLocks noGrp="1"/>
          </p:cNvSpPr>
          <p:nvPr>
            <p:ph type="sldNum" sz="quarter" idx="15"/>
          </p:nvPr>
        </p:nvSpPr>
        <p:spPr/>
        <p:txBody>
          <a:bodyPr/>
          <a:lstStyle/>
          <a:p>
            <a:fld id="{0536D7D7-E68B-4848-A580-3E20DDE126DB}" type="slidenum">
              <a:rPr lang="fr-FR" smtClean="0">
                <a:solidFill>
                  <a:prstClr val="white"/>
                </a:solidFill>
                <a:latin typeface="Calibri" panose="020F0502020204030204" pitchFamily="34" charset="0"/>
                <a:cs typeface="Calibri" panose="020F0502020204030204" pitchFamily="34" charset="0"/>
              </a:rPr>
              <a:pPr/>
              <a:t>9</a:t>
            </a:fld>
            <a:endParaRPr lang="fr-FR" dirty="0">
              <a:solidFill>
                <a:prstClr val="white"/>
              </a:solidFill>
              <a:latin typeface="Calibri" panose="020F0502020204030204" pitchFamily="34" charset="0"/>
              <a:cs typeface="Calibri" panose="020F0502020204030204" pitchFamily="34" charset="0"/>
            </a:endParaRPr>
          </a:p>
        </p:txBody>
      </p:sp>
      <p:sp>
        <p:nvSpPr>
          <p:cNvPr id="13" name="ZoneTexte 12"/>
          <p:cNvSpPr txBox="1"/>
          <p:nvPr/>
        </p:nvSpPr>
        <p:spPr>
          <a:xfrm>
            <a:off x="174695" y="3429000"/>
            <a:ext cx="6192688" cy="372411"/>
          </a:xfrm>
          <a:prstGeom prst="rect">
            <a:avLst/>
          </a:prstGeom>
          <a:noFill/>
        </p:spPr>
        <p:txBody>
          <a:bodyPr wrap="square" rtlCol="0">
            <a:spAutoFit/>
          </a:bodyPr>
          <a:lstStyle/>
          <a:p>
            <a:pPr marL="285750" indent="-285750">
              <a:buFont typeface="Wingdings" panose="05000000000000000000" pitchFamily="2" charset="2"/>
              <a:buChar char="q"/>
            </a:pPr>
            <a:r>
              <a:rPr lang="fr-FR" sz="1400" b="1" dirty="0" smtClean="0">
                <a:solidFill>
                  <a:srgbClr val="C00000"/>
                </a:solidFill>
                <a:latin typeface="Calibri" panose="020F0502020204030204" pitchFamily="34" charset="0"/>
              </a:rPr>
              <a:t>Exemples d’objections </a:t>
            </a:r>
            <a:r>
              <a:rPr lang="fr-FR" sz="1400" b="1" dirty="0">
                <a:solidFill>
                  <a:srgbClr val="C00000"/>
                </a:solidFill>
                <a:latin typeface="Calibri" panose="020F0502020204030204" pitchFamily="34" charset="0"/>
              </a:rPr>
              <a:t>et </a:t>
            </a:r>
            <a:r>
              <a:rPr lang="fr-FR" sz="1400" b="1" dirty="0" smtClean="0">
                <a:solidFill>
                  <a:srgbClr val="C00000"/>
                </a:solidFill>
                <a:latin typeface="Calibri" panose="020F0502020204030204" pitchFamily="34" charset="0"/>
              </a:rPr>
              <a:t>suggestions de réponse :</a:t>
            </a:r>
            <a:endParaRPr lang="fr-FR" sz="1400" b="1" dirty="0">
              <a:solidFill>
                <a:srgbClr val="C00000"/>
              </a:solidFill>
              <a:latin typeface="Calibri" panose="020F0502020204030204" pitchFamily="34" charset="0"/>
            </a:endParaRPr>
          </a:p>
        </p:txBody>
      </p:sp>
      <p:sp>
        <p:nvSpPr>
          <p:cNvPr id="14" name="Rectangle 13"/>
          <p:cNvSpPr/>
          <p:nvPr/>
        </p:nvSpPr>
        <p:spPr>
          <a:xfrm>
            <a:off x="467544" y="1587634"/>
            <a:ext cx="7920880" cy="1708160"/>
          </a:xfrm>
          <a:prstGeom prst="rect">
            <a:avLst/>
          </a:prstGeom>
          <a:solidFill>
            <a:schemeClr val="bg1">
              <a:lumMod val="85000"/>
            </a:schemeClr>
          </a:solidFill>
        </p:spPr>
        <p:txBody>
          <a:bodyPr wrap="square">
            <a:spAutoFit/>
          </a:bodyPr>
          <a:lstStyle/>
          <a:p>
            <a:pPr marL="171450" indent="-171450">
              <a:buFont typeface="Wingdings" panose="05000000000000000000" pitchFamily="2" charset="2"/>
              <a:buChar char="§"/>
            </a:pPr>
            <a:r>
              <a:rPr lang="fr-FR" sz="1050" dirty="0" smtClean="0">
                <a:latin typeface="Calibri" panose="020F0502020204030204" pitchFamily="34" charset="0"/>
              </a:rPr>
              <a:t>A </a:t>
            </a:r>
            <a:r>
              <a:rPr lang="fr-FR" sz="1050" dirty="0">
                <a:latin typeface="Calibri" panose="020F0502020204030204" pitchFamily="34" charset="0"/>
              </a:rPr>
              <a:t>quelle fréquence changez-vous de véhicule ?</a:t>
            </a:r>
          </a:p>
          <a:p>
            <a:pPr marL="171450" indent="-171450">
              <a:buFont typeface="Wingdings" panose="05000000000000000000" pitchFamily="2" charset="2"/>
              <a:buChar char="§"/>
            </a:pPr>
            <a:r>
              <a:rPr lang="fr-FR" sz="1050" dirty="0">
                <a:latin typeface="Calibri" panose="020F0502020204030204" pitchFamily="34" charset="0"/>
              </a:rPr>
              <a:t>Quel âge et quel kilométrage a votre véhicule actuel ?</a:t>
            </a:r>
          </a:p>
          <a:p>
            <a:pPr marL="171450" indent="-171450">
              <a:buFont typeface="Wingdings" panose="05000000000000000000" pitchFamily="2" charset="2"/>
              <a:buChar char="§"/>
            </a:pPr>
            <a:r>
              <a:rPr lang="fr-FR" sz="1050" dirty="0">
                <a:latin typeface="Calibri" panose="020F0502020204030204" pitchFamily="34" charset="0"/>
              </a:rPr>
              <a:t>Quels types de déplacements effectuez-vous avec votre véhicule ?</a:t>
            </a:r>
          </a:p>
          <a:p>
            <a:pPr marL="171450" indent="-171450">
              <a:buFont typeface="Wingdings" panose="05000000000000000000" pitchFamily="2" charset="2"/>
              <a:buChar char="§"/>
            </a:pPr>
            <a:r>
              <a:rPr lang="fr-FR" sz="1050" dirty="0">
                <a:latin typeface="Calibri" panose="020F0502020204030204" pitchFamily="34" charset="0"/>
              </a:rPr>
              <a:t>Comment est assuré votre véhicule actuel ?</a:t>
            </a:r>
          </a:p>
          <a:p>
            <a:pPr marL="171450" indent="-171450">
              <a:buFont typeface="Wingdings" panose="05000000000000000000" pitchFamily="2" charset="2"/>
              <a:buChar char="§"/>
            </a:pPr>
            <a:r>
              <a:rPr lang="fr-FR" sz="1050" dirty="0">
                <a:latin typeface="Calibri" panose="020F0502020204030204" pitchFamily="34" charset="0"/>
              </a:rPr>
              <a:t>De quand date votre dernier entretien avec votre assureur au sujet des garanties importantes à vos yeux </a:t>
            </a:r>
            <a:r>
              <a:rPr lang="fr-FR" sz="1050" dirty="0" smtClean="0">
                <a:latin typeface="Calibri" panose="020F0502020204030204" pitchFamily="34" charset="0"/>
              </a:rPr>
              <a:t>?</a:t>
            </a:r>
          </a:p>
          <a:p>
            <a:pPr marL="171450" indent="-171450">
              <a:buFont typeface="Wingdings" panose="05000000000000000000" pitchFamily="2" charset="2"/>
              <a:buChar char="§"/>
            </a:pPr>
            <a:r>
              <a:rPr lang="fr-FR" sz="1050" dirty="0" smtClean="0">
                <a:latin typeface="Calibri" panose="020F0502020204030204" pitchFamily="34" charset="0"/>
              </a:rPr>
              <a:t>Si </a:t>
            </a:r>
            <a:r>
              <a:rPr lang="fr-FR" sz="1050" dirty="0">
                <a:latin typeface="Calibri" panose="020F0502020204030204" pitchFamily="34" charset="0"/>
              </a:rPr>
              <a:t>vous êtes victime du “mouse </a:t>
            </a:r>
            <a:r>
              <a:rPr lang="fr-FR" sz="1050" dirty="0" err="1">
                <a:latin typeface="Calibri" panose="020F0502020204030204" pitchFamily="34" charset="0"/>
              </a:rPr>
              <a:t>jacking</a:t>
            </a:r>
            <a:r>
              <a:rPr lang="fr-FR" sz="1050" dirty="0">
                <a:latin typeface="Calibri" panose="020F0502020204030204" pitchFamily="34" charset="0"/>
              </a:rPr>
              <a:t>” (vol avec effraction électronique), </a:t>
            </a:r>
            <a:r>
              <a:rPr lang="fr-FR" sz="1050" dirty="0" smtClean="0">
                <a:latin typeface="Calibri" panose="020F0502020204030204" pitchFamily="34" charset="0"/>
              </a:rPr>
              <a:t>serez-vous indemnisé? (OUI pour BPCEA)</a:t>
            </a:r>
            <a:endParaRPr lang="fr-FR" sz="1050" dirty="0">
              <a:latin typeface="Calibri" panose="020F0502020204030204" pitchFamily="34" charset="0"/>
            </a:endParaRPr>
          </a:p>
          <a:p>
            <a:pPr marL="171450" indent="-171450">
              <a:buFont typeface="Wingdings" panose="05000000000000000000" pitchFamily="2" charset="2"/>
              <a:buChar char="§"/>
            </a:pPr>
            <a:r>
              <a:rPr lang="fr-FR" sz="1050" dirty="0" smtClean="0">
                <a:latin typeface="Calibri" panose="020F0502020204030204" pitchFamily="34" charset="0"/>
              </a:rPr>
              <a:t>Si </a:t>
            </a:r>
            <a:r>
              <a:rPr lang="fr-FR" sz="1050" dirty="0">
                <a:latin typeface="Calibri" panose="020F0502020204030204" pitchFamily="34" charset="0"/>
              </a:rPr>
              <a:t>votre voiture est totalement détruite suite à un </a:t>
            </a:r>
            <a:r>
              <a:rPr lang="fr-FR" sz="1050" dirty="0" smtClean="0">
                <a:latin typeface="Calibri" panose="020F0502020204030204" pitchFamily="34" charset="0"/>
              </a:rPr>
              <a:t>accident, comment êtes-vous remboursé?</a:t>
            </a:r>
          </a:p>
          <a:p>
            <a:pPr marL="171450" indent="-171450">
              <a:buFont typeface="Wingdings" panose="05000000000000000000" pitchFamily="2" charset="2"/>
              <a:buChar char="§"/>
            </a:pPr>
            <a:endParaRPr lang="fr-FR" sz="1050" dirty="0">
              <a:latin typeface="Calibri" panose="020F0502020204030204" pitchFamily="34" charset="0"/>
            </a:endParaRPr>
          </a:p>
          <a:p>
            <a:pPr marL="171450" indent="-171450">
              <a:buFont typeface="Wingdings" panose="05000000000000000000" pitchFamily="2" charset="2"/>
              <a:buChar char="§"/>
            </a:pPr>
            <a:r>
              <a:rPr lang="fr-FR" sz="1050" dirty="0">
                <a:latin typeface="Calibri" panose="020F0502020204030204" pitchFamily="34" charset="0"/>
              </a:rPr>
              <a:t>« Bénéficiez de 5 à 7 % de réduction à partir du deuxième contrat souscrit. Vos enfants </a:t>
            </a:r>
            <a:r>
              <a:rPr lang="fr-FR" sz="1050" dirty="0" smtClean="0">
                <a:latin typeface="Calibri" panose="020F0502020204030204" pitchFamily="34" charset="0"/>
              </a:rPr>
              <a:t>peuvent également </a:t>
            </a:r>
            <a:r>
              <a:rPr lang="fr-FR" sz="1050" dirty="0">
                <a:latin typeface="Calibri" panose="020F0502020204030204" pitchFamily="34" charset="0"/>
              </a:rPr>
              <a:t>bénéficier de réduction sur leur contrat d’assurance automobile </a:t>
            </a:r>
            <a:r>
              <a:rPr lang="fr-FR" sz="1050" dirty="0" smtClean="0">
                <a:latin typeface="Calibri" panose="020F0502020204030204" pitchFamily="34" charset="0"/>
              </a:rPr>
              <a:t>si </a:t>
            </a:r>
            <a:r>
              <a:rPr lang="fr-FR" sz="1050" dirty="0">
                <a:latin typeface="Calibri" panose="020F0502020204030204" pitchFamily="34" charset="0"/>
              </a:rPr>
              <a:t>vous </a:t>
            </a:r>
            <a:r>
              <a:rPr lang="fr-FR" sz="1050" dirty="0" smtClean="0">
                <a:latin typeface="Calibri" panose="020F0502020204030204" pitchFamily="34" charset="0"/>
              </a:rPr>
              <a:t>êtes assuré </a:t>
            </a:r>
            <a:r>
              <a:rPr lang="fr-FR" sz="1050" dirty="0">
                <a:latin typeface="Calibri" panose="020F0502020204030204" pitchFamily="34" charset="0"/>
              </a:rPr>
              <a:t>à la Caisse d’Epargne</a:t>
            </a:r>
            <a:r>
              <a:rPr lang="fr-FR" sz="1050" dirty="0" smtClean="0">
                <a:latin typeface="Calibri" panose="020F0502020204030204" pitchFamily="34" charset="0"/>
              </a:rPr>
              <a:t>.</a:t>
            </a:r>
            <a:endParaRPr lang="fr-FR" sz="1050" dirty="0">
              <a:latin typeface="Calibri" panose="020F0502020204030204" pitchFamily="34" charset="0"/>
            </a:endParaRPr>
          </a:p>
        </p:txBody>
      </p:sp>
      <p:sp>
        <p:nvSpPr>
          <p:cNvPr id="27" name="ZoneTexte 26"/>
          <p:cNvSpPr txBox="1"/>
          <p:nvPr/>
        </p:nvSpPr>
        <p:spPr>
          <a:xfrm>
            <a:off x="174695" y="1241995"/>
            <a:ext cx="7565655" cy="307777"/>
          </a:xfrm>
          <a:prstGeom prst="rect">
            <a:avLst/>
          </a:prstGeom>
          <a:noFill/>
        </p:spPr>
        <p:txBody>
          <a:bodyPr wrap="square" rtlCol="0">
            <a:spAutoFit/>
          </a:bodyPr>
          <a:lstStyle/>
          <a:p>
            <a:pPr marL="285750" indent="-285750">
              <a:buFont typeface="Wingdings" panose="05000000000000000000" pitchFamily="2" charset="2"/>
              <a:buChar char="q"/>
            </a:pPr>
            <a:r>
              <a:rPr lang="fr-FR" sz="1400" b="1" dirty="0">
                <a:solidFill>
                  <a:srgbClr val="C00000"/>
                </a:solidFill>
                <a:latin typeface="Calibri" panose="020F0502020204030204" pitchFamily="34" charset="0"/>
              </a:rPr>
              <a:t>Exemples de questions pour découvrir un projet Auto dans votre entretien-découverte : </a:t>
            </a:r>
          </a:p>
        </p:txBody>
      </p:sp>
      <p:sp>
        <p:nvSpPr>
          <p:cNvPr id="29" name="Rectangle 28"/>
          <p:cNvSpPr/>
          <p:nvPr/>
        </p:nvSpPr>
        <p:spPr>
          <a:xfrm>
            <a:off x="467544" y="3789040"/>
            <a:ext cx="7920880" cy="2300630"/>
          </a:xfrm>
          <a:prstGeom prst="rect">
            <a:avLst/>
          </a:prstGeom>
          <a:solidFill>
            <a:schemeClr val="accent3">
              <a:lumMod val="20000"/>
              <a:lumOff val="80000"/>
            </a:schemeClr>
          </a:solidFill>
        </p:spPr>
        <p:txBody>
          <a:bodyPr wrap="square">
            <a:spAutoFit/>
          </a:bodyPr>
          <a:lstStyle/>
          <a:p>
            <a:pPr marL="171450" indent="-171450">
              <a:buFont typeface="Wingdings" panose="05000000000000000000" pitchFamily="2" charset="2"/>
              <a:buChar char="§"/>
            </a:pPr>
            <a:r>
              <a:rPr lang="fr-FR" sz="1050" dirty="0">
                <a:solidFill>
                  <a:srgbClr val="C00000"/>
                </a:solidFill>
                <a:latin typeface="Calibri" panose="020F0502020204030204" pitchFamily="34" charset="0"/>
              </a:rPr>
              <a:t>Vous êtes plus cher que mon assureur </a:t>
            </a:r>
            <a:r>
              <a:rPr lang="fr-FR" sz="1050" dirty="0" smtClean="0">
                <a:solidFill>
                  <a:srgbClr val="C00000"/>
                </a:solidFill>
                <a:latin typeface="Calibri" panose="020F0502020204030204" pitchFamily="34" charset="0"/>
              </a:rPr>
              <a:t>actuel</a:t>
            </a:r>
          </a:p>
          <a:p>
            <a:pPr marL="628650" lvl="1" indent="-171450">
              <a:buFont typeface="Wingdings" panose="05000000000000000000" pitchFamily="2" charset="2"/>
              <a:buChar char="Ø"/>
            </a:pPr>
            <a:r>
              <a:rPr lang="fr-FR" sz="1000" i="1" dirty="0">
                <a:latin typeface="Calibri" panose="020F0502020204030204" pitchFamily="34" charset="0"/>
              </a:rPr>
              <a:t>Notre contrat d’assurance auto contient les garanties essentielles mais protège aussi le conducteur. Le contrat comprend pour toutes les formules, une garantie “Dommages corporels du </a:t>
            </a:r>
            <a:r>
              <a:rPr lang="fr-FR" sz="1000" i="1" dirty="0" smtClean="0">
                <a:latin typeface="Calibri" panose="020F0502020204030204" pitchFamily="34" charset="0"/>
              </a:rPr>
              <a:t>conducteur ”</a:t>
            </a:r>
            <a:r>
              <a:rPr lang="fr-FR" sz="1000" i="1" dirty="0">
                <a:latin typeface="Calibri" panose="020F0502020204030204" pitchFamily="34" charset="0"/>
              </a:rPr>
              <a:t>qui, en cas d’invalidité du conducteur, prévoit le versement d’un capital pouvant aller jusqu’à hauteur d’1 M€, mais aussi le versement d’un capital pour le conjoint et vos enfants en cas de décès du </a:t>
            </a:r>
            <a:r>
              <a:rPr lang="fr-FR" sz="1000" i="1" dirty="0" smtClean="0">
                <a:latin typeface="Calibri" panose="020F0502020204030204" pitchFamily="34" charset="0"/>
              </a:rPr>
              <a:t>conducteur. </a:t>
            </a:r>
          </a:p>
          <a:p>
            <a:pPr marL="171450" indent="-171450">
              <a:buFont typeface="Wingdings" panose="05000000000000000000" pitchFamily="2" charset="2"/>
              <a:buChar char="§"/>
            </a:pPr>
            <a:r>
              <a:rPr lang="fr-FR" sz="1050" dirty="0" smtClean="0">
                <a:solidFill>
                  <a:srgbClr val="C00000"/>
                </a:solidFill>
                <a:latin typeface="Calibri" panose="020F0502020204030204" pitchFamily="34" charset="0"/>
              </a:rPr>
              <a:t>Je </a:t>
            </a:r>
            <a:r>
              <a:rPr lang="fr-FR" sz="1050" dirty="0">
                <a:solidFill>
                  <a:srgbClr val="C00000"/>
                </a:solidFill>
                <a:latin typeface="Calibri" panose="020F0502020204030204" pitchFamily="34" charset="0"/>
              </a:rPr>
              <a:t>suis déjà assuré(e). / Mon échéance est dans X </a:t>
            </a:r>
            <a:r>
              <a:rPr lang="fr-FR" sz="1050" dirty="0" smtClean="0">
                <a:solidFill>
                  <a:srgbClr val="C00000"/>
                </a:solidFill>
                <a:latin typeface="Calibri" panose="020F0502020204030204" pitchFamily="34" charset="0"/>
              </a:rPr>
              <a:t>mois</a:t>
            </a:r>
          </a:p>
          <a:p>
            <a:pPr marL="628650" lvl="1" indent="-171450">
              <a:buFont typeface="Wingdings" panose="05000000000000000000" pitchFamily="2" charset="2"/>
              <a:buChar char="Ø"/>
            </a:pPr>
            <a:r>
              <a:rPr lang="fr-FR" sz="1000" i="1" dirty="0">
                <a:latin typeface="Calibri" panose="020F0502020204030204" pitchFamily="34" charset="0"/>
              </a:rPr>
              <a:t>Je comprends. Avec la loi Hamon si votre </a:t>
            </a:r>
            <a:r>
              <a:rPr lang="fr-FR" sz="1000" i="1" dirty="0" smtClean="0">
                <a:latin typeface="Calibri" panose="020F0502020204030204" pitchFamily="34" charset="0"/>
              </a:rPr>
              <a:t>contrat </a:t>
            </a:r>
            <a:r>
              <a:rPr lang="fr-FR" sz="1000" i="1" dirty="0">
                <a:latin typeface="Calibri" panose="020F0502020204030204" pitchFamily="34" charset="0"/>
              </a:rPr>
              <a:t>a été souscrit il y a plus d’un an, vous </a:t>
            </a:r>
            <a:r>
              <a:rPr lang="fr-FR" sz="1000" i="1" dirty="0" smtClean="0">
                <a:latin typeface="Calibri" panose="020F0502020204030204" pitchFamily="34" charset="0"/>
              </a:rPr>
              <a:t>pouvez </a:t>
            </a:r>
            <a:r>
              <a:rPr lang="fr-FR" sz="1000" i="1" dirty="0">
                <a:latin typeface="Calibri" panose="020F0502020204030204" pitchFamily="34" charset="0"/>
              </a:rPr>
              <a:t>le résilier à tout </a:t>
            </a:r>
            <a:r>
              <a:rPr lang="fr-FR" sz="1000" i="1" dirty="0" smtClean="0">
                <a:latin typeface="Calibri" panose="020F0502020204030204" pitchFamily="34" charset="0"/>
              </a:rPr>
              <a:t>moment</a:t>
            </a:r>
            <a:r>
              <a:rPr lang="fr-FR" sz="1000" i="1" dirty="0">
                <a:latin typeface="Calibri" panose="020F0502020204030204" pitchFamily="34" charset="0"/>
              </a:rPr>
              <a:t>. Je vous propose que </a:t>
            </a:r>
            <a:r>
              <a:rPr lang="fr-FR" sz="1000" i="1" dirty="0" smtClean="0">
                <a:latin typeface="Calibri" panose="020F0502020204030204" pitchFamily="34" charset="0"/>
              </a:rPr>
              <a:t>nous </a:t>
            </a:r>
            <a:r>
              <a:rPr lang="fr-FR" sz="1000" i="1" dirty="0">
                <a:latin typeface="Calibri" panose="020F0502020204030204" pitchFamily="34" charset="0"/>
              </a:rPr>
              <a:t>étudiions ensemble vos contrats afin de vous </a:t>
            </a:r>
            <a:r>
              <a:rPr lang="fr-FR" sz="1000" i="1" dirty="0" smtClean="0">
                <a:latin typeface="Calibri" panose="020F0502020204030204" pitchFamily="34" charset="0"/>
              </a:rPr>
              <a:t>proposer </a:t>
            </a:r>
            <a:r>
              <a:rPr lang="fr-FR" sz="1000" i="1" dirty="0">
                <a:latin typeface="Calibri" panose="020F0502020204030204" pitchFamily="34" charset="0"/>
              </a:rPr>
              <a:t>nos offres les plus adaptées à vos besoins.</a:t>
            </a:r>
          </a:p>
          <a:p>
            <a:pPr marL="171450" indent="-171450">
              <a:buFont typeface="Wingdings" panose="05000000000000000000" pitchFamily="2" charset="2"/>
              <a:buChar char="§"/>
            </a:pPr>
            <a:r>
              <a:rPr lang="fr-FR" sz="1050" dirty="0">
                <a:solidFill>
                  <a:srgbClr val="C00000"/>
                </a:solidFill>
                <a:latin typeface="Calibri" panose="020F0502020204030204" pitchFamily="34" charset="0"/>
              </a:rPr>
              <a:t>Votre métier, c’est la banque, pas l’assurance ! </a:t>
            </a:r>
            <a:endParaRPr lang="fr-FR" sz="1050" dirty="0" smtClean="0">
              <a:solidFill>
                <a:srgbClr val="C00000"/>
              </a:solidFill>
              <a:latin typeface="Calibri" panose="020F0502020204030204" pitchFamily="34" charset="0"/>
            </a:endParaRPr>
          </a:p>
          <a:p>
            <a:pPr marL="628650" lvl="1" indent="-171450">
              <a:buFont typeface="Wingdings" panose="05000000000000000000" pitchFamily="2" charset="2"/>
              <a:buChar char="Ø"/>
            </a:pPr>
            <a:r>
              <a:rPr lang="fr-FR" sz="1000" i="1" dirty="0">
                <a:latin typeface="Calibri" panose="020F0502020204030204" pitchFamily="34" charset="0"/>
              </a:rPr>
              <a:t>Depuis plus de 15 ans les Caisses d’Epargne ont développé une offre d’assurances complète et ont </a:t>
            </a:r>
            <a:r>
              <a:rPr lang="fr-FR" sz="1000" i="1" dirty="0" smtClean="0">
                <a:latin typeface="Calibri" panose="020F0502020204030204" pitchFamily="34" charset="0"/>
              </a:rPr>
              <a:t>intégré toute </a:t>
            </a:r>
            <a:r>
              <a:rPr lang="fr-FR" sz="1000" i="1" dirty="0">
                <a:latin typeface="Calibri" panose="020F0502020204030204" pitchFamily="34" charset="0"/>
              </a:rPr>
              <a:t>l’expertise d’un professionnel de l’assurance dont vous pourrez bénéficier pour chacun de vos </a:t>
            </a:r>
            <a:r>
              <a:rPr lang="fr-FR" sz="1000" i="1" dirty="0" smtClean="0">
                <a:latin typeface="Calibri" panose="020F0502020204030204" pitchFamily="34" charset="0"/>
              </a:rPr>
              <a:t>besoins depuis </a:t>
            </a:r>
            <a:r>
              <a:rPr lang="fr-FR" sz="1000" i="1" dirty="0">
                <a:latin typeface="Calibri" panose="020F0502020204030204" pitchFamily="34" charset="0"/>
              </a:rPr>
              <a:t>le conseil jusqu’au traitement de vos sinistres.</a:t>
            </a:r>
          </a:p>
          <a:p>
            <a:pPr marL="171450" indent="-171450">
              <a:buFont typeface="Wingdings" panose="05000000000000000000" pitchFamily="2" charset="2"/>
              <a:buChar char="§"/>
            </a:pPr>
            <a:r>
              <a:rPr lang="fr-FR" sz="1050" dirty="0">
                <a:solidFill>
                  <a:srgbClr val="C00000"/>
                </a:solidFill>
                <a:latin typeface="Calibri" panose="020F0502020204030204" pitchFamily="34" charset="0"/>
              </a:rPr>
              <a:t>Je ne veux pas avoir tous mes contrats dans le même </a:t>
            </a:r>
            <a:r>
              <a:rPr lang="fr-FR" sz="1050" dirty="0" smtClean="0">
                <a:solidFill>
                  <a:srgbClr val="C00000"/>
                </a:solidFill>
                <a:latin typeface="Calibri" panose="020F0502020204030204" pitchFamily="34" charset="0"/>
              </a:rPr>
              <a:t>établissement</a:t>
            </a:r>
          </a:p>
          <a:p>
            <a:pPr marL="628650" lvl="1" indent="-171450">
              <a:buFont typeface="Wingdings" panose="05000000000000000000" pitchFamily="2" charset="2"/>
              <a:buChar char="Ø"/>
            </a:pPr>
            <a:r>
              <a:rPr lang="fr-FR" sz="1000" i="1" dirty="0">
                <a:latin typeface="Calibri" panose="020F0502020204030204" pitchFamily="34" charset="0"/>
              </a:rPr>
              <a:t>Nous vous proposons justement de faciliter la gestion de votre quotidien en nous occupant de la </a:t>
            </a:r>
            <a:r>
              <a:rPr lang="fr-FR" sz="1000" i="1" dirty="0" smtClean="0">
                <a:latin typeface="Calibri" panose="020F0502020204030204" pitchFamily="34" charset="0"/>
              </a:rPr>
              <a:t>gestion de </a:t>
            </a:r>
            <a:r>
              <a:rPr lang="fr-FR" sz="1000" i="1" dirty="0">
                <a:latin typeface="Calibri" panose="020F0502020204030204" pitchFamily="34" charset="0"/>
              </a:rPr>
              <a:t>votre budget et de la protection de vos biens. Vous avez pu profiter des avantages de notre relation </a:t>
            </a:r>
            <a:r>
              <a:rPr lang="fr-FR" sz="1000" i="1" dirty="0" smtClean="0">
                <a:latin typeface="Calibri" panose="020F0502020204030204" pitchFamily="34" charset="0"/>
              </a:rPr>
              <a:t>de proximité </a:t>
            </a:r>
            <a:r>
              <a:rPr lang="fr-FR" sz="1000" i="1" dirty="0">
                <a:latin typeface="Calibri" panose="020F0502020204030204" pitchFamily="34" charset="0"/>
              </a:rPr>
              <a:t>dans le cadre de la gestion de votre compte, c’est ce que je vous propose également pour la </a:t>
            </a:r>
            <a:r>
              <a:rPr lang="fr-FR" sz="1000" i="1" dirty="0" smtClean="0">
                <a:latin typeface="Calibri" panose="020F0502020204030204" pitchFamily="34" charset="0"/>
              </a:rPr>
              <a:t>gestion de </a:t>
            </a:r>
            <a:r>
              <a:rPr lang="fr-FR" sz="1000" i="1" dirty="0">
                <a:latin typeface="Calibri" panose="020F0502020204030204" pitchFamily="34" charset="0"/>
              </a:rPr>
              <a:t>vos assurances.</a:t>
            </a:r>
          </a:p>
        </p:txBody>
      </p:sp>
    </p:spTree>
    <p:extLst>
      <p:ext uri="{BB962C8B-B14F-4D97-AF65-F5344CB8AC3E}">
        <p14:creationId xmlns:p14="http://schemas.microsoft.com/office/powerpoint/2010/main" val="420686258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nvPr>
        </p:nvSpPr>
        <p:spPr>
          <a:xfrm>
            <a:off x="1115899" y="334397"/>
            <a:ext cx="7650456" cy="646331"/>
          </a:xfrm>
        </p:spPr>
        <p:txBody>
          <a:bodyPr/>
          <a:lstStyle/>
          <a:p>
            <a:r>
              <a:rPr lang="fr-FR" sz="2000" b="0" dirty="0" smtClean="0">
                <a:solidFill>
                  <a:srgbClr val="C00000"/>
                </a:solidFill>
                <a:latin typeface="Calibri" panose="020F0502020204030204" pitchFamily="34" charset="0"/>
                <a:cs typeface="Calibri" panose="020F0502020204030204" pitchFamily="34" charset="0"/>
              </a:rPr>
              <a:t>AUTO : Digitalisons-nous !</a:t>
            </a:r>
            <a:r>
              <a:rPr lang="fr-FR" sz="2400" cap="none" dirty="0" smtClean="0">
                <a:solidFill>
                  <a:srgbClr val="C00000"/>
                </a:solidFill>
                <a:latin typeface="Calibri" panose="020F0502020204030204" pitchFamily="34" charset="0"/>
                <a:cs typeface="Calibri" panose="020F0502020204030204" pitchFamily="34" charset="0"/>
              </a:rPr>
              <a:t/>
            </a:r>
            <a:br>
              <a:rPr lang="fr-FR" sz="2400" cap="none" dirty="0" smtClean="0">
                <a:solidFill>
                  <a:srgbClr val="C00000"/>
                </a:solidFill>
                <a:latin typeface="Calibri" panose="020F0502020204030204" pitchFamily="34" charset="0"/>
                <a:cs typeface="Calibri" panose="020F0502020204030204" pitchFamily="34" charset="0"/>
              </a:rPr>
            </a:br>
            <a:r>
              <a:rPr lang="fr-FR" sz="1600" b="0" cap="none" dirty="0" smtClean="0">
                <a:latin typeface="Calibri" panose="020F0502020204030204" pitchFamily="34" charset="0"/>
                <a:cs typeface="Calibri" panose="020F0502020204030204" pitchFamily="34" charset="0"/>
              </a:rPr>
              <a:t>Quand efficacité rime avec relation multicanal…</a:t>
            </a:r>
            <a:endParaRPr lang="fr-FR" sz="1600" b="0" cap="none" dirty="0">
              <a:latin typeface="Calibri" panose="020F0502020204030204" pitchFamily="34" charset="0"/>
              <a:cs typeface="Calibri" panose="020F0502020204030204" pitchFamily="34" charset="0"/>
            </a:endParaRPr>
          </a:p>
        </p:txBody>
      </p:sp>
      <p:sp>
        <p:nvSpPr>
          <p:cNvPr id="2" name="Espace réservé du numéro de diapositive 1"/>
          <p:cNvSpPr>
            <a:spLocks noGrp="1"/>
          </p:cNvSpPr>
          <p:nvPr>
            <p:ph type="sldNum" sz="quarter" idx="15"/>
          </p:nvPr>
        </p:nvSpPr>
        <p:spPr/>
        <p:txBody>
          <a:bodyPr/>
          <a:lstStyle/>
          <a:p>
            <a:fld id="{0536D7D7-E68B-4848-A580-3E20DDE126DB}" type="slidenum">
              <a:rPr lang="fr-FR" smtClean="0">
                <a:solidFill>
                  <a:prstClr val="white"/>
                </a:solidFill>
                <a:latin typeface="Calibri" panose="020F0502020204030204" pitchFamily="34" charset="0"/>
                <a:cs typeface="Calibri" panose="020F0502020204030204" pitchFamily="34" charset="0"/>
              </a:rPr>
              <a:pPr/>
              <a:t>10</a:t>
            </a:fld>
            <a:endParaRPr lang="fr-FR" dirty="0">
              <a:solidFill>
                <a:prstClr val="white"/>
              </a:solidFill>
              <a:latin typeface="Calibri" panose="020F0502020204030204" pitchFamily="34" charset="0"/>
              <a:cs typeface="Calibri" panose="020F0502020204030204" pitchFamily="34" charset="0"/>
            </a:endParaRPr>
          </a:p>
        </p:txBody>
      </p:sp>
      <p:pic>
        <p:nvPicPr>
          <p:cNvPr id="8"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9592" y="1985044"/>
            <a:ext cx="1181957" cy="939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9" name="Groupe 8"/>
          <p:cNvGrpSpPr/>
          <p:nvPr/>
        </p:nvGrpSpPr>
        <p:grpSpPr>
          <a:xfrm>
            <a:off x="2478753" y="1903178"/>
            <a:ext cx="3931708" cy="949758"/>
            <a:chOff x="4563290" y="3439153"/>
            <a:chExt cx="2131474" cy="1474422"/>
          </a:xfrm>
        </p:grpSpPr>
        <p:sp>
          <p:nvSpPr>
            <p:cNvPr id="10" name="ZoneTexte 9"/>
            <p:cNvSpPr txBox="1"/>
            <p:nvPr/>
          </p:nvSpPr>
          <p:spPr>
            <a:xfrm>
              <a:off x="4758476" y="3460351"/>
              <a:ext cx="1799657" cy="1397559"/>
            </a:xfrm>
            <a:prstGeom prst="rect">
              <a:avLst/>
            </a:prstGeom>
            <a:noFill/>
          </p:spPr>
          <p:txBody>
            <a:bodyPr wrap="square" rtlCol="0">
              <a:spAutoFit/>
            </a:bodyPr>
            <a:lstStyle/>
            <a:p>
              <a:pPr marL="171450" indent="-171450">
                <a:buFont typeface="Arial" panose="020B0604020202020204" pitchFamily="34" charset="0"/>
                <a:buChar char="•"/>
              </a:pPr>
              <a:r>
                <a:rPr lang="fr-FR" sz="1050" dirty="0" smtClean="0">
                  <a:solidFill>
                    <a:prstClr val="black"/>
                  </a:solidFill>
                  <a:latin typeface="Calibri" panose="020F0502020204030204" pitchFamily="34" charset="0"/>
                  <a:cs typeface="Calibri" panose="020F0502020204030204" pitchFamily="34" charset="0"/>
                </a:rPr>
                <a:t>Zéro papier et zéro déplacement pour le client</a:t>
              </a:r>
            </a:p>
            <a:p>
              <a:pPr marL="171450" indent="-171450">
                <a:buFont typeface="Arial" panose="020B0604020202020204" pitchFamily="34" charset="0"/>
                <a:buChar char="•"/>
              </a:pPr>
              <a:r>
                <a:rPr lang="fr-FR" sz="1050" dirty="0" smtClean="0">
                  <a:solidFill>
                    <a:srgbClr val="C00000"/>
                  </a:solidFill>
                  <a:latin typeface="Calibri" panose="020F0502020204030204" pitchFamily="34" charset="0"/>
                  <a:cs typeface="Calibri" panose="020F0502020204030204" pitchFamily="34" charset="0"/>
                </a:rPr>
                <a:t>Conformité sécurisée</a:t>
              </a:r>
            </a:p>
            <a:p>
              <a:pPr marL="171450" indent="-171450">
                <a:buFont typeface="Arial" panose="020B0604020202020204" pitchFamily="34" charset="0"/>
                <a:buChar char="•"/>
              </a:pPr>
              <a:r>
                <a:rPr lang="fr-FR" sz="1050" dirty="0" smtClean="0">
                  <a:solidFill>
                    <a:prstClr val="black"/>
                  </a:solidFill>
                  <a:latin typeface="Calibri" panose="020F0502020204030204" pitchFamily="34" charset="0"/>
                  <a:cs typeface="Calibri" panose="020F0502020204030204" pitchFamily="34" charset="0"/>
                </a:rPr>
                <a:t>Gain de temps</a:t>
              </a:r>
            </a:p>
            <a:p>
              <a:pPr marL="171450" indent="-171450">
                <a:buFont typeface="Arial" panose="020B0604020202020204" pitchFamily="34" charset="0"/>
                <a:buChar char="•"/>
              </a:pPr>
              <a:r>
                <a:rPr lang="fr-FR" sz="1050" dirty="0" smtClean="0">
                  <a:solidFill>
                    <a:srgbClr val="C00000"/>
                  </a:solidFill>
                  <a:latin typeface="Calibri" panose="020F0502020204030204" pitchFamily="34" charset="0"/>
                  <a:cs typeface="Calibri" panose="020F0502020204030204" pitchFamily="34" charset="0"/>
                </a:rPr>
                <a:t>Adapté au nouveau comportement du client</a:t>
              </a:r>
            </a:p>
            <a:p>
              <a:pPr marL="171450" indent="-171450">
                <a:buFont typeface="Arial" panose="020B0604020202020204" pitchFamily="34" charset="0"/>
                <a:buChar char="•"/>
              </a:pPr>
              <a:r>
                <a:rPr lang="fr-FR" sz="1050" dirty="0" smtClean="0">
                  <a:solidFill>
                    <a:srgbClr val="C00000"/>
                  </a:solidFill>
                  <a:latin typeface="Calibri" panose="020F0502020204030204" pitchFamily="34" charset="0"/>
                  <a:cs typeface="Calibri" panose="020F0502020204030204" pitchFamily="34" charset="0"/>
                </a:rPr>
                <a:t>Le support VAD prend la relève</a:t>
              </a:r>
            </a:p>
          </p:txBody>
        </p:sp>
        <p:sp>
          <p:nvSpPr>
            <p:cNvPr id="11" name="Rectangle à coins arrondis 10"/>
            <p:cNvSpPr/>
            <p:nvPr/>
          </p:nvSpPr>
          <p:spPr>
            <a:xfrm>
              <a:off x="4563290" y="3439153"/>
              <a:ext cx="1994843" cy="1474422"/>
            </a:xfrm>
            <a:prstGeom prst="round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pic>
          <p:nvPicPr>
            <p:cNvPr id="12" name="Picture 5" descr="Résultat de recherche d'images pour &quot;validé&quo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21503" y="3680796"/>
              <a:ext cx="273261" cy="792478"/>
            </a:xfrm>
            <a:prstGeom prst="rect">
              <a:avLst/>
            </a:prstGeom>
            <a:noFill/>
            <a:extLst>
              <a:ext uri="{909E8E84-426E-40DD-AFC4-6F175D3DCCD1}">
                <a14:hiddenFill xmlns:a14="http://schemas.microsoft.com/office/drawing/2010/main">
                  <a:solidFill>
                    <a:srgbClr val="FFFFFF"/>
                  </a:solidFill>
                </a14:hiddenFill>
              </a:ext>
            </a:extLst>
          </p:spPr>
        </p:pic>
      </p:grpSp>
      <p:sp>
        <p:nvSpPr>
          <p:cNvPr id="15" name="Rectangle 14"/>
          <p:cNvSpPr/>
          <p:nvPr/>
        </p:nvSpPr>
        <p:spPr>
          <a:xfrm>
            <a:off x="424530" y="1340768"/>
            <a:ext cx="7411834" cy="307777"/>
          </a:xfrm>
          <a:prstGeom prst="rect">
            <a:avLst/>
          </a:prstGeom>
        </p:spPr>
        <p:txBody>
          <a:bodyPr wrap="square">
            <a:spAutoFit/>
          </a:bodyPr>
          <a:lstStyle/>
          <a:p>
            <a:pPr marL="285750" indent="-285750">
              <a:buFont typeface="Wingdings" panose="05000000000000000000" pitchFamily="2" charset="2"/>
              <a:buChar char="q"/>
            </a:pPr>
            <a:r>
              <a:rPr lang="fr-FR" sz="1400" b="1" dirty="0" smtClean="0">
                <a:solidFill>
                  <a:srgbClr val="C00000"/>
                </a:solidFill>
                <a:latin typeface="Calibri" panose="020F0502020204030204" pitchFamily="34" charset="0"/>
                <a:cs typeface="Calibri" panose="020F0502020204030204" pitchFamily="34" charset="0"/>
              </a:rPr>
              <a:t>Vendre à distance </a:t>
            </a:r>
            <a:r>
              <a:rPr lang="fr-FR" sz="1400" dirty="0" smtClean="0">
                <a:solidFill>
                  <a:prstClr val="black">
                    <a:lumMod val="50000"/>
                    <a:lumOff val="50000"/>
                  </a:prstClr>
                </a:solidFill>
                <a:latin typeface="Calibri" panose="020F0502020204030204" pitchFamily="34" charset="0"/>
                <a:cs typeface="Calibri" panose="020F0502020204030204" pitchFamily="34" charset="0"/>
              </a:rPr>
              <a:t>pour un gain de temps administratif et plus de temps commercial :</a:t>
            </a:r>
            <a:endParaRPr lang="fr-FR" sz="1600" dirty="0">
              <a:solidFill>
                <a:prstClr val="black"/>
              </a:solidFill>
            </a:endParaRPr>
          </a:p>
        </p:txBody>
      </p:sp>
      <p:sp>
        <p:nvSpPr>
          <p:cNvPr id="16" name="Rectangle 15"/>
          <p:cNvSpPr/>
          <p:nvPr/>
        </p:nvSpPr>
        <p:spPr>
          <a:xfrm>
            <a:off x="424530" y="3140968"/>
            <a:ext cx="7411834" cy="307777"/>
          </a:xfrm>
          <a:prstGeom prst="rect">
            <a:avLst/>
          </a:prstGeom>
        </p:spPr>
        <p:txBody>
          <a:bodyPr wrap="square">
            <a:spAutoFit/>
          </a:bodyPr>
          <a:lstStyle/>
          <a:p>
            <a:pPr marL="285750" indent="-285750">
              <a:buFont typeface="Wingdings" panose="05000000000000000000" pitchFamily="2" charset="2"/>
              <a:buChar char="q"/>
            </a:pPr>
            <a:r>
              <a:rPr lang="fr-FR" sz="1400" b="1" dirty="0" smtClean="0">
                <a:solidFill>
                  <a:srgbClr val="C00000"/>
                </a:solidFill>
                <a:latin typeface="Calibri" panose="020F0502020204030204" pitchFamily="34" charset="0"/>
                <a:cs typeface="Calibri" panose="020F0502020204030204" pitchFamily="34" charset="0"/>
              </a:rPr>
              <a:t>Digitalisez la relation </a:t>
            </a:r>
            <a:r>
              <a:rPr lang="fr-FR" sz="1400" dirty="0" smtClean="0">
                <a:solidFill>
                  <a:schemeClr val="tx1">
                    <a:lumMod val="50000"/>
                    <a:lumOff val="50000"/>
                  </a:schemeClr>
                </a:solidFill>
                <a:latin typeface="Calibri" panose="020F0502020204030204" pitchFamily="34" charset="0"/>
                <a:cs typeface="Calibri" panose="020F0502020204030204" pitchFamily="34" charset="0"/>
              </a:rPr>
              <a:t>avec notre client détenteur d’un contrat </a:t>
            </a:r>
            <a:r>
              <a:rPr lang="fr-FR" sz="1400" b="1" dirty="0" smtClean="0">
                <a:solidFill>
                  <a:srgbClr val="C00000"/>
                </a:solidFill>
                <a:latin typeface="Calibri" panose="020F0502020204030204" pitchFamily="34" charset="0"/>
                <a:cs typeface="Calibri" panose="020F0502020204030204" pitchFamily="34" charset="0"/>
              </a:rPr>
              <a:t>AUTO</a:t>
            </a:r>
            <a:r>
              <a:rPr lang="fr-FR" sz="1400" dirty="0" smtClean="0">
                <a:solidFill>
                  <a:prstClr val="black">
                    <a:lumMod val="50000"/>
                    <a:lumOff val="50000"/>
                  </a:prstClr>
                </a:solidFill>
                <a:latin typeface="Calibri" panose="020F0502020204030204" pitchFamily="34" charset="0"/>
                <a:cs typeface="Calibri" panose="020F0502020204030204" pitchFamily="34" charset="0"/>
              </a:rPr>
              <a:t>:</a:t>
            </a:r>
            <a:endParaRPr lang="fr-FR" sz="1600" dirty="0">
              <a:solidFill>
                <a:prstClr val="black"/>
              </a:solidFill>
            </a:endParaRPr>
          </a:p>
        </p:txBody>
      </p:sp>
      <p:pic>
        <p:nvPicPr>
          <p:cNvPr id="4098" name="Picture 2"/>
          <p:cNvPicPr>
            <a:picLocks noChangeAspect="1" noChangeArrowheads="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365389" y="3693393"/>
            <a:ext cx="5906405" cy="25523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3"/>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429511" y="4706094"/>
            <a:ext cx="438578" cy="3487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2063811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nvPr>
        </p:nvSpPr>
        <p:spPr>
          <a:xfrm>
            <a:off x="1115899" y="334397"/>
            <a:ext cx="7650456" cy="646331"/>
          </a:xfrm>
        </p:spPr>
        <p:txBody>
          <a:bodyPr/>
          <a:lstStyle/>
          <a:p>
            <a:r>
              <a:rPr lang="fr-FR" sz="2000" b="0" dirty="0" smtClean="0">
                <a:solidFill>
                  <a:srgbClr val="C00000"/>
                </a:solidFill>
                <a:latin typeface="Calibri" panose="020F0502020204030204" pitchFamily="34" charset="0"/>
                <a:cs typeface="Calibri" panose="020F0502020204030204" pitchFamily="34" charset="0"/>
              </a:rPr>
              <a:t>AUTO : les OUTILS</a:t>
            </a:r>
            <a:r>
              <a:rPr lang="fr-FR" sz="2400" cap="none" dirty="0" smtClean="0">
                <a:solidFill>
                  <a:srgbClr val="C00000"/>
                </a:solidFill>
                <a:latin typeface="Calibri" panose="020F0502020204030204" pitchFamily="34" charset="0"/>
                <a:cs typeface="Calibri" panose="020F0502020204030204" pitchFamily="34" charset="0"/>
              </a:rPr>
              <a:t/>
            </a:r>
            <a:br>
              <a:rPr lang="fr-FR" sz="2400" cap="none" dirty="0" smtClean="0">
                <a:solidFill>
                  <a:srgbClr val="C00000"/>
                </a:solidFill>
                <a:latin typeface="Calibri" panose="020F0502020204030204" pitchFamily="34" charset="0"/>
                <a:cs typeface="Calibri" panose="020F0502020204030204" pitchFamily="34" charset="0"/>
              </a:rPr>
            </a:br>
            <a:r>
              <a:rPr lang="fr-FR" sz="1600" b="0" cap="none" dirty="0" smtClean="0">
                <a:latin typeface="Calibri" panose="020F0502020204030204" pitchFamily="34" charset="0"/>
                <a:cs typeface="Calibri" panose="020F0502020204030204" pitchFamily="34" charset="0"/>
              </a:rPr>
              <a:t>Des outils sont </a:t>
            </a:r>
            <a:r>
              <a:rPr lang="fr-FR" sz="1600" b="0" cap="none" dirty="0">
                <a:latin typeface="Calibri" panose="020F0502020204030204" pitchFamily="34" charset="0"/>
                <a:cs typeface="Calibri" panose="020F0502020204030204" pitchFamily="34" charset="0"/>
              </a:rPr>
              <a:t>à votre </a:t>
            </a:r>
            <a:r>
              <a:rPr lang="fr-FR" sz="1600" b="0" cap="none" dirty="0" smtClean="0">
                <a:latin typeface="Calibri" panose="020F0502020204030204" pitchFamily="34" charset="0"/>
                <a:cs typeface="Calibri" panose="020F0502020204030204" pitchFamily="34" charset="0"/>
              </a:rPr>
              <a:t>disposition pour vous accompagner.</a:t>
            </a:r>
            <a:endParaRPr lang="fr-FR" sz="1600" b="0" cap="none" dirty="0">
              <a:latin typeface="Calibri" panose="020F0502020204030204" pitchFamily="34" charset="0"/>
              <a:cs typeface="Calibri" panose="020F0502020204030204" pitchFamily="34" charset="0"/>
            </a:endParaRPr>
          </a:p>
        </p:txBody>
      </p:sp>
      <p:sp>
        <p:nvSpPr>
          <p:cNvPr id="2" name="Espace réservé du numéro de diapositive 1"/>
          <p:cNvSpPr>
            <a:spLocks noGrp="1"/>
          </p:cNvSpPr>
          <p:nvPr>
            <p:ph type="sldNum" sz="quarter" idx="15"/>
          </p:nvPr>
        </p:nvSpPr>
        <p:spPr/>
        <p:txBody>
          <a:bodyPr/>
          <a:lstStyle/>
          <a:p>
            <a:fld id="{0536D7D7-E68B-4848-A580-3E20DDE126DB}" type="slidenum">
              <a:rPr lang="fr-FR" smtClean="0">
                <a:solidFill>
                  <a:prstClr val="white"/>
                </a:solidFill>
                <a:latin typeface="Calibri" panose="020F0502020204030204" pitchFamily="34" charset="0"/>
                <a:cs typeface="Calibri" panose="020F0502020204030204" pitchFamily="34" charset="0"/>
              </a:rPr>
              <a:pPr/>
              <a:t>11</a:t>
            </a:fld>
            <a:endParaRPr lang="fr-FR" dirty="0">
              <a:solidFill>
                <a:prstClr val="white"/>
              </a:solidFill>
              <a:latin typeface="Calibri" panose="020F0502020204030204" pitchFamily="34" charset="0"/>
              <a:cs typeface="Calibri" panose="020F0502020204030204" pitchFamily="34" charset="0"/>
            </a:endParaRPr>
          </a:p>
        </p:txBody>
      </p:sp>
      <p:sp>
        <p:nvSpPr>
          <p:cNvPr id="43" name="Rectangle 42"/>
          <p:cNvSpPr/>
          <p:nvPr/>
        </p:nvSpPr>
        <p:spPr>
          <a:xfrm>
            <a:off x="3563540" y="1262726"/>
            <a:ext cx="3312368" cy="342413"/>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900" dirty="0">
                <a:solidFill>
                  <a:prstClr val="black">
                    <a:lumMod val="75000"/>
                    <a:lumOff val="25000"/>
                  </a:prstClr>
                </a:solidFill>
                <a:latin typeface="Calibri" panose="020F0502020204030204" pitchFamily="34" charset="0"/>
              </a:rPr>
              <a:t>Accéder </a:t>
            </a:r>
            <a:r>
              <a:rPr lang="fr-FR" sz="900" dirty="0" smtClean="0">
                <a:solidFill>
                  <a:prstClr val="black">
                    <a:lumMod val="75000"/>
                    <a:lumOff val="25000"/>
                  </a:prstClr>
                </a:solidFill>
                <a:latin typeface="Calibri" panose="020F0502020204030204" pitchFamily="34" charset="0"/>
              </a:rPr>
              <a:t>directement </a:t>
            </a:r>
            <a:r>
              <a:rPr lang="fr-FR" sz="900" dirty="0">
                <a:solidFill>
                  <a:prstClr val="black">
                    <a:lumMod val="75000"/>
                    <a:lumOff val="25000"/>
                  </a:prstClr>
                </a:solidFill>
                <a:latin typeface="Calibri" panose="020F0502020204030204" pitchFamily="34" charset="0"/>
              </a:rPr>
              <a:t>aux informations indispensables de l'offre AUTO dans le BOOK de l'assurance.</a:t>
            </a:r>
          </a:p>
        </p:txBody>
      </p:sp>
      <p:sp>
        <p:nvSpPr>
          <p:cNvPr id="44" name="Rectangle 43"/>
          <p:cNvSpPr/>
          <p:nvPr/>
        </p:nvSpPr>
        <p:spPr>
          <a:xfrm>
            <a:off x="236615" y="1262727"/>
            <a:ext cx="997742" cy="2736708"/>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solidFill>
                  <a:prstClr val="black">
                    <a:lumMod val="65000"/>
                    <a:lumOff val="35000"/>
                  </a:prstClr>
                </a:solidFill>
                <a:latin typeface="Calibri" panose="020F0502020204030204" pitchFamily="34" charset="0"/>
              </a:rPr>
              <a:t>IARD AUTO</a:t>
            </a:r>
            <a:endParaRPr lang="fr-FR" sz="1400" b="1" dirty="0">
              <a:solidFill>
                <a:prstClr val="black">
                  <a:lumMod val="65000"/>
                  <a:lumOff val="35000"/>
                </a:prstClr>
              </a:solidFill>
              <a:latin typeface="Calibri" panose="020F0502020204030204" pitchFamily="34" charset="0"/>
            </a:endParaRPr>
          </a:p>
        </p:txBody>
      </p:sp>
      <p:sp>
        <p:nvSpPr>
          <p:cNvPr id="45" name="Rectangle 44"/>
          <p:cNvSpPr/>
          <p:nvPr/>
        </p:nvSpPr>
        <p:spPr>
          <a:xfrm>
            <a:off x="1313996" y="1262934"/>
            <a:ext cx="2152289" cy="3422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solidFill>
                  <a:prstClr val="black">
                    <a:lumMod val="65000"/>
                    <a:lumOff val="35000"/>
                  </a:prstClr>
                </a:solidFill>
                <a:latin typeface="Calibri" panose="020F0502020204030204" pitchFamily="34" charset="0"/>
              </a:rPr>
              <a:t>La fiche Auto du BOOK de l'assurance</a:t>
            </a:r>
          </a:p>
        </p:txBody>
      </p:sp>
      <p:sp>
        <p:nvSpPr>
          <p:cNvPr id="46" name="Rectangle 45"/>
          <p:cNvSpPr/>
          <p:nvPr/>
        </p:nvSpPr>
        <p:spPr>
          <a:xfrm>
            <a:off x="1313996" y="1743173"/>
            <a:ext cx="2152289" cy="3422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solidFill>
                  <a:prstClr val="black">
                    <a:lumMod val="65000"/>
                    <a:lumOff val="35000"/>
                  </a:prstClr>
                </a:solidFill>
                <a:latin typeface="Calibri" panose="020F0502020204030204" pitchFamily="34" charset="0"/>
              </a:rPr>
              <a:t>La fiche produit AUTO (client)</a:t>
            </a:r>
          </a:p>
        </p:txBody>
      </p:sp>
      <p:sp>
        <p:nvSpPr>
          <p:cNvPr id="48" name="Rectangle 47"/>
          <p:cNvSpPr/>
          <p:nvPr/>
        </p:nvSpPr>
        <p:spPr>
          <a:xfrm>
            <a:off x="7007891" y="1262934"/>
            <a:ext cx="598045" cy="342205"/>
          </a:xfrm>
          <a:prstGeom prst="rect">
            <a:avLst/>
          </a:prstGeom>
          <a:solidFill>
            <a:schemeClr val="bg1"/>
          </a:solidFill>
          <a:ln w="3175">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smtClean="0">
                <a:solidFill>
                  <a:prstClr val="black">
                    <a:lumMod val="75000"/>
                    <a:lumOff val="25000"/>
                  </a:prstClr>
                </a:solidFill>
                <a:latin typeface="Calibri" panose="020F0502020204030204" pitchFamily="34" charset="0"/>
                <a:hlinkClick r:id="rId2"/>
              </a:rPr>
              <a:t>Clic ici</a:t>
            </a:r>
            <a:endParaRPr lang="fr-FR" sz="1000" dirty="0">
              <a:solidFill>
                <a:prstClr val="black">
                  <a:lumMod val="75000"/>
                  <a:lumOff val="25000"/>
                </a:prstClr>
              </a:solidFill>
              <a:latin typeface="Calibri" panose="020F0502020204030204" pitchFamily="34" charset="0"/>
            </a:endParaRPr>
          </a:p>
        </p:txBody>
      </p:sp>
      <p:sp>
        <p:nvSpPr>
          <p:cNvPr id="49" name="Rectangle 48"/>
          <p:cNvSpPr/>
          <p:nvPr/>
        </p:nvSpPr>
        <p:spPr>
          <a:xfrm>
            <a:off x="3563540" y="1743173"/>
            <a:ext cx="3312368" cy="342206"/>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900" dirty="0">
                <a:solidFill>
                  <a:prstClr val="black">
                    <a:lumMod val="75000"/>
                    <a:lumOff val="25000"/>
                  </a:prstClr>
                </a:solidFill>
                <a:latin typeface="Calibri" panose="020F0502020204030204" pitchFamily="34" charset="0"/>
              </a:rPr>
              <a:t>Présenter de manière synthétique notre offre AUTO au </a:t>
            </a:r>
            <a:r>
              <a:rPr lang="fr-FR" sz="900" dirty="0" smtClean="0">
                <a:solidFill>
                  <a:prstClr val="black">
                    <a:lumMod val="75000"/>
                    <a:lumOff val="25000"/>
                  </a:prstClr>
                </a:solidFill>
                <a:latin typeface="Calibri" panose="020F0502020204030204" pitchFamily="34" charset="0"/>
              </a:rPr>
              <a:t>client. Envoyer </a:t>
            </a:r>
            <a:r>
              <a:rPr lang="fr-FR" sz="900" dirty="0">
                <a:solidFill>
                  <a:prstClr val="black">
                    <a:lumMod val="75000"/>
                    <a:lumOff val="25000"/>
                  </a:prstClr>
                </a:solidFill>
                <a:latin typeface="Calibri" panose="020F0502020204030204" pitchFamily="34" charset="0"/>
              </a:rPr>
              <a:t>au client le lien afin qu'il puisse </a:t>
            </a:r>
            <a:r>
              <a:rPr lang="fr-FR" sz="900" dirty="0" smtClean="0">
                <a:solidFill>
                  <a:prstClr val="black">
                    <a:lumMod val="75000"/>
                    <a:lumOff val="25000"/>
                  </a:prstClr>
                </a:solidFill>
                <a:latin typeface="Calibri" panose="020F0502020204030204" pitchFamily="34" charset="0"/>
              </a:rPr>
              <a:t>se documenter</a:t>
            </a:r>
            <a:r>
              <a:rPr lang="fr-FR" sz="900" dirty="0">
                <a:solidFill>
                  <a:prstClr val="black">
                    <a:lumMod val="75000"/>
                    <a:lumOff val="25000"/>
                  </a:prstClr>
                </a:solidFill>
                <a:latin typeface="Calibri" panose="020F0502020204030204" pitchFamily="34" charset="0"/>
              </a:rPr>
              <a:t>.</a:t>
            </a:r>
          </a:p>
        </p:txBody>
      </p:sp>
      <p:sp>
        <p:nvSpPr>
          <p:cNvPr id="50" name="Rectangle 49"/>
          <p:cNvSpPr/>
          <p:nvPr/>
        </p:nvSpPr>
        <p:spPr>
          <a:xfrm>
            <a:off x="1313996" y="2223412"/>
            <a:ext cx="2152289" cy="3422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solidFill>
                  <a:prstClr val="black">
                    <a:lumMod val="65000"/>
                    <a:lumOff val="35000"/>
                  </a:prstClr>
                </a:solidFill>
                <a:latin typeface="Calibri" panose="020F0502020204030204" pitchFamily="34" charset="0"/>
              </a:rPr>
              <a:t>Le comparateur IARD AUTO</a:t>
            </a:r>
          </a:p>
        </p:txBody>
      </p:sp>
      <p:sp>
        <p:nvSpPr>
          <p:cNvPr id="51" name="Rectangle 50"/>
          <p:cNvSpPr/>
          <p:nvPr/>
        </p:nvSpPr>
        <p:spPr>
          <a:xfrm>
            <a:off x="3563540" y="2223412"/>
            <a:ext cx="3312368" cy="341492"/>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900" dirty="0">
                <a:solidFill>
                  <a:prstClr val="black">
                    <a:lumMod val="75000"/>
                    <a:lumOff val="25000"/>
                  </a:prstClr>
                </a:solidFill>
                <a:latin typeface="Calibri" panose="020F0502020204030204" pitchFamily="34" charset="0"/>
              </a:rPr>
              <a:t>Avoir une lecture rapide et simplifiée des contrats AUTO concurrentes  (ainsi que MRH et Santé).</a:t>
            </a:r>
          </a:p>
        </p:txBody>
      </p:sp>
      <p:sp>
        <p:nvSpPr>
          <p:cNvPr id="52" name="Rectangle 51"/>
          <p:cNvSpPr/>
          <p:nvPr/>
        </p:nvSpPr>
        <p:spPr>
          <a:xfrm>
            <a:off x="1313996" y="5298004"/>
            <a:ext cx="2152289" cy="73084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smtClean="0">
                <a:solidFill>
                  <a:prstClr val="black">
                    <a:lumMod val="65000"/>
                    <a:lumOff val="35000"/>
                  </a:prstClr>
                </a:solidFill>
                <a:latin typeface="Calibri" panose="020F0502020204030204" pitchFamily="34" charset="0"/>
              </a:rPr>
              <a:t>Le livret Commercial IARD</a:t>
            </a:r>
            <a:endParaRPr lang="fr-FR" sz="1000" b="1" dirty="0">
              <a:solidFill>
                <a:prstClr val="black">
                  <a:lumMod val="65000"/>
                  <a:lumOff val="35000"/>
                </a:prstClr>
              </a:solidFill>
              <a:latin typeface="Calibri" panose="020F0502020204030204" pitchFamily="34" charset="0"/>
            </a:endParaRPr>
          </a:p>
        </p:txBody>
      </p:sp>
      <p:sp>
        <p:nvSpPr>
          <p:cNvPr id="53" name="Rectangle 52"/>
          <p:cNvSpPr/>
          <p:nvPr/>
        </p:nvSpPr>
        <p:spPr>
          <a:xfrm>
            <a:off x="3563540" y="5298004"/>
            <a:ext cx="3312368" cy="730842"/>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900" dirty="0">
                <a:solidFill>
                  <a:prstClr val="black">
                    <a:lumMod val="75000"/>
                    <a:lumOff val="25000"/>
                  </a:prstClr>
                </a:solidFill>
                <a:latin typeface="Calibri" panose="020F0502020204030204" pitchFamily="34" charset="0"/>
              </a:rPr>
              <a:t>Le livret commercial </a:t>
            </a:r>
            <a:r>
              <a:rPr lang="fr-FR" sz="900" dirty="0" smtClean="0">
                <a:solidFill>
                  <a:prstClr val="black">
                    <a:lumMod val="75000"/>
                    <a:lumOff val="25000"/>
                  </a:prstClr>
                </a:solidFill>
                <a:latin typeface="Calibri" panose="020F0502020204030204" pitchFamily="34" charset="0"/>
              </a:rPr>
              <a:t>vient en </a:t>
            </a:r>
            <a:r>
              <a:rPr lang="fr-FR" sz="900" dirty="0">
                <a:solidFill>
                  <a:prstClr val="black">
                    <a:lumMod val="75000"/>
                    <a:lumOff val="25000"/>
                  </a:prstClr>
                </a:solidFill>
                <a:latin typeface="Calibri" panose="020F0502020204030204" pitchFamily="34" charset="0"/>
              </a:rPr>
              <a:t>complément </a:t>
            </a:r>
            <a:r>
              <a:rPr lang="fr-FR" sz="900" dirty="0" smtClean="0">
                <a:solidFill>
                  <a:prstClr val="black">
                    <a:lumMod val="75000"/>
                    <a:lumOff val="25000"/>
                  </a:prstClr>
                </a:solidFill>
                <a:latin typeface="Calibri" panose="020F0502020204030204" pitchFamily="34" charset="0"/>
              </a:rPr>
              <a:t>du book IARD. Il </a:t>
            </a:r>
            <a:r>
              <a:rPr lang="fr-FR" sz="900" dirty="0">
                <a:solidFill>
                  <a:prstClr val="black">
                    <a:lumMod val="75000"/>
                    <a:lumOff val="25000"/>
                  </a:prstClr>
                </a:solidFill>
                <a:latin typeface="Calibri" panose="020F0502020204030204" pitchFamily="34" charset="0"/>
              </a:rPr>
              <a:t>vous aidera dans l’approche </a:t>
            </a:r>
            <a:r>
              <a:rPr lang="fr-FR" sz="900" dirty="0" smtClean="0">
                <a:solidFill>
                  <a:prstClr val="black">
                    <a:lumMod val="75000"/>
                    <a:lumOff val="25000"/>
                  </a:prstClr>
                </a:solidFill>
                <a:latin typeface="Calibri" panose="020F0502020204030204" pitchFamily="34" charset="0"/>
              </a:rPr>
              <a:t>clients. </a:t>
            </a:r>
            <a:r>
              <a:rPr lang="fr-FR" sz="900" dirty="0">
                <a:solidFill>
                  <a:prstClr val="black">
                    <a:lumMod val="75000"/>
                    <a:lumOff val="25000"/>
                  </a:prstClr>
                </a:solidFill>
                <a:latin typeface="Calibri" panose="020F0502020204030204" pitchFamily="34" charset="0"/>
              </a:rPr>
              <a:t>Vous </a:t>
            </a:r>
            <a:r>
              <a:rPr lang="fr-FR" sz="900" dirty="0" smtClean="0">
                <a:solidFill>
                  <a:prstClr val="black">
                    <a:lumMod val="75000"/>
                    <a:lumOff val="25000"/>
                  </a:prstClr>
                </a:solidFill>
                <a:latin typeface="Calibri" panose="020F0502020204030204" pitchFamily="34" charset="0"/>
              </a:rPr>
              <a:t>y trouverez </a:t>
            </a:r>
            <a:r>
              <a:rPr lang="fr-FR" sz="900" dirty="0">
                <a:solidFill>
                  <a:prstClr val="black">
                    <a:lumMod val="75000"/>
                    <a:lumOff val="25000"/>
                  </a:prstClr>
                </a:solidFill>
                <a:latin typeface="Calibri" panose="020F0502020204030204" pitchFamily="34" charset="0"/>
              </a:rPr>
              <a:t>de nombreux conseils sur la démarche commerciale </a:t>
            </a:r>
            <a:r>
              <a:rPr lang="fr-FR" sz="900" dirty="0" smtClean="0">
                <a:solidFill>
                  <a:prstClr val="black">
                    <a:lumMod val="75000"/>
                    <a:lumOff val="25000"/>
                  </a:prstClr>
                </a:solidFill>
                <a:latin typeface="Calibri" panose="020F0502020204030204" pitchFamily="34" charset="0"/>
              </a:rPr>
              <a:t>à adopter </a:t>
            </a:r>
            <a:r>
              <a:rPr lang="fr-FR" sz="900" dirty="0">
                <a:solidFill>
                  <a:prstClr val="black">
                    <a:lumMod val="75000"/>
                    <a:lumOff val="25000"/>
                  </a:prstClr>
                </a:solidFill>
                <a:latin typeface="Calibri" panose="020F0502020204030204" pitchFamily="34" charset="0"/>
              </a:rPr>
              <a:t>auprès de nos clients : accroches, traitements des </a:t>
            </a:r>
            <a:r>
              <a:rPr lang="fr-FR" sz="900" dirty="0" smtClean="0">
                <a:solidFill>
                  <a:prstClr val="black">
                    <a:lumMod val="75000"/>
                    <a:lumOff val="25000"/>
                  </a:prstClr>
                </a:solidFill>
                <a:latin typeface="Calibri" panose="020F0502020204030204" pitchFamily="34" charset="0"/>
              </a:rPr>
              <a:t>objections, etc</a:t>
            </a:r>
            <a:r>
              <a:rPr lang="fr-FR" sz="900" dirty="0">
                <a:solidFill>
                  <a:prstClr val="black">
                    <a:lumMod val="75000"/>
                    <a:lumOff val="25000"/>
                  </a:prstClr>
                </a:solidFill>
                <a:latin typeface="Calibri" panose="020F0502020204030204" pitchFamily="34" charset="0"/>
              </a:rPr>
              <a:t>.</a:t>
            </a:r>
          </a:p>
        </p:txBody>
      </p:sp>
      <p:sp>
        <p:nvSpPr>
          <p:cNvPr id="56" name="Rectangle 55"/>
          <p:cNvSpPr/>
          <p:nvPr/>
        </p:nvSpPr>
        <p:spPr>
          <a:xfrm>
            <a:off x="1313996" y="4137827"/>
            <a:ext cx="2152289" cy="102214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smtClean="0">
                <a:solidFill>
                  <a:prstClr val="black">
                    <a:lumMod val="65000"/>
                    <a:lumOff val="35000"/>
                  </a:prstClr>
                </a:solidFill>
                <a:latin typeface="Calibri" panose="020F0502020204030204" pitchFamily="34" charset="0"/>
              </a:rPr>
              <a:t>Le BOOK IARD Digital</a:t>
            </a:r>
            <a:endParaRPr lang="fr-FR" sz="1000" b="1" dirty="0">
              <a:solidFill>
                <a:prstClr val="black">
                  <a:lumMod val="65000"/>
                  <a:lumOff val="35000"/>
                </a:prstClr>
              </a:solidFill>
              <a:latin typeface="Calibri" panose="020F0502020204030204" pitchFamily="34" charset="0"/>
            </a:endParaRPr>
          </a:p>
        </p:txBody>
      </p:sp>
      <p:sp>
        <p:nvSpPr>
          <p:cNvPr id="59" name="Rectangle 58"/>
          <p:cNvSpPr/>
          <p:nvPr/>
        </p:nvSpPr>
        <p:spPr>
          <a:xfrm>
            <a:off x="211960" y="4137827"/>
            <a:ext cx="997742" cy="1881135"/>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solidFill>
                  <a:prstClr val="black">
                    <a:lumMod val="65000"/>
                    <a:lumOff val="35000"/>
                  </a:prstClr>
                </a:solidFill>
                <a:latin typeface="Calibri" panose="020F0502020204030204" pitchFamily="34" charset="0"/>
              </a:rPr>
              <a:t>IARD</a:t>
            </a:r>
            <a:endParaRPr lang="fr-FR" sz="1400" b="1" dirty="0">
              <a:solidFill>
                <a:prstClr val="black">
                  <a:lumMod val="65000"/>
                  <a:lumOff val="35000"/>
                </a:prstClr>
              </a:solidFill>
              <a:latin typeface="Calibri" panose="020F0502020204030204" pitchFamily="34" charset="0"/>
            </a:endParaRPr>
          </a:p>
        </p:txBody>
      </p:sp>
      <p:sp>
        <p:nvSpPr>
          <p:cNvPr id="61" name="Rectangle 60"/>
          <p:cNvSpPr/>
          <p:nvPr/>
        </p:nvSpPr>
        <p:spPr>
          <a:xfrm>
            <a:off x="3563540" y="2703651"/>
            <a:ext cx="3312368" cy="815903"/>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900" dirty="0">
                <a:solidFill>
                  <a:prstClr val="black">
                    <a:lumMod val="75000"/>
                    <a:lumOff val="25000"/>
                  </a:prstClr>
                </a:solidFill>
                <a:latin typeface="Calibri" panose="020F0502020204030204" pitchFamily="34" charset="0"/>
              </a:rPr>
              <a:t>Ce document d’information </a:t>
            </a:r>
            <a:r>
              <a:rPr lang="fr-FR" sz="900" dirty="0" smtClean="0">
                <a:solidFill>
                  <a:prstClr val="black">
                    <a:lumMod val="75000"/>
                    <a:lumOff val="25000"/>
                  </a:prstClr>
                </a:solidFill>
                <a:latin typeface="Calibri" panose="020F0502020204030204" pitchFamily="34" charset="0"/>
              </a:rPr>
              <a:t> (IPID) présente </a:t>
            </a:r>
            <a:r>
              <a:rPr lang="fr-FR" sz="900" dirty="0">
                <a:solidFill>
                  <a:prstClr val="black">
                    <a:lumMod val="75000"/>
                    <a:lumOff val="25000"/>
                  </a:prstClr>
                </a:solidFill>
                <a:latin typeface="Calibri" panose="020F0502020204030204" pitchFamily="34" charset="0"/>
              </a:rPr>
              <a:t>un résumé des principales garanties et exclusions du </a:t>
            </a:r>
            <a:r>
              <a:rPr lang="fr-FR" sz="900" dirty="0" smtClean="0">
                <a:solidFill>
                  <a:prstClr val="black">
                    <a:lumMod val="75000"/>
                    <a:lumOff val="25000"/>
                  </a:prstClr>
                </a:solidFill>
                <a:latin typeface="Calibri" panose="020F0502020204030204" pitchFamily="34" charset="0"/>
              </a:rPr>
              <a:t>produit. </a:t>
            </a:r>
            <a:r>
              <a:rPr lang="fr-FR" sz="900" b="1" dirty="0" smtClean="0">
                <a:solidFill>
                  <a:prstClr val="black">
                    <a:lumMod val="75000"/>
                    <a:lumOff val="25000"/>
                  </a:prstClr>
                </a:solidFill>
                <a:latin typeface="Calibri" panose="020F0502020204030204" pitchFamily="34" charset="0"/>
              </a:rPr>
              <a:t>Il est édité lors de la souscription</a:t>
            </a:r>
            <a:r>
              <a:rPr lang="fr-FR" sz="900" b="1" dirty="0">
                <a:solidFill>
                  <a:prstClr val="black">
                    <a:lumMod val="75000"/>
                    <a:lumOff val="25000"/>
                  </a:prstClr>
                </a:solidFill>
                <a:latin typeface="Calibri" panose="020F0502020204030204" pitchFamily="34" charset="0"/>
              </a:rPr>
              <a:t> </a:t>
            </a:r>
            <a:r>
              <a:rPr lang="fr-FR" sz="900" b="1" dirty="0" smtClean="0">
                <a:solidFill>
                  <a:prstClr val="black">
                    <a:lumMod val="75000"/>
                    <a:lumOff val="25000"/>
                  </a:prstClr>
                </a:solidFill>
                <a:latin typeface="Calibri" panose="020F0502020204030204" pitchFamily="34" charset="0"/>
              </a:rPr>
              <a:t>du contrat et doit être remis au client en complément de l’avis de conseil. Il ne fait pas partie de la liasse destinée à l’assureur.</a:t>
            </a:r>
            <a:endParaRPr lang="fr-FR" sz="900" b="1" dirty="0">
              <a:solidFill>
                <a:prstClr val="black">
                  <a:lumMod val="75000"/>
                  <a:lumOff val="25000"/>
                </a:prstClr>
              </a:solidFill>
              <a:latin typeface="Calibri" panose="020F0502020204030204" pitchFamily="34" charset="0"/>
            </a:endParaRPr>
          </a:p>
        </p:txBody>
      </p:sp>
      <p:sp>
        <p:nvSpPr>
          <p:cNvPr id="62" name="Rectangle 61"/>
          <p:cNvSpPr/>
          <p:nvPr/>
        </p:nvSpPr>
        <p:spPr>
          <a:xfrm>
            <a:off x="1313996" y="2703651"/>
            <a:ext cx="2152289" cy="81590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smtClean="0">
                <a:solidFill>
                  <a:prstClr val="black">
                    <a:lumMod val="65000"/>
                    <a:lumOff val="35000"/>
                  </a:prstClr>
                </a:solidFill>
                <a:latin typeface="Calibri" panose="020F0502020204030204" pitchFamily="34" charset="0"/>
              </a:rPr>
              <a:t>Document d’information sur le produit d’assurance</a:t>
            </a:r>
            <a:endParaRPr lang="fr-FR" sz="1000" b="1" dirty="0">
              <a:solidFill>
                <a:prstClr val="black">
                  <a:lumMod val="65000"/>
                  <a:lumOff val="35000"/>
                </a:prstClr>
              </a:solidFill>
              <a:latin typeface="Calibri" panose="020F0502020204030204" pitchFamily="34" charset="0"/>
            </a:endParaRPr>
          </a:p>
        </p:txBody>
      </p:sp>
      <p:sp>
        <p:nvSpPr>
          <p:cNvPr id="64" name="Rectangle 63"/>
          <p:cNvSpPr/>
          <p:nvPr/>
        </p:nvSpPr>
        <p:spPr>
          <a:xfrm>
            <a:off x="3563540" y="4137827"/>
            <a:ext cx="3312368" cy="1022142"/>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900" dirty="0">
                <a:solidFill>
                  <a:prstClr val="black">
                    <a:lumMod val="75000"/>
                    <a:lumOff val="25000"/>
                  </a:prstClr>
                </a:solidFill>
                <a:latin typeface="Calibri" panose="020F0502020204030204" pitchFamily="34" charset="0"/>
              </a:rPr>
              <a:t>Accessible sur ordinateur, tablette ou sur mobile, la version digitale s’inspire de la version </a:t>
            </a:r>
            <a:r>
              <a:rPr lang="fr-FR" sz="900" dirty="0" err="1">
                <a:solidFill>
                  <a:prstClr val="black">
                    <a:lumMod val="75000"/>
                    <a:lumOff val="25000"/>
                  </a:prstClr>
                </a:solidFill>
                <a:latin typeface="Calibri" panose="020F0502020204030204" pitchFamily="34" charset="0"/>
              </a:rPr>
              <a:t>print</a:t>
            </a:r>
            <a:r>
              <a:rPr lang="fr-FR" sz="900" dirty="0">
                <a:solidFill>
                  <a:prstClr val="black">
                    <a:lumMod val="75000"/>
                    <a:lumOff val="25000"/>
                  </a:prstClr>
                </a:solidFill>
                <a:latin typeface="Calibri" panose="020F0502020204030204" pitchFamily="34" charset="0"/>
              </a:rPr>
              <a:t> pour instaurer une cohérence entre les deux supports et permettre aux utilisateurs de retrouver les codes qui leur sont familiers.</a:t>
            </a:r>
          </a:p>
          <a:p>
            <a:r>
              <a:rPr lang="fr-FR" sz="900" dirty="0">
                <a:solidFill>
                  <a:prstClr val="black">
                    <a:lumMod val="75000"/>
                    <a:lumOff val="25000"/>
                  </a:prstClr>
                </a:solidFill>
                <a:latin typeface="Calibri" panose="020F0502020204030204" pitchFamily="34" charset="0"/>
              </a:rPr>
              <a:t>Le contenu </a:t>
            </a:r>
            <a:r>
              <a:rPr lang="fr-FR" sz="900" dirty="0" err="1">
                <a:solidFill>
                  <a:prstClr val="black">
                    <a:lumMod val="75000"/>
                    <a:lumOff val="25000"/>
                  </a:prstClr>
                </a:solidFill>
                <a:latin typeface="Calibri" panose="020F0502020204030204" pitchFamily="34" charset="0"/>
              </a:rPr>
              <a:t>print</a:t>
            </a:r>
            <a:r>
              <a:rPr lang="fr-FR" sz="900" dirty="0">
                <a:solidFill>
                  <a:prstClr val="black">
                    <a:lumMod val="75000"/>
                    <a:lumOff val="25000"/>
                  </a:prstClr>
                </a:solidFill>
                <a:latin typeface="Calibri" panose="020F0502020204030204" pitchFamily="34" charset="0"/>
              </a:rPr>
              <a:t> est conservé mais la version digitale va plus loin en créant un univers intuitif et enrichi.</a:t>
            </a:r>
          </a:p>
        </p:txBody>
      </p:sp>
      <p:sp>
        <p:nvSpPr>
          <p:cNvPr id="65" name="Rectangle 64"/>
          <p:cNvSpPr/>
          <p:nvPr/>
        </p:nvSpPr>
        <p:spPr>
          <a:xfrm>
            <a:off x="1313996" y="3657588"/>
            <a:ext cx="2152289" cy="3422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smtClean="0">
                <a:solidFill>
                  <a:prstClr val="black">
                    <a:lumMod val="65000"/>
                    <a:lumOff val="35000"/>
                  </a:prstClr>
                </a:solidFill>
                <a:latin typeface="Calibri" panose="020F0502020204030204" pitchFamily="34" charset="0"/>
              </a:rPr>
              <a:t>Les conditions générales</a:t>
            </a:r>
            <a:endParaRPr lang="fr-FR" sz="1000" b="1" dirty="0">
              <a:solidFill>
                <a:prstClr val="black">
                  <a:lumMod val="65000"/>
                  <a:lumOff val="35000"/>
                </a:prstClr>
              </a:solidFill>
              <a:latin typeface="Calibri" panose="020F0502020204030204" pitchFamily="34" charset="0"/>
            </a:endParaRPr>
          </a:p>
        </p:txBody>
      </p:sp>
      <p:sp>
        <p:nvSpPr>
          <p:cNvPr id="67" name="Rectangle 66"/>
          <p:cNvSpPr/>
          <p:nvPr/>
        </p:nvSpPr>
        <p:spPr>
          <a:xfrm>
            <a:off x="7007891" y="2703650"/>
            <a:ext cx="598045" cy="815903"/>
          </a:xfrm>
          <a:prstGeom prst="rect">
            <a:avLst/>
          </a:prstGeom>
          <a:solidFill>
            <a:schemeClr val="bg1"/>
          </a:solidFill>
          <a:ln w="3175">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smtClean="0">
                <a:solidFill>
                  <a:prstClr val="black">
                    <a:lumMod val="75000"/>
                    <a:lumOff val="25000"/>
                  </a:prstClr>
                </a:solidFill>
                <a:latin typeface="Calibri" panose="020F0502020204030204" pitchFamily="34" charset="0"/>
                <a:hlinkClick r:id="rId3"/>
              </a:rPr>
              <a:t>Clic ici</a:t>
            </a:r>
            <a:endParaRPr lang="fr-FR" sz="1000" dirty="0">
              <a:solidFill>
                <a:prstClr val="black">
                  <a:lumMod val="75000"/>
                  <a:lumOff val="25000"/>
                </a:prstClr>
              </a:solidFill>
              <a:latin typeface="Calibri" panose="020F0502020204030204" pitchFamily="34" charset="0"/>
            </a:endParaRPr>
          </a:p>
        </p:txBody>
      </p:sp>
      <p:sp>
        <p:nvSpPr>
          <p:cNvPr id="3" name="Rectangle 2"/>
          <p:cNvSpPr/>
          <p:nvPr/>
        </p:nvSpPr>
        <p:spPr>
          <a:xfrm>
            <a:off x="2049385" y="5890347"/>
            <a:ext cx="4572000" cy="276999"/>
          </a:xfrm>
          <a:prstGeom prst="rect">
            <a:avLst/>
          </a:prstGeom>
        </p:spPr>
        <p:txBody>
          <a:bodyPr>
            <a:spAutoFit/>
          </a:bodyPr>
          <a:lstStyle/>
          <a:p>
            <a:endParaRPr lang="fr-FR" sz="1200" dirty="0">
              <a:solidFill>
                <a:prstClr val="black"/>
              </a:solidFill>
              <a:latin typeface="Calibri" panose="020F0502020204030204" pitchFamily="34" charset="0"/>
            </a:endParaRPr>
          </a:p>
        </p:txBody>
      </p:sp>
      <p:sp>
        <p:nvSpPr>
          <p:cNvPr id="75" name="Rectangle 74"/>
          <p:cNvSpPr/>
          <p:nvPr/>
        </p:nvSpPr>
        <p:spPr>
          <a:xfrm>
            <a:off x="7007891" y="1743173"/>
            <a:ext cx="598045" cy="342206"/>
          </a:xfrm>
          <a:prstGeom prst="rect">
            <a:avLst/>
          </a:prstGeom>
          <a:solidFill>
            <a:schemeClr val="bg1"/>
          </a:solidFill>
          <a:ln w="3175">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smtClean="0">
                <a:solidFill>
                  <a:prstClr val="black">
                    <a:lumMod val="75000"/>
                    <a:lumOff val="25000"/>
                  </a:prstClr>
                </a:solidFill>
                <a:latin typeface="Calibri" panose="020F0502020204030204" pitchFamily="34" charset="0"/>
                <a:hlinkClick r:id="rId4"/>
              </a:rPr>
              <a:t>Clic ici</a:t>
            </a:r>
            <a:endParaRPr lang="fr-FR" sz="1000" dirty="0">
              <a:solidFill>
                <a:prstClr val="black">
                  <a:lumMod val="75000"/>
                  <a:lumOff val="25000"/>
                </a:prstClr>
              </a:solidFill>
              <a:latin typeface="Calibri" panose="020F0502020204030204" pitchFamily="34" charset="0"/>
            </a:endParaRPr>
          </a:p>
        </p:txBody>
      </p:sp>
      <p:sp>
        <p:nvSpPr>
          <p:cNvPr id="76" name="Rectangle 75"/>
          <p:cNvSpPr/>
          <p:nvPr/>
        </p:nvSpPr>
        <p:spPr>
          <a:xfrm>
            <a:off x="7007891" y="2223412"/>
            <a:ext cx="598045" cy="341492"/>
          </a:xfrm>
          <a:prstGeom prst="rect">
            <a:avLst/>
          </a:prstGeom>
          <a:solidFill>
            <a:schemeClr val="bg1"/>
          </a:solidFill>
          <a:ln w="3175">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smtClean="0">
                <a:solidFill>
                  <a:prstClr val="black">
                    <a:lumMod val="75000"/>
                    <a:lumOff val="25000"/>
                  </a:prstClr>
                </a:solidFill>
                <a:latin typeface="Calibri" panose="020F0502020204030204" pitchFamily="34" charset="0"/>
                <a:hlinkClick r:id="rId5"/>
              </a:rPr>
              <a:t>Clic ici</a:t>
            </a:r>
            <a:endParaRPr lang="fr-FR" sz="1000" dirty="0">
              <a:solidFill>
                <a:prstClr val="black">
                  <a:lumMod val="75000"/>
                  <a:lumOff val="25000"/>
                </a:prstClr>
              </a:solidFill>
              <a:latin typeface="Calibri" panose="020F0502020204030204" pitchFamily="34" charset="0"/>
            </a:endParaRPr>
          </a:p>
        </p:txBody>
      </p:sp>
      <p:sp>
        <p:nvSpPr>
          <p:cNvPr id="77" name="Rectangle 76"/>
          <p:cNvSpPr/>
          <p:nvPr/>
        </p:nvSpPr>
        <p:spPr>
          <a:xfrm>
            <a:off x="7007891" y="4137827"/>
            <a:ext cx="598045" cy="1022142"/>
          </a:xfrm>
          <a:prstGeom prst="rect">
            <a:avLst/>
          </a:prstGeom>
          <a:solidFill>
            <a:schemeClr val="bg1"/>
          </a:solidFill>
          <a:ln w="3175">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smtClean="0">
                <a:solidFill>
                  <a:prstClr val="black">
                    <a:lumMod val="75000"/>
                    <a:lumOff val="25000"/>
                  </a:prstClr>
                </a:solidFill>
                <a:latin typeface="Calibri" panose="020F0502020204030204" pitchFamily="34" charset="0"/>
                <a:hlinkClick r:id="rId6"/>
              </a:rPr>
              <a:t>Clic ici</a:t>
            </a:r>
            <a:endParaRPr lang="fr-FR" sz="1000" dirty="0">
              <a:solidFill>
                <a:prstClr val="black">
                  <a:lumMod val="75000"/>
                  <a:lumOff val="25000"/>
                </a:prstClr>
              </a:solidFill>
              <a:latin typeface="Calibri" panose="020F0502020204030204" pitchFamily="34" charset="0"/>
            </a:endParaRPr>
          </a:p>
        </p:txBody>
      </p:sp>
      <p:sp>
        <p:nvSpPr>
          <p:cNvPr id="79" name="Rectangle 78"/>
          <p:cNvSpPr/>
          <p:nvPr/>
        </p:nvSpPr>
        <p:spPr>
          <a:xfrm>
            <a:off x="7007891" y="5298004"/>
            <a:ext cx="598045" cy="730842"/>
          </a:xfrm>
          <a:prstGeom prst="rect">
            <a:avLst/>
          </a:prstGeom>
          <a:solidFill>
            <a:schemeClr val="bg1"/>
          </a:solidFill>
          <a:ln w="3175">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smtClean="0">
                <a:solidFill>
                  <a:prstClr val="black">
                    <a:lumMod val="75000"/>
                    <a:lumOff val="25000"/>
                  </a:prstClr>
                </a:solidFill>
                <a:latin typeface="Calibri" panose="020F0502020204030204" pitchFamily="34" charset="0"/>
                <a:hlinkClick r:id="rId7"/>
              </a:rPr>
              <a:t>Clic ici</a:t>
            </a:r>
            <a:endParaRPr lang="fr-FR" sz="1000" dirty="0">
              <a:solidFill>
                <a:prstClr val="black">
                  <a:lumMod val="75000"/>
                  <a:lumOff val="25000"/>
                </a:prstClr>
              </a:solidFill>
              <a:latin typeface="Calibri" panose="020F0502020204030204" pitchFamily="34" charset="0"/>
            </a:endParaRPr>
          </a:p>
        </p:txBody>
      </p:sp>
      <p:sp>
        <p:nvSpPr>
          <p:cNvPr id="80" name="Rectangle 79"/>
          <p:cNvSpPr/>
          <p:nvPr/>
        </p:nvSpPr>
        <p:spPr>
          <a:xfrm>
            <a:off x="7007891" y="3636665"/>
            <a:ext cx="598045" cy="362769"/>
          </a:xfrm>
          <a:prstGeom prst="rect">
            <a:avLst/>
          </a:prstGeom>
          <a:solidFill>
            <a:schemeClr val="bg1"/>
          </a:solidFill>
          <a:ln w="3175">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smtClean="0">
                <a:solidFill>
                  <a:prstClr val="black">
                    <a:lumMod val="75000"/>
                    <a:lumOff val="25000"/>
                  </a:prstClr>
                </a:solidFill>
                <a:latin typeface="Calibri" panose="020F0502020204030204" pitchFamily="34" charset="0"/>
                <a:hlinkClick r:id="rId8"/>
              </a:rPr>
              <a:t>Clic ici</a:t>
            </a:r>
            <a:endParaRPr lang="fr-FR" sz="1000" dirty="0">
              <a:solidFill>
                <a:prstClr val="black">
                  <a:lumMod val="75000"/>
                  <a:lumOff val="25000"/>
                </a:prstClr>
              </a:solidFill>
              <a:latin typeface="Calibri" panose="020F0502020204030204" pitchFamily="34" charset="0"/>
            </a:endParaRPr>
          </a:p>
        </p:txBody>
      </p:sp>
      <p:sp>
        <p:nvSpPr>
          <p:cNvPr id="82" name="Rectangle 81"/>
          <p:cNvSpPr/>
          <p:nvPr/>
        </p:nvSpPr>
        <p:spPr>
          <a:xfrm>
            <a:off x="3563540" y="3636666"/>
            <a:ext cx="3312368" cy="362769"/>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900" dirty="0" smtClean="0">
                <a:solidFill>
                  <a:prstClr val="black">
                    <a:lumMod val="75000"/>
                    <a:lumOff val="25000"/>
                  </a:prstClr>
                </a:solidFill>
                <a:latin typeface="Calibri" panose="020F0502020204030204" pitchFamily="34" charset="0"/>
              </a:rPr>
              <a:t>Tout savoir avec précision sur l’offre.</a:t>
            </a:r>
            <a:endParaRPr lang="fr-FR" sz="900" b="1" dirty="0">
              <a:solidFill>
                <a:prstClr val="black">
                  <a:lumMod val="75000"/>
                  <a:lumOff val="25000"/>
                </a:prstClr>
              </a:solidFill>
              <a:latin typeface="Calibri" panose="020F0502020204030204" pitchFamily="34" charset="0"/>
            </a:endParaRPr>
          </a:p>
        </p:txBody>
      </p:sp>
      <p:pic>
        <p:nvPicPr>
          <p:cNvPr id="87" name="Picture 4" descr="Résultat de recherche d'images pour &quot;nouveau&quot;"/>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42856" y="4457397"/>
            <a:ext cx="383002" cy="3830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233906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1"/>
          </p:nvPr>
        </p:nvSpPr>
        <p:spPr/>
        <p:txBody>
          <a:bodyPr/>
          <a:lstStyle/>
          <a:p>
            <a:fld id="{0536D7D7-E68B-4848-A580-3E20DDE126DB}" type="slidenum">
              <a:rPr lang="fr-FR" smtClean="0">
                <a:solidFill>
                  <a:prstClr val="white"/>
                </a:solidFill>
              </a:rPr>
              <a:pPr/>
              <a:t>12</a:t>
            </a:fld>
            <a:endParaRPr lang="fr-FR" dirty="0">
              <a:solidFill>
                <a:prstClr val="white"/>
              </a:solidFill>
            </a:endParaRPr>
          </a:p>
        </p:txBody>
      </p:sp>
      <p:sp>
        <p:nvSpPr>
          <p:cNvPr id="7" name="Titre 5"/>
          <p:cNvSpPr>
            <a:spLocks noGrp="1"/>
          </p:cNvSpPr>
          <p:nvPr>
            <p:ph type="title"/>
          </p:nvPr>
        </p:nvSpPr>
        <p:spPr>
          <a:xfrm>
            <a:off x="1043608" y="404664"/>
            <a:ext cx="3816424" cy="523220"/>
          </a:xfrm>
        </p:spPr>
        <p:txBody>
          <a:bodyPr/>
          <a:lstStyle/>
          <a:p>
            <a:r>
              <a:rPr lang="fr-FR" sz="2800" b="0" dirty="0" smtClean="0">
                <a:solidFill>
                  <a:srgbClr val="C00000"/>
                </a:solidFill>
                <a:latin typeface="Calibri" panose="020F0502020204030204" pitchFamily="34" charset="0"/>
                <a:cs typeface="Calibri" panose="020F0502020204030204" pitchFamily="34" charset="0"/>
              </a:rPr>
              <a:t>Tout savoir !</a:t>
            </a:r>
            <a:endParaRPr lang="fr-FR" sz="2800" b="0" dirty="0">
              <a:solidFill>
                <a:srgbClr val="C00000"/>
              </a:solidFill>
              <a:latin typeface="Calibri" panose="020F0502020204030204" pitchFamily="34" charset="0"/>
              <a:cs typeface="Calibri" panose="020F0502020204030204" pitchFamily="34" charset="0"/>
            </a:endParaRPr>
          </a:p>
        </p:txBody>
      </p:sp>
      <p:pic>
        <p:nvPicPr>
          <p:cNvPr id="9"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9767" r="8916"/>
          <a:stretch/>
        </p:blipFill>
        <p:spPr bwMode="auto">
          <a:xfrm>
            <a:off x="5655980" y="138"/>
            <a:ext cx="3596540" cy="6857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ZoneTexte 5"/>
          <p:cNvSpPr txBox="1"/>
          <p:nvPr/>
        </p:nvSpPr>
        <p:spPr>
          <a:xfrm>
            <a:off x="293561" y="2204864"/>
            <a:ext cx="5332452" cy="2954655"/>
          </a:xfrm>
          <a:prstGeom prst="rect">
            <a:avLst/>
          </a:prstGeom>
          <a:noFill/>
        </p:spPr>
        <p:txBody>
          <a:bodyPr wrap="square" rtlCol="0">
            <a:spAutoFit/>
          </a:bodyPr>
          <a:lstStyle/>
          <a:p>
            <a:endParaRPr lang="fr-FR" sz="2000" b="1" dirty="0">
              <a:solidFill>
                <a:prstClr val="black">
                  <a:lumMod val="50000"/>
                  <a:lumOff val="50000"/>
                </a:prstClr>
              </a:solidFill>
              <a:latin typeface="Calibri" panose="020F0502020204030204" pitchFamily="34" charset="0"/>
            </a:endParaRPr>
          </a:p>
          <a:p>
            <a:pPr marL="285750" indent="-285750">
              <a:buFont typeface="Wingdings" panose="05000000000000000000" pitchFamily="2" charset="2"/>
              <a:buChar char="q"/>
            </a:pPr>
            <a:r>
              <a:rPr lang="fr-FR" sz="2000" b="1" dirty="0" smtClean="0">
                <a:solidFill>
                  <a:srgbClr val="C00000"/>
                </a:solidFill>
                <a:latin typeface="Calibri" panose="020F0502020204030204" pitchFamily="34" charset="0"/>
              </a:rPr>
              <a:t>TOUT SAVOIR SUR L’ OFFRE GAV :</a:t>
            </a:r>
          </a:p>
          <a:p>
            <a:pPr lvl="1"/>
            <a:endParaRPr lang="fr-FR" sz="2000" b="1" dirty="0">
              <a:solidFill>
                <a:prstClr val="black">
                  <a:lumMod val="50000"/>
                  <a:lumOff val="50000"/>
                </a:prstClr>
              </a:solidFill>
              <a:latin typeface="Calibri" panose="020F0502020204030204" pitchFamily="34" charset="0"/>
            </a:endParaRPr>
          </a:p>
          <a:p>
            <a:pPr marL="800100" lvl="1" indent="-342900">
              <a:buFont typeface="Wingdings" panose="05000000000000000000" pitchFamily="2" charset="2"/>
              <a:buChar char="§"/>
            </a:pPr>
            <a:r>
              <a:rPr lang="fr-FR" dirty="0" smtClean="0">
                <a:solidFill>
                  <a:prstClr val="black">
                    <a:lumMod val="50000"/>
                    <a:lumOff val="50000"/>
                  </a:prstClr>
                </a:solidFill>
                <a:latin typeface="Calibri" panose="020F0502020204030204" pitchFamily="34" charset="0"/>
              </a:rPr>
              <a:t>Focus sur l’offre : </a:t>
            </a:r>
          </a:p>
          <a:p>
            <a:pPr marL="1257300" lvl="2" indent="-342900">
              <a:buFont typeface="Courier New" panose="02070309020205020404" pitchFamily="49" charset="0"/>
              <a:buChar char="o"/>
            </a:pPr>
            <a:r>
              <a:rPr lang="fr-FR" dirty="0" smtClean="0">
                <a:solidFill>
                  <a:prstClr val="black">
                    <a:lumMod val="50000"/>
                    <a:lumOff val="50000"/>
                  </a:prstClr>
                </a:solidFill>
                <a:latin typeface="Calibri" panose="020F0502020204030204" pitchFamily="34" charset="0"/>
              </a:rPr>
              <a:t>Les avantages</a:t>
            </a:r>
          </a:p>
          <a:p>
            <a:pPr marL="1257300" lvl="2" indent="-342900">
              <a:buFont typeface="Courier New" panose="02070309020205020404" pitchFamily="49" charset="0"/>
              <a:buChar char="o"/>
            </a:pPr>
            <a:r>
              <a:rPr lang="fr-FR" dirty="0" smtClean="0">
                <a:solidFill>
                  <a:prstClr val="black">
                    <a:lumMod val="50000"/>
                    <a:lumOff val="50000"/>
                  </a:prstClr>
                </a:solidFill>
                <a:latin typeface="Calibri" panose="020F0502020204030204" pitchFamily="34" charset="0"/>
              </a:rPr>
              <a:t>Les remises et avantages tarifaires</a:t>
            </a:r>
          </a:p>
          <a:p>
            <a:pPr marL="800100" lvl="1" indent="-342900">
              <a:buFont typeface="Wingdings" panose="05000000000000000000" pitchFamily="2" charset="2"/>
              <a:buChar char="§"/>
            </a:pPr>
            <a:r>
              <a:rPr lang="fr-FR" dirty="0" smtClean="0">
                <a:solidFill>
                  <a:prstClr val="black">
                    <a:lumMod val="50000"/>
                    <a:lumOff val="50000"/>
                  </a:prstClr>
                </a:solidFill>
                <a:latin typeface="Calibri" panose="020F0502020204030204" pitchFamily="34" charset="0"/>
              </a:rPr>
              <a:t>Qui contacter ?</a:t>
            </a:r>
          </a:p>
          <a:p>
            <a:pPr marL="800100" lvl="1" indent="-342900">
              <a:buFont typeface="Wingdings" panose="05000000000000000000" pitchFamily="2" charset="2"/>
              <a:buChar char="§"/>
            </a:pPr>
            <a:r>
              <a:rPr lang="fr-FR" dirty="0" smtClean="0">
                <a:solidFill>
                  <a:prstClr val="black">
                    <a:lumMod val="50000"/>
                    <a:lumOff val="50000"/>
                  </a:prstClr>
                </a:solidFill>
                <a:latin typeface="Calibri" panose="020F0502020204030204" pitchFamily="34" charset="0"/>
              </a:rPr>
              <a:t>Que dire ?</a:t>
            </a:r>
          </a:p>
          <a:p>
            <a:pPr marL="800100" lvl="1" indent="-342900">
              <a:buFont typeface="Wingdings" panose="05000000000000000000" pitchFamily="2" charset="2"/>
              <a:buChar char="§"/>
            </a:pPr>
            <a:r>
              <a:rPr lang="fr-FR" dirty="0" smtClean="0">
                <a:solidFill>
                  <a:prstClr val="black">
                    <a:lumMod val="50000"/>
                    <a:lumOff val="50000"/>
                  </a:prstClr>
                </a:solidFill>
                <a:latin typeface="Calibri" panose="020F0502020204030204" pitchFamily="34" charset="0"/>
              </a:rPr>
              <a:t>Digitalisons-nous !</a:t>
            </a:r>
          </a:p>
          <a:p>
            <a:pPr marL="800100" lvl="1" indent="-342900">
              <a:buFont typeface="Wingdings" panose="05000000000000000000" pitchFamily="2" charset="2"/>
              <a:buChar char="§"/>
            </a:pPr>
            <a:r>
              <a:rPr lang="fr-FR" dirty="0" smtClean="0">
                <a:solidFill>
                  <a:prstClr val="black">
                    <a:lumMod val="50000"/>
                    <a:lumOff val="50000"/>
                  </a:prstClr>
                </a:solidFill>
                <a:latin typeface="Calibri" panose="020F0502020204030204" pitchFamily="34" charset="0"/>
              </a:rPr>
              <a:t>Les outils à disposition</a:t>
            </a:r>
          </a:p>
        </p:txBody>
      </p:sp>
    </p:spTree>
    <p:extLst>
      <p:ext uri="{BB962C8B-B14F-4D97-AF65-F5344CB8AC3E}">
        <p14:creationId xmlns:p14="http://schemas.microsoft.com/office/powerpoint/2010/main" val="281859404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nvPr>
        </p:nvSpPr>
        <p:spPr>
          <a:xfrm>
            <a:off x="1115899" y="332656"/>
            <a:ext cx="7650456" cy="646331"/>
          </a:xfrm>
        </p:spPr>
        <p:txBody>
          <a:bodyPr/>
          <a:lstStyle/>
          <a:p>
            <a:r>
              <a:rPr lang="fr-FR" sz="2000" b="0" dirty="0" smtClean="0">
                <a:solidFill>
                  <a:srgbClr val="C00000"/>
                </a:solidFill>
                <a:latin typeface="Calibri" panose="020F0502020204030204" pitchFamily="34" charset="0"/>
                <a:cs typeface="Calibri" panose="020F0502020204030204" pitchFamily="34" charset="0"/>
              </a:rPr>
              <a:t>FOCUS SUR L’OFFRE GAV</a:t>
            </a:r>
            <a:br>
              <a:rPr lang="fr-FR" sz="2000" b="0" dirty="0" smtClean="0">
                <a:solidFill>
                  <a:srgbClr val="C00000"/>
                </a:solidFill>
                <a:latin typeface="Calibri" panose="020F0502020204030204" pitchFamily="34" charset="0"/>
                <a:cs typeface="Calibri" panose="020F0502020204030204" pitchFamily="34" charset="0"/>
              </a:rPr>
            </a:br>
            <a:r>
              <a:rPr lang="fr-FR" sz="1600" b="0" cap="none" dirty="0">
                <a:latin typeface="Calibri" panose="020F0502020204030204" pitchFamily="34" charset="0"/>
                <a:cs typeface="Calibri" panose="020F0502020204030204" pitchFamily="34" charset="0"/>
              </a:rPr>
              <a:t>Un choix entre deux </a:t>
            </a:r>
            <a:r>
              <a:rPr lang="fr-FR" sz="1600" b="0" cap="none" dirty="0" smtClean="0">
                <a:latin typeface="Calibri" panose="020F0502020204030204" pitchFamily="34" charset="0"/>
                <a:cs typeface="Calibri" panose="020F0502020204030204" pitchFamily="34" charset="0"/>
              </a:rPr>
              <a:t>formules et des solutions adaptées </a:t>
            </a:r>
            <a:r>
              <a:rPr lang="fr-FR" sz="1600" b="0" cap="none" dirty="0">
                <a:latin typeface="Calibri" panose="020F0502020204030204" pitchFamily="34" charset="0"/>
                <a:cs typeface="Calibri" panose="020F0502020204030204" pitchFamily="34" charset="0"/>
              </a:rPr>
              <a:t>au profil du </a:t>
            </a:r>
            <a:r>
              <a:rPr lang="fr-FR" sz="1600" b="0" cap="none" dirty="0" smtClean="0">
                <a:latin typeface="Calibri" panose="020F0502020204030204" pitchFamily="34" charset="0"/>
                <a:cs typeface="Calibri" panose="020F0502020204030204" pitchFamily="34" charset="0"/>
              </a:rPr>
              <a:t>client.</a:t>
            </a:r>
            <a:endParaRPr lang="fr-FR" sz="1600" b="0" dirty="0">
              <a:latin typeface="Calibri" panose="020F0502020204030204" pitchFamily="34" charset="0"/>
              <a:cs typeface="Calibri" panose="020F0502020204030204" pitchFamily="34" charset="0"/>
            </a:endParaRPr>
          </a:p>
        </p:txBody>
      </p:sp>
      <p:sp>
        <p:nvSpPr>
          <p:cNvPr id="2" name="Espace réservé du numéro de diapositive 1"/>
          <p:cNvSpPr>
            <a:spLocks noGrp="1"/>
          </p:cNvSpPr>
          <p:nvPr>
            <p:ph type="sldNum" sz="quarter" idx="15"/>
          </p:nvPr>
        </p:nvSpPr>
        <p:spPr/>
        <p:txBody>
          <a:bodyPr/>
          <a:lstStyle/>
          <a:p>
            <a:fld id="{0536D7D7-E68B-4848-A580-3E20DDE126DB}" type="slidenum">
              <a:rPr lang="fr-FR" smtClean="0">
                <a:solidFill>
                  <a:prstClr val="white"/>
                </a:solidFill>
                <a:latin typeface="Calibri" panose="020F0502020204030204" pitchFamily="34" charset="0"/>
                <a:cs typeface="Calibri" panose="020F0502020204030204" pitchFamily="34" charset="0"/>
              </a:rPr>
              <a:pPr/>
              <a:t>13</a:t>
            </a:fld>
            <a:endParaRPr lang="fr-FR" dirty="0">
              <a:solidFill>
                <a:prstClr val="white"/>
              </a:solidFill>
              <a:latin typeface="Calibri" panose="020F0502020204030204" pitchFamily="34" charset="0"/>
              <a:cs typeface="Calibri" panose="020F0502020204030204" pitchFamily="34" charset="0"/>
            </a:endParaRPr>
          </a:p>
        </p:txBody>
      </p:sp>
      <p:sp>
        <p:nvSpPr>
          <p:cNvPr id="25" name="Rectangle 24"/>
          <p:cNvSpPr/>
          <p:nvPr/>
        </p:nvSpPr>
        <p:spPr>
          <a:xfrm>
            <a:off x="462261" y="1347522"/>
            <a:ext cx="6336704" cy="523220"/>
          </a:xfrm>
          <a:prstGeom prst="rect">
            <a:avLst/>
          </a:prstGeom>
        </p:spPr>
        <p:txBody>
          <a:bodyPr wrap="square">
            <a:spAutoFit/>
          </a:bodyPr>
          <a:lstStyle/>
          <a:p>
            <a:pPr marL="285750" indent="-285750">
              <a:buFont typeface="Wingdings" panose="05000000000000000000" pitchFamily="2" charset="2"/>
              <a:buChar char="q"/>
            </a:pPr>
            <a:r>
              <a:rPr lang="fr-FR" sz="1400" b="1" dirty="0" smtClean="0">
                <a:solidFill>
                  <a:srgbClr val="C00000"/>
                </a:solidFill>
                <a:latin typeface="Calibri" panose="020F0502020204030204" pitchFamily="34" charset="0"/>
              </a:rPr>
              <a:t>2 formules </a:t>
            </a:r>
          </a:p>
          <a:p>
            <a:r>
              <a:rPr lang="fr-FR" sz="1400" b="1" dirty="0">
                <a:solidFill>
                  <a:srgbClr val="C00000"/>
                </a:solidFill>
                <a:latin typeface="Calibri" panose="020F0502020204030204" pitchFamily="34" charset="0"/>
              </a:rPr>
              <a:t> </a:t>
            </a:r>
            <a:r>
              <a:rPr lang="fr-FR" sz="1400" b="1" dirty="0" smtClean="0">
                <a:solidFill>
                  <a:srgbClr val="C00000"/>
                </a:solidFill>
                <a:latin typeface="Calibri" panose="020F0502020204030204" pitchFamily="34" charset="0"/>
              </a:rPr>
              <a:t> </a:t>
            </a:r>
            <a:r>
              <a:rPr lang="fr-FR" sz="1400" dirty="0" smtClean="0">
                <a:solidFill>
                  <a:prstClr val="black">
                    <a:lumMod val="50000"/>
                    <a:lumOff val="50000"/>
                  </a:prstClr>
                </a:solidFill>
                <a:latin typeface="Calibri" panose="020F0502020204030204" pitchFamily="34" charset="0"/>
              </a:rPr>
              <a:t>et</a:t>
            </a:r>
            <a:r>
              <a:rPr lang="fr-FR" sz="1400" b="1" dirty="0" smtClean="0">
                <a:solidFill>
                  <a:prstClr val="black">
                    <a:lumMod val="50000"/>
                    <a:lumOff val="50000"/>
                  </a:prstClr>
                </a:solidFill>
                <a:latin typeface="Calibri" panose="020F0502020204030204" pitchFamily="34" charset="0"/>
              </a:rPr>
              <a:t> </a:t>
            </a:r>
            <a:r>
              <a:rPr lang="fr-FR" sz="1400" b="1" dirty="0" smtClean="0">
                <a:solidFill>
                  <a:srgbClr val="C00000"/>
                </a:solidFill>
                <a:latin typeface="Calibri" panose="020F0502020204030204" pitchFamily="34" charset="0"/>
              </a:rPr>
              <a:t>2 solutions </a:t>
            </a:r>
            <a:r>
              <a:rPr lang="fr-FR" sz="1400" b="1" dirty="0" smtClean="0">
                <a:solidFill>
                  <a:prstClr val="black">
                    <a:lumMod val="50000"/>
                    <a:lumOff val="50000"/>
                  </a:prstClr>
                </a:solidFill>
                <a:latin typeface="Calibri" panose="020F0502020204030204" pitchFamily="34" charset="0"/>
              </a:rPr>
              <a:t>:</a:t>
            </a:r>
            <a:endParaRPr lang="fr-FR" sz="1400" b="1" dirty="0">
              <a:solidFill>
                <a:prstClr val="black">
                  <a:lumMod val="50000"/>
                  <a:lumOff val="50000"/>
                </a:prstClr>
              </a:solidFill>
              <a:latin typeface="Calibri" panose="020F0502020204030204" pitchFamily="34" charset="0"/>
            </a:endParaRPr>
          </a:p>
        </p:txBody>
      </p:sp>
      <p:sp>
        <p:nvSpPr>
          <p:cNvPr id="14" name="Rectangle 13"/>
          <p:cNvSpPr/>
          <p:nvPr/>
        </p:nvSpPr>
        <p:spPr>
          <a:xfrm>
            <a:off x="747322" y="2153117"/>
            <a:ext cx="1514831"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solidFill>
                  <a:schemeClr val="bg1"/>
                </a:solidFill>
                <a:latin typeface="Calibri" panose="020F0502020204030204" pitchFamily="34" charset="0"/>
              </a:rPr>
              <a:t>Solution Individuelle</a:t>
            </a:r>
          </a:p>
        </p:txBody>
      </p:sp>
      <p:sp>
        <p:nvSpPr>
          <p:cNvPr id="15" name="Rectangle 14"/>
          <p:cNvSpPr/>
          <p:nvPr/>
        </p:nvSpPr>
        <p:spPr>
          <a:xfrm>
            <a:off x="2334737" y="1213506"/>
            <a:ext cx="2721544" cy="324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solidFill>
                  <a:schemeClr val="tx1">
                    <a:lumMod val="65000"/>
                    <a:lumOff val="35000"/>
                  </a:schemeClr>
                </a:solidFill>
                <a:latin typeface="Calibri" panose="020F0502020204030204" pitchFamily="34" charset="0"/>
              </a:rPr>
              <a:t>Formule ESSENTIELLE</a:t>
            </a:r>
          </a:p>
        </p:txBody>
      </p:sp>
      <p:sp>
        <p:nvSpPr>
          <p:cNvPr id="21" name="Rectangle 20"/>
          <p:cNvSpPr/>
          <p:nvPr/>
        </p:nvSpPr>
        <p:spPr>
          <a:xfrm>
            <a:off x="2334890" y="2153116"/>
            <a:ext cx="2721391" cy="324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schemeClr val="tx1">
                    <a:lumMod val="65000"/>
                    <a:lumOff val="35000"/>
                  </a:schemeClr>
                </a:solidFill>
                <a:latin typeface="Calibri" panose="020F0502020204030204" pitchFamily="34" charset="0"/>
              </a:rPr>
              <a:t>9€ par mois</a:t>
            </a:r>
            <a:endParaRPr lang="fr-FR" sz="1100" b="1" dirty="0">
              <a:solidFill>
                <a:schemeClr val="tx1">
                  <a:lumMod val="65000"/>
                  <a:lumOff val="35000"/>
                </a:schemeClr>
              </a:solidFill>
              <a:latin typeface="Calibri" panose="020F0502020204030204" pitchFamily="34" charset="0"/>
            </a:endParaRPr>
          </a:p>
        </p:txBody>
      </p:sp>
      <p:sp>
        <p:nvSpPr>
          <p:cNvPr id="36" name="Carré corné 35"/>
          <p:cNvSpPr/>
          <p:nvPr/>
        </p:nvSpPr>
        <p:spPr>
          <a:xfrm>
            <a:off x="7452320" y="5596484"/>
            <a:ext cx="1500864" cy="498460"/>
          </a:xfrm>
          <a:prstGeom prst="foldedCorner">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smtClean="0">
                <a:latin typeface="Calibri" panose="020F0502020204030204" pitchFamily="34" charset="0"/>
              </a:rPr>
              <a:t>Tout sur les formules et solutions en annexe 2</a:t>
            </a:r>
            <a:endParaRPr lang="fr-FR" sz="1000" b="1" dirty="0">
              <a:latin typeface="Calibri" panose="020F0502020204030204" pitchFamily="34" charset="0"/>
            </a:endParaRPr>
          </a:p>
        </p:txBody>
      </p:sp>
      <p:sp>
        <p:nvSpPr>
          <p:cNvPr id="37" name="Rectangle 36"/>
          <p:cNvSpPr/>
          <p:nvPr/>
        </p:nvSpPr>
        <p:spPr>
          <a:xfrm>
            <a:off x="5151306" y="1220349"/>
            <a:ext cx="2731843" cy="3240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solidFill>
                  <a:schemeClr val="tx1">
                    <a:lumMod val="65000"/>
                    <a:lumOff val="35000"/>
                  </a:schemeClr>
                </a:solidFill>
                <a:latin typeface="Calibri" panose="020F0502020204030204" pitchFamily="34" charset="0"/>
              </a:rPr>
              <a:t>Formule INTEGRALE</a:t>
            </a:r>
          </a:p>
        </p:txBody>
      </p:sp>
      <p:sp>
        <p:nvSpPr>
          <p:cNvPr id="38" name="Rectangle 37"/>
          <p:cNvSpPr/>
          <p:nvPr/>
        </p:nvSpPr>
        <p:spPr>
          <a:xfrm>
            <a:off x="747322" y="2566131"/>
            <a:ext cx="1514831" cy="32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solidFill>
                  <a:schemeClr val="bg1"/>
                </a:solidFill>
                <a:latin typeface="Calibri" panose="020F0502020204030204" pitchFamily="34" charset="0"/>
              </a:rPr>
              <a:t>Solution Familiale</a:t>
            </a:r>
          </a:p>
        </p:txBody>
      </p:sp>
      <p:sp>
        <p:nvSpPr>
          <p:cNvPr id="39" name="Rectangle 38"/>
          <p:cNvSpPr/>
          <p:nvPr/>
        </p:nvSpPr>
        <p:spPr>
          <a:xfrm>
            <a:off x="2334890" y="2566130"/>
            <a:ext cx="2721391" cy="324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schemeClr val="tx1">
                    <a:lumMod val="65000"/>
                    <a:lumOff val="35000"/>
                  </a:schemeClr>
                </a:solidFill>
                <a:latin typeface="Calibri" panose="020F0502020204030204" pitchFamily="34" charset="0"/>
              </a:rPr>
              <a:t>18€ par mois</a:t>
            </a:r>
            <a:endParaRPr lang="fr-FR" sz="1100" b="1" dirty="0">
              <a:solidFill>
                <a:schemeClr val="tx1">
                  <a:lumMod val="65000"/>
                  <a:lumOff val="35000"/>
                </a:schemeClr>
              </a:solidFill>
              <a:latin typeface="Calibri" panose="020F0502020204030204" pitchFamily="34" charset="0"/>
            </a:endParaRPr>
          </a:p>
        </p:txBody>
      </p:sp>
      <p:sp>
        <p:nvSpPr>
          <p:cNvPr id="40" name="Rectangle 39"/>
          <p:cNvSpPr/>
          <p:nvPr/>
        </p:nvSpPr>
        <p:spPr>
          <a:xfrm>
            <a:off x="5149282" y="2155925"/>
            <a:ext cx="2733867" cy="3240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schemeClr val="tx1">
                    <a:lumMod val="65000"/>
                    <a:lumOff val="35000"/>
                  </a:schemeClr>
                </a:solidFill>
                <a:latin typeface="Calibri" panose="020F0502020204030204" pitchFamily="34" charset="0"/>
              </a:rPr>
              <a:t>12€ par mois</a:t>
            </a:r>
            <a:endParaRPr lang="fr-FR" sz="1100" b="1" dirty="0">
              <a:solidFill>
                <a:schemeClr val="tx1">
                  <a:lumMod val="65000"/>
                  <a:lumOff val="35000"/>
                </a:schemeClr>
              </a:solidFill>
              <a:latin typeface="Calibri" panose="020F0502020204030204" pitchFamily="34" charset="0"/>
            </a:endParaRPr>
          </a:p>
        </p:txBody>
      </p:sp>
      <p:sp>
        <p:nvSpPr>
          <p:cNvPr id="41" name="Rectangle 40"/>
          <p:cNvSpPr/>
          <p:nvPr/>
        </p:nvSpPr>
        <p:spPr>
          <a:xfrm>
            <a:off x="5149282" y="2568939"/>
            <a:ext cx="2733867" cy="3240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schemeClr val="tx1">
                    <a:lumMod val="65000"/>
                    <a:lumOff val="35000"/>
                  </a:schemeClr>
                </a:solidFill>
                <a:latin typeface="Calibri" panose="020F0502020204030204" pitchFamily="34" charset="0"/>
              </a:rPr>
              <a:t>24€ par mois</a:t>
            </a:r>
            <a:endParaRPr lang="fr-FR" sz="1100" b="1" dirty="0">
              <a:solidFill>
                <a:schemeClr val="tx1">
                  <a:lumMod val="65000"/>
                  <a:lumOff val="35000"/>
                </a:schemeClr>
              </a:solidFill>
              <a:latin typeface="Calibri" panose="020F0502020204030204" pitchFamily="34" charset="0"/>
            </a:endParaRPr>
          </a:p>
        </p:txBody>
      </p:sp>
      <p:sp>
        <p:nvSpPr>
          <p:cNvPr id="59" name="Rectangle 58"/>
          <p:cNvSpPr/>
          <p:nvPr/>
        </p:nvSpPr>
        <p:spPr>
          <a:xfrm>
            <a:off x="1620857" y="4940176"/>
            <a:ext cx="1479218" cy="430887"/>
          </a:xfrm>
          <a:prstGeom prst="rect">
            <a:avLst/>
          </a:prstGeom>
          <a:ln>
            <a:noFill/>
          </a:ln>
        </p:spPr>
        <p:txBody>
          <a:bodyPr wrap="square">
            <a:spAutoFit/>
          </a:bodyPr>
          <a:lstStyle/>
          <a:p>
            <a:pPr algn="ctr"/>
            <a:r>
              <a:rPr lang="fr-FR" sz="1050" i="1" dirty="0" smtClean="0">
                <a:solidFill>
                  <a:srgbClr val="C00000"/>
                </a:solidFill>
                <a:latin typeface="Calibri" panose="020F0502020204030204" pitchFamily="34" charset="0"/>
              </a:rPr>
              <a:t>Contrat </a:t>
            </a:r>
          </a:p>
          <a:p>
            <a:pPr algn="ctr"/>
            <a:r>
              <a:rPr lang="fr-FR" sz="1050" i="1" dirty="0" smtClean="0">
                <a:solidFill>
                  <a:srgbClr val="C00000"/>
                </a:solidFill>
                <a:latin typeface="Calibri" panose="020F0502020204030204" pitchFamily="34" charset="0"/>
              </a:rPr>
              <a:t>détenu</a:t>
            </a:r>
          </a:p>
        </p:txBody>
      </p:sp>
      <p:sp>
        <p:nvSpPr>
          <p:cNvPr id="60" name="Rectangle 59"/>
          <p:cNvSpPr/>
          <p:nvPr/>
        </p:nvSpPr>
        <p:spPr>
          <a:xfrm>
            <a:off x="4132456" y="4940176"/>
            <a:ext cx="2383760" cy="430887"/>
          </a:xfrm>
          <a:prstGeom prst="rect">
            <a:avLst/>
          </a:prstGeom>
          <a:ln>
            <a:noFill/>
          </a:ln>
        </p:spPr>
        <p:txBody>
          <a:bodyPr wrap="square">
            <a:spAutoFit/>
          </a:bodyPr>
          <a:lstStyle/>
          <a:p>
            <a:pPr algn="ctr"/>
            <a:r>
              <a:rPr lang="fr-FR" sz="1050" i="1" dirty="0" smtClean="0">
                <a:solidFill>
                  <a:srgbClr val="C00000"/>
                </a:solidFill>
                <a:latin typeface="Calibri" panose="020F0502020204030204" pitchFamily="34" charset="0"/>
              </a:rPr>
              <a:t>A partir du 2</a:t>
            </a:r>
            <a:r>
              <a:rPr lang="fr-FR" sz="1050" i="1" baseline="30000" dirty="0" smtClean="0">
                <a:solidFill>
                  <a:srgbClr val="C00000"/>
                </a:solidFill>
                <a:latin typeface="Calibri" panose="020F0502020204030204" pitchFamily="34" charset="0"/>
              </a:rPr>
              <a:t>ème</a:t>
            </a:r>
            <a:r>
              <a:rPr lang="fr-FR" sz="1050" i="1" dirty="0" smtClean="0">
                <a:solidFill>
                  <a:srgbClr val="C00000"/>
                </a:solidFill>
                <a:latin typeface="Calibri" panose="020F0502020204030204" pitchFamily="34" charset="0"/>
              </a:rPr>
              <a:t> contrat souscrit donnant droit à la remise à vie</a:t>
            </a:r>
            <a:endParaRPr lang="fr-FR" sz="1050" i="1" dirty="0">
              <a:solidFill>
                <a:srgbClr val="C00000"/>
              </a:solidFill>
              <a:latin typeface="Calibri" panose="020F0502020204030204" pitchFamily="34" charset="0"/>
            </a:endParaRPr>
          </a:p>
        </p:txBody>
      </p:sp>
      <p:sp>
        <p:nvSpPr>
          <p:cNvPr id="61" name="Carré corné 60"/>
          <p:cNvSpPr/>
          <p:nvPr/>
        </p:nvSpPr>
        <p:spPr>
          <a:xfrm>
            <a:off x="1871501" y="5318066"/>
            <a:ext cx="977930" cy="316361"/>
          </a:xfrm>
          <a:prstGeom prst="foldedCorner">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latin typeface="Calibri" panose="020F0502020204030204" pitchFamily="34" charset="0"/>
              </a:rPr>
              <a:t>AUTO</a:t>
            </a:r>
            <a:endParaRPr lang="fr-FR" sz="1200" b="1" dirty="0">
              <a:latin typeface="Calibri" panose="020F0502020204030204" pitchFamily="34" charset="0"/>
            </a:endParaRPr>
          </a:p>
        </p:txBody>
      </p:sp>
      <p:sp>
        <p:nvSpPr>
          <p:cNvPr id="62" name="Carré corné 61"/>
          <p:cNvSpPr/>
          <p:nvPr/>
        </p:nvSpPr>
        <p:spPr>
          <a:xfrm>
            <a:off x="1871501" y="5741701"/>
            <a:ext cx="977930" cy="316361"/>
          </a:xfrm>
          <a:prstGeom prst="foldedCorner">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latin typeface="Calibri" panose="020F0502020204030204" pitchFamily="34" charset="0"/>
              </a:rPr>
              <a:t>MRH*</a:t>
            </a:r>
            <a:endParaRPr lang="fr-FR" sz="1200" b="1" dirty="0">
              <a:latin typeface="Calibri" panose="020F0502020204030204" pitchFamily="34" charset="0"/>
            </a:endParaRPr>
          </a:p>
        </p:txBody>
      </p:sp>
      <p:sp>
        <p:nvSpPr>
          <p:cNvPr id="63" name="Carré corné 62"/>
          <p:cNvSpPr/>
          <p:nvPr/>
        </p:nvSpPr>
        <p:spPr>
          <a:xfrm>
            <a:off x="1871501" y="6136975"/>
            <a:ext cx="977930" cy="316361"/>
          </a:xfrm>
          <a:prstGeom prst="foldedCorner">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latin typeface="Calibri" panose="020F0502020204030204" pitchFamily="34" charset="0"/>
              </a:rPr>
              <a:t>GAV</a:t>
            </a:r>
            <a:endParaRPr lang="fr-FR" sz="1200" b="1" dirty="0">
              <a:latin typeface="Calibri" panose="020F0502020204030204" pitchFamily="34" charset="0"/>
            </a:endParaRPr>
          </a:p>
        </p:txBody>
      </p:sp>
      <p:sp>
        <p:nvSpPr>
          <p:cNvPr id="64" name="Flèche droite 63"/>
          <p:cNvSpPr/>
          <p:nvPr/>
        </p:nvSpPr>
        <p:spPr>
          <a:xfrm>
            <a:off x="3100075" y="5238092"/>
            <a:ext cx="595511" cy="1215244"/>
          </a:xfrm>
          <a:prstGeom prst="rightArrow">
            <a:avLst>
              <a:gd name="adj1" fmla="val 50000"/>
              <a:gd name="adj2" fmla="val 52897"/>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5" name="Carré corné 64"/>
          <p:cNvSpPr/>
          <p:nvPr/>
        </p:nvSpPr>
        <p:spPr>
          <a:xfrm>
            <a:off x="3834837" y="6165336"/>
            <a:ext cx="2943445" cy="288000"/>
          </a:xfrm>
          <a:prstGeom prst="foldedCorner">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latin typeface="Calibri" panose="020F0502020204030204" pitchFamily="34" charset="0"/>
              </a:rPr>
              <a:t>AUTO (toute formule) </a:t>
            </a:r>
            <a:r>
              <a:rPr lang="fr-FR" sz="1200" b="1" dirty="0" smtClean="0">
                <a:latin typeface="Calibri" panose="020F0502020204030204" pitchFamily="34" charset="0"/>
                <a:sym typeface="Wingdings" panose="05000000000000000000" pitchFamily="2" charset="2"/>
              </a:rPr>
              <a:t> -5%</a:t>
            </a:r>
            <a:endParaRPr lang="fr-FR" sz="1200" b="1" dirty="0">
              <a:latin typeface="Calibri" panose="020F0502020204030204" pitchFamily="34" charset="0"/>
            </a:endParaRPr>
          </a:p>
        </p:txBody>
      </p:sp>
      <p:sp>
        <p:nvSpPr>
          <p:cNvPr id="66" name="Carré corné 65"/>
          <p:cNvSpPr/>
          <p:nvPr/>
        </p:nvSpPr>
        <p:spPr>
          <a:xfrm>
            <a:off x="3834837" y="5346427"/>
            <a:ext cx="2943445" cy="288000"/>
          </a:xfrm>
          <a:prstGeom prst="foldedCorner">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latin typeface="Calibri" panose="020F0502020204030204" pitchFamily="34" charset="0"/>
              </a:rPr>
              <a:t>MRH </a:t>
            </a:r>
            <a:r>
              <a:rPr lang="fr-FR" sz="1200" b="1" dirty="0" smtClean="0">
                <a:latin typeface="Calibri" panose="020F0502020204030204" pitchFamily="34" charset="0"/>
                <a:sym typeface="Wingdings" panose="05000000000000000000" pitchFamily="2" charset="2"/>
              </a:rPr>
              <a:t> -7%</a:t>
            </a:r>
            <a:endParaRPr lang="fr-FR" sz="1200" b="1" dirty="0">
              <a:latin typeface="Calibri" panose="020F0502020204030204" pitchFamily="34" charset="0"/>
            </a:endParaRPr>
          </a:p>
        </p:txBody>
      </p:sp>
      <p:sp>
        <p:nvSpPr>
          <p:cNvPr id="67" name="Carré corné 66"/>
          <p:cNvSpPr/>
          <p:nvPr/>
        </p:nvSpPr>
        <p:spPr>
          <a:xfrm>
            <a:off x="3834837" y="5770062"/>
            <a:ext cx="2943445" cy="288000"/>
          </a:xfrm>
          <a:prstGeom prst="foldedCorner">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latin typeface="Calibri" panose="020F0502020204030204" pitchFamily="34" charset="0"/>
                <a:sym typeface="Wingdings" panose="05000000000000000000" pitchFamily="2" charset="2"/>
              </a:rPr>
              <a:t>GAV  -7%</a:t>
            </a:r>
            <a:endParaRPr lang="fr-FR" sz="1200" b="1" dirty="0">
              <a:latin typeface="Calibri" panose="020F0502020204030204" pitchFamily="34" charset="0"/>
            </a:endParaRPr>
          </a:p>
        </p:txBody>
      </p:sp>
      <p:sp>
        <p:nvSpPr>
          <p:cNvPr id="29" name="Rectangle 28"/>
          <p:cNvSpPr/>
          <p:nvPr/>
        </p:nvSpPr>
        <p:spPr>
          <a:xfrm>
            <a:off x="-11823" y="6654552"/>
            <a:ext cx="2319866" cy="230832"/>
          </a:xfrm>
          <a:prstGeom prst="rect">
            <a:avLst/>
          </a:prstGeom>
        </p:spPr>
        <p:txBody>
          <a:bodyPr wrap="none">
            <a:spAutoFit/>
          </a:bodyPr>
          <a:lstStyle/>
          <a:p>
            <a:r>
              <a:rPr lang="fr-FR" sz="900" dirty="0">
                <a:solidFill>
                  <a:prstClr val="black">
                    <a:lumMod val="50000"/>
                    <a:lumOff val="50000"/>
                  </a:prstClr>
                </a:solidFill>
                <a:latin typeface="Calibri" panose="020F0502020204030204" pitchFamily="34" charset="0"/>
              </a:rPr>
              <a:t>* Atteinte à l’Intégrité Physique et Psychique.</a:t>
            </a:r>
          </a:p>
        </p:txBody>
      </p:sp>
      <p:sp>
        <p:nvSpPr>
          <p:cNvPr id="31" name="Rectangle 30"/>
          <p:cNvSpPr/>
          <p:nvPr/>
        </p:nvSpPr>
        <p:spPr>
          <a:xfrm>
            <a:off x="2334890" y="1598771"/>
            <a:ext cx="2721391" cy="504056"/>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latin typeface="Calibri" panose="020F0502020204030204" pitchFamily="34" charset="0"/>
              </a:rPr>
              <a:t>Permet de faire </a:t>
            </a:r>
            <a:r>
              <a:rPr lang="fr-FR" sz="1000" dirty="0" smtClean="0">
                <a:solidFill>
                  <a:schemeClr val="tx1">
                    <a:lumMod val="75000"/>
                    <a:lumOff val="25000"/>
                  </a:schemeClr>
                </a:solidFill>
                <a:latin typeface="Calibri" panose="020F0502020204030204" pitchFamily="34" charset="0"/>
              </a:rPr>
              <a:t>face aux </a:t>
            </a:r>
            <a:r>
              <a:rPr lang="fr-FR" sz="1000" dirty="0">
                <a:solidFill>
                  <a:schemeClr val="tx1">
                    <a:lumMod val="75000"/>
                    <a:lumOff val="25000"/>
                  </a:schemeClr>
                </a:solidFill>
                <a:latin typeface="Calibri" panose="020F0502020204030204" pitchFamily="34" charset="0"/>
              </a:rPr>
              <a:t>conséquences </a:t>
            </a:r>
            <a:r>
              <a:rPr lang="fr-FR" sz="1000" dirty="0" smtClean="0">
                <a:solidFill>
                  <a:schemeClr val="tx1">
                    <a:lumMod val="75000"/>
                    <a:lumOff val="25000"/>
                  </a:schemeClr>
                </a:solidFill>
                <a:latin typeface="Calibri" panose="020F0502020204030204" pitchFamily="34" charset="0"/>
              </a:rPr>
              <a:t>PERMANENTES d’un </a:t>
            </a:r>
            <a:r>
              <a:rPr lang="fr-FR" sz="1000" dirty="0">
                <a:solidFill>
                  <a:schemeClr val="tx1">
                    <a:lumMod val="75000"/>
                    <a:lumOff val="25000"/>
                  </a:schemeClr>
                </a:solidFill>
                <a:latin typeface="Calibri" panose="020F0502020204030204" pitchFamily="34" charset="0"/>
              </a:rPr>
              <a:t>accident de la vie </a:t>
            </a:r>
            <a:r>
              <a:rPr lang="fr-FR" sz="1000" dirty="0" smtClean="0">
                <a:solidFill>
                  <a:schemeClr val="tx1">
                    <a:lumMod val="75000"/>
                    <a:lumOff val="25000"/>
                  </a:schemeClr>
                </a:solidFill>
                <a:latin typeface="Calibri" panose="020F0502020204030204" pitchFamily="34" charset="0"/>
              </a:rPr>
              <a:t>privée (AIPP* </a:t>
            </a:r>
            <a:r>
              <a:rPr lang="fr-FR" sz="1000" dirty="0">
                <a:solidFill>
                  <a:schemeClr val="tx1">
                    <a:lumMod val="75000"/>
                    <a:lumOff val="25000"/>
                  </a:schemeClr>
                </a:solidFill>
                <a:latin typeface="Calibri" panose="020F0502020204030204" pitchFamily="34" charset="0"/>
              </a:rPr>
              <a:t>&gt; 10%)</a:t>
            </a:r>
          </a:p>
        </p:txBody>
      </p:sp>
      <p:sp>
        <p:nvSpPr>
          <p:cNvPr id="32" name="Rectangle 31"/>
          <p:cNvSpPr/>
          <p:nvPr/>
        </p:nvSpPr>
        <p:spPr>
          <a:xfrm>
            <a:off x="5149282" y="1609893"/>
            <a:ext cx="2733867" cy="492934"/>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latin typeface="Calibri" panose="020F0502020204030204" pitchFamily="34" charset="0"/>
              </a:rPr>
              <a:t>Permet de faire </a:t>
            </a:r>
            <a:r>
              <a:rPr lang="fr-FR" sz="1000" dirty="0" smtClean="0">
                <a:solidFill>
                  <a:schemeClr val="tx1">
                    <a:lumMod val="75000"/>
                    <a:lumOff val="25000"/>
                  </a:schemeClr>
                </a:solidFill>
                <a:latin typeface="Calibri" panose="020F0502020204030204" pitchFamily="34" charset="0"/>
              </a:rPr>
              <a:t>face aux </a:t>
            </a:r>
            <a:r>
              <a:rPr lang="fr-FR" sz="1000" dirty="0">
                <a:solidFill>
                  <a:schemeClr val="tx1">
                    <a:lumMod val="75000"/>
                    <a:lumOff val="25000"/>
                  </a:schemeClr>
                </a:solidFill>
                <a:latin typeface="Calibri" panose="020F0502020204030204" pitchFamily="34" charset="0"/>
              </a:rPr>
              <a:t>conséquences </a:t>
            </a:r>
            <a:r>
              <a:rPr lang="fr-FR" sz="1000" dirty="0" smtClean="0">
                <a:solidFill>
                  <a:schemeClr val="tx1">
                    <a:lumMod val="75000"/>
                    <a:lumOff val="25000"/>
                  </a:schemeClr>
                </a:solidFill>
                <a:latin typeface="Calibri" panose="020F0502020204030204" pitchFamily="34" charset="0"/>
              </a:rPr>
              <a:t>TEMPORAIRES ou </a:t>
            </a:r>
            <a:r>
              <a:rPr lang="fr-FR" sz="1000" dirty="0">
                <a:solidFill>
                  <a:schemeClr val="tx1">
                    <a:lumMod val="75000"/>
                    <a:lumOff val="25000"/>
                  </a:schemeClr>
                </a:solidFill>
                <a:latin typeface="Calibri" panose="020F0502020204030204" pitchFamily="34" charset="0"/>
              </a:rPr>
              <a:t>PERMANENTES d’un accident de la vie </a:t>
            </a:r>
            <a:r>
              <a:rPr lang="fr-FR" sz="1000" dirty="0" smtClean="0">
                <a:solidFill>
                  <a:schemeClr val="tx1">
                    <a:lumMod val="75000"/>
                    <a:lumOff val="25000"/>
                  </a:schemeClr>
                </a:solidFill>
                <a:latin typeface="Calibri" panose="020F0502020204030204" pitchFamily="34" charset="0"/>
              </a:rPr>
              <a:t>privée (AIPP *&gt; </a:t>
            </a:r>
            <a:r>
              <a:rPr lang="fr-FR" sz="1000" dirty="0">
                <a:solidFill>
                  <a:schemeClr val="tx1">
                    <a:lumMod val="75000"/>
                    <a:lumOff val="25000"/>
                  </a:schemeClr>
                </a:solidFill>
                <a:latin typeface="Calibri" panose="020F0502020204030204" pitchFamily="34" charset="0"/>
              </a:rPr>
              <a:t>5%)</a:t>
            </a:r>
          </a:p>
        </p:txBody>
      </p:sp>
      <p:sp>
        <p:nvSpPr>
          <p:cNvPr id="34" name="Rectangle 33"/>
          <p:cNvSpPr/>
          <p:nvPr/>
        </p:nvSpPr>
        <p:spPr>
          <a:xfrm>
            <a:off x="469870" y="3356992"/>
            <a:ext cx="8674129" cy="677108"/>
          </a:xfrm>
          <a:prstGeom prst="rect">
            <a:avLst/>
          </a:prstGeom>
        </p:spPr>
        <p:txBody>
          <a:bodyPr wrap="square">
            <a:spAutoFit/>
          </a:bodyPr>
          <a:lstStyle/>
          <a:p>
            <a:pPr marL="285750" indent="-285750">
              <a:buFont typeface="Wingdings" panose="05000000000000000000" pitchFamily="2" charset="2"/>
              <a:buChar char="§"/>
            </a:pPr>
            <a:r>
              <a:rPr lang="fr-FR" sz="1400" b="1" dirty="0">
                <a:solidFill>
                  <a:srgbClr val="C00000"/>
                </a:solidFill>
                <a:latin typeface="Calibri" panose="020F0502020204030204" pitchFamily="34" charset="0"/>
                <a:ea typeface="+mj-ea"/>
                <a:cs typeface="Calibri" panose="020F0502020204030204" pitchFamily="34" charset="0"/>
              </a:rPr>
              <a:t>Du 17 septembre au 13 octobre 2019 : </a:t>
            </a:r>
            <a:r>
              <a:rPr lang="fr-FR" sz="1400" b="1" dirty="0" smtClean="0">
                <a:solidFill>
                  <a:srgbClr val="C00000"/>
                </a:solidFill>
                <a:latin typeface="Calibri" panose="020F0502020204030204" pitchFamily="34" charset="0"/>
                <a:ea typeface="+mj-ea"/>
                <a:cs typeface="Calibri" panose="020F0502020204030204" pitchFamily="34" charset="0"/>
              </a:rPr>
              <a:t>1 </a:t>
            </a:r>
            <a:r>
              <a:rPr lang="fr-FR" sz="1400" b="1" dirty="0">
                <a:solidFill>
                  <a:srgbClr val="C00000"/>
                </a:solidFill>
                <a:latin typeface="Calibri" panose="020F0502020204030204" pitchFamily="34" charset="0"/>
                <a:ea typeface="+mj-ea"/>
                <a:cs typeface="Calibri" panose="020F0502020204030204" pitchFamily="34" charset="0"/>
              </a:rPr>
              <a:t>mois de cotisation offert pour la souscription d’un </a:t>
            </a:r>
            <a:r>
              <a:rPr lang="fr-FR" sz="1400" b="1" dirty="0" smtClean="0">
                <a:solidFill>
                  <a:srgbClr val="C00000"/>
                </a:solidFill>
                <a:latin typeface="Calibri" panose="020F0502020204030204" pitchFamily="34" charset="0"/>
                <a:ea typeface="+mj-ea"/>
                <a:cs typeface="Calibri" panose="020F0502020204030204" pitchFamily="34" charset="0"/>
              </a:rPr>
              <a:t>contrat. </a:t>
            </a:r>
          </a:p>
          <a:p>
            <a:pPr lvl="1"/>
            <a:r>
              <a:rPr lang="fr-FR" sz="1200" i="1" dirty="0" smtClean="0">
                <a:solidFill>
                  <a:schemeClr val="tx1">
                    <a:lumMod val="50000"/>
                    <a:lumOff val="50000"/>
                  </a:schemeClr>
                </a:solidFill>
                <a:latin typeface="Calibri" panose="020F0502020204030204" pitchFamily="34" charset="0"/>
                <a:ea typeface="+mj-ea"/>
                <a:cs typeface="Calibri" panose="020F0502020204030204" pitchFamily="34" charset="0"/>
              </a:rPr>
              <a:t>La </a:t>
            </a:r>
            <a:r>
              <a:rPr lang="fr-FR" sz="1200" i="1" dirty="0">
                <a:solidFill>
                  <a:schemeClr val="tx1">
                    <a:lumMod val="50000"/>
                    <a:lumOff val="50000"/>
                  </a:schemeClr>
                </a:solidFill>
                <a:latin typeface="Calibri" panose="020F0502020204030204" pitchFamily="34" charset="0"/>
                <a:ea typeface="+mj-ea"/>
                <a:cs typeface="Calibri" panose="020F0502020204030204" pitchFamily="34" charset="0"/>
              </a:rPr>
              <a:t>r</a:t>
            </a:r>
            <a:r>
              <a:rPr lang="fr-FR" sz="1200" i="1" dirty="0" smtClean="0">
                <a:solidFill>
                  <a:schemeClr val="tx1">
                    <a:lumMod val="50000"/>
                    <a:lumOff val="50000"/>
                  </a:schemeClr>
                </a:solidFill>
                <a:latin typeface="Calibri" panose="020F0502020204030204" pitchFamily="34" charset="0"/>
                <a:ea typeface="+mj-ea"/>
                <a:cs typeface="Calibri" panose="020F0502020204030204" pitchFamily="34" charset="0"/>
              </a:rPr>
              <a:t>emise </a:t>
            </a:r>
            <a:r>
              <a:rPr lang="fr-FR" sz="1200" i="1" dirty="0">
                <a:solidFill>
                  <a:schemeClr val="tx1">
                    <a:lumMod val="50000"/>
                    <a:lumOff val="50000"/>
                  </a:schemeClr>
                </a:solidFill>
                <a:latin typeface="Calibri" panose="020F0502020204030204" pitchFamily="34" charset="0"/>
                <a:ea typeface="+mj-ea"/>
                <a:cs typeface="Calibri" panose="020F0502020204030204" pitchFamily="34" charset="0"/>
              </a:rPr>
              <a:t>automatique quelle que soit la formule et le canal de </a:t>
            </a:r>
            <a:r>
              <a:rPr lang="fr-FR" sz="1200" i="1" dirty="0" smtClean="0">
                <a:solidFill>
                  <a:schemeClr val="tx1">
                    <a:lumMod val="50000"/>
                    <a:lumOff val="50000"/>
                  </a:schemeClr>
                </a:solidFill>
                <a:latin typeface="Calibri" panose="020F0502020204030204" pitchFamily="34" charset="0"/>
                <a:ea typeface="+mj-ea"/>
                <a:cs typeface="Calibri" panose="020F0502020204030204" pitchFamily="34" charset="0"/>
              </a:rPr>
              <a:t>souscription. La </a:t>
            </a:r>
            <a:r>
              <a:rPr lang="fr-FR" sz="1200" i="1" dirty="0">
                <a:solidFill>
                  <a:schemeClr val="tx1">
                    <a:lumMod val="50000"/>
                    <a:lumOff val="50000"/>
                  </a:schemeClr>
                </a:solidFill>
                <a:latin typeface="Calibri" panose="020F0502020204030204" pitchFamily="34" charset="0"/>
                <a:ea typeface="+mj-ea"/>
                <a:cs typeface="Calibri" panose="020F0502020204030204" pitchFamily="34" charset="0"/>
              </a:rPr>
              <a:t>promotion peut être accordée jusqu’au 13/11/2019 pour toute transformation d’un devis, réalisé pendant la période promotionnelle, en </a:t>
            </a:r>
            <a:r>
              <a:rPr lang="fr-FR" sz="1200" i="1" dirty="0" smtClean="0">
                <a:solidFill>
                  <a:schemeClr val="tx1">
                    <a:lumMod val="50000"/>
                    <a:lumOff val="50000"/>
                  </a:schemeClr>
                </a:solidFill>
                <a:latin typeface="Calibri" panose="020F0502020204030204" pitchFamily="34" charset="0"/>
                <a:ea typeface="+mj-ea"/>
                <a:cs typeface="Calibri" panose="020F0502020204030204" pitchFamily="34" charset="0"/>
              </a:rPr>
              <a:t>souscription. </a:t>
            </a:r>
            <a:endParaRPr lang="fr-FR" sz="1200" i="1" dirty="0">
              <a:solidFill>
                <a:schemeClr val="tx1">
                  <a:lumMod val="50000"/>
                  <a:lumOff val="50000"/>
                </a:schemeClr>
              </a:solidFill>
              <a:latin typeface="Calibri" panose="020F0502020204030204" pitchFamily="34" charset="0"/>
              <a:ea typeface="+mj-ea"/>
              <a:cs typeface="Calibri" panose="020F0502020204030204" pitchFamily="34" charset="0"/>
            </a:endParaRPr>
          </a:p>
        </p:txBody>
      </p:sp>
      <p:sp>
        <p:nvSpPr>
          <p:cNvPr id="35" name="Rectangle 34"/>
          <p:cNvSpPr/>
          <p:nvPr/>
        </p:nvSpPr>
        <p:spPr>
          <a:xfrm>
            <a:off x="462261" y="3015556"/>
            <a:ext cx="3561744" cy="307777"/>
          </a:xfrm>
          <a:prstGeom prst="rect">
            <a:avLst/>
          </a:prstGeom>
        </p:spPr>
        <p:txBody>
          <a:bodyPr wrap="none">
            <a:spAutoFit/>
          </a:bodyPr>
          <a:lstStyle/>
          <a:p>
            <a:pPr marL="285750" indent="-285750">
              <a:buFont typeface="Wingdings" panose="05000000000000000000" pitchFamily="2" charset="2"/>
              <a:buChar char="q"/>
            </a:pPr>
            <a:r>
              <a:rPr lang="fr-FR" sz="1400" b="1" dirty="0">
                <a:solidFill>
                  <a:srgbClr val="C00000"/>
                </a:solidFill>
                <a:latin typeface="Calibri" panose="020F0502020204030204" pitchFamily="34" charset="0"/>
                <a:ea typeface="+mj-ea"/>
                <a:cs typeface="Calibri" panose="020F0502020204030204" pitchFamily="34" charset="0"/>
              </a:rPr>
              <a:t>D</a:t>
            </a:r>
            <a:r>
              <a:rPr lang="fr-FR" sz="1400" b="1" dirty="0" smtClean="0">
                <a:solidFill>
                  <a:srgbClr val="C00000"/>
                </a:solidFill>
                <a:latin typeface="Calibri" panose="020F0502020204030204" pitchFamily="34" charset="0"/>
                <a:ea typeface="+mj-ea"/>
                <a:cs typeface="Calibri" panose="020F0502020204030204" pitchFamily="34" charset="0"/>
              </a:rPr>
              <a:t>es </a:t>
            </a:r>
            <a:r>
              <a:rPr lang="fr-FR" sz="1400" b="1" dirty="0">
                <a:solidFill>
                  <a:srgbClr val="C00000"/>
                </a:solidFill>
                <a:latin typeface="Calibri" panose="020F0502020204030204" pitchFamily="34" charset="0"/>
                <a:ea typeface="+mj-ea"/>
                <a:cs typeface="Calibri" panose="020F0502020204030204" pitchFamily="34" charset="0"/>
              </a:rPr>
              <a:t>remises </a:t>
            </a:r>
            <a:r>
              <a:rPr lang="fr-FR" sz="1400" dirty="0">
                <a:solidFill>
                  <a:prstClr val="black">
                    <a:lumMod val="50000"/>
                    <a:lumOff val="50000"/>
                  </a:prstClr>
                </a:solidFill>
                <a:latin typeface="Calibri" panose="020F0502020204030204" pitchFamily="34" charset="0"/>
                <a:ea typeface="+mj-ea"/>
                <a:cs typeface="Calibri" panose="020F0502020204030204" pitchFamily="34" charset="0"/>
              </a:rPr>
              <a:t>disponibles pour nos </a:t>
            </a:r>
            <a:r>
              <a:rPr lang="fr-FR" sz="1400" dirty="0" smtClean="0">
                <a:solidFill>
                  <a:prstClr val="black">
                    <a:lumMod val="50000"/>
                    <a:lumOff val="50000"/>
                  </a:prstClr>
                </a:solidFill>
                <a:latin typeface="Calibri" panose="020F0502020204030204" pitchFamily="34" charset="0"/>
                <a:ea typeface="+mj-ea"/>
                <a:cs typeface="Calibri" panose="020F0502020204030204" pitchFamily="34" charset="0"/>
              </a:rPr>
              <a:t>clients : </a:t>
            </a:r>
            <a:endParaRPr lang="fr-FR" sz="1400" dirty="0">
              <a:solidFill>
                <a:prstClr val="black">
                  <a:lumMod val="50000"/>
                  <a:lumOff val="50000"/>
                </a:prstClr>
              </a:solidFill>
              <a:latin typeface="Calibri" panose="020F0502020204030204" pitchFamily="34" charset="0"/>
              <a:ea typeface="+mj-ea"/>
              <a:cs typeface="Calibri" panose="020F0502020204030204" pitchFamily="34" charset="0"/>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15250" y="6177"/>
            <a:ext cx="1144176" cy="1138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1" name="Rectangle 50"/>
          <p:cNvSpPr/>
          <p:nvPr/>
        </p:nvSpPr>
        <p:spPr>
          <a:xfrm>
            <a:off x="469871" y="4345940"/>
            <a:ext cx="8674128" cy="523220"/>
          </a:xfrm>
          <a:prstGeom prst="rect">
            <a:avLst/>
          </a:prstGeom>
        </p:spPr>
        <p:txBody>
          <a:bodyPr wrap="square">
            <a:spAutoFit/>
          </a:bodyPr>
          <a:lstStyle/>
          <a:p>
            <a:pPr marL="285750" indent="-285750">
              <a:buFont typeface="Wingdings" panose="05000000000000000000" pitchFamily="2" charset="2"/>
              <a:buChar char="§"/>
            </a:pPr>
            <a:r>
              <a:rPr lang="fr-FR" sz="1400" dirty="0">
                <a:solidFill>
                  <a:srgbClr val="C00000"/>
                </a:solidFill>
                <a:latin typeface="Calibri" panose="020F0502020204030204" pitchFamily="34" charset="0"/>
                <a:cs typeface="Calibri" panose="020F0502020204030204" pitchFamily="34" charset="0"/>
              </a:rPr>
              <a:t>Puis-je proposer d’ autres avantages tarifaires à mon client </a:t>
            </a:r>
            <a:r>
              <a:rPr lang="fr-FR" sz="1400" dirty="0" smtClean="0">
                <a:solidFill>
                  <a:srgbClr val="C00000"/>
                </a:solidFill>
                <a:latin typeface="Calibri" panose="020F0502020204030204" pitchFamily="34" charset="0"/>
                <a:cs typeface="Calibri" panose="020F0502020204030204" pitchFamily="34" charset="0"/>
              </a:rPr>
              <a:t>?</a:t>
            </a:r>
          </a:p>
          <a:p>
            <a:r>
              <a:rPr lang="fr-FR" sz="1400" dirty="0">
                <a:solidFill>
                  <a:prstClr val="black">
                    <a:lumMod val="50000"/>
                    <a:lumOff val="50000"/>
                  </a:prstClr>
                </a:solidFill>
                <a:latin typeface="Calibri" panose="020F0502020204030204" pitchFamily="34" charset="0"/>
                <a:cs typeface="Calibri" panose="020F0502020204030204" pitchFamily="34" charset="0"/>
              </a:rPr>
              <a:t> </a:t>
            </a:r>
            <a:r>
              <a:rPr lang="fr-FR" sz="1400" dirty="0" smtClean="0">
                <a:solidFill>
                  <a:prstClr val="black">
                    <a:lumMod val="50000"/>
                    <a:lumOff val="50000"/>
                  </a:prstClr>
                </a:solidFill>
                <a:latin typeface="Calibri" panose="020F0502020204030204" pitchFamily="34" charset="0"/>
                <a:cs typeface="Calibri" panose="020F0502020204030204" pitchFamily="34" charset="0"/>
              </a:rPr>
              <a:t>       </a:t>
            </a:r>
            <a:r>
              <a:rPr lang="fr-FR" sz="1200" dirty="0" smtClean="0">
                <a:solidFill>
                  <a:prstClr val="black">
                    <a:lumMod val="50000"/>
                    <a:lumOff val="50000"/>
                  </a:prstClr>
                </a:solidFill>
                <a:latin typeface="Calibri" panose="020F0502020204030204" pitchFamily="34" charset="0"/>
                <a:cs typeface="Calibri" panose="020F0502020204030204" pitchFamily="34" charset="0"/>
              </a:rPr>
              <a:t>L’offre </a:t>
            </a:r>
            <a:r>
              <a:rPr lang="fr-FR" sz="1200" dirty="0">
                <a:solidFill>
                  <a:prstClr val="black">
                    <a:lumMod val="50000"/>
                    <a:lumOff val="50000"/>
                  </a:prstClr>
                </a:solidFill>
                <a:latin typeface="Calibri" panose="020F0502020204030204" pitchFamily="34" charset="0"/>
                <a:cs typeface="Calibri" panose="020F0502020204030204" pitchFamily="34" charset="0"/>
              </a:rPr>
              <a:t>GAV est éligible à la </a:t>
            </a:r>
            <a:r>
              <a:rPr lang="fr-FR" sz="1200" b="1" dirty="0">
                <a:solidFill>
                  <a:srgbClr val="C00000"/>
                </a:solidFill>
                <a:latin typeface="Calibri" panose="020F0502020204030204" pitchFamily="34" charset="0"/>
                <a:cs typeface="Calibri" panose="020F0502020204030204" pitchFamily="34" charset="0"/>
              </a:rPr>
              <a:t>remise multi-vente </a:t>
            </a:r>
            <a:r>
              <a:rPr lang="fr-FR" sz="1200" dirty="0">
                <a:solidFill>
                  <a:prstClr val="black">
                    <a:lumMod val="50000"/>
                    <a:lumOff val="50000"/>
                  </a:prstClr>
                </a:solidFill>
                <a:latin typeface="Calibri" panose="020F0502020204030204" pitchFamily="34" charset="0"/>
                <a:cs typeface="Calibri" panose="020F0502020204030204" pitchFamily="34" charset="0"/>
              </a:rPr>
              <a:t>qui est une remise </a:t>
            </a:r>
            <a:r>
              <a:rPr lang="fr-FR" sz="1200" b="1" dirty="0">
                <a:solidFill>
                  <a:srgbClr val="C00000"/>
                </a:solidFill>
                <a:latin typeface="Calibri" panose="020F0502020204030204" pitchFamily="34" charset="0"/>
                <a:cs typeface="Calibri" panose="020F0502020204030204" pitchFamily="34" charset="0"/>
              </a:rPr>
              <a:t>à vie </a:t>
            </a:r>
            <a:r>
              <a:rPr lang="fr-FR" sz="1200" dirty="0">
                <a:solidFill>
                  <a:prstClr val="black">
                    <a:lumMod val="50000"/>
                    <a:lumOff val="50000"/>
                  </a:prstClr>
                </a:solidFill>
                <a:latin typeface="Calibri" panose="020F0502020204030204" pitchFamily="34" charset="0"/>
                <a:cs typeface="Calibri" panose="020F0502020204030204" pitchFamily="34" charset="0"/>
              </a:rPr>
              <a:t>à </a:t>
            </a:r>
            <a:r>
              <a:rPr lang="fr-FR" sz="1200" dirty="0" smtClean="0">
                <a:solidFill>
                  <a:prstClr val="black">
                    <a:lumMod val="50000"/>
                    <a:lumOff val="50000"/>
                  </a:prstClr>
                </a:solidFill>
                <a:latin typeface="Calibri" panose="020F0502020204030204" pitchFamily="34" charset="0"/>
                <a:cs typeface="Calibri" panose="020F0502020204030204" pitchFamily="34" charset="0"/>
              </a:rPr>
              <a:t>partir du </a:t>
            </a:r>
            <a:r>
              <a:rPr lang="fr-FR" sz="1200" dirty="0">
                <a:solidFill>
                  <a:prstClr val="black">
                    <a:lumMod val="50000"/>
                    <a:lumOff val="50000"/>
                  </a:prstClr>
                </a:solidFill>
                <a:latin typeface="Calibri" panose="020F0502020204030204" pitchFamily="34" charset="0"/>
                <a:cs typeface="Calibri" panose="020F0502020204030204" pitchFamily="34" charset="0"/>
              </a:rPr>
              <a:t>2ème contrat </a:t>
            </a:r>
            <a:r>
              <a:rPr lang="fr-FR" sz="1200" dirty="0" smtClean="0">
                <a:solidFill>
                  <a:prstClr val="black">
                    <a:lumMod val="50000"/>
                    <a:lumOff val="50000"/>
                  </a:prstClr>
                </a:solidFill>
                <a:latin typeface="Calibri" panose="020F0502020204030204" pitchFamily="34" charset="0"/>
                <a:cs typeface="Calibri" panose="020F0502020204030204" pitchFamily="34" charset="0"/>
              </a:rPr>
              <a:t>souscrit :</a:t>
            </a:r>
            <a:endParaRPr lang="fr-FR" sz="1400" dirty="0">
              <a:solidFill>
                <a:prstClr val="black">
                  <a:lumMod val="50000"/>
                  <a:lumOff val="50000"/>
                </a:prstClr>
              </a:solidFill>
            </a:endParaRPr>
          </a:p>
        </p:txBody>
      </p:sp>
      <p:pic>
        <p:nvPicPr>
          <p:cNvPr id="33" name="Picture 4" descr="Résultat de recherche d'images pour &quot;nouveau&quo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224" y="3468154"/>
            <a:ext cx="504056" cy="5040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04458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nvPr>
        </p:nvSpPr>
        <p:spPr>
          <a:xfrm>
            <a:off x="1115899" y="332656"/>
            <a:ext cx="7650456" cy="646331"/>
          </a:xfrm>
        </p:spPr>
        <p:txBody>
          <a:bodyPr/>
          <a:lstStyle/>
          <a:p>
            <a:r>
              <a:rPr lang="fr-FR" sz="2000" b="0" dirty="0" smtClean="0">
                <a:solidFill>
                  <a:srgbClr val="C00000"/>
                </a:solidFill>
                <a:latin typeface="Calibri" panose="020F0502020204030204" pitchFamily="34" charset="0"/>
                <a:cs typeface="Calibri" panose="020F0502020204030204" pitchFamily="34" charset="0"/>
              </a:rPr>
              <a:t>FOCUS SUR L’OFFRE GAV</a:t>
            </a:r>
            <a:br>
              <a:rPr lang="fr-FR" sz="2000" b="0" dirty="0" smtClean="0">
                <a:solidFill>
                  <a:srgbClr val="C00000"/>
                </a:solidFill>
                <a:latin typeface="Calibri" panose="020F0502020204030204" pitchFamily="34" charset="0"/>
                <a:cs typeface="Calibri" panose="020F0502020204030204" pitchFamily="34" charset="0"/>
              </a:rPr>
            </a:br>
            <a:r>
              <a:rPr lang="fr-FR" sz="1600" b="0" cap="none" dirty="0" smtClean="0">
                <a:latin typeface="Calibri" panose="020F0502020204030204" pitchFamily="34" charset="0"/>
                <a:cs typeface="Calibri" panose="020F0502020204030204" pitchFamily="34" charset="0"/>
              </a:rPr>
              <a:t>Les avantages de notre offre</a:t>
            </a:r>
            <a:endParaRPr lang="fr-FR" sz="1600" b="0" dirty="0">
              <a:latin typeface="Calibri" panose="020F0502020204030204" pitchFamily="34" charset="0"/>
              <a:cs typeface="Calibri" panose="020F0502020204030204" pitchFamily="34" charset="0"/>
            </a:endParaRPr>
          </a:p>
        </p:txBody>
      </p:sp>
      <p:sp>
        <p:nvSpPr>
          <p:cNvPr id="25" name="Rectangle 24"/>
          <p:cNvSpPr/>
          <p:nvPr/>
        </p:nvSpPr>
        <p:spPr>
          <a:xfrm>
            <a:off x="462261" y="1347522"/>
            <a:ext cx="6336704" cy="307777"/>
          </a:xfrm>
          <a:prstGeom prst="rect">
            <a:avLst/>
          </a:prstGeom>
        </p:spPr>
        <p:txBody>
          <a:bodyPr wrap="square">
            <a:spAutoFit/>
          </a:bodyPr>
          <a:lstStyle/>
          <a:p>
            <a:pPr marL="285750" indent="-285750">
              <a:buFont typeface="Wingdings" panose="05000000000000000000" pitchFamily="2" charset="2"/>
              <a:buChar char="q"/>
            </a:pPr>
            <a:r>
              <a:rPr lang="fr-FR" sz="1400" b="1" dirty="0" smtClean="0">
                <a:solidFill>
                  <a:srgbClr val="C00000"/>
                </a:solidFill>
                <a:latin typeface="Calibri" panose="020F0502020204030204" pitchFamily="34" charset="0"/>
              </a:rPr>
              <a:t>3 axes essentiels :</a:t>
            </a:r>
            <a:endParaRPr lang="fr-FR" sz="1400" b="1" dirty="0">
              <a:solidFill>
                <a:prstClr val="black">
                  <a:lumMod val="50000"/>
                  <a:lumOff val="50000"/>
                </a:prstClr>
              </a:solidFill>
              <a:latin typeface="Calibri" panose="020F0502020204030204" pitchFamily="34" charset="0"/>
            </a:endParaRPr>
          </a:p>
        </p:txBody>
      </p:sp>
      <p:sp>
        <p:nvSpPr>
          <p:cNvPr id="15" name="Rectangle 14"/>
          <p:cNvSpPr/>
          <p:nvPr/>
        </p:nvSpPr>
        <p:spPr>
          <a:xfrm>
            <a:off x="471786" y="1844824"/>
            <a:ext cx="2721544" cy="324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solidFill>
                  <a:prstClr val="black">
                    <a:lumMod val="65000"/>
                    <a:lumOff val="35000"/>
                  </a:prstClr>
                </a:solidFill>
                <a:latin typeface="Calibri" panose="020F0502020204030204" pitchFamily="34" charset="0"/>
              </a:rPr>
              <a:t>ASSISTANCE</a:t>
            </a:r>
            <a:endParaRPr lang="fr-FR" sz="1200" b="1" dirty="0">
              <a:solidFill>
                <a:prstClr val="black">
                  <a:lumMod val="65000"/>
                  <a:lumOff val="35000"/>
                </a:prstClr>
              </a:solidFill>
              <a:latin typeface="Calibri" panose="020F0502020204030204" pitchFamily="34" charset="0"/>
            </a:endParaRPr>
          </a:p>
        </p:txBody>
      </p:sp>
      <p:sp>
        <p:nvSpPr>
          <p:cNvPr id="37" name="Rectangle 36"/>
          <p:cNvSpPr/>
          <p:nvPr/>
        </p:nvSpPr>
        <p:spPr>
          <a:xfrm>
            <a:off x="3251393" y="1844824"/>
            <a:ext cx="2731843" cy="324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solidFill>
                  <a:prstClr val="black">
                    <a:lumMod val="65000"/>
                    <a:lumOff val="35000"/>
                  </a:prstClr>
                </a:solidFill>
                <a:latin typeface="Calibri" panose="020F0502020204030204" pitchFamily="34" charset="0"/>
              </a:rPr>
              <a:t>EN CAS D’AIPP*</a:t>
            </a:r>
            <a:endParaRPr lang="fr-FR" sz="1200" b="1" dirty="0">
              <a:solidFill>
                <a:prstClr val="black">
                  <a:lumMod val="65000"/>
                  <a:lumOff val="35000"/>
                </a:prstClr>
              </a:solidFill>
              <a:latin typeface="Calibri" panose="020F0502020204030204" pitchFamily="34" charset="0"/>
            </a:endParaRPr>
          </a:p>
        </p:txBody>
      </p:sp>
      <p:sp>
        <p:nvSpPr>
          <p:cNvPr id="31" name="Rectangle 30"/>
          <p:cNvSpPr/>
          <p:nvPr/>
        </p:nvSpPr>
        <p:spPr>
          <a:xfrm>
            <a:off x="462261" y="2276872"/>
            <a:ext cx="2721391" cy="2304256"/>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prstClr val="black">
                    <a:lumMod val="75000"/>
                    <a:lumOff val="25000"/>
                  </a:prstClr>
                </a:solidFill>
                <a:latin typeface="Calibri" panose="020F0502020204030204" pitchFamily="34" charset="0"/>
              </a:rPr>
              <a:t>Pour tout accident garanti (sans même que le taux d’AIPP soit atteint) : </a:t>
            </a:r>
          </a:p>
          <a:p>
            <a:pPr algn="ctr"/>
            <a:endParaRPr lang="fr-FR" sz="1100" dirty="0" smtClean="0">
              <a:solidFill>
                <a:prstClr val="black">
                  <a:lumMod val="75000"/>
                  <a:lumOff val="25000"/>
                </a:prstClr>
              </a:solidFill>
              <a:latin typeface="Calibri" panose="020F0502020204030204" pitchFamily="34" charset="0"/>
            </a:endParaRPr>
          </a:p>
          <a:p>
            <a:pPr algn="ctr"/>
            <a:r>
              <a:rPr lang="fr-FR" sz="1100" dirty="0" smtClean="0">
                <a:solidFill>
                  <a:prstClr val="black">
                    <a:lumMod val="75000"/>
                    <a:lumOff val="25000"/>
                  </a:prstClr>
                </a:solidFill>
                <a:latin typeface="Calibri" panose="020F0502020204030204" pitchFamily="34" charset="0"/>
              </a:rPr>
              <a:t>Aide à domicile, </a:t>
            </a:r>
          </a:p>
          <a:p>
            <a:pPr algn="ctr"/>
            <a:r>
              <a:rPr lang="fr-FR" sz="1100" dirty="0" smtClean="0">
                <a:solidFill>
                  <a:prstClr val="black">
                    <a:lumMod val="75000"/>
                    <a:lumOff val="25000"/>
                  </a:prstClr>
                </a:solidFill>
                <a:latin typeface="Calibri" panose="020F0502020204030204" pitchFamily="34" charset="0"/>
              </a:rPr>
              <a:t>présence d’un proche au chevet, </a:t>
            </a:r>
          </a:p>
          <a:p>
            <a:pPr algn="ctr"/>
            <a:r>
              <a:rPr lang="fr-FR" sz="1100" dirty="0" smtClean="0">
                <a:solidFill>
                  <a:prstClr val="black">
                    <a:lumMod val="75000"/>
                    <a:lumOff val="25000"/>
                  </a:prstClr>
                </a:solidFill>
                <a:latin typeface="Calibri" panose="020F0502020204030204" pitchFamily="34" charset="0"/>
              </a:rPr>
              <a:t>garde des animaux de compagnie,</a:t>
            </a:r>
          </a:p>
          <a:p>
            <a:pPr algn="ctr"/>
            <a:r>
              <a:rPr lang="fr-FR" sz="1100" dirty="0" smtClean="0">
                <a:solidFill>
                  <a:prstClr val="black">
                    <a:lumMod val="75000"/>
                    <a:lumOff val="25000"/>
                  </a:prstClr>
                </a:solidFill>
                <a:latin typeface="Calibri" panose="020F0502020204030204" pitchFamily="34" charset="0"/>
              </a:rPr>
              <a:t>rapatriement en cas d’accident, </a:t>
            </a:r>
          </a:p>
          <a:p>
            <a:pPr algn="ctr"/>
            <a:r>
              <a:rPr lang="fr-FR" sz="1100" dirty="0" smtClean="0">
                <a:solidFill>
                  <a:prstClr val="black">
                    <a:lumMod val="75000"/>
                    <a:lumOff val="25000"/>
                  </a:prstClr>
                </a:solidFill>
                <a:latin typeface="Calibri" panose="020F0502020204030204" pitchFamily="34" charset="0"/>
              </a:rPr>
              <a:t>service de livraison de médicaments ou accompagnement en cas de handicap.</a:t>
            </a:r>
            <a:endParaRPr lang="fr-FR" sz="1100" dirty="0">
              <a:solidFill>
                <a:prstClr val="black">
                  <a:lumMod val="75000"/>
                  <a:lumOff val="25000"/>
                </a:prstClr>
              </a:solidFill>
              <a:latin typeface="Calibri" panose="020F0502020204030204" pitchFamily="34" charset="0"/>
            </a:endParaRPr>
          </a:p>
        </p:txBody>
      </p:sp>
      <p:pic>
        <p:nvPicPr>
          <p:cNvPr id="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15250" y="6177"/>
            <a:ext cx="1144176" cy="1138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3" name="Rectangle 32"/>
          <p:cNvSpPr/>
          <p:nvPr/>
        </p:nvSpPr>
        <p:spPr>
          <a:xfrm>
            <a:off x="6084268" y="1844824"/>
            <a:ext cx="2731843" cy="3240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solidFill>
                  <a:prstClr val="black">
                    <a:lumMod val="65000"/>
                    <a:lumOff val="35000"/>
                  </a:prstClr>
                </a:solidFill>
                <a:latin typeface="Calibri" panose="020F0502020204030204" pitchFamily="34" charset="0"/>
              </a:rPr>
              <a:t>EN CAS DE DECES</a:t>
            </a:r>
            <a:endParaRPr lang="fr-FR" sz="1200" b="1" dirty="0">
              <a:solidFill>
                <a:prstClr val="black">
                  <a:lumMod val="65000"/>
                  <a:lumOff val="35000"/>
                </a:prstClr>
              </a:solidFill>
              <a:latin typeface="Calibri" panose="020F0502020204030204" pitchFamily="34" charset="0"/>
            </a:endParaRPr>
          </a:p>
        </p:txBody>
      </p:sp>
      <p:sp>
        <p:nvSpPr>
          <p:cNvPr id="42" name="Rectangle 41"/>
          <p:cNvSpPr/>
          <p:nvPr/>
        </p:nvSpPr>
        <p:spPr>
          <a:xfrm>
            <a:off x="-11823" y="6654552"/>
            <a:ext cx="2319866" cy="230832"/>
          </a:xfrm>
          <a:prstGeom prst="rect">
            <a:avLst/>
          </a:prstGeom>
        </p:spPr>
        <p:txBody>
          <a:bodyPr wrap="none">
            <a:spAutoFit/>
          </a:bodyPr>
          <a:lstStyle/>
          <a:p>
            <a:r>
              <a:rPr lang="fr-FR" sz="900" dirty="0">
                <a:solidFill>
                  <a:prstClr val="black">
                    <a:lumMod val="50000"/>
                    <a:lumOff val="50000"/>
                  </a:prstClr>
                </a:solidFill>
                <a:latin typeface="Calibri" panose="020F0502020204030204" pitchFamily="34" charset="0"/>
              </a:rPr>
              <a:t>* Atteinte à l’Intégrité Physique et Psychique.</a:t>
            </a:r>
          </a:p>
        </p:txBody>
      </p:sp>
      <p:sp>
        <p:nvSpPr>
          <p:cNvPr id="43" name="Rectangle 42"/>
          <p:cNvSpPr/>
          <p:nvPr/>
        </p:nvSpPr>
        <p:spPr>
          <a:xfrm>
            <a:off x="3251393" y="2276872"/>
            <a:ext cx="2731843" cy="2304256"/>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solidFill>
                  <a:prstClr val="black">
                    <a:lumMod val="75000"/>
                    <a:lumOff val="25000"/>
                  </a:prstClr>
                </a:solidFill>
                <a:latin typeface="Calibri" panose="020F0502020204030204" pitchFamily="34" charset="0"/>
              </a:rPr>
              <a:t>Couvrir le déficit fonctionnel permanent et la perte de revenus</a:t>
            </a:r>
            <a:r>
              <a:rPr lang="fr-FR" sz="1100" b="1" dirty="0" smtClean="0">
                <a:solidFill>
                  <a:prstClr val="black">
                    <a:lumMod val="75000"/>
                    <a:lumOff val="25000"/>
                  </a:prstClr>
                </a:solidFill>
                <a:latin typeface="Calibri" panose="020F0502020204030204" pitchFamily="34" charset="0"/>
              </a:rPr>
              <a:t>.</a:t>
            </a:r>
          </a:p>
          <a:p>
            <a:pPr algn="ctr"/>
            <a:endParaRPr lang="fr-FR" sz="1100" dirty="0">
              <a:solidFill>
                <a:prstClr val="black">
                  <a:lumMod val="75000"/>
                  <a:lumOff val="25000"/>
                </a:prstClr>
              </a:solidFill>
              <a:latin typeface="Calibri" panose="020F0502020204030204" pitchFamily="34" charset="0"/>
            </a:endParaRPr>
          </a:p>
          <a:p>
            <a:pPr algn="ctr"/>
            <a:r>
              <a:rPr lang="fr-FR" sz="1100" dirty="0">
                <a:solidFill>
                  <a:prstClr val="black">
                    <a:lumMod val="75000"/>
                    <a:lumOff val="25000"/>
                  </a:prstClr>
                </a:solidFill>
                <a:latin typeface="Calibri" panose="020F0502020204030204" pitchFamily="34" charset="0"/>
              </a:rPr>
              <a:t>Prise en charge :</a:t>
            </a:r>
          </a:p>
          <a:p>
            <a:pPr algn="ctr"/>
            <a:r>
              <a:rPr lang="fr-FR" sz="1100" dirty="0" smtClean="0">
                <a:solidFill>
                  <a:prstClr val="black">
                    <a:lumMod val="75000"/>
                    <a:lumOff val="25000"/>
                  </a:prstClr>
                </a:solidFill>
                <a:latin typeface="Calibri" panose="020F0502020204030204" pitchFamily="34" charset="0"/>
              </a:rPr>
              <a:t>- des </a:t>
            </a:r>
            <a:r>
              <a:rPr lang="fr-FR" sz="1100" dirty="0">
                <a:solidFill>
                  <a:prstClr val="black">
                    <a:lumMod val="75000"/>
                    <a:lumOff val="25000"/>
                  </a:prstClr>
                </a:solidFill>
                <a:latin typeface="Calibri" panose="020F0502020204030204" pitchFamily="34" charset="0"/>
              </a:rPr>
              <a:t>préjudices esthétiques ou d’agrément,</a:t>
            </a:r>
          </a:p>
          <a:p>
            <a:pPr algn="ctr"/>
            <a:r>
              <a:rPr lang="fr-FR" sz="1100" dirty="0" smtClean="0">
                <a:solidFill>
                  <a:prstClr val="black">
                    <a:lumMod val="75000"/>
                    <a:lumOff val="25000"/>
                  </a:prstClr>
                </a:solidFill>
                <a:latin typeface="Calibri" panose="020F0502020204030204" pitchFamily="34" charset="0"/>
              </a:rPr>
              <a:t>- des </a:t>
            </a:r>
            <a:r>
              <a:rPr lang="fr-FR" sz="1100" dirty="0">
                <a:solidFill>
                  <a:prstClr val="black">
                    <a:lumMod val="75000"/>
                    <a:lumOff val="25000"/>
                  </a:prstClr>
                </a:solidFill>
                <a:latin typeface="Calibri" panose="020F0502020204030204" pitchFamily="34" charset="0"/>
              </a:rPr>
              <a:t>souffrances endurées,</a:t>
            </a:r>
          </a:p>
          <a:p>
            <a:pPr algn="ctr"/>
            <a:r>
              <a:rPr lang="fr-FR" sz="1100" dirty="0" smtClean="0">
                <a:solidFill>
                  <a:prstClr val="black">
                    <a:lumMod val="75000"/>
                    <a:lumOff val="25000"/>
                  </a:prstClr>
                </a:solidFill>
                <a:latin typeface="Calibri" panose="020F0502020204030204" pitchFamily="34" charset="0"/>
              </a:rPr>
              <a:t>- de </a:t>
            </a:r>
            <a:r>
              <a:rPr lang="fr-FR" sz="1100" dirty="0">
                <a:solidFill>
                  <a:prstClr val="black">
                    <a:lumMod val="75000"/>
                    <a:lumOff val="25000"/>
                  </a:prstClr>
                </a:solidFill>
                <a:latin typeface="Calibri" panose="020F0502020204030204" pitchFamily="34" charset="0"/>
              </a:rPr>
              <a:t>l’aménagement du domicile ou du véhicule…</a:t>
            </a:r>
          </a:p>
          <a:p>
            <a:pPr algn="ctr"/>
            <a:r>
              <a:rPr lang="fr-FR" sz="1100" dirty="0">
                <a:solidFill>
                  <a:prstClr val="black">
                    <a:lumMod val="75000"/>
                    <a:lumOff val="25000"/>
                  </a:prstClr>
                </a:solidFill>
                <a:latin typeface="Calibri" panose="020F0502020204030204" pitchFamily="34" charset="0"/>
              </a:rPr>
              <a:t>Dès lors que le seuil souscrit au contrat est atteint (5 ou 10 % selon la formule choisie).</a:t>
            </a:r>
          </a:p>
        </p:txBody>
      </p:sp>
      <p:sp>
        <p:nvSpPr>
          <p:cNvPr id="44" name="Rectangle 43"/>
          <p:cNvSpPr/>
          <p:nvPr/>
        </p:nvSpPr>
        <p:spPr>
          <a:xfrm>
            <a:off x="6084268" y="2276872"/>
            <a:ext cx="2731843" cy="2304256"/>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solidFill>
                  <a:prstClr val="black">
                    <a:lumMod val="75000"/>
                    <a:lumOff val="25000"/>
                  </a:prstClr>
                </a:solidFill>
                <a:latin typeface="Calibri" panose="020F0502020204030204" pitchFamily="34" charset="0"/>
              </a:rPr>
              <a:t>Prise en charge des frais de rapatriement du corps ou d’obsèques mais aussi des </a:t>
            </a:r>
            <a:r>
              <a:rPr lang="fr-FR" sz="1100" b="1" dirty="0" smtClean="0">
                <a:solidFill>
                  <a:prstClr val="black">
                    <a:lumMod val="75000"/>
                    <a:lumOff val="25000"/>
                  </a:prstClr>
                </a:solidFill>
                <a:latin typeface="Calibri" panose="020F0502020204030204" pitchFamily="34" charset="0"/>
              </a:rPr>
              <a:t>préjudices économiques </a:t>
            </a:r>
            <a:r>
              <a:rPr lang="fr-FR" sz="1100" b="1" dirty="0">
                <a:solidFill>
                  <a:prstClr val="black">
                    <a:lumMod val="75000"/>
                    <a:lumOff val="25000"/>
                  </a:prstClr>
                </a:solidFill>
                <a:latin typeface="Calibri" panose="020F0502020204030204" pitchFamily="34" charset="0"/>
              </a:rPr>
              <a:t>et moraux des </a:t>
            </a:r>
            <a:r>
              <a:rPr lang="fr-FR" sz="1100" b="1" dirty="0" smtClean="0">
                <a:solidFill>
                  <a:prstClr val="black">
                    <a:lumMod val="75000"/>
                    <a:lumOff val="25000"/>
                  </a:prstClr>
                </a:solidFill>
                <a:latin typeface="Calibri" panose="020F0502020204030204" pitchFamily="34" charset="0"/>
              </a:rPr>
              <a:t>proches.</a:t>
            </a:r>
            <a:endParaRPr lang="fr-FR" sz="1100" dirty="0">
              <a:solidFill>
                <a:prstClr val="black">
                  <a:lumMod val="75000"/>
                  <a:lumOff val="25000"/>
                </a:prstClr>
              </a:solidFill>
              <a:latin typeface="Calibri" panose="020F0502020204030204" pitchFamily="34" charset="0"/>
            </a:endParaRPr>
          </a:p>
        </p:txBody>
      </p:sp>
      <p:sp>
        <p:nvSpPr>
          <p:cNvPr id="5" name="Rectangle 4"/>
          <p:cNvSpPr/>
          <p:nvPr/>
        </p:nvSpPr>
        <p:spPr>
          <a:xfrm>
            <a:off x="471785" y="4797152"/>
            <a:ext cx="8344325" cy="830997"/>
          </a:xfrm>
          <a:prstGeom prst="rect">
            <a:avLst/>
          </a:prstGeom>
          <a:solidFill>
            <a:schemeClr val="bg1">
              <a:lumMod val="95000"/>
            </a:schemeClr>
          </a:solidFill>
        </p:spPr>
        <p:txBody>
          <a:bodyPr wrap="square">
            <a:spAutoFit/>
          </a:bodyPr>
          <a:lstStyle/>
          <a:p>
            <a:r>
              <a:rPr lang="fr-FR" sz="1200" dirty="0">
                <a:solidFill>
                  <a:srgbClr val="C00000"/>
                </a:solidFill>
                <a:latin typeface="Calibri" panose="020F0502020204030204" pitchFamily="34" charset="0"/>
              </a:rPr>
              <a:t>Avantages tarifaires </a:t>
            </a:r>
            <a:r>
              <a:rPr lang="fr-FR" sz="1200" dirty="0" smtClean="0">
                <a:solidFill>
                  <a:srgbClr val="C00000"/>
                </a:solidFill>
                <a:latin typeface="Calibri" panose="020F0502020204030204" pitchFamily="34" charset="0"/>
              </a:rPr>
              <a:t>:</a:t>
            </a:r>
          </a:p>
          <a:p>
            <a:pPr marL="285750" indent="-285750">
              <a:buFont typeface="Wingdings" panose="05000000000000000000" pitchFamily="2" charset="2"/>
              <a:buChar char="Ø"/>
            </a:pPr>
            <a:endParaRPr lang="fr-FR" sz="1200" dirty="0">
              <a:latin typeface="Calibri" panose="020F0502020204030204" pitchFamily="34" charset="0"/>
            </a:endParaRPr>
          </a:p>
          <a:p>
            <a:pPr marL="285750" indent="-285750">
              <a:buFont typeface="Wingdings" panose="05000000000000000000" pitchFamily="2" charset="2"/>
              <a:buChar char="Ø"/>
            </a:pPr>
            <a:r>
              <a:rPr lang="fr-FR" sz="1200" dirty="0" smtClean="0">
                <a:solidFill>
                  <a:schemeClr val="tx1">
                    <a:lumMod val="50000"/>
                    <a:lumOff val="50000"/>
                  </a:schemeClr>
                </a:solidFill>
                <a:latin typeface="Calibri" panose="020F0502020204030204" pitchFamily="34" charset="0"/>
              </a:rPr>
              <a:t>Tarif </a:t>
            </a:r>
            <a:r>
              <a:rPr lang="fr-FR" sz="1200" dirty="0">
                <a:solidFill>
                  <a:schemeClr val="tx1">
                    <a:lumMod val="50000"/>
                    <a:lumOff val="50000"/>
                  </a:schemeClr>
                </a:solidFill>
                <a:latin typeface="Calibri" panose="020F0502020204030204" pitchFamily="34" charset="0"/>
              </a:rPr>
              <a:t>unique pour chaque formule,</a:t>
            </a:r>
          </a:p>
          <a:p>
            <a:pPr marL="285750" indent="-285750">
              <a:buFont typeface="Wingdings" panose="05000000000000000000" pitchFamily="2" charset="2"/>
              <a:buChar char="Ø"/>
            </a:pPr>
            <a:r>
              <a:rPr lang="fr-FR" sz="1200" dirty="0" smtClean="0">
                <a:solidFill>
                  <a:schemeClr val="tx1">
                    <a:lumMod val="50000"/>
                    <a:lumOff val="50000"/>
                  </a:schemeClr>
                </a:solidFill>
                <a:latin typeface="Calibri" panose="020F0502020204030204" pitchFamily="34" charset="0"/>
              </a:rPr>
              <a:t>Si </a:t>
            </a:r>
            <a:r>
              <a:rPr lang="fr-FR" sz="1200" dirty="0">
                <a:solidFill>
                  <a:schemeClr val="tx1">
                    <a:lumMod val="50000"/>
                    <a:lumOff val="50000"/>
                  </a:schemeClr>
                </a:solidFill>
                <a:latin typeface="Calibri" panose="020F0502020204030204" pitchFamily="34" charset="0"/>
              </a:rPr>
              <a:t>pratique régulière de sport à risques, une option est disponible.</a:t>
            </a:r>
          </a:p>
        </p:txBody>
      </p:sp>
    </p:spTree>
    <p:extLst>
      <p:ext uri="{BB962C8B-B14F-4D97-AF65-F5344CB8AC3E}">
        <p14:creationId xmlns:p14="http://schemas.microsoft.com/office/powerpoint/2010/main" val="337432030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nvPr>
        </p:nvSpPr>
        <p:spPr>
          <a:xfrm>
            <a:off x="1115899" y="229144"/>
            <a:ext cx="7650456" cy="892552"/>
          </a:xfrm>
        </p:spPr>
        <p:txBody>
          <a:bodyPr/>
          <a:lstStyle/>
          <a:p>
            <a:r>
              <a:rPr lang="fr-FR" sz="2000" b="0" dirty="0" smtClean="0">
                <a:solidFill>
                  <a:srgbClr val="C00000"/>
                </a:solidFill>
                <a:latin typeface="Calibri" panose="020F0502020204030204" pitchFamily="34" charset="0"/>
                <a:cs typeface="Calibri" panose="020F0502020204030204" pitchFamily="34" charset="0"/>
              </a:rPr>
              <a:t>GAV : Qui contacter ?</a:t>
            </a:r>
            <a:br>
              <a:rPr lang="fr-FR" sz="2000" b="0" dirty="0" smtClean="0">
                <a:solidFill>
                  <a:srgbClr val="C00000"/>
                </a:solidFill>
                <a:latin typeface="Calibri" panose="020F0502020204030204" pitchFamily="34" charset="0"/>
                <a:cs typeface="Calibri" panose="020F0502020204030204" pitchFamily="34" charset="0"/>
              </a:rPr>
            </a:br>
            <a:r>
              <a:rPr lang="fr-FR" sz="1600" b="0" cap="none" dirty="0" smtClean="0">
                <a:latin typeface="Calibri" panose="020F0502020204030204" pitchFamily="34" charset="0"/>
                <a:cs typeface="Calibri" panose="020F0502020204030204" pitchFamily="34" charset="0"/>
              </a:rPr>
              <a:t>Des </a:t>
            </a:r>
            <a:r>
              <a:rPr lang="fr-FR" sz="1600" b="0" cap="none" dirty="0">
                <a:latin typeface="Calibri" panose="020F0502020204030204" pitchFamily="34" charset="0"/>
                <a:cs typeface="Calibri" panose="020F0502020204030204" pitchFamily="34" charset="0"/>
              </a:rPr>
              <a:t>cibles sur mesure sont à votre disposition, avec des objectifs précis et </a:t>
            </a:r>
            <a:r>
              <a:rPr lang="fr-FR" sz="1600" b="0" cap="none" dirty="0" smtClean="0">
                <a:latin typeface="Calibri" panose="020F0502020204030204" pitchFamily="34" charset="0"/>
                <a:cs typeface="Calibri" panose="020F0502020204030204" pitchFamily="34" charset="0"/>
              </a:rPr>
              <a:t/>
            </a:r>
            <a:br>
              <a:rPr lang="fr-FR" sz="1600" b="0" cap="none" dirty="0" smtClean="0">
                <a:latin typeface="Calibri" panose="020F0502020204030204" pitchFamily="34" charset="0"/>
                <a:cs typeface="Calibri" panose="020F0502020204030204" pitchFamily="34" charset="0"/>
              </a:rPr>
            </a:br>
            <a:r>
              <a:rPr lang="fr-FR" sz="1600" b="0" cap="none" dirty="0" smtClean="0">
                <a:latin typeface="Calibri" panose="020F0502020204030204" pitchFamily="34" charset="0"/>
                <a:cs typeface="Calibri" panose="020F0502020204030204" pitchFamily="34" charset="0"/>
              </a:rPr>
              <a:t>des </a:t>
            </a:r>
            <a:r>
              <a:rPr lang="fr-FR" sz="1600" b="0" cap="none" dirty="0">
                <a:latin typeface="Calibri" panose="020F0502020204030204" pitchFamily="34" charset="0"/>
                <a:cs typeface="Calibri" panose="020F0502020204030204" pitchFamily="34" charset="0"/>
              </a:rPr>
              <a:t>avantages pour nos clients.</a:t>
            </a:r>
          </a:p>
        </p:txBody>
      </p:sp>
      <p:sp>
        <p:nvSpPr>
          <p:cNvPr id="2" name="Espace réservé du numéro de diapositive 1"/>
          <p:cNvSpPr>
            <a:spLocks noGrp="1"/>
          </p:cNvSpPr>
          <p:nvPr>
            <p:ph type="sldNum" sz="quarter" idx="15"/>
          </p:nvPr>
        </p:nvSpPr>
        <p:spPr/>
        <p:txBody>
          <a:bodyPr/>
          <a:lstStyle/>
          <a:p>
            <a:fld id="{0536D7D7-E68B-4848-A580-3E20DDE126DB}" type="slidenum">
              <a:rPr lang="fr-FR" smtClean="0">
                <a:solidFill>
                  <a:prstClr val="white"/>
                </a:solidFill>
                <a:latin typeface="Calibri" panose="020F0502020204030204" pitchFamily="34" charset="0"/>
                <a:cs typeface="Calibri" panose="020F0502020204030204" pitchFamily="34" charset="0"/>
              </a:rPr>
              <a:pPr/>
              <a:t>15</a:t>
            </a:fld>
            <a:endParaRPr lang="fr-FR" dirty="0">
              <a:solidFill>
                <a:prstClr val="white"/>
              </a:solidFill>
              <a:latin typeface="Calibri" panose="020F0502020204030204" pitchFamily="34" charset="0"/>
              <a:cs typeface="Calibri" panose="020F0502020204030204" pitchFamily="34" charset="0"/>
            </a:endParaRPr>
          </a:p>
        </p:txBody>
      </p:sp>
      <p:sp>
        <p:nvSpPr>
          <p:cNvPr id="13" name="ZoneTexte 12"/>
          <p:cNvSpPr txBox="1"/>
          <p:nvPr/>
        </p:nvSpPr>
        <p:spPr>
          <a:xfrm>
            <a:off x="460502" y="1556792"/>
            <a:ext cx="6192688" cy="307777"/>
          </a:xfrm>
          <a:prstGeom prst="rect">
            <a:avLst/>
          </a:prstGeom>
          <a:noFill/>
        </p:spPr>
        <p:txBody>
          <a:bodyPr wrap="square" rtlCol="0">
            <a:spAutoFit/>
          </a:bodyPr>
          <a:lstStyle/>
          <a:p>
            <a:pPr marL="285750" indent="-285750">
              <a:buFont typeface="Wingdings" panose="05000000000000000000" pitchFamily="2" charset="2"/>
              <a:buChar char="q"/>
            </a:pPr>
            <a:r>
              <a:rPr lang="fr-FR" sz="1400" b="1" dirty="0" smtClean="0">
                <a:solidFill>
                  <a:srgbClr val="C00000"/>
                </a:solidFill>
                <a:latin typeface="Calibri" panose="020F0502020204030204" pitchFamily="34" charset="0"/>
              </a:rPr>
              <a:t>Les cibles GERC  GAV </a:t>
            </a:r>
            <a:r>
              <a:rPr lang="fr-FR" sz="1400" dirty="0" smtClean="0">
                <a:solidFill>
                  <a:srgbClr val="C00000"/>
                </a:solidFill>
                <a:latin typeface="Calibri" panose="020F0502020204030204" pitchFamily="34" charset="0"/>
              </a:rPr>
              <a:t>:</a:t>
            </a:r>
          </a:p>
        </p:txBody>
      </p:sp>
      <p:sp>
        <p:nvSpPr>
          <p:cNvPr id="23" name="Rectangle 22"/>
          <p:cNvSpPr/>
          <p:nvPr/>
        </p:nvSpPr>
        <p:spPr>
          <a:xfrm>
            <a:off x="3419871" y="2498346"/>
            <a:ext cx="5472609" cy="560507"/>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100" dirty="0">
                <a:solidFill>
                  <a:prstClr val="black">
                    <a:lumMod val="75000"/>
                    <a:lumOff val="25000"/>
                  </a:prstClr>
                </a:solidFill>
                <a:latin typeface="Calibri" panose="020F0502020204030204" pitchFamily="34" charset="0"/>
              </a:rPr>
              <a:t>Ces clients n’ont pas été vus depuis 6 mois, âgés de 18 à 64 ans , ils détiennent déjà un contrat IARD mais </a:t>
            </a:r>
            <a:r>
              <a:rPr lang="fr-FR" sz="1100" dirty="0" smtClean="0">
                <a:solidFill>
                  <a:prstClr val="black">
                    <a:lumMod val="75000"/>
                    <a:lumOff val="25000"/>
                  </a:prstClr>
                </a:solidFill>
                <a:latin typeface="Calibri" panose="020F0502020204030204" pitchFamily="34" charset="0"/>
              </a:rPr>
              <a:t>pas de </a:t>
            </a:r>
            <a:r>
              <a:rPr lang="fr-FR" sz="1100" dirty="0">
                <a:solidFill>
                  <a:prstClr val="black">
                    <a:lumMod val="75000"/>
                    <a:lumOff val="25000"/>
                  </a:prstClr>
                </a:solidFill>
                <a:latin typeface="Calibri" panose="020F0502020204030204" pitchFamily="34" charset="0"/>
              </a:rPr>
              <a:t>GAV. Ils sont équipés de téléphone portable. Nous pouvons donc proposer la SED</a:t>
            </a:r>
          </a:p>
        </p:txBody>
      </p:sp>
      <p:sp>
        <p:nvSpPr>
          <p:cNvPr id="26" name="Rectangle 25"/>
          <p:cNvSpPr/>
          <p:nvPr/>
        </p:nvSpPr>
        <p:spPr>
          <a:xfrm>
            <a:off x="621931" y="2498311"/>
            <a:ext cx="1789829" cy="560548"/>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solidFill>
                  <a:prstClr val="black">
                    <a:lumMod val="65000"/>
                    <a:lumOff val="35000"/>
                  </a:prstClr>
                </a:solidFill>
                <a:latin typeface="Calibri" panose="020F0502020204030204" pitchFamily="34" charset="0"/>
              </a:rPr>
              <a:t>3TF Conquête GAV </a:t>
            </a:r>
          </a:p>
        </p:txBody>
      </p:sp>
      <p:sp>
        <p:nvSpPr>
          <p:cNvPr id="31" name="Rectangle 30"/>
          <p:cNvSpPr/>
          <p:nvPr/>
        </p:nvSpPr>
        <p:spPr>
          <a:xfrm>
            <a:off x="2521346" y="2498311"/>
            <a:ext cx="788940" cy="56054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prstClr val="black">
                    <a:lumMod val="65000"/>
                    <a:lumOff val="35000"/>
                  </a:prstClr>
                </a:solidFill>
                <a:latin typeface="Calibri" panose="020F0502020204030204" pitchFamily="34" charset="0"/>
              </a:rPr>
              <a:t>19.700</a:t>
            </a:r>
          </a:p>
          <a:p>
            <a:pPr algn="ctr"/>
            <a:r>
              <a:rPr lang="fr-FR" sz="1100" b="1" dirty="0" smtClean="0">
                <a:solidFill>
                  <a:prstClr val="black">
                    <a:lumMod val="65000"/>
                    <a:lumOff val="35000"/>
                  </a:prstClr>
                </a:solidFill>
                <a:latin typeface="Calibri" panose="020F0502020204030204" pitchFamily="34" charset="0"/>
              </a:rPr>
              <a:t>Clients</a:t>
            </a:r>
            <a:endParaRPr lang="fr-FR" sz="1100" b="1" dirty="0">
              <a:solidFill>
                <a:prstClr val="black">
                  <a:lumMod val="65000"/>
                  <a:lumOff val="35000"/>
                </a:prstClr>
              </a:solidFill>
              <a:latin typeface="Calibri" panose="020F0502020204030204" pitchFamily="34" charset="0"/>
            </a:endParaRPr>
          </a:p>
        </p:txBody>
      </p:sp>
      <p:sp>
        <p:nvSpPr>
          <p:cNvPr id="36" name="Rectangle 35"/>
          <p:cNvSpPr/>
          <p:nvPr/>
        </p:nvSpPr>
        <p:spPr>
          <a:xfrm>
            <a:off x="3419871" y="3130867"/>
            <a:ext cx="5472609" cy="564064"/>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100" dirty="0">
                <a:solidFill>
                  <a:prstClr val="black">
                    <a:lumMod val="75000"/>
                    <a:lumOff val="25000"/>
                  </a:prstClr>
                </a:solidFill>
                <a:latin typeface="Calibri" panose="020F0502020204030204" pitchFamily="34" charset="0"/>
              </a:rPr>
              <a:t>Ces clients n’ont pas été vus cette année. Ils sont âgés de 26 à 55 ans et ont des enfants. Ils sont en portefeuille et sont des clients Prémium ou en voie de l’être. Ils ne détiennent pas de prévoyance et présentent des flux créditeurs mensuels &gt; 1 500€ </a:t>
            </a:r>
            <a:endParaRPr lang="fr-FR" sz="1050" i="1" dirty="0">
              <a:solidFill>
                <a:prstClr val="black">
                  <a:lumMod val="75000"/>
                  <a:lumOff val="25000"/>
                </a:prstClr>
              </a:solidFill>
              <a:latin typeface="Calibri" panose="020F0502020204030204" pitchFamily="34" charset="0"/>
            </a:endParaRPr>
          </a:p>
        </p:txBody>
      </p:sp>
      <p:sp>
        <p:nvSpPr>
          <p:cNvPr id="37" name="Rectangle 36"/>
          <p:cNvSpPr/>
          <p:nvPr/>
        </p:nvSpPr>
        <p:spPr>
          <a:xfrm>
            <a:off x="621930" y="3144534"/>
            <a:ext cx="1789829" cy="550398"/>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solidFill>
                  <a:prstClr val="black">
                    <a:lumMod val="65000"/>
                    <a:lumOff val="35000"/>
                  </a:prstClr>
                </a:solidFill>
                <a:latin typeface="Calibri" panose="020F0502020204030204" pitchFamily="34" charset="0"/>
              </a:rPr>
              <a:t>3TF BILAN PREVOYANCE </a:t>
            </a:r>
          </a:p>
        </p:txBody>
      </p:sp>
      <p:sp>
        <p:nvSpPr>
          <p:cNvPr id="38" name="Rectangle 37"/>
          <p:cNvSpPr/>
          <p:nvPr/>
        </p:nvSpPr>
        <p:spPr>
          <a:xfrm>
            <a:off x="2521346" y="3130867"/>
            <a:ext cx="788940" cy="56406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prstClr val="black">
                    <a:lumMod val="65000"/>
                    <a:lumOff val="35000"/>
                  </a:prstClr>
                </a:solidFill>
                <a:latin typeface="Calibri" panose="020F0502020204030204" pitchFamily="34" charset="0"/>
              </a:rPr>
              <a:t>21.600</a:t>
            </a:r>
          </a:p>
          <a:p>
            <a:pPr algn="ctr"/>
            <a:r>
              <a:rPr lang="fr-FR" sz="1100" b="1" dirty="0" smtClean="0">
                <a:solidFill>
                  <a:prstClr val="black">
                    <a:lumMod val="65000"/>
                    <a:lumOff val="35000"/>
                  </a:prstClr>
                </a:solidFill>
                <a:latin typeface="Calibri" panose="020F0502020204030204" pitchFamily="34" charset="0"/>
              </a:rPr>
              <a:t>Clients</a:t>
            </a:r>
            <a:endParaRPr lang="fr-FR" sz="1100" b="1" dirty="0">
              <a:solidFill>
                <a:prstClr val="black">
                  <a:lumMod val="65000"/>
                  <a:lumOff val="35000"/>
                </a:prstClr>
              </a:solidFill>
              <a:latin typeface="Calibri" panose="020F0502020204030204" pitchFamily="34" charset="0"/>
            </a:endParaRPr>
          </a:p>
        </p:txBody>
      </p:sp>
      <p:sp>
        <p:nvSpPr>
          <p:cNvPr id="28" name="Rectangle 27"/>
          <p:cNvSpPr/>
          <p:nvPr/>
        </p:nvSpPr>
        <p:spPr>
          <a:xfrm>
            <a:off x="3419871" y="3766974"/>
            <a:ext cx="5472609" cy="560507"/>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100" dirty="0">
                <a:solidFill>
                  <a:prstClr val="black">
                    <a:lumMod val="75000"/>
                    <a:lumOff val="25000"/>
                  </a:prstClr>
                </a:solidFill>
                <a:latin typeface="Calibri" panose="020F0502020204030204" pitchFamily="34" charset="0"/>
              </a:rPr>
              <a:t>Ces clients séniors et actifs sont âgés de 55 à 64 ans et ne détiennent ni Santé ni GAV. Ils sont destinataires de </a:t>
            </a:r>
            <a:r>
              <a:rPr lang="fr-FR" sz="1100" dirty="0" smtClean="0">
                <a:solidFill>
                  <a:prstClr val="black">
                    <a:lumMod val="75000"/>
                    <a:lumOff val="25000"/>
                  </a:prstClr>
                </a:solidFill>
                <a:latin typeface="Calibri" panose="020F0502020204030204" pitchFamily="34" charset="0"/>
              </a:rPr>
              <a:t>l’e-mailing de campagne promotionnelle (</a:t>
            </a:r>
            <a:r>
              <a:rPr lang="fr-FR" sz="1100" dirty="0" smtClean="0">
                <a:solidFill>
                  <a:prstClr val="black">
                    <a:lumMod val="75000"/>
                    <a:lumOff val="25000"/>
                  </a:prstClr>
                </a:solidFill>
                <a:latin typeface="Calibri" panose="020F0502020204030204" pitchFamily="34" charset="0"/>
                <a:hlinkClick r:id="rId2"/>
              </a:rPr>
              <a:t>voir </a:t>
            </a:r>
            <a:r>
              <a:rPr lang="fr-FR" sz="1100" dirty="0" err="1" smtClean="0">
                <a:solidFill>
                  <a:prstClr val="black">
                    <a:lumMod val="75000"/>
                    <a:lumOff val="25000"/>
                  </a:prstClr>
                </a:solidFill>
                <a:latin typeface="Calibri" panose="020F0502020204030204" pitchFamily="34" charset="0"/>
                <a:hlinkClick r:id="rId2"/>
              </a:rPr>
              <a:t>Brief</a:t>
            </a:r>
            <a:r>
              <a:rPr lang="fr-FR" sz="1100" dirty="0" smtClean="0">
                <a:solidFill>
                  <a:prstClr val="black">
                    <a:lumMod val="75000"/>
                    <a:lumOff val="25000"/>
                  </a:prstClr>
                </a:solidFill>
                <a:latin typeface="Calibri" panose="020F0502020204030204" pitchFamily="34" charset="0"/>
              </a:rPr>
              <a:t>)</a:t>
            </a:r>
            <a:endParaRPr lang="fr-FR" sz="1100" dirty="0">
              <a:solidFill>
                <a:prstClr val="black">
                  <a:lumMod val="75000"/>
                  <a:lumOff val="25000"/>
                </a:prstClr>
              </a:solidFill>
              <a:latin typeface="Calibri" panose="020F0502020204030204" pitchFamily="34" charset="0"/>
            </a:endParaRPr>
          </a:p>
        </p:txBody>
      </p:sp>
      <p:sp>
        <p:nvSpPr>
          <p:cNvPr id="29" name="Rectangle 28"/>
          <p:cNvSpPr/>
          <p:nvPr/>
        </p:nvSpPr>
        <p:spPr>
          <a:xfrm>
            <a:off x="621931" y="3766939"/>
            <a:ext cx="1789829" cy="560548"/>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err="1">
                <a:solidFill>
                  <a:prstClr val="black">
                    <a:lumMod val="65000"/>
                    <a:lumOff val="35000"/>
                  </a:prstClr>
                </a:solidFill>
                <a:latin typeface="Calibri" panose="020F0502020204030204" pitchFamily="34" charset="0"/>
              </a:rPr>
              <a:t>MyG</a:t>
            </a:r>
            <a:r>
              <a:rPr lang="fr-FR" sz="1100" b="1" dirty="0">
                <a:solidFill>
                  <a:prstClr val="black">
                    <a:lumMod val="65000"/>
                    <a:lumOff val="35000"/>
                  </a:prstClr>
                </a:solidFill>
                <a:latin typeface="Calibri" panose="020F0502020204030204" pitchFamily="34" charset="0"/>
              </a:rPr>
              <a:t> Conquête GAV </a:t>
            </a:r>
            <a:endParaRPr lang="fr-FR" sz="1100" b="1" dirty="0" smtClean="0">
              <a:solidFill>
                <a:prstClr val="black">
                  <a:lumMod val="65000"/>
                  <a:lumOff val="35000"/>
                </a:prstClr>
              </a:solidFill>
              <a:latin typeface="Calibri" panose="020F0502020204030204" pitchFamily="34" charset="0"/>
            </a:endParaRPr>
          </a:p>
          <a:p>
            <a:pPr algn="ctr"/>
            <a:r>
              <a:rPr lang="fr-FR" sz="1100" b="1" dirty="0" smtClean="0">
                <a:solidFill>
                  <a:prstClr val="black">
                    <a:lumMod val="65000"/>
                    <a:lumOff val="35000"/>
                  </a:prstClr>
                </a:solidFill>
                <a:latin typeface="Calibri" panose="020F0502020204030204" pitchFamily="34" charset="0"/>
              </a:rPr>
              <a:t>Santé </a:t>
            </a:r>
            <a:r>
              <a:rPr lang="fr-FR" sz="1100" b="1" dirty="0">
                <a:solidFill>
                  <a:prstClr val="black">
                    <a:lumMod val="65000"/>
                    <a:lumOff val="35000"/>
                  </a:prstClr>
                </a:solidFill>
                <a:latin typeface="Calibri" panose="020F0502020204030204" pitchFamily="34" charset="0"/>
              </a:rPr>
              <a:t>Senior </a:t>
            </a:r>
          </a:p>
        </p:txBody>
      </p:sp>
      <p:sp>
        <p:nvSpPr>
          <p:cNvPr id="30" name="Rectangle 29"/>
          <p:cNvSpPr/>
          <p:nvPr/>
        </p:nvSpPr>
        <p:spPr>
          <a:xfrm>
            <a:off x="2521346" y="3766939"/>
            <a:ext cx="788940" cy="56054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prstClr val="black">
                    <a:lumMod val="65000"/>
                    <a:lumOff val="35000"/>
                  </a:prstClr>
                </a:solidFill>
                <a:latin typeface="Calibri" panose="020F0502020204030204" pitchFamily="34" charset="0"/>
              </a:rPr>
              <a:t>18.000</a:t>
            </a:r>
          </a:p>
          <a:p>
            <a:pPr algn="ctr"/>
            <a:r>
              <a:rPr lang="fr-FR" sz="1100" b="1" dirty="0" smtClean="0">
                <a:solidFill>
                  <a:prstClr val="black">
                    <a:lumMod val="65000"/>
                    <a:lumOff val="35000"/>
                  </a:prstClr>
                </a:solidFill>
                <a:latin typeface="Calibri" panose="020F0502020204030204" pitchFamily="34" charset="0"/>
              </a:rPr>
              <a:t>Clients</a:t>
            </a:r>
            <a:endParaRPr lang="fr-FR" sz="1100" b="1" dirty="0">
              <a:solidFill>
                <a:prstClr val="black">
                  <a:lumMod val="65000"/>
                  <a:lumOff val="35000"/>
                </a:prstClr>
              </a:solidFill>
              <a:latin typeface="Calibri" panose="020F0502020204030204" pitchFamily="34" charset="0"/>
            </a:endParaRPr>
          </a:p>
        </p:txBody>
      </p:sp>
      <p:pic>
        <p:nvPicPr>
          <p:cNvPr id="50" name="Picture 3"/>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5936" y="354443"/>
            <a:ext cx="831987" cy="6616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2" name="Picture 4" descr="Résultat de recherche d'images pour &quot;nouveau&quo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3528" y="2587084"/>
            <a:ext cx="383002" cy="383002"/>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4" descr="Résultat de recherche d'images pour &quot;nouveau&quo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3528" y="3783602"/>
            <a:ext cx="383002" cy="383002"/>
          </a:xfrm>
          <a:prstGeom prst="rect">
            <a:avLst/>
          </a:prstGeom>
          <a:noFill/>
          <a:extLst>
            <a:ext uri="{909E8E84-426E-40DD-AFC4-6F175D3DCCD1}">
              <a14:hiddenFill xmlns:a14="http://schemas.microsoft.com/office/drawing/2010/main">
                <a:solidFill>
                  <a:srgbClr val="FFFFFF"/>
                </a:solidFill>
              </a14:hiddenFill>
            </a:ext>
          </a:extLst>
        </p:spPr>
      </p:pic>
      <p:sp>
        <p:nvSpPr>
          <p:cNvPr id="25" name="Carré corné 24">
            <a:hlinkClick r:id="rId5"/>
          </p:cNvPr>
          <p:cNvSpPr/>
          <p:nvPr/>
        </p:nvSpPr>
        <p:spPr>
          <a:xfrm>
            <a:off x="5004048" y="6237312"/>
            <a:ext cx="970835" cy="440808"/>
          </a:xfrm>
          <a:prstGeom prst="foldedCorner">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smtClean="0">
                <a:solidFill>
                  <a:prstClr val="white"/>
                </a:solidFill>
                <a:latin typeface="Calibri" panose="020F0502020204030204" pitchFamily="34" charset="0"/>
              </a:rPr>
              <a:t>Tout sur les cibles</a:t>
            </a:r>
            <a:endParaRPr lang="fr-FR" sz="1000" b="1" dirty="0">
              <a:solidFill>
                <a:prstClr val="white"/>
              </a:solidFill>
              <a:latin typeface="Calibri" panose="020F0502020204030204" pitchFamily="34" charset="0"/>
            </a:endParaRPr>
          </a:p>
        </p:txBody>
      </p:sp>
      <p:pic>
        <p:nvPicPr>
          <p:cNvPr id="24" name="Picture 2" descr="Résultat de recherche d'images pour &quot;CLIC ICI&quot;"/>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754479" y="6417193"/>
            <a:ext cx="440807" cy="440807"/>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815250" y="6177"/>
            <a:ext cx="1144176" cy="1138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4" name="Rectangle 33"/>
          <p:cNvSpPr/>
          <p:nvPr/>
        </p:nvSpPr>
        <p:spPr>
          <a:xfrm>
            <a:off x="621929" y="4494086"/>
            <a:ext cx="2688357" cy="102314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srgbClr val="C00000"/>
                </a:solidFill>
                <a:latin typeface="Calibri" panose="020F0502020204030204" pitchFamily="34" charset="0"/>
              </a:rPr>
              <a:t>Pourquoi contacter</a:t>
            </a:r>
          </a:p>
          <a:p>
            <a:pPr algn="ctr"/>
            <a:r>
              <a:rPr lang="fr-FR" sz="1100" b="1" dirty="0" smtClean="0">
                <a:solidFill>
                  <a:srgbClr val="C00000"/>
                </a:solidFill>
                <a:latin typeface="Calibri" panose="020F0502020204030204" pitchFamily="34" charset="0"/>
              </a:rPr>
              <a:t> les séniors ?</a:t>
            </a:r>
            <a:endParaRPr lang="fr-FR" sz="1100" b="1" dirty="0">
              <a:solidFill>
                <a:srgbClr val="C00000"/>
              </a:solidFill>
              <a:latin typeface="Calibri" panose="020F0502020204030204" pitchFamily="34" charset="0"/>
            </a:endParaRPr>
          </a:p>
        </p:txBody>
      </p:sp>
      <p:sp>
        <p:nvSpPr>
          <p:cNvPr id="35" name="Rectangle 34"/>
          <p:cNvSpPr/>
          <p:nvPr/>
        </p:nvSpPr>
        <p:spPr>
          <a:xfrm>
            <a:off x="3423294" y="4494128"/>
            <a:ext cx="5472609" cy="102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050" dirty="0">
                <a:solidFill>
                  <a:prstClr val="black">
                    <a:lumMod val="75000"/>
                    <a:lumOff val="25000"/>
                  </a:prstClr>
                </a:solidFill>
                <a:latin typeface="Calibri" panose="020F0502020204030204" pitchFamily="34" charset="0"/>
              </a:rPr>
              <a:t>La solution idéale pour se protéger et sa famille face aux conséquences d’un accident de la vie quotidienne et des assistances pour assurer l’organisation de sa vie quotidienne.</a:t>
            </a:r>
          </a:p>
          <a:p>
            <a:r>
              <a:rPr lang="fr-FR" sz="1050" b="1" dirty="0" smtClean="0">
                <a:solidFill>
                  <a:srgbClr val="C00000"/>
                </a:solidFill>
                <a:latin typeface="Calibri" panose="020F0502020204030204" pitchFamily="34" charset="0"/>
              </a:rPr>
              <a:t>Le </a:t>
            </a:r>
            <a:r>
              <a:rPr lang="fr-FR" sz="1050" b="1" dirty="0">
                <a:solidFill>
                  <a:srgbClr val="C00000"/>
                </a:solidFill>
                <a:latin typeface="Calibri" panose="020F0502020204030204" pitchFamily="34" charset="0"/>
              </a:rPr>
              <a:t>plus pour les Séniors </a:t>
            </a:r>
            <a:r>
              <a:rPr lang="fr-FR" sz="1050" dirty="0">
                <a:solidFill>
                  <a:prstClr val="black">
                    <a:lumMod val="75000"/>
                    <a:lumOff val="25000"/>
                  </a:prstClr>
                </a:solidFill>
                <a:latin typeface="Calibri" panose="020F0502020204030204" pitchFamily="34" charset="0"/>
              </a:rPr>
              <a:t>: Les personnes âgées sont les 1ères victimes des accidents de la vie courante. Pour souscrire à notre contrat il faut avoir moins de 65 ans le jour de la souscription, ensuite, </a:t>
            </a:r>
            <a:r>
              <a:rPr lang="fr-FR" sz="1050" dirty="0">
                <a:solidFill>
                  <a:srgbClr val="C00000"/>
                </a:solidFill>
                <a:latin typeface="Calibri" panose="020F0502020204030204" pitchFamily="34" charset="0"/>
              </a:rPr>
              <a:t>la couverture est sans limite d’âge</a:t>
            </a:r>
            <a:r>
              <a:rPr lang="fr-FR" sz="1050" dirty="0">
                <a:solidFill>
                  <a:prstClr val="black">
                    <a:lumMod val="75000"/>
                    <a:lumOff val="25000"/>
                  </a:prstClr>
                </a:solidFill>
                <a:latin typeface="Calibri" panose="020F0502020204030204" pitchFamily="34" charset="0"/>
              </a:rPr>
              <a:t>.</a:t>
            </a:r>
          </a:p>
        </p:txBody>
      </p:sp>
    </p:spTree>
    <p:extLst>
      <p:ext uri="{BB962C8B-B14F-4D97-AF65-F5344CB8AC3E}">
        <p14:creationId xmlns:p14="http://schemas.microsoft.com/office/powerpoint/2010/main" val="7032866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nvPr>
        </p:nvSpPr>
        <p:spPr>
          <a:xfrm>
            <a:off x="1115899" y="229144"/>
            <a:ext cx="7650456" cy="892552"/>
          </a:xfrm>
        </p:spPr>
        <p:txBody>
          <a:bodyPr/>
          <a:lstStyle/>
          <a:p>
            <a:r>
              <a:rPr lang="fr-FR" sz="2000" b="0" dirty="0" smtClean="0">
                <a:solidFill>
                  <a:srgbClr val="C00000"/>
                </a:solidFill>
                <a:latin typeface="Calibri" panose="020F0502020204030204" pitchFamily="34" charset="0"/>
                <a:cs typeface="Calibri" panose="020F0502020204030204" pitchFamily="34" charset="0"/>
              </a:rPr>
              <a:t>GAV : Que dire ?</a:t>
            </a:r>
            <a:r>
              <a:rPr lang="fr-FR" sz="2400" cap="none" dirty="0" smtClean="0">
                <a:solidFill>
                  <a:srgbClr val="C00000"/>
                </a:solidFill>
                <a:latin typeface="Calibri" panose="020F0502020204030204" pitchFamily="34" charset="0"/>
                <a:cs typeface="Calibri" panose="020F0502020204030204" pitchFamily="34" charset="0"/>
              </a:rPr>
              <a:t/>
            </a:r>
            <a:br>
              <a:rPr lang="fr-FR" sz="2400" cap="none" dirty="0" smtClean="0">
                <a:solidFill>
                  <a:srgbClr val="C00000"/>
                </a:solidFill>
                <a:latin typeface="Calibri" panose="020F0502020204030204" pitchFamily="34" charset="0"/>
                <a:cs typeface="Calibri" panose="020F0502020204030204" pitchFamily="34" charset="0"/>
              </a:rPr>
            </a:br>
            <a:r>
              <a:rPr lang="fr-FR" sz="1600" b="0" cap="none" dirty="0" smtClean="0">
                <a:latin typeface="Calibri" panose="020F0502020204030204" pitchFamily="34" charset="0"/>
                <a:cs typeface="Calibri" panose="020F0502020204030204" pitchFamily="34" charset="0"/>
              </a:rPr>
              <a:t>Nous mettons à votre disposition quelques éléments </a:t>
            </a:r>
            <a:r>
              <a:rPr lang="fr-FR" sz="1600" b="0" cap="none" dirty="0">
                <a:latin typeface="Calibri" panose="020F0502020204030204" pitchFamily="34" charset="0"/>
                <a:cs typeface="Calibri" panose="020F0502020204030204" pitchFamily="34" charset="0"/>
              </a:rPr>
              <a:t>susceptible de vous accompagner dans votre démarche </a:t>
            </a:r>
            <a:r>
              <a:rPr lang="fr-FR" sz="1600" b="0" cap="none" dirty="0" smtClean="0">
                <a:latin typeface="Calibri" panose="020F0502020204030204" pitchFamily="34" charset="0"/>
                <a:cs typeface="Calibri" panose="020F0502020204030204" pitchFamily="34" charset="0"/>
              </a:rPr>
              <a:t>commerciale.</a:t>
            </a:r>
            <a:endParaRPr lang="fr-FR" sz="1600" b="0" cap="none" dirty="0">
              <a:latin typeface="Calibri" panose="020F0502020204030204" pitchFamily="34" charset="0"/>
              <a:cs typeface="Calibri" panose="020F0502020204030204" pitchFamily="34" charset="0"/>
            </a:endParaRPr>
          </a:p>
        </p:txBody>
      </p:sp>
      <p:sp>
        <p:nvSpPr>
          <p:cNvPr id="2" name="Espace réservé du numéro de diapositive 1"/>
          <p:cNvSpPr>
            <a:spLocks noGrp="1"/>
          </p:cNvSpPr>
          <p:nvPr>
            <p:ph type="sldNum" sz="quarter" idx="15"/>
          </p:nvPr>
        </p:nvSpPr>
        <p:spPr/>
        <p:txBody>
          <a:bodyPr/>
          <a:lstStyle/>
          <a:p>
            <a:fld id="{0536D7D7-E68B-4848-A580-3E20DDE126DB}" type="slidenum">
              <a:rPr lang="fr-FR" smtClean="0">
                <a:solidFill>
                  <a:prstClr val="white"/>
                </a:solidFill>
                <a:latin typeface="Calibri" panose="020F0502020204030204" pitchFamily="34" charset="0"/>
                <a:cs typeface="Calibri" panose="020F0502020204030204" pitchFamily="34" charset="0"/>
              </a:rPr>
              <a:pPr/>
              <a:t>16</a:t>
            </a:fld>
            <a:endParaRPr lang="fr-FR" dirty="0">
              <a:solidFill>
                <a:prstClr val="white"/>
              </a:solidFill>
              <a:latin typeface="Calibri" panose="020F0502020204030204" pitchFamily="34" charset="0"/>
              <a:cs typeface="Calibri" panose="020F0502020204030204" pitchFamily="34" charset="0"/>
            </a:endParaRPr>
          </a:p>
        </p:txBody>
      </p:sp>
      <p:sp>
        <p:nvSpPr>
          <p:cNvPr id="13" name="ZoneTexte 12"/>
          <p:cNvSpPr txBox="1"/>
          <p:nvPr/>
        </p:nvSpPr>
        <p:spPr>
          <a:xfrm>
            <a:off x="174695" y="3776669"/>
            <a:ext cx="6192688" cy="372411"/>
          </a:xfrm>
          <a:prstGeom prst="rect">
            <a:avLst/>
          </a:prstGeom>
          <a:noFill/>
        </p:spPr>
        <p:txBody>
          <a:bodyPr wrap="square" rtlCol="0">
            <a:spAutoFit/>
          </a:bodyPr>
          <a:lstStyle/>
          <a:p>
            <a:pPr marL="285750" indent="-285750">
              <a:buFont typeface="Wingdings" panose="05000000000000000000" pitchFamily="2" charset="2"/>
              <a:buChar char="q"/>
            </a:pPr>
            <a:r>
              <a:rPr lang="fr-FR" sz="1400" b="1" dirty="0" smtClean="0">
                <a:solidFill>
                  <a:srgbClr val="C00000"/>
                </a:solidFill>
                <a:latin typeface="Calibri" panose="020F0502020204030204" pitchFamily="34" charset="0"/>
              </a:rPr>
              <a:t>Exemples d’objections </a:t>
            </a:r>
            <a:r>
              <a:rPr lang="fr-FR" sz="1400" b="1" dirty="0">
                <a:solidFill>
                  <a:srgbClr val="C00000"/>
                </a:solidFill>
                <a:latin typeface="Calibri" panose="020F0502020204030204" pitchFamily="34" charset="0"/>
              </a:rPr>
              <a:t>et </a:t>
            </a:r>
            <a:r>
              <a:rPr lang="fr-FR" sz="1400" b="1" dirty="0" smtClean="0">
                <a:solidFill>
                  <a:srgbClr val="C00000"/>
                </a:solidFill>
                <a:latin typeface="Calibri" panose="020F0502020204030204" pitchFamily="34" charset="0"/>
              </a:rPr>
              <a:t>suggestions de réponse :</a:t>
            </a:r>
            <a:endParaRPr lang="fr-FR" sz="1400" b="1" dirty="0">
              <a:solidFill>
                <a:srgbClr val="C00000"/>
              </a:solidFill>
              <a:latin typeface="Calibri" panose="020F0502020204030204" pitchFamily="34" charset="0"/>
            </a:endParaRPr>
          </a:p>
        </p:txBody>
      </p:sp>
      <p:sp>
        <p:nvSpPr>
          <p:cNvPr id="14" name="Rectangle 13"/>
          <p:cNvSpPr/>
          <p:nvPr/>
        </p:nvSpPr>
        <p:spPr>
          <a:xfrm>
            <a:off x="467544" y="1587634"/>
            <a:ext cx="7920880" cy="1546577"/>
          </a:xfrm>
          <a:prstGeom prst="rect">
            <a:avLst/>
          </a:prstGeom>
          <a:solidFill>
            <a:schemeClr val="bg1">
              <a:lumMod val="85000"/>
            </a:schemeClr>
          </a:solidFill>
        </p:spPr>
        <p:txBody>
          <a:bodyPr wrap="square">
            <a:spAutoFit/>
          </a:bodyPr>
          <a:lstStyle/>
          <a:p>
            <a:pPr marL="171450" indent="-171450">
              <a:buFont typeface="Wingdings" panose="05000000000000000000" pitchFamily="2" charset="2"/>
              <a:buChar char="§"/>
            </a:pPr>
            <a:r>
              <a:rPr lang="fr-FR" sz="1050" dirty="0" smtClean="0">
                <a:solidFill>
                  <a:prstClr val="black"/>
                </a:solidFill>
                <a:latin typeface="Calibri" panose="020F0502020204030204" pitchFamily="34" charset="0"/>
              </a:rPr>
              <a:t>Que faites-vous régulièrement pendant vos loisirs ?</a:t>
            </a:r>
            <a:endParaRPr lang="fr-FR" sz="1050" dirty="0">
              <a:solidFill>
                <a:prstClr val="black"/>
              </a:solidFill>
              <a:latin typeface="Calibri" panose="020F0502020204030204" pitchFamily="34" charset="0"/>
            </a:endParaRPr>
          </a:p>
          <a:p>
            <a:pPr marL="171450" indent="-171450">
              <a:buFont typeface="Wingdings" panose="05000000000000000000" pitchFamily="2" charset="2"/>
              <a:buChar char="§"/>
            </a:pPr>
            <a:r>
              <a:rPr lang="fr-FR" sz="1050" dirty="0" smtClean="0">
                <a:solidFill>
                  <a:prstClr val="black"/>
                </a:solidFill>
                <a:latin typeface="Calibri" panose="020F0502020204030204" pitchFamily="34" charset="0"/>
              </a:rPr>
              <a:t>Vous assurez vos voitures, votre habitation… et votre famille ?</a:t>
            </a:r>
            <a:endParaRPr lang="fr-FR" sz="1050" dirty="0">
              <a:solidFill>
                <a:prstClr val="black"/>
              </a:solidFill>
              <a:latin typeface="Calibri" panose="020F0502020204030204" pitchFamily="34" charset="0"/>
            </a:endParaRPr>
          </a:p>
          <a:p>
            <a:pPr marL="171450" indent="-171450">
              <a:buFont typeface="Wingdings" panose="05000000000000000000" pitchFamily="2" charset="2"/>
              <a:buChar char="§"/>
            </a:pPr>
            <a:r>
              <a:rPr lang="fr-FR" sz="1050" dirty="0" smtClean="0">
                <a:solidFill>
                  <a:prstClr val="black"/>
                </a:solidFill>
                <a:latin typeface="Calibri" panose="020F0502020204030204" pitchFamily="34" charset="0"/>
              </a:rPr>
              <a:t>Vous êtes prêts à mettre combien par mois pour protéger votre famille ?</a:t>
            </a:r>
            <a:endParaRPr lang="fr-FR" sz="1050" dirty="0">
              <a:solidFill>
                <a:prstClr val="black"/>
              </a:solidFill>
              <a:latin typeface="Calibri" panose="020F0502020204030204" pitchFamily="34" charset="0"/>
            </a:endParaRPr>
          </a:p>
          <a:p>
            <a:pPr marL="171450" indent="-171450">
              <a:buFont typeface="Wingdings" panose="05000000000000000000" pitchFamily="2" charset="2"/>
              <a:buChar char="§"/>
            </a:pPr>
            <a:r>
              <a:rPr lang="fr-FR" sz="1050" dirty="0">
                <a:solidFill>
                  <a:prstClr val="black"/>
                </a:solidFill>
                <a:latin typeface="Calibri" panose="020F0502020204030204" pitchFamily="34" charset="0"/>
              </a:rPr>
              <a:t>Vous vous </a:t>
            </a:r>
            <a:r>
              <a:rPr lang="fr-FR" sz="1050" dirty="0" smtClean="0">
                <a:solidFill>
                  <a:prstClr val="black"/>
                </a:solidFill>
                <a:latin typeface="Calibri" panose="020F0502020204030204" pitchFamily="34" charset="0"/>
              </a:rPr>
              <a:t>blessez </a:t>
            </a:r>
            <a:r>
              <a:rPr lang="fr-FR" sz="1050" dirty="0">
                <a:solidFill>
                  <a:prstClr val="black"/>
                </a:solidFill>
                <a:latin typeface="Calibri" panose="020F0502020204030204" pitchFamily="34" charset="0"/>
              </a:rPr>
              <a:t>en effectuant des travaux</a:t>
            </a:r>
            <a:r>
              <a:rPr lang="fr-FR" sz="1050" dirty="0" smtClean="0">
                <a:solidFill>
                  <a:prstClr val="black"/>
                </a:solidFill>
                <a:latin typeface="Calibri" panose="020F0502020204030204" pitchFamily="34" charset="0"/>
              </a:rPr>
              <a:t>,  </a:t>
            </a:r>
            <a:r>
              <a:rPr lang="fr-FR" sz="1050" dirty="0">
                <a:solidFill>
                  <a:prstClr val="black"/>
                </a:solidFill>
                <a:latin typeface="Calibri" panose="020F0502020204030204" pitchFamily="34" charset="0"/>
              </a:rPr>
              <a:t>comment êtes-vous couvert </a:t>
            </a:r>
            <a:r>
              <a:rPr lang="fr-FR" sz="1050" dirty="0" smtClean="0">
                <a:solidFill>
                  <a:prstClr val="black"/>
                </a:solidFill>
                <a:latin typeface="Calibri" panose="020F0502020204030204" pitchFamily="34" charset="0"/>
              </a:rPr>
              <a:t>?</a:t>
            </a:r>
          </a:p>
          <a:p>
            <a:pPr marL="171450" indent="-171450">
              <a:buFont typeface="Wingdings" panose="05000000000000000000" pitchFamily="2" charset="2"/>
              <a:buChar char="§"/>
            </a:pPr>
            <a:r>
              <a:rPr lang="fr-FR" sz="1050" dirty="0">
                <a:solidFill>
                  <a:prstClr val="black"/>
                </a:solidFill>
                <a:latin typeface="Calibri" panose="020F0502020204030204" pitchFamily="34" charset="0"/>
              </a:rPr>
              <a:t>Comment serait </a:t>
            </a:r>
            <a:r>
              <a:rPr lang="fr-FR" sz="1050" dirty="0" smtClean="0">
                <a:solidFill>
                  <a:prstClr val="black"/>
                </a:solidFill>
                <a:latin typeface="Calibri" panose="020F0502020204030204" pitchFamily="34" charset="0"/>
              </a:rPr>
              <a:t>couvert  </a:t>
            </a:r>
            <a:r>
              <a:rPr lang="fr-FR" sz="1050" dirty="0">
                <a:solidFill>
                  <a:prstClr val="black"/>
                </a:solidFill>
                <a:latin typeface="Calibri" panose="020F0502020204030204" pitchFamily="34" charset="0"/>
              </a:rPr>
              <a:t>votre enfant s’il avait </a:t>
            </a:r>
            <a:r>
              <a:rPr lang="fr-FR" sz="1050" dirty="0" smtClean="0">
                <a:solidFill>
                  <a:prstClr val="black"/>
                </a:solidFill>
                <a:latin typeface="Calibri" panose="020F0502020204030204" pitchFamily="34" charset="0"/>
              </a:rPr>
              <a:t> </a:t>
            </a:r>
            <a:r>
              <a:rPr lang="fr-FR" sz="1050" dirty="0">
                <a:solidFill>
                  <a:prstClr val="black"/>
                </a:solidFill>
                <a:latin typeface="Calibri" panose="020F0502020204030204" pitchFamily="34" charset="0"/>
              </a:rPr>
              <a:t>un accident à votre domicile </a:t>
            </a:r>
            <a:r>
              <a:rPr lang="fr-FR" sz="1050" dirty="0" smtClean="0">
                <a:solidFill>
                  <a:prstClr val="black"/>
                </a:solidFill>
                <a:latin typeface="Calibri" panose="020F0502020204030204" pitchFamily="34" charset="0"/>
              </a:rPr>
              <a:t>?</a:t>
            </a:r>
          </a:p>
          <a:p>
            <a:pPr marL="171450" indent="-171450">
              <a:buFont typeface="Wingdings" panose="05000000000000000000" pitchFamily="2" charset="2"/>
              <a:buChar char="§"/>
            </a:pPr>
            <a:r>
              <a:rPr lang="fr-FR" sz="1050" dirty="0">
                <a:solidFill>
                  <a:prstClr val="black"/>
                </a:solidFill>
                <a:latin typeface="Calibri" panose="020F0502020204030204" pitchFamily="34" charset="0"/>
              </a:rPr>
              <a:t>Et si vous aviez un accident pendant </a:t>
            </a:r>
            <a:r>
              <a:rPr lang="fr-FR" sz="1050" dirty="0" smtClean="0">
                <a:solidFill>
                  <a:prstClr val="black"/>
                </a:solidFill>
                <a:latin typeface="Calibri" panose="020F0502020204030204" pitchFamily="34" charset="0"/>
              </a:rPr>
              <a:t>du bricolage ou des </a:t>
            </a:r>
            <a:r>
              <a:rPr lang="fr-FR" sz="1050" dirty="0">
                <a:solidFill>
                  <a:prstClr val="black"/>
                </a:solidFill>
                <a:latin typeface="Calibri" panose="020F0502020204030204" pitchFamily="34" charset="0"/>
              </a:rPr>
              <a:t>travaux? Nous pouvons mettre en place aujourd’hui un contrat qui prévoit des prestations d’assistance et vous indemniser en cas de </a:t>
            </a:r>
            <a:r>
              <a:rPr lang="fr-FR" sz="1050" dirty="0" smtClean="0">
                <a:solidFill>
                  <a:prstClr val="black"/>
                </a:solidFill>
                <a:latin typeface="Calibri" panose="020F0502020204030204" pitchFamily="34" charset="0"/>
              </a:rPr>
              <a:t>préjudices</a:t>
            </a:r>
          </a:p>
          <a:p>
            <a:pPr marL="171450" indent="-171450">
              <a:buFont typeface="Wingdings" panose="05000000000000000000" pitchFamily="2" charset="2"/>
              <a:buChar char="§"/>
            </a:pPr>
            <a:r>
              <a:rPr lang="fr-FR" sz="1050" dirty="0">
                <a:solidFill>
                  <a:prstClr val="black"/>
                </a:solidFill>
                <a:latin typeface="Calibri" panose="020F0502020204030204" pitchFamily="34" charset="0"/>
              </a:rPr>
              <a:t>Maintenir votre niveau de vie et celui de vos proches en cas d'accident de la vie tout en préservant votre épargne qu'en dites vous</a:t>
            </a:r>
            <a:r>
              <a:rPr lang="fr-FR" sz="1050" dirty="0" smtClean="0">
                <a:solidFill>
                  <a:prstClr val="black"/>
                </a:solidFill>
                <a:latin typeface="Calibri" panose="020F0502020204030204" pitchFamily="34" charset="0"/>
              </a:rPr>
              <a:t>?</a:t>
            </a:r>
          </a:p>
          <a:p>
            <a:pPr marL="171450" indent="-171450">
              <a:buFont typeface="Wingdings" panose="05000000000000000000" pitchFamily="2" charset="2"/>
              <a:buChar char="§"/>
            </a:pPr>
            <a:r>
              <a:rPr lang="fr-FR" sz="1050" dirty="0" smtClean="0">
                <a:solidFill>
                  <a:prstClr val="black"/>
                </a:solidFill>
                <a:latin typeface="Calibri" panose="020F0502020204030204" pitchFamily="34" charset="0"/>
              </a:rPr>
              <a:t>(Retraité) Avec </a:t>
            </a:r>
            <a:r>
              <a:rPr lang="fr-FR" sz="1050" dirty="0">
                <a:solidFill>
                  <a:prstClr val="black"/>
                </a:solidFill>
                <a:latin typeface="Calibri" panose="020F0502020204030204" pitchFamily="34" charset="0"/>
              </a:rPr>
              <a:t>plus de temps pour vos loisirs de jardinage et de bricolage, vos garanties en cas d’accident sont-elles bien adaptées ?</a:t>
            </a:r>
          </a:p>
        </p:txBody>
      </p:sp>
      <p:sp>
        <p:nvSpPr>
          <p:cNvPr id="27" name="ZoneTexte 26"/>
          <p:cNvSpPr txBox="1"/>
          <p:nvPr/>
        </p:nvSpPr>
        <p:spPr>
          <a:xfrm>
            <a:off x="174695" y="1241995"/>
            <a:ext cx="7565655" cy="307777"/>
          </a:xfrm>
          <a:prstGeom prst="rect">
            <a:avLst/>
          </a:prstGeom>
          <a:noFill/>
        </p:spPr>
        <p:txBody>
          <a:bodyPr wrap="square" rtlCol="0">
            <a:spAutoFit/>
          </a:bodyPr>
          <a:lstStyle/>
          <a:p>
            <a:pPr marL="285750" indent="-285750">
              <a:buFont typeface="Wingdings" panose="05000000000000000000" pitchFamily="2" charset="2"/>
              <a:buChar char="q"/>
            </a:pPr>
            <a:r>
              <a:rPr lang="fr-FR" sz="1400" b="1" dirty="0">
                <a:solidFill>
                  <a:srgbClr val="C00000"/>
                </a:solidFill>
                <a:latin typeface="Calibri" panose="020F0502020204030204" pitchFamily="34" charset="0"/>
              </a:rPr>
              <a:t>Exemples de questions pour </a:t>
            </a:r>
            <a:r>
              <a:rPr lang="fr-FR" sz="1400" b="1" dirty="0" smtClean="0">
                <a:solidFill>
                  <a:srgbClr val="C00000"/>
                </a:solidFill>
                <a:latin typeface="Calibri" panose="020F0502020204030204" pitchFamily="34" charset="0"/>
              </a:rPr>
              <a:t>aborder la GAV dans </a:t>
            </a:r>
            <a:r>
              <a:rPr lang="fr-FR" sz="1400" b="1" dirty="0">
                <a:solidFill>
                  <a:srgbClr val="C00000"/>
                </a:solidFill>
                <a:latin typeface="Calibri" panose="020F0502020204030204" pitchFamily="34" charset="0"/>
              </a:rPr>
              <a:t>votre entretien-découverte : </a:t>
            </a:r>
          </a:p>
        </p:txBody>
      </p:sp>
      <p:sp>
        <p:nvSpPr>
          <p:cNvPr id="29" name="Rectangle 28"/>
          <p:cNvSpPr/>
          <p:nvPr/>
        </p:nvSpPr>
        <p:spPr>
          <a:xfrm>
            <a:off x="467544" y="4113465"/>
            <a:ext cx="7920880" cy="1969770"/>
          </a:xfrm>
          <a:prstGeom prst="rect">
            <a:avLst/>
          </a:prstGeom>
          <a:solidFill>
            <a:schemeClr val="accent3">
              <a:lumMod val="20000"/>
              <a:lumOff val="80000"/>
            </a:schemeClr>
          </a:solidFill>
        </p:spPr>
        <p:txBody>
          <a:bodyPr wrap="square">
            <a:spAutoFit/>
          </a:bodyPr>
          <a:lstStyle/>
          <a:p>
            <a:pPr marL="171450" indent="-171450">
              <a:buFont typeface="Wingdings" panose="05000000000000000000" pitchFamily="2" charset="2"/>
              <a:buChar char="§"/>
            </a:pPr>
            <a:r>
              <a:rPr lang="fr-FR" sz="1050" dirty="0" smtClean="0">
                <a:solidFill>
                  <a:srgbClr val="C00000"/>
                </a:solidFill>
                <a:latin typeface="Calibri" panose="020F0502020204030204" pitchFamily="34" charset="0"/>
              </a:rPr>
              <a:t>Je suis déjà assuré(e)</a:t>
            </a:r>
          </a:p>
          <a:p>
            <a:pPr marL="628650" lvl="1" indent="-171450">
              <a:buFont typeface="Wingdings" panose="05000000000000000000" pitchFamily="2" charset="2"/>
              <a:buChar char="Ø"/>
            </a:pPr>
            <a:r>
              <a:rPr lang="fr-FR" sz="1000" i="1" dirty="0">
                <a:solidFill>
                  <a:prstClr val="black"/>
                </a:solidFill>
                <a:latin typeface="Calibri" panose="020F0502020204030204" pitchFamily="34" charset="0"/>
              </a:rPr>
              <a:t>Vous êtes assuré en Tous Risques pour votre voiture, vous êtes en Tous Risques pour votre maison, et pour vos proches quelle couverture souhaitez-vous mettre en place ? Le contrat Garantie des Accidents de la Vie couvre les dommages que vous pourriez avoir VOUS ou votre famille en cas </a:t>
            </a:r>
            <a:r>
              <a:rPr lang="fr-FR" sz="1000" i="1" dirty="0" smtClean="0">
                <a:solidFill>
                  <a:prstClr val="black"/>
                </a:solidFill>
                <a:latin typeface="Calibri" panose="020F0502020204030204" pitchFamily="34" charset="0"/>
              </a:rPr>
              <a:t>d’accident à </a:t>
            </a:r>
            <a:r>
              <a:rPr lang="fr-FR" sz="1000" i="1" dirty="0">
                <a:solidFill>
                  <a:prstClr val="black"/>
                </a:solidFill>
                <a:latin typeface="Calibri" panose="020F0502020204030204" pitchFamily="34" charset="0"/>
              </a:rPr>
              <a:t>votre domicile ou pendant vos loisirs, et ce, même si vous vous blessez seul.. </a:t>
            </a:r>
            <a:endParaRPr lang="fr-FR" sz="1000" i="1" dirty="0" smtClean="0">
              <a:solidFill>
                <a:prstClr val="black"/>
              </a:solidFill>
              <a:latin typeface="Calibri" panose="020F0502020204030204" pitchFamily="34" charset="0"/>
            </a:endParaRPr>
          </a:p>
          <a:p>
            <a:pPr marL="171450" indent="-171450">
              <a:buFont typeface="Wingdings" panose="05000000000000000000" pitchFamily="2" charset="2"/>
              <a:buChar char="§"/>
            </a:pPr>
            <a:r>
              <a:rPr lang="fr-FR" sz="1050" dirty="0">
                <a:solidFill>
                  <a:srgbClr val="C00000"/>
                </a:solidFill>
                <a:latin typeface="Calibri" panose="020F0502020204030204" pitchFamily="34" charset="0"/>
              </a:rPr>
              <a:t>C’est trop cher !</a:t>
            </a:r>
          </a:p>
          <a:p>
            <a:pPr marL="628650" lvl="1" indent="-171450">
              <a:buFont typeface="Wingdings" panose="05000000000000000000" pitchFamily="2" charset="2"/>
              <a:buChar char="Ø"/>
            </a:pPr>
            <a:r>
              <a:rPr lang="fr-FR" sz="1000" i="1" dirty="0">
                <a:solidFill>
                  <a:prstClr val="black"/>
                </a:solidFill>
                <a:latin typeface="Calibri" panose="020F0502020204030204" pitchFamily="34" charset="0"/>
              </a:rPr>
              <a:t>C’est-à-dire ? Dîtes-moi, trop cher par rapport à quoi ?</a:t>
            </a:r>
          </a:p>
          <a:p>
            <a:pPr marL="628650" lvl="1" indent="-171450">
              <a:buFont typeface="Wingdings" panose="05000000000000000000" pitchFamily="2" charset="2"/>
              <a:buChar char="Ø"/>
            </a:pPr>
            <a:r>
              <a:rPr lang="fr-FR" sz="1000" i="1" dirty="0">
                <a:solidFill>
                  <a:prstClr val="black"/>
                </a:solidFill>
                <a:latin typeface="Calibri" panose="020F0502020204030204" pitchFamily="34" charset="0"/>
              </a:rPr>
              <a:t>Combien êtes-vous prêt à mettre ?</a:t>
            </a:r>
          </a:p>
          <a:p>
            <a:pPr marL="628650" lvl="1" indent="-171450">
              <a:buFont typeface="Wingdings" panose="05000000000000000000" pitchFamily="2" charset="2"/>
              <a:buChar char="Ø"/>
            </a:pPr>
            <a:r>
              <a:rPr lang="fr-FR" sz="1000" i="1" dirty="0">
                <a:solidFill>
                  <a:prstClr val="black"/>
                </a:solidFill>
                <a:latin typeface="Calibri" panose="020F0502020204030204" pitchFamily="34" charset="0"/>
              </a:rPr>
              <a:t>Pour protéger votre voiture ou votre habitation, vous payez combien ?</a:t>
            </a:r>
          </a:p>
          <a:p>
            <a:pPr marL="171450" indent="-171450">
              <a:buFont typeface="Wingdings" panose="05000000000000000000" pitchFamily="2" charset="2"/>
              <a:buChar char="§"/>
            </a:pPr>
            <a:r>
              <a:rPr lang="fr-FR" sz="1050" dirty="0">
                <a:solidFill>
                  <a:srgbClr val="C00000"/>
                </a:solidFill>
                <a:latin typeface="Calibri" panose="020F0502020204030204" pitchFamily="34" charset="0"/>
              </a:rPr>
              <a:t>Je suis célibataire, je n’ai pas d’enfants</a:t>
            </a:r>
          </a:p>
          <a:p>
            <a:pPr marL="628650" lvl="1" indent="-171450">
              <a:buFont typeface="Wingdings" panose="05000000000000000000" pitchFamily="2" charset="2"/>
              <a:buChar char="Ø"/>
            </a:pPr>
            <a:r>
              <a:rPr lang="fr-FR" sz="1000" i="1" dirty="0">
                <a:solidFill>
                  <a:prstClr val="black"/>
                </a:solidFill>
                <a:latin typeface="Calibri" panose="020F0502020204030204" pitchFamily="34" charset="0"/>
              </a:rPr>
              <a:t>Justement, comment allez-vous faire en cas d’invalidité, maladies graves ou perte d’autonomie ?</a:t>
            </a:r>
          </a:p>
          <a:p>
            <a:pPr marL="171450" indent="-171450">
              <a:buFont typeface="Wingdings" panose="05000000000000000000" pitchFamily="2" charset="2"/>
              <a:buChar char="§"/>
            </a:pPr>
            <a:r>
              <a:rPr lang="fr-FR" sz="1050" dirty="0">
                <a:solidFill>
                  <a:srgbClr val="C00000"/>
                </a:solidFill>
                <a:latin typeface="Calibri" panose="020F0502020204030204" pitchFamily="34" charset="0"/>
              </a:rPr>
              <a:t>Je vais réfléchir</a:t>
            </a:r>
          </a:p>
          <a:p>
            <a:pPr marL="628650" lvl="1" indent="-171450">
              <a:buFont typeface="Wingdings" panose="05000000000000000000" pitchFamily="2" charset="2"/>
              <a:buChar char="Ø"/>
            </a:pPr>
            <a:r>
              <a:rPr lang="fr-FR" sz="1000" i="1" dirty="0">
                <a:solidFill>
                  <a:prstClr val="black"/>
                </a:solidFill>
                <a:latin typeface="Calibri" panose="020F0502020204030204" pitchFamily="34" charset="0"/>
              </a:rPr>
              <a:t>Je comprends. A quoi souhaitez-vous réfléchir plus précisément ? Le coût, les garanties?</a:t>
            </a:r>
          </a:p>
        </p:txBody>
      </p:sp>
      <p:sp>
        <p:nvSpPr>
          <p:cNvPr id="3" name="Rectangle 2"/>
          <p:cNvSpPr/>
          <p:nvPr/>
        </p:nvSpPr>
        <p:spPr>
          <a:xfrm>
            <a:off x="467544" y="3134884"/>
            <a:ext cx="7920880" cy="461665"/>
          </a:xfrm>
          <a:prstGeom prst="rect">
            <a:avLst/>
          </a:prstGeom>
        </p:spPr>
        <p:txBody>
          <a:bodyPr wrap="square">
            <a:spAutoFit/>
          </a:bodyPr>
          <a:lstStyle/>
          <a:p>
            <a:r>
              <a:rPr lang="fr-FR" sz="1200" b="1" dirty="0">
                <a:solidFill>
                  <a:schemeClr val="tx1">
                    <a:lumMod val="65000"/>
                    <a:lumOff val="35000"/>
                  </a:schemeClr>
                </a:solidFill>
                <a:latin typeface="Calibri" panose="020F0502020204030204" pitchFamily="34" charset="0"/>
              </a:rPr>
              <a:t>Rebondissez !</a:t>
            </a:r>
          </a:p>
          <a:p>
            <a:r>
              <a:rPr lang="fr-FR" sz="1200" b="1" dirty="0">
                <a:solidFill>
                  <a:schemeClr val="tx1">
                    <a:lumMod val="65000"/>
                    <a:lumOff val="35000"/>
                  </a:schemeClr>
                </a:solidFill>
                <a:latin typeface="Calibri" panose="020F0502020204030204" pitchFamily="34" charset="0"/>
              </a:rPr>
              <a:t>Tous les évènements sont des opportunités pour parler de la </a:t>
            </a:r>
            <a:r>
              <a:rPr lang="fr-FR" sz="1200" b="1" dirty="0" smtClean="0">
                <a:solidFill>
                  <a:schemeClr val="tx1">
                    <a:lumMod val="65000"/>
                    <a:lumOff val="35000"/>
                  </a:schemeClr>
                </a:solidFill>
                <a:latin typeface="Calibri" panose="020F0502020204030204" pitchFamily="34" charset="0"/>
              </a:rPr>
              <a:t>GAV</a:t>
            </a:r>
            <a:endParaRPr lang="fr-FR" sz="1200" b="1" dirty="0">
              <a:solidFill>
                <a:schemeClr val="tx1">
                  <a:lumMod val="65000"/>
                  <a:lumOff val="35000"/>
                </a:schemeClr>
              </a:solidFill>
              <a:latin typeface="Calibri" panose="020F0502020204030204" pitchFamily="34" charset="0"/>
            </a:endParaRPr>
          </a:p>
        </p:txBody>
      </p:sp>
    </p:spTree>
    <p:extLst>
      <p:ext uri="{BB962C8B-B14F-4D97-AF65-F5344CB8AC3E}">
        <p14:creationId xmlns:p14="http://schemas.microsoft.com/office/powerpoint/2010/main" val="174645120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0475" y="3573016"/>
            <a:ext cx="6219941" cy="26338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itre 5"/>
          <p:cNvSpPr>
            <a:spLocks noGrp="1"/>
          </p:cNvSpPr>
          <p:nvPr>
            <p:ph type="title"/>
          </p:nvPr>
        </p:nvSpPr>
        <p:spPr>
          <a:xfrm>
            <a:off x="1115899" y="334397"/>
            <a:ext cx="7650456" cy="646331"/>
          </a:xfrm>
        </p:spPr>
        <p:txBody>
          <a:bodyPr/>
          <a:lstStyle/>
          <a:p>
            <a:r>
              <a:rPr lang="fr-FR" sz="2000" b="0" dirty="0" smtClean="0">
                <a:solidFill>
                  <a:srgbClr val="C00000"/>
                </a:solidFill>
                <a:latin typeface="Calibri" panose="020F0502020204030204" pitchFamily="34" charset="0"/>
                <a:cs typeface="Calibri" panose="020F0502020204030204" pitchFamily="34" charset="0"/>
              </a:rPr>
              <a:t>GAV : Digitalisons-nous !</a:t>
            </a:r>
            <a:r>
              <a:rPr lang="fr-FR" sz="2400" cap="none" dirty="0" smtClean="0">
                <a:solidFill>
                  <a:srgbClr val="C00000"/>
                </a:solidFill>
                <a:latin typeface="Calibri" panose="020F0502020204030204" pitchFamily="34" charset="0"/>
                <a:cs typeface="Calibri" panose="020F0502020204030204" pitchFamily="34" charset="0"/>
              </a:rPr>
              <a:t/>
            </a:r>
            <a:br>
              <a:rPr lang="fr-FR" sz="2400" cap="none" dirty="0" smtClean="0">
                <a:solidFill>
                  <a:srgbClr val="C00000"/>
                </a:solidFill>
                <a:latin typeface="Calibri" panose="020F0502020204030204" pitchFamily="34" charset="0"/>
                <a:cs typeface="Calibri" panose="020F0502020204030204" pitchFamily="34" charset="0"/>
              </a:rPr>
            </a:br>
            <a:r>
              <a:rPr lang="fr-FR" sz="1600" b="0" cap="none" dirty="0" smtClean="0">
                <a:latin typeface="Calibri" panose="020F0502020204030204" pitchFamily="34" charset="0"/>
                <a:cs typeface="Calibri" panose="020F0502020204030204" pitchFamily="34" charset="0"/>
              </a:rPr>
              <a:t>Quand efficacité rime avec relation multicanal…</a:t>
            </a:r>
            <a:endParaRPr lang="fr-FR" sz="1600" b="0" cap="none" dirty="0">
              <a:latin typeface="Calibri" panose="020F0502020204030204" pitchFamily="34" charset="0"/>
              <a:cs typeface="Calibri" panose="020F0502020204030204" pitchFamily="34" charset="0"/>
            </a:endParaRPr>
          </a:p>
        </p:txBody>
      </p:sp>
      <p:sp>
        <p:nvSpPr>
          <p:cNvPr id="2" name="Espace réservé du numéro de diapositive 1"/>
          <p:cNvSpPr>
            <a:spLocks noGrp="1"/>
          </p:cNvSpPr>
          <p:nvPr>
            <p:ph type="sldNum" sz="quarter" idx="15"/>
          </p:nvPr>
        </p:nvSpPr>
        <p:spPr/>
        <p:txBody>
          <a:bodyPr/>
          <a:lstStyle/>
          <a:p>
            <a:fld id="{0536D7D7-E68B-4848-A580-3E20DDE126DB}" type="slidenum">
              <a:rPr lang="fr-FR" smtClean="0">
                <a:solidFill>
                  <a:prstClr val="white"/>
                </a:solidFill>
                <a:latin typeface="Calibri" panose="020F0502020204030204" pitchFamily="34" charset="0"/>
                <a:cs typeface="Calibri" panose="020F0502020204030204" pitchFamily="34" charset="0"/>
              </a:rPr>
              <a:pPr/>
              <a:t>17</a:t>
            </a:fld>
            <a:endParaRPr lang="fr-FR" dirty="0">
              <a:solidFill>
                <a:prstClr val="white"/>
              </a:solidFill>
              <a:latin typeface="Calibri" panose="020F0502020204030204" pitchFamily="34" charset="0"/>
              <a:cs typeface="Calibri" panose="020F0502020204030204" pitchFamily="34" charset="0"/>
            </a:endParaRPr>
          </a:p>
        </p:txBody>
      </p:sp>
      <p:pic>
        <p:nvPicPr>
          <p:cNvPr id="8"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9592" y="1985044"/>
            <a:ext cx="1181957" cy="939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9" name="Groupe 8"/>
          <p:cNvGrpSpPr/>
          <p:nvPr/>
        </p:nvGrpSpPr>
        <p:grpSpPr>
          <a:xfrm>
            <a:off x="2478753" y="1903178"/>
            <a:ext cx="3931708" cy="949758"/>
            <a:chOff x="4563290" y="3439153"/>
            <a:chExt cx="2131474" cy="1474422"/>
          </a:xfrm>
        </p:grpSpPr>
        <p:sp>
          <p:nvSpPr>
            <p:cNvPr id="10" name="ZoneTexte 9"/>
            <p:cNvSpPr txBox="1"/>
            <p:nvPr/>
          </p:nvSpPr>
          <p:spPr>
            <a:xfrm>
              <a:off x="4758476" y="3460351"/>
              <a:ext cx="1799657" cy="1397559"/>
            </a:xfrm>
            <a:prstGeom prst="rect">
              <a:avLst/>
            </a:prstGeom>
            <a:noFill/>
          </p:spPr>
          <p:txBody>
            <a:bodyPr wrap="square" rtlCol="0">
              <a:spAutoFit/>
            </a:bodyPr>
            <a:lstStyle/>
            <a:p>
              <a:pPr marL="171450" indent="-171450">
                <a:buFont typeface="Arial" panose="020B0604020202020204" pitchFamily="34" charset="0"/>
                <a:buChar char="•"/>
              </a:pPr>
              <a:r>
                <a:rPr lang="fr-FR" sz="1050" dirty="0" smtClean="0">
                  <a:solidFill>
                    <a:prstClr val="black"/>
                  </a:solidFill>
                  <a:latin typeface="Calibri" panose="020F0502020204030204" pitchFamily="34" charset="0"/>
                  <a:cs typeface="Calibri" panose="020F0502020204030204" pitchFamily="34" charset="0"/>
                </a:rPr>
                <a:t>Zéro papier et zéro déplacement pour le client</a:t>
              </a:r>
            </a:p>
            <a:p>
              <a:pPr marL="171450" indent="-171450">
                <a:buFont typeface="Arial" panose="020B0604020202020204" pitchFamily="34" charset="0"/>
                <a:buChar char="•"/>
              </a:pPr>
              <a:r>
                <a:rPr lang="fr-FR" sz="1050" dirty="0" smtClean="0">
                  <a:solidFill>
                    <a:srgbClr val="C00000"/>
                  </a:solidFill>
                  <a:latin typeface="Calibri" panose="020F0502020204030204" pitchFamily="34" charset="0"/>
                  <a:cs typeface="Calibri" panose="020F0502020204030204" pitchFamily="34" charset="0"/>
                </a:rPr>
                <a:t>Conformité sécurisée</a:t>
              </a:r>
            </a:p>
            <a:p>
              <a:pPr marL="171450" indent="-171450">
                <a:buFont typeface="Arial" panose="020B0604020202020204" pitchFamily="34" charset="0"/>
                <a:buChar char="•"/>
              </a:pPr>
              <a:r>
                <a:rPr lang="fr-FR" sz="1050" dirty="0" smtClean="0">
                  <a:solidFill>
                    <a:prstClr val="black"/>
                  </a:solidFill>
                  <a:latin typeface="Calibri" panose="020F0502020204030204" pitchFamily="34" charset="0"/>
                  <a:cs typeface="Calibri" panose="020F0502020204030204" pitchFamily="34" charset="0"/>
                </a:rPr>
                <a:t>Gain de temps</a:t>
              </a:r>
            </a:p>
            <a:p>
              <a:pPr marL="171450" indent="-171450">
                <a:buFont typeface="Arial" panose="020B0604020202020204" pitchFamily="34" charset="0"/>
                <a:buChar char="•"/>
              </a:pPr>
              <a:r>
                <a:rPr lang="fr-FR" sz="1050" dirty="0" smtClean="0">
                  <a:solidFill>
                    <a:srgbClr val="C00000"/>
                  </a:solidFill>
                  <a:latin typeface="Calibri" panose="020F0502020204030204" pitchFamily="34" charset="0"/>
                  <a:cs typeface="Calibri" panose="020F0502020204030204" pitchFamily="34" charset="0"/>
                </a:rPr>
                <a:t>Adapté au nouveau comportement du client</a:t>
              </a:r>
            </a:p>
            <a:p>
              <a:pPr marL="171450" indent="-171450">
                <a:buFont typeface="Arial" panose="020B0604020202020204" pitchFamily="34" charset="0"/>
                <a:buChar char="•"/>
              </a:pPr>
              <a:r>
                <a:rPr lang="fr-FR" sz="1050" dirty="0" smtClean="0">
                  <a:solidFill>
                    <a:srgbClr val="C00000"/>
                  </a:solidFill>
                  <a:latin typeface="Calibri" panose="020F0502020204030204" pitchFamily="34" charset="0"/>
                  <a:cs typeface="Calibri" panose="020F0502020204030204" pitchFamily="34" charset="0"/>
                </a:rPr>
                <a:t>Le support VAD prend la relève</a:t>
              </a:r>
            </a:p>
          </p:txBody>
        </p:sp>
        <p:sp>
          <p:nvSpPr>
            <p:cNvPr id="11" name="Rectangle à coins arrondis 10"/>
            <p:cNvSpPr/>
            <p:nvPr/>
          </p:nvSpPr>
          <p:spPr>
            <a:xfrm>
              <a:off x="4563290" y="3439153"/>
              <a:ext cx="1994843" cy="1474422"/>
            </a:xfrm>
            <a:prstGeom prst="round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pic>
          <p:nvPicPr>
            <p:cNvPr id="12" name="Picture 5" descr="Résultat de recherche d'images pour &quot;validé&quo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21503" y="3680796"/>
              <a:ext cx="273261" cy="792478"/>
            </a:xfrm>
            <a:prstGeom prst="rect">
              <a:avLst/>
            </a:prstGeom>
            <a:noFill/>
            <a:extLst>
              <a:ext uri="{909E8E84-426E-40DD-AFC4-6F175D3DCCD1}">
                <a14:hiddenFill xmlns:a14="http://schemas.microsoft.com/office/drawing/2010/main">
                  <a:solidFill>
                    <a:srgbClr val="FFFFFF"/>
                  </a:solidFill>
                </a14:hiddenFill>
              </a:ext>
            </a:extLst>
          </p:spPr>
        </p:pic>
      </p:grpSp>
      <p:sp>
        <p:nvSpPr>
          <p:cNvPr id="15" name="Rectangle 14"/>
          <p:cNvSpPr/>
          <p:nvPr/>
        </p:nvSpPr>
        <p:spPr>
          <a:xfrm>
            <a:off x="424530" y="1340768"/>
            <a:ext cx="7411834" cy="307777"/>
          </a:xfrm>
          <a:prstGeom prst="rect">
            <a:avLst/>
          </a:prstGeom>
        </p:spPr>
        <p:txBody>
          <a:bodyPr wrap="square">
            <a:spAutoFit/>
          </a:bodyPr>
          <a:lstStyle/>
          <a:p>
            <a:pPr marL="285750" indent="-285750">
              <a:buFont typeface="Wingdings" panose="05000000000000000000" pitchFamily="2" charset="2"/>
              <a:buChar char="q"/>
            </a:pPr>
            <a:r>
              <a:rPr lang="fr-FR" sz="1400" b="1" dirty="0" smtClean="0">
                <a:solidFill>
                  <a:srgbClr val="C00000"/>
                </a:solidFill>
                <a:latin typeface="Calibri" panose="020F0502020204030204" pitchFamily="34" charset="0"/>
                <a:cs typeface="Calibri" panose="020F0502020204030204" pitchFamily="34" charset="0"/>
              </a:rPr>
              <a:t>Vendre à distance </a:t>
            </a:r>
            <a:r>
              <a:rPr lang="fr-FR" sz="1400" dirty="0" smtClean="0">
                <a:solidFill>
                  <a:prstClr val="black">
                    <a:lumMod val="50000"/>
                    <a:lumOff val="50000"/>
                  </a:prstClr>
                </a:solidFill>
                <a:latin typeface="Calibri" panose="020F0502020204030204" pitchFamily="34" charset="0"/>
                <a:cs typeface="Calibri" panose="020F0502020204030204" pitchFamily="34" charset="0"/>
              </a:rPr>
              <a:t>pour un gain de temps administratif et plus de temps commercial :</a:t>
            </a:r>
            <a:endParaRPr lang="fr-FR" sz="1600" dirty="0">
              <a:solidFill>
                <a:prstClr val="black"/>
              </a:solidFill>
            </a:endParaRPr>
          </a:p>
        </p:txBody>
      </p:sp>
      <p:sp>
        <p:nvSpPr>
          <p:cNvPr id="16" name="Rectangle 15"/>
          <p:cNvSpPr/>
          <p:nvPr/>
        </p:nvSpPr>
        <p:spPr>
          <a:xfrm>
            <a:off x="424530" y="3140968"/>
            <a:ext cx="7411834" cy="307777"/>
          </a:xfrm>
          <a:prstGeom prst="rect">
            <a:avLst/>
          </a:prstGeom>
        </p:spPr>
        <p:txBody>
          <a:bodyPr wrap="square">
            <a:spAutoFit/>
          </a:bodyPr>
          <a:lstStyle/>
          <a:p>
            <a:pPr marL="285750" indent="-285750">
              <a:buFont typeface="Wingdings" panose="05000000000000000000" pitchFamily="2" charset="2"/>
              <a:buChar char="q"/>
            </a:pPr>
            <a:r>
              <a:rPr lang="fr-FR" sz="1400" b="1" dirty="0" smtClean="0">
                <a:solidFill>
                  <a:srgbClr val="C00000"/>
                </a:solidFill>
                <a:latin typeface="Calibri" panose="020F0502020204030204" pitchFamily="34" charset="0"/>
                <a:cs typeface="Calibri" panose="020F0502020204030204" pitchFamily="34" charset="0"/>
              </a:rPr>
              <a:t>Digitalisez la relation </a:t>
            </a:r>
            <a:r>
              <a:rPr lang="fr-FR" sz="1400" dirty="0" smtClean="0">
                <a:solidFill>
                  <a:prstClr val="black">
                    <a:lumMod val="50000"/>
                    <a:lumOff val="50000"/>
                  </a:prstClr>
                </a:solidFill>
                <a:latin typeface="Calibri" panose="020F0502020204030204" pitchFamily="34" charset="0"/>
                <a:cs typeface="Calibri" panose="020F0502020204030204" pitchFamily="34" charset="0"/>
              </a:rPr>
              <a:t>avec notre client détenteur d’un contrat </a:t>
            </a:r>
            <a:r>
              <a:rPr lang="fr-FR" sz="1400" b="1" dirty="0" smtClean="0">
                <a:solidFill>
                  <a:srgbClr val="C00000"/>
                </a:solidFill>
                <a:latin typeface="Calibri" panose="020F0502020204030204" pitchFamily="34" charset="0"/>
                <a:cs typeface="Calibri" panose="020F0502020204030204" pitchFamily="34" charset="0"/>
              </a:rPr>
              <a:t>GAV </a:t>
            </a:r>
            <a:r>
              <a:rPr lang="fr-FR" sz="1400" dirty="0" smtClean="0">
                <a:solidFill>
                  <a:prstClr val="black">
                    <a:lumMod val="50000"/>
                    <a:lumOff val="50000"/>
                  </a:prstClr>
                </a:solidFill>
                <a:latin typeface="Calibri" panose="020F0502020204030204" pitchFamily="34" charset="0"/>
                <a:cs typeface="Calibri" panose="020F0502020204030204" pitchFamily="34" charset="0"/>
              </a:rPr>
              <a:t>:</a:t>
            </a:r>
            <a:endParaRPr lang="fr-FR" sz="1600" dirty="0">
              <a:solidFill>
                <a:prstClr val="black"/>
              </a:solidFill>
            </a:endParaRPr>
          </a:p>
        </p:txBody>
      </p:sp>
      <p:pic>
        <p:nvPicPr>
          <p:cNvPr id="17" name="Picture 3"/>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397463" y="4587089"/>
            <a:ext cx="438578" cy="3487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0664163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nvPr>
        </p:nvSpPr>
        <p:spPr>
          <a:xfrm>
            <a:off x="1115899" y="334397"/>
            <a:ext cx="7650456" cy="646331"/>
          </a:xfrm>
        </p:spPr>
        <p:txBody>
          <a:bodyPr/>
          <a:lstStyle/>
          <a:p>
            <a:r>
              <a:rPr lang="fr-FR" sz="2000" b="0" dirty="0" smtClean="0">
                <a:solidFill>
                  <a:srgbClr val="C00000"/>
                </a:solidFill>
                <a:latin typeface="Calibri" panose="020F0502020204030204" pitchFamily="34" charset="0"/>
                <a:cs typeface="Calibri" panose="020F0502020204030204" pitchFamily="34" charset="0"/>
              </a:rPr>
              <a:t>GAV : les OUTILS</a:t>
            </a:r>
            <a:r>
              <a:rPr lang="fr-FR" sz="2400" cap="none" dirty="0" smtClean="0">
                <a:solidFill>
                  <a:srgbClr val="C00000"/>
                </a:solidFill>
                <a:latin typeface="Calibri" panose="020F0502020204030204" pitchFamily="34" charset="0"/>
                <a:cs typeface="Calibri" panose="020F0502020204030204" pitchFamily="34" charset="0"/>
              </a:rPr>
              <a:t/>
            </a:r>
            <a:br>
              <a:rPr lang="fr-FR" sz="2400" cap="none" dirty="0" smtClean="0">
                <a:solidFill>
                  <a:srgbClr val="C00000"/>
                </a:solidFill>
                <a:latin typeface="Calibri" panose="020F0502020204030204" pitchFamily="34" charset="0"/>
                <a:cs typeface="Calibri" panose="020F0502020204030204" pitchFamily="34" charset="0"/>
              </a:rPr>
            </a:br>
            <a:r>
              <a:rPr lang="fr-FR" sz="1600" b="0" cap="none" dirty="0" smtClean="0">
                <a:latin typeface="Calibri" panose="020F0502020204030204" pitchFamily="34" charset="0"/>
                <a:cs typeface="Calibri" panose="020F0502020204030204" pitchFamily="34" charset="0"/>
              </a:rPr>
              <a:t>Des outils sont </a:t>
            </a:r>
            <a:r>
              <a:rPr lang="fr-FR" sz="1600" b="0" cap="none" dirty="0">
                <a:latin typeface="Calibri" panose="020F0502020204030204" pitchFamily="34" charset="0"/>
                <a:cs typeface="Calibri" panose="020F0502020204030204" pitchFamily="34" charset="0"/>
              </a:rPr>
              <a:t>à votre </a:t>
            </a:r>
            <a:r>
              <a:rPr lang="fr-FR" sz="1600" b="0" cap="none" dirty="0" smtClean="0">
                <a:latin typeface="Calibri" panose="020F0502020204030204" pitchFamily="34" charset="0"/>
                <a:cs typeface="Calibri" panose="020F0502020204030204" pitchFamily="34" charset="0"/>
              </a:rPr>
              <a:t>disposition pour vous accompagner.</a:t>
            </a:r>
            <a:endParaRPr lang="fr-FR" sz="1600" b="0" cap="none" dirty="0">
              <a:latin typeface="Calibri" panose="020F0502020204030204" pitchFamily="34" charset="0"/>
              <a:cs typeface="Calibri" panose="020F0502020204030204" pitchFamily="34" charset="0"/>
            </a:endParaRPr>
          </a:p>
        </p:txBody>
      </p:sp>
      <p:sp>
        <p:nvSpPr>
          <p:cNvPr id="43" name="Rectangle 42"/>
          <p:cNvSpPr/>
          <p:nvPr/>
        </p:nvSpPr>
        <p:spPr>
          <a:xfrm>
            <a:off x="3563540" y="1262726"/>
            <a:ext cx="3312368" cy="342413"/>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900" dirty="0">
                <a:solidFill>
                  <a:prstClr val="black">
                    <a:lumMod val="75000"/>
                    <a:lumOff val="25000"/>
                  </a:prstClr>
                </a:solidFill>
                <a:latin typeface="Calibri" panose="020F0502020204030204" pitchFamily="34" charset="0"/>
              </a:rPr>
              <a:t>Accéder </a:t>
            </a:r>
            <a:r>
              <a:rPr lang="fr-FR" sz="900" dirty="0" smtClean="0">
                <a:solidFill>
                  <a:prstClr val="black">
                    <a:lumMod val="75000"/>
                    <a:lumOff val="25000"/>
                  </a:prstClr>
                </a:solidFill>
                <a:latin typeface="Calibri" panose="020F0502020204030204" pitchFamily="34" charset="0"/>
              </a:rPr>
              <a:t>directement </a:t>
            </a:r>
            <a:r>
              <a:rPr lang="fr-FR" sz="900" dirty="0">
                <a:solidFill>
                  <a:prstClr val="black">
                    <a:lumMod val="75000"/>
                    <a:lumOff val="25000"/>
                  </a:prstClr>
                </a:solidFill>
                <a:latin typeface="Calibri" panose="020F0502020204030204" pitchFamily="34" charset="0"/>
              </a:rPr>
              <a:t>aux informations indispensables de l'offre </a:t>
            </a:r>
            <a:r>
              <a:rPr lang="fr-FR" sz="900" dirty="0" smtClean="0">
                <a:solidFill>
                  <a:prstClr val="black">
                    <a:lumMod val="75000"/>
                    <a:lumOff val="25000"/>
                  </a:prstClr>
                </a:solidFill>
                <a:latin typeface="Calibri" panose="020F0502020204030204" pitchFamily="34" charset="0"/>
              </a:rPr>
              <a:t>GAV </a:t>
            </a:r>
            <a:r>
              <a:rPr lang="fr-FR" sz="900" dirty="0">
                <a:solidFill>
                  <a:prstClr val="black">
                    <a:lumMod val="75000"/>
                    <a:lumOff val="25000"/>
                  </a:prstClr>
                </a:solidFill>
                <a:latin typeface="Calibri" panose="020F0502020204030204" pitchFamily="34" charset="0"/>
              </a:rPr>
              <a:t>dans le BOOK de l'assurance.</a:t>
            </a:r>
          </a:p>
        </p:txBody>
      </p:sp>
      <p:sp>
        <p:nvSpPr>
          <p:cNvPr id="44" name="Rectangle 43"/>
          <p:cNvSpPr/>
          <p:nvPr/>
        </p:nvSpPr>
        <p:spPr>
          <a:xfrm>
            <a:off x="211960" y="1262727"/>
            <a:ext cx="997742" cy="2237921"/>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solidFill>
                  <a:prstClr val="black">
                    <a:lumMod val="65000"/>
                    <a:lumOff val="35000"/>
                  </a:prstClr>
                </a:solidFill>
                <a:latin typeface="Calibri" panose="020F0502020204030204" pitchFamily="34" charset="0"/>
              </a:rPr>
              <a:t>GAV</a:t>
            </a:r>
            <a:endParaRPr lang="fr-FR" sz="1400" b="1" dirty="0">
              <a:solidFill>
                <a:prstClr val="black">
                  <a:lumMod val="65000"/>
                  <a:lumOff val="35000"/>
                </a:prstClr>
              </a:solidFill>
              <a:latin typeface="Calibri" panose="020F0502020204030204" pitchFamily="34" charset="0"/>
            </a:endParaRPr>
          </a:p>
        </p:txBody>
      </p:sp>
      <p:sp>
        <p:nvSpPr>
          <p:cNvPr id="45" name="Rectangle 44"/>
          <p:cNvSpPr/>
          <p:nvPr/>
        </p:nvSpPr>
        <p:spPr>
          <a:xfrm>
            <a:off x="1313996" y="1262934"/>
            <a:ext cx="2152289" cy="3422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solidFill>
                  <a:prstClr val="black">
                    <a:lumMod val="65000"/>
                    <a:lumOff val="35000"/>
                  </a:prstClr>
                </a:solidFill>
                <a:latin typeface="Calibri" panose="020F0502020204030204" pitchFamily="34" charset="0"/>
              </a:rPr>
              <a:t>La fiche GAV du BOOK de l'assurance</a:t>
            </a:r>
          </a:p>
        </p:txBody>
      </p:sp>
      <p:sp>
        <p:nvSpPr>
          <p:cNvPr id="46" name="Rectangle 45"/>
          <p:cNvSpPr/>
          <p:nvPr/>
        </p:nvSpPr>
        <p:spPr>
          <a:xfrm>
            <a:off x="1313996" y="1743173"/>
            <a:ext cx="2152289" cy="3422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solidFill>
                  <a:prstClr val="black">
                    <a:lumMod val="65000"/>
                    <a:lumOff val="35000"/>
                  </a:prstClr>
                </a:solidFill>
                <a:latin typeface="Calibri" panose="020F0502020204030204" pitchFamily="34" charset="0"/>
              </a:rPr>
              <a:t>La fiche produit </a:t>
            </a:r>
            <a:r>
              <a:rPr lang="fr-FR" sz="1000" b="1" dirty="0" smtClean="0">
                <a:solidFill>
                  <a:prstClr val="black">
                    <a:lumMod val="65000"/>
                    <a:lumOff val="35000"/>
                  </a:prstClr>
                </a:solidFill>
                <a:latin typeface="Calibri" panose="020F0502020204030204" pitchFamily="34" charset="0"/>
              </a:rPr>
              <a:t>GAV </a:t>
            </a:r>
            <a:r>
              <a:rPr lang="fr-FR" sz="1000" b="1" dirty="0">
                <a:solidFill>
                  <a:prstClr val="black">
                    <a:lumMod val="65000"/>
                    <a:lumOff val="35000"/>
                  </a:prstClr>
                </a:solidFill>
                <a:latin typeface="Calibri" panose="020F0502020204030204" pitchFamily="34" charset="0"/>
              </a:rPr>
              <a:t>(client)</a:t>
            </a:r>
          </a:p>
        </p:txBody>
      </p:sp>
      <p:sp>
        <p:nvSpPr>
          <p:cNvPr id="48" name="Rectangle 47"/>
          <p:cNvSpPr/>
          <p:nvPr/>
        </p:nvSpPr>
        <p:spPr>
          <a:xfrm>
            <a:off x="7007891" y="1262934"/>
            <a:ext cx="598045" cy="342205"/>
          </a:xfrm>
          <a:prstGeom prst="rect">
            <a:avLst/>
          </a:prstGeom>
          <a:solidFill>
            <a:schemeClr val="bg1"/>
          </a:solidFill>
          <a:ln w="3175">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smtClean="0">
                <a:solidFill>
                  <a:prstClr val="black">
                    <a:lumMod val="75000"/>
                    <a:lumOff val="25000"/>
                  </a:prstClr>
                </a:solidFill>
                <a:latin typeface="Calibri" panose="020F0502020204030204" pitchFamily="34" charset="0"/>
                <a:hlinkClick r:id="rId2"/>
              </a:rPr>
              <a:t>Clic ici</a:t>
            </a:r>
            <a:endParaRPr lang="fr-FR" sz="1000" dirty="0">
              <a:solidFill>
                <a:prstClr val="black">
                  <a:lumMod val="75000"/>
                  <a:lumOff val="25000"/>
                </a:prstClr>
              </a:solidFill>
              <a:latin typeface="Calibri" panose="020F0502020204030204" pitchFamily="34" charset="0"/>
            </a:endParaRPr>
          </a:p>
        </p:txBody>
      </p:sp>
      <p:sp>
        <p:nvSpPr>
          <p:cNvPr id="49" name="Rectangle 48"/>
          <p:cNvSpPr/>
          <p:nvPr/>
        </p:nvSpPr>
        <p:spPr>
          <a:xfrm>
            <a:off x="3563540" y="1743173"/>
            <a:ext cx="3312368" cy="342206"/>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900" dirty="0">
                <a:solidFill>
                  <a:prstClr val="black">
                    <a:lumMod val="75000"/>
                    <a:lumOff val="25000"/>
                  </a:prstClr>
                </a:solidFill>
                <a:latin typeface="Calibri" panose="020F0502020204030204" pitchFamily="34" charset="0"/>
              </a:rPr>
              <a:t>Présenter de manière synthétique notre offre </a:t>
            </a:r>
            <a:r>
              <a:rPr lang="fr-FR" sz="900" dirty="0" smtClean="0">
                <a:solidFill>
                  <a:prstClr val="black">
                    <a:lumMod val="75000"/>
                    <a:lumOff val="25000"/>
                  </a:prstClr>
                </a:solidFill>
                <a:latin typeface="Calibri" panose="020F0502020204030204" pitchFamily="34" charset="0"/>
              </a:rPr>
              <a:t>GAV au client. Envoyer </a:t>
            </a:r>
            <a:r>
              <a:rPr lang="fr-FR" sz="900" dirty="0">
                <a:solidFill>
                  <a:prstClr val="black">
                    <a:lumMod val="75000"/>
                    <a:lumOff val="25000"/>
                  </a:prstClr>
                </a:solidFill>
                <a:latin typeface="Calibri" panose="020F0502020204030204" pitchFamily="34" charset="0"/>
              </a:rPr>
              <a:t>au client le lien afin qu'il puisse </a:t>
            </a:r>
            <a:r>
              <a:rPr lang="fr-FR" sz="900" dirty="0" smtClean="0">
                <a:solidFill>
                  <a:prstClr val="black">
                    <a:lumMod val="75000"/>
                    <a:lumOff val="25000"/>
                  </a:prstClr>
                </a:solidFill>
                <a:latin typeface="Calibri" panose="020F0502020204030204" pitchFamily="34" charset="0"/>
              </a:rPr>
              <a:t>se documenter</a:t>
            </a:r>
            <a:r>
              <a:rPr lang="fr-FR" sz="900" dirty="0">
                <a:solidFill>
                  <a:prstClr val="black">
                    <a:lumMod val="75000"/>
                    <a:lumOff val="25000"/>
                  </a:prstClr>
                </a:solidFill>
                <a:latin typeface="Calibri" panose="020F0502020204030204" pitchFamily="34" charset="0"/>
              </a:rPr>
              <a:t>.</a:t>
            </a:r>
          </a:p>
        </p:txBody>
      </p:sp>
      <p:sp>
        <p:nvSpPr>
          <p:cNvPr id="52" name="Rectangle 51"/>
          <p:cNvSpPr/>
          <p:nvPr/>
        </p:nvSpPr>
        <p:spPr>
          <a:xfrm>
            <a:off x="1313996" y="4799218"/>
            <a:ext cx="2152289" cy="73084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smtClean="0">
                <a:solidFill>
                  <a:prstClr val="black">
                    <a:lumMod val="65000"/>
                    <a:lumOff val="35000"/>
                  </a:prstClr>
                </a:solidFill>
                <a:latin typeface="Calibri" panose="020F0502020204030204" pitchFamily="34" charset="0"/>
              </a:rPr>
              <a:t>Le livret Commercial IARD</a:t>
            </a:r>
            <a:endParaRPr lang="fr-FR" sz="1000" b="1" dirty="0">
              <a:solidFill>
                <a:prstClr val="black">
                  <a:lumMod val="65000"/>
                  <a:lumOff val="35000"/>
                </a:prstClr>
              </a:solidFill>
              <a:latin typeface="Calibri" panose="020F0502020204030204" pitchFamily="34" charset="0"/>
            </a:endParaRPr>
          </a:p>
        </p:txBody>
      </p:sp>
      <p:sp>
        <p:nvSpPr>
          <p:cNvPr id="53" name="Rectangle 52"/>
          <p:cNvSpPr/>
          <p:nvPr/>
        </p:nvSpPr>
        <p:spPr>
          <a:xfrm>
            <a:off x="3563540" y="4799218"/>
            <a:ext cx="3312368" cy="730842"/>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900" dirty="0">
                <a:solidFill>
                  <a:prstClr val="black">
                    <a:lumMod val="75000"/>
                    <a:lumOff val="25000"/>
                  </a:prstClr>
                </a:solidFill>
                <a:latin typeface="Calibri" panose="020F0502020204030204" pitchFamily="34" charset="0"/>
              </a:rPr>
              <a:t>Le livret commercial </a:t>
            </a:r>
            <a:r>
              <a:rPr lang="fr-FR" sz="900" dirty="0" smtClean="0">
                <a:solidFill>
                  <a:prstClr val="black">
                    <a:lumMod val="75000"/>
                    <a:lumOff val="25000"/>
                  </a:prstClr>
                </a:solidFill>
                <a:latin typeface="Calibri" panose="020F0502020204030204" pitchFamily="34" charset="0"/>
              </a:rPr>
              <a:t>vient en </a:t>
            </a:r>
            <a:r>
              <a:rPr lang="fr-FR" sz="900" dirty="0">
                <a:solidFill>
                  <a:prstClr val="black">
                    <a:lumMod val="75000"/>
                    <a:lumOff val="25000"/>
                  </a:prstClr>
                </a:solidFill>
                <a:latin typeface="Calibri" panose="020F0502020204030204" pitchFamily="34" charset="0"/>
              </a:rPr>
              <a:t>complément </a:t>
            </a:r>
            <a:r>
              <a:rPr lang="fr-FR" sz="900" dirty="0" smtClean="0">
                <a:solidFill>
                  <a:prstClr val="black">
                    <a:lumMod val="75000"/>
                    <a:lumOff val="25000"/>
                  </a:prstClr>
                </a:solidFill>
                <a:latin typeface="Calibri" panose="020F0502020204030204" pitchFamily="34" charset="0"/>
              </a:rPr>
              <a:t>du book IARD. Il </a:t>
            </a:r>
            <a:r>
              <a:rPr lang="fr-FR" sz="900" dirty="0">
                <a:solidFill>
                  <a:prstClr val="black">
                    <a:lumMod val="75000"/>
                    <a:lumOff val="25000"/>
                  </a:prstClr>
                </a:solidFill>
                <a:latin typeface="Calibri" panose="020F0502020204030204" pitchFamily="34" charset="0"/>
              </a:rPr>
              <a:t>vous aidera dans l’approche </a:t>
            </a:r>
            <a:r>
              <a:rPr lang="fr-FR" sz="900" dirty="0" smtClean="0">
                <a:solidFill>
                  <a:prstClr val="black">
                    <a:lumMod val="75000"/>
                    <a:lumOff val="25000"/>
                  </a:prstClr>
                </a:solidFill>
                <a:latin typeface="Calibri" panose="020F0502020204030204" pitchFamily="34" charset="0"/>
              </a:rPr>
              <a:t>clients. </a:t>
            </a:r>
            <a:r>
              <a:rPr lang="fr-FR" sz="900" dirty="0">
                <a:solidFill>
                  <a:prstClr val="black">
                    <a:lumMod val="75000"/>
                    <a:lumOff val="25000"/>
                  </a:prstClr>
                </a:solidFill>
                <a:latin typeface="Calibri" panose="020F0502020204030204" pitchFamily="34" charset="0"/>
              </a:rPr>
              <a:t>Vous </a:t>
            </a:r>
            <a:r>
              <a:rPr lang="fr-FR" sz="900" dirty="0" smtClean="0">
                <a:solidFill>
                  <a:prstClr val="black">
                    <a:lumMod val="75000"/>
                    <a:lumOff val="25000"/>
                  </a:prstClr>
                </a:solidFill>
                <a:latin typeface="Calibri" panose="020F0502020204030204" pitchFamily="34" charset="0"/>
              </a:rPr>
              <a:t>y trouverez </a:t>
            </a:r>
            <a:r>
              <a:rPr lang="fr-FR" sz="900" dirty="0">
                <a:solidFill>
                  <a:prstClr val="black">
                    <a:lumMod val="75000"/>
                    <a:lumOff val="25000"/>
                  </a:prstClr>
                </a:solidFill>
                <a:latin typeface="Calibri" panose="020F0502020204030204" pitchFamily="34" charset="0"/>
              </a:rPr>
              <a:t>de nombreux conseils sur la démarche commerciale </a:t>
            </a:r>
            <a:r>
              <a:rPr lang="fr-FR" sz="900" dirty="0" smtClean="0">
                <a:solidFill>
                  <a:prstClr val="black">
                    <a:lumMod val="75000"/>
                    <a:lumOff val="25000"/>
                  </a:prstClr>
                </a:solidFill>
                <a:latin typeface="Calibri" panose="020F0502020204030204" pitchFamily="34" charset="0"/>
              </a:rPr>
              <a:t>à adopter </a:t>
            </a:r>
            <a:r>
              <a:rPr lang="fr-FR" sz="900" dirty="0">
                <a:solidFill>
                  <a:prstClr val="black">
                    <a:lumMod val="75000"/>
                    <a:lumOff val="25000"/>
                  </a:prstClr>
                </a:solidFill>
                <a:latin typeface="Calibri" panose="020F0502020204030204" pitchFamily="34" charset="0"/>
              </a:rPr>
              <a:t>auprès de nos clients : accroches, traitements des </a:t>
            </a:r>
            <a:r>
              <a:rPr lang="fr-FR" sz="900" dirty="0" smtClean="0">
                <a:solidFill>
                  <a:prstClr val="black">
                    <a:lumMod val="75000"/>
                    <a:lumOff val="25000"/>
                  </a:prstClr>
                </a:solidFill>
                <a:latin typeface="Calibri" panose="020F0502020204030204" pitchFamily="34" charset="0"/>
              </a:rPr>
              <a:t>objections, etc</a:t>
            </a:r>
            <a:r>
              <a:rPr lang="fr-FR" sz="900" dirty="0">
                <a:solidFill>
                  <a:prstClr val="black">
                    <a:lumMod val="75000"/>
                    <a:lumOff val="25000"/>
                  </a:prstClr>
                </a:solidFill>
                <a:latin typeface="Calibri" panose="020F0502020204030204" pitchFamily="34" charset="0"/>
              </a:rPr>
              <a:t>.</a:t>
            </a:r>
          </a:p>
        </p:txBody>
      </p:sp>
      <p:sp>
        <p:nvSpPr>
          <p:cNvPr id="56" name="Rectangle 55"/>
          <p:cNvSpPr/>
          <p:nvPr/>
        </p:nvSpPr>
        <p:spPr>
          <a:xfrm>
            <a:off x="1313996" y="3639041"/>
            <a:ext cx="2152289" cy="102214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smtClean="0">
                <a:solidFill>
                  <a:prstClr val="black">
                    <a:lumMod val="65000"/>
                    <a:lumOff val="35000"/>
                  </a:prstClr>
                </a:solidFill>
                <a:latin typeface="Calibri" panose="020F0502020204030204" pitchFamily="34" charset="0"/>
              </a:rPr>
              <a:t>Le BOOK IARD Digital</a:t>
            </a:r>
            <a:endParaRPr lang="fr-FR" sz="1000" b="1" dirty="0">
              <a:solidFill>
                <a:prstClr val="black">
                  <a:lumMod val="65000"/>
                  <a:lumOff val="35000"/>
                </a:prstClr>
              </a:solidFill>
              <a:latin typeface="Calibri" panose="020F0502020204030204" pitchFamily="34" charset="0"/>
            </a:endParaRPr>
          </a:p>
        </p:txBody>
      </p:sp>
      <p:sp>
        <p:nvSpPr>
          <p:cNvPr id="59" name="Rectangle 58"/>
          <p:cNvSpPr/>
          <p:nvPr/>
        </p:nvSpPr>
        <p:spPr>
          <a:xfrm>
            <a:off x="211960" y="3639041"/>
            <a:ext cx="997742" cy="1891019"/>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solidFill>
                  <a:prstClr val="black">
                    <a:lumMod val="65000"/>
                    <a:lumOff val="35000"/>
                  </a:prstClr>
                </a:solidFill>
                <a:latin typeface="Calibri" panose="020F0502020204030204" pitchFamily="34" charset="0"/>
              </a:rPr>
              <a:t>IARD</a:t>
            </a:r>
            <a:endParaRPr lang="fr-FR" sz="1400" b="1" dirty="0">
              <a:solidFill>
                <a:prstClr val="black">
                  <a:lumMod val="65000"/>
                  <a:lumOff val="35000"/>
                </a:prstClr>
              </a:solidFill>
              <a:latin typeface="Calibri" panose="020F0502020204030204" pitchFamily="34" charset="0"/>
            </a:endParaRPr>
          </a:p>
        </p:txBody>
      </p:sp>
      <p:sp>
        <p:nvSpPr>
          <p:cNvPr id="61" name="Rectangle 60"/>
          <p:cNvSpPr/>
          <p:nvPr/>
        </p:nvSpPr>
        <p:spPr>
          <a:xfrm>
            <a:off x="3563540" y="2204865"/>
            <a:ext cx="3312368" cy="815903"/>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900" dirty="0">
                <a:solidFill>
                  <a:prstClr val="black">
                    <a:lumMod val="75000"/>
                    <a:lumOff val="25000"/>
                  </a:prstClr>
                </a:solidFill>
                <a:latin typeface="Calibri" panose="020F0502020204030204" pitchFamily="34" charset="0"/>
              </a:rPr>
              <a:t>Ce document d’information </a:t>
            </a:r>
            <a:r>
              <a:rPr lang="fr-FR" sz="900" dirty="0" smtClean="0">
                <a:solidFill>
                  <a:prstClr val="black">
                    <a:lumMod val="75000"/>
                    <a:lumOff val="25000"/>
                  </a:prstClr>
                </a:solidFill>
                <a:latin typeface="Calibri" panose="020F0502020204030204" pitchFamily="34" charset="0"/>
              </a:rPr>
              <a:t> (IPID) présente </a:t>
            </a:r>
            <a:r>
              <a:rPr lang="fr-FR" sz="900" dirty="0">
                <a:solidFill>
                  <a:prstClr val="black">
                    <a:lumMod val="75000"/>
                    <a:lumOff val="25000"/>
                  </a:prstClr>
                </a:solidFill>
                <a:latin typeface="Calibri" panose="020F0502020204030204" pitchFamily="34" charset="0"/>
              </a:rPr>
              <a:t>un résumé des principales garanties et exclusions du </a:t>
            </a:r>
            <a:r>
              <a:rPr lang="fr-FR" sz="900" dirty="0" smtClean="0">
                <a:solidFill>
                  <a:prstClr val="black">
                    <a:lumMod val="75000"/>
                    <a:lumOff val="25000"/>
                  </a:prstClr>
                </a:solidFill>
                <a:latin typeface="Calibri" panose="020F0502020204030204" pitchFamily="34" charset="0"/>
              </a:rPr>
              <a:t>produit. </a:t>
            </a:r>
            <a:r>
              <a:rPr lang="fr-FR" sz="900" b="1" dirty="0" smtClean="0">
                <a:solidFill>
                  <a:prstClr val="black">
                    <a:lumMod val="75000"/>
                    <a:lumOff val="25000"/>
                  </a:prstClr>
                </a:solidFill>
                <a:latin typeface="Calibri" panose="020F0502020204030204" pitchFamily="34" charset="0"/>
              </a:rPr>
              <a:t>Il est édité lors de la souscription</a:t>
            </a:r>
            <a:r>
              <a:rPr lang="fr-FR" sz="900" b="1" dirty="0">
                <a:solidFill>
                  <a:prstClr val="black">
                    <a:lumMod val="75000"/>
                    <a:lumOff val="25000"/>
                  </a:prstClr>
                </a:solidFill>
                <a:latin typeface="Calibri" panose="020F0502020204030204" pitchFamily="34" charset="0"/>
              </a:rPr>
              <a:t> </a:t>
            </a:r>
            <a:r>
              <a:rPr lang="fr-FR" sz="900" b="1" dirty="0" smtClean="0">
                <a:solidFill>
                  <a:prstClr val="black">
                    <a:lumMod val="75000"/>
                    <a:lumOff val="25000"/>
                  </a:prstClr>
                </a:solidFill>
                <a:latin typeface="Calibri" panose="020F0502020204030204" pitchFamily="34" charset="0"/>
              </a:rPr>
              <a:t>du contrat et doit être remis au client en complément de l’avis de conseil. Il ne fait pas partie de la liasse destinée à l’assureur.</a:t>
            </a:r>
            <a:endParaRPr lang="fr-FR" sz="900" b="1" dirty="0">
              <a:solidFill>
                <a:prstClr val="black">
                  <a:lumMod val="75000"/>
                  <a:lumOff val="25000"/>
                </a:prstClr>
              </a:solidFill>
              <a:latin typeface="Calibri" panose="020F0502020204030204" pitchFamily="34" charset="0"/>
            </a:endParaRPr>
          </a:p>
        </p:txBody>
      </p:sp>
      <p:sp>
        <p:nvSpPr>
          <p:cNvPr id="62" name="Rectangle 61"/>
          <p:cNvSpPr/>
          <p:nvPr/>
        </p:nvSpPr>
        <p:spPr>
          <a:xfrm>
            <a:off x="1313996" y="2204865"/>
            <a:ext cx="2152289" cy="81590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smtClean="0">
                <a:solidFill>
                  <a:prstClr val="black">
                    <a:lumMod val="65000"/>
                    <a:lumOff val="35000"/>
                  </a:prstClr>
                </a:solidFill>
                <a:latin typeface="Calibri" panose="020F0502020204030204" pitchFamily="34" charset="0"/>
              </a:rPr>
              <a:t>Document d’information sur le produit d’assurance</a:t>
            </a:r>
            <a:endParaRPr lang="fr-FR" sz="1000" b="1" dirty="0">
              <a:solidFill>
                <a:prstClr val="black">
                  <a:lumMod val="65000"/>
                  <a:lumOff val="35000"/>
                </a:prstClr>
              </a:solidFill>
              <a:latin typeface="Calibri" panose="020F0502020204030204" pitchFamily="34" charset="0"/>
            </a:endParaRPr>
          </a:p>
        </p:txBody>
      </p:sp>
      <p:sp>
        <p:nvSpPr>
          <p:cNvPr id="64" name="Rectangle 63"/>
          <p:cNvSpPr/>
          <p:nvPr/>
        </p:nvSpPr>
        <p:spPr>
          <a:xfrm>
            <a:off x="3563540" y="3639041"/>
            <a:ext cx="3312368" cy="1022142"/>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900" dirty="0">
                <a:solidFill>
                  <a:prstClr val="black">
                    <a:lumMod val="75000"/>
                    <a:lumOff val="25000"/>
                  </a:prstClr>
                </a:solidFill>
                <a:latin typeface="Calibri" panose="020F0502020204030204" pitchFamily="34" charset="0"/>
              </a:rPr>
              <a:t>Accessible sur ordinateur, tablette ou sur mobile, la version digitale s’inspire de la version </a:t>
            </a:r>
            <a:r>
              <a:rPr lang="fr-FR" sz="900" dirty="0" err="1">
                <a:solidFill>
                  <a:prstClr val="black">
                    <a:lumMod val="75000"/>
                    <a:lumOff val="25000"/>
                  </a:prstClr>
                </a:solidFill>
                <a:latin typeface="Calibri" panose="020F0502020204030204" pitchFamily="34" charset="0"/>
              </a:rPr>
              <a:t>print</a:t>
            </a:r>
            <a:r>
              <a:rPr lang="fr-FR" sz="900" dirty="0">
                <a:solidFill>
                  <a:prstClr val="black">
                    <a:lumMod val="75000"/>
                    <a:lumOff val="25000"/>
                  </a:prstClr>
                </a:solidFill>
                <a:latin typeface="Calibri" panose="020F0502020204030204" pitchFamily="34" charset="0"/>
              </a:rPr>
              <a:t> pour instaurer une cohérence entre les deux supports et permettre aux utilisateurs de retrouver les codes qui leur sont familiers.</a:t>
            </a:r>
          </a:p>
          <a:p>
            <a:r>
              <a:rPr lang="fr-FR" sz="900" dirty="0">
                <a:solidFill>
                  <a:prstClr val="black">
                    <a:lumMod val="75000"/>
                    <a:lumOff val="25000"/>
                  </a:prstClr>
                </a:solidFill>
                <a:latin typeface="Calibri" panose="020F0502020204030204" pitchFamily="34" charset="0"/>
              </a:rPr>
              <a:t>Le contenu </a:t>
            </a:r>
            <a:r>
              <a:rPr lang="fr-FR" sz="900" dirty="0" err="1">
                <a:solidFill>
                  <a:prstClr val="black">
                    <a:lumMod val="75000"/>
                    <a:lumOff val="25000"/>
                  </a:prstClr>
                </a:solidFill>
                <a:latin typeface="Calibri" panose="020F0502020204030204" pitchFamily="34" charset="0"/>
              </a:rPr>
              <a:t>print</a:t>
            </a:r>
            <a:r>
              <a:rPr lang="fr-FR" sz="900" dirty="0">
                <a:solidFill>
                  <a:prstClr val="black">
                    <a:lumMod val="75000"/>
                    <a:lumOff val="25000"/>
                  </a:prstClr>
                </a:solidFill>
                <a:latin typeface="Calibri" panose="020F0502020204030204" pitchFamily="34" charset="0"/>
              </a:rPr>
              <a:t> est conservé mais la version digitale va plus loin en créant un univers intuitif et enrichi.</a:t>
            </a:r>
          </a:p>
        </p:txBody>
      </p:sp>
      <p:sp>
        <p:nvSpPr>
          <p:cNvPr id="65" name="Rectangle 64"/>
          <p:cNvSpPr/>
          <p:nvPr/>
        </p:nvSpPr>
        <p:spPr>
          <a:xfrm>
            <a:off x="1313996" y="3158802"/>
            <a:ext cx="2152289" cy="3422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smtClean="0">
                <a:solidFill>
                  <a:prstClr val="black">
                    <a:lumMod val="65000"/>
                    <a:lumOff val="35000"/>
                  </a:prstClr>
                </a:solidFill>
                <a:latin typeface="Calibri" panose="020F0502020204030204" pitchFamily="34" charset="0"/>
              </a:rPr>
              <a:t>Les conditions générales</a:t>
            </a:r>
            <a:endParaRPr lang="fr-FR" sz="1000" b="1" dirty="0">
              <a:solidFill>
                <a:prstClr val="black">
                  <a:lumMod val="65000"/>
                  <a:lumOff val="35000"/>
                </a:prstClr>
              </a:solidFill>
              <a:latin typeface="Calibri" panose="020F0502020204030204" pitchFamily="34" charset="0"/>
            </a:endParaRPr>
          </a:p>
        </p:txBody>
      </p:sp>
      <p:sp>
        <p:nvSpPr>
          <p:cNvPr id="67" name="Rectangle 66"/>
          <p:cNvSpPr/>
          <p:nvPr/>
        </p:nvSpPr>
        <p:spPr>
          <a:xfrm>
            <a:off x="7007891" y="2204864"/>
            <a:ext cx="598045" cy="815903"/>
          </a:xfrm>
          <a:prstGeom prst="rect">
            <a:avLst/>
          </a:prstGeom>
          <a:solidFill>
            <a:schemeClr val="bg1"/>
          </a:solidFill>
          <a:ln w="3175">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smtClean="0">
                <a:solidFill>
                  <a:prstClr val="black">
                    <a:lumMod val="75000"/>
                    <a:lumOff val="25000"/>
                  </a:prstClr>
                </a:solidFill>
                <a:latin typeface="Calibri" panose="020F0502020204030204" pitchFamily="34" charset="0"/>
                <a:hlinkClick r:id="rId3"/>
              </a:rPr>
              <a:t>Clic ici</a:t>
            </a:r>
            <a:endParaRPr lang="fr-FR" sz="1000" dirty="0">
              <a:solidFill>
                <a:prstClr val="black">
                  <a:lumMod val="75000"/>
                  <a:lumOff val="25000"/>
                </a:prstClr>
              </a:solidFill>
              <a:latin typeface="Calibri" panose="020F0502020204030204" pitchFamily="34" charset="0"/>
            </a:endParaRPr>
          </a:p>
        </p:txBody>
      </p:sp>
      <p:sp>
        <p:nvSpPr>
          <p:cNvPr id="3" name="Rectangle 2"/>
          <p:cNvSpPr/>
          <p:nvPr/>
        </p:nvSpPr>
        <p:spPr>
          <a:xfrm>
            <a:off x="2049385" y="5890347"/>
            <a:ext cx="4572000" cy="276999"/>
          </a:xfrm>
          <a:prstGeom prst="rect">
            <a:avLst/>
          </a:prstGeom>
        </p:spPr>
        <p:txBody>
          <a:bodyPr>
            <a:spAutoFit/>
          </a:bodyPr>
          <a:lstStyle/>
          <a:p>
            <a:endParaRPr lang="fr-FR" sz="1200" dirty="0">
              <a:solidFill>
                <a:prstClr val="black"/>
              </a:solidFill>
              <a:latin typeface="Calibri" panose="020F0502020204030204" pitchFamily="34" charset="0"/>
            </a:endParaRPr>
          </a:p>
        </p:txBody>
      </p:sp>
      <p:sp>
        <p:nvSpPr>
          <p:cNvPr id="75" name="Rectangle 74"/>
          <p:cNvSpPr/>
          <p:nvPr/>
        </p:nvSpPr>
        <p:spPr>
          <a:xfrm>
            <a:off x="7007891" y="1743173"/>
            <a:ext cx="598045" cy="342206"/>
          </a:xfrm>
          <a:prstGeom prst="rect">
            <a:avLst/>
          </a:prstGeom>
          <a:solidFill>
            <a:schemeClr val="bg1"/>
          </a:solidFill>
          <a:ln w="3175">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smtClean="0">
                <a:solidFill>
                  <a:prstClr val="black">
                    <a:lumMod val="75000"/>
                    <a:lumOff val="25000"/>
                  </a:prstClr>
                </a:solidFill>
                <a:latin typeface="Calibri" panose="020F0502020204030204" pitchFamily="34" charset="0"/>
                <a:hlinkClick r:id="rId4"/>
              </a:rPr>
              <a:t>Clic ici</a:t>
            </a:r>
            <a:endParaRPr lang="fr-FR" sz="1000" dirty="0">
              <a:solidFill>
                <a:prstClr val="black">
                  <a:lumMod val="75000"/>
                  <a:lumOff val="25000"/>
                </a:prstClr>
              </a:solidFill>
              <a:latin typeface="Calibri" panose="020F0502020204030204" pitchFamily="34" charset="0"/>
            </a:endParaRPr>
          </a:p>
        </p:txBody>
      </p:sp>
      <p:sp>
        <p:nvSpPr>
          <p:cNvPr id="77" name="Rectangle 76"/>
          <p:cNvSpPr/>
          <p:nvPr/>
        </p:nvSpPr>
        <p:spPr>
          <a:xfrm>
            <a:off x="7007891" y="3639041"/>
            <a:ext cx="598045" cy="1022142"/>
          </a:xfrm>
          <a:prstGeom prst="rect">
            <a:avLst/>
          </a:prstGeom>
          <a:solidFill>
            <a:schemeClr val="bg1"/>
          </a:solidFill>
          <a:ln w="3175">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smtClean="0">
                <a:solidFill>
                  <a:prstClr val="black">
                    <a:lumMod val="75000"/>
                    <a:lumOff val="25000"/>
                  </a:prstClr>
                </a:solidFill>
                <a:latin typeface="Calibri" panose="020F0502020204030204" pitchFamily="34" charset="0"/>
                <a:hlinkClick r:id="rId5"/>
              </a:rPr>
              <a:t>Clic ici</a:t>
            </a:r>
            <a:endParaRPr lang="fr-FR" sz="1000" dirty="0">
              <a:solidFill>
                <a:prstClr val="black">
                  <a:lumMod val="75000"/>
                  <a:lumOff val="25000"/>
                </a:prstClr>
              </a:solidFill>
              <a:latin typeface="Calibri" panose="020F0502020204030204" pitchFamily="34" charset="0"/>
            </a:endParaRPr>
          </a:p>
        </p:txBody>
      </p:sp>
      <p:sp>
        <p:nvSpPr>
          <p:cNvPr id="79" name="Rectangle 78"/>
          <p:cNvSpPr/>
          <p:nvPr/>
        </p:nvSpPr>
        <p:spPr>
          <a:xfrm>
            <a:off x="7007891" y="4799218"/>
            <a:ext cx="598045" cy="730842"/>
          </a:xfrm>
          <a:prstGeom prst="rect">
            <a:avLst/>
          </a:prstGeom>
          <a:solidFill>
            <a:schemeClr val="bg1"/>
          </a:solidFill>
          <a:ln w="3175">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smtClean="0">
                <a:solidFill>
                  <a:prstClr val="black">
                    <a:lumMod val="75000"/>
                    <a:lumOff val="25000"/>
                  </a:prstClr>
                </a:solidFill>
                <a:latin typeface="Calibri" panose="020F0502020204030204" pitchFamily="34" charset="0"/>
                <a:hlinkClick r:id="rId6"/>
              </a:rPr>
              <a:t>Clic ici</a:t>
            </a:r>
            <a:endParaRPr lang="fr-FR" sz="1000" dirty="0">
              <a:solidFill>
                <a:prstClr val="black">
                  <a:lumMod val="75000"/>
                  <a:lumOff val="25000"/>
                </a:prstClr>
              </a:solidFill>
              <a:latin typeface="Calibri" panose="020F0502020204030204" pitchFamily="34" charset="0"/>
            </a:endParaRPr>
          </a:p>
        </p:txBody>
      </p:sp>
      <p:sp>
        <p:nvSpPr>
          <p:cNvPr id="80" name="Rectangle 79"/>
          <p:cNvSpPr/>
          <p:nvPr/>
        </p:nvSpPr>
        <p:spPr>
          <a:xfrm>
            <a:off x="7007891" y="3137879"/>
            <a:ext cx="598045" cy="362769"/>
          </a:xfrm>
          <a:prstGeom prst="rect">
            <a:avLst/>
          </a:prstGeom>
          <a:solidFill>
            <a:schemeClr val="bg1"/>
          </a:solidFill>
          <a:ln w="3175">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smtClean="0">
                <a:solidFill>
                  <a:prstClr val="black">
                    <a:lumMod val="75000"/>
                    <a:lumOff val="25000"/>
                  </a:prstClr>
                </a:solidFill>
                <a:latin typeface="Calibri" panose="020F0502020204030204" pitchFamily="34" charset="0"/>
                <a:hlinkClick r:id="rId7"/>
              </a:rPr>
              <a:t>Clic ici</a:t>
            </a:r>
            <a:endParaRPr lang="fr-FR" sz="1000" dirty="0">
              <a:solidFill>
                <a:prstClr val="black">
                  <a:lumMod val="75000"/>
                  <a:lumOff val="25000"/>
                </a:prstClr>
              </a:solidFill>
              <a:latin typeface="Calibri" panose="020F0502020204030204" pitchFamily="34" charset="0"/>
            </a:endParaRPr>
          </a:p>
        </p:txBody>
      </p:sp>
      <p:sp>
        <p:nvSpPr>
          <p:cNvPr id="82" name="Rectangle 81"/>
          <p:cNvSpPr/>
          <p:nvPr/>
        </p:nvSpPr>
        <p:spPr>
          <a:xfrm>
            <a:off x="3563540" y="3137880"/>
            <a:ext cx="3312368" cy="362769"/>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900" dirty="0" smtClean="0">
                <a:solidFill>
                  <a:prstClr val="black">
                    <a:lumMod val="75000"/>
                    <a:lumOff val="25000"/>
                  </a:prstClr>
                </a:solidFill>
                <a:latin typeface="Calibri" panose="020F0502020204030204" pitchFamily="34" charset="0"/>
              </a:rPr>
              <a:t>Tout savoir avec précision sur l’offre.</a:t>
            </a:r>
            <a:endParaRPr lang="fr-FR" sz="900" b="1" dirty="0">
              <a:solidFill>
                <a:prstClr val="black">
                  <a:lumMod val="75000"/>
                  <a:lumOff val="25000"/>
                </a:prstClr>
              </a:solidFill>
              <a:latin typeface="Calibri" panose="020F0502020204030204" pitchFamily="34" charset="0"/>
            </a:endParaRPr>
          </a:p>
        </p:txBody>
      </p:sp>
      <p:pic>
        <p:nvPicPr>
          <p:cNvPr id="36" name="Picture 4" descr="Résultat de recherche d'images pour &quot;nouveau&quot;"/>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33824" y="3958611"/>
            <a:ext cx="383002" cy="3830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864378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1"/>
          </p:nvPr>
        </p:nvSpPr>
        <p:spPr/>
        <p:txBody>
          <a:bodyPr/>
          <a:lstStyle/>
          <a:p>
            <a:fld id="{0536D7D7-E68B-4848-A580-3E20DDE126DB}" type="slidenum">
              <a:rPr lang="fr-FR" smtClean="0">
                <a:solidFill>
                  <a:prstClr val="white"/>
                </a:solidFill>
              </a:rPr>
              <a:pPr/>
              <a:t>19</a:t>
            </a:fld>
            <a:endParaRPr lang="fr-FR" dirty="0">
              <a:solidFill>
                <a:prstClr val="white"/>
              </a:solidFill>
            </a:endParaRPr>
          </a:p>
        </p:txBody>
      </p:sp>
      <p:sp>
        <p:nvSpPr>
          <p:cNvPr id="7" name="Titre 5"/>
          <p:cNvSpPr>
            <a:spLocks noGrp="1"/>
          </p:cNvSpPr>
          <p:nvPr>
            <p:ph type="title"/>
          </p:nvPr>
        </p:nvSpPr>
        <p:spPr>
          <a:xfrm>
            <a:off x="1043608" y="404664"/>
            <a:ext cx="3816424" cy="523220"/>
          </a:xfrm>
        </p:spPr>
        <p:txBody>
          <a:bodyPr/>
          <a:lstStyle/>
          <a:p>
            <a:r>
              <a:rPr lang="fr-FR" sz="2800" b="0" dirty="0" smtClean="0">
                <a:solidFill>
                  <a:srgbClr val="C00000"/>
                </a:solidFill>
                <a:latin typeface="Calibri" panose="020F0502020204030204" pitchFamily="34" charset="0"/>
                <a:cs typeface="Calibri" panose="020F0502020204030204" pitchFamily="34" charset="0"/>
              </a:rPr>
              <a:t>Tout savoir !</a:t>
            </a:r>
            <a:endParaRPr lang="fr-FR" sz="2800" b="0" dirty="0">
              <a:solidFill>
                <a:srgbClr val="C00000"/>
              </a:solidFill>
              <a:latin typeface="Calibri" panose="020F0502020204030204" pitchFamily="34" charset="0"/>
              <a:cs typeface="Calibri" panose="020F0502020204030204" pitchFamily="34" charset="0"/>
            </a:endParaRPr>
          </a:p>
        </p:txBody>
      </p:sp>
      <p:pic>
        <p:nvPicPr>
          <p:cNvPr id="9"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9767" r="8916"/>
          <a:stretch/>
        </p:blipFill>
        <p:spPr bwMode="auto">
          <a:xfrm>
            <a:off x="5655980" y="138"/>
            <a:ext cx="3596540" cy="6857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ZoneTexte 5"/>
          <p:cNvSpPr txBox="1"/>
          <p:nvPr/>
        </p:nvSpPr>
        <p:spPr>
          <a:xfrm>
            <a:off x="293561" y="2204864"/>
            <a:ext cx="5332452" cy="2954655"/>
          </a:xfrm>
          <a:prstGeom prst="rect">
            <a:avLst/>
          </a:prstGeom>
          <a:noFill/>
        </p:spPr>
        <p:txBody>
          <a:bodyPr wrap="square" rtlCol="0">
            <a:spAutoFit/>
          </a:bodyPr>
          <a:lstStyle/>
          <a:p>
            <a:endParaRPr lang="fr-FR" sz="2000" b="1" dirty="0">
              <a:solidFill>
                <a:prstClr val="black">
                  <a:lumMod val="50000"/>
                  <a:lumOff val="50000"/>
                </a:prstClr>
              </a:solidFill>
              <a:latin typeface="Calibri" panose="020F0502020204030204" pitchFamily="34" charset="0"/>
            </a:endParaRPr>
          </a:p>
          <a:p>
            <a:pPr marL="285750" indent="-285750">
              <a:buFont typeface="Wingdings" panose="05000000000000000000" pitchFamily="2" charset="2"/>
              <a:buChar char="q"/>
            </a:pPr>
            <a:r>
              <a:rPr lang="fr-FR" sz="2000" b="1" dirty="0" smtClean="0">
                <a:solidFill>
                  <a:srgbClr val="C00000"/>
                </a:solidFill>
                <a:latin typeface="Calibri" panose="020F0502020204030204" pitchFamily="34" charset="0"/>
              </a:rPr>
              <a:t>TOUT SAVOIR SUR L’ OFFRE Santé :</a:t>
            </a:r>
          </a:p>
          <a:p>
            <a:pPr lvl="1"/>
            <a:endParaRPr lang="fr-FR" sz="2000" b="1" dirty="0">
              <a:solidFill>
                <a:prstClr val="black">
                  <a:lumMod val="50000"/>
                  <a:lumOff val="50000"/>
                </a:prstClr>
              </a:solidFill>
              <a:latin typeface="Calibri" panose="020F0502020204030204" pitchFamily="34" charset="0"/>
            </a:endParaRPr>
          </a:p>
          <a:p>
            <a:pPr marL="800100" lvl="1" indent="-342900">
              <a:buFont typeface="Wingdings" panose="05000000000000000000" pitchFamily="2" charset="2"/>
              <a:buChar char="§"/>
            </a:pPr>
            <a:r>
              <a:rPr lang="fr-FR" dirty="0" smtClean="0">
                <a:solidFill>
                  <a:prstClr val="black">
                    <a:lumMod val="50000"/>
                    <a:lumOff val="50000"/>
                  </a:prstClr>
                </a:solidFill>
                <a:latin typeface="Calibri" panose="020F0502020204030204" pitchFamily="34" charset="0"/>
              </a:rPr>
              <a:t>Focus sur l’offre : </a:t>
            </a:r>
          </a:p>
          <a:p>
            <a:pPr marL="1257300" lvl="2" indent="-342900">
              <a:buFont typeface="Courier New" panose="02070309020205020404" pitchFamily="49" charset="0"/>
              <a:buChar char="o"/>
            </a:pPr>
            <a:r>
              <a:rPr lang="fr-FR" dirty="0" smtClean="0">
                <a:solidFill>
                  <a:prstClr val="black">
                    <a:lumMod val="50000"/>
                    <a:lumOff val="50000"/>
                  </a:prstClr>
                </a:solidFill>
                <a:latin typeface="Calibri" panose="020F0502020204030204" pitchFamily="34" charset="0"/>
              </a:rPr>
              <a:t>Les avantages</a:t>
            </a:r>
          </a:p>
          <a:p>
            <a:pPr marL="1257300" lvl="2" indent="-342900">
              <a:buFont typeface="Courier New" panose="02070309020205020404" pitchFamily="49" charset="0"/>
              <a:buChar char="o"/>
            </a:pPr>
            <a:r>
              <a:rPr lang="fr-FR" dirty="0" smtClean="0">
                <a:solidFill>
                  <a:prstClr val="black">
                    <a:lumMod val="50000"/>
                    <a:lumOff val="50000"/>
                  </a:prstClr>
                </a:solidFill>
                <a:latin typeface="Calibri" panose="020F0502020204030204" pitchFamily="34" charset="0"/>
              </a:rPr>
              <a:t>Les remises et avantages tarifaires</a:t>
            </a:r>
          </a:p>
          <a:p>
            <a:pPr marL="800100" lvl="1" indent="-342900">
              <a:buFont typeface="Wingdings" panose="05000000000000000000" pitchFamily="2" charset="2"/>
              <a:buChar char="§"/>
            </a:pPr>
            <a:r>
              <a:rPr lang="fr-FR" dirty="0" smtClean="0">
                <a:solidFill>
                  <a:prstClr val="black">
                    <a:lumMod val="50000"/>
                    <a:lumOff val="50000"/>
                  </a:prstClr>
                </a:solidFill>
                <a:latin typeface="Calibri" panose="020F0502020204030204" pitchFamily="34" charset="0"/>
              </a:rPr>
              <a:t>Qui contacter ?</a:t>
            </a:r>
          </a:p>
          <a:p>
            <a:pPr marL="800100" lvl="1" indent="-342900">
              <a:buFont typeface="Wingdings" panose="05000000000000000000" pitchFamily="2" charset="2"/>
              <a:buChar char="§"/>
            </a:pPr>
            <a:r>
              <a:rPr lang="fr-FR" dirty="0" smtClean="0">
                <a:solidFill>
                  <a:prstClr val="black">
                    <a:lumMod val="50000"/>
                    <a:lumOff val="50000"/>
                  </a:prstClr>
                </a:solidFill>
                <a:latin typeface="Calibri" panose="020F0502020204030204" pitchFamily="34" charset="0"/>
              </a:rPr>
              <a:t>Que dire ?</a:t>
            </a:r>
          </a:p>
          <a:p>
            <a:pPr marL="800100" lvl="1" indent="-342900">
              <a:buFont typeface="Wingdings" panose="05000000000000000000" pitchFamily="2" charset="2"/>
              <a:buChar char="§"/>
            </a:pPr>
            <a:r>
              <a:rPr lang="fr-FR" dirty="0" smtClean="0">
                <a:solidFill>
                  <a:prstClr val="black">
                    <a:lumMod val="50000"/>
                    <a:lumOff val="50000"/>
                  </a:prstClr>
                </a:solidFill>
                <a:latin typeface="Calibri" panose="020F0502020204030204" pitchFamily="34" charset="0"/>
              </a:rPr>
              <a:t>Digitalisons-nous !</a:t>
            </a:r>
          </a:p>
          <a:p>
            <a:pPr marL="800100" lvl="1" indent="-342900">
              <a:buFont typeface="Wingdings" panose="05000000000000000000" pitchFamily="2" charset="2"/>
              <a:buChar char="§"/>
            </a:pPr>
            <a:r>
              <a:rPr lang="fr-FR" dirty="0" smtClean="0">
                <a:solidFill>
                  <a:prstClr val="black">
                    <a:lumMod val="50000"/>
                    <a:lumOff val="50000"/>
                  </a:prstClr>
                </a:solidFill>
                <a:latin typeface="Calibri" panose="020F0502020204030204" pitchFamily="34" charset="0"/>
              </a:rPr>
              <a:t>Les outils à disposition</a:t>
            </a:r>
          </a:p>
        </p:txBody>
      </p:sp>
    </p:spTree>
    <p:extLst>
      <p:ext uri="{BB962C8B-B14F-4D97-AF65-F5344CB8AC3E}">
        <p14:creationId xmlns:p14="http://schemas.microsoft.com/office/powerpoint/2010/main" val="281859404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nvPr>
        </p:nvSpPr>
        <p:spPr>
          <a:xfrm>
            <a:off x="1115899" y="332656"/>
            <a:ext cx="7650456" cy="646331"/>
          </a:xfrm>
        </p:spPr>
        <p:txBody>
          <a:bodyPr/>
          <a:lstStyle/>
          <a:p>
            <a:r>
              <a:rPr lang="fr-FR" sz="2000" b="0" dirty="0" smtClean="0">
                <a:solidFill>
                  <a:srgbClr val="C00000"/>
                </a:solidFill>
                <a:latin typeface="Calibri" panose="020F0502020204030204" pitchFamily="34" charset="0"/>
                <a:cs typeface="Calibri" panose="020F0502020204030204" pitchFamily="34" charset="0"/>
              </a:rPr>
              <a:t>FOCUS SUR L’OFFRE </a:t>
            </a:r>
            <a:r>
              <a:rPr lang="fr-FR" sz="2000" b="0" dirty="0" err="1" smtClean="0">
                <a:solidFill>
                  <a:srgbClr val="C00000"/>
                </a:solidFill>
                <a:latin typeface="Calibri" panose="020F0502020204030204" pitchFamily="34" charset="0"/>
                <a:cs typeface="Calibri" panose="020F0502020204030204" pitchFamily="34" charset="0"/>
              </a:rPr>
              <a:t>SANTé</a:t>
            </a:r>
            <a:r>
              <a:rPr lang="fr-FR" sz="2000" b="0" dirty="0" smtClean="0">
                <a:solidFill>
                  <a:srgbClr val="C00000"/>
                </a:solidFill>
                <a:latin typeface="Calibri" panose="020F0502020204030204" pitchFamily="34" charset="0"/>
                <a:cs typeface="Calibri" panose="020F0502020204030204" pitchFamily="34" charset="0"/>
              </a:rPr>
              <a:t/>
            </a:r>
            <a:br>
              <a:rPr lang="fr-FR" sz="2000" b="0" dirty="0" smtClean="0">
                <a:solidFill>
                  <a:srgbClr val="C00000"/>
                </a:solidFill>
                <a:latin typeface="Calibri" panose="020F0502020204030204" pitchFamily="34" charset="0"/>
                <a:cs typeface="Calibri" panose="020F0502020204030204" pitchFamily="34" charset="0"/>
              </a:rPr>
            </a:br>
            <a:r>
              <a:rPr lang="fr-FR" sz="1600" b="0" cap="none" dirty="0" smtClean="0">
                <a:latin typeface="Calibri" panose="020F0502020204030204" pitchFamily="34" charset="0"/>
                <a:cs typeface="Calibri" panose="020F0502020204030204" pitchFamily="34" charset="0"/>
              </a:rPr>
              <a:t>Une complémentaire santé adaptée aux besoins de chacun des bénéficiaires</a:t>
            </a:r>
            <a:endParaRPr lang="fr-FR" sz="1600" b="0" cap="none" dirty="0">
              <a:latin typeface="Calibri" panose="020F0502020204030204" pitchFamily="34" charset="0"/>
              <a:cs typeface="Calibri" panose="020F0502020204030204" pitchFamily="34" charset="0"/>
            </a:endParaRPr>
          </a:p>
        </p:txBody>
      </p:sp>
      <p:sp>
        <p:nvSpPr>
          <p:cNvPr id="2" name="Espace réservé du numéro de diapositive 1"/>
          <p:cNvSpPr>
            <a:spLocks noGrp="1"/>
          </p:cNvSpPr>
          <p:nvPr>
            <p:ph type="sldNum" sz="quarter" idx="15"/>
          </p:nvPr>
        </p:nvSpPr>
        <p:spPr/>
        <p:txBody>
          <a:bodyPr/>
          <a:lstStyle/>
          <a:p>
            <a:fld id="{0536D7D7-E68B-4848-A580-3E20DDE126DB}" type="slidenum">
              <a:rPr lang="fr-FR" smtClean="0">
                <a:solidFill>
                  <a:prstClr val="white"/>
                </a:solidFill>
                <a:latin typeface="Calibri" panose="020F0502020204030204" pitchFamily="34" charset="0"/>
                <a:cs typeface="Calibri" panose="020F0502020204030204" pitchFamily="34" charset="0"/>
              </a:rPr>
              <a:pPr/>
              <a:t>20</a:t>
            </a:fld>
            <a:endParaRPr lang="fr-FR" dirty="0">
              <a:solidFill>
                <a:prstClr val="white"/>
              </a:solidFill>
              <a:latin typeface="Calibri" panose="020F0502020204030204" pitchFamily="34" charset="0"/>
              <a:cs typeface="Calibri" panose="020F0502020204030204" pitchFamily="34" charset="0"/>
            </a:endParaRPr>
          </a:p>
        </p:txBody>
      </p:sp>
      <p:sp>
        <p:nvSpPr>
          <p:cNvPr id="25" name="Rectangle 24"/>
          <p:cNvSpPr/>
          <p:nvPr/>
        </p:nvSpPr>
        <p:spPr>
          <a:xfrm>
            <a:off x="437478" y="1358703"/>
            <a:ext cx="6794718" cy="307777"/>
          </a:xfrm>
          <a:prstGeom prst="rect">
            <a:avLst/>
          </a:prstGeom>
        </p:spPr>
        <p:txBody>
          <a:bodyPr wrap="square">
            <a:spAutoFit/>
          </a:bodyPr>
          <a:lstStyle/>
          <a:p>
            <a:pPr marL="285750" indent="-285750">
              <a:buFont typeface="Wingdings" panose="05000000000000000000" pitchFamily="2" charset="2"/>
              <a:buChar char="q"/>
            </a:pPr>
            <a:r>
              <a:rPr lang="fr-FR" sz="1400" b="1" dirty="0" smtClean="0">
                <a:solidFill>
                  <a:srgbClr val="C00000"/>
                </a:solidFill>
                <a:latin typeface="Calibri" panose="020F0502020204030204" pitchFamily="34" charset="0"/>
              </a:rPr>
              <a:t>3 formules :</a:t>
            </a:r>
            <a:endParaRPr lang="fr-FR" sz="1400" b="1" dirty="0">
              <a:solidFill>
                <a:srgbClr val="C00000"/>
              </a:solidFill>
              <a:latin typeface="Calibri" panose="020F0502020204030204" pitchFamily="34" charset="0"/>
            </a:endParaRPr>
          </a:p>
        </p:txBody>
      </p:sp>
      <p:sp>
        <p:nvSpPr>
          <p:cNvPr id="14" name="Rectangle 13"/>
          <p:cNvSpPr/>
          <p:nvPr/>
        </p:nvSpPr>
        <p:spPr>
          <a:xfrm>
            <a:off x="1880429" y="2912006"/>
            <a:ext cx="1514831" cy="49201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solidFill>
                  <a:prstClr val="white"/>
                </a:solidFill>
                <a:latin typeface="Calibri" panose="020F0502020204030204" pitchFamily="34" charset="0"/>
              </a:rPr>
              <a:t>Côté MASTER</a:t>
            </a:r>
            <a:endParaRPr lang="fr-FR" sz="1400" b="1" dirty="0">
              <a:solidFill>
                <a:prstClr val="white"/>
              </a:solidFill>
              <a:latin typeface="Calibri" panose="020F0502020204030204" pitchFamily="34" charset="0"/>
            </a:endParaRPr>
          </a:p>
        </p:txBody>
      </p:sp>
      <p:sp>
        <p:nvSpPr>
          <p:cNvPr id="21" name="Rectangle 20"/>
          <p:cNvSpPr/>
          <p:nvPr/>
        </p:nvSpPr>
        <p:spPr>
          <a:xfrm>
            <a:off x="3487018" y="2912006"/>
            <a:ext cx="3749278" cy="49201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FR" sz="1100" dirty="0">
              <a:solidFill>
                <a:prstClr val="black">
                  <a:lumMod val="65000"/>
                  <a:lumOff val="35000"/>
                </a:prstClr>
              </a:solidFill>
              <a:latin typeface="Calibri" panose="020F0502020204030204" pitchFamily="34" charset="0"/>
            </a:endParaRPr>
          </a:p>
          <a:p>
            <a:pPr marL="171450" indent="-171450">
              <a:buFont typeface="Arial" panose="020B0604020202020204" pitchFamily="34" charset="0"/>
              <a:buChar char="•"/>
            </a:pPr>
            <a:r>
              <a:rPr lang="fr-FR" sz="1100" dirty="0" smtClean="0">
                <a:solidFill>
                  <a:prstClr val="black">
                    <a:lumMod val="65000"/>
                    <a:lumOff val="35000"/>
                  </a:prstClr>
                </a:solidFill>
                <a:latin typeface="Calibri" panose="020F0502020204030204" pitchFamily="34" charset="0"/>
              </a:rPr>
              <a:t>Une </a:t>
            </a:r>
            <a:r>
              <a:rPr lang="fr-FR" sz="1100" dirty="0">
                <a:solidFill>
                  <a:prstClr val="black">
                    <a:lumMod val="65000"/>
                    <a:lumOff val="35000"/>
                  </a:prstClr>
                </a:solidFill>
                <a:latin typeface="Calibri" panose="020F0502020204030204" pitchFamily="34" charset="0"/>
              </a:rPr>
              <a:t>personne seule ou couple âgé entre 50 et 75 ans</a:t>
            </a:r>
          </a:p>
          <a:p>
            <a:r>
              <a:rPr lang="fr-FR" sz="1100" dirty="0">
                <a:solidFill>
                  <a:prstClr val="black">
                    <a:lumMod val="65000"/>
                    <a:lumOff val="35000"/>
                  </a:prstClr>
                </a:solidFill>
                <a:latin typeface="Calibri" panose="020F0502020204030204" pitchFamily="34" charset="0"/>
              </a:rPr>
              <a:t> </a:t>
            </a:r>
          </a:p>
        </p:txBody>
      </p:sp>
      <p:sp>
        <p:nvSpPr>
          <p:cNvPr id="29" name="Rectangle 28"/>
          <p:cNvSpPr/>
          <p:nvPr/>
        </p:nvSpPr>
        <p:spPr>
          <a:xfrm>
            <a:off x="-11823" y="6654552"/>
            <a:ext cx="2319866" cy="230832"/>
          </a:xfrm>
          <a:prstGeom prst="rect">
            <a:avLst/>
          </a:prstGeom>
        </p:spPr>
        <p:txBody>
          <a:bodyPr wrap="none">
            <a:spAutoFit/>
          </a:bodyPr>
          <a:lstStyle/>
          <a:p>
            <a:r>
              <a:rPr lang="fr-FR" sz="900" dirty="0">
                <a:solidFill>
                  <a:prstClr val="black">
                    <a:lumMod val="50000"/>
                    <a:lumOff val="50000"/>
                  </a:prstClr>
                </a:solidFill>
                <a:latin typeface="Calibri" panose="020F0502020204030204" pitchFamily="34" charset="0"/>
              </a:rPr>
              <a:t>* Atteinte à l’Intégrité Physique et Psychique.</a:t>
            </a:r>
          </a:p>
        </p:txBody>
      </p:sp>
      <p:sp>
        <p:nvSpPr>
          <p:cNvPr id="34" name="Rectangle 33"/>
          <p:cNvSpPr/>
          <p:nvPr/>
        </p:nvSpPr>
        <p:spPr>
          <a:xfrm>
            <a:off x="539552" y="3819908"/>
            <a:ext cx="8674129" cy="677108"/>
          </a:xfrm>
          <a:prstGeom prst="rect">
            <a:avLst/>
          </a:prstGeom>
        </p:spPr>
        <p:txBody>
          <a:bodyPr wrap="square">
            <a:spAutoFit/>
          </a:bodyPr>
          <a:lstStyle/>
          <a:p>
            <a:pPr marL="285750" indent="-285750">
              <a:buFont typeface="Wingdings" panose="05000000000000000000" pitchFamily="2" charset="2"/>
              <a:buChar char="§"/>
            </a:pPr>
            <a:r>
              <a:rPr lang="fr-FR" sz="1400" b="1" dirty="0">
                <a:solidFill>
                  <a:srgbClr val="C00000"/>
                </a:solidFill>
                <a:latin typeface="Calibri" panose="020F0502020204030204" pitchFamily="34" charset="0"/>
                <a:cs typeface="Calibri" panose="020F0502020204030204" pitchFamily="34" charset="0"/>
              </a:rPr>
              <a:t>Du 17 septembre au 13 octobre 2019 : </a:t>
            </a:r>
            <a:r>
              <a:rPr lang="fr-FR" sz="1400" b="1" dirty="0" smtClean="0">
                <a:solidFill>
                  <a:srgbClr val="C00000"/>
                </a:solidFill>
                <a:latin typeface="Calibri" panose="020F0502020204030204" pitchFamily="34" charset="0"/>
                <a:cs typeface="Calibri" panose="020F0502020204030204" pitchFamily="34" charset="0"/>
              </a:rPr>
              <a:t>1 </a:t>
            </a:r>
            <a:r>
              <a:rPr lang="fr-FR" sz="1400" b="1" dirty="0">
                <a:solidFill>
                  <a:srgbClr val="C00000"/>
                </a:solidFill>
                <a:latin typeface="Calibri" panose="020F0502020204030204" pitchFamily="34" charset="0"/>
                <a:cs typeface="Calibri" panose="020F0502020204030204" pitchFamily="34" charset="0"/>
              </a:rPr>
              <a:t>mois de cotisation offert pour la souscription d’un </a:t>
            </a:r>
            <a:r>
              <a:rPr lang="fr-FR" sz="1400" b="1" dirty="0" smtClean="0">
                <a:solidFill>
                  <a:srgbClr val="C00000"/>
                </a:solidFill>
                <a:latin typeface="Calibri" panose="020F0502020204030204" pitchFamily="34" charset="0"/>
                <a:cs typeface="Calibri" panose="020F0502020204030204" pitchFamily="34" charset="0"/>
              </a:rPr>
              <a:t>contrat. </a:t>
            </a:r>
          </a:p>
          <a:p>
            <a:pPr lvl="1"/>
            <a:r>
              <a:rPr lang="fr-FR" sz="1200" i="1" dirty="0" smtClean="0">
                <a:solidFill>
                  <a:prstClr val="black">
                    <a:lumMod val="50000"/>
                    <a:lumOff val="50000"/>
                  </a:prstClr>
                </a:solidFill>
                <a:latin typeface="Calibri" panose="020F0502020204030204" pitchFamily="34" charset="0"/>
                <a:cs typeface="Calibri" panose="020F0502020204030204" pitchFamily="34" charset="0"/>
              </a:rPr>
              <a:t>La </a:t>
            </a:r>
            <a:r>
              <a:rPr lang="fr-FR" sz="1200" i="1" dirty="0">
                <a:solidFill>
                  <a:prstClr val="black">
                    <a:lumMod val="50000"/>
                    <a:lumOff val="50000"/>
                  </a:prstClr>
                </a:solidFill>
                <a:latin typeface="Calibri" panose="020F0502020204030204" pitchFamily="34" charset="0"/>
                <a:cs typeface="Calibri" panose="020F0502020204030204" pitchFamily="34" charset="0"/>
              </a:rPr>
              <a:t>r</a:t>
            </a:r>
            <a:r>
              <a:rPr lang="fr-FR" sz="1200" i="1" dirty="0" smtClean="0">
                <a:solidFill>
                  <a:prstClr val="black">
                    <a:lumMod val="50000"/>
                    <a:lumOff val="50000"/>
                  </a:prstClr>
                </a:solidFill>
                <a:latin typeface="Calibri" panose="020F0502020204030204" pitchFamily="34" charset="0"/>
                <a:cs typeface="Calibri" panose="020F0502020204030204" pitchFamily="34" charset="0"/>
              </a:rPr>
              <a:t>emise </a:t>
            </a:r>
            <a:r>
              <a:rPr lang="fr-FR" sz="1200" i="1" dirty="0">
                <a:solidFill>
                  <a:prstClr val="black">
                    <a:lumMod val="50000"/>
                    <a:lumOff val="50000"/>
                  </a:prstClr>
                </a:solidFill>
                <a:latin typeface="Calibri" panose="020F0502020204030204" pitchFamily="34" charset="0"/>
                <a:cs typeface="Calibri" panose="020F0502020204030204" pitchFamily="34" charset="0"/>
              </a:rPr>
              <a:t>automatique quelle que soit la formule et le canal de </a:t>
            </a:r>
            <a:r>
              <a:rPr lang="fr-FR" sz="1200" i="1" dirty="0" smtClean="0">
                <a:solidFill>
                  <a:prstClr val="black">
                    <a:lumMod val="50000"/>
                    <a:lumOff val="50000"/>
                  </a:prstClr>
                </a:solidFill>
                <a:latin typeface="Calibri" panose="020F0502020204030204" pitchFamily="34" charset="0"/>
                <a:cs typeface="Calibri" panose="020F0502020204030204" pitchFamily="34" charset="0"/>
              </a:rPr>
              <a:t>souscription. La </a:t>
            </a:r>
            <a:r>
              <a:rPr lang="fr-FR" sz="1200" i="1" dirty="0">
                <a:solidFill>
                  <a:prstClr val="black">
                    <a:lumMod val="50000"/>
                    <a:lumOff val="50000"/>
                  </a:prstClr>
                </a:solidFill>
                <a:latin typeface="Calibri" panose="020F0502020204030204" pitchFamily="34" charset="0"/>
                <a:cs typeface="Calibri" panose="020F0502020204030204" pitchFamily="34" charset="0"/>
              </a:rPr>
              <a:t>promotion peut être accordée jusqu’au 13/11/2019 pour toute transformation d’un devis, réalisé pendant la période promotionnelle, en </a:t>
            </a:r>
            <a:r>
              <a:rPr lang="fr-FR" sz="1200" i="1" dirty="0" smtClean="0">
                <a:solidFill>
                  <a:prstClr val="black">
                    <a:lumMod val="50000"/>
                    <a:lumOff val="50000"/>
                  </a:prstClr>
                </a:solidFill>
                <a:latin typeface="Calibri" panose="020F0502020204030204" pitchFamily="34" charset="0"/>
                <a:cs typeface="Calibri" panose="020F0502020204030204" pitchFamily="34" charset="0"/>
              </a:rPr>
              <a:t>souscription. </a:t>
            </a:r>
            <a:endParaRPr lang="fr-FR" sz="1200" i="1" dirty="0">
              <a:solidFill>
                <a:prstClr val="black">
                  <a:lumMod val="50000"/>
                  <a:lumOff val="50000"/>
                </a:prstClr>
              </a:solidFill>
              <a:latin typeface="Calibri" panose="020F0502020204030204" pitchFamily="34" charset="0"/>
              <a:cs typeface="Calibri" panose="020F0502020204030204" pitchFamily="34" charset="0"/>
            </a:endParaRPr>
          </a:p>
        </p:txBody>
      </p:sp>
      <p:sp>
        <p:nvSpPr>
          <p:cNvPr id="35" name="Rectangle 34"/>
          <p:cNvSpPr/>
          <p:nvPr/>
        </p:nvSpPr>
        <p:spPr>
          <a:xfrm>
            <a:off x="462261" y="3457739"/>
            <a:ext cx="3561744" cy="338555"/>
          </a:xfrm>
          <a:prstGeom prst="rect">
            <a:avLst/>
          </a:prstGeom>
        </p:spPr>
        <p:txBody>
          <a:bodyPr wrap="none">
            <a:spAutoFit/>
          </a:bodyPr>
          <a:lstStyle/>
          <a:p>
            <a:pPr marL="285750" indent="-285750">
              <a:buFont typeface="Wingdings" panose="05000000000000000000" pitchFamily="2" charset="2"/>
              <a:buChar char="q"/>
            </a:pPr>
            <a:r>
              <a:rPr lang="fr-FR" sz="1400" b="1" dirty="0">
                <a:solidFill>
                  <a:srgbClr val="C00000"/>
                </a:solidFill>
                <a:latin typeface="Calibri" panose="020F0502020204030204" pitchFamily="34" charset="0"/>
                <a:cs typeface="Calibri" panose="020F0502020204030204" pitchFamily="34" charset="0"/>
              </a:rPr>
              <a:t>D</a:t>
            </a:r>
            <a:r>
              <a:rPr lang="fr-FR" sz="1400" b="1" dirty="0" smtClean="0">
                <a:solidFill>
                  <a:srgbClr val="C00000"/>
                </a:solidFill>
                <a:latin typeface="Calibri" panose="020F0502020204030204" pitchFamily="34" charset="0"/>
                <a:cs typeface="Calibri" panose="020F0502020204030204" pitchFamily="34" charset="0"/>
              </a:rPr>
              <a:t>es </a:t>
            </a:r>
            <a:r>
              <a:rPr lang="fr-FR" sz="1400" b="1" dirty="0">
                <a:solidFill>
                  <a:srgbClr val="C00000"/>
                </a:solidFill>
                <a:latin typeface="Calibri" panose="020F0502020204030204" pitchFamily="34" charset="0"/>
                <a:cs typeface="Calibri" panose="020F0502020204030204" pitchFamily="34" charset="0"/>
              </a:rPr>
              <a:t>remises </a:t>
            </a:r>
            <a:r>
              <a:rPr lang="fr-FR" sz="1400" dirty="0">
                <a:solidFill>
                  <a:prstClr val="black">
                    <a:lumMod val="50000"/>
                    <a:lumOff val="50000"/>
                  </a:prstClr>
                </a:solidFill>
                <a:latin typeface="Calibri" panose="020F0502020204030204" pitchFamily="34" charset="0"/>
                <a:cs typeface="Calibri" panose="020F0502020204030204" pitchFamily="34" charset="0"/>
              </a:rPr>
              <a:t>disponibles pour nos </a:t>
            </a:r>
            <a:r>
              <a:rPr lang="fr-FR" sz="1400" dirty="0" smtClean="0">
                <a:solidFill>
                  <a:prstClr val="black">
                    <a:lumMod val="50000"/>
                    <a:lumOff val="50000"/>
                  </a:prstClr>
                </a:solidFill>
                <a:latin typeface="Calibri" panose="020F0502020204030204" pitchFamily="34" charset="0"/>
                <a:cs typeface="Calibri" panose="020F0502020204030204" pitchFamily="34" charset="0"/>
              </a:rPr>
              <a:t>clients : </a:t>
            </a:r>
            <a:endParaRPr lang="fr-FR" sz="1400" dirty="0">
              <a:solidFill>
                <a:prstClr val="black">
                  <a:lumMod val="50000"/>
                  <a:lumOff val="50000"/>
                </a:prstClr>
              </a:solidFill>
              <a:latin typeface="Calibri" panose="020F0502020204030204" pitchFamily="34" charset="0"/>
              <a:cs typeface="Calibri" panose="020F0502020204030204" pitchFamily="34" charset="0"/>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15250" y="6177"/>
            <a:ext cx="1144176" cy="1138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1" name="Rectangle 50"/>
          <p:cNvSpPr/>
          <p:nvPr/>
        </p:nvSpPr>
        <p:spPr>
          <a:xfrm>
            <a:off x="485156" y="4981064"/>
            <a:ext cx="8674128" cy="1077218"/>
          </a:xfrm>
          <a:prstGeom prst="rect">
            <a:avLst/>
          </a:prstGeom>
        </p:spPr>
        <p:txBody>
          <a:bodyPr wrap="square">
            <a:spAutoFit/>
          </a:bodyPr>
          <a:lstStyle/>
          <a:p>
            <a:pPr marL="285750" indent="-285750">
              <a:buFont typeface="Wingdings" panose="05000000000000000000" pitchFamily="2" charset="2"/>
              <a:buChar char="§"/>
            </a:pPr>
            <a:r>
              <a:rPr lang="fr-FR" sz="1400" dirty="0">
                <a:solidFill>
                  <a:srgbClr val="C00000"/>
                </a:solidFill>
                <a:latin typeface="Calibri" panose="020F0502020204030204" pitchFamily="34" charset="0"/>
                <a:cs typeface="Calibri" panose="020F0502020204030204" pitchFamily="34" charset="0"/>
              </a:rPr>
              <a:t>Puis-je proposer d’ autres avantages tarifaires à mon client </a:t>
            </a:r>
            <a:r>
              <a:rPr lang="fr-FR" sz="1400" dirty="0" smtClean="0">
                <a:solidFill>
                  <a:srgbClr val="C00000"/>
                </a:solidFill>
                <a:latin typeface="Calibri" panose="020F0502020204030204" pitchFamily="34" charset="0"/>
                <a:cs typeface="Calibri" panose="020F0502020204030204" pitchFamily="34" charset="0"/>
              </a:rPr>
              <a:t>?</a:t>
            </a:r>
          </a:p>
          <a:p>
            <a:endParaRPr lang="fr-FR" sz="1400" dirty="0" smtClean="0">
              <a:solidFill>
                <a:srgbClr val="C00000"/>
              </a:solidFill>
              <a:latin typeface="Calibri" panose="020F0502020204030204" pitchFamily="34" charset="0"/>
              <a:cs typeface="Calibri" panose="020F0502020204030204" pitchFamily="34" charset="0"/>
            </a:endParaRPr>
          </a:p>
          <a:p>
            <a:pPr marL="628650" lvl="1" indent="-171450">
              <a:buFont typeface="Arial" panose="020B0604020202020204" pitchFamily="34" charset="0"/>
              <a:buChar char="•"/>
            </a:pPr>
            <a:r>
              <a:rPr lang="fr-FR" sz="1200" dirty="0" smtClean="0">
                <a:solidFill>
                  <a:prstClr val="black">
                    <a:lumMod val="50000"/>
                    <a:lumOff val="50000"/>
                  </a:prstClr>
                </a:solidFill>
                <a:latin typeface="Calibri" panose="020F0502020204030204" pitchFamily="34" charset="0"/>
                <a:cs typeface="Calibri" panose="020F0502020204030204" pitchFamily="34" charset="0"/>
              </a:rPr>
              <a:t>Côté MASTER : Remise </a:t>
            </a:r>
            <a:r>
              <a:rPr lang="fr-FR" sz="1200" dirty="0">
                <a:solidFill>
                  <a:prstClr val="black">
                    <a:lumMod val="50000"/>
                    <a:lumOff val="50000"/>
                  </a:prstClr>
                </a:solidFill>
                <a:latin typeface="Calibri" panose="020F0502020204030204" pitchFamily="34" charset="0"/>
                <a:cs typeface="Calibri" panose="020F0502020204030204" pitchFamily="34" charset="0"/>
              </a:rPr>
              <a:t>de 10% sur la cotisation du conjoint du couple </a:t>
            </a:r>
            <a:r>
              <a:rPr lang="fr-FR" sz="1200" dirty="0" smtClean="0">
                <a:solidFill>
                  <a:prstClr val="black">
                    <a:lumMod val="50000"/>
                    <a:lumOff val="50000"/>
                  </a:prstClr>
                </a:solidFill>
                <a:latin typeface="Calibri" panose="020F0502020204030204" pitchFamily="34" charset="0"/>
                <a:cs typeface="Calibri" panose="020F0502020204030204" pitchFamily="34" charset="0"/>
              </a:rPr>
              <a:t>assuré.</a:t>
            </a:r>
          </a:p>
          <a:p>
            <a:pPr lvl="1"/>
            <a:endParaRPr lang="fr-FR" sz="1200" dirty="0">
              <a:solidFill>
                <a:prstClr val="black">
                  <a:lumMod val="50000"/>
                  <a:lumOff val="50000"/>
                </a:prstClr>
              </a:solidFill>
              <a:latin typeface="Calibri" panose="020F0502020204030204" pitchFamily="34" charset="0"/>
              <a:cs typeface="Calibri" panose="020F0502020204030204" pitchFamily="34" charset="0"/>
            </a:endParaRPr>
          </a:p>
          <a:p>
            <a:pPr marL="628650" lvl="1" indent="-171450">
              <a:buFont typeface="Arial" panose="020B0604020202020204" pitchFamily="34" charset="0"/>
              <a:buChar char="•"/>
            </a:pPr>
            <a:r>
              <a:rPr lang="fr-FR" sz="1200" dirty="0" smtClean="0">
                <a:solidFill>
                  <a:prstClr val="black">
                    <a:lumMod val="50000"/>
                    <a:lumOff val="50000"/>
                  </a:prstClr>
                </a:solidFill>
                <a:latin typeface="Calibri" panose="020F0502020204030204" pitchFamily="34" charset="0"/>
                <a:cs typeface="Calibri" panose="020F0502020204030204" pitchFamily="34" charset="0"/>
              </a:rPr>
              <a:t>Remise </a:t>
            </a:r>
            <a:r>
              <a:rPr lang="fr-FR" sz="1200" dirty="0">
                <a:solidFill>
                  <a:prstClr val="black">
                    <a:lumMod val="50000"/>
                    <a:lumOff val="50000"/>
                  </a:prstClr>
                </a:solidFill>
                <a:latin typeface="Calibri" panose="020F0502020204030204" pitchFamily="34" charset="0"/>
                <a:cs typeface="Calibri" panose="020F0502020204030204" pitchFamily="34" charset="0"/>
              </a:rPr>
              <a:t>de 15 à 40% selon les prestations avec les professionnels de santé partenaires de </a:t>
            </a:r>
            <a:r>
              <a:rPr lang="fr-FR" sz="1200" dirty="0" err="1" smtClean="0">
                <a:solidFill>
                  <a:prstClr val="black">
                    <a:lumMod val="50000"/>
                    <a:lumOff val="50000"/>
                  </a:prstClr>
                </a:solidFill>
                <a:latin typeface="Calibri" panose="020F0502020204030204" pitchFamily="34" charset="0"/>
                <a:cs typeface="Calibri" panose="020F0502020204030204" pitchFamily="34" charset="0"/>
              </a:rPr>
              <a:t>Santéclair</a:t>
            </a:r>
            <a:r>
              <a:rPr lang="fr-FR" sz="1200" dirty="0" smtClean="0">
                <a:solidFill>
                  <a:prstClr val="black">
                    <a:lumMod val="50000"/>
                    <a:lumOff val="50000"/>
                  </a:prstClr>
                </a:solidFill>
                <a:latin typeface="Calibri" panose="020F0502020204030204" pitchFamily="34" charset="0"/>
                <a:cs typeface="Calibri" panose="020F0502020204030204" pitchFamily="34" charset="0"/>
              </a:rPr>
              <a:t>.</a:t>
            </a:r>
            <a:endParaRPr lang="fr-FR" sz="1400" dirty="0">
              <a:solidFill>
                <a:prstClr val="black">
                  <a:lumMod val="50000"/>
                  <a:lumOff val="50000"/>
                </a:prstClr>
              </a:solidFill>
            </a:endParaRPr>
          </a:p>
        </p:txBody>
      </p:sp>
      <p:sp>
        <p:nvSpPr>
          <p:cNvPr id="42" name="Rectangle 41"/>
          <p:cNvSpPr/>
          <p:nvPr/>
        </p:nvSpPr>
        <p:spPr>
          <a:xfrm>
            <a:off x="1899450" y="1356993"/>
            <a:ext cx="1514831" cy="57782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solidFill>
                  <a:prstClr val="white"/>
                </a:solidFill>
                <a:latin typeface="Calibri" panose="020F0502020204030204" pitchFamily="34" charset="0"/>
              </a:rPr>
              <a:t>Côté JE</a:t>
            </a:r>
            <a:endParaRPr lang="fr-FR" sz="1400" b="1" dirty="0">
              <a:solidFill>
                <a:prstClr val="white"/>
              </a:solidFill>
              <a:latin typeface="Calibri" panose="020F0502020204030204" pitchFamily="34" charset="0"/>
            </a:endParaRPr>
          </a:p>
        </p:txBody>
      </p:sp>
      <p:sp>
        <p:nvSpPr>
          <p:cNvPr id="43" name="Rectangle 42"/>
          <p:cNvSpPr/>
          <p:nvPr/>
        </p:nvSpPr>
        <p:spPr>
          <a:xfrm>
            <a:off x="3487018" y="1356992"/>
            <a:ext cx="3749278" cy="577823"/>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Arial" panose="020B0604020202020204" pitchFamily="34" charset="0"/>
              <a:buChar char="•"/>
            </a:pPr>
            <a:r>
              <a:rPr lang="fr-FR" sz="1100" dirty="0" smtClean="0">
                <a:solidFill>
                  <a:prstClr val="black">
                    <a:lumMod val="65000"/>
                    <a:lumOff val="35000"/>
                  </a:prstClr>
                </a:solidFill>
                <a:latin typeface="Calibri" panose="020F0502020204030204" pitchFamily="34" charset="0"/>
              </a:rPr>
              <a:t>Une </a:t>
            </a:r>
            <a:r>
              <a:rPr lang="fr-FR" sz="1100" dirty="0">
                <a:solidFill>
                  <a:prstClr val="black">
                    <a:lumMod val="65000"/>
                    <a:lumOff val="35000"/>
                  </a:prstClr>
                </a:solidFill>
                <a:latin typeface="Calibri" panose="020F0502020204030204" pitchFamily="34" charset="0"/>
              </a:rPr>
              <a:t>personne seule âgée entre 18 et 50 ans</a:t>
            </a:r>
          </a:p>
        </p:txBody>
      </p:sp>
      <p:sp>
        <p:nvSpPr>
          <p:cNvPr id="44" name="Rectangle 43"/>
          <p:cNvSpPr/>
          <p:nvPr/>
        </p:nvSpPr>
        <p:spPr>
          <a:xfrm>
            <a:off x="1880430" y="2046380"/>
            <a:ext cx="1514831" cy="758929"/>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solidFill>
                  <a:prstClr val="white"/>
                </a:solidFill>
                <a:latin typeface="Calibri" panose="020F0502020204030204" pitchFamily="34" charset="0"/>
              </a:rPr>
              <a:t>Côté NOUS</a:t>
            </a:r>
            <a:endParaRPr lang="fr-FR" sz="1400" b="1" dirty="0">
              <a:solidFill>
                <a:prstClr val="white"/>
              </a:solidFill>
              <a:latin typeface="Calibri" panose="020F0502020204030204" pitchFamily="34" charset="0"/>
            </a:endParaRPr>
          </a:p>
        </p:txBody>
      </p:sp>
      <p:sp>
        <p:nvSpPr>
          <p:cNvPr id="45" name="Rectangle 44"/>
          <p:cNvSpPr/>
          <p:nvPr/>
        </p:nvSpPr>
        <p:spPr>
          <a:xfrm>
            <a:off x="3487018" y="2046381"/>
            <a:ext cx="3749278" cy="758929"/>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Arial" panose="020B0604020202020204" pitchFamily="34" charset="0"/>
              <a:buChar char="•"/>
            </a:pPr>
            <a:r>
              <a:rPr lang="fr-FR" sz="1100" dirty="0" smtClean="0">
                <a:solidFill>
                  <a:prstClr val="black">
                    <a:lumMod val="65000"/>
                    <a:lumOff val="35000"/>
                  </a:prstClr>
                </a:solidFill>
                <a:latin typeface="Calibri" panose="020F0502020204030204" pitchFamily="34" charset="0"/>
              </a:rPr>
              <a:t>Couple </a:t>
            </a:r>
            <a:r>
              <a:rPr lang="fr-FR" sz="1100" dirty="0">
                <a:solidFill>
                  <a:prstClr val="black">
                    <a:lumMod val="65000"/>
                    <a:lumOff val="35000"/>
                  </a:prstClr>
                </a:solidFill>
                <a:latin typeface="Calibri" panose="020F0502020204030204" pitchFamily="34" charset="0"/>
              </a:rPr>
              <a:t>18 à 50 ans/Familles (toutes les familles même si un parent a plus de 50 ans</a:t>
            </a:r>
          </a:p>
          <a:p>
            <a:pPr marL="171450" indent="-171450">
              <a:buFont typeface="Arial" panose="020B0604020202020204" pitchFamily="34" charset="0"/>
              <a:buChar char="•"/>
            </a:pPr>
            <a:r>
              <a:rPr lang="fr-FR" sz="1100" dirty="0" smtClean="0">
                <a:solidFill>
                  <a:prstClr val="black">
                    <a:lumMod val="65000"/>
                    <a:lumOff val="35000"/>
                  </a:prstClr>
                </a:solidFill>
                <a:latin typeface="Calibri" panose="020F0502020204030204" pitchFamily="34" charset="0"/>
              </a:rPr>
              <a:t>Enfant </a:t>
            </a:r>
            <a:r>
              <a:rPr lang="fr-FR" sz="1100" dirty="0">
                <a:solidFill>
                  <a:prstClr val="black">
                    <a:lumMod val="65000"/>
                    <a:lumOff val="35000"/>
                  </a:prstClr>
                </a:solidFill>
                <a:latin typeface="Calibri" panose="020F0502020204030204" pitchFamily="34" charset="0"/>
              </a:rPr>
              <a:t>seul</a:t>
            </a:r>
            <a:endParaRPr lang="fr-FR" sz="1100" dirty="0" smtClean="0">
              <a:solidFill>
                <a:prstClr val="black">
                  <a:lumMod val="65000"/>
                  <a:lumOff val="35000"/>
                </a:prstClr>
              </a:solidFill>
              <a:latin typeface="Calibri" panose="020F0502020204030204" pitchFamily="34" charset="0"/>
            </a:endParaRPr>
          </a:p>
        </p:txBody>
      </p:sp>
      <p:pic>
        <p:nvPicPr>
          <p:cNvPr id="17" name="Picture 4" descr="Résultat de recherche d'images pour &quot;nouveau&quo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823" y="3998767"/>
            <a:ext cx="504056" cy="5040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96285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nvPr>
        </p:nvSpPr>
        <p:spPr>
          <a:xfrm>
            <a:off x="1115899" y="332656"/>
            <a:ext cx="7650456" cy="646331"/>
          </a:xfrm>
        </p:spPr>
        <p:txBody>
          <a:bodyPr/>
          <a:lstStyle/>
          <a:p>
            <a:r>
              <a:rPr lang="fr-FR" sz="2000" b="0" dirty="0" smtClean="0">
                <a:solidFill>
                  <a:srgbClr val="C00000"/>
                </a:solidFill>
                <a:latin typeface="Calibri" panose="020F0502020204030204" pitchFamily="34" charset="0"/>
                <a:cs typeface="Calibri" panose="020F0502020204030204" pitchFamily="34" charset="0"/>
              </a:rPr>
              <a:t>FOCUS SUR L’OFFRE santé</a:t>
            </a:r>
            <a:br>
              <a:rPr lang="fr-FR" sz="2000" b="0" dirty="0" smtClean="0">
                <a:solidFill>
                  <a:srgbClr val="C00000"/>
                </a:solidFill>
                <a:latin typeface="Calibri" panose="020F0502020204030204" pitchFamily="34" charset="0"/>
                <a:cs typeface="Calibri" panose="020F0502020204030204" pitchFamily="34" charset="0"/>
              </a:rPr>
            </a:br>
            <a:r>
              <a:rPr lang="fr-FR" sz="1600" b="0" cap="none" dirty="0" smtClean="0">
                <a:latin typeface="Calibri" panose="020F0502020204030204" pitchFamily="34" charset="0"/>
                <a:cs typeface="Calibri" panose="020F0502020204030204" pitchFamily="34" charset="0"/>
              </a:rPr>
              <a:t>Les avantages de notre offre</a:t>
            </a:r>
            <a:endParaRPr lang="fr-FR" sz="1600" b="0" dirty="0">
              <a:latin typeface="Calibri" panose="020F0502020204030204" pitchFamily="34" charset="0"/>
              <a:cs typeface="Calibri" panose="020F0502020204030204" pitchFamily="34" charset="0"/>
            </a:endParaRPr>
          </a:p>
        </p:txBody>
      </p:sp>
      <p:sp>
        <p:nvSpPr>
          <p:cNvPr id="25" name="Rectangle 24"/>
          <p:cNvSpPr/>
          <p:nvPr/>
        </p:nvSpPr>
        <p:spPr>
          <a:xfrm>
            <a:off x="462261" y="1347522"/>
            <a:ext cx="6336704" cy="307777"/>
          </a:xfrm>
          <a:prstGeom prst="rect">
            <a:avLst/>
          </a:prstGeom>
        </p:spPr>
        <p:txBody>
          <a:bodyPr wrap="square">
            <a:spAutoFit/>
          </a:bodyPr>
          <a:lstStyle/>
          <a:p>
            <a:pPr marL="285750" indent="-285750">
              <a:buFont typeface="Wingdings" panose="05000000000000000000" pitchFamily="2" charset="2"/>
              <a:buChar char="q"/>
            </a:pPr>
            <a:r>
              <a:rPr lang="fr-FR" sz="1400" b="1" dirty="0" smtClean="0">
                <a:solidFill>
                  <a:srgbClr val="C00000"/>
                </a:solidFill>
                <a:latin typeface="Calibri" panose="020F0502020204030204" pitchFamily="34" charset="0"/>
              </a:rPr>
              <a:t>De nombreux avantages pour chaque formule :</a:t>
            </a:r>
            <a:endParaRPr lang="fr-FR" sz="1400" b="1" dirty="0">
              <a:solidFill>
                <a:prstClr val="black">
                  <a:lumMod val="50000"/>
                  <a:lumOff val="50000"/>
                </a:prstClr>
              </a:solidFill>
              <a:latin typeface="Calibri" panose="020F0502020204030204" pitchFamily="34" charset="0"/>
            </a:endParaRPr>
          </a:p>
        </p:txBody>
      </p:sp>
      <p:sp>
        <p:nvSpPr>
          <p:cNvPr id="15" name="Rectangle 14"/>
          <p:cNvSpPr/>
          <p:nvPr/>
        </p:nvSpPr>
        <p:spPr>
          <a:xfrm>
            <a:off x="471786" y="1844824"/>
            <a:ext cx="2721544" cy="324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solidFill>
                  <a:prstClr val="black">
                    <a:lumMod val="65000"/>
                    <a:lumOff val="35000"/>
                  </a:prstClr>
                </a:solidFill>
                <a:latin typeface="Calibri" panose="020F0502020204030204" pitchFamily="34" charset="0"/>
              </a:rPr>
              <a:t>Côté JE</a:t>
            </a:r>
            <a:endParaRPr lang="fr-FR" sz="1200" b="1" dirty="0">
              <a:solidFill>
                <a:prstClr val="black">
                  <a:lumMod val="65000"/>
                  <a:lumOff val="35000"/>
                </a:prstClr>
              </a:solidFill>
              <a:latin typeface="Calibri" panose="020F0502020204030204" pitchFamily="34" charset="0"/>
            </a:endParaRPr>
          </a:p>
        </p:txBody>
      </p:sp>
      <p:sp>
        <p:nvSpPr>
          <p:cNvPr id="37" name="Rectangle 36"/>
          <p:cNvSpPr/>
          <p:nvPr/>
        </p:nvSpPr>
        <p:spPr>
          <a:xfrm>
            <a:off x="3251393" y="1844824"/>
            <a:ext cx="2731843" cy="324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solidFill>
                  <a:prstClr val="black">
                    <a:lumMod val="65000"/>
                    <a:lumOff val="35000"/>
                  </a:prstClr>
                </a:solidFill>
                <a:latin typeface="Calibri" panose="020F0502020204030204" pitchFamily="34" charset="0"/>
              </a:rPr>
              <a:t>Côté NOUS</a:t>
            </a:r>
            <a:endParaRPr lang="fr-FR" sz="1200" b="1" dirty="0">
              <a:solidFill>
                <a:prstClr val="black">
                  <a:lumMod val="65000"/>
                  <a:lumOff val="35000"/>
                </a:prstClr>
              </a:solidFill>
              <a:latin typeface="Calibri" panose="020F0502020204030204" pitchFamily="34" charset="0"/>
            </a:endParaRPr>
          </a:p>
        </p:txBody>
      </p:sp>
      <p:sp>
        <p:nvSpPr>
          <p:cNvPr id="31" name="Rectangle 30"/>
          <p:cNvSpPr/>
          <p:nvPr/>
        </p:nvSpPr>
        <p:spPr>
          <a:xfrm>
            <a:off x="462261" y="2276872"/>
            <a:ext cx="2721391" cy="3312368"/>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lvl="0" indent="-171450">
              <a:buFont typeface="Arial" panose="020B0604020202020204" pitchFamily="34" charset="0"/>
              <a:buChar char="•"/>
            </a:pPr>
            <a:r>
              <a:rPr lang="fr-FR" sz="1050" dirty="0">
                <a:solidFill>
                  <a:prstClr val="black">
                    <a:lumMod val="75000"/>
                    <a:lumOff val="25000"/>
                  </a:prstClr>
                </a:solidFill>
                <a:latin typeface="Calibri" panose="020F0502020204030204" pitchFamily="34" charset="0"/>
              </a:rPr>
              <a:t>Bienvenue aux étudiants : libre </a:t>
            </a:r>
            <a:r>
              <a:rPr lang="fr-FR" sz="1050" dirty="0" smtClean="0">
                <a:solidFill>
                  <a:prstClr val="black">
                    <a:lumMod val="75000"/>
                    <a:lumOff val="25000"/>
                  </a:prstClr>
                </a:solidFill>
                <a:latin typeface="Calibri" panose="020F0502020204030204" pitchFamily="34" charset="0"/>
              </a:rPr>
              <a:t>choix de </a:t>
            </a:r>
            <a:r>
              <a:rPr lang="fr-FR" sz="1050" dirty="0">
                <a:solidFill>
                  <a:prstClr val="black">
                    <a:lumMod val="75000"/>
                    <a:lumOff val="25000"/>
                  </a:prstClr>
                </a:solidFill>
                <a:latin typeface="Calibri" panose="020F0502020204030204" pitchFamily="34" charset="0"/>
              </a:rPr>
              <a:t>la complémentaire santé</a:t>
            </a:r>
            <a:r>
              <a:rPr lang="fr-FR" sz="1050" dirty="0" smtClean="0">
                <a:solidFill>
                  <a:prstClr val="black">
                    <a:lumMod val="75000"/>
                    <a:lumOff val="25000"/>
                  </a:prstClr>
                </a:solidFill>
                <a:latin typeface="Calibri" panose="020F0502020204030204" pitchFamily="34" charset="0"/>
              </a:rPr>
              <a:t>.</a:t>
            </a:r>
          </a:p>
          <a:p>
            <a:pPr marL="171450" lvl="0" indent="-171450">
              <a:buFont typeface="Arial" panose="020B0604020202020204" pitchFamily="34" charset="0"/>
              <a:buChar char="•"/>
            </a:pPr>
            <a:r>
              <a:rPr lang="fr-FR" sz="1050" dirty="0" smtClean="0">
                <a:solidFill>
                  <a:prstClr val="black">
                    <a:lumMod val="75000"/>
                    <a:lumOff val="25000"/>
                  </a:prstClr>
                </a:solidFill>
                <a:latin typeface="Calibri" panose="020F0502020204030204" pitchFamily="34" charset="0"/>
              </a:rPr>
              <a:t>Prise </a:t>
            </a:r>
            <a:r>
              <a:rPr lang="fr-FR" sz="1050" dirty="0">
                <a:solidFill>
                  <a:prstClr val="black">
                    <a:lumMod val="75000"/>
                    <a:lumOff val="25000"/>
                  </a:prstClr>
                </a:solidFill>
                <a:latin typeface="Calibri" panose="020F0502020204030204" pitchFamily="34" charset="0"/>
              </a:rPr>
              <a:t>en charge des frais </a:t>
            </a:r>
            <a:r>
              <a:rPr lang="fr-FR" sz="1050" dirty="0" smtClean="0">
                <a:solidFill>
                  <a:prstClr val="black">
                    <a:lumMod val="75000"/>
                    <a:lumOff val="25000"/>
                  </a:prstClr>
                </a:solidFill>
                <a:latin typeface="Calibri" panose="020F0502020204030204" pitchFamily="34" charset="0"/>
              </a:rPr>
              <a:t>médicaux et </a:t>
            </a:r>
            <a:r>
              <a:rPr lang="fr-FR" sz="1050" dirty="0">
                <a:solidFill>
                  <a:prstClr val="black">
                    <a:lumMod val="75000"/>
                    <a:lumOff val="25000"/>
                  </a:prstClr>
                </a:solidFill>
                <a:latin typeface="Calibri" panose="020F0502020204030204" pitchFamily="34" charset="0"/>
              </a:rPr>
              <a:t>d’hospitalisation à </a:t>
            </a:r>
            <a:r>
              <a:rPr lang="fr-FR" sz="1050" dirty="0" smtClean="0">
                <a:solidFill>
                  <a:prstClr val="black">
                    <a:lumMod val="75000"/>
                    <a:lumOff val="25000"/>
                  </a:prstClr>
                </a:solidFill>
                <a:latin typeface="Calibri" panose="020F0502020204030204" pitchFamily="34" charset="0"/>
              </a:rPr>
              <a:t>l’étranger.</a:t>
            </a:r>
            <a:endParaRPr lang="fr-FR" sz="1050" dirty="0">
              <a:solidFill>
                <a:prstClr val="black">
                  <a:lumMod val="75000"/>
                  <a:lumOff val="25000"/>
                </a:prstClr>
              </a:solidFill>
              <a:latin typeface="Calibri" panose="020F0502020204030204" pitchFamily="34" charset="0"/>
            </a:endParaRPr>
          </a:p>
          <a:p>
            <a:pPr marL="171450" lvl="0" indent="-171450">
              <a:buFont typeface="Arial" panose="020B0604020202020204" pitchFamily="34" charset="0"/>
              <a:buChar char="•"/>
            </a:pPr>
            <a:r>
              <a:rPr lang="fr-FR" sz="1050" dirty="0" smtClean="0">
                <a:solidFill>
                  <a:prstClr val="black">
                    <a:lumMod val="75000"/>
                    <a:lumOff val="25000"/>
                  </a:prstClr>
                </a:solidFill>
                <a:latin typeface="Calibri" panose="020F0502020204030204" pitchFamily="34" charset="0"/>
              </a:rPr>
              <a:t>Frais </a:t>
            </a:r>
            <a:r>
              <a:rPr lang="fr-FR" sz="1050" dirty="0">
                <a:solidFill>
                  <a:prstClr val="black">
                    <a:lumMod val="75000"/>
                    <a:lumOff val="25000"/>
                  </a:prstClr>
                </a:solidFill>
                <a:latin typeface="Calibri" panose="020F0502020204030204" pitchFamily="34" charset="0"/>
              </a:rPr>
              <a:t>de secours en </a:t>
            </a:r>
            <a:r>
              <a:rPr lang="fr-FR" sz="1050" dirty="0" smtClean="0">
                <a:solidFill>
                  <a:prstClr val="black">
                    <a:lumMod val="75000"/>
                    <a:lumOff val="25000"/>
                  </a:prstClr>
                </a:solidFill>
                <a:latin typeface="Calibri" panose="020F0502020204030204" pitchFamily="34" charset="0"/>
              </a:rPr>
              <a:t>montagne.</a:t>
            </a:r>
          </a:p>
          <a:p>
            <a:pPr marL="171450" lvl="0" indent="-171450">
              <a:buFont typeface="Arial" panose="020B0604020202020204" pitchFamily="34" charset="0"/>
              <a:buChar char="•"/>
            </a:pPr>
            <a:r>
              <a:rPr lang="fr-FR" sz="1050" dirty="0">
                <a:solidFill>
                  <a:prstClr val="black">
                    <a:lumMod val="75000"/>
                    <a:lumOff val="25000"/>
                  </a:prstClr>
                </a:solidFill>
                <a:latin typeface="Calibri" panose="020F0502020204030204" pitchFamily="34" charset="0"/>
              </a:rPr>
              <a:t>Pour les moins de 20 </a:t>
            </a:r>
            <a:r>
              <a:rPr lang="fr-FR" sz="1050" dirty="0" smtClean="0">
                <a:solidFill>
                  <a:prstClr val="black">
                    <a:lumMod val="75000"/>
                    <a:lumOff val="25000"/>
                  </a:prstClr>
                </a:solidFill>
                <a:latin typeface="Calibri" panose="020F0502020204030204" pitchFamily="34" charset="0"/>
              </a:rPr>
              <a:t>ans, un </a:t>
            </a:r>
            <a:r>
              <a:rPr lang="fr-FR" sz="1050" dirty="0">
                <a:solidFill>
                  <a:prstClr val="black">
                    <a:lumMod val="75000"/>
                    <a:lumOff val="25000"/>
                  </a:prstClr>
                </a:solidFill>
                <a:latin typeface="Calibri" panose="020F0502020204030204" pitchFamily="34" charset="0"/>
              </a:rPr>
              <a:t>tarif très compétitif.</a:t>
            </a:r>
          </a:p>
          <a:p>
            <a:pPr marL="171450" lvl="0" indent="-171450">
              <a:buFont typeface="Arial" panose="020B0604020202020204" pitchFamily="34" charset="0"/>
              <a:buChar char="•"/>
            </a:pPr>
            <a:r>
              <a:rPr lang="fr-FR" sz="1050" dirty="0" smtClean="0">
                <a:solidFill>
                  <a:prstClr val="black">
                    <a:lumMod val="75000"/>
                    <a:lumOff val="25000"/>
                  </a:prstClr>
                </a:solidFill>
                <a:latin typeface="Calibri" panose="020F0502020204030204" pitchFamily="34" charset="0"/>
              </a:rPr>
              <a:t>Forfaits </a:t>
            </a:r>
            <a:r>
              <a:rPr lang="fr-FR" sz="1050" dirty="0">
                <a:solidFill>
                  <a:prstClr val="black">
                    <a:lumMod val="75000"/>
                    <a:lumOff val="25000"/>
                  </a:prstClr>
                </a:solidFill>
                <a:latin typeface="Calibri" panose="020F0502020204030204" pitchFamily="34" charset="0"/>
              </a:rPr>
              <a:t>pour couvrir les </a:t>
            </a:r>
            <a:r>
              <a:rPr lang="fr-FR" sz="1050" dirty="0" smtClean="0">
                <a:solidFill>
                  <a:prstClr val="black">
                    <a:lumMod val="75000"/>
                    <a:lumOff val="25000"/>
                  </a:prstClr>
                </a:solidFill>
                <a:latin typeface="Calibri" panose="020F0502020204030204" pitchFamily="34" charset="0"/>
              </a:rPr>
              <a:t>dépenses non remboursées </a:t>
            </a:r>
            <a:r>
              <a:rPr lang="fr-FR" sz="1050" dirty="0">
                <a:solidFill>
                  <a:prstClr val="black">
                    <a:lumMod val="75000"/>
                    <a:lumOff val="25000"/>
                  </a:prstClr>
                </a:solidFill>
                <a:latin typeface="Calibri" panose="020F0502020204030204" pitchFamily="34" charset="0"/>
              </a:rPr>
              <a:t>par la Sécurité </a:t>
            </a:r>
            <a:r>
              <a:rPr lang="fr-FR" sz="1050" dirty="0" smtClean="0">
                <a:solidFill>
                  <a:prstClr val="black">
                    <a:lumMod val="75000"/>
                    <a:lumOff val="25000"/>
                  </a:prstClr>
                </a:solidFill>
                <a:latin typeface="Calibri" panose="020F0502020204030204" pitchFamily="34" charset="0"/>
              </a:rPr>
              <a:t>sociale dès </a:t>
            </a:r>
            <a:r>
              <a:rPr lang="fr-FR" sz="1050" dirty="0">
                <a:solidFill>
                  <a:prstClr val="black">
                    <a:lumMod val="75000"/>
                    <a:lumOff val="25000"/>
                  </a:prstClr>
                </a:solidFill>
                <a:latin typeface="Calibri" panose="020F0502020204030204" pitchFamily="34" charset="0"/>
              </a:rPr>
              <a:t>la formule </a:t>
            </a:r>
            <a:r>
              <a:rPr lang="fr-FR" sz="1050" dirty="0" smtClean="0">
                <a:solidFill>
                  <a:prstClr val="black">
                    <a:lumMod val="75000"/>
                    <a:lumOff val="25000"/>
                  </a:prstClr>
                </a:solidFill>
                <a:latin typeface="Calibri" panose="020F0502020204030204" pitchFamily="34" charset="0"/>
              </a:rPr>
              <a:t>2.</a:t>
            </a:r>
          </a:p>
          <a:p>
            <a:pPr marL="171450" lvl="0" indent="-171450">
              <a:buFont typeface="Arial" panose="020B0604020202020204" pitchFamily="34" charset="0"/>
              <a:buChar char="•"/>
            </a:pPr>
            <a:r>
              <a:rPr lang="fr-FR" sz="1050" dirty="0">
                <a:solidFill>
                  <a:prstClr val="black">
                    <a:lumMod val="75000"/>
                    <a:lumOff val="25000"/>
                  </a:prstClr>
                </a:solidFill>
                <a:latin typeface="Calibri" panose="020F0502020204030204" pitchFamily="34" charset="0"/>
              </a:rPr>
              <a:t>Géolocalisation des </a:t>
            </a:r>
            <a:r>
              <a:rPr lang="fr-FR" sz="1050" dirty="0" smtClean="0">
                <a:solidFill>
                  <a:prstClr val="black">
                    <a:lumMod val="75000"/>
                    <a:lumOff val="25000"/>
                  </a:prstClr>
                </a:solidFill>
                <a:latin typeface="Calibri" panose="020F0502020204030204" pitchFamily="34" charset="0"/>
              </a:rPr>
              <a:t>professionnels de </a:t>
            </a:r>
            <a:r>
              <a:rPr lang="fr-FR" sz="1050" dirty="0">
                <a:solidFill>
                  <a:prstClr val="black">
                    <a:lumMod val="75000"/>
                    <a:lumOff val="25000"/>
                  </a:prstClr>
                </a:solidFill>
                <a:latin typeface="Calibri" panose="020F0502020204030204" pitchFamily="34" charset="0"/>
              </a:rPr>
              <a:t>santé </a:t>
            </a:r>
            <a:r>
              <a:rPr lang="fr-FR" sz="1050" dirty="0" smtClean="0">
                <a:solidFill>
                  <a:prstClr val="black">
                    <a:lumMod val="75000"/>
                    <a:lumOff val="25000"/>
                  </a:prstClr>
                </a:solidFill>
                <a:latin typeface="Calibri" panose="020F0502020204030204" pitchFamily="34" charset="0"/>
              </a:rPr>
              <a:t>pour ne pas avoir à </a:t>
            </a:r>
            <a:r>
              <a:rPr lang="fr-FR" sz="1050" dirty="0">
                <a:solidFill>
                  <a:prstClr val="black">
                    <a:lumMod val="75000"/>
                    <a:lumOff val="25000"/>
                  </a:prstClr>
                </a:solidFill>
                <a:latin typeface="Calibri" panose="020F0502020204030204" pitchFamily="34" charset="0"/>
              </a:rPr>
              <a:t>avancer de frais.</a:t>
            </a:r>
          </a:p>
        </p:txBody>
      </p:sp>
      <p:pic>
        <p:nvPicPr>
          <p:cNvPr id="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15250" y="6177"/>
            <a:ext cx="1144176" cy="1138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3" name="Rectangle 32"/>
          <p:cNvSpPr/>
          <p:nvPr/>
        </p:nvSpPr>
        <p:spPr>
          <a:xfrm>
            <a:off x="6084268" y="1844824"/>
            <a:ext cx="2731843" cy="3240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solidFill>
                  <a:prstClr val="black">
                    <a:lumMod val="65000"/>
                    <a:lumOff val="35000"/>
                  </a:prstClr>
                </a:solidFill>
                <a:latin typeface="Calibri" panose="020F0502020204030204" pitchFamily="34" charset="0"/>
              </a:rPr>
              <a:t>Côté MASTER</a:t>
            </a:r>
            <a:endParaRPr lang="fr-FR" sz="1200" b="1" dirty="0">
              <a:solidFill>
                <a:prstClr val="black">
                  <a:lumMod val="65000"/>
                  <a:lumOff val="35000"/>
                </a:prstClr>
              </a:solidFill>
              <a:latin typeface="Calibri" panose="020F0502020204030204" pitchFamily="34" charset="0"/>
            </a:endParaRPr>
          </a:p>
        </p:txBody>
      </p:sp>
      <p:sp>
        <p:nvSpPr>
          <p:cNvPr id="43" name="Rectangle 42"/>
          <p:cNvSpPr/>
          <p:nvPr/>
        </p:nvSpPr>
        <p:spPr>
          <a:xfrm>
            <a:off x="3251393" y="2276872"/>
            <a:ext cx="2731843" cy="3312368"/>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lvl="0" indent="-171450">
              <a:buFont typeface="Arial" panose="020B0604020202020204" pitchFamily="34" charset="0"/>
              <a:buChar char="•"/>
            </a:pPr>
            <a:r>
              <a:rPr lang="fr-FR" sz="1050" dirty="0">
                <a:solidFill>
                  <a:prstClr val="black">
                    <a:lumMod val="75000"/>
                    <a:lumOff val="25000"/>
                  </a:prstClr>
                </a:solidFill>
                <a:latin typeface="Calibri" panose="020F0502020204030204" pitchFamily="34" charset="0"/>
              </a:rPr>
              <a:t>Prise en charge de l’orthodontie acceptée par </a:t>
            </a:r>
            <a:r>
              <a:rPr lang="fr-FR" sz="1050" dirty="0" smtClean="0">
                <a:solidFill>
                  <a:prstClr val="black">
                    <a:lumMod val="75000"/>
                    <a:lumOff val="25000"/>
                  </a:prstClr>
                </a:solidFill>
                <a:latin typeface="Calibri" panose="020F0502020204030204" pitchFamily="34" charset="0"/>
              </a:rPr>
              <a:t>le Régime Obligatoire.</a:t>
            </a:r>
            <a:endParaRPr lang="fr-FR" sz="1050" dirty="0">
              <a:solidFill>
                <a:prstClr val="black">
                  <a:lumMod val="75000"/>
                  <a:lumOff val="25000"/>
                </a:prstClr>
              </a:solidFill>
              <a:latin typeface="Calibri" panose="020F0502020204030204" pitchFamily="34" charset="0"/>
            </a:endParaRPr>
          </a:p>
          <a:p>
            <a:pPr marL="171450" lvl="0" indent="-171450">
              <a:buFont typeface="Arial" panose="020B0604020202020204" pitchFamily="34" charset="0"/>
              <a:buChar char="•"/>
            </a:pPr>
            <a:r>
              <a:rPr lang="fr-FR" sz="1050" dirty="0" smtClean="0">
                <a:solidFill>
                  <a:prstClr val="black">
                    <a:lumMod val="75000"/>
                    <a:lumOff val="25000"/>
                  </a:prstClr>
                </a:solidFill>
                <a:latin typeface="Calibri" panose="020F0502020204030204" pitchFamily="34" charset="0"/>
              </a:rPr>
              <a:t>Souscription </a:t>
            </a:r>
            <a:r>
              <a:rPr lang="fr-FR" sz="1050" dirty="0">
                <a:solidFill>
                  <a:prstClr val="black">
                    <a:lumMod val="75000"/>
                    <a:lumOff val="25000"/>
                  </a:prstClr>
                </a:solidFill>
                <a:latin typeface="Calibri" panose="020F0502020204030204" pitchFamily="34" charset="0"/>
              </a:rPr>
              <a:t>individuelle </a:t>
            </a:r>
            <a:r>
              <a:rPr lang="fr-FR" sz="1050" dirty="0" smtClean="0">
                <a:solidFill>
                  <a:prstClr val="black">
                    <a:lumMod val="75000"/>
                    <a:lumOff val="25000"/>
                  </a:prstClr>
                </a:solidFill>
                <a:latin typeface="Calibri" panose="020F0502020204030204" pitchFamily="34" charset="0"/>
              </a:rPr>
              <a:t>possible pour les </a:t>
            </a:r>
            <a:r>
              <a:rPr lang="fr-FR" sz="1050" dirty="0">
                <a:solidFill>
                  <a:prstClr val="black">
                    <a:lumMod val="75000"/>
                    <a:lumOff val="25000"/>
                  </a:prstClr>
                </a:solidFill>
                <a:latin typeface="Calibri" panose="020F0502020204030204" pitchFamily="34" charset="0"/>
              </a:rPr>
              <a:t>enfants</a:t>
            </a:r>
            <a:r>
              <a:rPr lang="fr-FR" sz="1050" dirty="0" smtClean="0">
                <a:solidFill>
                  <a:prstClr val="black">
                    <a:lumMod val="75000"/>
                    <a:lumOff val="25000"/>
                  </a:prstClr>
                </a:solidFill>
                <a:latin typeface="Calibri" panose="020F0502020204030204" pitchFamily="34" charset="0"/>
              </a:rPr>
              <a:t>.</a:t>
            </a:r>
          </a:p>
          <a:p>
            <a:pPr marL="171450" lvl="0" indent="-171450">
              <a:buFont typeface="Arial" panose="020B0604020202020204" pitchFamily="34" charset="0"/>
              <a:buChar char="•"/>
            </a:pPr>
            <a:r>
              <a:rPr lang="fr-FR" sz="1050" dirty="0">
                <a:solidFill>
                  <a:prstClr val="black">
                    <a:lumMod val="75000"/>
                    <a:lumOff val="25000"/>
                  </a:prstClr>
                </a:solidFill>
                <a:latin typeface="Calibri" panose="020F0502020204030204" pitchFamily="34" charset="0"/>
              </a:rPr>
              <a:t>Forfaits optique et dentaire avantageux.</a:t>
            </a:r>
          </a:p>
          <a:p>
            <a:pPr marL="171450" lvl="0" indent="-171450">
              <a:buFont typeface="Arial" panose="020B0604020202020204" pitchFamily="34" charset="0"/>
              <a:buChar char="•"/>
            </a:pPr>
            <a:r>
              <a:rPr lang="fr-FR" sz="1050" dirty="0" smtClean="0">
                <a:solidFill>
                  <a:prstClr val="black">
                    <a:lumMod val="75000"/>
                    <a:lumOff val="25000"/>
                  </a:prstClr>
                </a:solidFill>
                <a:latin typeface="Calibri" panose="020F0502020204030204" pitchFamily="34" charset="0"/>
              </a:rPr>
              <a:t>Remboursement </a:t>
            </a:r>
            <a:r>
              <a:rPr lang="fr-FR" sz="1050" dirty="0">
                <a:solidFill>
                  <a:prstClr val="black">
                    <a:lumMod val="75000"/>
                    <a:lumOff val="25000"/>
                  </a:prstClr>
                </a:solidFill>
                <a:latin typeface="Calibri" panose="020F0502020204030204" pitchFamily="34" charset="0"/>
              </a:rPr>
              <a:t>des dépenses qui ne </a:t>
            </a:r>
            <a:r>
              <a:rPr lang="fr-FR" sz="1050" dirty="0" smtClean="0">
                <a:solidFill>
                  <a:prstClr val="black">
                    <a:lumMod val="75000"/>
                    <a:lumOff val="25000"/>
                  </a:prstClr>
                </a:solidFill>
                <a:latin typeface="Calibri" panose="020F0502020204030204" pitchFamily="34" charset="0"/>
              </a:rPr>
              <a:t>sont pas </a:t>
            </a:r>
            <a:r>
              <a:rPr lang="fr-FR" sz="1050" dirty="0">
                <a:solidFill>
                  <a:prstClr val="black">
                    <a:lumMod val="75000"/>
                    <a:lumOff val="25000"/>
                  </a:prstClr>
                </a:solidFill>
                <a:latin typeface="Calibri" panose="020F0502020204030204" pitchFamily="34" charset="0"/>
              </a:rPr>
              <a:t>prises en charge par la Sécurité </a:t>
            </a:r>
            <a:r>
              <a:rPr lang="fr-FR" sz="1050" dirty="0" smtClean="0">
                <a:solidFill>
                  <a:prstClr val="black">
                    <a:lumMod val="75000"/>
                    <a:lumOff val="25000"/>
                  </a:prstClr>
                </a:solidFill>
                <a:latin typeface="Calibri" panose="020F0502020204030204" pitchFamily="34" charset="0"/>
              </a:rPr>
              <a:t>sociale :</a:t>
            </a:r>
            <a:endParaRPr lang="fr-FR" sz="1050" dirty="0">
              <a:solidFill>
                <a:prstClr val="black">
                  <a:lumMod val="75000"/>
                  <a:lumOff val="25000"/>
                </a:prstClr>
              </a:solidFill>
              <a:latin typeface="Calibri" panose="020F0502020204030204" pitchFamily="34" charset="0"/>
            </a:endParaRPr>
          </a:p>
          <a:p>
            <a:pPr marL="171450" indent="-171450">
              <a:buFont typeface="Wingdings" panose="05000000000000000000" pitchFamily="2" charset="2"/>
              <a:buChar char="ü"/>
            </a:pPr>
            <a:r>
              <a:rPr lang="fr-FR" sz="1050" dirty="0" smtClean="0">
                <a:solidFill>
                  <a:prstClr val="black">
                    <a:lumMod val="75000"/>
                    <a:lumOff val="25000"/>
                  </a:prstClr>
                </a:solidFill>
                <a:latin typeface="Calibri" panose="020F0502020204030204" pitchFamily="34" charset="0"/>
              </a:rPr>
              <a:t>Dès </a:t>
            </a:r>
            <a:r>
              <a:rPr lang="fr-FR" sz="1050" dirty="0">
                <a:solidFill>
                  <a:prstClr val="black">
                    <a:lumMod val="75000"/>
                    <a:lumOff val="25000"/>
                  </a:prstClr>
                </a:solidFill>
                <a:latin typeface="Calibri" panose="020F0502020204030204" pitchFamily="34" charset="0"/>
              </a:rPr>
              <a:t>la formule 2 pour </a:t>
            </a:r>
            <a:r>
              <a:rPr lang="fr-FR" sz="1050" dirty="0" smtClean="0">
                <a:solidFill>
                  <a:prstClr val="black">
                    <a:lumMod val="75000"/>
                    <a:lumOff val="25000"/>
                  </a:prstClr>
                </a:solidFill>
                <a:latin typeface="Calibri" panose="020F0502020204030204" pitchFamily="34" charset="0"/>
              </a:rPr>
              <a:t>l’ostéopathe, acupuncteur</a:t>
            </a:r>
            <a:r>
              <a:rPr lang="fr-FR" sz="1050" dirty="0">
                <a:solidFill>
                  <a:prstClr val="black">
                    <a:lumMod val="75000"/>
                    <a:lumOff val="25000"/>
                  </a:prstClr>
                </a:solidFill>
                <a:latin typeface="Calibri" panose="020F0502020204030204" pitchFamily="34" charset="0"/>
              </a:rPr>
              <a:t>, diététicien, pédicure.</a:t>
            </a:r>
          </a:p>
          <a:p>
            <a:pPr marL="171450" lvl="0" indent="-171450">
              <a:buFont typeface="Wingdings" panose="05000000000000000000" pitchFamily="2" charset="2"/>
              <a:buChar char="ü"/>
            </a:pPr>
            <a:r>
              <a:rPr lang="fr-FR" sz="1050" dirty="0" smtClean="0">
                <a:solidFill>
                  <a:prstClr val="black">
                    <a:lumMod val="75000"/>
                    <a:lumOff val="25000"/>
                  </a:prstClr>
                </a:solidFill>
                <a:latin typeface="Calibri" panose="020F0502020204030204" pitchFamily="34" charset="0"/>
              </a:rPr>
              <a:t>Forfait </a:t>
            </a:r>
            <a:r>
              <a:rPr lang="fr-FR" sz="1050" dirty="0">
                <a:solidFill>
                  <a:prstClr val="black">
                    <a:lumMod val="75000"/>
                    <a:lumOff val="25000"/>
                  </a:prstClr>
                </a:solidFill>
                <a:latin typeface="Calibri" panose="020F0502020204030204" pitchFamily="34" charset="0"/>
              </a:rPr>
              <a:t>pharmacie, dont contraception </a:t>
            </a:r>
            <a:r>
              <a:rPr lang="fr-FR" sz="1050" dirty="0" smtClean="0">
                <a:solidFill>
                  <a:prstClr val="black">
                    <a:lumMod val="75000"/>
                    <a:lumOff val="25000"/>
                  </a:prstClr>
                </a:solidFill>
                <a:latin typeface="Calibri" panose="020F0502020204030204" pitchFamily="34" charset="0"/>
              </a:rPr>
              <a:t>: médicaments </a:t>
            </a:r>
            <a:r>
              <a:rPr lang="fr-FR" sz="1050" dirty="0">
                <a:solidFill>
                  <a:prstClr val="black">
                    <a:lumMod val="75000"/>
                    <a:lumOff val="25000"/>
                  </a:prstClr>
                </a:solidFill>
                <a:latin typeface="Calibri" panose="020F0502020204030204" pitchFamily="34" charset="0"/>
              </a:rPr>
              <a:t>non remboursés par </a:t>
            </a:r>
            <a:r>
              <a:rPr lang="fr-FR" sz="1050" dirty="0" smtClean="0">
                <a:solidFill>
                  <a:prstClr val="black">
                    <a:lumMod val="75000"/>
                    <a:lumOff val="25000"/>
                  </a:prstClr>
                </a:solidFill>
                <a:latin typeface="Calibri" panose="020F0502020204030204" pitchFamily="34" charset="0"/>
              </a:rPr>
              <a:t>le Régime </a:t>
            </a:r>
            <a:r>
              <a:rPr lang="fr-FR" sz="1050" dirty="0">
                <a:solidFill>
                  <a:prstClr val="black">
                    <a:lumMod val="75000"/>
                    <a:lumOff val="25000"/>
                  </a:prstClr>
                </a:solidFill>
                <a:latin typeface="Calibri" panose="020F0502020204030204" pitchFamily="34" charset="0"/>
              </a:rPr>
              <a:t>Obligatoire, prescrit ou </a:t>
            </a:r>
            <a:r>
              <a:rPr lang="fr-FR" sz="1050" dirty="0" smtClean="0">
                <a:solidFill>
                  <a:prstClr val="black">
                    <a:lumMod val="75000"/>
                    <a:lumOff val="25000"/>
                  </a:prstClr>
                </a:solidFill>
                <a:latin typeface="Calibri" panose="020F0502020204030204" pitchFamily="34" charset="0"/>
              </a:rPr>
              <a:t>non.</a:t>
            </a:r>
          </a:p>
          <a:p>
            <a:pPr marL="171450" lvl="0" indent="-171450">
              <a:buFont typeface="Arial" panose="020B0604020202020204" pitchFamily="34" charset="0"/>
              <a:buChar char="•"/>
            </a:pPr>
            <a:r>
              <a:rPr lang="fr-FR" sz="1050" dirty="0">
                <a:solidFill>
                  <a:prstClr val="black">
                    <a:lumMod val="75000"/>
                    <a:lumOff val="25000"/>
                  </a:prstClr>
                </a:solidFill>
                <a:latin typeface="Calibri" panose="020F0502020204030204" pitchFamily="34" charset="0"/>
              </a:rPr>
              <a:t>Prestations </a:t>
            </a:r>
            <a:r>
              <a:rPr lang="fr-FR" sz="1050" dirty="0" smtClean="0">
                <a:solidFill>
                  <a:prstClr val="black">
                    <a:lumMod val="75000"/>
                    <a:lumOff val="25000"/>
                  </a:prstClr>
                </a:solidFill>
                <a:latin typeface="Calibri" panose="020F0502020204030204" pitchFamily="34" charset="0"/>
              </a:rPr>
              <a:t>maternité complètes </a:t>
            </a:r>
            <a:r>
              <a:rPr lang="fr-FR" sz="1050" dirty="0">
                <a:solidFill>
                  <a:prstClr val="black">
                    <a:lumMod val="75000"/>
                    <a:lumOff val="25000"/>
                  </a:prstClr>
                </a:solidFill>
                <a:latin typeface="Calibri" panose="020F0502020204030204" pitchFamily="34" charset="0"/>
              </a:rPr>
              <a:t>: </a:t>
            </a:r>
            <a:r>
              <a:rPr lang="fr-FR" sz="1050" dirty="0" smtClean="0">
                <a:solidFill>
                  <a:prstClr val="black">
                    <a:lumMod val="75000"/>
                    <a:lumOff val="25000"/>
                  </a:prstClr>
                </a:solidFill>
                <a:latin typeface="Calibri" panose="020F0502020204030204" pitchFamily="34" charset="0"/>
              </a:rPr>
              <a:t>chambre particulière </a:t>
            </a:r>
            <a:r>
              <a:rPr lang="fr-FR" sz="1050" dirty="0">
                <a:solidFill>
                  <a:prstClr val="black">
                    <a:lumMod val="75000"/>
                    <a:lumOff val="25000"/>
                  </a:prstClr>
                </a:solidFill>
                <a:latin typeface="Calibri" panose="020F0502020204030204" pitchFamily="34" charset="0"/>
              </a:rPr>
              <a:t>à partir de </a:t>
            </a:r>
            <a:r>
              <a:rPr lang="fr-FR" sz="1050" dirty="0" smtClean="0">
                <a:solidFill>
                  <a:prstClr val="black">
                    <a:lumMod val="75000"/>
                    <a:lumOff val="25000"/>
                  </a:prstClr>
                </a:solidFill>
                <a:latin typeface="Calibri" panose="020F0502020204030204" pitchFamily="34" charset="0"/>
              </a:rPr>
              <a:t>la formule </a:t>
            </a:r>
            <a:r>
              <a:rPr lang="fr-FR" sz="1050" dirty="0">
                <a:solidFill>
                  <a:prstClr val="black">
                    <a:lumMod val="75000"/>
                    <a:lumOff val="25000"/>
                  </a:prstClr>
                </a:solidFill>
                <a:latin typeface="Calibri" panose="020F0502020204030204" pitchFamily="34" charset="0"/>
              </a:rPr>
              <a:t>2, et pour </a:t>
            </a:r>
            <a:r>
              <a:rPr lang="fr-FR" sz="1050" dirty="0" smtClean="0">
                <a:solidFill>
                  <a:prstClr val="black">
                    <a:lumMod val="75000"/>
                    <a:lumOff val="25000"/>
                  </a:prstClr>
                </a:solidFill>
                <a:latin typeface="Calibri" panose="020F0502020204030204" pitchFamily="34" charset="0"/>
              </a:rPr>
              <a:t>toutes les </a:t>
            </a:r>
            <a:r>
              <a:rPr lang="fr-FR" sz="1050" dirty="0">
                <a:solidFill>
                  <a:prstClr val="black">
                    <a:lumMod val="75000"/>
                    <a:lumOff val="25000"/>
                  </a:prstClr>
                </a:solidFill>
                <a:latin typeface="Calibri" panose="020F0502020204030204" pitchFamily="34" charset="0"/>
              </a:rPr>
              <a:t>formules une </a:t>
            </a:r>
            <a:r>
              <a:rPr lang="fr-FR" sz="1050" dirty="0" smtClean="0">
                <a:solidFill>
                  <a:prstClr val="black">
                    <a:lumMod val="75000"/>
                    <a:lumOff val="25000"/>
                  </a:prstClr>
                </a:solidFill>
                <a:latin typeface="Calibri" panose="020F0502020204030204" pitchFamily="34" charset="0"/>
              </a:rPr>
              <a:t>assistance en </a:t>
            </a:r>
            <a:r>
              <a:rPr lang="fr-FR" sz="1050" dirty="0">
                <a:solidFill>
                  <a:prstClr val="black">
                    <a:lumMod val="75000"/>
                    <a:lumOff val="25000"/>
                  </a:prstClr>
                </a:solidFill>
                <a:latin typeface="Calibri" panose="020F0502020204030204" pitchFamily="34" charset="0"/>
              </a:rPr>
              <a:t>cas de </a:t>
            </a:r>
            <a:r>
              <a:rPr lang="fr-FR" sz="1050" dirty="0" smtClean="0">
                <a:solidFill>
                  <a:prstClr val="black">
                    <a:lumMod val="75000"/>
                    <a:lumOff val="25000"/>
                  </a:prstClr>
                </a:solidFill>
                <a:latin typeface="Calibri" panose="020F0502020204030204" pitchFamily="34" charset="0"/>
              </a:rPr>
              <a:t>difficulté avant </a:t>
            </a:r>
            <a:r>
              <a:rPr lang="fr-FR" sz="1050" dirty="0">
                <a:solidFill>
                  <a:prstClr val="black">
                    <a:lumMod val="75000"/>
                    <a:lumOff val="25000"/>
                  </a:prstClr>
                </a:solidFill>
                <a:latin typeface="Calibri" panose="020F0502020204030204" pitchFamily="34" charset="0"/>
              </a:rPr>
              <a:t>ou après la </a:t>
            </a:r>
            <a:r>
              <a:rPr lang="fr-FR" sz="1050" dirty="0" smtClean="0">
                <a:solidFill>
                  <a:prstClr val="black">
                    <a:lumMod val="75000"/>
                    <a:lumOff val="25000"/>
                  </a:prstClr>
                </a:solidFill>
                <a:latin typeface="Calibri" panose="020F0502020204030204" pitchFamily="34" charset="0"/>
              </a:rPr>
              <a:t>grossesse.</a:t>
            </a:r>
            <a:endParaRPr lang="fr-FR" sz="1050" dirty="0">
              <a:solidFill>
                <a:prstClr val="black">
                  <a:lumMod val="75000"/>
                  <a:lumOff val="25000"/>
                </a:prstClr>
              </a:solidFill>
              <a:latin typeface="Calibri" panose="020F0502020204030204" pitchFamily="34" charset="0"/>
            </a:endParaRPr>
          </a:p>
          <a:p>
            <a:pPr marL="171450" lvl="0" indent="-171450">
              <a:buFont typeface="Arial" panose="020B0604020202020204" pitchFamily="34" charset="0"/>
              <a:buChar char="•"/>
            </a:pPr>
            <a:r>
              <a:rPr lang="fr-FR" sz="1050" dirty="0" smtClean="0">
                <a:solidFill>
                  <a:prstClr val="black">
                    <a:lumMod val="75000"/>
                    <a:lumOff val="25000"/>
                  </a:prstClr>
                </a:solidFill>
                <a:latin typeface="Calibri" panose="020F0502020204030204" pitchFamily="34" charset="0"/>
              </a:rPr>
              <a:t>Garde </a:t>
            </a:r>
            <a:r>
              <a:rPr lang="fr-FR" sz="1050" dirty="0">
                <a:solidFill>
                  <a:prstClr val="black">
                    <a:lumMod val="75000"/>
                    <a:lumOff val="25000"/>
                  </a:prstClr>
                </a:solidFill>
                <a:latin typeface="Calibri" panose="020F0502020204030204" pitchFamily="34" charset="0"/>
              </a:rPr>
              <a:t>d’enfant de </a:t>
            </a:r>
            <a:r>
              <a:rPr lang="fr-FR" sz="1050" dirty="0" smtClean="0">
                <a:solidFill>
                  <a:prstClr val="black">
                    <a:lumMod val="75000"/>
                    <a:lumOff val="25000"/>
                  </a:prstClr>
                </a:solidFill>
                <a:latin typeface="Calibri" panose="020F0502020204030204" pitchFamily="34" charset="0"/>
              </a:rPr>
              <a:t>moins de </a:t>
            </a:r>
            <a:r>
              <a:rPr lang="fr-FR" sz="1050" dirty="0">
                <a:solidFill>
                  <a:prstClr val="black">
                    <a:lumMod val="75000"/>
                    <a:lumOff val="25000"/>
                  </a:prstClr>
                </a:solidFill>
                <a:latin typeface="Calibri" panose="020F0502020204030204" pitchFamily="34" charset="0"/>
              </a:rPr>
              <a:t>16 ans en </a:t>
            </a:r>
            <a:r>
              <a:rPr lang="fr-FR" sz="1050" dirty="0" smtClean="0">
                <a:solidFill>
                  <a:prstClr val="black">
                    <a:lumMod val="75000"/>
                    <a:lumOff val="25000"/>
                  </a:prstClr>
                </a:solidFill>
                <a:latin typeface="Calibri" panose="020F0502020204030204" pitchFamily="34" charset="0"/>
              </a:rPr>
              <a:t>cas d’hospitalisation </a:t>
            </a:r>
            <a:r>
              <a:rPr lang="fr-FR" sz="1050" dirty="0">
                <a:solidFill>
                  <a:prstClr val="black">
                    <a:lumMod val="75000"/>
                    <a:lumOff val="25000"/>
                  </a:prstClr>
                </a:solidFill>
                <a:latin typeface="Calibri" panose="020F0502020204030204" pitchFamily="34" charset="0"/>
              </a:rPr>
              <a:t>du </a:t>
            </a:r>
            <a:r>
              <a:rPr lang="fr-FR" sz="1050" dirty="0" smtClean="0">
                <a:solidFill>
                  <a:prstClr val="black">
                    <a:lumMod val="75000"/>
                    <a:lumOff val="25000"/>
                  </a:prstClr>
                </a:solidFill>
                <a:latin typeface="Calibri" panose="020F0502020204030204" pitchFamily="34" charset="0"/>
              </a:rPr>
              <a:t>parent.</a:t>
            </a:r>
            <a:endParaRPr lang="fr-FR" sz="1050" dirty="0">
              <a:solidFill>
                <a:prstClr val="black">
                  <a:lumMod val="75000"/>
                  <a:lumOff val="25000"/>
                </a:prstClr>
              </a:solidFill>
              <a:latin typeface="Calibri" panose="020F0502020204030204" pitchFamily="34" charset="0"/>
            </a:endParaRPr>
          </a:p>
        </p:txBody>
      </p:sp>
      <p:sp>
        <p:nvSpPr>
          <p:cNvPr id="44" name="Rectangle 43"/>
          <p:cNvSpPr/>
          <p:nvPr/>
        </p:nvSpPr>
        <p:spPr>
          <a:xfrm>
            <a:off x="6084268" y="2276872"/>
            <a:ext cx="2731843" cy="3312368"/>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Arial" panose="020B0604020202020204" pitchFamily="34" charset="0"/>
              <a:buChar char="•"/>
            </a:pPr>
            <a:r>
              <a:rPr lang="fr-FR" sz="1050" dirty="0">
                <a:solidFill>
                  <a:prstClr val="black">
                    <a:lumMod val="75000"/>
                    <a:lumOff val="25000"/>
                  </a:prstClr>
                </a:solidFill>
                <a:latin typeface="Calibri" panose="020F0502020204030204" pitchFamily="34" charset="0"/>
              </a:rPr>
              <a:t>Souscription jusqu’à 75 ans.</a:t>
            </a:r>
          </a:p>
          <a:p>
            <a:pPr marL="171450" indent="-171450">
              <a:buFont typeface="Arial" panose="020B0604020202020204" pitchFamily="34" charset="0"/>
              <a:buChar char="•"/>
            </a:pPr>
            <a:r>
              <a:rPr lang="fr-FR" sz="1050" dirty="0" smtClean="0">
                <a:solidFill>
                  <a:prstClr val="black">
                    <a:lumMod val="75000"/>
                    <a:lumOff val="25000"/>
                  </a:prstClr>
                </a:solidFill>
                <a:latin typeface="Calibri" panose="020F0502020204030204" pitchFamily="34" charset="0"/>
              </a:rPr>
              <a:t>Sans </a:t>
            </a:r>
            <a:r>
              <a:rPr lang="fr-FR" sz="1050" dirty="0">
                <a:solidFill>
                  <a:prstClr val="black">
                    <a:lumMod val="75000"/>
                    <a:lumOff val="25000"/>
                  </a:prstClr>
                </a:solidFill>
                <a:latin typeface="Calibri" panose="020F0502020204030204" pitchFamily="34" charset="0"/>
              </a:rPr>
              <a:t>délai de carence, ni questionnaire</a:t>
            </a:r>
          </a:p>
          <a:p>
            <a:pPr marL="171450" indent="-171450">
              <a:buFont typeface="Arial" panose="020B0604020202020204" pitchFamily="34" charset="0"/>
              <a:buChar char="•"/>
            </a:pPr>
            <a:r>
              <a:rPr lang="fr-FR" sz="1050" dirty="0" smtClean="0">
                <a:solidFill>
                  <a:prstClr val="black">
                    <a:lumMod val="75000"/>
                    <a:lumOff val="25000"/>
                  </a:prstClr>
                </a:solidFill>
                <a:latin typeface="Calibri" panose="020F0502020204030204" pitchFamily="34" charset="0"/>
              </a:rPr>
              <a:t>médical.</a:t>
            </a:r>
            <a:endParaRPr lang="fr-FR" sz="1050" dirty="0">
              <a:solidFill>
                <a:prstClr val="black">
                  <a:lumMod val="75000"/>
                  <a:lumOff val="25000"/>
                </a:prstClr>
              </a:solidFill>
              <a:latin typeface="Calibri" panose="020F0502020204030204" pitchFamily="34" charset="0"/>
            </a:endParaRPr>
          </a:p>
          <a:p>
            <a:pPr marL="171450" indent="-171450">
              <a:buFont typeface="Arial" panose="020B0604020202020204" pitchFamily="34" charset="0"/>
              <a:buChar char="•"/>
            </a:pPr>
            <a:r>
              <a:rPr lang="fr-FR" sz="1050" dirty="0" smtClean="0">
                <a:solidFill>
                  <a:prstClr val="black">
                    <a:lumMod val="75000"/>
                    <a:lumOff val="25000"/>
                  </a:prstClr>
                </a:solidFill>
                <a:latin typeface="Calibri" panose="020F0502020204030204" pitchFamily="34" charset="0"/>
              </a:rPr>
              <a:t>Aide </a:t>
            </a:r>
            <a:r>
              <a:rPr lang="fr-FR" sz="1050" dirty="0">
                <a:solidFill>
                  <a:prstClr val="black">
                    <a:lumMod val="75000"/>
                    <a:lumOff val="25000"/>
                  </a:prstClr>
                </a:solidFill>
                <a:latin typeface="Calibri" panose="020F0502020204030204" pitchFamily="34" charset="0"/>
              </a:rPr>
              <a:t>aux aidants » pour assister </a:t>
            </a:r>
            <a:r>
              <a:rPr lang="fr-FR" sz="1050" dirty="0" smtClean="0">
                <a:solidFill>
                  <a:prstClr val="black">
                    <a:lumMod val="75000"/>
                    <a:lumOff val="25000"/>
                  </a:prstClr>
                </a:solidFill>
                <a:latin typeface="Calibri" panose="020F0502020204030204" pitchFamily="34" charset="0"/>
              </a:rPr>
              <a:t>l’assuré qui </a:t>
            </a:r>
            <a:r>
              <a:rPr lang="fr-FR" sz="1050" dirty="0">
                <a:solidFill>
                  <a:prstClr val="black">
                    <a:lumMod val="75000"/>
                    <a:lumOff val="25000"/>
                  </a:prstClr>
                </a:solidFill>
                <a:latin typeface="Calibri" panose="020F0502020204030204" pitchFamily="34" charset="0"/>
              </a:rPr>
              <a:t>aide un proche en situation de </a:t>
            </a:r>
            <a:r>
              <a:rPr lang="fr-FR" sz="1050" dirty="0" smtClean="0">
                <a:solidFill>
                  <a:prstClr val="black">
                    <a:lumMod val="75000"/>
                    <a:lumOff val="25000"/>
                  </a:prstClr>
                </a:solidFill>
                <a:latin typeface="Calibri" panose="020F0502020204030204" pitchFamily="34" charset="0"/>
              </a:rPr>
              <a:t>handicap dans </a:t>
            </a:r>
            <a:r>
              <a:rPr lang="fr-FR" sz="1050" dirty="0">
                <a:solidFill>
                  <a:prstClr val="black">
                    <a:lumMod val="75000"/>
                    <a:lumOff val="25000"/>
                  </a:prstClr>
                </a:solidFill>
                <a:latin typeface="Calibri" panose="020F0502020204030204" pitchFamily="34" charset="0"/>
              </a:rPr>
              <a:t>les formules 3 et </a:t>
            </a:r>
            <a:r>
              <a:rPr lang="fr-FR" sz="1050" dirty="0" smtClean="0">
                <a:solidFill>
                  <a:prstClr val="black">
                    <a:lumMod val="75000"/>
                    <a:lumOff val="25000"/>
                  </a:prstClr>
                </a:solidFill>
                <a:latin typeface="Calibri" panose="020F0502020204030204" pitchFamily="34" charset="0"/>
              </a:rPr>
              <a:t>4.</a:t>
            </a:r>
            <a:endParaRPr lang="fr-FR" sz="1050" dirty="0">
              <a:solidFill>
                <a:prstClr val="black">
                  <a:lumMod val="75000"/>
                  <a:lumOff val="25000"/>
                </a:prstClr>
              </a:solidFill>
              <a:latin typeface="Calibri" panose="020F0502020204030204" pitchFamily="34" charset="0"/>
            </a:endParaRPr>
          </a:p>
          <a:p>
            <a:pPr marL="171450" indent="-171450">
              <a:buFont typeface="Arial" panose="020B0604020202020204" pitchFamily="34" charset="0"/>
              <a:buChar char="•"/>
            </a:pPr>
            <a:r>
              <a:rPr lang="fr-FR" sz="1050" dirty="0" smtClean="0">
                <a:solidFill>
                  <a:prstClr val="black">
                    <a:lumMod val="75000"/>
                    <a:lumOff val="25000"/>
                  </a:prstClr>
                </a:solidFill>
                <a:latin typeface="Calibri" panose="020F0502020204030204" pitchFamily="34" charset="0"/>
              </a:rPr>
              <a:t>Couverture </a:t>
            </a:r>
            <a:r>
              <a:rPr lang="fr-FR" sz="1050" dirty="0">
                <a:solidFill>
                  <a:prstClr val="black">
                    <a:lumMod val="75000"/>
                    <a:lumOff val="25000"/>
                  </a:prstClr>
                </a:solidFill>
                <a:latin typeface="Calibri" panose="020F0502020204030204" pitchFamily="34" charset="0"/>
              </a:rPr>
              <a:t>optimale en cas</a:t>
            </a:r>
          </a:p>
          <a:p>
            <a:r>
              <a:rPr lang="fr-FR" sz="1050" dirty="0">
                <a:solidFill>
                  <a:prstClr val="black">
                    <a:lumMod val="75000"/>
                    <a:lumOff val="25000"/>
                  </a:prstClr>
                </a:solidFill>
                <a:latin typeface="Calibri" panose="020F0502020204030204" pitchFamily="34" charset="0"/>
              </a:rPr>
              <a:t>d’hospitalisation</a:t>
            </a:r>
            <a:r>
              <a:rPr lang="fr-FR" sz="1050" dirty="0" smtClean="0">
                <a:solidFill>
                  <a:prstClr val="black">
                    <a:lumMod val="75000"/>
                    <a:lumOff val="25000"/>
                  </a:prstClr>
                </a:solidFill>
                <a:latin typeface="Calibri" panose="020F0502020204030204" pitchFamily="34" charset="0"/>
              </a:rPr>
              <a:t>.</a:t>
            </a:r>
          </a:p>
          <a:p>
            <a:pPr marL="171450" indent="-171450">
              <a:buFont typeface="Arial" panose="020B0604020202020204" pitchFamily="34" charset="0"/>
              <a:buChar char="•"/>
            </a:pPr>
            <a:r>
              <a:rPr lang="fr-FR" sz="1050" dirty="0">
                <a:solidFill>
                  <a:prstClr val="black">
                    <a:lumMod val="75000"/>
                    <a:lumOff val="25000"/>
                  </a:prstClr>
                </a:solidFill>
                <a:latin typeface="Calibri" panose="020F0502020204030204" pitchFamily="34" charset="0"/>
              </a:rPr>
              <a:t>Réduction de 10% sur la cotisation</a:t>
            </a:r>
          </a:p>
          <a:p>
            <a:r>
              <a:rPr lang="fr-FR" sz="1050" dirty="0" smtClean="0">
                <a:solidFill>
                  <a:prstClr val="black">
                    <a:lumMod val="75000"/>
                    <a:lumOff val="25000"/>
                  </a:prstClr>
                </a:solidFill>
                <a:latin typeface="Calibri" panose="020F0502020204030204" pitchFamily="34" charset="0"/>
              </a:rPr>
              <a:t>Du conjoint.</a:t>
            </a:r>
          </a:p>
          <a:p>
            <a:pPr marL="171450" indent="-171450">
              <a:buFont typeface="Arial" panose="020B0604020202020204" pitchFamily="34" charset="0"/>
              <a:buChar char="•"/>
            </a:pPr>
            <a:r>
              <a:rPr lang="fr-FR" sz="1050" dirty="0" smtClean="0">
                <a:solidFill>
                  <a:prstClr val="black">
                    <a:lumMod val="75000"/>
                    <a:lumOff val="25000"/>
                  </a:prstClr>
                </a:solidFill>
                <a:latin typeface="Calibri" panose="020F0502020204030204" pitchFamily="34" charset="0"/>
              </a:rPr>
              <a:t>Remboursement des dépenses qui ne sont</a:t>
            </a:r>
          </a:p>
          <a:p>
            <a:r>
              <a:rPr lang="fr-FR" sz="1050" dirty="0" smtClean="0">
                <a:solidFill>
                  <a:prstClr val="black">
                    <a:lumMod val="75000"/>
                    <a:lumOff val="25000"/>
                  </a:prstClr>
                </a:solidFill>
                <a:latin typeface="Calibri" panose="020F0502020204030204" pitchFamily="34" charset="0"/>
              </a:rPr>
              <a:t>pas </a:t>
            </a:r>
            <a:r>
              <a:rPr lang="fr-FR" sz="1050" dirty="0">
                <a:solidFill>
                  <a:prstClr val="black">
                    <a:lumMod val="75000"/>
                    <a:lumOff val="25000"/>
                  </a:prstClr>
                </a:solidFill>
                <a:latin typeface="Calibri" panose="020F0502020204030204" pitchFamily="34" charset="0"/>
              </a:rPr>
              <a:t>prises en charge par la Sécurité </a:t>
            </a:r>
            <a:r>
              <a:rPr lang="fr-FR" sz="1050" dirty="0" smtClean="0">
                <a:solidFill>
                  <a:prstClr val="black">
                    <a:lumMod val="75000"/>
                    <a:lumOff val="25000"/>
                  </a:prstClr>
                </a:solidFill>
                <a:latin typeface="Calibri" panose="020F0502020204030204" pitchFamily="34" charset="0"/>
              </a:rPr>
              <a:t>sociale :</a:t>
            </a:r>
            <a:endParaRPr lang="fr-FR" sz="1050" dirty="0">
              <a:solidFill>
                <a:prstClr val="black">
                  <a:lumMod val="75000"/>
                  <a:lumOff val="25000"/>
                </a:prstClr>
              </a:solidFill>
              <a:latin typeface="Calibri" panose="020F0502020204030204" pitchFamily="34" charset="0"/>
            </a:endParaRPr>
          </a:p>
          <a:p>
            <a:r>
              <a:rPr lang="fr-FR" sz="1050" dirty="0">
                <a:solidFill>
                  <a:prstClr val="black">
                    <a:lumMod val="75000"/>
                    <a:lumOff val="25000"/>
                  </a:prstClr>
                </a:solidFill>
                <a:latin typeface="Calibri" panose="020F0502020204030204" pitchFamily="34" charset="0"/>
              </a:rPr>
              <a:t>- Dès la formule 2 pour l’ostéopathe,</a:t>
            </a:r>
          </a:p>
          <a:p>
            <a:r>
              <a:rPr lang="fr-FR" sz="1050" dirty="0">
                <a:solidFill>
                  <a:prstClr val="black">
                    <a:lumMod val="75000"/>
                    <a:lumOff val="25000"/>
                  </a:prstClr>
                </a:solidFill>
                <a:latin typeface="Calibri" panose="020F0502020204030204" pitchFamily="34" charset="0"/>
              </a:rPr>
              <a:t>acupuncteur, diététicien, pédicure.</a:t>
            </a:r>
          </a:p>
          <a:p>
            <a:r>
              <a:rPr lang="fr-FR" sz="1050" dirty="0">
                <a:solidFill>
                  <a:prstClr val="black">
                    <a:lumMod val="75000"/>
                    <a:lumOff val="25000"/>
                  </a:prstClr>
                </a:solidFill>
                <a:latin typeface="Calibri" panose="020F0502020204030204" pitchFamily="34" charset="0"/>
              </a:rPr>
              <a:t>- Forfait pharmacie : médicaments non</a:t>
            </a:r>
          </a:p>
          <a:p>
            <a:r>
              <a:rPr lang="fr-FR" sz="1050" dirty="0">
                <a:solidFill>
                  <a:prstClr val="black">
                    <a:lumMod val="75000"/>
                    <a:lumOff val="25000"/>
                  </a:prstClr>
                </a:solidFill>
                <a:latin typeface="Calibri" panose="020F0502020204030204" pitchFamily="34" charset="0"/>
              </a:rPr>
              <a:t>remboursés par le Régime Obligatoire,</a:t>
            </a:r>
          </a:p>
          <a:p>
            <a:r>
              <a:rPr lang="fr-FR" sz="1050" dirty="0">
                <a:solidFill>
                  <a:prstClr val="black">
                    <a:lumMod val="75000"/>
                    <a:lumOff val="25000"/>
                  </a:prstClr>
                </a:solidFill>
                <a:latin typeface="Calibri" panose="020F0502020204030204" pitchFamily="34" charset="0"/>
              </a:rPr>
              <a:t>prescrit ou </a:t>
            </a:r>
            <a:r>
              <a:rPr lang="fr-FR" sz="1050" dirty="0" smtClean="0">
                <a:solidFill>
                  <a:prstClr val="black">
                    <a:lumMod val="75000"/>
                    <a:lumOff val="25000"/>
                  </a:prstClr>
                </a:solidFill>
                <a:latin typeface="Calibri" panose="020F0502020204030204" pitchFamily="34" charset="0"/>
              </a:rPr>
              <a:t>non.</a:t>
            </a:r>
            <a:endParaRPr lang="fr-FR" sz="1050" dirty="0">
              <a:solidFill>
                <a:prstClr val="black">
                  <a:lumMod val="75000"/>
                  <a:lumOff val="25000"/>
                </a:prstClr>
              </a:solidFill>
              <a:latin typeface="Calibri" panose="020F0502020204030204" pitchFamily="34" charset="0"/>
            </a:endParaRPr>
          </a:p>
        </p:txBody>
      </p:sp>
    </p:spTree>
    <p:extLst>
      <p:ext uri="{BB962C8B-B14F-4D97-AF65-F5344CB8AC3E}">
        <p14:creationId xmlns:p14="http://schemas.microsoft.com/office/powerpoint/2010/main" val="127742233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nvPr>
        </p:nvSpPr>
        <p:spPr>
          <a:xfrm>
            <a:off x="1115899" y="229144"/>
            <a:ext cx="7650456" cy="892552"/>
          </a:xfrm>
        </p:spPr>
        <p:txBody>
          <a:bodyPr/>
          <a:lstStyle/>
          <a:p>
            <a:r>
              <a:rPr lang="fr-FR" sz="2000" b="0" dirty="0" smtClean="0">
                <a:solidFill>
                  <a:srgbClr val="C00000"/>
                </a:solidFill>
                <a:latin typeface="Calibri" panose="020F0502020204030204" pitchFamily="34" charset="0"/>
                <a:cs typeface="Calibri" panose="020F0502020204030204" pitchFamily="34" charset="0"/>
              </a:rPr>
              <a:t>santé : Qui contacter ?</a:t>
            </a:r>
            <a:br>
              <a:rPr lang="fr-FR" sz="2000" b="0" dirty="0" smtClean="0">
                <a:solidFill>
                  <a:srgbClr val="C00000"/>
                </a:solidFill>
                <a:latin typeface="Calibri" panose="020F0502020204030204" pitchFamily="34" charset="0"/>
                <a:cs typeface="Calibri" panose="020F0502020204030204" pitchFamily="34" charset="0"/>
              </a:rPr>
            </a:br>
            <a:r>
              <a:rPr lang="fr-FR" sz="1600" b="0" cap="none" dirty="0" smtClean="0">
                <a:latin typeface="Calibri" panose="020F0502020204030204" pitchFamily="34" charset="0"/>
                <a:cs typeface="Calibri" panose="020F0502020204030204" pitchFamily="34" charset="0"/>
              </a:rPr>
              <a:t>Des </a:t>
            </a:r>
            <a:r>
              <a:rPr lang="fr-FR" sz="1600" b="0" cap="none" dirty="0">
                <a:latin typeface="Calibri" panose="020F0502020204030204" pitchFamily="34" charset="0"/>
                <a:cs typeface="Calibri" panose="020F0502020204030204" pitchFamily="34" charset="0"/>
              </a:rPr>
              <a:t>cibles sur mesure sont à votre disposition, avec des objectifs précis et </a:t>
            </a:r>
            <a:r>
              <a:rPr lang="fr-FR" sz="1600" b="0" cap="none" dirty="0" smtClean="0">
                <a:latin typeface="Calibri" panose="020F0502020204030204" pitchFamily="34" charset="0"/>
                <a:cs typeface="Calibri" panose="020F0502020204030204" pitchFamily="34" charset="0"/>
              </a:rPr>
              <a:t/>
            </a:r>
            <a:br>
              <a:rPr lang="fr-FR" sz="1600" b="0" cap="none" dirty="0" smtClean="0">
                <a:latin typeface="Calibri" panose="020F0502020204030204" pitchFamily="34" charset="0"/>
                <a:cs typeface="Calibri" panose="020F0502020204030204" pitchFamily="34" charset="0"/>
              </a:rPr>
            </a:br>
            <a:r>
              <a:rPr lang="fr-FR" sz="1600" b="0" cap="none" dirty="0" smtClean="0">
                <a:latin typeface="Calibri" panose="020F0502020204030204" pitchFamily="34" charset="0"/>
                <a:cs typeface="Calibri" panose="020F0502020204030204" pitchFamily="34" charset="0"/>
              </a:rPr>
              <a:t>des </a:t>
            </a:r>
            <a:r>
              <a:rPr lang="fr-FR" sz="1600" b="0" cap="none" dirty="0">
                <a:latin typeface="Calibri" panose="020F0502020204030204" pitchFamily="34" charset="0"/>
                <a:cs typeface="Calibri" panose="020F0502020204030204" pitchFamily="34" charset="0"/>
              </a:rPr>
              <a:t>avantages pour nos clients.</a:t>
            </a:r>
          </a:p>
        </p:txBody>
      </p:sp>
      <p:sp>
        <p:nvSpPr>
          <p:cNvPr id="2" name="Espace réservé du numéro de diapositive 1"/>
          <p:cNvSpPr>
            <a:spLocks noGrp="1"/>
          </p:cNvSpPr>
          <p:nvPr>
            <p:ph type="sldNum" sz="quarter" idx="15"/>
          </p:nvPr>
        </p:nvSpPr>
        <p:spPr/>
        <p:txBody>
          <a:bodyPr/>
          <a:lstStyle/>
          <a:p>
            <a:fld id="{0536D7D7-E68B-4848-A580-3E20DDE126DB}" type="slidenum">
              <a:rPr lang="fr-FR" smtClean="0">
                <a:solidFill>
                  <a:prstClr val="white"/>
                </a:solidFill>
                <a:latin typeface="Calibri" panose="020F0502020204030204" pitchFamily="34" charset="0"/>
                <a:cs typeface="Calibri" panose="020F0502020204030204" pitchFamily="34" charset="0"/>
              </a:rPr>
              <a:pPr/>
              <a:t>22</a:t>
            </a:fld>
            <a:endParaRPr lang="fr-FR" dirty="0">
              <a:solidFill>
                <a:prstClr val="white"/>
              </a:solidFill>
              <a:latin typeface="Calibri" panose="020F0502020204030204" pitchFamily="34" charset="0"/>
              <a:cs typeface="Calibri" panose="020F0502020204030204" pitchFamily="34" charset="0"/>
            </a:endParaRPr>
          </a:p>
        </p:txBody>
      </p:sp>
      <p:sp>
        <p:nvSpPr>
          <p:cNvPr id="13" name="ZoneTexte 12"/>
          <p:cNvSpPr txBox="1"/>
          <p:nvPr/>
        </p:nvSpPr>
        <p:spPr>
          <a:xfrm>
            <a:off x="460502" y="1432521"/>
            <a:ext cx="6192688" cy="307777"/>
          </a:xfrm>
          <a:prstGeom prst="rect">
            <a:avLst/>
          </a:prstGeom>
          <a:noFill/>
        </p:spPr>
        <p:txBody>
          <a:bodyPr wrap="square" rtlCol="0">
            <a:spAutoFit/>
          </a:bodyPr>
          <a:lstStyle/>
          <a:p>
            <a:pPr marL="285750" indent="-285750">
              <a:buFont typeface="Wingdings" panose="05000000000000000000" pitchFamily="2" charset="2"/>
              <a:buChar char="q"/>
            </a:pPr>
            <a:r>
              <a:rPr lang="fr-FR" sz="1400" b="1" dirty="0" smtClean="0">
                <a:solidFill>
                  <a:srgbClr val="C00000"/>
                </a:solidFill>
                <a:latin typeface="Calibri" panose="020F0502020204030204" pitchFamily="34" charset="0"/>
              </a:rPr>
              <a:t>Les cibles GERC Santé </a:t>
            </a:r>
            <a:r>
              <a:rPr lang="fr-FR" sz="1400" dirty="0" smtClean="0">
                <a:solidFill>
                  <a:srgbClr val="C00000"/>
                </a:solidFill>
                <a:latin typeface="Calibri" panose="020F0502020204030204" pitchFamily="34" charset="0"/>
              </a:rPr>
              <a:t>:</a:t>
            </a:r>
          </a:p>
        </p:txBody>
      </p:sp>
      <p:sp>
        <p:nvSpPr>
          <p:cNvPr id="36" name="Rectangle 35"/>
          <p:cNvSpPr/>
          <p:nvPr/>
        </p:nvSpPr>
        <p:spPr>
          <a:xfrm>
            <a:off x="3419871" y="2122755"/>
            <a:ext cx="5472609" cy="564064"/>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100" dirty="0">
                <a:solidFill>
                  <a:prstClr val="black">
                    <a:lumMod val="75000"/>
                    <a:lumOff val="25000"/>
                  </a:prstClr>
                </a:solidFill>
                <a:latin typeface="Calibri" panose="020F0502020204030204" pitchFamily="34" charset="0"/>
              </a:rPr>
              <a:t>Ces clients n’ont pas été vus cette année. Ils sont âgés de 26 à 55 ans et ont des enfants. Ils sont en portefeuille et sont des clients Prémium ou en voie de l’être. Ils ne détiennent pas de prévoyance et présentent des flux créditeurs mensuels &gt; 1 500€ </a:t>
            </a:r>
            <a:endParaRPr lang="fr-FR" sz="1050" i="1" dirty="0">
              <a:solidFill>
                <a:prstClr val="black">
                  <a:lumMod val="75000"/>
                  <a:lumOff val="25000"/>
                </a:prstClr>
              </a:solidFill>
              <a:latin typeface="Calibri" panose="020F0502020204030204" pitchFamily="34" charset="0"/>
            </a:endParaRPr>
          </a:p>
        </p:txBody>
      </p:sp>
      <p:sp>
        <p:nvSpPr>
          <p:cNvPr id="37" name="Rectangle 36"/>
          <p:cNvSpPr/>
          <p:nvPr/>
        </p:nvSpPr>
        <p:spPr>
          <a:xfrm>
            <a:off x="621930" y="2136422"/>
            <a:ext cx="1789829" cy="550398"/>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solidFill>
                  <a:prstClr val="black">
                    <a:lumMod val="65000"/>
                    <a:lumOff val="35000"/>
                  </a:prstClr>
                </a:solidFill>
                <a:latin typeface="Calibri" panose="020F0502020204030204" pitchFamily="34" charset="0"/>
              </a:rPr>
              <a:t>3TF BILAN PREVOYANCE </a:t>
            </a:r>
          </a:p>
        </p:txBody>
      </p:sp>
      <p:sp>
        <p:nvSpPr>
          <p:cNvPr id="38" name="Rectangle 37"/>
          <p:cNvSpPr/>
          <p:nvPr/>
        </p:nvSpPr>
        <p:spPr>
          <a:xfrm>
            <a:off x="2521346" y="2122755"/>
            <a:ext cx="788940" cy="56406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prstClr val="black">
                    <a:lumMod val="65000"/>
                    <a:lumOff val="35000"/>
                  </a:prstClr>
                </a:solidFill>
                <a:latin typeface="Calibri" panose="020F0502020204030204" pitchFamily="34" charset="0"/>
              </a:rPr>
              <a:t>21.600</a:t>
            </a:r>
          </a:p>
          <a:p>
            <a:pPr algn="ctr"/>
            <a:r>
              <a:rPr lang="fr-FR" sz="1100" b="1" dirty="0" smtClean="0">
                <a:solidFill>
                  <a:prstClr val="black">
                    <a:lumMod val="65000"/>
                    <a:lumOff val="35000"/>
                  </a:prstClr>
                </a:solidFill>
                <a:latin typeface="Calibri" panose="020F0502020204030204" pitchFamily="34" charset="0"/>
              </a:rPr>
              <a:t>Clients</a:t>
            </a:r>
            <a:endParaRPr lang="fr-FR" sz="1100" b="1" dirty="0">
              <a:solidFill>
                <a:prstClr val="black">
                  <a:lumMod val="65000"/>
                  <a:lumOff val="35000"/>
                </a:prstClr>
              </a:solidFill>
              <a:latin typeface="Calibri" panose="020F0502020204030204" pitchFamily="34" charset="0"/>
            </a:endParaRPr>
          </a:p>
        </p:txBody>
      </p:sp>
      <p:sp>
        <p:nvSpPr>
          <p:cNvPr id="28" name="Rectangle 27"/>
          <p:cNvSpPr/>
          <p:nvPr/>
        </p:nvSpPr>
        <p:spPr>
          <a:xfrm>
            <a:off x="3419871" y="2758862"/>
            <a:ext cx="5472609" cy="560507"/>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100" dirty="0">
                <a:solidFill>
                  <a:prstClr val="black">
                    <a:lumMod val="75000"/>
                    <a:lumOff val="25000"/>
                  </a:prstClr>
                </a:solidFill>
                <a:latin typeface="Calibri" panose="020F0502020204030204" pitchFamily="34" charset="0"/>
              </a:rPr>
              <a:t>Ces clients séniors et actifs sont âgés de 55 à 64 ans et ne détiennent ni Santé ni GAV. Ils sont destinataires de </a:t>
            </a:r>
            <a:r>
              <a:rPr lang="fr-FR" sz="1100" dirty="0" smtClean="0">
                <a:solidFill>
                  <a:prstClr val="black">
                    <a:lumMod val="75000"/>
                    <a:lumOff val="25000"/>
                  </a:prstClr>
                </a:solidFill>
                <a:latin typeface="Calibri" panose="020F0502020204030204" pitchFamily="34" charset="0"/>
              </a:rPr>
              <a:t>l’e-mailing de campagne promotionnelle (voir </a:t>
            </a:r>
            <a:r>
              <a:rPr lang="fr-FR" sz="1100" dirty="0" err="1" smtClean="0">
                <a:solidFill>
                  <a:prstClr val="black">
                    <a:lumMod val="75000"/>
                    <a:lumOff val="25000"/>
                  </a:prstClr>
                </a:solidFill>
                <a:latin typeface="Calibri" panose="020F0502020204030204" pitchFamily="34" charset="0"/>
              </a:rPr>
              <a:t>Brief</a:t>
            </a:r>
            <a:r>
              <a:rPr lang="fr-FR" sz="1100" dirty="0" smtClean="0">
                <a:solidFill>
                  <a:prstClr val="black">
                    <a:lumMod val="75000"/>
                    <a:lumOff val="25000"/>
                  </a:prstClr>
                </a:solidFill>
                <a:latin typeface="Calibri" panose="020F0502020204030204" pitchFamily="34" charset="0"/>
              </a:rPr>
              <a:t>)</a:t>
            </a:r>
            <a:endParaRPr lang="fr-FR" sz="1100" dirty="0">
              <a:solidFill>
                <a:prstClr val="black">
                  <a:lumMod val="75000"/>
                  <a:lumOff val="25000"/>
                </a:prstClr>
              </a:solidFill>
              <a:latin typeface="Calibri" panose="020F0502020204030204" pitchFamily="34" charset="0"/>
            </a:endParaRPr>
          </a:p>
        </p:txBody>
      </p:sp>
      <p:sp>
        <p:nvSpPr>
          <p:cNvPr id="29" name="Rectangle 28"/>
          <p:cNvSpPr/>
          <p:nvPr/>
        </p:nvSpPr>
        <p:spPr>
          <a:xfrm>
            <a:off x="621931" y="2758827"/>
            <a:ext cx="1789829" cy="560548"/>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err="1">
                <a:solidFill>
                  <a:prstClr val="black">
                    <a:lumMod val="65000"/>
                    <a:lumOff val="35000"/>
                  </a:prstClr>
                </a:solidFill>
                <a:latin typeface="Calibri" panose="020F0502020204030204" pitchFamily="34" charset="0"/>
              </a:rPr>
              <a:t>MyG</a:t>
            </a:r>
            <a:r>
              <a:rPr lang="fr-FR" sz="1100" b="1" dirty="0">
                <a:solidFill>
                  <a:prstClr val="black">
                    <a:lumMod val="65000"/>
                    <a:lumOff val="35000"/>
                  </a:prstClr>
                </a:solidFill>
                <a:latin typeface="Calibri" panose="020F0502020204030204" pitchFamily="34" charset="0"/>
              </a:rPr>
              <a:t> Conquête GAV </a:t>
            </a:r>
            <a:endParaRPr lang="fr-FR" sz="1100" b="1" dirty="0" smtClean="0">
              <a:solidFill>
                <a:prstClr val="black">
                  <a:lumMod val="65000"/>
                  <a:lumOff val="35000"/>
                </a:prstClr>
              </a:solidFill>
              <a:latin typeface="Calibri" panose="020F0502020204030204" pitchFamily="34" charset="0"/>
            </a:endParaRPr>
          </a:p>
          <a:p>
            <a:pPr algn="ctr"/>
            <a:r>
              <a:rPr lang="fr-FR" sz="1100" b="1" dirty="0" smtClean="0">
                <a:solidFill>
                  <a:prstClr val="black">
                    <a:lumMod val="65000"/>
                    <a:lumOff val="35000"/>
                  </a:prstClr>
                </a:solidFill>
                <a:latin typeface="Calibri" panose="020F0502020204030204" pitchFamily="34" charset="0"/>
              </a:rPr>
              <a:t>Santé </a:t>
            </a:r>
            <a:r>
              <a:rPr lang="fr-FR" sz="1100" b="1" dirty="0">
                <a:solidFill>
                  <a:prstClr val="black">
                    <a:lumMod val="65000"/>
                    <a:lumOff val="35000"/>
                  </a:prstClr>
                </a:solidFill>
                <a:latin typeface="Calibri" panose="020F0502020204030204" pitchFamily="34" charset="0"/>
              </a:rPr>
              <a:t>Senior </a:t>
            </a:r>
          </a:p>
        </p:txBody>
      </p:sp>
      <p:sp>
        <p:nvSpPr>
          <p:cNvPr id="30" name="Rectangle 29"/>
          <p:cNvSpPr/>
          <p:nvPr/>
        </p:nvSpPr>
        <p:spPr>
          <a:xfrm>
            <a:off x="2521346" y="2758827"/>
            <a:ext cx="788940" cy="56054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prstClr val="black">
                    <a:lumMod val="65000"/>
                    <a:lumOff val="35000"/>
                  </a:prstClr>
                </a:solidFill>
                <a:latin typeface="Calibri" panose="020F0502020204030204" pitchFamily="34" charset="0"/>
              </a:rPr>
              <a:t>18.000</a:t>
            </a:r>
          </a:p>
          <a:p>
            <a:pPr algn="ctr"/>
            <a:r>
              <a:rPr lang="fr-FR" sz="1100" b="1" dirty="0" smtClean="0">
                <a:solidFill>
                  <a:prstClr val="black">
                    <a:lumMod val="65000"/>
                    <a:lumOff val="35000"/>
                  </a:prstClr>
                </a:solidFill>
                <a:latin typeface="Calibri" panose="020F0502020204030204" pitchFamily="34" charset="0"/>
              </a:rPr>
              <a:t>Clients</a:t>
            </a:r>
            <a:endParaRPr lang="fr-FR" sz="1100" b="1" dirty="0">
              <a:solidFill>
                <a:prstClr val="black">
                  <a:lumMod val="65000"/>
                  <a:lumOff val="35000"/>
                </a:prstClr>
              </a:solidFill>
              <a:latin typeface="Calibri" panose="020F0502020204030204" pitchFamily="34" charset="0"/>
            </a:endParaRPr>
          </a:p>
        </p:txBody>
      </p:sp>
      <p:pic>
        <p:nvPicPr>
          <p:cNvPr id="53" name="Picture 4" descr="Résultat de recherche d'images pour &quot;nouveau&quo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528" y="2775490"/>
            <a:ext cx="383002" cy="383002"/>
          </a:xfrm>
          <a:prstGeom prst="rect">
            <a:avLst/>
          </a:prstGeom>
          <a:noFill/>
          <a:extLst>
            <a:ext uri="{909E8E84-426E-40DD-AFC4-6F175D3DCCD1}">
              <a14:hiddenFill xmlns:a14="http://schemas.microsoft.com/office/drawing/2010/main">
                <a:solidFill>
                  <a:srgbClr val="FFFFFF"/>
                </a:solidFill>
              </a14:hiddenFill>
            </a:ext>
          </a:extLst>
        </p:spPr>
      </p:pic>
      <p:sp>
        <p:nvSpPr>
          <p:cNvPr id="25" name="Carré corné 24">
            <a:hlinkClick r:id="rId3"/>
          </p:cNvPr>
          <p:cNvSpPr/>
          <p:nvPr/>
        </p:nvSpPr>
        <p:spPr>
          <a:xfrm>
            <a:off x="6732240" y="5229200"/>
            <a:ext cx="970835" cy="440808"/>
          </a:xfrm>
          <a:prstGeom prst="foldedCorner">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smtClean="0">
                <a:solidFill>
                  <a:prstClr val="white"/>
                </a:solidFill>
                <a:latin typeface="Calibri" panose="020F0502020204030204" pitchFamily="34" charset="0"/>
              </a:rPr>
              <a:t>Tout sur les cibles</a:t>
            </a:r>
            <a:endParaRPr lang="fr-FR" sz="1000" b="1" dirty="0">
              <a:solidFill>
                <a:prstClr val="white"/>
              </a:solidFill>
              <a:latin typeface="Calibri" panose="020F0502020204030204" pitchFamily="34" charset="0"/>
            </a:endParaRPr>
          </a:p>
        </p:txBody>
      </p:sp>
      <p:pic>
        <p:nvPicPr>
          <p:cNvPr id="24" name="Picture 2" descr="Résultat de recherche d'images pour &quot;CLIC ICI&quo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82671" y="5409081"/>
            <a:ext cx="440807" cy="440807"/>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15250" y="6177"/>
            <a:ext cx="1144176" cy="1138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4" name="Rectangle 33"/>
          <p:cNvSpPr/>
          <p:nvPr/>
        </p:nvSpPr>
        <p:spPr>
          <a:xfrm>
            <a:off x="621928" y="3429041"/>
            <a:ext cx="2688358" cy="153054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srgbClr val="C00000"/>
                </a:solidFill>
                <a:latin typeface="Calibri" panose="020F0502020204030204" pitchFamily="34" charset="0"/>
              </a:rPr>
              <a:t>Pourquoi contacter</a:t>
            </a:r>
          </a:p>
          <a:p>
            <a:pPr algn="ctr"/>
            <a:r>
              <a:rPr lang="fr-FR" sz="1100" b="1" dirty="0" smtClean="0">
                <a:solidFill>
                  <a:srgbClr val="C00000"/>
                </a:solidFill>
                <a:latin typeface="Calibri" panose="020F0502020204030204" pitchFamily="34" charset="0"/>
              </a:rPr>
              <a:t> les séniors ?</a:t>
            </a:r>
            <a:endParaRPr lang="fr-FR" sz="1100" b="1" dirty="0">
              <a:solidFill>
                <a:srgbClr val="C00000"/>
              </a:solidFill>
              <a:latin typeface="Calibri" panose="020F0502020204030204" pitchFamily="34" charset="0"/>
            </a:endParaRPr>
          </a:p>
        </p:txBody>
      </p:sp>
      <p:sp>
        <p:nvSpPr>
          <p:cNvPr id="41" name="Rectangle 40"/>
          <p:cNvSpPr/>
          <p:nvPr/>
        </p:nvSpPr>
        <p:spPr>
          <a:xfrm>
            <a:off x="3423294" y="3429041"/>
            <a:ext cx="5472609" cy="153054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050" dirty="0">
                <a:solidFill>
                  <a:prstClr val="black">
                    <a:lumMod val="75000"/>
                    <a:lumOff val="25000"/>
                  </a:prstClr>
                </a:solidFill>
                <a:latin typeface="Calibri" panose="020F0502020204030204" pitchFamily="34" charset="0"/>
              </a:rPr>
              <a:t>Garanties Santé est une couverture en matières de frais de soin avec des garanties essentielles.</a:t>
            </a:r>
          </a:p>
          <a:p>
            <a:r>
              <a:rPr lang="fr-FR" sz="1050" dirty="0">
                <a:solidFill>
                  <a:prstClr val="black">
                    <a:lumMod val="75000"/>
                    <a:lumOff val="25000"/>
                  </a:prstClr>
                </a:solidFill>
                <a:latin typeface="Calibri" panose="020F0502020204030204" pitchFamily="34" charset="0"/>
              </a:rPr>
              <a:t>Remise de 15 à 40% selon les prestations avec les professionnels de santé partenaires de </a:t>
            </a:r>
            <a:r>
              <a:rPr lang="fr-FR" sz="1050" dirty="0" err="1">
                <a:solidFill>
                  <a:prstClr val="black">
                    <a:lumMod val="75000"/>
                    <a:lumOff val="25000"/>
                  </a:prstClr>
                </a:solidFill>
                <a:latin typeface="Calibri" panose="020F0502020204030204" pitchFamily="34" charset="0"/>
              </a:rPr>
              <a:t>Santéclair</a:t>
            </a:r>
            <a:r>
              <a:rPr lang="fr-FR" sz="1050" dirty="0">
                <a:solidFill>
                  <a:prstClr val="black">
                    <a:lumMod val="75000"/>
                    <a:lumOff val="25000"/>
                  </a:prstClr>
                </a:solidFill>
                <a:latin typeface="Calibri" panose="020F0502020204030204" pitchFamily="34" charset="0"/>
              </a:rPr>
              <a:t>.</a:t>
            </a:r>
          </a:p>
          <a:p>
            <a:r>
              <a:rPr lang="fr-FR" sz="1050" b="1" dirty="0">
                <a:solidFill>
                  <a:srgbClr val="C00000"/>
                </a:solidFill>
                <a:latin typeface="Calibri" panose="020F0502020204030204" pitchFamily="34" charset="0"/>
              </a:rPr>
              <a:t>Le plus pour les Séniors (côté Master) : </a:t>
            </a:r>
          </a:p>
          <a:p>
            <a:r>
              <a:rPr lang="fr-FR" sz="1050" dirty="0">
                <a:solidFill>
                  <a:prstClr val="black">
                    <a:lumMod val="75000"/>
                    <a:lumOff val="25000"/>
                  </a:prstClr>
                </a:solidFill>
                <a:latin typeface="Calibri" panose="020F0502020204030204" pitchFamily="34" charset="0"/>
              </a:rPr>
              <a:t>Remise de 10% sur la cotisation du conjoint du couple assuré.</a:t>
            </a:r>
          </a:p>
          <a:p>
            <a:r>
              <a:rPr lang="fr-FR" sz="1050" dirty="0">
                <a:solidFill>
                  <a:prstClr val="black">
                    <a:lumMod val="75000"/>
                    <a:lumOff val="25000"/>
                  </a:prstClr>
                </a:solidFill>
                <a:latin typeface="Calibri" panose="020F0502020204030204" pitchFamily="34" charset="0"/>
              </a:rPr>
              <a:t>Prise en charge des équipements optique, aides auditives et prothèses dentaires dès la F1, ainsi que la cure thermale.</a:t>
            </a:r>
          </a:p>
          <a:p>
            <a:r>
              <a:rPr lang="fr-FR" sz="1050" dirty="0">
                <a:solidFill>
                  <a:prstClr val="black">
                    <a:lumMod val="75000"/>
                    <a:lumOff val="25000"/>
                  </a:prstClr>
                </a:solidFill>
                <a:latin typeface="Calibri" panose="020F0502020204030204" pitchFamily="34" charset="0"/>
              </a:rPr>
              <a:t>Des services d’assistance 7j/7 et 24h/24 : Aide ménagère, livraison de courses ou de médicaments, présence d’un proche, rapatriement, aide aux aidants.</a:t>
            </a:r>
          </a:p>
        </p:txBody>
      </p:sp>
    </p:spTree>
    <p:extLst>
      <p:ext uri="{BB962C8B-B14F-4D97-AF65-F5344CB8AC3E}">
        <p14:creationId xmlns:p14="http://schemas.microsoft.com/office/powerpoint/2010/main" val="36665859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nvPr>
        </p:nvSpPr>
        <p:spPr>
          <a:xfrm>
            <a:off x="1115899" y="229144"/>
            <a:ext cx="7650456" cy="892552"/>
          </a:xfrm>
        </p:spPr>
        <p:txBody>
          <a:bodyPr/>
          <a:lstStyle/>
          <a:p>
            <a:r>
              <a:rPr lang="fr-FR" sz="2000" b="0" dirty="0" smtClean="0">
                <a:solidFill>
                  <a:srgbClr val="C00000"/>
                </a:solidFill>
                <a:latin typeface="Calibri" panose="020F0502020204030204" pitchFamily="34" charset="0"/>
                <a:cs typeface="Calibri" panose="020F0502020204030204" pitchFamily="34" charset="0"/>
              </a:rPr>
              <a:t>santé : Que dire ?</a:t>
            </a:r>
            <a:r>
              <a:rPr lang="fr-FR" sz="2400" cap="none" dirty="0" smtClean="0">
                <a:solidFill>
                  <a:srgbClr val="C00000"/>
                </a:solidFill>
                <a:latin typeface="Calibri" panose="020F0502020204030204" pitchFamily="34" charset="0"/>
                <a:cs typeface="Calibri" panose="020F0502020204030204" pitchFamily="34" charset="0"/>
              </a:rPr>
              <a:t/>
            </a:r>
            <a:br>
              <a:rPr lang="fr-FR" sz="2400" cap="none" dirty="0" smtClean="0">
                <a:solidFill>
                  <a:srgbClr val="C00000"/>
                </a:solidFill>
                <a:latin typeface="Calibri" panose="020F0502020204030204" pitchFamily="34" charset="0"/>
                <a:cs typeface="Calibri" panose="020F0502020204030204" pitchFamily="34" charset="0"/>
              </a:rPr>
            </a:br>
            <a:r>
              <a:rPr lang="fr-FR" sz="1600" b="0" cap="none" dirty="0" smtClean="0">
                <a:latin typeface="Calibri" panose="020F0502020204030204" pitchFamily="34" charset="0"/>
                <a:cs typeface="Calibri" panose="020F0502020204030204" pitchFamily="34" charset="0"/>
              </a:rPr>
              <a:t>Nous mettons à votre disposition quelques éléments </a:t>
            </a:r>
            <a:r>
              <a:rPr lang="fr-FR" sz="1600" b="0" cap="none" dirty="0">
                <a:latin typeface="Calibri" panose="020F0502020204030204" pitchFamily="34" charset="0"/>
                <a:cs typeface="Calibri" panose="020F0502020204030204" pitchFamily="34" charset="0"/>
              </a:rPr>
              <a:t>susceptible de vous accompagner dans votre démarche </a:t>
            </a:r>
            <a:r>
              <a:rPr lang="fr-FR" sz="1600" b="0" cap="none" dirty="0" smtClean="0">
                <a:latin typeface="Calibri" panose="020F0502020204030204" pitchFamily="34" charset="0"/>
                <a:cs typeface="Calibri" panose="020F0502020204030204" pitchFamily="34" charset="0"/>
              </a:rPr>
              <a:t>commerciale.</a:t>
            </a:r>
            <a:endParaRPr lang="fr-FR" sz="1600" b="0" cap="none" dirty="0">
              <a:latin typeface="Calibri" panose="020F0502020204030204" pitchFamily="34" charset="0"/>
              <a:cs typeface="Calibri" panose="020F0502020204030204" pitchFamily="34" charset="0"/>
            </a:endParaRPr>
          </a:p>
        </p:txBody>
      </p:sp>
      <p:sp>
        <p:nvSpPr>
          <p:cNvPr id="2" name="Espace réservé du numéro de diapositive 1"/>
          <p:cNvSpPr>
            <a:spLocks noGrp="1"/>
          </p:cNvSpPr>
          <p:nvPr>
            <p:ph type="sldNum" sz="quarter" idx="15"/>
          </p:nvPr>
        </p:nvSpPr>
        <p:spPr/>
        <p:txBody>
          <a:bodyPr/>
          <a:lstStyle/>
          <a:p>
            <a:fld id="{0536D7D7-E68B-4848-A580-3E20DDE126DB}" type="slidenum">
              <a:rPr lang="fr-FR" smtClean="0">
                <a:solidFill>
                  <a:prstClr val="white"/>
                </a:solidFill>
                <a:latin typeface="Calibri" panose="020F0502020204030204" pitchFamily="34" charset="0"/>
                <a:cs typeface="Calibri" panose="020F0502020204030204" pitchFamily="34" charset="0"/>
              </a:rPr>
              <a:pPr/>
              <a:t>23</a:t>
            </a:fld>
            <a:endParaRPr lang="fr-FR" dirty="0">
              <a:solidFill>
                <a:prstClr val="white"/>
              </a:solidFill>
              <a:latin typeface="Calibri" panose="020F0502020204030204" pitchFamily="34" charset="0"/>
              <a:cs typeface="Calibri" panose="020F0502020204030204" pitchFamily="34" charset="0"/>
            </a:endParaRPr>
          </a:p>
        </p:txBody>
      </p:sp>
      <p:sp>
        <p:nvSpPr>
          <p:cNvPr id="13" name="ZoneTexte 12"/>
          <p:cNvSpPr txBox="1"/>
          <p:nvPr/>
        </p:nvSpPr>
        <p:spPr>
          <a:xfrm>
            <a:off x="174695" y="3776669"/>
            <a:ext cx="6192688" cy="372411"/>
          </a:xfrm>
          <a:prstGeom prst="rect">
            <a:avLst/>
          </a:prstGeom>
          <a:noFill/>
        </p:spPr>
        <p:txBody>
          <a:bodyPr wrap="square" rtlCol="0">
            <a:spAutoFit/>
          </a:bodyPr>
          <a:lstStyle/>
          <a:p>
            <a:pPr marL="285750" indent="-285750">
              <a:buFont typeface="Wingdings" panose="05000000000000000000" pitchFamily="2" charset="2"/>
              <a:buChar char="q"/>
            </a:pPr>
            <a:r>
              <a:rPr lang="fr-FR" sz="1400" b="1" dirty="0" smtClean="0">
                <a:solidFill>
                  <a:srgbClr val="C00000"/>
                </a:solidFill>
                <a:latin typeface="Calibri" panose="020F0502020204030204" pitchFamily="34" charset="0"/>
              </a:rPr>
              <a:t>Exemples d’objections </a:t>
            </a:r>
            <a:r>
              <a:rPr lang="fr-FR" sz="1400" b="1" dirty="0">
                <a:solidFill>
                  <a:srgbClr val="C00000"/>
                </a:solidFill>
                <a:latin typeface="Calibri" panose="020F0502020204030204" pitchFamily="34" charset="0"/>
              </a:rPr>
              <a:t>et </a:t>
            </a:r>
            <a:r>
              <a:rPr lang="fr-FR" sz="1400" b="1" dirty="0" smtClean="0">
                <a:solidFill>
                  <a:srgbClr val="C00000"/>
                </a:solidFill>
                <a:latin typeface="Calibri" panose="020F0502020204030204" pitchFamily="34" charset="0"/>
              </a:rPr>
              <a:t>suggestions de réponse :</a:t>
            </a:r>
            <a:endParaRPr lang="fr-FR" sz="1400" b="1" dirty="0">
              <a:solidFill>
                <a:srgbClr val="C00000"/>
              </a:solidFill>
              <a:latin typeface="Calibri" panose="020F0502020204030204" pitchFamily="34" charset="0"/>
            </a:endParaRPr>
          </a:p>
        </p:txBody>
      </p:sp>
      <p:sp>
        <p:nvSpPr>
          <p:cNvPr id="14" name="Rectangle 13"/>
          <p:cNvSpPr/>
          <p:nvPr/>
        </p:nvSpPr>
        <p:spPr>
          <a:xfrm>
            <a:off x="467544" y="1587634"/>
            <a:ext cx="7920880" cy="1708160"/>
          </a:xfrm>
          <a:prstGeom prst="rect">
            <a:avLst/>
          </a:prstGeom>
          <a:solidFill>
            <a:schemeClr val="bg1">
              <a:lumMod val="85000"/>
            </a:schemeClr>
          </a:solidFill>
        </p:spPr>
        <p:txBody>
          <a:bodyPr wrap="square">
            <a:spAutoFit/>
          </a:bodyPr>
          <a:lstStyle/>
          <a:p>
            <a:pPr marL="171450" indent="-171450">
              <a:buFont typeface="Wingdings" panose="05000000000000000000" pitchFamily="2" charset="2"/>
              <a:buChar char="§"/>
            </a:pPr>
            <a:r>
              <a:rPr lang="fr-FR" sz="1050" dirty="0">
                <a:solidFill>
                  <a:prstClr val="black"/>
                </a:solidFill>
                <a:latin typeface="Calibri" panose="020F0502020204030204" pitchFamily="34" charset="0"/>
              </a:rPr>
              <a:t>Savez-vous qu’en plus de la banque, nous proposons des contrats d’assurance dont les garanties couvrent votre santé et les accidents dans le cadre de votre vie </a:t>
            </a:r>
            <a:r>
              <a:rPr lang="fr-FR" sz="1050" dirty="0" smtClean="0">
                <a:solidFill>
                  <a:prstClr val="black"/>
                </a:solidFill>
                <a:latin typeface="Calibri" panose="020F0502020204030204" pitchFamily="34" charset="0"/>
              </a:rPr>
              <a:t>privée pour </a:t>
            </a:r>
            <a:r>
              <a:rPr lang="fr-FR" sz="1050" dirty="0">
                <a:solidFill>
                  <a:prstClr val="black"/>
                </a:solidFill>
                <a:latin typeface="Calibri" panose="020F0502020204030204" pitchFamily="34" charset="0"/>
              </a:rPr>
              <a:t>préserver votre quotidien </a:t>
            </a:r>
            <a:r>
              <a:rPr lang="fr-FR" sz="1050" dirty="0" smtClean="0">
                <a:solidFill>
                  <a:prstClr val="black"/>
                </a:solidFill>
                <a:latin typeface="Calibri" panose="020F0502020204030204" pitchFamily="34" charset="0"/>
              </a:rPr>
              <a:t>?</a:t>
            </a:r>
          </a:p>
          <a:p>
            <a:pPr marL="171450" indent="-171450">
              <a:buFont typeface="Wingdings" panose="05000000000000000000" pitchFamily="2" charset="2"/>
              <a:buChar char="§"/>
            </a:pPr>
            <a:r>
              <a:rPr lang="fr-FR" sz="1050" dirty="0" smtClean="0">
                <a:solidFill>
                  <a:prstClr val="black"/>
                </a:solidFill>
                <a:latin typeface="Calibri" panose="020F0502020204030204" pitchFamily="34" charset="0"/>
              </a:rPr>
              <a:t>Vous assurez vos voitures, votre habitation… et votre famille ?</a:t>
            </a:r>
            <a:endParaRPr lang="fr-FR" sz="1050" dirty="0">
              <a:solidFill>
                <a:prstClr val="black"/>
              </a:solidFill>
              <a:latin typeface="Calibri" panose="020F0502020204030204" pitchFamily="34" charset="0"/>
            </a:endParaRPr>
          </a:p>
          <a:p>
            <a:pPr marL="171450" indent="-171450">
              <a:buFont typeface="Wingdings" panose="05000000000000000000" pitchFamily="2" charset="2"/>
              <a:buChar char="§"/>
            </a:pPr>
            <a:r>
              <a:rPr lang="fr-FR" sz="1050" dirty="0">
                <a:solidFill>
                  <a:prstClr val="black"/>
                </a:solidFill>
                <a:latin typeface="Calibri" panose="020F0502020204030204" pitchFamily="34" charset="0"/>
              </a:rPr>
              <a:t>Comment pensez-vous rembourser votre prêt en cas de dépenses de </a:t>
            </a:r>
            <a:r>
              <a:rPr lang="fr-FR" sz="1050" dirty="0" smtClean="0">
                <a:solidFill>
                  <a:prstClr val="black"/>
                </a:solidFill>
                <a:latin typeface="Calibri" panose="020F0502020204030204" pitchFamily="34" charset="0"/>
              </a:rPr>
              <a:t>santé importantes </a:t>
            </a:r>
            <a:r>
              <a:rPr lang="fr-FR" sz="1050" dirty="0">
                <a:solidFill>
                  <a:prstClr val="black"/>
                </a:solidFill>
                <a:latin typeface="Calibri" panose="020F0502020204030204" pitchFamily="34" charset="0"/>
              </a:rPr>
              <a:t>en cas d’accident par exemple </a:t>
            </a:r>
            <a:r>
              <a:rPr lang="fr-FR" sz="1050" dirty="0" smtClean="0">
                <a:solidFill>
                  <a:prstClr val="black"/>
                </a:solidFill>
                <a:latin typeface="Calibri" panose="020F0502020204030204" pitchFamily="34" charset="0"/>
              </a:rPr>
              <a:t>?</a:t>
            </a:r>
          </a:p>
          <a:p>
            <a:pPr marL="171450" indent="-171450">
              <a:buFont typeface="Wingdings" panose="05000000000000000000" pitchFamily="2" charset="2"/>
              <a:buChar char="§"/>
            </a:pPr>
            <a:r>
              <a:rPr lang="fr-FR" sz="1050" dirty="0" smtClean="0">
                <a:solidFill>
                  <a:prstClr val="black"/>
                </a:solidFill>
                <a:latin typeface="Calibri" panose="020F0502020204030204" pitchFamily="34" charset="0"/>
              </a:rPr>
              <a:t>(Retraité) </a:t>
            </a:r>
            <a:r>
              <a:rPr lang="fr-FR" sz="1050" dirty="0">
                <a:solidFill>
                  <a:prstClr val="black"/>
                </a:solidFill>
                <a:latin typeface="Calibri" panose="020F0502020204030204" pitchFamily="34" charset="0"/>
              </a:rPr>
              <a:t>Avec cette nouvelle étape de votre vie, vos garanties santé sont-elles toujours adaptées à vos futurs besoins et à votre budget </a:t>
            </a:r>
            <a:r>
              <a:rPr lang="fr-FR" sz="1050" dirty="0" smtClean="0">
                <a:solidFill>
                  <a:prstClr val="black"/>
                </a:solidFill>
                <a:latin typeface="Calibri" panose="020F0502020204030204" pitchFamily="34" charset="0"/>
              </a:rPr>
              <a:t>?</a:t>
            </a:r>
          </a:p>
          <a:p>
            <a:pPr marL="171450" indent="-171450">
              <a:buFont typeface="Wingdings" panose="05000000000000000000" pitchFamily="2" charset="2"/>
              <a:buChar char="§"/>
            </a:pPr>
            <a:r>
              <a:rPr lang="fr-FR" sz="1050" dirty="0" smtClean="0">
                <a:solidFill>
                  <a:prstClr val="black"/>
                </a:solidFill>
                <a:latin typeface="Calibri" panose="020F0502020204030204" pitchFamily="34" charset="0"/>
              </a:rPr>
              <a:t>Quelles sont les personnes à assurer? Et quel âge ont-elles?</a:t>
            </a:r>
          </a:p>
          <a:p>
            <a:pPr marL="171450" indent="-171450">
              <a:buFont typeface="Wingdings" panose="05000000000000000000" pitchFamily="2" charset="2"/>
              <a:buChar char="§"/>
            </a:pPr>
            <a:r>
              <a:rPr lang="fr-FR" sz="1050" dirty="0" smtClean="0">
                <a:solidFill>
                  <a:prstClr val="black"/>
                </a:solidFill>
                <a:latin typeface="Calibri" panose="020F0502020204030204" pitchFamily="34" charset="0"/>
              </a:rPr>
              <a:t>Portez-vous des lunettes ? Combien vous coûtent-elles?</a:t>
            </a:r>
          </a:p>
          <a:p>
            <a:pPr marL="171450" indent="-171450">
              <a:buFont typeface="Wingdings" panose="05000000000000000000" pitchFamily="2" charset="2"/>
              <a:buChar char="§"/>
            </a:pPr>
            <a:r>
              <a:rPr lang="fr-FR" sz="1050" dirty="0" smtClean="0">
                <a:solidFill>
                  <a:prstClr val="black"/>
                </a:solidFill>
                <a:latin typeface="Calibri" panose="020F0502020204030204" pitchFamily="34" charset="0"/>
              </a:rPr>
              <a:t>En cas d’hospitalisation, </a:t>
            </a:r>
            <a:r>
              <a:rPr lang="fr-FR" sz="1050" smtClean="0">
                <a:solidFill>
                  <a:prstClr val="black"/>
                </a:solidFill>
                <a:latin typeface="Calibri" panose="020F0502020204030204" pitchFamily="34" charset="0"/>
              </a:rPr>
              <a:t>est-ce qu’une </a:t>
            </a:r>
            <a:r>
              <a:rPr lang="fr-FR" sz="1050" dirty="0" smtClean="0">
                <a:solidFill>
                  <a:prstClr val="black"/>
                </a:solidFill>
                <a:latin typeface="Calibri" panose="020F0502020204030204" pitchFamily="34" charset="0"/>
              </a:rPr>
              <a:t>chambre particulière </a:t>
            </a:r>
            <a:r>
              <a:rPr lang="fr-FR" sz="1050" smtClean="0">
                <a:solidFill>
                  <a:prstClr val="black"/>
                </a:solidFill>
                <a:latin typeface="Calibri" panose="020F0502020204030204" pitchFamily="34" charset="0"/>
              </a:rPr>
              <a:t>serait importante </a:t>
            </a:r>
            <a:r>
              <a:rPr lang="fr-FR" sz="1050" dirty="0" smtClean="0">
                <a:solidFill>
                  <a:prstClr val="black"/>
                </a:solidFill>
                <a:latin typeface="Calibri" panose="020F0502020204030204" pitchFamily="34" charset="0"/>
              </a:rPr>
              <a:t>pour vous?</a:t>
            </a:r>
          </a:p>
          <a:p>
            <a:pPr marL="171450" indent="-171450">
              <a:buFont typeface="Wingdings" panose="05000000000000000000" pitchFamily="2" charset="2"/>
              <a:buChar char="§"/>
            </a:pPr>
            <a:r>
              <a:rPr lang="fr-FR" sz="1050" dirty="0" smtClean="0">
                <a:solidFill>
                  <a:prstClr val="black"/>
                </a:solidFill>
                <a:latin typeface="Calibri" panose="020F0502020204030204" pitchFamily="34" charset="0"/>
              </a:rPr>
              <a:t>Envisagez-vous prochainement des soins dentaires?</a:t>
            </a:r>
          </a:p>
          <a:p>
            <a:pPr marL="171450" indent="-171450">
              <a:buFont typeface="Wingdings" panose="05000000000000000000" pitchFamily="2" charset="2"/>
              <a:buChar char="§"/>
            </a:pPr>
            <a:r>
              <a:rPr lang="fr-FR" sz="1050" dirty="0" smtClean="0">
                <a:solidFill>
                  <a:prstClr val="black"/>
                </a:solidFill>
                <a:latin typeface="Calibri" panose="020F0502020204030204" pitchFamily="34" charset="0"/>
              </a:rPr>
              <a:t>Quand vous allez à la pharmacie, vous arrive-t-il de payer pour des médicaments faiblement remboursés par la sécurité sociale ?</a:t>
            </a:r>
            <a:endParaRPr lang="fr-FR" sz="1050" dirty="0">
              <a:solidFill>
                <a:prstClr val="black"/>
              </a:solidFill>
              <a:latin typeface="Calibri" panose="020F0502020204030204" pitchFamily="34" charset="0"/>
            </a:endParaRPr>
          </a:p>
        </p:txBody>
      </p:sp>
      <p:sp>
        <p:nvSpPr>
          <p:cNvPr id="27" name="ZoneTexte 26"/>
          <p:cNvSpPr txBox="1"/>
          <p:nvPr/>
        </p:nvSpPr>
        <p:spPr>
          <a:xfrm>
            <a:off x="174695" y="1241995"/>
            <a:ext cx="7565655" cy="307777"/>
          </a:xfrm>
          <a:prstGeom prst="rect">
            <a:avLst/>
          </a:prstGeom>
          <a:noFill/>
        </p:spPr>
        <p:txBody>
          <a:bodyPr wrap="square" rtlCol="0">
            <a:spAutoFit/>
          </a:bodyPr>
          <a:lstStyle/>
          <a:p>
            <a:pPr marL="285750" indent="-285750">
              <a:buFont typeface="Wingdings" panose="05000000000000000000" pitchFamily="2" charset="2"/>
              <a:buChar char="q"/>
            </a:pPr>
            <a:r>
              <a:rPr lang="fr-FR" sz="1400" b="1" dirty="0">
                <a:solidFill>
                  <a:srgbClr val="C00000"/>
                </a:solidFill>
                <a:latin typeface="Calibri" panose="020F0502020204030204" pitchFamily="34" charset="0"/>
              </a:rPr>
              <a:t>Exemples de questions pour </a:t>
            </a:r>
            <a:r>
              <a:rPr lang="fr-FR" sz="1400" b="1" dirty="0" smtClean="0">
                <a:solidFill>
                  <a:srgbClr val="C00000"/>
                </a:solidFill>
                <a:latin typeface="Calibri" panose="020F0502020204030204" pitchFamily="34" charset="0"/>
              </a:rPr>
              <a:t>aborder l’Offre SANTÉ dans </a:t>
            </a:r>
            <a:r>
              <a:rPr lang="fr-FR" sz="1400" b="1" dirty="0">
                <a:solidFill>
                  <a:srgbClr val="C00000"/>
                </a:solidFill>
                <a:latin typeface="Calibri" panose="020F0502020204030204" pitchFamily="34" charset="0"/>
              </a:rPr>
              <a:t>votre entretien-découverte : </a:t>
            </a:r>
          </a:p>
        </p:txBody>
      </p:sp>
      <p:sp>
        <p:nvSpPr>
          <p:cNvPr id="3" name="Rectangle 2"/>
          <p:cNvSpPr/>
          <p:nvPr/>
        </p:nvSpPr>
        <p:spPr>
          <a:xfrm>
            <a:off x="467544" y="3315004"/>
            <a:ext cx="7920880" cy="461665"/>
          </a:xfrm>
          <a:prstGeom prst="rect">
            <a:avLst/>
          </a:prstGeom>
        </p:spPr>
        <p:txBody>
          <a:bodyPr wrap="square">
            <a:spAutoFit/>
          </a:bodyPr>
          <a:lstStyle/>
          <a:p>
            <a:r>
              <a:rPr lang="fr-FR" sz="1200" b="1" dirty="0">
                <a:solidFill>
                  <a:prstClr val="black">
                    <a:lumMod val="65000"/>
                    <a:lumOff val="35000"/>
                  </a:prstClr>
                </a:solidFill>
                <a:latin typeface="Calibri" panose="020F0502020204030204" pitchFamily="34" charset="0"/>
              </a:rPr>
              <a:t>Rebondissez !</a:t>
            </a:r>
          </a:p>
          <a:p>
            <a:r>
              <a:rPr lang="fr-FR" sz="1200" b="1" dirty="0">
                <a:solidFill>
                  <a:prstClr val="black">
                    <a:lumMod val="65000"/>
                    <a:lumOff val="35000"/>
                  </a:prstClr>
                </a:solidFill>
                <a:latin typeface="Calibri" panose="020F0502020204030204" pitchFamily="34" charset="0"/>
              </a:rPr>
              <a:t>Tous les évènements sont des opportunités pour parler de la </a:t>
            </a:r>
            <a:r>
              <a:rPr lang="fr-FR" sz="1200" b="1" dirty="0" smtClean="0">
                <a:solidFill>
                  <a:prstClr val="black">
                    <a:lumMod val="65000"/>
                    <a:lumOff val="35000"/>
                  </a:prstClr>
                </a:solidFill>
                <a:latin typeface="Calibri" panose="020F0502020204030204" pitchFamily="34" charset="0"/>
              </a:rPr>
              <a:t>Santé</a:t>
            </a:r>
            <a:endParaRPr lang="fr-FR" sz="1200" b="1" dirty="0">
              <a:solidFill>
                <a:prstClr val="black">
                  <a:lumMod val="65000"/>
                  <a:lumOff val="35000"/>
                </a:prstClr>
              </a:solidFill>
              <a:latin typeface="Calibri" panose="020F0502020204030204" pitchFamily="34" charset="0"/>
            </a:endParaRPr>
          </a:p>
        </p:txBody>
      </p:sp>
      <p:sp>
        <p:nvSpPr>
          <p:cNvPr id="4" name="Rectangle 3"/>
          <p:cNvSpPr/>
          <p:nvPr/>
        </p:nvSpPr>
        <p:spPr>
          <a:xfrm>
            <a:off x="6804248" y="6237312"/>
            <a:ext cx="2160240" cy="5040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Rectangle 28"/>
          <p:cNvSpPr/>
          <p:nvPr/>
        </p:nvSpPr>
        <p:spPr>
          <a:xfrm>
            <a:off x="467544" y="4113465"/>
            <a:ext cx="7920880" cy="2439129"/>
          </a:xfrm>
          <a:prstGeom prst="rect">
            <a:avLst/>
          </a:prstGeom>
          <a:solidFill>
            <a:schemeClr val="accent3">
              <a:lumMod val="20000"/>
              <a:lumOff val="80000"/>
            </a:schemeClr>
          </a:solidFill>
        </p:spPr>
        <p:txBody>
          <a:bodyPr wrap="square">
            <a:spAutoFit/>
          </a:bodyPr>
          <a:lstStyle/>
          <a:p>
            <a:pPr marL="171450" indent="-171450">
              <a:buFont typeface="Wingdings" panose="05000000000000000000" pitchFamily="2" charset="2"/>
              <a:buChar char="§"/>
            </a:pPr>
            <a:r>
              <a:rPr lang="fr-FR" sz="1050" dirty="0">
                <a:solidFill>
                  <a:srgbClr val="C00000"/>
                </a:solidFill>
                <a:latin typeface="Calibri" panose="020F0502020204030204" pitchFamily="34" charset="0"/>
              </a:rPr>
              <a:t>Remboursez-vous les lentilles de contact </a:t>
            </a:r>
            <a:r>
              <a:rPr lang="fr-FR" sz="1050" dirty="0" smtClean="0">
                <a:solidFill>
                  <a:srgbClr val="C00000"/>
                </a:solidFill>
                <a:latin typeface="Calibri" panose="020F0502020204030204" pitchFamily="34" charset="0"/>
              </a:rPr>
              <a:t>non </a:t>
            </a:r>
            <a:r>
              <a:rPr lang="fr-FR" sz="1050" dirty="0">
                <a:solidFill>
                  <a:srgbClr val="C00000"/>
                </a:solidFill>
                <a:latin typeface="Calibri" panose="020F0502020204030204" pitchFamily="34" charset="0"/>
              </a:rPr>
              <a:t>prises en charge par la Sécurité sociale </a:t>
            </a:r>
            <a:r>
              <a:rPr lang="fr-FR" sz="1050" dirty="0" smtClean="0">
                <a:solidFill>
                  <a:srgbClr val="C00000"/>
                </a:solidFill>
                <a:latin typeface="Calibri" panose="020F0502020204030204" pitchFamily="34" charset="0"/>
              </a:rPr>
              <a:t>?</a:t>
            </a:r>
          </a:p>
          <a:p>
            <a:pPr marL="628650" lvl="1" indent="-171450">
              <a:buFont typeface="Wingdings" panose="05000000000000000000" pitchFamily="2" charset="2"/>
              <a:buChar char="Ø"/>
            </a:pPr>
            <a:r>
              <a:rPr lang="fr-FR" sz="1000" i="1" dirty="0">
                <a:solidFill>
                  <a:prstClr val="black"/>
                </a:solidFill>
                <a:latin typeface="Calibri" panose="020F0502020204030204" pitchFamily="34" charset="0"/>
              </a:rPr>
              <a:t>Oui, les lentilles non prises en charge par la Sécurité sociale sont couvertes par Garanties Santé, je propose que l’on étudie ensemble vos besoins et que nous réalisions un devis</a:t>
            </a:r>
            <a:r>
              <a:rPr lang="fr-FR" sz="1000" i="1" dirty="0" smtClean="0">
                <a:solidFill>
                  <a:prstClr val="black"/>
                </a:solidFill>
                <a:latin typeface="Calibri" panose="020F0502020204030204" pitchFamily="34" charset="0"/>
              </a:rPr>
              <a:t>.</a:t>
            </a:r>
          </a:p>
          <a:p>
            <a:pPr marL="171450" indent="-171450">
              <a:buFont typeface="Wingdings" panose="05000000000000000000" pitchFamily="2" charset="2"/>
              <a:buChar char="§"/>
            </a:pPr>
            <a:r>
              <a:rPr lang="fr-FR" sz="1050" dirty="0">
                <a:solidFill>
                  <a:srgbClr val="C00000"/>
                </a:solidFill>
                <a:latin typeface="Calibri" panose="020F0502020204030204" pitchFamily="34" charset="0"/>
              </a:rPr>
              <a:t>Je ne suis jamais malade</a:t>
            </a:r>
            <a:r>
              <a:rPr lang="fr-FR" sz="1050" dirty="0" smtClean="0">
                <a:solidFill>
                  <a:srgbClr val="C00000"/>
                </a:solidFill>
                <a:latin typeface="Calibri" panose="020F0502020204030204" pitchFamily="34" charset="0"/>
              </a:rPr>
              <a:t>…« </a:t>
            </a:r>
          </a:p>
          <a:p>
            <a:pPr marL="628650" lvl="1" indent="-171450">
              <a:buFont typeface="Wingdings" panose="05000000000000000000" pitchFamily="2" charset="2"/>
              <a:buChar char="Ø"/>
            </a:pPr>
            <a:r>
              <a:rPr lang="fr-FR" sz="1000" dirty="0">
                <a:solidFill>
                  <a:prstClr val="black"/>
                </a:solidFill>
                <a:latin typeface="Calibri" panose="020F0502020204030204" pitchFamily="34" charset="0"/>
              </a:rPr>
              <a:t>Vous n’êtes pas souvent malade, mais personne n’est à l’abri d’un imprévu… Notre produit Garanties Santé propose également des formules qui vous permettent d’être couvert pour l’essentiel comme les frais d’hospitalisation suite à un accident, par exemple, pour un budget raisonnable</a:t>
            </a:r>
          </a:p>
          <a:p>
            <a:pPr marL="171450" indent="-171450">
              <a:buFont typeface="Wingdings" panose="05000000000000000000" pitchFamily="2" charset="2"/>
              <a:buChar char="§"/>
            </a:pPr>
            <a:r>
              <a:rPr lang="fr-FR" sz="1050" dirty="0" smtClean="0">
                <a:solidFill>
                  <a:srgbClr val="C00000"/>
                </a:solidFill>
                <a:latin typeface="Calibri" panose="020F0502020204030204" pitchFamily="34" charset="0"/>
              </a:rPr>
              <a:t>C’est </a:t>
            </a:r>
            <a:r>
              <a:rPr lang="fr-FR" sz="1050" dirty="0">
                <a:solidFill>
                  <a:srgbClr val="C00000"/>
                </a:solidFill>
                <a:latin typeface="Calibri" panose="020F0502020204030204" pitchFamily="34" charset="0"/>
              </a:rPr>
              <a:t>trop cher !</a:t>
            </a:r>
          </a:p>
          <a:p>
            <a:pPr marL="628650" lvl="1" indent="-171450">
              <a:buFont typeface="Wingdings" panose="05000000000000000000" pitchFamily="2" charset="2"/>
              <a:buChar char="Ø"/>
            </a:pPr>
            <a:r>
              <a:rPr lang="fr-FR" sz="1000" i="1" dirty="0">
                <a:solidFill>
                  <a:prstClr val="black"/>
                </a:solidFill>
                <a:latin typeface="Calibri" panose="020F0502020204030204" pitchFamily="34" charset="0"/>
              </a:rPr>
              <a:t>C’est-à-dire ? Dîtes-moi, trop cher par rapport à quoi ?</a:t>
            </a:r>
          </a:p>
          <a:p>
            <a:pPr marL="628650" lvl="1" indent="-171450">
              <a:buFont typeface="Wingdings" panose="05000000000000000000" pitchFamily="2" charset="2"/>
              <a:buChar char="Ø"/>
            </a:pPr>
            <a:r>
              <a:rPr lang="fr-FR" sz="1000" i="1" dirty="0">
                <a:solidFill>
                  <a:prstClr val="black"/>
                </a:solidFill>
                <a:latin typeface="Calibri" panose="020F0502020204030204" pitchFamily="34" charset="0"/>
              </a:rPr>
              <a:t>Combien êtes-vous prêt à mettre ?</a:t>
            </a:r>
          </a:p>
          <a:p>
            <a:pPr marL="628650" lvl="1" indent="-171450">
              <a:buFont typeface="Wingdings" panose="05000000000000000000" pitchFamily="2" charset="2"/>
              <a:buChar char="Ø"/>
            </a:pPr>
            <a:r>
              <a:rPr lang="fr-FR" sz="1000" i="1" dirty="0">
                <a:solidFill>
                  <a:prstClr val="black"/>
                </a:solidFill>
                <a:latin typeface="Calibri" panose="020F0502020204030204" pitchFamily="34" charset="0"/>
              </a:rPr>
              <a:t>Pour protéger votre voiture ou votre habitation, vous payez combien ?</a:t>
            </a:r>
          </a:p>
          <a:p>
            <a:pPr marL="171450" indent="-171450">
              <a:buFont typeface="Wingdings" panose="05000000000000000000" pitchFamily="2" charset="2"/>
              <a:buChar char="§"/>
            </a:pPr>
            <a:r>
              <a:rPr lang="fr-FR" sz="1050" dirty="0">
                <a:solidFill>
                  <a:srgbClr val="C00000"/>
                </a:solidFill>
                <a:latin typeface="Calibri" panose="020F0502020204030204" pitchFamily="34" charset="0"/>
              </a:rPr>
              <a:t>Je suis célibataire, je n’ai pas d’enfants</a:t>
            </a:r>
          </a:p>
          <a:p>
            <a:pPr marL="628650" lvl="1" indent="-171450">
              <a:buFont typeface="Wingdings" panose="05000000000000000000" pitchFamily="2" charset="2"/>
              <a:buChar char="Ø"/>
            </a:pPr>
            <a:r>
              <a:rPr lang="fr-FR" sz="1000" i="1" dirty="0">
                <a:solidFill>
                  <a:prstClr val="black"/>
                </a:solidFill>
                <a:latin typeface="Calibri" panose="020F0502020204030204" pitchFamily="34" charset="0"/>
              </a:rPr>
              <a:t>Justement, comment allez-vous faire en cas d’invalidité, maladies graves ou perte d’autonomie ?</a:t>
            </a:r>
          </a:p>
          <a:p>
            <a:pPr marL="171450" indent="-171450">
              <a:buFont typeface="Wingdings" panose="05000000000000000000" pitchFamily="2" charset="2"/>
              <a:buChar char="§"/>
            </a:pPr>
            <a:r>
              <a:rPr lang="fr-FR" sz="1050" dirty="0">
                <a:solidFill>
                  <a:srgbClr val="C00000"/>
                </a:solidFill>
                <a:latin typeface="Calibri" panose="020F0502020204030204" pitchFamily="34" charset="0"/>
              </a:rPr>
              <a:t>Je vais réfléchir</a:t>
            </a:r>
          </a:p>
          <a:p>
            <a:pPr marL="628650" lvl="1" indent="-171450">
              <a:buFont typeface="Wingdings" panose="05000000000000000000" pitchFamily="2" charset="2"/>
              <a:buChar char="Ø"/>
            </a:pPr>
            <a:r>
              <a:rPr lang="fr-FR" sz="1000" i="1" dirty="0">
                <a:solidFill>
                  <a:prstClr val="black"/>
                </a:solidFill>
                <a:latin typeface="Calibri" panose="020F0502020204030204" pitchFamily="34" charset="0"/>
              </a:rPr>
              <a:t>Je comprends. A quoi souhaitez-vous réfléchir plus précisément ? Le coût, les garanties?</a:t>
            </a:r>
          </a:p>
        </p:txBody>
      </p:sp>
    </p:spTree>
    <p:extLst>
      <p:ext uri="{BB962C8B-B14F-4D97-AF65-F5344CB8AC3E}">
        <p14:creationId xmlns:p14="http://schemas.microsoft.com/office/powerpoint/2010/main" val="3591234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0475" y="3573016"/>
            <a:ext cx="6219941" cy="26338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itre 5"/>
          <p:cNvSpPr>
            <a:spLocks noGrp="1"/>
          </p:cNvSpPr>
          <p:nvPr>
            <p:ph type="title"/>
          </p:nvPr>
        </p:nvSpPr>
        <p:spPr>
          <a:xfrm>
            <a:off x="1115899" y="334397"/>
            <a:ext cx="7650456" cy="646331"/>
          </a:xfrm>
        </p:spPr>
        <p:txBody>
          <a:bodyPr/>
          <a:lstStyle/>
          <a:p>
            <a:r>
              <a:rPr lang="fr-FR" sz="2000" b="0" dirty="0" smtClean="0">
                <a:solidFill>
                  <a:srgbClr val="C00000"/>
                </a:solidFill>
                <a:latin typeface="Calibri" panose="020F0502020204030204" pitchFamily="34" charset="0"/>
                <a:cs typeface="Calibri" panose="020F0502020204030204" pitchFamily="34" charset="0"/>
              </a:rPr>
              <a:t>Santé : Digitalisons-nous !</a:t>
            </a:r>
            <a:r>
              <a:rPr lang="fr-FR" sz="2400" cap="none" dirty="0" smtClean="0">
                <a:solidFill>
                  <a:srgbClr val="C00000"/>
                </a:solidFill>
                <a:latin typeface="Calibri" panose="020F0502020204030204" pitchFamily="34" charset="0"/>
                <a:cs typeface="Calibri" panose="020F0502020204030204" pitchFamily="34" charset="0"/>
              </a:rPr>
              <a:t/>
            </a:r>
            <a:br>
              <a:rPr lang="fr-FR" sz="2400" cap="none" dirty="0" smtClean="0">
                <a:solidFill>
                  <a:srgbClr val="C00000"/>
                </a:solidFill>
                <a:latin typeface="Calibri" panose="020F0502020204030204" pitchFamily="34" charset="0"/>
                <a:cs typeface="Calibri" panose="020F0502020204030204" pitchFamily="34" charset="0"/>
              </a:rPr>
            </a:br>
            <a:r>
              <a:rPr lang="fr-FR" sz="1600" b="0" cap="none" dirty="0" smtClean="0">
                <a:latin typeface="Calibri" panose="020F0502020204030204" pitchFamily="34" charset="0"/>
                <a:cs typeface="Calibri" panose="020F0502020204030204" pitchFamily="34" charset="0"/>
              </a:rPr>
              <a:t>Quand efficacité rime avec relation multicanal…</a:t>
            </a:r>
            <a:endParaRPr lang="fr-FR" sz="1600" b="0" cap="none" dirty="0">
              <a:latin typeface="Calibri" panose="020F0502020204030204" pitchFamily="34" charset="0"/>
              <a:cs typeface="Calibri" panose="020F0502020204030204" pitchFamily="34" charset="0"/>
            </a:endParaRPr>
          </a:p>
        </p:txBody>
      </p:sp>
      <p:sp>
        <p:nvSpPr>
          <p:cNvPr id="2" name="Espace réservé du numéro de diapositive 1"/>
          <p:cNvSpPr>
            <a:spLocks noGrp="1"/>
          </p:cNvSpPr>
          <p:nvPr>
            <p:ph type="sldNum" sz="quarter" idx="15"/>
          </p:nvPr>
        </p:nvSpPr>
        <p:spPr/>
        <p:txBody>
          <a:bodyPr/>
          <a:lstStyle/>
          <a:p>
            <a:fld id="{0536D7D7-E68B-4848-A580-3E20DDE126DB}" type="slidenum">
              <a:rPr lang="fr-FR" smtClean="0">
                <a:solidFill>
                  <a:prstClr val="white"/>
                </a:solidFill>
                <a:latin typeface="Calibri" panose="020F0502020204030204" pitchFamily="34" charset="0"/>
                <a:cs typeface="Calibri" panose="020F0502020204030204" pitchFamily="34" charset="0"/>
              </a:rPr>
              <a:pPr/>
              <a:t>24</a:t>
            </a:fld>
            <a:endParaRPr lang="fr-FR" dirty="0">
              <a:solidFill>
                <a:prstClr val="white"/>
              </a:solidFill>
              <a:latin typeface="Calibri" panose="020F0502020204030204" pitchFamily="34" charset="0"/>
              <a:cs typeface="Calibri" panose="020F0502020204030204" pitchFamily="34" charset="0"/>
            </a:endParaRPr>
          </a:p>
        </p:txBody>
      </p:sp>
      <p:pic>
        <p:nvPicPr>
          <p:cNvPr id="8"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9592" y="1985044"/>
            <a:ext cx="1181957" cy="939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9" name="Groupe 8"/>
          <p:cNvGrpSpPr/>
          <p:nvPr/>
        </p:nvGrpSpPr>
        <p:grpSpPr>
          <a:xfrm>
            <a:off x="2478753" y="1903178"/>
            <a:ext cx="3931708" cy="949758"/>
            <a:chOff x="4563290" y="3439153"/>
            <a:chExt cx="2131474" cy="1474422"/>
          </a:xfrm>
        </p:grpSpPr>
        <p:sp>
          <p:nvSpPr>
            <p:cNvPr id="10" name="ZoneTexte 9"/>
            <p:cNvSpPr txBox="1"/>
            <p:nvPr/>
          </p:nvSpPr>
          <p:spPr>
            <a:xfrm>
              <a:off x="4758476" y="3460351"/>
              <a:ext cx="1799657" cy="1397559"/>
            </a:xfrm>
            <a:prstGeom prst="rect">
              <a:avLst/>
            </a:prstGeom>
            <a:noFill/>
          </p:spPr>
          <p:txBody>
            <a:bodyPr wrap="square" rtlCol="0">
              <a:spAutoFit/>
            </a:bodyPr>
            <a:lstStyle/>
            <a:p>
              <a:pPr marL="171450" indent="-171450">
                <a:buFont typeface="Arial" panose="020B0604020202020204" pitchFamily="34" charset="0"/>
                <a:buChar char="•"/>
              </a:pPr>
              <a:r>
                <a:rPr lang="fr-FR" sz="1050" dirty="0" smtClean="0">
                  <a:solidFill>
                    <a:prstClr val="black"/>
                  </a:solidFill>
                  <a:latin typeface="Calibri" panose="020F0502020204030204" pitchFamily="34" charset="0"/>
                  <a:cs typeface="Calibri" panose="020F0502020204030204" pitchFamily="34" charset="0"/>
                </a:rPr>
                <a:t>Zéro papier et zéro déplacement pour le client</a:t>
              </a:r>
            </a:p>
            <a:p>
              <a:pPr marL="171450" indent="-171450">
                <a:buFont typeface="Arial" panose="020B0604020202020204" pitchFamily="34" charset="0"/>
                <a:buChar char="•"/>
              </a:pPr>
              <a:r>
                <a:rPr lang="fr-FR" sz="1050" dirty="0" smtClean="0">
                  <a:solidFill>
                    <a:srgbClr val="C00000"/>
                  </a:solidFill>
                  <a:latin typeface="Calibri" panose="020F0502020204030204" pitchFamily="34" charset="0"/>
                  <a:cs typeface="Calibri" panose="020F0502020204030204" pitchFamily="34" charset="0"/>
                </a:rPr>
                <a:t>Conformité sécurisée</a:t>
              </a:r>
            </a:p>
            <a:p>
              <a:pPr marL="171450" indent="-171450">
                <a:buFont typeface="Arial" panose="020B0604020202020204" pitchFamily="34" charset="0"/>
                <a:buChar char="•"/>
              </a:pPr>
              <a:r>
                <a:rPr lang="fr-FR" sz="1050" dirty="0" smtClean="0">
                  <a:solidFill>
                    <a:prstClr val="black"/>
                  </a:solidFill>
                  <a:latin typeface="Calibri" panose="020F0502020204030204" pitchFamily="34" charset="0"/>
                  <a:cs typeface="Calibri" panose="020F0502020204030204" pitchFamily="34" charset="0"/>
                </a:rPr>
                <a:t>Gain de temps</a:t>
              </a:r>
            </a:p>
            <a:p>
              <a:pPr marL="171450" indent="-171450">
                <a:buFont typeface="Arial" panose="020B0604020202020204" pitchFamily="34" charset="0"/>
                <a:buChar char="•"/>
              </a:pPr>
              <a:r>
                <a:rPr lang="fr-FR" sz="1050" dirty="0" smtClean="0">
                  <a:solidFill>
                    <a:srgbClr val="C00000"/>
                  </a:solidFill>
                  <a:latin typeface="Calibri" panose="020F0502020204030204" pitchFamily="34" charset="0"/>
                  <a:cs typeface="Calibri" panose="020F0502020204030204" pitchFamily="34" charset="0"/>
                </a:rPr>
                <a:t>Adapté au nouveau comportement du client</a:t>
              </a:r>
            </a:p>
            <a:p>
              <a:pPr marL="171450" indent="-171450">
                <a:buFont typeface="Arial" panose="020B0604020202020204" pitchFamily="34" charset="0"/>
                <a:buChar char="•"/>
              </a:pPr>
              <a:r>
                <a:rPr lang="fr-FR" sz="1050" dirty="0" smtClean="0">
                  <a:solidFill>
                    <a:srgbClr val="C00000"/>
                  </a:solidFill>
                  <a:latin typeface="Calibri" panose="020F0502020204030204" pitchFamily="34" charset="0"/>
                  <a:cs typeface="Calibri" panose="020F0502020204030204" pitchFamily="34" charset="0"/>
                </a:rPr>
                <a:t>Le support VAD prend la relève</a:t>
              </a:r>
            </a:p>
          </p:txBody>
        </p:sp>
        <p:sp>
          <p:nvSpPr>
            <p:cNvPr id="11" name="Rectangle à coins arrondis 10"/>
            <p:cNvSpPr/>
            <p:nvPr/>
          </p:nvSpPr>
          <p:spPr>
            <a:xfrm>
              <a:off x="4563290" y="3439153"/>
              <a:ext cx="1994843" cy="1474422"/>
            </a:xfrm>
            <a:prstGeom prst="round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pic>
          <p:nvPicPr>
            <p:cNvPr id="12" name="Picture 5" descr="Résultat de recherche d'images pour &quot;validé&quo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21503" y="3680796"/>
              <a:ext cx="273261" cy="792478"/>
            </a:xfrm>
            <a:prstGeom prst="rect">
              <a:avLst/>
            </a:prstGeom>
            <a:noFill/>
            <a:extLst>
              <a:ext uri="{909E8E84-426E-40DD-AFC4-6F175D3DCCD1}">
                <a14:hiddenFill xmlns:a14="http://schemas.microsoft.com/office/drawing/2010/main">
                  <a:solidFill>
                    <a:srgbClr val="FFFFFF"/>
                  </a:solidFill>
                </a14:hiddenFill>
              </a:ext>
            </a:extLst>
          </p:spPr>
        </p:pic>
      </p:grpSp>
      <p:sp>
        <p:nvSpPr>
          <p:cNvPr id="15" name="Rectangle 14"/>
          <p:cNvSpPr/>
          <p:nvPr/>
        </p:nvSpPr>
        <p:spPr>
          <a:xfrm>
            <a:off x="424530" y="1340768"/>
            <a:ext cx="7411834" cy="307777"/>
          </a:xfrm>
          <a:prstGeom prst="rect">
            <a:avLst/>
          </a:prstGeom>
        </p:spPr>
        <p:txBody>
          <a:bodyPr wrap="square">
            <a:spAutoFit/>
          </a:bodyPr>
          <a:lstStyle/>
          <a:p>
            <a:pPr marL="285750" indent="-285750">
              <a:buFont typeface="Wingdings" panose="05000000000000000000" pitchFamily="2" charset="2"/>
              <a:buChar char="q"/>
            </a:pPr>
            <a:r>
              <a:rPr lang="fr-FR" sz="1400" b="1" dirty="0" smtClean="0">
                <a:solidFill>
                  <a:srgbClr val="C00000"/>
                </a:solidFill>
                <a:latin typeface="Calibri" panose="020F0502020204030204" pitchFamily="34" charset="0"/>
                <a:cs typeface="Calibri" panose="020F0502020204030204" pitchFamily="34" charset="0"/>
              </a:rPr>
              <a:t>Vendre à distance </a:t>
            </a:r>
            <a:r>
              <a:rPr lang="fr-FR" sz="1400" dirty="0" smtClean="0">
                <a:solidFill>
                  <a:prstClr val="black">
                    <a:lumMod val="50000"/>
                    <a:lumOff val="50000"/>
                  </a:prstClr>
                </a:solidFill>
                <a:latin typeface="Calibri" panose="020F0502020204030204" pitchFamily="34" charset="0"/>
                <a:cs typeface="Calibri" panose="020F0502020204030204" pitchFamily="34" charset="0"/>
              </a:rPr>
              <a:t>pour un gain de temps administratif et plus de temps commercial :</a:t>
            </a:r>
            <a:endParaRPr lang="fr-FR" sz="1600" dirty="0">
              <a:solidFill>
                <a:prstClr val="black"/>
              </a:solidFill>
            </a:endParaRPr>
          </a:p>
        </p:txBody>
      </p:sp>
      <p:sp>
        <p:nvSpPr>
          <p:cNvPr id="16" name="Rectangle 15"/>
          <p:cNvSpPr/>
          <p:nvPr/>
        </p:nvSpPr>
        <p:spPr>
          <a:xfrm>
            <a:off x="424530" y="3140968"/>
            <a:ext cx="7411834" cy="307777"/>
          </a:xfrm>
          <a:prstGeom prst="rect">
            <a:avLst/>
          </a:prstGeom>
        </p:spPr>
        <p:txBody>
          <a:bodyPr wrap="square">
            <a:spAutoFit/>
          </a:bodyPr>
          <a:lstStyle/>
          <a:p>
            <a:pPr marL="285750" indent="-285750">
              <a:buFont typeface="Wingdings" panose="05000000000000000000" pitchFamily="2" charset="2"/>
              <a:buChar char="q"/>
            </a:pPr>
            <a:r>
              <a:rPr lang="fr-FR" sz="1400" b="1" dirty="0" smtClean="0">
                <a:solidFill>
                  <a:srgbClr val="C00000"/>
                </a:solidFill>
                <a:latin typeface="Calibri" panose="020F0502020204030204" pitchFamily="34" charset="0"/>
                <a:cs typeface="Calibri" panose="020F0502020204030204" pitchFamily="34" charset="0"/>
              </a:rPr>
              <a:t>Digitalisez la relation </a:t>
            </a:r>
            <a:r>
              <a:rPr lang="fr-FR" sz="1400" dirty="0" smtClean="0">
                <a:solidFill>
                  <a:prstClr val="black">
                    <a:lumMod val="50000"/>
                    <a:lumOff val="50000"/>
                  </a:prstClr>
                </a:solidFill>
                <a:latin typeface="Calibri" panose="020F0502020204030204" pitchFamily="34" charset="0"/>
                <a:cs typeface="Calibri" panose="020F0502020204030204" pitchFamily="34" charset="0"/>
              </a:rPr>
              <a:t>avec notre client détenteur d’un contrat </a:t>
            </a:r>
            <a:r>
              <a:rPr lang="fr-FR" sz="1400" b="1" dirty="0" smtClean="0">
                <a:solidFill>
                  <a:srgbClr val="C00000"/>
                </a:solidFill>
                <a:latin typeface="Calibri" panose="020F0502020204030204" pitchFamily="34" charset="0"/>
                <a:cs typeface="Calibri" panose="020F0502020204030204" pitchFamily="34" charset="0"/>
              </a:rPr>
              <a:t>Santé </a:t>
            </a:r>
            <a:r>
              <a:rPr lang="fr-FR" sz="1400" dirty="0" smtClean="0">
                <a:solidFill>
                  <a:prstClr val="black">
                    <a:lumMod val="50000"/>
                    <a:lumOff val="50000"/>
                  </a:prstClr>
                </a:solidFill>
                <a:latin typeface="Calibri" panose="020F0502020204030204" pitchFamily="34" charset="0"/>
                <a:cs typeface="Calibri" panose="020F0502020204030204" pitchFamily="34" charset="0"/>
              </a:rPr>
              <a:t>:</a:t>
            </a:r>
            <a:endParaRPr lang="fr-FR" sz="1600" dirty="0">
              <a:solidFill>
                <a:prstClr val="black"/>
              </a:solidFill>
            </a:endParaRPr>
          </a:p>
        </p:txBody>
      </p:sp>
      <p:pic>
        <p:nvPicPr>
          <p:cNvPr id="17" name="Picture 3"/>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397463" y="4587089"/>
            <a:ext cx="438578" cy="3487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8445891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04248" y="6093296"/>
            <a:ext cx="2232248" cy="7647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Titre 5"/>
          <p:cNvSpPr>
            <a:spLocks noGrp="1"/>
          </p:cNvSpPr>
          <p:nvPr>
            <p:ph type="title"/>
          </p:nvPr>
        </p:nvSpPr>
        <p:spPr>
          <a:xfrm>
            <a:off x="1115899" y="334397"/>
            <a:ext cx="7650456" cy="646331"/>
          </a:xfrm>
        </p:spPr>
        <p:txBody>
          <a:bodyPr/>
          <a:lstStyle/>
          <a:p>
            <a:r>
              <a:rPr lang="fr-FR" sz="2000" b="0" dirty="0" err="1" smtClean="0">
                <a:solidFill>
                  <a:srgbClr val="C00000"/>
                </a:solidFill>
                <a:latin typeface="Calibri" panose="020F0502020204030204" pitchFamily="34" charset="0"/>
                <a:cs typeface="Calibri" panose="020F0502020204030204" pitchFamily="34" charset="0"/>
              </a:rPr>
              <a:t>SANTé</a:t>
            </a:r>
            <a:r>
              <a:rPr lang="fr-FR" sz="2000" b="0" dirty="0" smtClean="0">
                <a:solidFill>
                  <a:srgbClr val="C00000"/>
                </a:solidFill>
                <a:latin typeface="Calibri" panose="020F0502020204030204" pitchFamily="34" charset="0"/>
                <a:cs typeface="Calibri" panose="020F0502020204030204" pitchFamily="34" charset="0"/>
              </a:rPr>
              <a:t> : les OUTILS</a:t>
            </a:r>
            <a:r>
              <a:rPr lang="fr-FR" sz="2400" cap="none" dirty="0" smtClean="0">
                <a:solidFill>
                  <a:srgbClr val="C00000"/>
                </a:solidFill>
                <a:latin typeface="Calibri" panose="020F0502020204030204" pitchFamily="34" charset="0"/>
                <a:cs typeface="Calibri" panose="020F0502020204030204" pitchFamily="34" charset="0"/>
              </a:rPr>
              <a:t/>
            </a:r>
            <a:br>
              <a:rPr lang="fr-FR" sz="2400" cap="none" dirty="0" smtClean="0">
                <a:solidFill>
                  <a:srgbClr val="C00000"/>
                </a:solidFill>
                <a:latin typeface="Calibri" panose="020F0502020204030204" pitchFamily="34" charset="0"/>
                <a:cs typeface="Calibri" panose="020F0502020204030204" pitchFamily="34" charset="0"/>
              </a:rPr>
            </a:br>
            <a:r>
              <a:rPr lang="fr-FR" sz="1600" b="0" cap="none" dirty="0" smtClean="0">
                <a:latin typeface="Calibri" panose="020F0502020204030204" pitchFamily="34" charset="0"/>
                <a:cs typeface="Calibri" panose="020F0502020204030204" pitchFamily="34" charset="0"/>
              </a:rPr>
              <a:t>Des outils sont </a:t>
            </a:r>
            <a:r>
              <a:rPr lang="fr-FR" sz="1600" b="0" cap="none" dirty="0">
                <a:latin typeface="Calibri" panose="020F0502020204030204" pitchFamily="34" charset="0"/>
                <a:cs typeface="Calibri" panose="020F0502020204030204" pitchFamily="34" charset="0"/>
              </a:rPr>
              <a:t>à votre </a:t>
            </a:r>
            <a:r>
              <a:rPr lang="fr-FR" sz="1600" b="0" cap="none" dirty="0" smtClean="0">
                <a:latin typeface="Calibri" panose="020F0502020204030204" pitchFamily="34" charset="0"/>
                <a:cs typeface="Calibri" panose="020F0502020204030204" pitchFamily="34" charset="0"/>
              </a:rPr>
              <a:t>disposition pour vous accompagner.</a:t>
            </a:r>
            <a:endParaRPr lang="fr-FR" sz="1600" b="0" cap="none" dirty="0">
              <a:latin typeface="Calibri" panose="020F0502020204030204" pitchFamily="34" charset="0"/>
              <a:cs typeface="Calibri" panose="020F0502020204030204" pitchFamily="34" charset="0"/>
            </a:endParaRPr>
          </a:p>
        </p:txBody>
      </p:sp>
      <p:sp>
        <p:nvSpPr>
          <p:cNvPr id="43" name="Rectangle 42"/>
          <p:cNvSpPr/>
          <p:nvPr/>
        </p:nvSpPr>
        <p:spPr>
          <a:xfrm>
            <a:off x="3528743" y="1262726"/>
            <a:ext cx="3312368" cy="342413"/>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800" dirty="0">
                <a:solidFill>
                  <a:prstClr val="black">
                    <a:lumMod val="75000"/>
                    <a:lumOff val="25000"/>
                  </a:prstClr>
                </a:solidFill>
                <a:latin typeface="Calibri" panose="020F0502020204030204" pitchFamily="34" charset="0"/>
              </a:rPr>
              <a:t>Accéder </a:t>
            </a:r>
            <a:r>
              <a:rPr lang="fr-FR" sz="800" dirty="0" smtClean="0">
                <a:solidFill>
                  <a:prstClr val="black">
                    <a:lumMod val="75000"/>
                    <a:lumOff val="25000"/>
                  </a:prstClr>
                </a:solidFill>
                <a:latin typeface="Calibri" panose="020F0502020204030204" pitchFamily="34" charset="0"/>
              </a:rPr>
              <a:t>directement </a:t>
            </a:r>
            <a:r>
              <a:rPr lang="fr-FR" sz="800" dirty="0">
                <a:solidFill>
                  <a:prstClr val="black">
                    <a:lumMod val="75000"/>
                    <a:lumOff val="25000"/>
                  </a:prstClr>
                </a:solidFill>
                <a:latin typeface="Calibri" panose="020F0502020204030204" pitchFamily="34" charset="0"/>
              </a:rPr>
              <a:t>aux informations indispensables de l'offre </a:t>
            </a:r>
            <a:r>
              <a:rPr lang="fr-FR" sz="800" dirty="0" smtClean="0">
                <a:solidFill>
                  <a:prstClr val="black">
                    <a:lumMod val="75000"/>
                    <a:lumOff val="25000"/>
                  </a:prstClr>
                </a:solidFill>
                <a:latin typeface="Calibri" panose="020F0502020204030204" pitchFamily="34" charset="0"/>
              </a:rPr>
              <a:t>Santé dans </a:t>
            </a:r>
            <a:r>
              <a:rPr lang="fr-FR" sz="800" dirty="0">
                <a:solidFill>
                  <a:prstClr val="black">
                    <a:lumMod val="75000"/>
                    <a:lumOff val="25000"/>
                  </a:prstClr>
                </a:solidFill>
                <a:latin typeface="Calibri" panose="020F0502020204030204" pitchFamily="34" charset="0"/>
              </a:rPr>
              <a:t>le BOOK de l'assurance.</a:t>
            </a:r>
          </a:p>
        </p:txBody>
      </p:sp>
      <p:sp>
        <p:nvSpPr>
          <p:cNvPr id="44" name="Rectangle 43"/>
          <p:cNvSpPr/>
          <p:nvPr/>
        </p:nvSpPr>
        <p:spPr>
          <a:xfrm>
            <a:off x="211960" y="1262727"/>
            <a:ext cx="997742" cy="525316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solidFill>
                  <a:prstClr val="black">
                    <a:lumMod val="65000"/>
                    <a:lumOff val="35000"/>
                  </a:prstClr>
                </a:solidFill>
                <a:latin typeface="Calibri" panose="020F0502020204030204" pitchFamily="34" charset="0"/>
              </a:rPr>
              <a:t>Santé</a:t>
            </a:r>
            <a:endParaRPr lang="fr-FR" sz="1200" b="1" dirty="0">
              <a:solidFill>
                <a:prstClr val="black">
                  <a:lumMod val="65000"/>
                  <a:lumOff val="35000"/>
                </a:prstClr>
              </a:solidFill>
              <a:latin typeface="Calibri" panose="020F0502020204030204" pitchFamily="34" charset="0"/>
            </a:endParaRPr>
          </a:p>
        </p:txBody>
      </p:sp>
      <p:sp>
        <p:nvSpPr>
          <p:cNvPr id="45" name="Rectangle 44"/>
          <p:cNvSpPr/>
          <p:nvPr/>
        </p:nvSpPr>
        <p:spPr>
          <a:xfrm>
            <a:off x="1273290" y="1262934"/>
            <a:ext cx="2152289" cy="3422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prstClr val="black">
                    <a:lumMod val="65000"/>
                    <a:lumOff val="35000"/>
                  </a:prstClr>
                </a:solidFill>
                <a:latin typeface="Calibri" panose="020F0502020204030204" pitchFamily="34" charset="0"/>
              </a:rPr>
              <a:t>La fiche </a:t>
            </a:r>
            <a:r>
              <a:rPr lang="fr-FR" sz="900" b="1" dirty="0" smtClean="0">
                <a:solidFill>
                  <a:prstClr val="black">
                    <a:lumMod val="65000"/>
                    <a:lumOff val="35000"/>
                  </a:prstClr>
                </a:solidFill>
                <a:latin typeface="Calibri" panose="020F0502020204030204" pitchFamily="34" charset="0"/>
              </a:rPr>
              <a:t>Santé </a:t>
            </a:r>
            <a:r>
              <a:rPr lang="fr-FR" sz="900" b="1" dirty="0">
                <a:solidFill>
                  <a:prstClr val="black">
                    <a:lumMod val="65000"/>
                    <a:lumOff val="35000"/>
                  </a:prstClr>
                </a:solidFill>
                <a:latin typeface="Calibri" panose="020F0502020204030204" pitchFamily="34" charset="0"/>
              </a:rPr>
              <a:t>du BOOK de l'assurance</a:t>
            </a:r>
          </a:p>
        </p:txBody>
      </p:sp>
      <p:sp>
        <p:nvSpPr>
          <p:cNvPr id="46" name="Rectangle 45"/>
          <p:cNvSpPr/>
          <p:nvPr/>
        </p:nvSpPr>
        <p:spPr>
          <a:xfrm>
            <a:off x="1273290" y="1698972"/>
            <a:ext cx="2152289" cy="3422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prstClr val="black">
                    <a:lumMod val="65000"/>
                    <a:lumOff val="35000"/>
                  </a:prstClr>
                </a:solidFill>
                <a:latin typeface="Calibri" panose="020F0502020204030204" pitchFamily="34" charset="0"/>
              </a:rPr>
              <a:t>La fiche produit </a:t>
            </a:r>
            <a:r>
              <a:rPr lang="fr-FR" sz="900" b="1" dirty="0" smtClean="0">
                <a:solidFill>
                  <a:prstClr val="black">
                    <a:lumMod val="65000"/>
                    <a:lumOff val="35000"/>
                  </a:prstClr>
                </a:solidFill>
                <a:latin typeface="Calibri" panose="020F0502020204030204" pitchFamily="34" charset="0"/>
              </a:rPr>
              <a:t>Santé </a:t>
            </a:r>
            <a:r>
              <a:rPr lang="fr-FR" sz="900" b="1" dirty="0">
                <a:solidFill>
                  <a:prstClr val="black">
                    <a:lumMod val="65000"/>
                    <a:lumOff val="35000"/>
                  </a:prstClr>
                </a:solidFill>
                <a:latin typeface="Calibri" panose="020F0502020204030204" pitchFamily="34" charset="0"/>
              </a:rPr>
              <a:t>(client)</a:t>
            </a:r>
          </a:p>
        </p:txBody>
      </p:sp>
      <p:sp>
        <p:nvSpPr>
          <p:cNvPr id="48" name="Rectangle 47"/>
          <p:cNvSpPr/>
          <p:nvPr/>
        </p:nvSpPr>
        <p:spPr>
          <a:xfrm>
            <a:off x="6899030" y="1262934"/>
            <a:ext cx="598045" cy="342206"/>
          </a:xfrm>
          <a:prstGeom prst="rect">
            <a:avLst/>
          </a:prstGeom>
          <a:solidFill>
            <a:schemeClr val="bg1"/>
          </a:solidFill>
          <a:ln w="3175">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smtClean="0">
                <a:solidFill>
                  <a:prstClr val="black">
                    <a:lumMod val="75000"/>
                    <a:lumOff val="25000"/>
                  </a:prstClr>
                </a:solidFill>
                <a:latin typeface="Calibri" panose="020F0502020204030204" pitchFamily="34" charset="0"/>
                <a:hlinkClick r:id="rId2"/>
              </a:rPr>
              <a:t>Clic ici</a:t>
            </a:r>
            <a:endParaRPr lang="fr-FR" sz="900" dirty="0">
              <a:solidFill>
                <a:prstClr val="black">
                  <a:lumMod val="75000"/>
                  <a:lumOff val="25000"/>
                </a:prstClr>
              </a:solidFill>
              <a:latin typeface="Calibri" panose="020F0502020204030204" pitchFamily="34" charset="0"/>
            </a:endParaRPr>
          </a:p>
        </p:txBody>
      </p:sp>
      <p:sp>
        <p:nvSpPr>
          <p:cNvPr id="49" name="Rectangle 48"/>
          <p:cNvSpPr/>
          <p:nvPr/>
        </p:nvSpPr>
        <p:spPr>
          <a:xfrm>
            <a:off x="3528743" y="1698023"/>
            <a:ext cx="3312368" cy="342206"/>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800" dirty="0">
                <a:solidFill>
                  <a:prstClr val="black">
                    <a:lumMod val="75000"/>
                    <a:lumOff val="25000"/>
                  </a:prstClr>
                </a:solidFill>
                <a:latin typeface="Calibri" panose="020F0502020204030204" pitchFamily="34" charset="0"/>
              </a:rPr>
              <a:t>Présenter de manière synthétique notre offre </a:t>
            </a:r>
            <a:r>
              <a:rPr lang="fr-FR" sz="800" dirty="0" smtClean="0">
                <a:solidFill>
                  <a:prstClr val="black">
                    <a:lumMod val="75000"/>
                    <a:lumOff val="25000"/>
                  </a:prstClr>
                </a:solidFill>
                <a:latin typeface="Calibri" panose="020F0502020204030204" pitchFamily="34" charset="0"/>
              </a:rPr>
              <a:t>Santé au client. Envoyer </a:t>
            </a:r>
            <a:r>
              <a:rPr lang="fr-FR" sz="800" dirty="0">
                <a:solidFill>
                  <a:prstClr val="black">
                    <a:lumMod val="75000"/>
                    <a:lumOff val="25000"/>
                  </a:prstClr>
                </a:solidFill>
                <a:latin typeface="Calibri" panose="020F0502020204030204" pitchFamily="34" charset="0"/>
              </a:rPr>
              <a:t>au client le lien afin qu'il puisse </a:t>
            </a:r>
            <a:r>
              <a:rPr lang="fr-FR" sz="800" dirty="0" smtClean="0">
                <a:solidFill>
                  <a:prstClr val="black">
                    <a:lumMod val="75000"/>
                    <a:lumOff val="25000"/>
                  </a:prstClr>
                </a:solidFill>
                <a:latin typeface="Calibri" panose="020F0502020204030204" pitchFamily="34" charset="0"/>
              </a:rPr>
              <a:t>se documenter</a:t>
            </a:r>
            <a:r>
              <a:rPr lang="fr-FR" sz="800" dirty="0">
                <a:solidFill>
                  <a:prstClr val="black">
                    <a:lumMod val="75000"/>
                    <a:lumOff val="25000"/>
                  </a:prstClr>
                </a:solidFill>
                <a:latin typeface="Calibri" panose="020F0502020204030204" pitchFamily="34" charset="0"/>
              </a:rPr>
              <a:t>.</a:t>
            </a:r>
          </a:p>
        </p:txBody>
      </p:sp>
      <p:sp>
        <p:nvSpPr>
          <p:cNvPr id="61" name="Rectangle 60"/>
          <p:cNvSpPr/>
          <p:nvPr/>
        </p:nvSpPr>
        <p:spPr>
          <a:xfrm>
            <a:off x="3528743" y="2133113"/>
            <a:ext cx="3312368" cy="648071"/>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800" dirty="0" smtClean="0">
                <a:solidFill>
                  <a:prstClr val="black">
                    <a:lumMod val="75000"/>
                    <a:lumOff val="25000"/>
                  </a:prstClr>
                </a:solidFill>
                <a:latin typeface="Calibri" panose="020F0502020204030204" pitchFamily="34" charset="0"/>
              </a:rPr>
              <a:t>Accompagné des  CG, le </a:t>
            </a:r>
            <a:r>
              <a:rPr lang="fr-FR" sz="800" dirty="0">
                <a:solidFill>
                  <a:prstClr val="black">
                    <a:lumMod val="75000"/>
                    <a:lumOff val="25000"/>
                  </a:prstClr>
                </a:solidFill>
                <a:latin typeface="Calibri" panose="020F0502020204030204" pitchFamily="34" charset="0"/>
              </a:rPr>
              <a:t>document d’information </a:t>
            </a:r>
            <a:r>
              <a:rPr lang="fr-FR" sz="800" dirty="0" smtClean="0">
                <a:solidFill>
                  <a:prstClr val="black">
                    <a:lumMod val="75000"/>
                    <a:lumOff val="25000"/>
                  </a:prstClr>
                </a:solidFill>
                <a:latin typeface="Calibri" panose="020F0502020204030204" pitchFamily="34" charset="0"/>
              </a:rPr>
              <a:t> (IPID) présente </a:t>
            </a:r>
            <a:r>
              <a:rPr lang="fr-FR" sz="800" dirty="0">
                <a:solidFill>
                  <a:prstClr val="black">
                    <a:lumMod val="75000"/>
                    <a:lumOff val="25000"/>
                  </a:prstClr>
                </a:solidFill>
                <a:latin typeface="Calibri" panose="020F0502020204030204" pitchFamily="34" charset="0"/>
              </a:rPr>
              <a:t>un résumé des principales garanties et exclusions du </a:t>
            </a:r>
            <a:r>
              <a:rPr lang="fr-FR" sz="800" dirty="0" smtClean="0">
                <a:solidFill>
                  <a:prstClr val="black">
                    <a:lumMod val="75000"/>
                    <a:lumOff val="25000"/>
                  </a:prstClr>
                </a:solidFill>
                <a:latin typeface="Calibri" panose="020F0502020204030204" pitchFamily="34" charset="0"/>
              </a:rPr>
              <a:t>produit. </a:t>
            </a:r>
            <a:r>
              <a:rPr lang="fr-FR" sz="800" b="1" dirty="0" smtClean="0">
                <a:solidFill>
                  <a:prstClr val="black">
                    <a:lumMod val="75000"/>
                    <a:lumOff val="25000"/>
                  </a:prstClr>
                </a:solidFill>
                <a:latin typeface="Calibri" panose="020F0502020204030204" pitchFamily="34" charset="0"/>
              </a:rPr>
              <a:t>Il est édité lors de la souscription</a:t>
            </a:r>
            <a:r>
              <a:rPr lang="fr-FR" sz="800" b="1" dirty="0">
                <a:solidFill>
                  <a:prstClr val="black">
                    <a:lumMod val="75000"/>
                    <a:lumOff val="25000"/>
                  </a:prstClr>
                </a:solidFill>
                <a:latin typeface="Calibri" panose="020F0502020204030204" pitchFamily="34" charset="0"/>
              </a:rPr>
              <a:t> </a:t>
            </a:r>
            <a:r>
              <a:rPr lang="fr-FR" sz="800" b="1" dirty="0" smtClean="0">
                <a:solidFill>
                  <a:prstClr val="black">
                    <a:lumMod val="75000"/>
                    <a:lumOff val="25000"/>
                  </a:prstClr>
                </a:solidFill>
                <a:latin typeface="Calibri" panose="020F0502020204030204" pitchFamily="34" charset="0"/>
              </a:rPr>
              <a:t>du contrat et doit être remis au client en complément de l’avis de conseil. Il ne fait pas partie de la liasse destinée à l’assureur.</a:t>
            </a:r>
            <a:endParaRPr lang="fr-FR" sz="800" b="1" dirty="0">
              <a:solidFill>
                <a:prstClr val="black">
                  <a:lumMod val="75000"/>
                  <a:lumOff val="25000"/>
                </a:prstClr>
              </a:solidFill>
              <a:latin typeface="Calibri" panose="020F0502020204030204" pitchFamily="34" charset="0"/>
            </a:endParaRPr>
          </a:p>
        </p:txBody>
      </p:sp>
      <p:sp>
        <p:nvSpPr>
          <p:cNvPr id="62" name="Rectangle 61"/>
          <p:cNvSpPr/>
          <p:nvPr/>
        </p:nvSpPr>
        <p:spPr>
          <a:xfrm>
            <a:off x="1273290" y="2135010"/>
            <a:ext cx="2152289" cy="64807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smtClean="0">
                <a:solidFill>
                  <a:prstClr val="black">
                    <a:lumMod val="65000"/>
                    <a:lumOff val="35000"/>
                  </a:prstClr>
                </a:solidFill>
                <a:latin typeface="Calibri" panose="020F0502020204030204" pitchFamily="34" charset="0"/>
              </a:rPr>
              <a:t>Document d’information sur le produit d’assurance et conditions générales</a:t>
            </a:r>
            <a:endParaRPr lang="fr-FR" sz="900" b="1" dirty="0">
              <a:solidFill>
                <a:prstClr val="black">
                  <a:lumMod val="65000"/>
                  <a:lumOff val="35000"/>
                </a:prstClr>
              </a:solidFill>
              <a:latin typeface="Calibri" panose="020F0502020204030204" pitchFamily="34" charset="0"/>
            </a:endParaRPr>
          </a:p>
        </p:txBody>
      </p:sp>
      <p:sp>
        <p:nvSpPr>
          <p:cNvPr id="65" name="Rectangle 64"/>
          <p:cNvSpPr/>
          <p:nvPr/>
        </p:nvSpPr>
        <p:spPr>
          <a:xfrm>
            <a:off x="1273290" y="3672596"/>
            <a:ext cx="2152289" cy="3422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smtClean="0">
                <a:solidFill>
                  <a:prstClr val="black">
                    <a:lumMod val="65000"/>
                    <a:lumOff val="35000"/>
                  </a:prstClr>
                </a:solidFill>
                <a:latin typeface="Calibri" panose="020F0502020204030204" pitchFamily="34" charset="0"/>
              </a:rPr>
              <a:t>Simulateur de Remboursement </a:t>
            </a:r>
            <a:endParaRPr lang="fr-FR" sz="900" b="1" dirty="0">
              <a:solidFill>
                <a:prstClr val="black">
                  <a:lumMod val="65000"/>
                  <a:lumOff val="35000"/>
                </a:prstClr>
              </a:solidFill>
              <a:latin typeface="Calibri" panose="020F0502020204030204" pitchFamily="34" charset="0"/>
            </a:endParaRPr>
          </a:p>
          <a:p>
            <a:pPr algn="ctr"/>
            <a:r>
              <a:rPr lang="fr-FR" sz="900" b="1" dirty="0">
                <a:solidFill>
                  <a:prstClr val="black">
                    <a:lumMod val="65000"/>
                    <a:lumOff val="35000"/>
                  </a:prstClr>
                </a:solidFill>
                <a:latin typeface="Calibri" panose="020F0502020204030204" pitchFamily="34" charset="0"/>
              </a:rPr>
              <a:t>Santé</a:t>
            </a:r>
            <a:endParaRPr lang="fr-FR" sz="900" b="1" dirty="0" smtClean="0">
              <a:solidFill>
                <a:prstClr val="black">
                  <a:lumMod val="65000"/>
                  <a:lumOff val="35000"/>
                </a:prstClr>
              </a:solidFill>
              <a:latin typeface="Calibri" panose="020F0502020204030204" pitchFamily="34" charset="0"/>
            </a:endParaRPr>
          </a:p>
        </p:txBody>
      </p:sp>
      <p:sp>
        <p:nvSpPr>
          <p:cNvPr id="67" name="Rectangle 66"/>
          <p:cNvSpPr/>
          <p:nvPr/>
        </p:nvSpPr>
        <p:spPr>
          <a:xfrm>
            <a:off x="6899030" y="2135011"/>
            <a:ext cx="598045" cy="646174"/>
          </a:xfrm>
          <a:prstGeom prst="rect">
            <a:avLst/>
          </a:prstGeom>
          <a:solidFill>
            <a:schemeClr val="bg1"/>
          </a:solidFill>
          <a:ln w="3175">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smtClean="0">
                <a:solidFill>
                  <a:prstClr val="black">
                    <a:lumMod val="75000"/>
                    <a:lumOff val="25000"/>
                  </a:prstClr>
                </a:solidFill>
                <a:latin typeface="Calibri" panose="020F0502020204030204" pitchFamily="34" charset="0"/>
                <a:hlinkClick r:id="rId3"/>
              </a:rPr>
              <a:t>Clic ici</a:t>
            </a:r>
            <a:endParaRPr lang="fr-FR" sz="900" dirty="0">
              <a:solidFill>
                <a:prstClr val="black">
                  <a:lumMod val="75000"/>
                  <a:lumOff val="25000"/>
                </a:prstClr>
              </a:solidFill>
              <a:latin typeface="Calibri" panose="020F0502020204030204" pitchFamily="34" charset="0"/>
            </a:endParaRPr>
          </a:p>
        </p:txBody>
      </p:sp>
      <p:sp>
        <p:nvSpPr>
          <p:cNvPr id="75" name="Rectangle 74"/>
          <p:cNvSpPr/>
          <p:nvPr/>
        </p:nvSpPr>
        <p:spPr>
          <a:xfrm>
            <a:off x="6899030" y="1698972"/>
            <a:ext cx="598045" cy="341257"/>
          </a:xfrm>
          <a:prstGeom prst="rect">
            <a:avLst/>
          </a:prstGeom>
          <a:solidFill>
            <a:schemeClr val="bg1"/>
          </a:solidFill>
          <a:ln w="3175">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smtClean="0">
                <a:solidFill>
                  <a:prstClr val="black">
                    <a:lumMod val="75000"/>
                    <a:lumOff val="25000"/>
                  </a:prstClr>
                </a:solidFill>
                <a:latin typeface="Calibri" panose="020F0502020204030204" pitchFamily="34" charset="0"/>
                <a:hlinkClick r:id="rId4"/>
              </a:rPr>
              <a:t>Clic ici</a:t>
            </a:r>
            <a:endParaRPr lang="fr-FR" sz="900" dirty="0">
              <a:solidFill>
                <a:prstClr val="black">
                  <a:lumMod val="75000"/>
                  <a:lumOff val="25000"/>
                </a:prstClr>
              </a:solidFill>
              <a:latin typeface="Calibri" panose="020F0502020204030204" pitchFamily="34" charset="0"/>
            </a:endParaRPr>
          </a:p>
        </p:txBody>
      </p:sp>
      <p:sp>
        <p:nvSpPr>
          <p:cNvPr id="80" name="Rectangle 79"/>
          <p:cNvSpPr/>
          <p:nvPr/>
        </p:nvSpPr>
        <p:spPr>
          <a:xfrm>
            <a:off x="6899030" y="3672597"/>
            <a:ext cx="598045" cy="342206"/>
          </a:xfrm>
          <a:prstGeom prst="rect">
            <a:avLst/>
          </a:prstGeom>
          <a:solidFill>
            <a:schemeClr val="bg1"/>
          </a:solidFill>
          <a:ln w="3175">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smtClean="0">
                <a:solidFill>
                  <a:prstClr val="black">
                    <a:lumMod val="75000"/>
                    <a:lumOff val="25000"/>
                  </a:prstClr>
                </a:solidFill>
                <a:latin typeface="Calibri" panose="020F0502020204030204" pitchFamily="34" charset="0"/>
                <a:hlinkClick r:id="rId5"/>
              </a:rPr>
              <a:t>Clic ici</a:t>
            </a:r>
            <a:endParaRPr lang="fr-FR" sz="900" dirty="0">
              <a:solidFill>
                <a:prstClr val="black">
                  <a:lumMod val="75000"/>
                  <a:lumOff val="25000"/>
                </a:prstClr>
              </a:solidFill>
              <a:latin typeface="Calibri" panose="020F0502020204030204" pitchFamily="34" charset="0"/>
            </a:endParaRPr>
          </a:p>
        </p:txBody>
      </p:sp>
      <p:sp>
        <p:nvSpPr>
          <p:cNvPr id="82" name="Rectangle 81"/>
          <p:cNvSpPr/>
          <p:nvPr/>
        </p:nvSpPr>
        <p:spPr>
          <a:xfrm>
            <a:off x="3528743" y="3668803"/>
            <a:ext cx="3312368" cy="350739"/>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800" dirty="0">
                <a:solidFill>
                  <a:prstClr val="black">
                    <a:lumMod val="75000"/>
                    <a:lumOff val="25000"/>
                  </a:prstClr>
                </a:solidFill>
                <a:latin typeface="Calibri" panose="020F0502020204030204" pitchFamily="34" charset="0"/>
              </a:rPr>
              <a:t>En quelques clics, réalisez une estimation de votre reste à charge selon une dépense estimée de santé </a:t>
            </a:r>
            <a:endParaRPr lang="fr-FR" sz="800" b="1" dirty="0">
              <a:solidFill>
                <a:prstClr val="black">
                  <a:lumMod val="75000"/>
                  <a:lumOff val="25000"/>
                </a:prstClr>
              </a:solidFill>
              <a:latin typeface="Calibri" panose="020F0502020204030204" pitchFamily="34" charset="0"/>
            </a:endParaRPr>
          </a:p>
        </p:txBody>
      </p:sp>
      <p:sp>
        <p:nvSpPr>
          <p:cNvPr id="24" name="Rectangle 23"/>
          <p:cNvSpPr/>
          <p:nvPr/>
        </p:nvSpPr>
        <p:spPr>
          <a:xfrm>
            <a:off x="1273290" y="2876913"/>
            <a:ext cx="2152289" cy="70185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prstClr val="black">
                    <a:lumMod val="65000"/>
                    <a:lumOff val="35000"/>
                  </a:prstClr>
                </a:solidFill>
                <a:latin typeface="Calibri" panose="020F0502020204030204" pitchFamily="34" charset="0"/>
              </a:rPr>
              <a:t>L’essentiel de la fonctionnalité  du Simulateur</a:t>
            </a:r>
            <a:endParaRPr lang="fr-FR" sz="900" b="1" dirty="0" smtClean="0">
              <a:solidFill>
                <a:prstClr val="black">
                  <a:lumMod val="65000"/>
                  <a:lumOff val="35000"/>
                </a:prstClr>
              </a:solidFill>
              <a:latin typeface="Calibri" panose="020F0502020204030204" pitchFamily="34" charset="0"/>
            </a:endParaRPr>
          </a:p>
        </p:txBody>
      </p:sp>
      <p:sp>
        <p:nvSpPr>
          <p:cNvPr id="25" name="Rectangle 24"/>
          <p:cNvSpPr/>
          <p:nvPr/>
        </p:nvSpPr>
        <p:spPr>
          <a:xfrm>
            <a:off x="6899030" y="2876913"/>
            <a:ext cx="598045" cy="701851"/>
          </a:xfrm>
          <a:prstGeom prst="rect">
            <a:avLst/>
          </a:prstGeom>
          <a:solidFill>
            <a:schemeClr val="bg1"/>
          </a:solidFill>
          <a:ln w="3175">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smtClean="0">
                <a:solidFill>
                  <a:prstClr val="black">
                    <a:lumMod val="75000"/>
                    <a:lumOff val="25000"/>
                  </a:prstClr>
                </a:solidFill>
                <a:latin typeface="Calibri" panose="020F0502020204030204" pitchFamily="34" charset="0"/>
                <a:hlinkClick r:id="rId6"/>
              </a:rPr>
              <a:t>Clic ici</a:t>
            </a:r>
            <a:endParaRPr lang="fr-FR" sz="1000" dirty="0">
              <a:solidFill>
                <a:prstClr val="black">
                  <a:lumMod val="75000"/>
                  <a:lumOff val="25000"/>
                </a:prstClr>
              </a:solidFill>
              <a:latin typeface="Calibri" panose="020F0502020204030204" pitchFamily="34" charset="0"/>
            </a:endParaRPr>
          </a:p>
        </p:txBody>
      </p:sp>
      <p:sp>
        <p:nvSpPr>
          <p:cNvPr id="26" name="Rectangle 25"/>
          <p:cNvSpPr/>
          <p:nvPr/>
        </p:nvSpPr>
        <p:spPr>
          <a:xfrm>
            <a:off x="3528743" y="2874068"/>
            <a:ext cx="3312368" cy="701851"/>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800" dirty="0" smtClean="0">
                <a:solidFill>
                  <a:prstClr val="black">
                    <a:lumMod val="75000"/>
                    <a:lumOff val="25000"/>
                  </a:prstClr>
                </a:solidFill>
                <a:latin typeface="Calibri" panose="020F0502020204030204" pitchFamily="34" charset="0"/>
              </a:rPr>
              <a:t>Tout savoir sur le nouveau simulateur : </a:t>
            </a:r>
          </a:p>
          <a:p>
            <a:r>
              <a:rPr lang="fr-FR" sz="800" dirty="0">
                <a:solidFill>
                  <a:prstClr val="black">
                    <a:lumMod val="75000"/>
                    <a:lumOff val="25000"/>
                  </a:prstClr>
                </a:solidFill>
                <a:latin typeface="Calibri" panose="020F0502020204030204" pitchFamily="34" charset="0"/>
              </a:rPr>
              <a:t>En complément des évolutions du remboursement de prestations 100% Santé, l’Etat a demandé aux Organismes Complémentaires d’Assurance Maladie de créer un simulateur de remboursement des prestations santé, selon la formule et / ou le produit choisi par l’utilisateur. </a:t>
            </a:r>
          </a:p>
        </p:txBody>
      </p:sp>
      <p:sp>
        <p:nvSpPr>
          <p:cNvPr id="27" name="Rectangle 26"/>
          <p:cNvSpPr/>
          <p:nvPr/>
        </p:nvSpPr>
        <p:spPr>
          <a:xfrm>
            <a:off x="1273290" y="4544672"/>
            <a:ext cx="2152289" cy="3422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prstClr val="black">
                    <a:lumMod val="65000"/>
                    <a:lumOff val="35000"/>
                  </a:prstClr>
                </a:solidFill>
                <a:latin typeface="Calibri" panose="020F0502020204030204" pitchFamily="34" charset="0"/>
              </a:rPr>
              <a:t>Exemples de remboursement </a:t>
            </a:r>
          </a:p>
          <a:p>
            <a:pPr algn="ctr"/>
            <a:r>
              <a:rPr lang="fr-FR" sz="900" b="1" dirty="0">
                <a:solidFill>
                  <a:prstClr val="black">
                    <a:lumMod val="65000"/>
                    <a:lumOff val="35000"/>
                  </a:prstClr>
                </a:solidFill>
                <a:latin typeface="Calibri" panose="020F0502020204030204" pitchFamily="34" charset="0"/>
              </a:rPr>
              <a:t>Régime Général</a:t>
            </a:r>
            <a:endParaRPr lang="fr-FR" sz="900" b="1" dirty="0" smtClean="0">
              <a:solidFill>
                <a:prstClr val="black">
                  <a:lumMod val="65000"/>
                  <a:lumOff val="35000"/>
                </a:prstClr>
              </a:solidFill>
              <a:latin typeface="Calibri" panose="020F0502020204030204" pitchFamily="34" charset="0"/>
            </a:endParaRPr>
          </a:p>
        </p:txBody>
      </p:sp>
      <p:sp>
        <p:nvSpPr>
          <p:cNvPr id="28" name="Rectangle 27"/>
          <p:cNvSpPr/>
          <p:nvPr/>
        </p:nvSpPr>
        <p:spPr>
          <a:xfrm>
            <a:off x="6899030" y="4547514"/>
            <a:ext cx="598045" cy="339363"/>
          </a:xfrm>
          <a:prstGeom prst="rect">
            <a:avLst/>
          </a:prstGeom>
          <a:solidFill>
            <a:schemeClr val="bg1"/>
          </a:solidFill>
          <a:ln w="3175">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smtClean="0">
                <a:solidFill>
                  <a:prstClr val="black">
                    <a:lumMod val="75000"/>
                    <a:lumOff val="25000"/>
                  </a:prstClr>
                </a:solidFill>
                <a:latin typeface="Calibri" panose="020F0502020204030204" pitchFamily="34" charset="0"/>
                <a:hlinkClick r:id="rId7"/>
              </a:rPr>
              <a:t>Clic ici</a:t>
            </a:r>
            <a:endParaRPr lang="fr-FR" sz="900" dirty="0">
              <a:solidFill>
                <a:prstClr val="black">
                  <a:lumMod val="75000"/>
                  <a:lumOff val="25000"/>
                </a:prstClr>
              </a:solidFill>
              <a:latin typeface="Calibri" panose="020F0502020204030204" pitchFamily="34" charset="0"/>
            </a:endParaRPr>
          </a:p>
        </p:txBody>
      </p:sp>
      <p:sp>
        <p:nvSpPr>
          <p:cNvPr id="29" name="Rectangle 28"/>
          <p:cNvSpPr/>
          <p:nvPr/>
        </p:nvSpPr>
        <p:spPr>
          <a:xfrm>
            <a:off x="3528743" y="4547515"/>
            <a:ext cx="3312368" cy="342206"/>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800" dirty="0" smtClean="0">
                <a:solidFill>
                  <a:prstClr val="black">
                    <a:lumMod val="75000"/>
                    <a:lumOff val="25000"/>
                  </a:prstClr>
                </a:solidFill>
                <a:latin typeface="Calibri" panose="020F0502020204030204" pitchFamily="34" charset="0"/>
              </a:rPr>
              <a:t>Retrouvez des exemples de remboursement de dépenses santé et restes à charge de clients sous le Régime Général</a:t>
            </a:r>
            <a:endParaRPr lang="fr-FR" sz="800" b="1" dirty="0">
              <a:solidFill>
                <a:prstClr val="black">
                  <a:lumMod val="75000"/>
                  <a:lumOff val="25000"/>
                </a:prstClr>
              </a:solidFill>
              <a:latin typeface="Calibri" panose="020F0502020204030204" pitchFamily="34" charset="0"/>
            </a:endParaRPr>
          </a:p>
        </p:txBody>
      </p:sp>
      <p:sp>
        <p:nvSpPr>
          <p:cNvPr id="30" name="Rectangle 29"/>
          <p:cNvSpPr/>
          <p:nvPr/>
        </p:nvSpPr>
        <p:spPr>
          <a:xfrm>
            <a:off x="1273290" y="4980710"/>
            <a:ext cx="2152289" cy="3422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prstClr val="black">
                    <a:lumMod val="65000"/>
                    <a:lumOff val="35000"/>
                  </a:prstClr>
                </a:solidFill>
                <a:latin typeface="Calibri" panose="020F0502020204030204" pitchFamily="34" charset="0"/>
              </a:rPr>
              <a:t>Le </a:t>
            </a:r>
            <a:r>
              <a:rPr lang="fr-FR" sz="900" b="1" dirty="0" smtClean="0">
                <a:solidFill>
                  <a:prstClr val="black">
                    <a:lumMod val="65000"/>
                    <a:lumOff val="35000"/>
                  </a:prstClr>
                </a:solidFill>
                <a:latin typeface="Calibri" panose="020F0502020204030204" pitchFamily="34" charset="0"/>
              </a:rPr>
              <a:t>comparateur Santé</a:t>
            </a:r>
          </a:p>
        </p:txBody>
      </p:sp>
      <p:sp>
        <p:nvSpPr>
          <p:cNvPr id="31" name="Rectangle 30"/>
          <p:cNvSpPr/>
          <p:nvPr/>
        </p:nvSpPr>
        <p:spPr>
          <a:xfrm>
            <a:off x="6899030" y="4982605"/>
            <a:ext cx="598045" cy="342205"/>
          </a:xfrm>
          <a:prstGeom prst="rect">
            <a:avLst/>
          </a:prstGeom>
          <a:solidFill>
            <a:schemeClr val="bg1"/>
          </a:solidFill>
          <a:ln w="3175">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smtClean="0">
                <a:solidFill>
                  <a:prstClr val="black">
                    <a:lumMod val="75000"/>
                    <a:lumOff val="25000"/>
                  </a:prstClr>
                </a:solidFill>
                <a:latin typeface="Calibri" panose="020F0502020204030204" pitchFamily="34" charset="0"/>
                <a:hlinkClick r:id="rId8"/>
              </a:rPr>
              <a:t>Clic ici</a:t>
            </a:r>
            <a:endParaRPr lang="fr-FR" sz="900" dirty="0">
              <a:solidFill>
                <a:prstClr val="black">
                  <a:lumMod val="75000"/>
                  <a:lumOff val="25000"/>
                </a:prstClr>
              </a:solidFill>
              <a:latin typeface="Calibri" panose="020F0502020204030204" pitchFamily="34" charset="0"/>
            </a:endParaRPr>
          </a:p>
        </p:txBody>
      </p:sp>
      <p:sp>
        <p:nvSpPr>
          <p:cNvPr id="32" name="Rectangle 31"/>
          <p:cNvSpPr/>
          <p:nvPr/>
        </p:nvSpPr>
        <p:spPr>
          <a:xfrm>
            <a:off x="3528743" y="4982605"/>
            <a:ext cx="3312368" cy="342206"/>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800" dirty="0">
                <a:solidFill>
                  <a:prstClr val="black">
                    <a:lumMod val="75000"/>
                    <a:lumOff val="25000"/>
                  </a:prstClr>
                </a:solidFill>
                <a:latin typeface="Calibri" panose="020F0502020204030204" pitchFamily="34" charset="0"/>
              </a:rPr>
              <a:t>Avoir une lecture rapide et simplifiée des contrats </a:t>
            </a:r>
            <a:r>
              <a:rPr lang="fr-FR" sz="800" dirty="0" smtClean="0">
                <a:solidFill>
                  <a:prstClr val="black">
                    <a:lumMod val="75000"/>
                    <a:lumOff val="25000"/>
                  </a:prstClr>
                </a:solidFill>
                <a:latin typeface="Calibri" panose="020F0502020204030204" pitchFamily="34" charset="0"/>
              </a:rPr>
              <a:t>SANTÉ concurrentes.</a:t>
            </a:r>
          </a:p>
        </p:txBody>
      </p:sp>
      <p:sp>
        <p:nvSpPr>
          <p:cNvPr id="35" name="Rectangle 34"/>
          <p:cNvSpPr/>
          <p:nvPr/>
        </p:nvSpPr>
        <p:spPr>
          <a:xfrm>
            <a:off x="1273290" y="4108634"/>
            <a:ext cx="2152289" cy="3422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prstClr val="black">
                    <a:lumMod val="65000"/>
                    <a:lumOff val="35000"/>
                  </a:prstClr>
                </a:solidFill>
                <a:latin typeface="Calibri" panose="020F0502020204030204" pitchFamily="34" charset="0"/>
              </a:rPr>
              <a:t>Exemples de remboursement </a:t>
            </a:r>
          </a:p>
          <a:p>
            <a:pPr algn="ctr"/>
            <a:r>
              <a:rPr lang="fr-FR" sz="900" b="1" dirty="0">
                <a:solidFill>
                  <a:prstClr val="black">
                    <a:lumMod val="65000"/>
                    <a:lumOff val="35000"/>
                  </a:prstClr>
                </a:solidFill>
                <a:latin typeface="Calibri" panose="020F0502020204030204" pitchFamily="34" charset="0"/>
              </a:rPr>
              <a:t>Régime </a:t>
            </a:r>
            <a:r>
              <a:rPr lang="fr-FR" sz="900" b="1" dirty="0" smtClean="0">
                <a:solidFill>
                  <a:prstClr val="black">
                    <a:lumMod val="65000"/>
                    <a:lumOff val="35000"/>
                  </a:prstClr>
                </a:solidFill>
                <a:latin typeface="Calibri" panose="020F0502020204030204" pitchFamily="34" charset="0"/>
              </a:rPr>
              <a:t>Alsace-Moselle</a:t>
            </a:r>
          </a:p>
        </p:txBody>
      </p:sp>
      <p:sp>
        <p:nvSpPr>
          <p:cNvPr id="36" name="Rectangle 35"/>
          <p:cNvSpPr/>
          <p:nvPr/>
        </p:nvSpPr>
        <p:spPr>
          <a:xfrm>
            <a:off x="3528743" y="4112426"/>
            <a:ext cx="3312368" cy="342205"/>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800" dirty="0" smtClean="0">
                <a:solidFill>
                  <a:prstClr val="black">
                    <a:lumMod val="75000"/>
                    <a:lumOff val="25000"/>
                  </a:prstClr>
                </a:solidFill>
                <a:latin typeface="Calibri" panose="020F0502020204030204" pitchFamily="34" charset="0"/>
              </a:rPr>
              <a:t>Retrouvez des exemples de remboursement de dépenses santé et restes à charge de clients sous le Régime Alsace Moselle</a:t>
            </a:r>
            <a:endParaRPr lang="fr-FR" sz="800" b="1" dirty="0">
              <a:solidFill>
                <a:prstClr val="black">
                  <a:lumMod val="75000"/>
                  <a:lumOff val="25000"/>
                </a:prstClr>
              </a:solidFill>
              <a:latin typeface="Calibri" panose="020F0502020204030204" pitchFamily="34" charset="0"/>
            </a:endParaRPr>
          </a:p>
        </p:txBody>
      </p:sp>
      <p:sp>
        <p:nvSpPr>
          <p:cNvPr id="37" name="Rectangle 36"/>
          <p:cNvSpPr/>
          <p:nvPr/>
        </p:nvSpPr>
        <p:spPr>
          <a:xfrm>
            <a:off x="6899030" y="4108635"/>
            <a:ext cx="598045" cy="352562"/>
          </a:xfrm>
          <a:prstGeom prst="rect">
            <a:avLst/>
          </a:prstGeom>
          <a:solidFill>
            <a:schemeClr val="bg1"/>
          </a:solidFill>
          <a:ln w="3175">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smtClean="0">
                <a:solidFill>
                  <a:prstClr val="black">
                    <a:lumMod val="75000"/>
                    <a:lumOff val="25000"/>
                  </a:prstClr>
                </a:solidFill>
                <a:latin typeface="Calibri" panose="020F0502020204030204" pitchFamily="34" charset="0"/>
                <a:hlinkClick r:id="rId9"/>
              </a:rPr>
              <a:t>Clic ici</a:t>
            </a:r>
            <a:endParaRPr lang="fr-FR" sz="900" dirty="0">
              <a:solidFill>
                <a:prstClr val="black">
                  <a:lumMod val="75000"/>
                  <a:lumOff val="25000"/>
                </a:prstClr>
              </a:solidFill>
              <a:latin typeface="Calibri" panose="020F0502020204030204" pitchFamily="34" charset="0"/>
            </a:endParaRPr>
          </a:p>
        </p:txBody>
      </p:sp>
      <p:sp>
        <p:nvSpPr>
          <p:cNvPr id="38" name="Rectangle 37"/>
          <p:cNvSpPr/>
          <p:nvPr/>
        </p:nvSpPr>
        <p:spPr>
          <a:xfrm>
            <a:off x="1273290" y="5416748"/>
            <a:ext cx="2152289" cy="42924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smtClean="0">
                <a:solidFill>
                  <a:prstClr val="black">
                    <a:lumMod val="65000"/>
                    <a:lumOff val="35000"/>
                  </a:prstClr>
                </a:solidFill>
                <a:latin typeface="Calibri" panose="020F0502020204030204" pitchFamily="34" charset="0"/>
              </a:rPr>
              <a:t>OAV 100</a:t>
            </a:r>
            <a:r>
              <a:rPr lang="fr-FR" sz="900" b="1" dirty="0">
                <a:solidFill>
                  <a:prstClr val="black">
                    <a:lumMod val="65000"/>
                    <a:lumOff val="35000"/>
                  </a:prstClr>
                </a:solidFill>
                <a:latin typeface="Calibri" panose="020F0502020204030204" pitchFamily="34" charset="0"/>
              </a:rPr>
              <a:t>% Santé</a:t>
            </a:r>
          </a:p>
        </p:txBody>
      </p:sp>
      <p:sp>
        <p:nvSpPr>
          <p:cNvPr id="39" name="Rectangle 38"/>
          <p:cNvSpPr/>
          <p:nvPr/>
        </p:nvSpPr>
        <p:spPr>
          <a:xfrm>
            <a:off x="6899030" y="5416747"/>
            <a:ext cx="598045" cy="430191"/>
          </a:xfrm>
          <a:prstGeom prst="rect">
            <a:avLst/>
          </a:prstGeom>
          <a:solidFill>
            <a:schemeClr val="bg1"/>
          </a:solidFill>
          <a:ln w="3175">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smtClean="0">
                <a:solidFill>
                  <a:prstClr val="black">
                    <a:lumMod val="75000"/>
                    <a:lumOff val="25000"/>
                  </a:prstClr>
                </a:solidFill>
                <a:latin typeface="Calibri" panose="020F0502020204030204" pitchFamily="34" charset="0"/>
                <a:hlinkClick r:id="rId10"/>
              </a:rPr>
              <a:t>Clic ici</a:t>
            </a:r>
            <a:endParaRPr lang="fr-FR" sz="900" dirty="0">
              <a:solidFill>
                <a:prstClr val="black">
                  <a:lumMod val="75000"/>
                  <a:lumOff val="25000"/>
                </a:prstClr>
              </a:solidFill>
              <a:latin typeface="Calibri" panose="020F0502020204030204" pitchFamily="34" charset="0"/>
            </a:endParaRPr>
          </a:p>
        </p:txBody>
      </p:sp>
      <p:sp>
        <p:nvSpPr>
          <p:cNvPr id="40" name="Rectangle 39"/>
          <p:cNvSpPr/>
          <p:nvPr/>
        </p:nvSpPr>
        <p:spPr>
          <a:xfrm>
            <a:off x="3528743" y="5417695"/>
            <a:ext cx="3312368" cy="429244"/>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800" dirty="0">
                <a:solidFill>
                  <a:prstClr val="black">
                    <a:lumMod val="75000"/>
                    <a:lumOff val="25000"/>
                  </a:prstClr>
                </a:solidFill>
                <a:latin typeface="Calibri" panose="020F0502020204030204" pitchFamily="34" charset="0"/>
              </a:rPr>
              <a:t>Une réforme </a:t>
            </a:r>
            <a:r>
              <a:rPr lang="fr-FR" sz="800" dirty="0" smtClean="0">
                <a:solidFill>
                  <a:prstClr val="black">
                    <a:lumMod val="75000"/>
                    <a:lumOff val="25000"/>
                  </a:prstClr>
                </a:solidFill>
                <a:latin typeface="Calibri" panose="020F0502020204030204" pitchFamily="34" charset="0"/>
              </a:rPr>
              <a:t>attendue : La </a:t>
            </a:r>
            <a:r>
              <a:rPr lang="fr-FR" sz="800" dirty="0">
                <a:solidFill>
                  <a:prstClr val="black">
                    <a:lumMod val="75000"/>
                    <a:lumOff val="25000"/>
                  </a:prstClr>
                </a:solidFill>
                <a:latin typeface="Calibri" panose="020F0502020204030204" pitchFamily="34" charset="0"/>
              </a:rPr>
              <a:t>réforme « 100% Santé » a pour objectif de donner aux assurés l’accès à des soins de qualité sans reste à charge.</a:t>
            </a:r>
          </a:p>
        </p:txBody>
      </p:sp>
      <p:sp>
        <p:nvSpPr>
          <p:cNvPr id="41" name="Rectangle 40"/>
          <p:cNvSpPr/>
          <p:nvPr/>
        </p:nvSpPr>
        <p:spPr>
          <a:xfrm>
            <a:off x="1273290" y="5939823"/>
            <a:ext cx="2152289" cy="57606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smtClean="0">
                <a:solidFill>
                  <a:prstClr val="black">
                    <a:lumMod val="65000"/>
                    <a:lumOff val="35000"/>
                  </a:prstClr>
                </a:solidFill>
                <a:latin typeface="Calibri" panose="020F0502020204030204" pitchFamily="34" charset="0"/>
              </a:rPr>
              <a:t>Mémo </a:t>
            </a:r>
            <a:r>
              <a:rPr lang="fr-FR" sz="900" b="1" dirty="0" err="1" smtClean="0">
                <a:solidFill>
                  <a:prstClr val="black">
                    <a:lumMod val="65000"/>
                    <a:lumOff val="35000"/>
                  </a:prstClr>
                </a:solidFill>
                <a:latin typeface="Calibri" panose="020F0502020204030204" pitchFamily="34" charset="0"/>
              </a:rPr>
              <a:t>SantéClair</a:t>
            </a:r>
            <a:endParaRPr lang="fr-FR" sz="900" b="1" dirty="0">
              <a:solidFill>
                <a:prstClr val="black">
                  <a:lumMod val="65000"/>
                  <a:lumOff val="35000"/>
                </a:prstClr>
              </a:solidFill>
              <a:latin typeface="Calibri" panose="020F0502020204030204" pitchFamily="34" charset="0"/>
            </a:endParaRPr>
          </a:p>
        </p:txBody>
      </p:sp>
      <p:sp>
        <p:nvSpPr>
          <p:cNvPr id="42" name="Rectangle 41"/>
          <p:cNvSpPr/>
          <p:nvPr/>
        </p:nvSpPr>
        <p:spPr>
          <a:xfrm>
            <a:off x="6899030" y="5939823"/>
            <a:ext cx="598045" cy="576063"/>
          </a:xfrm>
          <a:prstGeom prst="rect">
            <a:avLst/>
          </a:prstGeom>
          <a:solidFill>
            <a:schemeClr val="bg1"/>
          </a:solidFill>
          <a:ln w="3175">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smtClean="0">
                <a:solidFill>
                  <a:prstClr val="black">
                    <a:lumMod val="75000"/>
                    <a:lumOff val="25000"/>
                  </a:prstClr>
                </a:solidFill>
                <a:latin typeface="Calibri" panose="020F0502020204030204" pitchFamily="34" charset="0"/>
                <a:hlinkClick r:id="rId11"/>
              </a:rPr>
              <a:t>Clic ici</a:t>
            </a:r>
            <a:endParaRPr lang="fr-FR" sz="900" dirty="0">
              <a:solidFill>
                <a:prstClr val="black">
                  <a:lumMod val="75000"/>
                  <a:lumOff val="25000"/>
                </a:prstClr>
              </a:solidFill>
              <a:latin typeface="Calibri" panose="020F0502020204030204" pitchFamily="34" charset="0"/>
            </a:endParaRPr>
          </a:p>
        </p:txBody>
      </p:sp>
      <p:sp>
        <p:nvSpPr>
          <p:cNvPr id="47" name="Rectangle 46"/>
          <p:cNvSpPr/>
          <p:nvPr/>
        </p:nvSpPr>
        <p:spPr>
          <a:xfrm>
            <a:off x="3528743" y="5939823"/>
            <a:ext cx="3312368" cy="576063"/>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800" dirty="0">
                <a:solidFill>
                  <a:prstClr val="black">
                    <a:lumMod val="75000"/>
                    <a:lumOff val="25000"/>
                  </a:prstClr>
                </a:solidFill>
                <a:latin typeface="Calibri" panose="020F0502020204030204" pitchFamily="34" charset="0"/>
              </a:rPr>
              <a:t>Le nouveau portail qui rassemble l’intégralité des services </a:t>
            </a:r>
            <a:r>
              <a:rPr lang="fr-FR" sz="800" dirty="0" err="1" smtClean="0">
                <a:solidFill>
                  <a:prstClr val="black">
                    <a:lumMod val="75000"/>
                    <a:lumOff val="25000"/>
                  </a:prstClr>
                </a:solidFill>
                <a:latin typeface="Calibri" panose="020F0502020204030204" pitchFamily="34" charset="0"/>
              </a:rPr>
              <a:t>Santéclair</a:t>
            </a:r>
            <a:r>
              <a:rPr lang="fr-FR" sz="800" dirty="0">
                <a:solidFill>
                  <a:prstClr val="black">
                    <a:lumMod val="75000"/>
                    <a:lumOff val="25000"/>
                  </a:prstClr>
                </a:solidFill>
                <a:latin typeface="Calibri" panose="020F0502020204030204" pitchFamily="34" charset="0"/>
              </a:rPr>
              <a:t>. Ces évolutions sont incluses dans toutes les formules de l’offre Santé à compter de septembre 2019</a:t>
            </a:r>
            <a:r>
              <a:rPr lang="fr-FR" sz="800" dirty="0" smtClean="0">
                <a:solidFill>
                  <a:prstClr val="black">
                    <a:lumMod val="75000"/>
                    <a:lumOff val="25000"/>
                  </a:prstClr>
                </a:solidFill>
                <a:latin typeface="Calibri" panose="020F0502020204030204" pitchFamily="34" charset="0"/>
              </a:rPr>
              <a:t>.</a:t>
            </a:r>
          </a:p>
        </p:txBody>
      </p:sp>
      <p:pic>
        <p:nvPicPr>
          <p:cNvPr id="50" name="Picture 4" descr="Résultat de recherche d'images pour &quot;nouveau&quot;"/>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033824" y="3387263"/>
            <a:ext cx="383002" cy="383002"/>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4" descr="Résultat de recherche d'images pour &quot;nouveau&quot;"/>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018201" y="5436215"/>
            <a:ext cx="383002" cy="383002"/>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4" descr="Résultat de recherche d'images pour &quot;nouveau&quot;"/>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018201" y="6036353"/>
            <a:ext cx="383002" cy="3830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793640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1"/>
          </p:nvPr>
        </p:nvSpPr>
        <p:spPr/>
        <p:txBody>
          <a:bodyPr/>
          <a:lstStyle/>
          <a:p>
            <a:fld id="{0536D7D7-E68B-4848-A580-3E20DDE126DB}" type="slidenum">
              <a:rPr lang="fr-FR" smtClean="0">
                <a:solidFill>
                  <a:prstClr val="white"/>
                </a:solidFill>
              </a:rPr>
              <a:pPr/>
              <a:t>26</a:t>
            </a:fld>
            <a:endParaRPr lang="fr-FR" dirty="0">
              <a:solidFill>
                <a:prstClr val="white"/>
              </a:solidFill>
            </a:endParaRPr>
          </a:p>
        </p:txBody>
      </p:sp>
      <p:sp>
        <p:nvSpPr>
          <p:cNvPr id="7" name="Titre 5"/>
          <p:cNvSpPr>
            <a:spLocks noGrp="1"/>
          </p:cNvSpPr>
          <p:nvPr>
            <p:ph type="title"/>
          </p:nvPr>
        </p:nvSpPr>
        <p:spPr>
          <a:xfrm>
            <a:off x="1043608" y="404664"/>
            <a:ext cx="3816424" cy="523220"/>
          </a:xfrm>
        </p:spPr>
        <p:txBody>
          <a:bodyPr/>
          <a:lstStyle/>
          <a:p>
            <a:r>
              <a:rPr lang="fr-FR" sz="2800" b="0" dirty="0" smtClean="0">
                <a:solidFill>
                  <a:srgbClr val="C00000"/>
                </a:solidFill>
                <a:latin typeface="Calibri" panose="020F0502020204030204" pitchFamily="34" charset="0"/>
                <a:cs typeface="Calibri" panose="020F0502020204030204" pitchFamily="34" charset="0"/>
              </a:rPr>
              <a:t>Tout savoir !</a:t>
            </a:r>
            <a:endParaRPr lang="fr-FR" sz="2800" b="0" dirty="0">
              <a:solidFill>
                <a:srgbClr val="C00000"/>
              </a:solidFill>
              <a:latin typeface="Calibri" panose="020F0502020204030204" pitchFamily="34" charset="0"/>
              <a:cs typeface="Calibri" panose="020F0502020204030204" pitchFamily="34" charset="0"/>
            </a:endParaRPr>
          </a:p>
        </p:txBody>
      </p:sp>
      <p:sp>
        <p:nvSpPr>
          <p:cNvPr id="8" name="ZoneTexte 7"/>
          <p:cNvSpPr txBox="1"/>
          <p:nvPr/>
        </p:nvSpPr>
        <p:spPr>
          <a:xfrm>
            <a:off x="279844" y="2924944"/>
            <a:ext cx="5332452" cy="1292662"/>
          </a:xfrm>
          <a:prstGeom prst="rect">
            <a:avLst/>
          </a:prstGeom>
          <a:noFill/>
        </p:spPr>
        <p:txBody>
          <a:bodyPr wrap="square" rtlCol="0">
            <a:spAutoFit/>
          </a:bodyPr>
          <a:lstStyle/>
          <a:p>
            <a:endParaRPr lang="fr-FR" sz="2000" b="1" dirty="0">
              <a:solidFill>
                <a:prstClr val="black">
                  <a:lumMod val="50000"/>
                  <a:lumOff val="50000"/>
                </a:prstClr>
              </a:solidFill>
              <a:latin typeface="Calibri" panose="020F0502020204030204" pitchFamily="34" charset="0"/>
            </a:endParaRPr>
          </a:p>
          <a:p>
            <a:pPr marL="285750" indent="-285750">
              <a:buFont typeface="Wingdings" panose="05000000000000000000" pitchFamily="2" charset="2"/>
              <a:buChar char="q"/>
            </a:pPr>
            <a:r>
              <a:rPr lang="fr-FR" sz="2000" b="1" dirty="0" smtClean="0">
                <a:solidFill>
                  <a:srgbClr val="C00000"/>
                </a:solidFill>
                <a:latin typeface="Calibri" panose="020F0502020204030204" pitchFamily="34" charset="0"/>
              </a:rPr>
              <a:t>NOUVEAUTÉ :</a:t>
            </a:r>
          </a:p>
          <a:p>
            <a:pPr lvl="1"/>
            <a:endParaRPr lang="fr-FR" sz="2000" b="1" dirty="0">
              <a:solidFill>
                <a:prstClr val="black">
                  <a:lumMod val="50000"/>
                  <a:lumOff val="50000"/>
                </a:prstClr>
              </a:solidFill>
              <a:latin typeface="Calibri" panose="020F0502020204030204" pitchFamily="34" charset="0"/>
            </a:endParaRPr>
          </a:p>
          <a:p>
            <a:pPr marL="800100" lvl="1" indent="-342900">
              <a:buFont typeface="Wingdings" panose="05000000000000000000" pitchFamily="2" charset="2"/>
              <a:buChar char="§"/>
            </a:pPr>
            <a:r>
              <a:rPr lang="fr-FR" dirty="0" smtClean="0">
                <a:solidFill>
                  <a:prstClr val="black">
                    <a:lumMod val="50000"/>
                    <a:lumOff val="50000"/>
                  </a:prstClr>
                </a:solidFill>
                <a:latin typeface="Calibri" panose="020F0502020204030204" pitchFamily="34" charset="0"/>
              </a:rPr>
              <a:t>Le </a:t>
            </a:r>
            <a:r>
              <a:rPr lang="fr-FR" dirty="0" err="1" smtClean="0">
                <a:solidFill>
                  <a:prstClr val="black">
                    <a:lumMod val="50000"/>
                    <a:lumOff val="50000"/>
                  </a:prstClr>
                </a:solidFill>
                <a:latin typeface="Calibri" panose="020F0502020204030204" pitchFamily="34" charset="0"/>
              </a:rPr>
              <a:t>mapping</a:t>
            </a:r>
            <a:r>
              <a:rPr lang="fr-FR" dirty="0" smtClean="0">
                <a:solidFill>
                  <a:prstClr val="black">
                    <a:lumMod val="50000"/>
                    <a:lumOff val="50000"/>
                  </a:prstClr>
                </a:solidFill>
                <a:latin typeface="Calibri" panose="020F0502020204030204" pitchFamily="34" charset="0"/>
              </a:rPr>
              <a:t> des Offres</a:t>
            </a:r>
          </a:p>
        </p:txBody>
      </p:sp>
      <p:pic>
        <p:nvPicPr>
          <p:cNvPr id="9"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9767" r="8916"/>
          <a:stretch/>
        </p:blipFill>
        <p:spPr bwMode="auto">
          <a:xfrm>
            <a:off x="5655980" y="138"/>
            <a:ext cx="3596540" cy="6857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6880258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nvPr>
        </p:nvSpPr>
        <p:spPr>
          <a:xfrm>
            <a:off x="1115898" y="256763"/>
            <a:ext cx="8028101" cy="892552"/>
          </a:xfrm>
        </p:spPr>
        <p:txBody>
          <a:bodyPr/>
          <a:lstStyle/>
          <a:p>
            <a:r>
              <a:rPr lang="fr-FR" sz="2000" b="0" dirty="0" smtClean="0">
                <a:solidFill>
                  <a:srgbClr val="C00000"/>
                </a:solidFill>
                <a:latin typeface="Calibri" panose="020F0502020204030204" pitchFamily="34" charset="0"/>
                <a:cs typeface="Calibri" panose="020F0502020204030204" pitchFamily="34" charset="0"/>
              </a:rPr>
              <a:t>Le </a:t>
            </a:r>
            <a:r>
              <a:rPr lang="fr-FR" sz="2000" b="0" dirty="0" err="1" smtClean="0">
                <a:solidFill>
                  <a:srgbClr val="C00000"/>
                </a:solidFill>
                <a:latin typeface="Calibri" panose="020F0502020204030204" pitchFamily="34" charset="0"/>
                <a:cs typeface="Calibri" panose="020F0502020204030204" pitchFamily="34" charset="0"/>
              </a:rPr>
              <a:t>mapping</a:t>
            </a:r>
            <a:r>
              <a:rPr lang="fr-FR" sz="2000" b="0" dirty="0" smtClean="0">
                <a:solidFill>
                  <a:srgbClr val="C00000"/>
                </a:solidFill>
                <a:latin typeface="Calibri" panose="020F0502020204030204" pitchFamily="34" charset="0"/>
                <a:cs typeface="Calibri" panose="020F0502020204030204" pitchFamily="34" charset="0"/>
              </a:rPr>
              <a:t> des offres</a:t>
            </a:r>
            <a:r>
              <a:rPr lang="fr-FR" sz="2400" cap="none" dirty="0" smtClean="0">
                <a:solidFill>
                  <a:srgbClr val="C00000"/>
                </a:solidFill>
                <a:latin typeface="Calibri" panose="020F0502020204030204" pitchFamily="34" charset="0"/>
                <a:cs typeface="Calibri" panose="020F0502020204030204" pitchFamily="34" charset="0"/>
              </a:rPr>
              <a:t/>
            </a:r>
            <a:br>
              <a:rPr lang="fr-FR" sz="2400" cap="none" dirty="0" smtClean="0">
                <a:solidFill>
                  <a:srgbClr val="C00000"/>
                </a:solidFill>
                <a:latin typeface="Calibri" panose="020F0502020204030204" pitchFamily="34" charset="0"/>
                <a:cs typeface="Calibri" panose="020F0502020204030204" pitchFamily="34" charset="0"/>
              </a:rPr>
            </a:br>
            <a:r>
              <a:rPr lang="fr-FR" sz="1600" b="0" cap="none" dirty="0" smtClean="0">
                <a:latin typeface="Calibri" panose="020F0502020204030204" pitchFamily="34" charset="0"/>
                <a:cs typeface="Calibri" panose="020F0502020204030204" pitchFamily="34" charset="0"/>
              </a:rPr>
              <a:t>Nouveau : Naviguez </a:t>
            </a:r>
            <a:r>
              <a:rPr lang="fr-FR" sz="1600" b="0" cap="none" dirty="0" smtClean="0">
                <a:solidFill>
                  <a:srgbClr val="C00000"/>
                </a:solidFill>
                <a:latin typeface="Calibri" panose="020F0502020204030204" pitchFamily="34" charset="0"/>
                <a:cs typeface="Calibri" panose="020F0502020204030204" pitchFamily="34" charset="0"/>
              </a:rPr>
              <a:t>en toute simplicité </a:t>
            </a:r>
            <a:r>
              <a:rPr lang="fr-FR" sz="1600" b="0" cap="none" dirty="0" smtClean="0">
                <a:latin typeface="Calibri" panose="020F0502020204030204" pitchFamily="34" charset="0"/>
                <a:cs typeface="Calibri" panose="020F0502020204030204" pitchFamily="34" charset="0"/>
              </a:rPr>
              <a:t>au sein des offres IARD pour maitriser l</a:t>
            </a:r>
            <a:r>
              <a:rPr lang="fr-FR" sz="1600" b="0" cap="none" dirty="0" smtClean="0">
                <a:solidFill>
                  <a:srgbClr val="C00000"/>
                </a:solidFill>
                <a:latin typeface="Calibri" panose="020F0502020204030204" pitchFamily="34" charset="0"/>
                <a:cs typeface="Calibri" panose="020F0502020204030204" pitchFamily="34" charset="0"/>
              </a:rPr>
              <a:t>’essentiel</a:t>
            </a:r>
            <a:r>
              <a:rPr lang="fr-FR" sz="1600" b="0" cap="none" dirty="0" smtClean="0">
                <a:latin typeface="Calibri" panose="020F0502020204030204" pitchFamily="34" charset="0"/>
                <a:cs typeface="Calibri" panose="020F0502020204030204" pitchFamily="34" charset="0"/>
              </a:rPr>
              <a:t> de chaque produit.</a:t>
            </a:r>
            <a:endParaRPr lang="fr-FR" sz="1600" b="0" cap="none" dirty="0">
              <a:latin typeface="Calibri" panose="020F0502020204030204" pitchFamily="34" charset="0"/>
              <a:cs typeface="Calibri" panose="020F0502020204030204" pitchFamily="34" charset="0"/>
            </a:endParaRPr>
          </a:p>
        </p:txBody>
      </p:sp>
      <p:sp>
        <p:nvSpPr>
          <p:cNvPr id="66" name="ZoneTexte 65"/>
          <p:cNvSpPr txBox="1"/>
          <p:nvPr/>
        </p:nvSpPr>
        <p:spPr>
          <a:xfrm>
            <a:off x="395536" y="1412130"/>
            <a:ext cx="7565655" cy="307777"/>
          </a:xfrm>
          <a:prstGeom prst="rect">
            <a:avLst/>
          </a:prstGeom>
          <a:noFill/>
        </p:spPr>
        <p:txBody>
          <a:bodyPr wrap="square" rtlCol="0">
            <a:spAutoFit/>
          </a:bodyPr>
          <a:lstStyle/>
          <a:p>
            <a:pPr marL="285750" indent="-285750">
              <a:buFont typeface="Wingdings" panose="05000000000000000000" pitchFamily="2" charset="2"/>
              <a:buChar char="q"/>
            </a:pPr>
            <a:r>
              <a:rPr lang="fr-FR" sz="1400" b="1" dirty="0" smtClean="0">
                <a:solidFill>
                  <a:srgbClr val="C00000"/>
                </a:solidFill>
                <a:latin typeface="Calibri" panose="020F0502020204030204" pitchFamily="34" charset="0"/>
              </a:rPr>
              <a:t>Le but du </a:t>
            </a:r>
            <a:r>
              <a:rPr lang="fr-FR" sz="1400" b="1" dirty="0" err="1" smtClean="0">
                <a:solidFill>
                  <a:srgbClr val="C00000"/>
                </a:solidFill>
                <a:latin typeface="Calibri" panose="020F0502020204030204" pitchFamily="34" charset="0"/>
              </a:rPr>
              <a:t>mapping</a:t>
            </a:r>
            <a:r>
              <a:rPr lang="fr-FR" sz="1400" b="1" dirty="0" smtClean="0">
                <a:solidFill>
                  <a:srgbClr val="C00000"/>
                </a:solidFill>
                <a:latin typeface="Calibri" panose="020F0502020204030204" pitchFamily="34" charset="0"/>
              </a:rPr>
              <a:t> est de vous présenter en quelques clics chaque offre et ses fonctionnalités :</a:t>
            </a:r>
            <a:endParaRPr lang="fr-FR" sz="1400" b="1" dirty="0">
              <a:solidFill>
                <a:srgbClr val="C00000"/>
              </a:solidFill>
              <a:latin typeface="Calibri" panose="020F0502020204030204" pitchFamily="34" charset="0"/>
            </a:endParaRPr>
          </a:p>
        </p:txBody>
      </p:sp>
      <p:pic>
        <p:nvPicPr>
          <p:cNvPr id="68" name="Picture 4" descr="Résultat de recherche d'images pour &quot;nouveau&quo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1952" y="260648"/>
            <a:ext cx="801872" cy="80187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7544" y="1966424"/>
            <a:ext cx="4860032" cy="21772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9" name="Picture 2" descr="Résultat de recherche d'images pour &quot;CLIC ICI&quot;"/>
          <p:cNvPicPr>
            <a:picLocks noChangeAspect="1" noChangeArrowheads="1"/>
          </p:cNvPicPr>
          <p:nvPr/>
        </p:nvPicPr>
        <p:blipFill>
          <a:blip r:embed="rId5" cstate="print">
            <a:lum bright="70000" contrast="-70000"/>
            <a:extLst>
              <a:ext uri="{28A0092B-C50C-407E-A947-70E740481C1C}">
                <a14:useLocalDpi xmlns:a14="http://schemas.microsoft.com/office/drawing/2010/main" val="0"/>
              </a:ext>
            </a:extLst>
          </a:blip>
          <a:srcRect/>
          <a:stretch>
            <a:fillRect/>
          </a:stretch>
        </p:blipFill>
        <p:spPr bwMode="auto">
          <a:xfrm>
            <a:off x="4329988" y="2852936"/>
            <a:ext cx="891722" cy="891722"/>
          </a:xfrm>
          <a:prstGeom prst="rect">
            <a:avLst/>
          </a:prstGeom>
          <a:noFill/>
          <a:extLst>
            <a:ext uri="{909E8E84-426E-40DD-AFC4-6F175D3DCCD1}">
              <a14:hiddenFill xmlns:a14="http://schemas.microsoft.com/office/drawing/2010/main">
                <a:solidFill>
                  <a:srgbClr val="FFFFFF"/>
                </a:solidFill>
              </a14:hiddenFill>
            </a:ext>
          </a:extLst>
        </p:spPr>
      </p:pic>
      <p:sp>
        <p:nvSpPr>
          <p:cNvPr id="70" name="ZoneTexte 69"/>
          <p:cNvSpPr txBox="1"/>
          <p:nvPr/>
        </p:nvSpPr>
        <p:spPr>
          <a:xfrm>
            <a:off x="7482851" y="2230395"/>
            <a:ext cx="1099063" cy="1631216"/>
          </a:xfrm>
          <a:prstGeom prst="rect">
            <a:avLst/>
          </a:prstGeom>
          <a:noFill/>
        </p:spPr>
        <p:txBody>
          <a:bodyPr wrap="square" rtlCol="0">
            <a:spAutoFit/>
          </a:bodyPr>
          <a:lstStyle/>
          <a:p>
            <a:pPr algn="ctr"/>
            <a:r>
              <a:rPr lang="fr-FR" sz="2000" b="1" dirty="0" smtClean="0">
                <a:solidFill>
                  <a:srgbClr val="C00000"/>
                </a:solidFill>
                <a:latin typeface="Calibri" panose="020F0502020204030204" pitchFamily="34" charset="0"/>
              </a:rPr>
              <a:t>Ouvrez et laissez-vous guider !</a:t>
            </a:r>
            <a:endParaRPr lang="fr-FR" sz="2000" b="1" dirty="0">
              <a:solidFill>
                <a:srgbClr val="C00000"/>
              </a:solidFill>
              <a:latin typeface="Calibri" panose="020F0502020204030204" pitchFamily="34" charset="0"/>
            </a:endParaRPr>
          </a:p>
        </p:txBody>
      </p:sp>
      <p:grpSp>
        <p:nvGrpSpPr>
          <p:cNvPr id="11" name="Groupe 10"/>
          <p:cNvGrpSpPr/>
          <p:nvPr/>
        </p:nvGrpSpPr>
        <p:grpSpPr>
          <a:xfrm>
            <a:off x="899592" y="4581128"/>
            <a:ext cx="2555894" cy="1951382"/>
            <a:chOff x="1050244" y="3978048"/>
            <a:chExt cx="3017699" cy="2536776"/>
          </a:xfrm>
        </p:grpSpPr>
        <p:pic>
          <p:nvPicPr>
            <p:cNvPr id="1029" name="Picture 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50244" y="3978048"/>
              <a:ext cx="3017699" cy="25367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9"/>
            <p:cNvSpPr/>
            <p:nvPr/>
          </p:nvSpPr>
          <p:spPr>
            <a:xfrm>
              <a:off x="3664843" y="5595342"/>
              <a:ext cx="403100" cy="6480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2" name="Rectangle avec flèche vers la gauche 11"/>
          <p:cNvSpPr/>
          <p:nvPr/>
        </p:nvSpPr>
        <p:spPr>
          <a:xfrm>
            <a:off x="5967778" y="1966424"/>
            <a:ext cx="2996710" cy="2159158"/>
          </a:xfrm>
          <a:prstGeom prst="leftArrowCallou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ZoneTexte 13"/>
          <p:cNvSpPr txBox="1"/>
          <p:nvPr/>
        </p:nvSpPr>
        <p:spPr>
          <a:xfrm>
            <a:off x="4495836" y="5302903"/>
            <a:ext cx="3536546" cy="253916"/>
          </a:xfrm>
          <a:prstGeom prst="rect">
            <a:avLst/>
          </a:prstGeom>
          <a:noFill/>
        </p:spPr>
        <p:txBody>
          <a:bodyPr wrap="none" rtlCol="0">
            <a:spAutoFit/>
          </a:bodyPr>
          <a:lstStyle/>
          <a:p>
            <a:r>
              <a:rPr lang="fr-FR" sz="1050" dirty="0" smtClean="0">
                <a:latin typeface="Calibri" panose="020F0502020204030204" pitchFamily="34" charset="0"/>
              </a:rPr>
              <a:t>Vous cliquerez ensuite sur la partie que vous souhaitez visiter</a:t>
            </a:r>
          </a:p>
        </p:txBody>
      </p:sp>
      <p:cxnSp>
        <p:nvCxnSpPr>
          <p:cNvPr id="16" name="Connecteur droit avec flèche 15"/>
          <p:cNvCxnSpPr>
            <a:stCxn id="14" idx="1"/>
          </p:cNvCxnSpPr>
          <p:nvPr/>
        </p:nvCxnSpPr>
        <p:spPr>
          <a:xfrm flipH="1" flipV="1">
            <a:off x="3114073" y="5085184"/>
            <a:ext cx="1381763" cy="34467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2" name="Connecteur droit avec flèche 71"/>
          <p:cNvCxnSpPr>
            <a:stCxn id="14" idx="1"/>
          </p:cNvCxnSpPr>
          <p:nvPr/>
        </p:nvCxnSpPr>
        <p:spPr>
          <a:xfrm flipH="1">
            <a:off x="3190875" y="5429861"/>
            <a:ext cx="1304961" cy="170839"/>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3" name="Connecteur droit avec flèche 72"/>
          <p:cNvCxnSpPr>
            <a:stCxn id="14" idx="1"/>
          </p:cNvCxnSpPr>
          <p:nvPr/>
        </p:nvCxnSpPr>
        <p:spPr>
          <a:xfrm flipH="1">
            <a:off x="3059832" y="5429861"/>
            <a:ext cx="1436004" cy="644609"/>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5496210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1"/>
          </p:nvPr>
        </p:nvSpPr>
        <p:spPr/>
        <p:txBody>
          <a:bodyPr/>
          <a:lstStyle/>
          <a:p>
            <a:fld id="{0536D7D7-E68B-4848-A580-3E20DDE126DB}" type="slidenum">
              <a:rPr lang="fr-FR" smtClean="0">
                <a:solidFill>
                  <a:prstClr val="white"/>
                </a:solidFill>
              </a:rPr>
              <a:pPr/>
              <a:t>28</a:t>
            </a:fld>
            <a:endParaRPr lang="fr-FR" dirty="0">
              <a:solidFill>
                <a:prstClr val="white"/>
              </a:solidFill>
            </a:endParaRPr>
          </a:p>
        </p:txBody>
      </p:sp>
      <p:sp>
        <p:nvSpPr>
          <p:cNvPr id="7" name="Titre 5"/>
          <p:cNvSpPr>
            <a:spLocks noGrp="1"/>
          </p:cNvSpPr>
          <p:nvPr>
            <p:ph type="title"/>
          </p:nvPr>
        </p:nvSpPr>
        <p:spPr>
          <a:xfrm>
            <a:off x="1043608" y="404664"/>
            <a:ext cx="3816424" cy="523220"/>
          </a:xfrm>
        </p:spPr>
        <p:txBody>
          <a:bodyPr/>
          <a:lstStyle/>
          <a:p>
            <a:r>
              <a:rPr lang="fr-FR" sz="2800" b="0" dirty="0" smtClean="0">
                <a:solidFill>
                  <a:srgbClr val="C00000"/>
                </a:solidFill>
                <a:latin typeface="Calibri" panose="020F0502020204030204" pitchFamily="34" charset="0"/>
                <a:cs typeface="Calibri" panose="020F0502020204030204" pitchFamily="34" charset="0"/>
              </a:rPr>
              <a:t>Tout savoir !</a:t>
            </a:r>
            <a:endParaRPr lang="fr-FR" sz="2800" b="0" dirty="0">
              <a:solidFill>
                <a:srgbClr val="C00000"/>
              </a:solidFill>
              <a:latin typeface="Calibri" panose="020F0502020204030204" pitchFamily="34" charset="0"/>
              <a:cs typeface="Calibri" panose="020F0502020204030204" pitchFamily="34" charset="0"/>
            </a:endParaRPr>
          </a:p>
        </p:txBody>
      </p:sp>
      <p:sp>
        <p:nvSpPr>
          <p:cNvPr id="8" name="ZoneTexte 7"/>
          <p:cNvSpPr txBox="1"/>
          <p:nvPr/>
        </p:nvSpPr>
        <p:spPr>
          <a:xfrm>
            <a:off x="346774" y="2636912"/>
            <a:ext cx="5332452" cy="1015663"/>
          </a:xfrm>
          <a:prstGeom prst="rect">
            <a:avLst/>
          </a:prstGeom>
          <a:noFill/>
        </p:spPr>
        <p:txBody>
          <a:bodyPr wrap="square" rtlCol="0">
            <a:spAutoFit/>
          </a:bodyPr>
          <a:lstStyle/>
          <a:p>
            <a:endParaRPr lang="fr-FR" sz="2000" b="1" dirty="0">
              <a:solidFill>
                <a:prstClr val="black">
                  <a:lumMod val="50000"/>
                  <a:lumOff val="50000"/>
                </a:prstClr>
              </a:solidFill>
              <a:latin typeface="Calibri" panose="020F0502020204030204" pitchFamily="34" charset="0"/>
            </a:endParaRPr>
          </a:p>
          <a:p>
            <a:pPr marL="285750" indent="-285750">
              <a:buFont typeface="Wingdings" panose="05000000000000000000" pitchFamily="2" charset="2"/>
              <a:buChar char="q"/>
            </a:pPr>
            <a:r>
              <a:rPr lang="fr-FR" sz="2000" b="1" dirty="0" smtClean="0">
                <a:solidFill>
                  <a:srgbClr val="C00000"/>
                </a:solidFill>
                <a:latin typeface="Calibri" panose="020F0502020204030204" pitchFamily="34" charset="0"/>
              </a:rPr>
              <a:t>LES NUMÉROS UTILES </a:t>
            </a:r>
          </a:p>
          <a:p>
            <a:pPr lvl="1"/>
            <a:endParaRPr lang="fr-FR" sz="2000" b="1" dirty="0">
              <a:solidFill>
                <a:prstClr val="black">
                  <a:lumMod val="50000"/>
                  <a:lumOff val="50000"/>
                </a:prstClr>
              </a:solidFill>
              <a:latin typeface="Calibri" panose="020F0502020204030204" pitchFamily="34" charset="0"/>
            </a:endParaRPr>
          </a:p>
        </p:txBody>
      </p:sp>
      <p:pic>
        <p:nvPicPr>
          <p:cNvPr id="9"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9767" r="8916"/>
          <a:stretch/>
        </p:blipFill>
        <p:spPr bwMode="auto">
          <a:xfrm>
            <a:off x="5655980" y="138"/>
            <a:ext cx="3596540" cy="6857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2877714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1"/>
          </p:nvPr>
        </p:nvSpPr>
        <p:spPr/>
        <p:txBody>
          <a:bodyPr/>
          <a:lstStyle/>
          <a:p>
            <a:fld id="{0536D7D7-E68B-4848-A580-3E20DDE126DB}" type="slidenum">
              <a:rPr lang="fr-FR" smtClean="0">
                <a:solidFill>
                  <a:prstClr val="white"/>
                </a:solidFill>
              </a:rPr>
              <a:pPr/>
              <a:t>29</a:t>
            </a:fld>
            <a:endParaRPr lang="fr-FR" dirty="0">
              <a:solidFill>
                <a:prstClr val="white"/>
              </a:solidFill>
            </a:endParaRPr>
          </a:p>
        </p:txBody>
      </p:sp>
      <p:sp>
        <p:nvSpPr>
          <p:cNvPr id="4" name="Rectangle 3"/>
          <p:cNvSpPr/>
          <p:nvPr/>
        </p:nvSpPr>
        <p:spPr>
          <a:xfrm>
            <a:off x="899592" y="44624"/>
            <a:ext cx="3816424" cy="11521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2">
            <a:extLst>
              <a:ext uri="{FF2B5EF4-FFF2-40B4-BE49-F238E27FC236}">
                <a16:creationId xmlns="" xmlns:a16="http://schemas.microsoft.com/office/drawing/2014/main" id="{ADECAAB9-D10D-4478-AC2E-36519F8A1C85}"/>
              </a:ext>
            </a:extLst>
          </p:cNvPr>
          <p:cNvPicPr>
            <a:picLocks noChangeAspect="1" noChangeArrowheads="1"/>
          </p:cNvPicPr>
          <p:nvPr/>
        </p:nvPicPr>
        <p:blipFill>
          <a:blip r:embed="rId2" cstate="print">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2555776" y="3284984"/>
            <a:ext cx="1660391" cy="6018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Espace réservé du texte 6"/>
          <p:cNvSpPr txBox="1">
            <a:spLocks/>
          </p:cNvSpPr>
          <p:nvPr/>
        </p:nvSpPr>
        <p:spPr>
          <a:xfrm>
            <a:off x="-180528" y="48469"/>
            <a:ext cx="5544616" cy="6093296"/>
          </a:xfrm>
          <a:prstGeom prst="rect">
            <a:avLst/>
          </a:prstGeom>
        </p:spPr>
        <p:txBody>
          <a:bodyPr vert="horz" lIns="91440" tIns="45720" rIns="91440" bIns="45720" rtlCol="0">
            <a:noAutofit/>
          </a:bodyPr>
          <a:lstStyle>
            <a:lvl1pPr marL="0" indent="0" algn="l" defTabSz="914400" rtl="0" eaLnBrk="1" latinLnBrk="0" hangingPunct="1">
              <a:spcBef>
                <a:spcPts val="0"/>
              </a:spcBef>
              <a:spcAft>
                <a:spcPts val="300"/>
              </a:spcAft>
              <a:buFontTx/>
              <a:buNone/>
              <a:defRPr sz="2200" b="1" kern="1200" cap="all" baseline="0">
                <a:solidFill>
                  <a:schemeClr val="tx1">
                    <a:lumMod val="50000"/>
                    <a:lumOff val="50000"/>
                  </a:schemeClr>
                </a:solidFill>
                <a:latin typeface="+mn-lt"/>
                <a:ea typeface="+mn-ea"/>
                <a:cs typeface="+mn-cs"/>
              </a:defRPr>
            </a:lvl1pPr>
            <a:lvl2pPr marL="0" indent="0" algn="l" defTabSz="914400" rtl="0" eaLnBrk="1" latinLnBrk="0" hangingPunct="1">
              <a:spcBef>
                <a:spcPts val="0"/>
              </a:spcBef>
              <a:buFontTx/>
              <a:buNone/>
              <a:defRPr sz="1800" b="1" kern="1200" cap="all" baseline="0">
                <a:solidFill>
                  <a:schemeClr val="tx1">
                    <a:lumMod val="50000"/>
                    <a:lumOff val="50000"/>
                  </a:schemeClr>
                </a:solidFill>
                <a:latin typeface="+mn-lt"/>
                <a:ea typeface="+mn-ea"/>
                <a:cs typeface="+mn-cs"/>
              </a:defRPr>
            </a:lvl2pPr>
            <a:lvl3pPr marL="0" indent="0" algn="l" defTabSz="914400" rtl="0" eaLnBrk="1" latinLnBrk="0" hangingPunct="1">
              <a:spcBef>
                <a:spcPts val="0"/>
              </a:spcBef>
              <a:buClr>
                <a:schemeClr val="accent1"/>
              </a:buClr>
              <a:buFontTx/>
              <a:buNone/>
              <a:defRPr sz="1600" b="0" kern="1200" cap="all" baseline="0">
                <a:solidFill>
                  <a:schemeClr val="tx1">
                    <a:lumMod val="50000"/>
                    <a:lumOff val="50000"/>
                  </a:schemeClr>
                </a:solidFill>
                <a:latin typeface="+mn-lt"/>
                <a:ea typeface="+mn-ea"/>
                <a:cs typeface="+mn-cs"/>
              </a:defRPr>
            </a:lvl3pPr>
            <a:lvl4pPr marL="144000" indent="0" algn="l" defTabSz="914400" rtl="0" eaLnBrk="1" latinLnBrk="0" hangingPunct="1">
              <a:lnSpc>
                <a:spcPts val="1600"/>
              </a:lnSpc>
              <a:spcBef>
                <a:spcPts val="0"/>
              </a:spcBef>
              <a:buFontTx/>
              <a:buNone/>
              <a:defRPr sz="1200" kern="1200">
                <a:solidFill>
                  <a:schemeClr val="tx1"/>
                </a:solidFill>
                <a:latin typeface="Arial" panose="020B0604020202020204" pitchFamily="34" charset="0"/>
                <a:ea typeface="+mn-ea"/>
                <a:cs typeface="Arial" panose="020B0604020202020204" pitchFamily="34" charset="0"/>
              </a:defRPr>
            </a:lvl4pPr>
            <a:lvl5pPr marL="144000" indent="-144000" algn="l" defTabSz="914400" rtl="0" eaLnBrk="1" latinLnBrk="0" hangingPunct="1">
              <a:spcBef>
                <a:spcPts val="300"/>
              </a:spcBef>
              <a:spcAft>
                <a:spcPts val="1200"/>
              </a:spcAft>
              <a:buClr>
                <a:schemeClr val="accent1"/>
              </a:buClr>
              <a:buFont typeface="Britannic Bold" panose="020B0903060703020204" pitchFamily="34" charset="0"/>
              <a:buChar char="&gt;"/>
              <a:defRPr sz="1200" b="1" kern="1200" cap="all" baseline="0">
                <a:solidFill>
                  <a:schemeClr val="tx1"/>
                </a:solidFill>
                <a:latin typeface="+mn-lt"/>
                <a:ea typeface="+mn-ea"/>
                <a:cs typeface="+mn-cs"/>
              </a:defRPr>
            </a:lvl5pPr>
            <a:lvl6pPr marL="324000" indent="-144000" algn="l" defTabSz="914400" rtl="0" eaLnBrk="1" latinLnBrk="0" hangingPunct="1">
              <a:lnSpc>
                <a:spcPts val="1600"/>
              </a:lnSpc>
              <a:spcBef>
                <a:spcPts val="400"/>
              </a:spcBef>
              <a:buClr>
                <a:schemeClr val="accent1"/>
              </a:buClr>
              <a:buFont typeface="Wingdings 2" panose="05020102010507070707" pitchFamily="18" charset="2"/>
              <a:buChar char=""/>
              <a:defRPr sz="1200" i="0" kern="1200">
                <a:solidFill>
                  <a:schemeClr val="tx1"/>
                </a:solidFill>
                <a:latin typeface="Arial" panose="020B0604020202020204" pitchFamily="34" charset="0"/>
                <a:ea typeface="+mn-ea"/>
                <a:cs typeface="Arial" panose="020B0604020202020204" pitchFamily="34" charset="0"/>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buClr>
                <a:schemeClr val="accent1"/>
              </a:buClr>
              <a:buFontTx/>
              <a:buNone/>
              <a:defRPr sz="1100" b="0" i="0" kern="1200" cap="all" baseline="0">
                <a:solidFill>
                  <a:schemeClr val="bg1"/>
                </a:solidFill>
                <a:latin typeface="+mn-lt"/>
                <a:ea typeface="+mn-ea"/>
                <a:cs typeface="+mn-cs"/>
              </a:defRPr>
            </a:lvl9pPr>
          </a:lstStyle>
          <a:p>
            <a:pPr algn="ctr"/>
            <a:endParaRPr lang="fr-FR" sz="2000" dirty="0" smtClean="0">
              <a:solidFill>
                <a:prstClr val="white"/>
              </a:solidFill>
              <a:latin typeface="Calibri" panose="020F0502020204030204" pitchFamily="34" charset="0"/>
              <a:cs typeface="Calibri" panose="020F0502020204030204" pitchFamily="34" charset="0"/>
            </a:endParaRPr>
          </a:p>
          <a:p>
            <a:pPr algn="ctr"/>
            <a:r>
              <a:rPr lang="fr-FR" sz="2000" dirty="0" smtClean="0">
                <a:solidFill>
                  <a:prstClr val="black">
                    <a:lumMod val="50000"/>
                    <a:lumOff val="50000"/>
                  </a:prstClr>
                </a:solidFill>
                <a:latin typeface="Calibri" panose="020F0502020204030204" pitchFamily="34" charset="0"/>
                <a:cs typeface="Calibri" panose="020F0502020204030204" pitchFamily="34" charset="0"/>
              </a:rPr>
              <a:t>Une question, un besoin, n’hésitez pas </a:t>
            </a:r>
          </a:p>
          <a:p>
            <a:pPr algn="ctr"/>
            <a:r>
              <a:rPr lang="fr-FR" sz="2000" dirty="0" smtClean="0">
                <a:solidFill>
                  <a:srgbClr val="C00000"/>
                </a:solidFill>
                <a:latin typeface="Calibri" panose="020F0502020204030204" pitchFamily="34" charset="0"/>
                <a:cs typeface="Calibri" panose="020F0502020204030204" pitchFamily="34" charset="0"/>
              </a:rPr>
              <a:t>à consulter Cloé</a:t>
            </a:r>
          </a:p>
          <a:p>
            <a:pPr algn="ctr"/>
            <a:endParaRPr lang="fr-FR" sz="2000" dirty="0">
              <a:solidFill>
                <a:prstClr val="black">
                  <a:lumMod val="50000"/>
                  <a:lumOff val="50000"/>
                </a:prstClr>
              </a:solidFill>
              <a:latin typeface="Calibri" panose="020F0502020204030204" pitchFamily="34" charset="0"/>
              <a:cs typeface="Calibri" panose="020F0502020204030204" pitchFamily="34" charset="0"/>
            </a:endParaRPr>
          </a:p>
          <a:p>
            <a:pPr algn="ctr"/>
            <a:r>
              <a:rPr lang="fr-FR" sz="2000" dirty="0" smtClean="0">
                <a:solidFill>
                  <a:prstClr val="black">
                    <a:lumMod val="50000"/>
                    <a:lumOff val="50000"/>
                  </a:prstClr>
                </a:solidFill>
                <a:latin typeface="Calibri" panose="020F0502020204030204" pitchFamily="34" charset="0"/>
                <a:cs typeface="Calibri" panose="020F0502020204030204" pitchFamily="34" charset="0"/>
              </a:rPr>
              <a:t>MYASSISTANCE est également a votre disposition au </a:t>
            </a:r>
            <a:r>
              <a:rPr lang="fr-FR" sz="2000" dirty="0" smtClean="0">
                <a:solidFill>
                  <a:srgbClr val="C00000"/>
                </a:solidFill>
                <a:latin typeface="Calibri" panose="020F0502020204030204" pitchFamily="34" charset="0"/>
                <a:cs typeface="Calibri" panose="020F0502020204030204" pitchFamily="34" charset="0"/>
              </a:rPr>
              <a:t>03.26.86.85.85</a:t>
            </a:r>
          </a:p>
          <a:p>
            <a:pPr algn="ctr"/>
            <a:endParaRPr lang="fr-FR" sz="2000" dirty="0" smtClean="0">
              <a:solidFill>
                <a:prstClr val="black">
                  <a:lumMod val="50000"/>
                  <a:lumOff val="50000"/>
                </a:prstClr>
              </a:solidFill>
              <a:latin typeface="Calibri" panose="020F0502020204030204" pitchFamily="34" charset="0"/>
              <a:cs typeface="Calibri" panose="020F0502020204030204" pitchFamily="34" charset="0"/>
            </a:endParaRPr>
          </a:p>
          <a:p>
            <a:pPr algn="ctr"/>
            <a:endParaRPr lang="fr-FR" sz="2000" dirty="0" smtClean="0">
              <a:solidFill>
                <a:prstClr val="black">
                  <a:lumMod val="50000"/>
                  <a:lumOff val="50000"/>
                </a:prstClr>
              </a:solidFill>
              <a:latin typeface="Calibri" panose="020F0502020204030204" pitchFamily="34" charset="0"/>
              <a:cs typeface="Calibri" panose="020F0502020204030204" pitchFamily="34" charset="0"/>
            </a:endParaRPr>
          </a:p>
          <a:p>
            <a:pPr algn="ctr"/>
            <a:r>
              <a:rPr lang="fr-FR" sz="2000" dirty="0" smtClean="0">
                <a:solidFill>
                  <a:prstClr val="black">
                    <a:lumMod val="50000"/>
                    <a:lumOff val="50000"/>
                  </a:prstClr>
                </a:solidFill>
                <a:latin typeface="Calibri" panose="020F0502020204030204" pitchFamily="34" charset="0"/>
                <a:cs typeface="Calibri" panose="020F0502020204030204" pitchFamily="34" charset="0"/>
              </a:rPr>
              <a:t>	</a:t>
            </a:r>
            <a:endParaRPr lang="fr-FR" sz="1600" dirty="0" smtClean="0">
              <a:solidFill>
                <a:prstClr val="black">
                  <a:lumMod val="50000"/>
                  <a:lumOff val="50000"/>
                </a:prstClr>
              </a:solidFill>
              <a:latin typeface="Calibri" panose="020F0502020204030204" pitchFamily="34" charset="0"/>
              <a:cs typeface="Calibri" panose="020F0502020204030204" pitchFamily="34" charset="0"/>
            </a:endParaRPr>
          </a:p>
          <a:p>
            <a:pPr algn="ctr"/>
            <a:endParaRPr lang="fr-FR" sz="2400" dirty="0" smtClean="0">
              <a:solidFill>
                <a:prstClr val="black">
                  <a:lumMod val="50000"/>
                  <a:lumOff val="50000"/>
                </a:prstClr>
              </a:solidFill>
              <a:latin typeface="Calibri" panose="020F0502020204030204" pitchFamily="34" charset="0"/>
              <a:cs typeface="Calibri" panose="020F0502020204030204" pitchFamily="34" charset="0"/>
            </a:endParaRPr>
          </a:p>
          <a:p>
            <a:pPr algn="ctr"/>
            <a:endParaRPr lang="fr-FR" sz="2400" dirty="0">
              <a:solidFill>
                <a:prstClr val="black">
                  <a:lumMod val="50000"/>
                  <a:lumOff val="50000"/>
                </a:prstClr>
              </a:solidFill>
              <a:latin typeface="Calibri" panose="020F0502020204030204" pitchFamily="34" charset="0"/>
              <a:cs typeface="Calibri" panose="020F0502020204030204" pitchFamily="34" charset="0"/>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672" y="2075942"/>
            <a:ext cx="2133600" cy="1019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2267744" y="3284984"/>
            <a:ext cx="2160240" cy="792088"/>
          </a:xfrm>
          <a:prstGeom prst="rect">
            <a:avLst/>
          </a:prstGeom>
          <a:solidFill>
            <a:srgbClr val="FFF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1937" y="3084451"/>
            <a:ext cx="6692093" cy="2926469"/>
          </a:xfrm>
          <a:prstGeom prst="rect">
            <a:avLst/>
          </a:prstGeom>
          <a:ln w="9525">
            <a:solidFill>
              <a:srgbClr val="C00000"/>
            </a:solidFill>
            <a:miter lim="800000"/>
            <a:headEnd/>
            <a:tailEnd/>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11"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89844" y="343112"/>
            <a:ext cx="3985084" cy="2581832"/>
          </a:xfrm>
          <a:prstGeom prst="rect">
            <a:avLst/>
          </a:prstGeom>
          <a:noFill/>
          <a:ln>
            <a:noFill/>
          </a:ln>
          <a:effectLst>
            <a:outerShdw dist="35921" dir="2700000" algn="ctr" rotWithShape="0">
              <a:schemeClr val="bg2"/>
            </a:outerShdw>
            <a:softEdge rad="6350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0181095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1"/>
          </p:nvPr>
        </p:nvSpPr>
        <p:spPr/>
        <p:txBody>
          <a:bodyPr/>
          <a:lstStyle/>
          <a:p>
            <a:fld id="{0536D7D7-E68B-4848-A580-3E20DDE126DB}" type="slidenum">
              <a:rPr lang="fr-FR" smtClean="0">
                <a:solidFill>
                  <a:prstClr val="white"/>
                </a:solidFill>
              </a:rPr>
              <a:pPr/>
              <a:t>30</a:t>
            </a:fld>
            <a:endParaRPr lang="fr-FR" dirty="0">
              <a:solidFill>
                <a:prstClr val="white"/>
              </a:solidFill>
            </a:endParaRPr>
          </a:p>
        </p:txBody>
      </p:sp>
      <p:sp>
        <p:nvSpPr>
          <p:cNvPr id="7" name="Titre 5"/>
          <p:cNvSpPr>
            <a:spLocks noGrp="1"/>
          </p:cNvSpPr>
          <p:nvPr>
            <p:ph type="title"/>
          </p:nvPr>
        </p:nvSpPr>
        <p:spPr>
          <a:xfrm>
            <a:off x="1043608" y="404664"/>
            <a:ext cx="3816424" cy="523220"/>
          </a:xfrm>
        </p:spPr>
        <p:txBody>
          <a:bodyPr/>
          <a:lstStyle/>
          <a:p>
            <a:r>
              <a:rPr lang="fr-FR" sz="2800" b="0" dirty="0" smtClean="0">
                <a:solidFill>
                  <a:srgbClr val="C00000"/>
                </a:solidFill>
                <a:latin typeface="Calibri" panose="020F0502020204030204" pitchFamily="34" charset="0"/>
                <a:cs typeface="Calibri" panose="020F0502020204030204" pitchFamily="34" charset="0"/>
              </a:rPr>
              <a:t>Tout savoir !</a:t>
            </a:r>
            <a:endParaRPr lang="fr-FR" sz="2800" b="0" dirty="0">
              <a:solidFill>
                <a:srgbClr val="C00000"/>
              </a:solidFill>
              <a:latin typeface="Calibri" panose="020F0502020204030204" pitchFamily="34" charset="0"/>
              <a:cs typeface="Calibri" panose="020F0502020204030204" pitchFamily="34" charset="0"/>
            </a:endParaRPr>
          </a:p>
        </p:txBody>
      </p:sp>
      <p:sp>
        <p:nvSpPr>
          <p:cNvPr id="8" name="ZoneTexte 7"/>
          <p:cNvSpPr txBox="1"/>
          <p:nvPr/>
        </p:nvSpPr>
        <p:spPr>
          <a:xfrm>
            <a:off x="1475656" y="3068960"/>
            <a:ext cx="5332452" cy="1015663"/>
          </a:xfrm>
          <a:prstGeom prst="rect">
            <a:avLst/>
          </a:prstGeom>
          <a:noFill/>
        </p:spPr>
        <p:txBody>
          <a:bodyPr wrap="square" rtlCol="0">
            <a:spAutoFit/>
          </a:bodyPr>
          <a:lstStyle/>
          <a:p>
            <a:endParaRPr lang="fr-FR" sz="2000" b="1" dirty="0">
              <a:solidFill>
                <a:prstClr val="black">
                  <a:lumMod val="50000"/>
                  <a:lumOff val="50000"/>
                </a:prstClr>
              </a:solidFill>
              <a:latin typeface="Calibri" panose="020F0502020204030204" pitchFamily="34" charset="0"/>
            </a:endParaRPr>
          </a:p>
          <a:p>
            <a:pPr marL="285750" indent="-285750">
              <a:buFont typeface="Wingdings" panose="05000000000000000000" pitchFamily="2" charset="2"/>
              <a:buChar char="q"/>
            </a:pPr>
            <a:r>
              <a:rPr lang="fr-FR" sz="2000" b="1" dirty="0" smtClean="0">
                <a:solidFill>
                  <a:srgbClr val="C00000"/>
                </a:solidFill>
                <a:latin typeface="Calibri" panose="020F0502020204030204" pitchFamily="34" charset="0"/>
              </a:rPr>
              <a:t>ANNEXES</a:t>
            </a:r>
          </a:p>
          <a:p>
            <a:pPr lvl="1"/>
            <a:endParaRPr lang="fr-FR" sz="2000" b="1" dirty="0">
              <a:solidFill>
                <a:prstClr val="black">
                  <a:lumMod val="50000"/>
                  <a:lumOff val="50000"/>
                </a:prstClr>
              </a:solidFill>
              <a:latin typeface="Calibri" panose="020F0502020204030204" pitchFamily="34" charset="0"/>
            </a:endParaRPr>
          </a:p>
        </p:txBody>
      </p:sp>
      <p:pic>
        <p:nvPicPr>
          <p:cNvPr id="9"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9767" r="8916"/>
          <a:stretch/>
        </p:blipFill>
        <p:spPr bwMode="auto">
          <a:xfrm>
            <a:off x="5655980" y="138"/>
            <a:ext cx="3596540" cy="6857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3187325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nvPr>
        </p:nvSpPr>
        <p:spPr>
          <a:xfrm>
            <a:off x="1115899" y="234770"/>
            <a:ext cx="7650456" cy="892552"/>
          </a:xfrm>
        </p:spPr>
        <p:txBody>
          <a:bodyPr/>
          <a:lstStyle/>
          <a:p>
            <a:r>
              <a:rPr lang="fr-FR" sz="2000" b="0" dirty="0" smtClean="0">
                <a:solidFill>
                  <a:srgbClr val="C00000"/>
                </a:solidFill>
                <a:latin typeface="Calibri" panose="020F0502020204030204" pitchFamily="34" charset="0"/>
                <a:cs typeface="Calibri" panose="020F0502020204030204" pitchFamily="34" charset="0"/>
              </a:rPr>
              <a:t>ANNEXE 1 : LES REMISES DE L’OFFRE IARD AUTO</a:t>
            </a:r>
            <a:r>
              <a:rPr lang="fr-FR" sz="2400" cap="none" dirty="0" smtClean="0">
                <a:solidFill>
                  <a:srgbClr val="C00000"/>
                </a:solidFill>
                <a:latin typeface="Calibri" panose="020F0502020204030204" pitchFamily="34" charset="0"/>
                <a:cs typeface="Calibri" panose="020F0502020204030204" pitchFamily="34" charset="0"/>
              </a:rPr>
              <a:t/>
            </a:r>
            <a:br>
              <a:rPr lang="fr-FR" sz="2400" cap="none" dirty="0" smtClean="0">
                <a:solidFill>
                  <a:srgbClr val="C00000"/>
                </a:solidFill>
                <a:latin typeface="Calibri" panose="020F0502020204030204" pitchFamily="34" charset="0"/>
                <a:cs typeface="Calibri" panose="020F0502020204030204" pitchFamily="34" charset="0"/>
              </a:rPr>
            </a:br>
            <a:r>
              <a:rPr lang="fr-FR" sz="1600" b="0" cap="none" dirty="0">
                <a:latin typeface="Calibri" panose="020F0502020204030204" pitchFamily="34" charset="0"/>
                <a:cs typeface="Calibri" panose="020F0502020204030204" pitchFamily="34" charset="0"/>
              </a:rPr>
              <a:t>L’offre AUTO permet de proposer de nombreuses remises et avantages tarifaires. Retrouvez  en un seul tableau toutes les remises disponibles pour nos clients :</a:t>
            </a:r>
          </a:p>
        </p:txBody>
      </p:sp>
      <p:sp>
        <p:nvSpPr>
          <p:cNvPr id="2" name="Espace réservé du numéro de diapositive 1"/>
          <p:cNvSpPr>
            <a:spLocks noGrp="1"/>
          </p:cNvSpPr>
          <p:nvPr>
            <p:ph type="sldNum" sz="quarter" idx="15"/>
          </p:nvPr>
        </p:nvSpPr>
        <p:spPr/>
        <p:txBody>
          <a:bodyPr/>
          <a:lstStyle/>
          <a:p>
            <a:fld id="{0536D7D7-E68B-4848-A580-3E20DDE126DB}" type="slidenum">
              <a:rPr lang="fr-FR" smtClean="0">
                <a:solidFill>
                  <a:prstClr val="white"/>
                </a:solidFill>
                <a:latin typeface="Calibri" panose="020F0502020204030204" pitchFamily="34" charset="0"/>
                <a:cs typeface="Calibri" panose="020F0502020204030204" pitchFamily="34" charset="0"/>
              </a:rPr>
              <a:pPr/>
              <a:t>31</a:t>
            </a:fld>
            <a:endParaRPr lang="fr-FR" dirty="0">
              <a:solidFill>
                <a:prstClr val="white"/>
              </a:solidFill>
              <a:latin typeface="Calibri" panose="020F0502020204030204" pitchFamily="34" charset="0"/>
              <a:cs typeface="Calibri" panose="020F0502020204030204" pitchFamily="34" charset="0"/>
            </a:endParaRPr>
          </a:p>
        </p:txBody>
      </p:sp>
      <p:pic>
        <p:nvPicPr>
          <p:cNvPr id="21"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2805"/>
          <a:stretch/>
        </p:blipFill>
        <p:spPr bwMode="auto">
          <a:xfrm>
            <a:off x="447746" y="1474766"/>
            <a:ext cx="8208912" cy="4332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2" descr="Résultat de recherche d'images pour &quot;assurance auto label excellence 2018&quot;"/>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1693" t="7216" r="21115" b="31856"/>
          <a:stretch/>
        </p:blipFill>
        <p:spPr bwMode="auto">
          <a:xfrm>
            <a:off x="179512" y="296600"/>
            <a:ext cx="714115" cy="7561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298383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nvPr>
        </p:nvSpPr>
        <p:spPr>
          <a:xfrm>
            <a:off x="1115899" y="332656"/>
            <a:ext cx="7650456" cy="646331"/>
          </a:xfrm>
        </p:spPr>
        <p:txBody>
          <a:bodyPr/>
          <a:lstStyle/>
          <a:p>
            <a:r>
              <a:rPr lang="fr-FR" sz="2000" b="0" dirty="0" smtClean="0">
                <a:solidFill>
                  <a:srgbClr val="C00000"/>
                </a:solidFill>
                <a:latin typeface="Calibri" panose="020F0502020204030204" pitchFamily="34" charset="0"/>
                <a:cs typeface="Calibri" panose="020F0502020204030204" pitchFamily="34" charset="0"/>
              </a:rPr>
              <a:t>Annexe 2 : La GAV en détail</a:t>
            </a:r>
            <a:br>
              <a:rPr lang="fr-FR" sz="2000" b="0" dirty="0" smtClean="0">
                <a:solidFill>
                  <a:srgbClr val="C00000"/>
                </a:solidFill>
                <a:latin typeface="Calibri" panose="020F0502020204030204" pitchFamily="34" charset="0"/>
                <a:cs typeface="Calibri" panose="020F0502020204030204" pitchFamily="34" charset="0"/>
              </a:rPr>
            </a:br>
            <a:r>
              <a:rPr lang="fr-FR" sz="1600" b="0" cap="none" dirty="0">
                <a:latin typeface="Calibri" panose="020F0502020204030204" pitchFamily="34" charset="0"/>
                <a:cs typeface="Calibri" panose="020F0502020204030204" pitchFamily="34" charset="0"/>
              </a:rPr>
              <a:t>Un choix entre deux </a:t>
            </a:r>
            <a:r>
              <a:rPr lang="fr-FR" sz="1600" b="0" cap="none" dirty="0" smtClean="0">
                <a:latin typeface="Calibri" panose="020F0502020204030204" pitchFamily="34" charset="0"/>
                <a:cs typeface="Calibri" panose="020F0502020204030204" pitchFamily="34" charset="0"/>
              </a:rPr>
              <a:t>formules et des solutions adaptées </a:t>
            </a:r>
            <a:r>
              <a:rPr lang="fr-FR" sz="1600" b="0" cap="none" dirty="0">
                <a:latin typeface="Calibri" panose="020F0502020204030204" pitchFamily="34" charset="0"/>
                <a:cs typeface="Calibri" panose="020F0502020204030204" pitchFamily="34" charset="0"/>
              </a:rPr>
              <a:t>au profil du </a:t>
            </a:r>
            <a:r>
              <a:rPr lang="fr-FR" sz="1600" b="0" cap="none" dirty="0" smtClean="0">
                <a:latin typeface="Calibri" panose="020F0502020204030204" pitchFamily="34" charset="0"/>
                <a:cs typeface="Calibri" panose="020F0502020204030204" pitchFamily="34" charset="0"/>
              </a:rPr>
              <a:t>client.</a:t>
            </a:r>
            <a:endParaRPr lang="fr-FR" sz="1600" b="0" dirty="0">
              <a:latin typeface="Calibri" panose="020F0502020204030204" pitchFamily="34" charset="0"/>
              <a:cs typeface="Calibri" panose="020F0502020204030204" pitchFamily="34" charset="0"/>
            </a:endParaRPr>
          </a:p>
        </p:txBody>
      </p:sp>
      <p:sp>
        <p:nvSpPr>
          <p:cNvPr id="2" name="Espace réservé du numéro de diapositive 1"/>
          <p:cNvSpPr>
            <a:spLocks noGrp="1"/>
          </p:cNvSpPr>
          <p:nvPr>
            <p:ph type="sldNum" sz="quarter" idx="15"/>
          </p:nvPr>
        </p:nvSpPr>
        <p:spPr/>
        <p:txBody>
          <a:bodyPr/>
          <a:lstStyle/>
          <a:p>
            <a:fld id="{0536D7D7-E68B-4848-A580-3E20DDE126DB}" type="slidenum">
              <a:rPr lang="fr-FR" smtClean="0">
                <a:solidFill>
                  <a:prstClr val="white"/>
                </a:solidFill>
                <a:latin typeface="Calibri" panose="020F0502020204030204" pitchFamily="34" charset="0"/>
                <a:cs typeface="Calibri" panose="020F0502020204030204" pitchFamily="34" charset="0"/>
              </a:rPr>
              <a:pPr/>
              <a:t>32</a:t>
            </a:fld>
            <a:endParaRPr lang="fr-FR" dirty="0">
              <a:solidFill>
                <a:prstClr val="white"/>
              </a:solidFill>
              <a:latin typeface="Calibri" panose="020F0502020204030204" pitchFamily="34" charset="0"/>
              <a:cs typeface="Calibri" panose="020F0502020204030204" pitchFamily="34" charset="0"/>
            </a:endParaRPr>
          </a:p>
        </p:txBody>
      </p:sp>
      <p:sp>
        <p:nvSpPr>
          <p:cNvPr id="17" name="Rectangle 16"/>
          <p:cNvSpPr/>
          <p:nvPr/>
        </p:nvSpPr>
        <p:spPr>
          <a:xfrm>
            <a:off x="467544" y="1187033"/>
            <a:ext cx="6336704" cy="307777"/>
          </a:xfrm>
          <a:prstGeom prst="rect">
            <a:avLst/>
          </a:prstGeom>
        </p:spPr>
        <p:txBody>
          <a:bodyPr wrap="square">
            <a:spAutoFit/>
          </a:bodyPr>
          <a:lstStyle/>
          <a:p>
            <a:pPr marL="285750" indent="-285750">
              <a:buFont typeface="Wingdings" panose="05000000000000000000" pitchFamily="2" charset="2"/>
              <a:buChar char="q"/>
            </a:pPr>
            <a:r>
              <a:rPr lang="fr-FR" sz="1400" b="1" dirty="0">
                <a:solidFill>
                  <a:prstClr val="black">
                    <a:lumMod val="50000"/>
                    <a:lumOff val="50000"/>
                  </a:prstClr>
                </a:solidFill>
                <a:latin typeface="Calibri" panose="020F0502020204030204" pitchFamily="34" charset="0"/>
              </a:rPr>
              <a:t>Une protection complète pour tous les accidents de la vie privée :</a:t>
            </a:r>
          </a:p>
        </p:txBody>
      </p:sp>
      <p:sp>
        <p:nvSpPr>
          <p:cNvPr id="18" name="Rectangle 17"/>
          <p:cNvSpPr/>
          <p:nvPr/>
        </p:nvSpPr>
        <p:spPr>
          <a:xfrm>
            <a:off x="971600" y="1605170"/>
            <a:ext cx="2520280" cy="600164"/>
          </a:xfrm>
          <a:prstGeom prst="rect">
            <a:avLst/>
          </a:prstGeom>
          <a:solidFill>
            <a:schemeClr val="accent3">
              <a:lumMod val="20000"/>
              <a:lumOff val="80000"/>
            </a:schemeClr>
          </a:solidFill>
        </p:spPr>
        <p:txBody>
          <a:bodyPr wrap="square">
            <a:spAutoFit/>
          </a:bodyPr>
          <a:lstStyle/>
          <a:p>
            <a:pPr algn="ctr"/>
            <a:r>
              <a:rPr lang="fr-FR" sz="1100" b="1" dirty="0">
                <a:solidFill>
                  <a:prstClr val="black">
                    <a:lumMod val="50000"/>
                    <a:lumOff val="50000"/>
                  </a:prstClr>
                </a:solidFill>
                <a:latin typeface="Calibri" panose="020F0502020204030204" pitchFamily="34" charset="0"/>
              </a:rPr>
              <a:t>Des garanties d’assistance et d’assurance dès la survenance de l’accident, sans condition d’AIPP*</a:t>
            </a:r>
          </a:p>
        </p:txBody>
      </p:sp>
      <p:sp>
        <p:nvSpPr>
          <p:cNvPr id="19" name="Rectangle 18"/>
          <p:cNvSpPr/>
          <p:nvPr/>
        </p:nvSpPr>
        <p:spPr>
          <a:xfrm>
            <a:off x="4389374" y="1591571"/>
            <a:ext cx="2880319" cy="600164"/>
          </a:xfrm>
          <a:prstGeom prst="rect">
            <a:avLst/>
          </a:prstGeom>
          <a:solidFill>
            <a:schemeClr val="accent3">
              <a:lumMod val="20000"/>
              <a:lumOff val="80000"/>
            </a:schemeClr>
          </a:solidFill>
        </p:spPr>
        <p:txBody>
          <a:bodyPr wrap="square">
            <a:spAutoFit/>
          </a:bodyPr>
          <a:lstStyle/>
          <a:p>
            <a:pPr algn="ctr"/>
            <a:r>
              <a:rPr lang="fr-FR" sz="1100" b="1" dirty="0">
                <a:solidFill>
                  <a:prstClr val="black">
                    <a:lumMod val="50000"/>
                    <a:lumOff val="50000"/>
                  </a:prstClr>
                </a:solidFill>
                <a:latin typeface="Calibri" panose="020F0502020204030204" pitchFamily="34" charset="0"/>
              </a:rPr>
              <a:t>Indemnisation financière en cas d’AIPP*, de décès et en cas de blessures temporaires  (sous condition d’AIPP)</a:t>
            </a:r>
          </a:p>
        </p:txBody>
      </p:sp>
      <p:sp>
        <p:nvSpPr>
          <p:cNvPr id="22" name="Plus 21"/>
          <p:cNvSpPr/>
          <p:nvPr/>
        </p:nvSpPr>
        <p:spPr>
          <a:xfrm>
            <a:off x="3779912" y="1709139"/>
            <a:ext cx="323850" cy="365028"/>
          </a:xfrm>
          <a:prstGeom prst="mathPlus">
            <a:avLst/>
          </a:prstGeom>
          <a:solidFill>
            <a:srgbClr val="C0504D"/>
          </a:solidFill>
          <a:ln w="25400" cap="flat" cmpd="sng" algn="ctr">
            <a:noFill/>
            <a:prstDash val="solid"/>
          </a:ln>
          <a:effectLst/>
        </p:spPr>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defRPr/>
            </a:pPr>
            <a:endParaRPr lang="fr-FR" kern="0">
              <a:solidFill>
                <a:sysClr val="window" lastClr="FFFFFF"/>
              </a:solidFill>
              <a:latin typeface="Calibri"/>
            </a:endParaRPr>
          </a:p>
        </p:txBody>
      </p:sp>
      <p:sp>
        <p:nvSpPr>
          <p:cNvPr id="20" name="Rectangle 19"/>
          <p:cNvSpPr/>
          <p:nvPr/>
        </p:nvSpPr>
        <p:spPr>
          <a:xfrm>
            <a:off x="-11823" y="6608634"/>
            <a:ext cx="2550698" cy="246221"/>
          </a:xfrm>
          <a:prstGeom prst="rect">
            <a:avLst/>
          </a:prstGeom>
        </p:spPr>
        <p:txBody>
          <a:bodyPr wrap="none">
            <a:spAutoFit/>
          </a:bodyPr>
          <a:lstStyle/>
          <a:p>
            <a:r>
              <a:rPr lang="fr-FR" sz="1000" dirty="0">
                <a:solidFill>
                  <a:prstClr val="black">
                    <a:lumMod val="50000"/>
                    <a:lumOff val="50000"/>
                  </a:prstClr>
                </a:solidFill>
                <a:latin typeface="Calibri" panose="020F0502020204030204" pitchFamily="34" charset="0"/>
              </a:rPr>
              <a:t>* Atteinte à l’Intégrité Physique et Psychique.</a:t>
            </a:r>
          </a:p>
        </p:txBody>
      </p:sp>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138" y="2708920"/>
            <a:ext cx="8889157" cy="35071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5" name="Rectangle 24"/>
          <p:cNvSpPr/>
          <p:nvPr/>
        </p:nvSpPr>
        <p:spPr>
          <a:xfrm>
            <a:off x="467544" y="2276872"/>
            <a:ext cx="6336704" cy="307777"/>
          </a:xfrm>
          <a:prstGeom prst="rect">
            <a:avLst/>
          </a:prstGeom>
        </p:spPr>
        <p:txBody>
          <a:bodyPr wrap="square">
            <a:spAutoFit/>
          </a:bodyPr>
          <a:lstStyle/>
          <a:p>
            <a:pPr marL="285750" indent="-285750">
              <a:buFont typeface="Wingdings" panose="05000000000000000000" pitchFamily="2" charset="2"/>
              <a:buChar char="q"/>
            </a:pPr>
            <a:r>
              <a:rPr lang="fr-FR" sz="1400" b="1" dirty="0">
                <a:solidFill>
                  <a:prstClr val="black">
                    <a:lumMod val="50000"/>
                    <a:lumOff val="50000"/>
                  </a:prstClr>
                </a:solidFill>
                <a:latin typeface="Calibri" panose="020F0502020204030204" pitchFamily="34" charset="0"/>
              </a:rPr>
              <a:t>2 formules et 2 solutions :</a:t>
            </a:r>
          </a:p>
        </p:txBody>
      </p:sp>
      <p:pic>
        <p:nvPicPr>
          <p:cNvPr id="26"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3171" y="2741261"/>
            <a:ext cx="930355" cy="739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90887823"/>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CAISSE D'EPARGNE">
      <a:dk1>
        <a:sysClr val="windowText" lastClr="000000"/>
      </a:dk1>
      <a:lt1>
        <a:sysClr val="window" lastClr="FFFFFF"/>
      </a:lt1>
      <a:dk2>
        <a:srgbClr val="FCBE04"/>
      </a:dk2>
      <a:lt2>
        <a:srgbClr val="722E53"/>
      </a:lt2>
      <a:accent1>
        <a:srgbClr val="C31632"/>
      </a:accent1>
      <a:accent2>
        <a:srgbClr val="A89C86"/>
      </a:accent2>
      <a:accent3>
        <a:srgbClr val="EA4E55"/>
      </a:accent3>
      <a:accent4>
        <a:srgbClr val="F49D63"/>
      </a:accent4>
      <a:accent5>
        <a:srgbClr val="09B2AF"/>
      </a:accent5>
      <a:accent6>
        <a:srgbClr val="A5CC74"/>
      </a:accent6>
      <a:hlink>
        <a:srgbClr val="0000FF"/>
      </a:hlink>
      <a:folHlink>
        <a:srgbClr val="800080"/>
      </a:folHlink>
    </a:clrScheme>
    <a:fontScheme name="Caisse d'Epargne V1">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700" dirty="0" smtClean="0"/>
        </a:defPPr>
      </a:lstStyle>
    </a:txDef>
  </a:objectDefaults>
  <a:extraClrSchemeLst/>
</a:theme>
</file>

<file path=ppt/theme/theme2.xml><?xml version="1.0" encoding="utf-8"?>
<a:theme xmlns:a="http://schemas.openxmlformats.org/drawingml/2006/main" name="1_Thème Office">
  <a:themeElements>
    <a:clrScheme name="CAISSE D'EPARGNE">
      <a:dk1>
        <a:sysClr val="windowText" lastClr="000000"/>
      </a:dk1>
      <a:lt1>
        <a:sysClr val="window" lastClr="FFFFFF"/>
      </a:lt1>
      <a:dk2>
        <a:srgbClr val="FCBE04"/>
      </a:dk2>
      <a:lt2>
        <a:srgbClr val="722E53"/>
      </a:lt2>
      <a:accent1>
        <a:srgbClr val="C31632"/>
      </a:accent1>
      <a:accent2>
        <a:srgbClr val="A89C86"/>
      </a:accent2>
      <a:accent3>
        <a:srgbClr val="EA4E55"/>
      </a:accent3>
      <a:accent4>
        <a:srgbClr val="F49D63"/>
      </a:accent4>
      <a:accent5>
        <a:srgbClr val="09B2AF"/>
      </a:accent5>
      <a:accent6>
        <a:srgbClr val="A5CC74"/>
      </a:accent6>
      <a:hlink>
        <a:srgbClr val="0000FF"/>
      </a:hlink>
      <a:folHlink>
        <a:srgbClr val="800080"/>
      </a:folHlink>
    </a:clrScheme>
    <a:fontScheme name="Caisse d'Epargne V1">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700" dirty="0" smtClean="0"/>
        </a:defPPr>
      </a:lstStyle>
    </a:txDef>
  </a:objectDefaults>
  <a:extraClrSchemeLst/>
</a:theme>
</file>

<file path=ppt/theme/theme3.xml><?xml version="1.0" encoding="utf-8"?>
<a:theme xmlns:a="http://schemas.openxmlformats.org/drawingml/2006/main" name="2_Thème Office">
  <a:themeElements>
    <a:clrScheme name="CAISSE D'EPARGNE">
      <a:dk1>
        <a:sysClr val="windowText" lastClr="000000"/>
      </a:dk1>
      <a:lt1>
        <a:sysClr val="window" lastClr="FFFFFF"/>
      </a:lt1>
      <a:dk2>
        <a:srgbClr val="FCBE04"/>
      </a:dk2>
      <a:lt2>
        <a:srgbClr val="722E53"/>
      </a:lt2>
      <a:accent1>
        <a:srgbClr val="C31632"/>
      </a:accent1>
      <a:accent2>
        <a:srgbClr val="A89C86"/>
      </a:accent2>
      <a:accent3>
        <a:srgbClr val="EA4E55"/>
      </a:accent3>
      <a:accent4>
        <a:srgbClr val="F49D63"/>
      </a:accent4>
      <a:accent5>
        <a:srgbClr val="09B2AF"/>
      </a:accent5>
      <a:accent6>
        <a:srgbClr val="A5CC74"/>
      </a:accent6>
      <a:hlink>
        <a:srgbClr val="0000FF"/>
      </a:hlink>
      <a:folHlink>
        <a:srgbClr val="800080"/>
      </a:folHlink>
    </a:clrScheme>
    <a:fontScheme name="Caisse d'Epargne V1">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700" dirty="0" smtClean="0"/>
        </a:defPPr>
      </a:lstStyle>
    </a:txDef>
  </a:objectDefaults>
  <a:extraClrScheme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ersonnalisé 1">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ersonnalisé 1">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ersonnalisé 1">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20794</TotalTime>
  <Words>4732</Words>
  <Application>Microsoft Office PowerPoint</Application>
  <PresentationFormat>Affichage à l'écran (4:3)</PresentationFormat>
  <Paragraphs>554</Paragraphs>
  <Slides>32</Slides>
  <Notes>0</Notes>
  <HiddenSlides>0</HiddenSlides>
  <MMClips>0</MMClips>
  <ScaleCrop>false</ScaleCrop>
  <HeadingPairs>
    <vt:vector size="4" baseType="variant">
      <vt:variant>
        <vt:lpstr>Thème</vt:lpstr>
      </vt:variant>
      <vt:variant>
        <vt:i4>3</vt:i4>
      </vt:variant>
      <vt:variant>
        <vt:lpstr>Titres des diapositives</vt:lpstr>
      </vt:variant>
      <vt:variant>
        <vt:i4>32</vt:i4>
      </vt:variant>
    </vt:vector>
  </HeadingPairs>
  <TitlesOfParts>
    <vt:vector size="35" baseType="lpstr">
      <vt:lpstr>Thème Office</vt:lpstr>
      <vt:lpstr>1_Thème Office</vt:lpstr>
      <vt:lpstr>2_Thème Office</vt:lpstr>
      <vt:lpstr>IARD Auto GAV Santé  </vt:lpstr>
      <vt:lpstr>SOMMAIRE</vt:lpstr>
      <vt:lpstr>Contexte &amp; enjeux Les Offres IARD Auto, GAV et Santé présentent des enjeux importants pour la CEGEE et il est fondamental d’atteindre nos objectifs sur ces lignes.</vt:lpstr>
      <vt:lpstr>Contexte &amp; enjeux Les offres IARD Auto, GAV et Santé contribuent à l’atteinte de vos critères de part variable.</vt:lpstr>
      <vt:lpstr>Tout savoir !</vt:lpstr>
      <vt:lpstr>FOCUS SUR L’OFFRE IARD AUTO L’offre AUTO permet de bénéficier de nombreux avantages,  notamment en Formule TOUS RISQUES</vt:lpstr>
      <vt:lpstr>FOCUS SUR L’OFFRE IARD AUTO L’offre AUTO permet de proposer de nombreuses remises et avantages tarifaires. </vt:lpstr>
      <vt:lpstr>AUTO : Qui contacter ? Des cibles sur mesure sont à votre disposition, avec des objectifs précis et  des avantages pour nos clients.</vt:lpstr>
      <vt:lpstr>AUTO : Que dire ? Nous mettons à votre disposition quelques éléments susceptible de vous accompagner dans votre démarche commerciale.</vt:lpstr>
      <vt:lpstr>AUTO : Digitalisons-nous ! Quand efficacité rime avec relation multicanal…</vt:lpstr>
      <vt:lpstr>AUTO : les OUTILS Des outils sont à votre disposition pour vous accompagner.</vt:lpstr>
      <vt:lpstr>Tout savoir !</vt:lpstr>
      <vt:lpstr>FOCUS SUR L’OFFRE GAV Un choix entre deux formules et des solutions adaptées au profil du client.</vt:lpstr>
      <vt:lpstr>FOCUS SUR L’OFFRE GAV Les avantages de notre offre</vt:lpstr>
      <vt:lpstr>GAV : Qui contacter ? Des cibles sur mesure sont à votre disposition, avec des objectifs précis et  des avantages pour nos clients.</vt:lpstr>
      <vt:lpstr>GAV : Que dire ? Nous mettons à votre disposition quelques éléments susceptible de vous accompagner dans votre démarche commerciale.</vt:lpstr>
      <vt:lpstr>GAV : Digitalisons-nous ! Quand efficacité rime avec relation multicanal…</vt:lpstr>
      <vt:lpstr>GAV : les OUTILS Des outils sont à votre disposition pour vous accompagner.</vt:lpstr>
      <vt:lpstr>Tout savoir !</vt:lpstr>
      <vt:lpstr>FOCUS SUR L’OFFRE SANTé Une complémentaire santé adaptée aux besoins de chacun des bénéficiaires</vt:lpstr>
      <vt:lpstr>FOCUS SUR L’OFFRE santé Les avantages de notre offre</vt:lpstr>
      <vt:lpstr>santé : Qui contacter ? Des cibles sur mesure sont à votre disposition, avec des objectifs précis et  des avantages pour nos clients.</vt:lpstr>
      <vt:lpstr>santé : Que dire ? Nous mettons à votre disposition quelques éléments susceptible de vous accompagner dans votre démarche commerciale.</vt:lpstr>
      <vt:lpstr>Santé : Digitalisons-nous ! Quand efficacité rime avec relation multicanal…</vt:lpstr>
      <vt:lpstr>SANTé : les OUTILS Des outils sont à votre disposition pour vous accompagner.</vt:lpstr>
      <vt:lpstr>Tout savoir !</vt:lpstr>
      <vt:lpstr>Le mapping des offres Nouveau : Naviguez en toute simplicité au sein des offres IARD pour maitriser l’essentiel de chaque produit.</vt:lpstr>
      <vt:lpstr>Tout savoir !</vt:lpstr>
      <vt:lpstr>Présentation PowerPoint</vt:lpstr>
      <vt:lpstr>Tout savoir !</vt:lpstr>
      <vt:lpstr>ANNEXE 1 : LES REMISES DE L’OFFRE IARD AUTO L’offre AUTO permet de proposer de nombreuses remises et avantages tarifaires. Retrouvez  en un seul tableau toutes les remises disponibles pour nos clients :</vt:lpstr>
      <vt:lpstr>Annexe 2 : La GAV en détail Un choix entre deux formules et des solutions adaptées au profil du client.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jjklj</dc:title>
  <dc:creator>IP</dc:creator>
  <cp:lastModifiedBy>A5701248</cp:lastModifiedBy>
  <cp:revision>894</cp:revision>
  <cp:lastPrinted>2019-09-23T10:08:20Z</cp:lastPrinted>
  <dcterms:created xsi:type="dcterms:W3CDTF">2017-05-30T18:41:27Z</dcterms:created>
  <dcterms:modified xsi:type="dcterms:W3CDTF">2019-09-24T15:41:16Z</dcterms:modified>
</cp:coreProperties>
</file>